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9" r:id="rId1"/>
  </p:sldMasterIdLst>
  <p:sldIdLst>
    <p:sldId id="256" r:id="rId2"/>
    <p:sldId id="257" r:id="rId3"/>
    <p:sldId id="258" r:id="rId4"/>
    <p:sldId id="259" r:id="rId5"/>
    <p:sldId id="262" r:id="rId6"/>
    <p:sldId id="263" r:id="rId7"/>
    <p:sldId id="264" r:id="rId8"/>
    <p:sldId id="260" r:id="rId9"/>
    <p:sldId id="295" r:id="rId10"/>
    <p:sldId id="261" r:id="rId11"/>
    <p:sldId id="265" r:id="rId12"/>
    <p:sldId id="266" r:id="rId13"/>
    <p:sldId id="267" r:id="rId14"/>
    <p:sldId id="268" r:id="rId15"/>
    <p:sldId id="269" r:id="rId16"/>
    <p:sldId id="270" r:id="rId17"/>
    <p:sldId id="273" r:id="rId18"/>
    <p:sldId id="274" r:id="rId19"/>
    <p:sldId id="275" r:id="rId20"/>
    <p:sldId id="276" r:id="rId21"/>
    <p:sldId id="277" r:id="rId22"/>
    <p:sldId id="278" r:id="rId23"/>
    <p:sldId id="280" r:id="rId24"/>
    <p:sldId id="279" r:id="rId25"/>
    <p:sldId id="281" r:id="rId26"/>
    <p:sldId id="283" r:id="rId27"/>
    <p:sldId id="284" r:id="rId28"/>
    <p:sldId id="289" r:id="rId29"/>
    <p:sldId id="287" r:id="rId30"/>
    <p:sldId id="290" r:id="rId31"/>
    <p:sldId id="291" r:id="rId32"/>
    <p:sldId id="293" r:id="rId33"/>
    <p:sldId id="294" r:id="rId34"/>
    <p:sldId id="292"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01"/>
    <p:restoredTop sz="94689"/>
  </p:normalViewPr>
  <p:slideViewPr>
    <p:cSldViewPr snapToGrid="0" snapToObjects="1">
      <p:cViewPr varScale="1">
        <p:scale>
          <a:sx n="140" d="100"/>
          <a:sy n="140" d="100"/>
        </p:scale>
        <p:origin x="240" y="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tableStyles" Target="tableStyles.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550F4B20-BC0B-C140-B3C1-24540000C2AC}" type="datetimeFigureOut">
              <a:rPr lang="en-US" smtClean="0"/>
              <a:t>1/23/2022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378794635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50F4B20-BC0B-C140-B3C1-24540000C2AC}" type="datetimeFigureOut">
              <a:rPr lang="en-US" smtClean="0"/>
              <a:t>1/23/2022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1565816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550F4B20-BC0B-C140-B3C1-24540000C2AC}" type="datetimeFigureOut">
              <a:rPr lang="en-US" smtClean="0"/>
              <a:t>1/23/2022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122272737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550F4B20-BC0B-C140-B3C1-24540000C2AC}" type="datetimeFigureOut">
              <a:rPr lang="en-US" smtClean="0"/>
              <a:t>1/23/2022</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2216151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550F4B20-BC0B-C140-B3C1-24540000C2AC}" type="datetimeFigureOut">
              <a:rPr lang="en-US" smtClean="0"/>
              <a:t>1/23/2022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404E86-1CB4-294D-88D6-975C3D7ADC3F}" type="slidenum">
              <a:rPr lang="en-US" smtClean="0"/>
              <a:t>‹#›</a:t>
            </a:fld>
            <a:endParaRPr lang="en-US"/>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4211423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50F4B20-BC0B-C140-B3C1-24540000C2AC}" type="datetimeFigureOut">
              <a:rPr lang="en-US" smtClean="0"/>
              <a:t>1/23/2022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2424420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0F4B20-BC0B-C140-B3C1-24540000C2AC}" type="datetimeFigureOut">
              <a:rPr lang="en-US" smtClean="0"/>
              <a:t>1/23/2022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818709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550F4B20-BC0B-C140-B3C1-24540000C2AC}" type="datetimeFigureOut">
              <a:rPr lang="en-US" smtClean="0"/>
              <a:t>1/23/2022</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1799924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550F4B20-BC0B-C140-B3C1-24540000C2AC}" type="datetimeFigureOut">
              <a:rPr lang="en-US" smtClean="0"/>
              <a:t>1/23/2022</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1782242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0F4B20-BC0B-C140-B3C1-24540000C2AC}"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3189515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0F4B20-BC0B-C140-B3C1-24540000C2AC}"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404E86-1CB4-294D-88D6-975C3D7ADC3F}" type="slidenum">
              <a:rPr lang="en-US" smtClean="0"/>
              <a:t>‹#›</a:t>
            </a:fld>
            <a:endParaRPr lang="en-US"/>
          </a:p>
        </p:txBody>
      </p:sp>
    </p:spTree>
    <p:extLst>
      <p:ext uri="{BB962C8B-B14F-4D97-AF65-F5344CB8AC3E}">
        <p14:creationId xmlns:p14="http://schemas.microsoft.com/office/powerpoint/2010/main" val="1967390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550F4B20-BC0B-C140-B3C1-24540000C2AC}" type="datetimeFigureOut">
              <a:rPr lang="en-US" smtClean="0"/>
              <a:t>1/23/2022</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59404E86-1CB4-294D-88D6-975C3D7ADC3F}" type="slidenum">
              <a:rPr lang="en-US" smtClean="0"/>
              <a:t>‹#›</a:t>
            </a:fld>
            <a:endParaRPr lang="en-US"/>
          </a:p>
        </p:txBody>
      </p:sp>
    </p:spTree>
    <p:extLst>
      <p:ext uri="{BB962C8B-B14F-4D97-AF65-F5344CB8AC3E}">
        <p14:creationId xmlns:p14="http://schemas.microsoft.com/office/powerpoint/2010/main" val="557875839"/>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Layout" Target="../slideLayouts/slideLayout2.xml" /><Relationship Id="rId4" Type="http://schemas.openxmlformats.org/officeDocument/2006/relationships/image" Target="../media/image3.png"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hyperlink" Target="https://en.wikipedia.org/wiki/Cross_compiler" TargetMode="Externa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FB0DE-0248-3F41-B453-D696FAAA09CF}"/>
              </a:ext>
            </a:extLst>
          </p:cNvPr>
          <p:cNvSpPr>
            <a:spLocks noGrp="1"/>
          </p:cNvSpPr>
          <p:nvPr>
            <p:ph type="ctrTitle"/>
          </p:nvPr>
        </p:nvSpPr>
        <p:spPr>
          <a:xfrm>
            <a:off x="667512" y="1198024"/>
            <a:ext cx="8991600" cy="1645920"/>
          </a:xfrm>
        </p:spPr>
        <p:txBody>
          <a:bodyPr>
            <a:normAutofit/>
          </a:bodyPr>
          <a:lstStyle/>
          <a:p>
            <a:pPr algn="l"/>
            <a:r>
              <a:rPr lang="en-US" dirty="0"/>
              <a:t>Go Programming Language</a:t>
            </a:r>
          </a:p>
        </p:txBody>
      </p:sp>
      <p:sp>
        <p:nvSpPr>
          <p:cNvPr id="3" name="Subtitle 2">
            <a:extLst>
              <a:ext uri="{FF2B5EF4-FFF2-40B4-BE49-F238E27FC236}">
                <a16:creationId xmlns:a16="http://schemas.microsoft.com/office/drawing/2014/main" id="{D06EDDF1-AC18-844E-A9A4-F9A705C12CFE}"/>
              </a:ext>
            </a:extLst>
          </p:cNvPr>
          <p:cNvSpPr>
            <a:spLocks noGrp="1"/>
          </p:cNvSpPr>
          <p:nvPr>
            <p:ph type="subTitle" idx="1"/>
          </p:nvPr>
        </p:nvSpPr>
        <p:spPr>
          <a:xfrm>
            <a:off x="4240530" y="4087368"/>
            <a:ext cx="6801612" cy="1239894"/>
          </a:xfrm>
        </p:spPr>
        <p:txBody>
          <a:bodyPr/>
          <a:lstStyle/>
          <a:p>
            <a:r>
              <a:rPr lang="en-US"/>
              <a:t>Code-In</a:t>
            </a:r>
            <a:endParaRPr lang="en-US" dirty="0"/>
          </a:p>
        </p:txBody>
      </p:sp>
    </p:spTree>
    <p:extLst>
      <p:ext uri="{BB962C8B-B14F-4D97-AF65-F5344CB8AC3E}">
        <p14:creationId xmlns:p14="http://schemas.microsoft.com/office/powerpoint/2010/main" val="1147111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2B54-2E44-E643-A78D-47DA9B7D430B}"/>
              </a:ext>
            </a:extLst>
          </p:cNvPr>
          <p:cNvSpPr>
            <a:spLocks noGrp="1"/>
          </p:cNvSpPr>
          <p:nvPr>
            <p:ph type="title"/>
          </p:nvPr>
        </p:nvSpPr>
        <p:spPr>
          <a:xfrm>
            <a:off x="85344" y="286512"/>
            <a:ext cx="7729728" cy="1188720"/>
          </a:xfrm>
        </p:spPr>
        <p:txBody>
          <a:bodyPr>
            <a:normAutofit/>
          </a:bodyPr>
          <a:lstStyle/>
          <a:p>
            <a:pPr algn="l"/>
            <a:r>
              <a:rPr lang="en-US" dirty="0"/>
              <a:t>Go</a:t>
            </a:r>
          </a:p>
        </p:txBody>
      </p:sp>
      <p:sp>
        <p:nvSpPr>
          <p:cNvPr id="3" name="Content Placeholder 2">
            <a:extLst>
              <a:ext uri="{FF2B5EF4-FFF2-40B4-BE49-F238E27FC236}">
                <a16:creationId xmlns:a16="http://schemas.microsoft.com/office/drawing/2014/main" id="{42A117B2-07D1-1244-9B87-33726E329690}"/>
              </a:ext>
            </a:extLst>
          </p:cNvPr>
          <p:cNvSpPr>
            <a:spLocks noGrp="1"/>
          </p:cNvSpPr>
          <p:nvPr>
            <p:ph idx="1"/>
          </p:nvPr>
        </p:nvSpPr>
        <p:spPr>
          <a:xfrm>
            <a:off x="304800" y="1540764"/>
            <a:ext cx="9564757" cy="5030724"/>
          </a:xfrm>
        </p:spPr>
        <p:txBody>
          <a:bodyPr>
            <a:normAutofit/>
          </a:bodyPr>
          <a:lstStyle/>
          <a:p>
            <a:pPr marL="0" indent="0">
              <a:lnSpc>
                <a:spcPct val="90000"/>
              </a:lnSpc>
              <a:buNone/>
            </a:pPr>
            <a:r>
              <a:rPr lang="en-US" altLang="en-US" dirty="0">
                <a:ea typeface="ＭＳ Ｐゴシック" panose="020B0600070205080204" pitchFamily="34" charset="-128"/>
              </a:rPr>
              <a:t>Developed ~2007 at Google by </a:t>
            </a:r>
          </a:p>
          <a:p>
            <a:pPr>
              <a:lnSpc>
                <a:spcPct val="90000"/>
              </a:lnSpc>
              <a:buFontTx/>
              <a:buNone/>
            </a:pPr>
            <a:r>
              <a:rPr lang="en-US" altLang="en-US" dirty="0">
                <a:ea typeface="ＭＳ Ｐゴシック" panose="020B0600070205080204" pitchFamily="34" charset="-128"/>
              </a:rPr>
              <a:t> Robert </a:t>
            </a:r>
            <a:r>
              <a:rPr lang="en-US" altLang="en-US" dirty="0" err="1">
                <a:ea typeface="ＭＳ Ｐゴシック" panose="020B0600070205080204" pitchFamily="34" charset="-128"/>
              </a:rPr>
              <a:t>Griesemer</a:t>
            </a:r>
            <a:r>
              <a:rPr lang="en-US" altLang="en-US" dirty="0">
                <a:ea typeface="ＭＳ Ｐゴシック" panose="020B0600070205080204" pitchFamily="34" charset="-128"/>
              </a:rPr>
              <a:t>,    Rob Pike,    Ken Thompson</a:t>
            </a:r>
          </a:p>
          <a:p>
            <a:pPr>
              <a:lnSpc>
                <a:spcPct val="90000"/>
              </a:lnSpc>
              <a:buFontTx/>
              <a:buNone/>
            </a:pPr>
            <a:endParaRPr lang="en-US" altLang="en-US" dirty="0">
              <a:ea typeface="ＭＳ Ｐゴシック" panose="020B0600070205080204" pitchFamily="34" charset="-128"/>
            </a:endParaRPr>
          </a:p>
          <a:p>
            <a:pPr>
              <a:lnSpc>
                <a:spcPct val="90000"/>
              </a:lnSpc>
              <a:buFontTx/>
              <a:buNone/>
            </a:pPr>
            <a:endParaRPr lang="en-US" altLang="en-US" dirty="0">
              <a:ea typeface="ＭＳ Ｐゴシック" panose="020B0600070205080204" pitchFamily="34" charset="-128"/>
            </a:endParaRPr>
          </a:p>
        </p:txBody>
      </p:sp>
      <p:pic>
        <p:nvPicPr>
          <p:cNvPr id="15" name="Picture 5">
            <a:extLst>
              <a:ext uri="{FF2B5EF4-FFF2-40B4-BE49-F238E27FC236}">
                <a16:creationId xmlns:a16="http://schemas.microsoft.com/office/drawing/2014/main" id="{34BDBF32-911D-0143-9EA1-5D17F93581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615390" y="2562054"/>
            <a:ext cx="2310590" cy="20000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a:extLst>
              <a:ext uri="{FF2B5EF4-FFF2-40B4-BE49-F238E27FC236}">
                <a16:creationId xmlns:a16="http://schemas.microsoft.com/office/drawing/2014/main" id="{5068B3A7-E4AF-3F49-8F2D-0954ADBC44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925980" y="2562055"/>
            <a:ext cx="2310590" cy="200000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a:extLst>
              <a:ext uri="{FF2B5EF4-FFF2-40B4-BE49-F238E27FC236}">
                <a16:creationId xmlns:a16="http://schemas.microsoft.com/office/drawing/2014/main" id="{88E2B24C-90F7-954A-B174-1BA8925C16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304800" y="2562055"/>
            <a:ext cx="2310590" cy="200000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4777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A2C27-C5E1-D547-830C-4E4729F8A01D}"/>
              </a:ext>
            </a:extLst>
          </p:cNvPr>
          <p:cNvSpPr>
            <a:spLocks noGrp="1"/>
          </p:cNvSpPr>
          <p:nvPr>
            <p:ph type="title"/>
          </p:nvPr>
        </p:nvSpPr>
        <p:spPr>
          <a:xfrm>
            <a:off x="73862" y="112436"/>
            <a:ext cx="7729728" cy="1188720"/>
          </a:xfrm>
        </p:spPr>
        <p:txBody>
          <a:bodyPr/>
          <a:lstStyle/>
          <a:p>
            <a:pPr algn="l"/>
            <a:r>
              <a:rPr lang="en-US" dirty="0"/>
              <a:t>outline</a:t>
            </a:r>
          </a:p>
        </p:txBody>
      </p:sp>
      <p:sp>
        <p:nvSpPr>
          <p:cNvPr id="3" name="Content Placeholder 2">
            <a:extLst>
              <a:ext uri="{FF2B5EF4-FFF2-40B4-BE49-F238E27FC236}">
                <a16:creationId xmlns:a16="http://schemas.microsoft.com/office/drawing/2014/main" id="{727B073B-C25A-0242-95F0-105A79CC47EF}"/>
              </a:ext>
            </a:extLst>
          </p:cNvPr>
          <p:cNvSpPr>
            <a:spLocks noGrp="1"/>
          </p:cNvSpPr>
          <p:nvPr>
            <p:ph idx="1"/>
          </p:nvPr>
        </p:nvSpPr>
        <p:spPr>
          <a:xfrm>
            <a:off x="2018072" y="1661500"/>
            <a:ext cx="8404312" cy="4943486"/>
          </a:xfrm>
        </p:spPr>
        <p:txBody>
          <a:bodyPr/>
          <a:lstStyle/>
          <a:p>
            <a:r>
              <a:rPr lang="en-US" dirty="0"/>
              <a:t>Program Structure</a:t>
            </a:r>
          </a:p>
          <a:p>
            <a:r>
              <a:rPr lang="en-US" dirty="0"/>
              <a:t>Why Go?</a:t>
            </a:r>
          </a:p>
          <a:p>
            <a:r>
              <a:rPr lang="en-US" dirty="0"/>
              <a:t>Keywords, Constants and Data types </a:t>
            </a:r>
          </a:p>
          <a:p>
            <a:r>
              <a:rPr lang="en-US" dirty="0"/>
              <a:t>Composite Types</a:t>
            </a:r>
          </a:p>
          <a:p>
            <a:r>
              <a:rPr lang="en-US" dirty="0"/>
              <a:t>Functions  </a:t>
            </a:r>
          </a:p>
          <a:p>
            <a:r>
              <a:rPr lang="en-US" dirty="0"/>
              <a:t>Methods</a:t>
            </a:r>
          </a:p>
          <a:p>
            <a:r>
              <a:rPr lang="en-US" dirty="0"/>
              <a:t>Interfaces</a:t>
            </a:r>
          </a:p>
        </p:txBody>
      </p:sp>
    </p:spTree>
    <p:extLst>
      <p:ext uri="{BB962C8B-B14F-4D97-AF65-F5344CB8AC3E}">
        <p14:creationId xmlns:p14="http://schemas.microsoft.com/office/powerpoint/2010/main" val="928749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ECE3A-B87C-D946-B7E5-E62397358401}"/>
              </a:ext>
            </a:extLst>
          </p:cNvPr>
          <p:cNvSpPr>
            <a:spLocks noGrp="1"/>
          </p:cNvSpPr>
          <p:nvPr>
            <p:ph type="title"/>
          </p:nvPr>
        </p:nvSpPr>
        <p:spPr>
          <a:xfrm>
            <a:off x="153761" y="201213"/>
            <a:ext cx="7729728" cy="1188720"/>
          </a:xfrm>
        </p:spPr>
        <p:txBody>
          <a:bodyPr/>
          <a:lstStyle/>
          <a:p>
            <a:pPr algn="l"/>
            <a:r>
              <a:rPr lang="en-US" dirty="0"/>
              <a:t>Program structure</a:t>
            </a:r>
          </a:p>
        </p:txBody>
      </p:sp>
      <p:sp>
        <p:nvSpPr>
          <p:cNvPr id="3" name="Content Placeholder 2">
            <a:extLst>
              <a:ext uri="{FF2B5EF4-FFF2-40B4-BE49-F238E27FC236}">
                <a16:creationId xmlns:a16="http://schemas.microsoft.com/office/drawing/2014/main" id="{DA963FF5-DDB2-0F40-8093-55194E811F87}"/>
              </a:ext>
            </a:extLst>
          </p:cNvPr>
          <p:cNvSpPr>
            <a:spLocks noGrp="1"/>
          </p:cNvSpPr>
          <p:nvPr>
            <p:ph idx="1"/>
          </p:nvPr>
        </p:nvSpPr>
        <p:spPr>
          <a:xfrm>
            <a:off x="1778375" y="1563846"/>
            <a:ext cx="9656064" cy="5092941"/>
          </a:xfrm>
        </p:spPr>
        <p:txBody>
          <a:bodyPr>
            <a:normAutofit fontScale="92500" lnSpcReduction="10000"/>
          </a:bodyPr>
          <a:lstStyle/>
          <a:p>
            <a:pPr>
              <a:buFontTx/>
              <a:buNone/>
            </a:pPr>
            <a:r>
              <a:rPr lang="en-US" altLang="en-US" dirty="0">
                <a:latin typeface="Courier" pitchFamily="2" charset="0"/>
                <a:ea typeface="ＭＳ Ｐゴシック" panose="020B0600070205080204" pitchFamily="34" charset="-128"/>
              </a:rPr>
              <a:t>package main    //creating a package main. </a:t>
            </a:r>
          </a:p>
          <a:p>
            <a:pPr>
              <a:buFontTx/>
              <a:buNone/>
            </a:pPr>
            <a:r>
              <a:rPr lang="en-US" altLang="en-US" dirty="0">
                <a:latin typeface="Courier" pitchFamily="2" charset="0"/>
                <a:ea typeface="ＭＳ Ｐゴシック" panose="020B0600070205080204" pitchFamily="34" charset="-128"/>
              </a:rPr>
              <a:t>import "</a:t>
            </a:r>
            <a:r>
              <a:rPr lang="en-US" altLang="en-US" dirty="0" err="1">
                <a:latin typeface="Courier" pitchFamily="2" charset="0"/>
                <a:ea typeface="ＭＳ Ｐゴシック" panose="020B0600070205080204" pitchFamily="34" charset="-128"/>
              </a:rPr>
              <a:t>fmt</a:t>
            </a:r>
            <a:r>
              <a:rPr lang="en-US" altLang="en-US" dirty="0">
                <a:latin typeface="Courier" pitchFamily="2" charset="0"/>
                <a:ea typeface="ＭＳ Ｐゴシック" panose="020B0600070205080204" pitchFamily="34" charset="-128"/>
              </a:rPr>
              <a:t>”  	  //importing ”</a:t>
            </a:r>
            <a:r>
              <a:rPr lang="en-US" altLang="en-US" dirty="0" err="1">
                <a:latin typeface="Courier" pitchFamily="2" charset="0"/>
                <a:ea typeface="ＭＳ Ｐゴシック" panose="020B0600070205080204" pitchFamily="34" charset="-128"/>
              </a:rPr>
              <a:t>fmt</a:t>
            </a:r>
            <a:r>
              <a:rPr lang="en-US" altLang="en-US" dirty="0">
                <a:latin typeface="Courier" pitchFamily="2" charset="0"/>
                <a:ea typeface="ＭＳ Ｐゴシック" panose="020B0600070205080204" pitchFamily="34" charset="-128"/>
              </a:rPr>
              <a:t>” package. This is similar 				  like including a header file using #include in 			  	  C/C++</a:t>
            </a:r>
          </a:p>
          <a:p>
            <a:pPr>
              <a:buFontTx/>
              <a:buNone/>
            </a:pPr>
            <a:r>
              <a:rPr lang="en-US" altLang="en-US" dirty="0" err="1">
                <a:latin typeface="Courier" pitchFamily="2" charset="0"/>
                <a:ea typeface="ＭＳ Ｐゴシック" panose="020B0600070205080204" pitchFamily="34" charset="-128"/>
              </a:rPr>
              <a:t>func</a:t>
            </a:r>
            <a:r>
              <a:rPr lang="en-US" altLang="en-US" dirty="0">
                <a:latin typeface="Courier" pitchFamily="2" charset="0"/>
                <a:ea typeface="ＭＳ Ｐゴシック" panose="020B0600070205080204" pitchFamily="34" charset="-128"/>
              </a:rPr>
              <a:t> main() {   //main is the Execution entry point</a:t>
            </a:r>
          </a:p>
          <a:p>
            <a:pPr>
              <a:buFontTx/>
              <a:buNone/>
            </a:pPr>
            <a:r>
              <a:rPr lang="en-US" altLang="en-US" dirty="0">
                <a:latin typeface="Courier" pitchFamily="2" charset="0"/>
                <a:ea typeface="ＭＳ Ｐゴシック" panose="020B0600070205080204" pitchFamily="34" charset="-128"/>
              </a:rPr>
              <a:t>    </a:t>
            </a:r>
            <a:r>
              <a:rPr lang="en-US" altLang="en-US" dirty="0" err="1">
                <a:latin typeface="Courier" pitchFamily="2" charset="0"/>
                <a:ea typeface="ＭＳ Ｐゴシック" panose="020B0600070205080204" pitchFamily="34" charset="-128"/>
              </a:rPr>
              <a:t>fmt.Println</a:t>
            </a:r>
            <a:r>
              <a:rPr lang="en-US" altLang="en-US" dirty="0">
                <a:latin typeface="Courier" pitchFamily="2" charset="0"/>
                <a:ea typeface="ＭＳ Ｐゴシック" panose="020B0600070205080204" pitchFamily="34" charset="-128"/>
              </a:rPr>
              <a:t>("Hello, World!") </a:t>
            </a:r>
          </a:p>
          <a:p>
            <a:pPr>
              <a:buFontTx/>
              <a:buNone/>
            </a:pPr>
            <a:r>
              <a:rPr lang="en-US" altLang="en-US" dirty="0">
                <a:latin typeface="Courier" pitchFamily="2" charset="0"/>
                <a:ea typeface="ＭＳ Ｐゴシック" panose="020B0600070205080204" pitchFamily="34" charset="-128"/>
              </a:rPr>
              <a:t>}</a:t>
            </a:r>
          </a:p>
          <a:p>
            <a:endParaRPr lang="en-US" altLang="en-US" dirty="0">
              <a:ea typeface="ＭＳ Ｐゴシック" panose="020B0600070205080204" pitchFamily="34" charset="-128"/>
            </a:endParaRPr>
          </a:p>
          <a:p>
            <a:endParaRPr lang="en-US" altLang="en-US" dirty="0">
              <a:ea typeface="ＭＳ Ｐゴシック" panose="020B0600070205080204" pitchFamily="34" charset="-128"/>
            </a:endParaRPr>
          </a:p>
          <a:p>
            <a:endParaRPr lang="en-US" altLang="en-US" dirty="0">
              <a:ea typeface="ＭＳ Ｐゴシック" panose="020B0600070205080204" pitchFamily="34" charset="-128"/>
            </a:endParaRPr>
          </a:p>
          <a:p>
            <a:pPr>
              <a:buFontTx/>
              <a:buNone/>
            </a:pPr>
            <a:r>
              <a:rPr lang="en-US" altLang="en-US" dirty="0">
                <a:latin typeface="Courier" pitchFamily="2" charset="0"/>
                <a:ea typeface="ＭＳ Ｐゴシック" panose="020B0600070205080204" pitchFamily="34" charset="-128"/>
              </a:rPr>
              <a:t>$ go run </a:t>
            </a:r>
            <a:r>
              <a:rPr lang="en-US" altLang="en-US" dirty="0" err="1">
                <a:latin typeface="Courier" pitchFamily="2" charset="0"/>
                <a:ea typeface="ＭＳ Ｐゴシック" panose="020B0600070205080204" pitchFamily="34" charset="-128"/>
              </a:rPr>
              <a:t>hello.go</a:t>
            </a:r>
            <a:r>
              <a:rPr lang="en-US" altLang="en-US" dirty="0">
                <a:latin typeface="Courier" pitchFamily="2" charset="0"/>
                <a:ea typeface="ＭＳ Ｐゴシック" panose="020B0600070205080204" pitchFamily="34" charset="-128"/>
              </a:rPr>
              <a:t>    # </a:t>
            </a:r>
            <a:r>
              <a:rPr lang="en-US" altLang="en-US" b="1" dirty="0">
                <a:latin typeface="Courier" pitchFamily="2" charset="0"/>
                <a:ea typeface="ＭＳ Ｐゴシック" panose="020B0600070205080204" pitchFamily="34" charset="-128"/>
              </a:rPr>
              <a:t>to compile and run</a:t>
            </a:r>
          </a:p>
          <a:p>
            <a:pPr>
              <a:buFontTx/>
              <a:buNone/>
            </a:pPr>
            <a:r>
              <a:rPr lang="en-US" altLang="en-US" dirty="0">
                <a:latin typeface="Courier" pitchFamily="2" charset="0"/>
                <a:ea typeface="ＭＳ Ｐゴシック" panose="020B0600070205080204" pitchFamily="34" charset="-128"/>
              </a:rPr>
              <a:t>$ go build </a:t>
            </a:r>
            <a:r>
              <a:rPr lang="en-US" altLang="en-US" dirty="0" err="1">
                <a:latin typeface="Courier" pitchFamily="2" charset="0"/>
                <a:ea typeface="ＭＳ Ｐゴシック" panose="020B0600070205080204" pitchFamily="34" charset="-128"/>
              </a:rPr>
              <a:t>hello.go</a:t>
            </a:r>
            <a:r>
              <a:rPr lang="en-US" altLang="en-US" dirty="0">
                <a:latin typeface="Courier" pitchFamily="2" charset="0"/>
                <a:ea typeface="ＭＳ Ｐゴシック" panose="020B0600070205080204" pitchFamily="34" charset="-128"/>
              </a:rPr>
              <a:t>  # </a:t>
            </a:r>
            <a:r>
              <a:rPr lang="en-US" altLang="en-US" b="1" dirty="0">
                <a:latin typeface="Courier" pitchFamily="2" charset="0"/>
                <a:ea typeface="ＭＳ Ｐゴシック" panose="020B0600070205080204" pitchFamily="34" charset="-128"/>
              </a:rPr>
              <a:t>to create a binary</a:t>
            </a:r>
          </a:p>
          <a:p>
            <a:pPr>
              <a:buFontTx/>
              <a:buNone/>
            </a:pPr>
            <a:endParaRPr lang="en-US" altLang="en-US" dirty="0">
              <a:latin typeface="Courier" pitchFamily="2" charset="0"/>
              <a:ea typeface="ＭＳ Ｐゴシック" panose="020B0600070205080204" pitchFamily="34" charset="-128"/>
            </a:endParaRPr>
          </a:p>
          <a:p>
            <a:pPr>
              <a:buFontTx/>
              <a:buNone/>
            </a:pPr>
            <a:r>
              <a:rPr lang="en-US" altLang="en-US" dirty="0">
                <a:latin typeface="Courier" pitchFamily="2" charset="0"/>
                <a:ea typeface="ＭＳ Ｐゴシック" panose="020B0600070205080204" pitchFamily="34" charset="-128"/>
              </a:rPr>
              <a:t>$ go help            # for more</a:t>
            </a:r>
          </a:p>
          <a:p>
            <a:endParaRPr lang="en-US" dirty="0"/>
          </a:p>
        </p:txBody>
      </p:sp>
    </p:spTree>
    <p:extLst>
      <p:ext uri="{BB962C8B-B14F-4D97-AF65-F5344CB8AC3E}">
        <p14:creationId xmlns:p14="http://schemas.microsoft.com/office/powerpoint/2010/main" val="3945829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05FED-D64F-D743-BBCF-C8CC785AB084}"/>
              </a:ext>
            </a:extLst>
          </p:cNvPr>
          <p:cNvSpPr>
            <a:spLocks noGrp="1"/>
          </p:cNvSpPr>
          <p:nvPr>
            <p:ph type="title"/>
          </p:nvPr>
        </p:nvSpPr>
        <p:spPr>
          <a:xfrm>
            <a:off x="133979" y="90048"/>
            <a:ext cx="7729728" cy="1188720"/>
          </a:xfrm>
        </p:spPr>
        <p:txBody>
          <a:bodyPr/>
          <a:lstStyle/>
          <a:p>
            <a:pPr algn="l"/>
            <a:r>
              <a:rPr lang="en-US" dirty="0"/>
              <a:t>Why Go?</a:t>
            </a:r>
          </a:p>
        </p:txBody>
      </p:sp>
      <p:sp>
        <p:nvSpPr>
          <p:cNvPr id="3" name="Content Placeholder 2">
            <a:extLst>
              <a:ext uri="{FF2B5EF4-FFF2-40B4-BE49-F238E27FC236}">
                <a16:creationId xmlns:a16="http://schemas.microsoft.com/office/drawing/2014/main" id="{19F39A1D-52D0-FA40-8777-11AABE02617B}"/>
              </a:ext>
            </a:extLst>
          </p:cNvPr>
          <p:cNvSpPr>
            <a:spLocks noGrp="1"/>
          </p:cNvSpPr>
          <p:nvPr>
            <p:ph idx="1"/>
          </p:nvPr>
        </p:nvSpPr>
        <p:spPr>
          <a:xfrm>
            <a:off x="740267" y="1278768"/>
            <a:ext cx="9904542" cy="5332543"/>
          </a:xfrm>
        </p:spPr>
        <p:txBody>
          <a:bodyPr>
            <a:normAutofit/>
          </a:bodyPr>
          <a:lstStyle/>
          <a:p>
            <a:r>
              <a:rPr lang="en-US" dirty="0"/>
              <a:t>Open Source</a:t>
            </a:r>
          </a:p>
          <a:p>
            <a:r>
              <a:rPr lang="en-US" dirty="0"/>
              <a:t>Very fast compilation</a:t>
            </a:r>
          </a:p>
          <a:p>
            <a:pPr marL="0" indent="0">
              <a:buNone/>
            </a:pPr>
            <a:r>
              <a:rPr lang="en-IN" dirty="0"/>
              <a:t>	Ex:- Unlike C++, Go has no templates and no inline functions. This means that Go doesn't need 	to perform any template or function instantiation.</a:t>
            </a:r>
          </a:p>
          <a:p>
            <a:r>
              <a:rPr lang="en-IN" dirty="0"/>
              <a:t>Cross Compilation</a:t>
            </a:r>
          </a:p>
          <a:p>
            <a:pPr marL="0" indent="0">
              <a:buNone/>
            </a:pPr>
            <a:r>
              <a:rPr lang="en-IN" dirty="0"/>
              <a:t>	The compiler defaults to the current architecture used for development, but we can also tell it 	to compile to a different architecture. This is known </a:t>
            </a:r>
            <a:r>
              <a:rPr lang="en-IN" dirty="0">
                <a:solidFill>
                  <a:schemeClr val="tx1"/>
                </a:solidFill>
              </a:rPr>
              <a:t>as </a:t>
            </a:r>
            <a:r>
              <a:rPr lang="en-IN" dirty="0">
                <a:solidFill>
                  <a:schemeClr val="tx1"/>
                </a:solidFill>
                <a:hlinkClick r:id="rId2">
                  <a:extLst>
                    <a:ext uri="{A12FA001-AC4F-418D-AE19-62706E023703}">
                      <ahyp:hlinkClr xmlns:ahyp="http://schemas.microsoft.com/office/drawing/2018/hyperlinkcolor" val="tx"/>
                    </a:ext>
                  </a:extLst>
                </a:hlinkClick>
              </a:rPr>
              <a:t>cross-compilation</a:t>
            </a:r>
            <a:r>
              <a:rPr lang="en-IN" dirty="0">
                <a:solidFill>
                  <a:schemeClr val="tx1"/>
                </a:solidFill>
              </a:rPr>
              <a:t>.</a:t>
            </a:r>
          </a:p>
          <a:p>
            <a:pPr marL="0" indent="0">
              <a:buNone/>
            </a:pPr>
            <a:endParaRPr lang="en-IN" dirty="0"/>
          </a:p>
        </p:txBody>
      </p:sp>
      <p:graphicFrame>
        <p:nvGraphicFramePr>
          <p:cNvPr id="6" name="Table 5">
            <a:extLst>
              <a:ext uri="{FF2B5EF4-FFF2-40B4-BE49-F238E27FC236}">
                <a16:creationId xmlns:a16="http://schemas.microsoft.com/office/drawing/2014/main" id="{EFC7384D-AEDB-C14D-AE3F-2D51BAD4F241}"/>
              </a:ext>
            </a:extLst>
          </p:cNvPr>
          <p:cNvGraphicFramePr>
            <a:graphicFrameLocks noGrp="1"/>
          </p:cNvGraphicFramePr>
          <p:nvPr>
            <p:extLst>
              <p:ext uri="{D42A27DB-BD31-4B8C-83A1-F6EECF244321}">
                <p14:modId xmlns:p14="http://schemas.microsoft.com/office/powerpoint/2010/main" val="949983590"/>
              </p:ext>
            </p:extLst>
          </p:nvPr>
        </p:nvGraphicFramePr>
        <p:xfrm>
          <a:off x="972556" y="3819851"/>
          <a:ext cx="10864948" cy="2931160"/>
        </p:xfrm>
        <a:graphic>
          <a:graphicData uri="http://schemas.openxmlformats.org/drawingml/2006/table">
            <a:tbl>
              <a:tblPr firstRow="1" bandRow="1">
                <a:tableStyleId>{5C22544A-7EE6-4342-B048-85BDC9FD1C3A}</a:tableStyleId>
              </a:tblPr>
              <a:tblGrid>
                <a:gridCol w="4165974">
                  <a:extLst>
                    <a:ext uri="{9D8B030D-6E8A-4147-A177-3AD203B41FA5}">
                      <a16:colId xmlns:a16="http://schemas.microsoft.com/office/drawing/2014/main" val="2754270130"/>
                    </a:ext>
                  </a:extLst>
                </a:gridCol>
                <a:gridCol w="6698974">
                  <a:extLst>
                    <a:ext uri="{9D8B030D-6E8A-4147-A177-3AD203B41FA5}">
                      <a16:colId xmlns:a16="http://schemas.microsoft.com/office/drawing/2014/main" val="679607803"/>
                    </a:ext>
                  </a:extLst>
                </a:gridCol>
              </a:tblGrid>
              <a:tr h="370840">
                <a:tc>
                  <a:txBody>
                    <a:bodyPr/>
                    <a:lstStyle/>
                    <a:p>
                      <a:r>
                        <a:rPr lang="en-US" dirty="0">
                          <a:solidFill>
                            <a:schemeClr val="tx1"/>
                          </a:solidFill>
                        </a:rPr>
                        <a:t>Default Arch</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dirty="0">
                          <a:solidFill>
                            <a:schemeClr val="tx1"/>
                          </a:solidFill>
                        </a:rPr>
                        <a:t>Windows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24034512"/>
                  </a:ext>
                </a:extLst>
              </a:tr>
              <a:tr h="370840">
                <a:tc>
                  <a:txBody>
                    <a:bodyPr/>
                    <a:lstStyle/>
                    <a:p>
                      <a:pPr marL="0" indent="0">
                        <a:buNone/>
                      </a:pPr>
                      <a:r>
                        <a:rPr lang="en-IN" dirty="0"/>
                        <a:t>package main</a:t>
                      </a:r>
                    </a:p>
                    <a:p>
                      <a:pPr marL="0" indent="0">
                        <a:buNone/>
                      </a:pPr>
                      <a:r>
                        <a:rPr lang="en-IN" dirty="0"/>
                        <a:t>import ”</a:t>
                      </a:r>
                      <a:r>
                        <a:rPr lang="en-IN" dirty="0" err="1"/>
                        <a:t>fmt</a:t>
                      </a:r>
                      <a:r>
                        <a:rPr lang="en-IN" dirty="0"/>
                        <a:t>”</a:t>
                      </a:r>
                    </a:p>
                    <a:p>
                      <a:pPr marL="0" indent="0">
                        <a:buNone/>
                      </a:pPr>
                      <a:r>
                        <a:rPr lang="en-IN" dirty="0"/>
                        <a:t>func main(){</a:t>
                      </a:r>
                    </a:p>
                    <a:p>
                      <a:pPr marL="0" indent="0">
                        <a:buNone/>
                      </a:pPr>
                      <a:r>
                        <a:rPr lang="en-IN" dirty="0"/>
                        <a:t>	</a:t>
                      </a:r>
                      <a:r>
                        <a:rPr lang="en-IN" dirty="0" err="1"/>
                        <a:t>fmt.Println</a:t>
                      </a:r>
                      <a:r>
                        <a:rPr lang="en-IN" dirty="0"/>
                        <a:t>(“Hello”)</a:t>
                      </a:r>
                    </a:p>
                    <a:p>
                      <a:pPr marL="0" indent="0">
                        <a:buNone/>
                      </a:pPr>
                      <a:r>
                        <a:rPr lang="en-IN" dirty="0"/>
                        <a:t>}</a:t>
                      </a:r>
                    </a:p>
                    <a:p>
                      <a:endParaRPr lang="en-US" dirty="0">
                        <a:solidFill>
                          <a:schemeClr val="tx1"/>
                        </a:solidFill>
                      </a:endParaRPr>
                    </a:p>
                    <a:p>
                      <a:r>
                        <a:rPr lang="en-US" dirty="0">
                          <a:solidFill>
                            <a:schemeClr val="tx1"/>
                          </a:solidFill>
                        </a:rPr>
                        <a:t>$ go build </a:t>
                      </a:r>
                      <a:r>
                        <a:rPr lang="en-US" dirty="0" err="1">
                          <a:solidFill>
                            <a:schemeClr val="tx1"/>
                          </a:solidFill>
                        </a:rPr>
                        <a:t>program.go</a:t>
                      </a:r>
                      <a:endParaRPr lang="en-US" dirty="0">
                        <a:solidFill>
                          <a:schemeClr val="tx1"/>
                        </a:solidFill>
                      </a:endParaRPr>
                    </a:p>
                    <a:p>
                      <a:r>
                        <a:rPr lang="en-US" dirty="0">
                          <a:solidFill>
                            <a:schemeClr val="tx1"/>
                          </a:solidFill>
                        </a:rPr>
                        <a:t>Generates executable file “program”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indent="0">
                        <a:buNone/>
                      </a:pPr>
                      <a:r>
                        <a:rPr lang="en-IN" dirty="0"/>
                        <a:t>package main</a:t>
                      </a:r>
                    </a:p>
                    <a:p>
                      <a:pPr marL="0" indent="0">
                        <a:buNone/>
                      </a:pPr>
                      <a:r>
                        <a:rPr lang="en-IN" dirty="0"/>
                        <a:t>import ”</a:t>
                      </a:r>
                      <a:r>
                        <a:rPr lang="en-IN" dirty="0" err="1"/>
                        <a:t>fmt</a:t>
                      </a:r>
                      <a:r>
                        <a:rPr lang="en-IN" dirty="0"/>
                        <a:t>”</a:t>
                      </a:r>
                    </a:p>
                    <a:p>
                      <a:pPr marL="0" indent="0">
                        <a:buNone/>
                      </a:pPr>
                      <a:r>
                        <a:rPr lang="en-IN" dirty="0"/>
                        <a:t>func main(){</a:t>
                      </a:r>
                    </a:p>
                    <a:p>
                      <a:pPr marL="0" indent="0">
                        <a:buNone/>
                      </a:pPr>
                      <a:r>
                        <a:rPr lang="en-IN" dirty="0"/>
                        <a:t>	</a:t>
                      </a:r>
                      <a:r>
                        <a:rPr lang="en-IN" dirty="0" err="1"/>
                        <a:t>fmt.Println</a:t>
                      </a:r>
                      <a:r>
                        <a:rPr lang="en-IN" dirty="0"/>
                        <a:t>(“Hello”)</a:t>
                      </a:r>
                    </a:p>
                    <a:p>
                      <a:pPr marL="0" indent="0">
                        <a:buNone/>
                      </a:pPr>
                      <a:r>
                        <a:rPr lang="en-IN" dirty="0"/>
                        <a:t>}</a:t>
                      </a:r>
                    </a:p>
                    <a:p>
                      <a:endParaRPr lang="en-US" dirty="0">
                        <a:solidFill>
                          <a:schemeClr val="tx1"/>
                        </a:solidFill>
                      </a:endParaRPr>
                    </a:p>
                    <a:p>
                      <a:r>
                        <a:rPr lang="en-US" dirty="0">
                          <a:solidFill>
                            <a:schemeClr val="tx1"/>
                          </a:solidFill>
                        </a:rPr>
                        <a:t>$ GOOS=windows GOARCH=amd64 go build </a:t>
                      </a:r>
                      <a:r>
                        <a:rPr lang="en-US" dirty="0" err="1">
                          <a:solidFill>
                            <a:schemeClr val="tx1"/>
                          </a:solidFill>
                        </a:rPr>
                        <a:t>program.go</a:t>
                      </a:r>
                      <a:endParaRPr lang="en-US" dirty="0">
                        <a:solidFill>
                          <a:schemeClr val="tx1"/>
                        </a:solidFill>
                      </a:endParaRPr>
                    </a:p>
                    <a:p>
                      <a:r>
                        <a:rPr lang="en-US" dirty="0">
                          <a:solidFill>
                            <a:schemeClr val="tx1"/>
                          </a:solidFill>
                        </a:rPr>
                        <a:t>Generates executable file “</a:t>
                      </a:r>
                      <a:r>
                        <a:rPr lang="en-US" dirty="0" err="1">
                          <a:solidFill>
                            <a:schemeClr val="tx1"/>
                          </a:solidFill>
                        </a:rPr>
                        <a:t>program.exe</a:t>
                      </a:r>
                      <a:r>
                        <a:rPr lang="en-US" dirty="0">
                          <a:solidFill>
                            <a:schemeClr val="tx1"/>
                          </a:solidFill>
                        </a:rPr>
                        <a:t>” </a:t>
                      </a:r>
                    </a:p>
                    <a:p>
                      <a:endParaRPr lang="en-US"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87658318"/>
                  </a:ext>
                </a:extLst>
              </a:tr>
            </a:tbl>
          </a:graphicData>
        </a:graphic>
      </p:graphicFrame>
    </p:spTree>
    <p:extLst>
      <p:ext uri="{BB962C8B-B14F-4D97-AF65-F5344CB8AC3E}">
        <p14:creationId xmlns:p14="http://schemas.microsoft.com/office/powerpoint/2010/main" val="2684359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3F6231-BCBD-4646-B30C-E75D3CDF8921}"/>
              </a:ext>
            </a:extLst>
          </p:cNvPr>
          <p:cNvSpPr>
            <a:spLocks noGrp="1"/>
          </p:cNvSpPr>
          <p:nvPr>
            <p:ph idx="1"/>
          </p:nvPr>
        </p:nvSpPr>
        <p:spPr>
          <a:xfrm>
            <a:off x="885709" y="398794"/>
            <a:ext cx="10982010" cy="5203930"/>
          </a:xfrm>
        </p:spPr>
        <p:txBody>
          <a:bodyPr/>
          <a:lstStyle/>
          <a:p>
            <a:r>
              <a:rPr lang="en-US" altLang="en-US" dirty="0">
                <a:ea typeface="ＭＳ Ｐゴシック" panose="020B0600070205080204" pitchFamily="34" charset="-128"/>
              </a:rPr>
              <a:t>Go infers the type from the type of the initializer (Shorthand declaration and initialization of variable)</a:t>
            </a:r>
          </a:p>
          <a:p>
            <a:pPr marL="0" indent="0">
              <a:buNone/>
            </a:pPr>
            <a:r>
              <a:rPr lang="en-US" altLang="en-US" dirty="0">
                <a:ea typeface="ＭＳ Ｐゴシック" panose="020B0600070205080204" pitchFamily="34" charset="-128"/>
              </a:rPr>
              <a:t>	</a:t>
            </a:r>
            <a:r>
              <a:rPr lang="en-US" altLang="en-US" b="1" dirty="0">
                <a:ea typeface="ＭＳ Ｐゴシック" panose="020B0600070205080204" pitchFamily="34" charset="-128"/>
              </a:rPr>
              <a:t>Normal variable: </a:t>
            </a:r>
          </a:p>
          <a:p>
            <a:pPr marL="0" indent="0">
              <a:buNone/>
            </a:pPr>
            <a:r>
              <a:rPr lang="en-US" altLang="en-US" dirty="0">
                <a:ea typeface="ＭＳ Ｐゴシック" panose="020B0600070205080204" pitchFamily="34" charset="-128"/>
              </a:rPr>
              <a:t>		var a int = 10</a:t>
            </a:r>
          </a:p>
          <a:p>
            <a:pPr marL="0" indent="0">
              <a:buNone/>
            </a:pPr>
            <a:r>
              <a:rPr lang="en-US" altLang="en-US" dirty="0">
                <a:ea typeface="ＭＳ Ｐゴシック" panose="020B0600070205080204" pitchFamily="34" charset="-128"/>
              </a:rPr>
              <a:t>	</a:t>
            </a:r>
            <a:r>
              <a:rPr lang="en-US" altLang="en-US" b="1" dirty="0">
                <a:ea typeface="ＭＳ Ｐゴシック" panose="020B0600070205080204" pitchFamily="34" charset="-128"/>
              </a:rPr>
              <a:t>Shorthand: </a:t>
            </a:r>
          </a:p>
          <a:p>
            <a:pPr marL="0" indent="0">
              <a:buNone/>
            </a:pPr>
            <a:r>
              <a:rPr lang="en-US" altLang="en-US" dirty="0">
                <a:ea typeface="ＭＳ Ｐゴシック" panose="020B0600070205080204" pitchFamily="34" charset="-128"/>
              </a:rPr>
              <a:t>		a:=10 //int</a:t>
            </a:r>
          </a:p>
          <a:p>
            <a:pPr marL="0" indent="0">
              <a:buNone/>
            </a:pPr>
            <a:r>
              <a:rPr lang="en-US" altLang="en-US" dirty="0">
                <a:ea typeface="ＭＳ Ｐゴシック" panose="020B0600070205080204" pitchFamily="34" charset="-128"/>
              </a:rPr>
              <a:t>		b:=“string” //string</a:t>
            </a:r>
          </a:p>
          <a:p>
            <a:r>
              <a:rPr lang="en-IN" dirty="0"/>
              <a:t>In Go increment and decrement operations can’t be used as expressions, only as </a:t>
            </a:r>
            <a:r>
              <a:rPr lang="en-IN" b="1" dirty="0"/>
              <a:t>statements</a:t>
            </a:r>
            <a:r>
              <a:rPr lang="en-IN" dirty="0"/>
              <a:t>. Also, only the </a:t>
            </a:r>
            <a:r>
              <a:rPr lang="en-IN" b="1" dirty="0"/>
              <a:t>postfix notation</a:t>
            </a:r>
            <a:r>
              <a:rPr lang="en-IN" dirty="0"/>
              <a:t> is allowed.</a:t>
            </a:r>
          </a:p>
          <a:p>
            <a:pPr marL="0" indent="0">
              <a:buNone/>
            </a:pPr>
            <a:endParaRPr lang="en-US" altLang="en-US" dirty="0">
              <a:ea typeface="ＭＳ Ｐゴシック" panose="020B0600070205080204" pitchFamily="34" charset="-128"/>
            </a:endParaRPr>
          </a:p>
          <a:p>
            <a:pPr marL="0" indent="0">
              <a:buNone/>
            </a:pPr>
            <a:endParaRPr lang="en-US" altLang="en-US" dirty="0">
              <a:ea typeface="ＭＳ Ｐゴシック" panose="020B0600070205080204" pitchFamily="34" charset="-128"/>
            </a:endParaRPr>
          </a:p>
          <a:p>
            <a:pPr marL="0" indent="0">
              <a:buNone/>
            </a:pPr>
            <a:endParaRPr lang="en-US" altLang="en-US" dirty="0">
              <a:ea typeface="ＭＳ Ｐゴシック" panose="020B0600070205080204" pitchFamily="34" charset="-128"/>
            </a:endParaRPr>
          </a:p>
          <a:p>
            <a:endParaRPr lang="en-US" altLang="en-US" dirty="0">
              <a:ea typeface="ＭＳ Ｐゴシック" panose="020B0600070205080204" pitchFamily="34" charset="-128"/>
            </a:endParaRPr>
          </a:p>
          <a:p>
            <a:endParaRPr lang="en-US" altLang="en-US" dirty="0">
              <a:ea typeface="ＭＳ Ｐゴシック" panose="020B0600070205080204" pitchFamily="34" charset="-128"/>
            </a:endParaRPr>
          </a:p>
        </p:txBody>
      </p:sp>
      <p:graphicFrame>
        <p:nvGraphicFramePr>
          <p:cNvPr id="4" name="Table 3">
            <a:extLst>
              <a:ext uri="{FF2B5EF4-FFF2-40B4-BE49-F238E27FC236}">
                <a16:creationId xmlns:a16="http://schemas.microsoft.com/office/drawing/2014/main" id="{66CDF94E-1DE7-7C42-AE95-79209675B3F2}"/>
              </a:ext>
            </a:extLst>
          </p:cNvPr>
          <p:cNvGraphicFramePr>
            <a:graphicFrameLocks noGrp="1"/>
          </p:cNvGraphicFramePr>
          <p:nvPr>
            <p:extLst>
              <p:ext uri="{D42A27DB-BD31-4B8C-83A1-F6EECF244321}">
                <p14:modId xmlns:p14="http://schemas.microsoft.com/office/powerpoint/2010/main" val="1940094677"/>
              </p:ext>
            </p:extLst>
          </p:nvPr>
        </p:nvGraphicFramePr>
        <p:xfrm>
          <a:off x="1170079" y="3836578"/>
          <a:ext cx="9686234" cy="2252133"/>
        </p:xfrm>
        <a:graphic>
          <a:graphicData uri="http://schemas.openxmlformats.org/drawingml/2006/table">
            <a:tbl>
              <a:tblPr firstRow="1" bandRow="1">
                <a:tableStyleId>{5C22544A-7EE6-4342-B048-85BDC9FD1C3A}</a:tableStyleId>
              </a:tblPr>
              <a:tblGrid>
                <a:gridCol w="4843117">
                  <a:extLst>
                    <a:ext uri="{9D8B030D-6E8A-4147-A177-3AD203B41FA5}">
                      <a16:colId xmlns:a16="http://schemas.microsoft.com/office/drawing/2014/main" val="11199054"/>
                    </a:ext>
                  </a:extLst>
                </a:gridCol>
                <a:gridCol w="4843117">
                  <a:extLst>
                    <a:ext uri="{9D8B030D-6E8A-4147-A177-3AD203B41FA5}">
                      <a16:colId xmlns:a16="http://schemas.microsoft.com/office/drawing/2014/main" val="4225969278"/>
                    </a:ext>
                  </a:extLst>
                </a:gridCol>
              </a:tblGrid>
              <a:tr h="2252133">
                <a:tc>
                  <a:txBody>
                    <a:bodyPr/>
                    <a:lstStyle/>
                    <a:p>
                      <a:r>
                        <a:rPr lang="en-IN" b="1" dirty="0">
                          <a:solidFill>
                            <a:schemeClr val="tx1"/>
                          </a:solidFill>
                        </a:rPr>
                        <a:t>Error Code</a:t>
                      </a:r>
                    </a:p>
                    <a:p>
                      <a:endParaRPr lang="en-IN" b="0" dirty="0">
                        <a:solidFill>
                          <a:schemeClr val="tx1"/>
                        </a:solidFill>
                      </a:endParaRPr>
                    </a:p>
                    <a:p>
                      <a:r>
                        <a:rPr lang="en-IN" b="0" dirty="0" err="1">
                          <a:solidFill>
                            <a:schemeClr val="tx1"/>
                          </a:solidFill>
                        </a:rPr>
                        <a:t>i</a:t>
                      </a:r>
                      <a:r>
                        <a:rPr lang="en-IN" b="0" dirty="0">
                          <a:solidFill>
                            <a:schemeClr val="tx1"/>
                          </a:solidFill>
                        </a:rPr>
                        <a:t> := 0 </a:t>
                      </a:r>
                    </a:p>
                    <a:p>
                      <a:r>
                        <a:rPr lang="en-IN" b="0" dirty="0" err="1">
                          <a:solidFill>
                            <a:schemeClr val="tx1"/>
                          </a:solidFill>
                        </a:rPr>
                        <a:t>fmt.Println</a:t>
                      </a:r>
                      <a:r>
                        <a:rPr lang="en-IN" b="0" dirty="0">
                          <a:solidFill>
                            <a:schemeClr val="tx1"/>
                          </a:solidFill>
                        </a:rPr>
                        <a:t>(++</a:t>
                      </a:r>
                      <a:r>
                        <a:rPr lang="en-IN" b="0" dirty="0" err="1">
                          <a:solidFill>
                            <a:schemeClr val="tx1"/>
                          </a:solidFill>
                        </a:rPr>
                        <a:t>i</a:t>
                      </a:r>
                      <a:r>
                        <a:rPr lang="en-IN" b="0" dirty="0">
                          <a:solidFill>
                            <a:schemeClr val="tx1"/>
                          </a:solidFill>
                        </a:rPr>
                        <a:t>) </a:t>
                      </a:r>
                    </a:p>
                    <a:p>
                      <a:r>
                        <a:rPr lang="en-IN" b="0" dirty="0" err="1">
                          <a:solidFill>
                            <a:schemeClr val="tx1"/>
                          </a:solidFill>
                        </a:rPr>
                        <a:t>fmt.Println</a:t>
                      </a:r>
                      <a:r>
                        <a:rPr lang="en-IN" b="0" dirty="0">
                          <a:solidFill>
                            <a:schemeClr val="tx1"/>
                          </a:solidFill>
                        </a:rPr>
                        <a:t>(</a:t>
                      </a:r>
                      <a:r>
                        <a:rPr lang="en-IN" b="0" dirty="0" err="1">
                          <a:solidFill>
                            <a:schemeClr val="tx1"/>
                          </a:solidFill>
                        </a:rPr>
                        <a:t>i</a:t>
                      </a:r>
                      <a:r>
                        <a:rPr lang="en-IN" b="0" dirty="0">
                          <a:solidFill>
                            <a:schemeClr val="tx1"/>
                          </a:solidFill>
                        </a:rPr>
                        <a:t>++)</a:t>
                      </a:r>
                      <a:endParaRPr lang="en-US"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b="1" dirty="0">
                          <a:solidFill>
                            <a:schemeClr val="tx1"/>
                          </a:solidFill>
                        </a:rPr>
                        <a:t>Correct Code</a:t>
                      </a:r>
                    </a:p>
                    <a:p>
                      <a:endParaRPr lang="en-US" b="0" dirty="0">
                        <a:solidFill>
                          <a:schemeClr val="tx1"/>
                        </a:solidFill>
                      </a:endParaRPr>
                    </a:p>
                    <a:p>
                      <a:r>
                        <a:rPr lang="en-IN" b="0" dirty="0" err="1">
                          <a:solidFill>
                            <a:schemeClr val="tx1"/>
                          </a:solidFill>
                        </a:rPr>
                        <a:t>i</a:t>
                      </a:r>
                      <a:r>
                        <a:rPr lang="en-IN" b="0" dirty="0">
                          <a:solidFill>
                            <a:schemeClr val="tx1"/>
                          </a:solidFill>
                        </a:rPr>
                        <a:t> := 0 </a:t>
                      </a:r>
                    </a:p>
                    <a:p>
                      <a:r>
                        <a:rPr lang="en-IN" b="0" dirty="0" err="1">
                          <a:solidFill>
                            <a:schemeClr val="tx1"/>
                          </a:solidFill>
                        </a:rPr>
                        <a:t>i</a:t>
                      </a:r>
                      <a:r>
                        <a:rPr lang="en-IN" b="0" dirty="0">
                          <a:solidFill>
                            <a:schemeClr val="tx1"/>
                          </a:solidFill>
                        </a:rPr>
                        <a:t>++ </a:t>
                      </a:r>
                    </a:p>
                    <a:p>
                      <a:r>
                        <a:rPr lang="en-IN" b="0" dirty="0" err="1">
                          <a:solidFill>
                            <a:schemeClr val="tx1"/>
                          </a:solidFill>
                        </a:rPr>
                        <a:t>fmt.Println</a:t>
                      </a:r>
                      <a:r>
                        <a:rPr lang="en-IN" b="0" dirty="0">
                          <a:solidFill>
                            <a:schemeClr val="tx1"/>
                          </a:solidFill>
                        </a:rPr>
                        <a:t>(</a:t>
                      </a:r>
                      <a:r>
                        <a:rPr lang="en-IN" b="0" dirty="0" err="1">
                          <a:solidFill>
                            <a:schemeClr val="tx1"/>
                          </a:solidFill>
                        </a:rPr>
                        <a:t>i</a:t>
                      </a:r>
                      <a:r>
                        <a:rPr lang="en-IN" b="0" dirty="0">
                          <a:solidFill>
                            <a:schemeClr val="tx1"/>
                          </a:solidFill>
                        </a:rPr>
                        <a:t>) </a:t>
                      </a:r>
                    </a:p>
                    <a:p>
                      <a:r>
                        <a:rPr lang="en-IN" b="0" dirty="0" err="1">
                          <a:solidFill>
                            <a:schemeClr val="tx1"/>
                          </a:solidFill>
                        </a:rPr>
                        <a:t>fmt.Println</a:t>
                      </a:r>
                      <a:r>
                        <a:rPr lang="en-IN" b="0" dirty="0">
                          <a:solidFill>
                            <a:schemeClr val="tx1"/>
                          </a:solidFill>
                        </a:rPr>
                        <a:t>(</a:t>
                      </a:r>
                      <a:r>
                        <a:rPr lang="en-IN" b="0" dirty="0" err="1">
                          <a:solidFill>
                            <a:schemeClr val="tx1"/>
                          </a:solidFill>
                        </a:rPr>
                        <a:t>i</a:t>
                      </a:r>
                      <a:r>
                        <a:rPr lang="en-IN" b="0" dirty="0">
                          <a:solidFill>
                            <a:schemeClr val="tx1"/>
                          </a:solidFill>
                        </a:rPr>
                        <a:t>) </a:t>
                      </a:r>
                      <a:r>
                        <a:rPr lang="en-IN" b="0" dirty="0" err="1">
                          <a:solidFill>
                            <a:schemeClr val="tx1"/>
                          </a:solidFill>
                        </a:rPr>
                        <a:t>i</a:t>
                      </a:r>
                      <a:r>
                        <a:rPr lang="en-IN" b="0" dirty="0">
                          <a:solidFill>
                            <a:schemeClr val="tx1"/>
                          </a:solidFill>
                        </a:rPr>
                        <a:t>++</a:t>
                      </a:r>
                      <a:endParaRPr lang="en-US"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65138805"/>
                  </a:ext>
                </a:extLst>
              </a:tr>
            </a:tbl>
          </a:graphicData>
        </a:graphic>
      </p:graphicFrame>
    </p:spTree>
    <p:extLst>
      <p:ext uri="{BB962C8B-B14F-4D97-AF65-F5344CB8AC3E}">
        <p14:creationId xmlns:p14="http://schemas.microsoft.com/office/powerpoint/2010/main" val="1664936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C76E72-C1E5-9A48-9274-C86631594CAD}"/>
              </a:ext>
            </a:extLst>
          </p:cNvPr>
          <p:cNvSpPr>
            <a:spLocks noGrp="1"/>
          </p:cNvSpPr>
          <p:nvPr>
            <p:ph idx="1"/>
          </p:nvPr>
        </p:nvSpPr>
        <p:spPr>
          <a:xfrm>
            <a:off x="857945" y="414462"/>
            <a:ext cx="11196629" cy="5272908"/>
          </a:xfrm>
        </p:spPr>
        <p:txBody>
          <a:bodyPr/>
          <a:lstStyle/>
          <a:p>
            <a:r>
              <a:rPr lang="en-US" dirty="0"/>
              <a:t>No implicit conversions : Keep things explicit</a:t>
            </a:r>
          </a:p>
          <a:p>
            <a:pPr marL="0" indent="0">
              <a:buNone/>
            </a:pPr>
            <a:endParaRPr lang="en-US" dirty="0"/>
          </a:p>
        </p:txBody>
      </p:sp>
      <p:graphicFrame>
        <p:nvGraphicFramePr>
          <p:cNvPr id="4" name="Table 3">
            <a:extLst>
              <a:ext uri="{FF2B5EF4-FFF2-40B4-BE49-F238E27FC236}">
                <a16:creationId xmlns:a16="http://schemas.microsoft.com/office/drawing/2014/main" id="{ED23EA2F-70A1-254E-A169-1B03E49B1E46}"/>
              </a:ext>
            </a:extLst>
          </p:cNvPr>
          <p:cNvGraphicFramePr>
            <a:graphicFrameLocks noGrp="1"/>
          </p:cNvGraphicFramePr>
          <p:nvPr>
            <p:extLst>
              <p:ext uri="{D42A27DB-BD31-4B8C-83A1-F6EECF244321}">
                <p14:modId xmlns:p14="http://schemas.microsoft.com/office/powerpoint/2010/main" val="1913531387"/>
              </p:ext>
            </p:extLst>
          </p:nvPr>
        </p:nvGraphicFramePr>
        <p:xfrm>
          <a:off x="979247" y="1030562"/>
          <a:ext cx="10570818" cy="4656808"/>
        </p:xfrm>
        <a:graphic>
          <a:graphicData uri="http://schemas.openxmlformats.org/drawingml/2006/table">
            <a:tbl>
              <a:tblPr firstRow="1" bandRow="1">
                <a:tableStyleId>{5C22544A-7EE6-4342-B048-85BDC9FD1C3A}</a:tableStyleId>
              </a:tblPr>
              <a:tblGrid>
                <a:gridCol w="5285409">
                  <a:extLst>
                    <a:ext uri="{9D8B030D-6E8A-4147-A177-3AD203B41FA5}">
                      <a16:colId xmlns:a16="http://schemas.microsoft.com/office/drawing/2014/main" val="1448846197"/>
                    </a:ext>
                  </a:extLst>
                </a:gridCol>
                <a:gridCol w="5285409">
                  <a:extLst>
                    <a:ext uri="{9D8B030D-6E8A-4147-A177-3AD203B41FA5}">
                      <a16:colId xmlns:a16="http://schemas.microsoft.com/office/drawing/2014/main" val="1312316487"/>
                    </a:ext>
                  </a:extLst>
                </a:gridCol>
              </a:tblGrid>
              <a:tr h="728735">
                <a:tc>
                  <a:txBody>
                    <a:bodyPr/>
                    <a:lstStyle/>
                    <a:p>
                      <a:r>
                        <a:rPr lang="en-US" dirty="0">
                          <a:solidFill>
                            <a:schemeClr val="tx1"/>
                          </a:solidFill>
                        </a:rPr>
                        <a:t>C/C++</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dirty="0">
                          <a:solidFill>
                            <a:schemeClr val="tx1"/>
                          </a:solidFill>
                        </a:rPr>
                        <a:t>GO</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31552123"/>
                  </a:ext>
                </a:extLst>
              </a:tr>
              <a:tr h="3928073">
                <a:tc>
                  <a:txBody>
                    <a:bodyPr/>
                    <a:lstStyle/>
                    <a:p>
                      <a:r>
                        <a:rPr lang="en-US" dirty="0">
                          <a:solidFill>
                            <a:schemeClr val="tx1"/>
                          </a:solidFill>
                        </a:rPr>
                        <a:t>#include &lt;</a:t>
                      </a:r>
                      <a:r>
                        <a:rPr lang="en-US" dirty="0" err="1">
                          <a:solidFill>
                            <a:schemeClr val="tx1"/>
                          </a:solidFill>
                        </a:rPr>
                        <a:t>stdio.h</a:t>
                      </a:r>
                      <a:r>
                        <a:rPr lang="en-US" dirty="0">
                          <a:solidFill>
                            <a:schemeClr val="tx1"/>
                          </a:solidFill>
                        </a:rPr>
                        <a:t>&gt;</a:t>
                      </a:r>
                    </a:p>
                    <a:p>
                      <a:endParaRPr lang="en-US" dirty="0">
                        <a:solidFill>
                          <a:schemeClr val="tx1"/>
                        </a:solidFill>
                      </a:endParaRPr>
                    </a:p>
                    <a:p>
                      <a:r>
                        <a:rPr lang="en-US" dirty="0">
                          <a:solidFill>
                            <a:schemeClr val="tx1"/>
                          </a:solidFill>
                        </a:rPr>
                        <a:t>int main()</a:t>
                      </a:r>
                    </a:p>
                    <a:p>
                      <a:r>
                        <a:rPr lang="en-US" dirty="0">
                          <a:solidFill>
                            <a:schemeClr val="tx1"/>
                          </a:solidFill>
                        </a:rPr>
                        <a:t>{</a:t>
                      </a:r>
                    </a:p>
                    <a:p>
                      <a:r>
                        <a:rPr lang="en-US" dirty="0">
                          <a:solidFill>
                            <a:schemeClr val="tx1"/>
                          </a:solidFill>
                        </a:rPr>
                        <a:t>    int </a:t>
                      </a:r>
                      <a:r>
                        <a:rPr lang="en-US" dirty="0" err="1">
                          <a:solidFill>
                            <a:schemeClr val="tx1"/>
                          </a:solidFill>
                        </a:rPr>
                        <a:t>i</a:t>
                      </a:r>
                      <a:r>
                        <a:rPr lang="en-US" dirty="0">
                          <a:solidFill>
                            <a:schemeClr val="tx1"/>
                          </a:solidFill>
                        </a:rPr>
                        <a:t>=10;</a:t>
                      </a:r>
                    </a:p>
                    <a:p>
                      <a:r>
                        <a:rPr lang="en-US" dirty="0">
                          <a:solidFill>
                            <a:schemeClr val="tx1"/>
                          </a:solidFill>
                        </a:rPr>
                        <a:t>    float j=</a:t>
                      </a:r>
                      <a:r>
                        <a:rPr lang="en-US" dirty="0" err="1">
                          <a:solidFill>
                            <a:schemeClr val="tx1"/>
                          </a:solidFill>
                        </a:rPr>
                        <a:t>i</a:t>
                      </a:r>
                      <a:r>
                        <a:rPr lang="en-US" dirty="0">
                          <a:solidFill>
                            <a:schemeClr val="tx1"/>
                          </a:solidFill>
                        </a:rPr>
                        <a:t>;</a:t>
                      </a:r>
                    </a:p>
                    <a:p>
                      <a:r>
                        <a:rPr lang="en-US" dirty="0">
                          <a:solidFill>
                            <a:schemeClr val="tx1"/>
                          </a:solidFill>
                        </a:rPr>
                        <a:t>    </a:t>
                      </a:r>
                      <a:r>
                        <a:rPr lang="en-US" dirty="0" err="1">
                          <a:solidFill>
                            <a:schemeClr val="tx1"/>
                          </a:solidFill>
                        </a:rPr>
                        <a:t>printf</a:t>
                      </a:r>
                      <a:r>
                        <a:rPr lang="en-US" dirty="0">
                          <a:solidFill>
                            <a:schemeClr val="tx1"/>
                          </a:solidFill>
                        </a:rPr>
                        <a:t>("%f\</a:t>
                      </a:r>
                      <a:r>
                        <a:rPr lang="en-US" dirty="0" err="1">
                          <a:solidFill>
                            <a:schemeClr val="tx1"/>
                          </a:solidFill>
                        </a:rPr>
                        <a:t>n",j</a:t>
                      </a:r>
                      <a:r>
                        <a:rPr lang="en-US" dirty="0">
                          <a:solidFill>
                            <a:schemeClr val="tx1"/>
                          </a:solidFill>
                        </a:rPr>
                        <a:t>);</a:t>
                      </a:r>
                    </a:p>
                    <a:p>
                      <a:endParaRPr lang="en-US" dirty="0">
                        <a:solidFill>
                          <a:schemeClr val="tx1"/>
                        </a:solidFill>
                      </a:endParaRPr>
                    </a:p>
                    <a:p>
                      <a:r>
                        <a:rPr lang="en-US" dirty="0">
                          <a:solidFill>
                            <a:schemeClr val="tx1"/>
                          </a:solidFill>
                        </a:rPr>
                        <a:t>    return 0;</a:t>
                      </a:r>
                    </a:p>
                    <a:p>
                      <a:r>
                        <a:rPr lang="en-US" dirty="0">
                          <a:solidFill>
                            <a:schemeClr val="tx1"/>
                          </a:solidFill>
                        </a:rPr>
                        <a:t>}</a:t>
                      </a:r>
                    </a:p>
                    <a:p>
                      <a:endParaRPr lang="en-US" dirty="0">
                        <a:solidFill>
                          <a:schemeClr val="tx1"/>
                        </a:solidFill>
                      </a:endParaRPr>
                    </a:p>
                    <a:p>
                      <a:r>
                        <a:rPr lang="en-US" b="1" dirty="0">
                          <a:solidFill>
                            <a:schemeClr val="tx1"/>
                          </a:solidFill>
                        </a:rPr>
                        <a:t>Output:</a:t>
                      </a:r>
                    </a:p>
                    <a:p>
                      <a:r>
                        <a:rPr lang="en-IN" dirty="0"/>
                        <a:t>10.000000</a:t>
                      </a:r>
                      <a:endParaRPr lang="en-US"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en-IN" sz="1800" b="0" kern="1200" dirty="0">
                          <a:solidFill>
                            <a:schemeClr val="dk1"/>
                          </a:solidFill>
                          <a:effectLst/>
                          <a:latin typeface="+mn-lt"/>
                          <a:ea typeface="+mn-ea"/>
                          <a:cs typeface="+mn-cs"/>
                        </a:rPr>
                        <a:t>package main</a:t>
                      </a:r>
                    </a:p>
                    <a:p>
                      <a:br>
                        <a:rPr lang="en-IN" sz="1800" b="0" kern="1200" dirty="0">
                          <a:solidFill>
                            <a:schemeClr val="dk1"/>
                          </a:solidFill>
                          <a:effectLst/>
                          <a:latin typeface="+mn-lt"/>
                          <a:ea typeface="+mn-ea"/>
                          <a:cs typeface="+mn-cs"/>
                        </a:rPr>
                      </a:br>
                      <a:r>
                        <a:rPr lang="en-IN" sz="1800" b="0" kern="1200" dirty="0">
                          <a:solidFill>
                            <a:schemeClr val="dk1"/>
                          </a:solidFill>
                          <a:effectLst/>
                          <a:latin typeface="+mn-lt"/>
                          <a:ea typeface="+mn-ea"/>
                          <a:cs typeface="+mn-cs"/>
                        </a:rPr>
                        <a:t>import "</a:t>
                      </a:r>
                      <a:r>
                        <a:rPr lang="en-IN" sz="1800" b="0" kern="1200" dirty="0" err="1">
                          <a:solidFill>
                            <a:schemeClr val="dk1"/>
                          </a:solidFill>
                          <a:effectLst/>
                          <a:latin typeface="+mn-lt"/>
                          <a:ea typeface="+mn-ea"/>
                          <a:cs typeface="+mn-cs"/>
                        </a:rPr>
                        <a:t>fmt</a:t>
                      </a:r>
                      <a:r>
                        <a:rPr lang="en-IN" sz="1800" b="0" kern="1200" dirty="0">
                          <a:solidFill>
                            <a:schemeClr val="dk1"/>
                          </a:solidFill>
                          <a:effectLst/>
                          <a:latin typeface="+mn-lt"/>
                          <a:ea typeface="+mn-ea"/>
                          <a:cs typeface="+mn-cs"/>
                        </a:rPr>
                        <a:t>"</a:t>
                      </a:r>
                    </a:p>
                    <a:p>
                      <a:br>
                        <a:rPr lang="en-IN" sz="1800" b="0" kern="1200" dirty="0">
                          <a:solidFill>
                            <a:schemeClr val="dk1"/>
                          </a:solidFill>
                          <a:effectLst/>
                          <a:latin typeface="+mn-lt"/>
                          <a:ea typeface="+mn-ea"/>
                          <a:cs typeface="+mn-cs"/>
                        </a:rPr>
                      </a:br>
                      <a:r>
                        <a:rPr lang="en-IN" sz="1800" b="0" kern="1200" dirty="0">
                          <a:solidFill>
                            <a:schemeClr val="dk1"/>
                          </a:solidFill>
                          <a:effectLst/>
                          <a:latin typeface="+mn-lt"/>
                          <a:ea typeface="+mn-ea"/>
                          <a:cs typeface="+mn-cs"/>
                        </a:rPr>
                        <a:t>func main() {</a:t>
                      </a:r>
                    </a:p>
                    <a:p>
                      <a:r>
                        <a:rPr lang="en-IN" sz="1800" b="0" kern="1200" dirty="0">
                          <a:solidFill>
                            <a:schemeClr val="dk1"/>
                          </a:solidFill>
                          <a:effectLst/>
                          <a:latin typeface="+mn-lt"/>
                          <a:ea typeface="+mn-ea"/>
                          <a:cs typeface="+mn-cs"/>
                        </a:rPr>
                        <a:t>     var </a:t>
                      </a:r>
                      <a:r>
                        <a:rPr lang="en-IN" sz="1800" b="0" kern="1200" dirty="0" err="1">
                          <a:solidFill>
                            <a:schemeClr val="dk1"/>
                          </a:solidFill>
                          <a:effectLst/>
                          <a:latin typeface="+mn-lt"/>
                          <a:ea typeface="+mn-ea"/>
                          <a:cs typeface="+mn-cs"/>
                        </a:rPr>
                        <a:t>i</a:t>
                      </a:r>
                      <a:r>
                        <a:rPr lang="en-IN" sz="1800" b="0" kern="1200" dirty="0">
                          <a:solidFill>
                            <a:schemeClr val="dk1"/>
                          </a:solidFill>
                          <a:effectLst/>
                          <a:latin typeface="+mn-lt"/>
                          <a:ea typeface="+mn-ea"/>
                          <a:cs typeface="+mn-cs"/>
                        </a:rPr>
                        <a:t> int = 10</a:t>
                      </a:r>
                    </a:p>
                    <a:p>
                      <a:r>
                        <a:rPr lang="en-IN" sz="1800" b="0" kern="1200" dirty="0">
                          <a:solidFill>
                            <a:schemeClr val="dk1"/>
                          </a:solidFill>
                          <a:effectLst/>
                          <a:latin typeface="+mn-lt"/>
                          <a:ea typeface="+mn-ea"/>
                          <a:cs typeface="+mn-cs"/>
                        </a:rPr>
                        <a:t>     var j float32 = </a:t>
                      </a:r>
                      <a:r>
                        <a:rPr lang="en-IN" sz="1800" b="0" kern="1200" dirty="0" err="1">
                          <a:solidFill>
                            <a:schemeClr val="dk1"/>
                          </a:solidFill>
                          <a:effectLst/>
                          <a:latin typeface="+mn-lt"/>
                          <a:ea typeface="+mn-ea"/>
                          <a:cs typeface="+mn-cs"/>
                        </a:rPr>
                        <a:t>i</a:t>
                      </a:r>
                      <a:endParaRPr lang="en-IN" sz="1800" b="0" kern="1200" dirty="0">
                        <a:solidFill>
                          <a:schemeClr val="dk1"/>
                        </a:solidFill>
                        <a:effectLst/>
                        <a:latin typeface="+mn-lt"/>
                        <a:ea typeface="+mn-ea"/>
                        <a:cs typeface="+mn-cs"/>
                      </a:endParaRPr>
                    </a:p>
                    <a:p>
                      <a:r>
                        <a:rPr lang="en-IN" sz="1800" b="0" kern="1200" dirty="0">
                          <a:solidFill>
                            <a:schemeClr val="dk1"/>
                          </a:solidFill>
                          <a:effectLst/>
                          <a:latin typeface="+mn-lt"/>
                          <a:ea typeface="+mn-ea"/>
                          <a:cs typeface="+mn-cs"/>
                        </a:rPr>
                        <a:t>     </a:t>
                      </a:r>
                      <a:r>
                        <a:rPr lang="en-IN" sz="1800" b="0" kern="1200" dirty="0" err="1">
                          <a:solidFill>
                            <a:schemeClr val="dk1"/>
                          </a:solidFill>
                          <a:effectLst/>
                          <a:latin typeface="+mn-lt"/>
                          <a:ea typeface="+mn-ea"/>
                          <a:cs typeface="+mn-cs"/>
                        </a:rPr>
                        <a:t>fmt.Println</a:t>
                      </a:r>
                      <a:r>
                        <a:rPr lang="en-IN" sz="1800" b="0" kern="1200" dirty="0">
                          <a:solidFill>
                            <a:schemeClr val="dk1"/>
                          </a:solidFill>
                          <a:effectLst/>
                          <a:latin typeface="+mn-lt"/>
                          <a:ea typeface="+mn-ea"/>
                          <a:cs typeface="+mn-cs"/>
                        </a:rPr>
                        <a:t>(j)</a:t>
                      </a:r>
                    </a:p>
                    <a:p>
                      <a:r>
                        <a:rPr lang="en-IN" sz="1800" b="0" kern="1200" dirty="0">
                          <a:solidFill>
                            <a:schemeClr val="dk1"/>
                          </a:solidFill>
                          <a:effectLst/>
                          <a:latin typeface="+mn-lt"/>
                          <a:ea typeface="+mn-ea"/>
                          <a:cs typeface="+mn-cs"/>
                        </a:rPr>
                        <a:t>}</a:t>
                      </a:r>
                    </a:p>
                    <a:p>
                      <a:endParaRPr lang="en-US" dirty="0">
                        <a:solidFill>
                          <a:schemeClr val="tx1"/>
                        </a:solidFill>
                      </a:endParaRPr>
                    </a:p>
                    <a:p>
                      <a:r>
                        <a:rPr lang="en-US" b="1" dirty="0">
                          <a:solidFill>
                            <a:schemeClr val="tx1"/>
                          </a:solidFill>
                        </a:rPr>
                        <a:t>Output:</a:t>
                      </a:r>
                    </a:p>
                    <a:p>
                      <a:r>
                        <a:rPr lang="en-US" dirty="0">
                          <a:solidFill>
                            <a:schemeClr val="tx1"/>
                          </a:solidFill>
                        </a:rPr>
                        <a:t>Error: cannot use </a:t>
                      </a:r>
                      <a:r>
                        <a:rPr lang="en-US" dirty="0" err="1">
                          <a:solidFill>
                            <a:schemeClr val="tx1"/>
                          </a:solidFill>
                        </a:rPr>
                        <a:t>i</a:t>
                      </a:r>
                      <a:r>
                        <a:rPr lang="en-US" dirty="0">
                          <a:solidFill>
                            <a:schemeClr val="tx1"/>
                          </a:solidFill>
                        </a:rPr>
                        <a:t> (type int) as type float32 in assignment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06169650"/>
                  </a:ext>
                </a:extLst>
              </a:tr>
            </a:tbl>
          </a:graphicData>
        </a:graphic>
      </p:graphicFrame>
    </p:spTree>
    <p:extLst>
      <p:ext uri="{BB962C8B-B14F-4D97-AF65-F5344CB8AC3E}">
        <p14:creationId xmlns:p14="http://schemas.microsoft.com/office/powerpoint/2010/main" val="2446188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E4110-E16F-FB4E-8DEB-11FFA4ABDA36}"/>
              </a:ext>
            </a:extLst>
          </p:cNvPr>
          <p:cNvSpPr>
            <a:spLocks noGrp="1"/>
          </p:cNvSpPr>
          <p:nvPr>
            <p:ph type="title"/>
          </p:nvPr>
        </p:nvSpPr>
        <p:spPr>
          <a:xfrm>
            <a:off x="84284" y="129805"/>
            <a:ext cx="7729728" cy="1188720"/>
          </a:xfrm>
        </p:spPr>
        <p:txBody>
          <a:bodyPr/>
          <a:lstStyle/>
          <a:p>
            <a:pPr algn="l"/>
            <a:r>
              <a:rPr lang="en-US" dirty="0"/>
              <a:t>Keywords</a:t>
            </a:r>
          </a:p>
        </p:txBody>
      </p:sp>
      <p:sp>
        <p:nvSpPr>
          <p:cNvPr id="3" name="Content Placeholder 2">
            <a:extLst>
              <a:ext uri="{FF2B5EF4-FFF2-40B4-BE49-F238E27FC236}">
                <a16:creationId xmlns:a16="http://schemas.microsoft.com/office/drawing/2014/main" id="{44BE7A49-6F50-CC40-BE79-048096A91AF3}"/>
              </a:ext>
            </a:extLst>
          </p:cNvPr>
          <p:cNvSpPr>
            <a:spLocks noGrp="1"/>
          </p:cNvSpPr>
          <p:nvPr>
            <p:ph idx="1"/>
          </p:nvPr>
        </p:nvSpPr>
        <p:spPr>
          <a:xfrm>
            <a:off x="1982657" y="1534801"/>
            <a:ext cx="9347951" cy="5193394"/>
          </a:xfrm>
        </p:spPr>
        <p:txBody>
          <a:bodyPr/>
          <a:lstStyle/>
          <a:p>
            <a:pPr marL="0" indent="0">
              <a:buNone/>
            </a:pPr>
            <a:r>
              <a:rPr lang="en-US" dirty="0"/>
              <a:t>Go has 25 keywords . They cannot be used as variable names.</a:t>
            </a:r>
          </a:p>
          <a:p>
            <a:pPr marL="0" indent="0">
              <a:buNone/>
            </a:pPr>
            <a:endParaRPr lang="en-US" dirty="0"/>
          </a:p>
        </p:txBody>
      </p:sp>
      <p:graphicFrame>
        <p:nvGraphicFramePr>
          <p:cNvPr id="8" name="Table 7">
            <a:extLst>
              <a:ext uri="{FF2B5EF4-FFF2-40B4-BE49-F238E27FC236}">
                <a16:creationId xmlns:a16="http://schemas.microsoft.com/office/drawing/2014/main" id="{806CD52E-F344-5E45-9B6E-D63BBFD46582}"/>
              </a:ext>
            </a:extLst>
          </p:cNvPr>
          <p:cNvGraphicFramePr>
            <a:graphicFrameLocks noGrp="1"/>
          </p:cNvGraphicFramePr>
          <p:nvPr>
            <p:extLst>
              <p:ext uri="{D42A27DB-BD31-4B8C-83A1-F6EECF244321}">
                <p14:modId xmlns:p14="http://schemas.microsoft.com/office/powerpoint/2010/main" val="3251975002"/>
              </p:ext>
            </p:extLst>
          </p:nvPr>
        </p:nvGraphicFramePr>
        <p:xfrm>
          <a:off x="2081343" y="2160839"/>
          <a:ext cx="8128000" cy="3703250"/>
        </p:xfrm>
        <a:graphic>
          <a:graphicData uri="http://schemas.openxmlformats.org/drawingml/2006/table">
            <a:tbl>
              <a:tblPr firstRow="1" bandRow="1">
                <a:tableStyleId>{21E4AEA4-8DFA-4A89-87EB-49C32662AFE0}</a:tableStyleId>
              </a:tblPr>
              <a:tblGrid>
                <a:gridCol w="1625600">
                  <a:extLst>
                    <a:ext uri="{9D8B030D-6E8A-4147-A177-3AD203B41FA5}">
                      <a16:colId xmlns:a16="http://schemas.microsoft.com/office/drawing/2014/main" val="3878863916"/>
                    </a:ext>
                  </a:extLst>
                </a:gridCol>
                <a:gridCol w="1625600">
                  <a:extLst>
                    <a:ext uri="{9D8B030D-6E8A-4147-A177-3AD203B41FA5}">
                      <a16:colId xmlns:a16="http://schemas.microsoft.com/office/drawing/2014/main" val="2290923218"/>
                    </a:ext>
                  </a:extLst>
                </a:gridCol>
                <a:gridCol w="1625600">
                  <a:extLst>
                    <a:ext uri="{9D8B030D-6E8A-4147-A177-3AD203B41FA5}">
                      <a16:colId xmlns:a16="http://schemas.microsoft.com/office/drawing/2014/main" val="1100797932"/>
                    </a:ext>
                  </a:extLst>
                </a:gridCol>
                <a:gridCol w="1625600">
                  <a:extLst>
                    <a:ext uri="{9D8B030D-6E8A-4147-A177-3AD203B41FA5}">
                      <a16:colId xmlns:a16="http://schemas.microsoft.com/office/drawing/2014/main" val="443597223"/>
                    </a:ext>
                  </a:extLst>
                </a:gridCol>
                <a:gridCol w="1625600">
                  <a:extLst>
                    <a:ext uri="{9D8B030D-6E8A-4147-A177-3AD203B41FA5}">
                      <a16:colId xmlns:a16="http://schemas.microsoft.com/office/drawing/2014/main" val="3948747540"/>
                    </a:ext>
                  </a:extLst>
                </a:gridCol>
              </a:tblGrid>
              <a:tr h="740650">
                <a:tc>
                  <a:txBody>
                    <a:bodyPr/>
                    <a:lstStyle/>
                    <a:p>
                      <a:r>
                        <a:rPr lang="en-US" b="1" dirty="0">
                          <a:solidFill>
                            <a:schemeClr val="tx1"/>
                          </a:solidFill>
                        </a:rPr>
                        <a:t>break</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default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r>
                        <a:rPr lang="en-US" b="1" dirty="0" err="1">
                          <a:solidFill>
                            <a:schemeClr val="tx1"/>
                          </a:solidFill>
                        </a:rPr>
                        <a:t>func</a:t>
                      </a:r>
                      <a:endParaRPr lang="en-US" b="1"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interface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select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14124134"/>
                  </a:ext>
                </a:extLst>
              </a:tr>
              <a:tr h="740650">
                <a:tc>
                  <a:txBody>
                    <a:bodyPr/>
                    <a:lstStyle/>
                    <a:p>
                      <a:r>
                        <a:rPr lang="en-US" b="1" dirty="0">
                          <a:solidFill>
                            <a:schemeClr val="tx1"/>
                          </a:solidFill>
                        </a:rPr>
                        <a:t>case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defer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go</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map</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struct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92705363"/>
                  </a:ext>
                </a:extLst>
              </a:tr>
              <a:tr h="740650">
                <a:tc>
                  <a:txBody>
                    <a:bodyPr/>
                    <a:lstStyle/>
                    <a:p>
                      <a:r>
                        <a:rPr lang="en-US" b="1" dirty="0" err="1">
                          <a:solidFill>
                            <a:schemeClr val="tx1"/>
                          </a:solidFill>
                        </a:rPr>
                        <a:t>chan</a:t>
                      </a:r>
                      <a:r>
                        <a:rPr lang="en-US" b="1" dirty="0">
                          <a:solidFill>
                            <a:schemeClr val="tx1"/>
                          </a:solidFill>
                        </a:rPr>
                        <a:t>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else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err="1">
                          <a:solidFill>
                            <a:schemeClr val="tx1"/>
                          </a:solidFill>
                        </a:rPr>
                        <a:t>goto</a:t>
                      </a:r>
                      <a:endParaRPr lang="en-US" b="1"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package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switch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61634209"/>
                  </a:ext>
                </a:extLst>
              </a:tr>
              <a:tr h="740650">
                <a:tc>
                  <a:txBody>
                    <a:bodyPr/>
                    <a:lstStyle/>
                    <a:p>
                      <a:r>
                        <a:rPr lang="en-US" b="1" dirty="0">
                          <a:solidFill>
                            <a:schemeClr val="tx1"/>
                          </a:solidFill>
                        </a:rPr>
                        <a:t>const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fallthrough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if</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range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type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6594286"/>
                  </a:ext>
                </a:extLst>
              </a:tr>
              <a:tr h="740650">
                <a:tc>
                  <a:txBody>
                    <a:bodyPr/>
                    <a:lstStyle/>
                    <a:p>
                      <a:r>
                        <a:rPr lang="en-US" b="1" dirty="0">
                          <a:solidFill>
                            <a:schemeClr val="tx1"/>
                          </a:solidFill>
                        </a:rPr>
                        <a:t>continue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for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import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return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b="1" dirty="0">
                          <a:solidFill>
                            <a:schemeClr val="tx1"/>
                          </a:solidFill>
                        </a:rPr>
                        <a:t>var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7363822"/>
                  </a:ext>
                </a:extLst>
              </a:tr>
            </a:tbl>
          </a:graphicData>
        </a:graphic>
      </p:graphicFrame>
    </p:spTree>
    <p:extLst>
      <p:ext uri="{BB962C8B-B14F-4D97-AF65-F5344CB8AC3E}">
        <p14:creationId xmlns:p14="http://schemas.microsoft.com/office/powerpoint/2010/main" val="2569027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08A25-BEED-DD44-9217-DDE0384D40B9}"/>
              </a:ext>
            </a:extLst>
          </p:cNvPr>
          <p:cNvSpPr>
            <a:spLocks noGrp="1"/>
          </p:cNvSpPr>
          <p:nvPr>
            <p:ph type="title"/>
          </p:nvPr>
        </p:nvSpPr>
        <p:spPr>
          <a:xfrm>
            <a:off x="100584" y="86868"/>
            <a:ext cx="9793224" cy="864108"/>
          </a:xfrm>
        </p:spPr>
        <p:txBody>
          <a:bodyPr/>
          <a:lstStyle/>
          <a:p>
            <a:pPr algn="l"/>
            <a:r>
              <a:rPr lang="en-US" cap="none" dirty="0"/>
              <a:t>Lets Understand Continue, Break and fallthrough </a:t>
            </a:r>
            <a:r>
              <a:rPr lang="en-US" dirty="0"/>
              <a:t> </a:t>
            </a:r>
          </a:p>
        </p:txBody>
      </p:sp>
      <p:graphicFrame>
        <p:nvGraphicFramePr>
          <p:cNvPr id="4" name="Content Placeholder 3">
            <a:extLst>
              <a:ext uri="{FF2B5EF4-FFF2-40B4-BE49-F238E27FC236}">
                <a16:creationId xmlns:a16="http://schemas.microsoft.com/office/drawing/2014/main" id="{9C02DB24-45B0-AB46-9044-DFE2C1B834B1}"/>
              </a:ext>
            </a:extLst>
          </p:cNvPr>
          <p:cNvGraphicFramePr>
            <a:graphicFrameLocks noGrp="1"/>
          </p:cNvGraphicFramePr>
          <p:nvPr>
            <p:ph idx="1"/>
            <p:extLst>
              <p:ext uri="{D42A27DB-BD31-4B8C-83A1-F6EECF244321}">
                <p14:modId xmlns:p14="http://schemas.microsoft.com/office/powerpoint/2010/main" val="4012359466"/>
              </p:ext>
            </p:extLst>
          </p:nvPr>
        </p:nvGraphicFramePr>
        <p:xfrm>
          <a:off x="1207707" y="1082928"/>
          <a:ext cx="10606086" cy="5564760"/>
        </p:xfrm>
        <a:graphic>
          <a:graphicData uri="http://schemas.openxmlformats.org/drawingml/2006/table">
            <a:tbl>
              <a:tblPr firstRow="1" bandRow="1">
                <a:tableStyleId>{5C22544A-7EE6-4342-B048-85BDC9FD1C3A}</a:tableStyleId>
              </a:tblPr>
              <a:tblGrid>
                <a:gridCol w="3535362">
                  <a:extLst>
                    <a:ext uri="{9D8B030D-6E8A-4147-A177-3AD203B41FA5}">
                      <a16:colId xmlns:a16="http://schemas.microsoft.com/office/drawing/2014/main" val="751309094"/>
                    </a:ext>
                  </a:extLst>
                </a:gridCol>
                <a:gridCol w="3535362">
                  <a:extLst>
                    <a:ext uri="{9D8B030D-6E8A-4147-A177-3AD203B41FA5}">
                      <a16:colId xmlns:a16="http://schemas.microsoft.com/office/drawing/2014/main" val="4293819663"/>
                    </a:ext>
                  </a:extLst>
                </a:gridCol>
                <a:gridCol w="3535362">
                  <a:extLst>
                    <a:ext uri="{9D8B030D-6E8A-4147-A177-3AD203B41FA5}">
                      <a16:colId xmlns:a16="http://schemas.microsoft.com/office/drawing/2014/main" val="1619716722"/>
                    </a:ext>
                  </a:extLst>
                </a:gridCol>
              </a:tblGrid>
              <a:tr h="535560">
                <a:tc>
                  <a:txBody>
                    <a:bodyPr/>
                    <a:lstStyle/>
                    <a:p>
                      <a:r>
                        <a:rPr lang="en-US" dirty="0"/>
                        <a:t>Continue</a:t>
                      </a:r>
                    </a:p>
                  </a:txBody>
                  <a:tcPr/>
                </a:tc>
                <a:tc>
                  <a:txBody>
                    <a:bodyPr/>
                    <a:lstStyle/>
                    <a:p>
                      <a:r>
                        <a:rPr lang="en-US" dirty="0"/>
                        <a:t>Break</a:t>
                      </a:r>
                    </a:p>
                  </a:txBody>
                  <a:tcPr/>
                </a:tc>
                <a:tc>
                  <a:txBody>
                    <a:bodyPr/>
                    <a:lstStyle/>
                    <a:p>
                      <a:r>
                        <a:rPr lang="en-US" dirty="0"/>
                        <a:t>fallthrough</a:t>
                      </a:r>
                    </a:p>
                  </a:txBody>
                  <a:tcPr/>
                </a:tc>
                <a:extLst>
                  <a:ext uri="{0D108BD9-81ED-4DB2-BD59-A6C34878D82A}">
                    <a16:rowId xmlns:a16="http://schemas.microsoft.com/office/drawing/2014/main" val="1063234166"/>
                  </a:ext>
                </a:extLst>
              </a:tr>
              <a:tr h="4251403">
                <a:tc>
                  <a:txBody>
                    <a:bodyPr/>
                    <a:lstStyle/>
                    <a:p>
                      <a:r>
                        <a:rPr lang="en-IN" sz="1800" b="0" kern="1200" dirty="0" err="1">
                          <a:solidFill>
                            <a:schemeClr val="dk1"/>
                          </a:solidFill>
                          <a:effectLst/>
                          <a:latin typeface="+mn-lt"/>
                          <a:ea typeface="+mn-ea"/>
                          <a:cs typeface="+mn-cs"/>
                        </a:rPr>
                        <a:t>func</a:t>
                      </a:r>
                      <a:r>
                        <a:rPr lang="en-IN" sz="1800" b="0" kern="1200" dirty="0">
                          <a:solidFill>
                            <a:schemeClr val="dk1"/>
                          </a:solidFill>
                          <a:effectLst/>
                          <a:latin typeface="+mn-lt"/>
                          <a:ea typeface="+mn-ea"/>
                          <a:cs typeface="+mn-cs"/>
                        </a:rPr>
                        <a:t> main() {</a:t>
                      </a:r>
                    </a:p>
                    <a:p>
                      <a:r>
                        <a:rPr lang="en-IN" sz="1800" b="0" kern="1200" dirty="0">
                          <a:solidFill>
                            <a:schemeClr val="dk1"/>
                          </a:solidFill>
                          <a:effectLst/>
                          <a:latin typeface="+mn-lt"/>
                          <a:ea typeface="+mn-ea"/>
                          <a:cs typeface="+mn-cs"/>
                        </a:rPr>
                        <a:t>   var sum int = 0</a:t>
                      </a:r>
                    </a:p>
                    <a:p>
                      <a:r>
                        <a:rPr lang="en-IN" sz="1800" b="0" kern="1200" dirty="0">
                          <a:solidFill>
                            <a:schemeClr val="dk1"/>
                          </a:solidFill>
                          <a:effectLst/>
                          <a:latin typeface="+mn-lt"/>
                          <a:ea typeface="+mn-ea"/>
                          <a:cs typeface="+mn-cs"/>
                        </a:rPr>
                        <a:t>   for </a:t>
                      </a:r>
                      <a:r>
                        <a:rPr lang="en-IN" sz="1800" b="0" kern="1200" dirty="0" err="1">
                          <a:solidFill>
                            <a:schemeClr val="dk1"/>
                          </a:solidFill>
                          <a:effectLst/>
                          <a:latin typeface="+mn-lt"/>
                          <a:ea typeface="+mn-ea"/>
                          <a:cs typeface="+mn-cs"/>
                        </a:rPr>
                        <a:t>i</a:t>
                      </a:r>
                      <a:r>
                        <a:rPr lang="en-IN" sz="1800" b="0" kern="1200" dirty="0">
                          <a:solidFill>
                            <a:schemeClr val="dk1"/>
                          </a:solidFill>
                          <a:effectLst/>
                          <a:latin typeface="+mn-lt"/>
                          <a:ea typeface="+mn-ea"/>
                          <a:cs typeface="+mn-cs"/>
                        </a:rPr>
                        <a:t> := 0; </a:t>
                      </a:r>
                      <a:r>
                        <a:rPr lang="en-IN" sz="1800" b="0" kern="1200" dirty="0" err="1">
                          <a:solidFill>
                            <a:schemeClr val="dk1"/>
                          </a:solidFill>
                          <a:effectLst/>
                          <a:latin typeface="+mn-lt"/>
                          <a:ea typeface="+mn-ea"/>
                          <a:cs typeface="+mn-cs"/>
                        </a:rPr>
                        <a:t>i</a:t>
                      </a:r>
                      <a:r>
                        <a:rPr lang="en-IN" sz="1800" b="0" kern="1200" dirty="0">
                          <a:solidFill>
                            <a:schemeClr val="dk1"/>
                          </a:solidFill>
                          <a:effectLst/>
                          <a:latin typeface="+mn-lt"/>
                          <a:ea typeface="+mn-ea"/>
                          <a:cs typeface="+mn-cs"/>
                        </a:rPr>
                        <a:t> &lt; 5; </a:t>
                      </a:r>
                      <a:r>
                        <a:rPr lang="en-IN" sz="1800" b="0" kern="1200" dirty="0" err="1">
                          <a:solidFill>
                            <a:schemeClr val="dk1"/>
                          </a:solidFill>
                          <a:effectLst/>
                          <a:latin typeface="+mn-lt"/>
                          <a:ea typeface="+mn-ea"/>
                          <a:cs typeface="+mn-cs"/>
                        </a:rPr>
                        <a:t>i</a:t>
                      </a:r>
                      <a:r>
                        <a:rPr lang="en-IN" sz="1800" b="0" kern="1200" dirty="0">
                          <a:solidFill>
                            <a:schemeClr val="dk1"/>
                          </a:solidFill>
                          <a:effectLst/>
                          <a:latin typeface="+mn-lt"/>
                          <a:ea typeface="+mn-ea"/>
                          <a:cs typeface="+mn-cs"/>
                        </a:rPr>
                        <a:t>++ {</a:t>
                      </a:r>
                    </a:p>
                    <a:p>
                      <a:r>
                        <a:rPr lang="en-IN" sz="1800" b="0" kern="1200" dirty="0">
                          <a:solidFill>
                            <a:schemeClr val="dk1"/>
                          </a:solidFill>
                          <a:effectLst/>
                          <a:latin typeface="+mn-lt"/>
                          <a:ea typeface="+mn-ea"/>
                          <a:cs typeface="+mn-cs"/>
                        </a:rPr>
                        <a:t>      if </a:t>
                      </a:r>
                      <a:r>
                        <a:rPr lang="en-IN" sz="1800" b="0" kern="1200" dirty="0" err="1">
                          <a:solidFill>
                            <a:schemeClr val="dk1"/>
                          </a:solidFill>
                          <a:effectLst/>
                          <a:latin typeface="+mn-lt"/>
                          <a:ea typeface="+mn-ea"/>
                          <a:cs typeface="+mn-cs"/>
                        </a:rPr>
                        <a:t>i</a:t>
                      </a:r>
                      <a:r>
                        <a:rPr lang="en-IN" sz="1800" b="0" kern="1200" dirty="0">
                          <a:solidFill>
                            <a:schemeClr val="dk1"/>
                          </a:solidFill>
                          <a:effectLst/>
                          <a:latin typeface="+mn-lt"/>
                          <a:ea typeface="+mn-ea"/>
                          <a:cs typeface="+mn-cs"/>
                        </a:rPr>
                        <a:t> == 3 {</a:t>
                      </a:r>
                    </a:p>
                    <a:p>
                      <a:r>
                        <a:rPr lang="en-IN" sz="1800" b="0" kern="1200" dirty="0">
                          <a:solidFill>
                            <a:schemeClr val="dk1"/>
                          </a:solidFill>
                          <a:effectLst/>
                          <a:latin typeface="+mn-lt"/>
                          <a:ea typeface="+mn-ea"/>
                          <a:cs typeface="+mn-cs"/>
                        </a:rPr>
                        <a:t>      continue</a:t>
                      </a:r>
                    </a:p>
                    <a:p>
                      <a:r>
                        <a:rPr lang="en-IN" sz="1800" b="0" kern="1200" dirty="0">
                          <a:solidFill>
                            <a:schemeClr val="dk1"/>
                          </a:solidFill>
                          <a:effectLst/>
                          <a:latin typeface="+mn-lt"/>
                          <a:ea typeface="+mn-ea"/>
                          <a:cs typeface="+mn-cs"/>
                        </a:rPr>
                        <a:t>    }</a:t>
                      </a:r>
                    </a:p>
                    <a:p>
                      <a:r>
                        <a:rPr lang="en-IN" sz="1800" b="0" kern="1200" dirty="0">
                          <a:solidFill>
                            <a:schemeClr val="dk1"/>
                          </a:solidFill>
                          <a:effectLst/>
                          <a:latin typeface="+mn-lt"/>
                          <a:ea typeface="+mn-ea"/>
                          <a:cs typeface="+mn-cs"/>
                        </a:rPr>
                        <a:t>    sum = sum + </a:t>
                      </a:r>
                      <a:r>
                        <a:rPr lang="en-IN" sz="1800" b="0" kern="1200" dirty="0" err="1">
                          <a:solidFill>
                            <a:schemeClr val="dk1"/>
                          </a:solidFill>
                          <a:effectLst/>
                          <a:latin typeface="+mn-lt"/>
                          <a:ea typeface="+mn-ea"/>
                          <a:cs typeface="+mn-cs"/>
                        </a:rPr>
                        <a:t>i</a:t>
                      </a:r>
                      <a:endParaRPr lang="en-IN" sz="1800" b="0" kern="1200" dirty="0">
                        <a:solidFill>
                          <a:schemeClr val="dk1"/>
                        </a:solidFill>
                        <a:effectLst/>
                        <a:latin typeface="+mn-lt"/>
                        <a:ea typeface="+mn-ea"/>
                        <a:cs typeface="+mn-cs"/>
                      </a:endParaRPr>
                    </a:p>
                    <a:p>
                      <a:r>
                        <a:rPr lang="en-IN" sz="1800" b="0" kern="1200" dirty="0">
                          <a:solidFill>
                            <a:schemeClr val="dk1"/>
                          </a:solidFill>
                          <a:effectLst/>
                          <a:latin typeface="+mn-lt"/>
                          <a:ea typeface="+mn-ea"/>
                          <a:cs typeface="+mn-cs"/>
                        </a:rPr>
                        <a:t>   }</a:t>
                      </a:r>
                    </a:p>
                    <a:p>
                      <a:r>
                        <a:rPr lang="en-IN" sz="1800" b="0" kern="1200" dirty="0">
                          <a:solidFill>
                            <a:schemeClr val="dk1"/>
                          </a:solidFill>
                          <a:effectLst/>
                          <a:latin typeface="+mn-lt"/>
                          <a:ea typeface="+mn-ea"/>
                          <a:cs typeface="+mn-cs"/>
                        </a:rPr>
                        <a:t>   </a:t>
                      </a:r>
                      <a:r>
                        <a:rPr lang="en-IN" sz="1800" b="0" kern="1200" dirty="0" err="1">
                          <a:solidFill>
                            <a:schemeClr val="dk1"/>
                          </a:solidFill>
                          <a:effectLst/>
                          <a:latin typeface="+mn-lt"/>
                          <a:ea typeface="+mn-ea"/>
                          <a:cs typeface="+mn-cs"/>
                        </a:rPr>
                        <a:t>fmt.Println</a:t>
                      </a:r>
                      <a:r>
                        <a:rPr lang="en-IN" sz="1800" b="0" kern="1200" dirty="0">
                          <a:solidFill>
                            <a:schemeClr val="dk1"/>
                          </a:solidFill>
                          <a:effectLst/>
                          <a:latin typeface="+mn-lt"/>
                          <a:ea typeface="+mn-ea"/>
                          <a:cs typeface="+mn-cs"/>
                        </a:rPr>
                        <a:t>(sum)</a:t>
                      </a:r>
                    </a:p>
                    <a:p>
                      <a:r>
                        <a:rPr lang="en-IN" sz="1800" b="0" kern="1200" dirty="0">
                          <a:solidFill>
                            <a:schemeClr val="dk1"/>
                          </a:solidFill>
                          <a:effectLst/>
                          <a:latin typeface="+mn-lt"/>
                          <a:ea typeface="+mn-ea"/>
                          <a:cs typeface="+mn-cs"/>
                        </a:rPr>
                        <a:t>}</a:t>
                      </a:r>
                    </a:p>
                    <a:p>
                      <a:br>
                        <a:rPr lang="en-IN" sz="1800" b="0" kern="1200" dirty="0">
                          <a:solidFill>
                            <a:schemeClr val="dk1"/>
                          </a:solidFill>
                          <a:effectLst/>
                          <a:latin typeface="+mn-lt"/>
                          <a:ea typeface="+mn-ea"/>
                          <a:cs typeface="+mn-cs"/>
                        </a:rPr>
                      </a:br>
                      <a:r>
                        <a:rPr lang="en-IN" sz="1800" b="1" kern="1200" dirty="0">
                          <a:solidFill>
                            <a:schemeClr val="dk1"/>
                          </a:solidFill>
                          <a:effectLst/>
                          <a:latin typeface="+mn-lt"/>
                          <a:ea typeface="+mn-ea"/>
                          <a:cs typeface="+mn-cs"/>
                        </a:rPr>
                        <a:t>Output</a:t>
                      </a:r>
                      <a:r>
                        <a:rPr lang="en-IN" sz="1800" b="0" kern="1200" dirty="0">
                          <a:solidFill>
                            <a:schemeClr val="dk1"/>
                          </a:solidFill>
                          <a:effectLst/>
                          <a:latin typeface="+mn-lt"/>
                          <a:ea typeface="+mn-ea"/>
                          <a:cs typeface="+mn-cs"/>
                        </a:rPr>
                        <a:t>:</a:t>
                      </a:r>
                    </a:p>
                    <a:p>
                      <a:r>
                        <a:rPr lang="en-IN" sz="1800" b="0" kern="1200" dirty="0">
                          <a:solidFill>
                            <a:schemeClr val="dk1"/>
                          </a:solidFill>
                          <a:effectLst/>
                          <a:latin typeface="+mn-lt"/>
                          <a:ea typeface="+mn-ea"/>
                          <a:cs typeface="+mn-cs"/>
                        </a:rPr>
                        <a:t>7</a:t>
                      </a:r>
                    </a:p>
                    <a:p>
                      <a:endParaRPr lang="en-US" dirty="0"/>
                    </a:p>
                  </a:txBody>
                  <a:tcPr/>
                </a:tc>
                <a:tc>
                  <a:txBody>
                    <a:bodyPr/>
                    <a:lstStyle/>
                    <a:p>
                      <a:r>
                        <a:rPr lang="en-IN" sz="1800" b="0" kern="1200" dirty="0" err="1">
                          <a:solidFill>
                            <a:schemeClr val="dk1"/>
                          </a:solidFill>
                          <a:effectLst/>
                          <a:latin typeface="+mn-lt"/>
                          <a:ea typeface="+mn-ea"/>
                          <a:cs typeface="+mn-cs"/>
                        </a:rPr>
                        <a:t>func</a:t>
                      </a:r>
                      <a:r>
                        <a:rPr lang="en-IN" sz="1800" b="0" kern="1200" dirty="0">
                          <a:solidFill>
                            <a:schemeClr val="dk1"/>
                          </a:solidFill>
                          <a:effectLst/>
                          <a:latin typeface="+mn-lt"/>
                          <a:ea typeface="+mn-ea"/>
                          <a:cs typeface="+mn-cs"/>
                        </a:rPr>
                        <a:t> main() {</a:t>
                      </a:r>
                    </a:p>
                    <a:p>
                      <a:r>
                        <a:rPr lang="en-IN" sz="1800" b="0" kern="1200" dirty="0">
                          <a:solidFill>
                            <a:schemeClr val="dk1"/>
                          </a:solidFill>
                          <a:effectLst/>
                          <a:latin typeface="+mn-lt"/>
                          <a:ea typeface="+mn-ea"/>
                          <a:cs typeface="+mn-cs"/>
                        </a:rPr>
                        <a:t>    var sum int = 0</a:t>
                      </a:r>
                    </a:p>
                    <a:p>
                      <a:r>
                        <a:rPr lang="en-IN" sz="1800" b="0" kern="1200" dirty="0">
                          <a:solidFill>
                            <a:schemeClr val="dk1"/>
                          </a:solidFill>
                          <a:effectLst/>
                          <a:latin typeface="+mn-lt"/>
                          <a:ea typeface="+mn-ea"/>
                          <a:cs typeface="+mn-cs"/>
                        </a:rPr>
                        <a:t>     for </a:t>
                      </a:r>
                      <a:r>
                        <a:rPr lang="en-IN" sz="1800" b="0" kern="1200" dirty="0" err="1">
                          <a:solidFill>
                            <a:schemeClr val="dk1"/>
                          </a:solidFill>
                          <a:effectLst/>
                          <a:latin typeface="+mn-lt"/>
                          <a:ea typeface="+mn-ea"/>
                          <a:cs typeface="+mn-cs"/>
                        </a:rPr>
                        <a:t>i</a:t>
                      </a:r>
                      <a:r>
                        <a:rPr lang="en-IN" sz="1800" b="0" kern="1200" dirty="0">
                          <a:solidFill>
                            <a:schemeClr val="dk1"/>
                          </a:solidFill>
                          <a:effectLst/>
                          <a:latin typeface="+mn-lt"/>
                          <a:ea typeface="+mn-ea"/>
                          <a:cs typeface="+mn-cs"/>
                        </a:rPr>
                        <a:t> := 0; </a:t>
                      </a:r>
                      <a:r>
                        <a:rPr lang="en-IN" sz="1800" b="0" kern="1200" dirty="0" err="1">
                          <a:solidFill>
                            <a:schemeClr val="dk1"/>
                          </a:solidFill>
                          <a:effectLst/>
                          <a:latin typeface="+mn-lt"/>
                          <a:ea typeface="+mn-ea"/>
                          <a:cs typeface="+mn-cs"/>
                        </a:rPr>
                        <a:t>i</a:t>
                      </a:r>
                      <a:r>
                        <a:rPr lang="en-IN" sz="1800" b="0" kern="1200" dirty="0">
                          <a:solidFill>
                            <a:schemeClr val="dk1"/>
                          </a:solidFill>
                          <a:effectLst/>
                          <a:latin typeface="+mn-lt"/>
                          <a:ea typeface="+mn-ea"/>
                          <a:cs typeface="+mn-cs"/>
                        </a:rPr>
                        <a:t> &lt; 5; </a:t>
                      </a:r>
                      <a:r>
                        <a:rPr lang="en-IN" sz="1800" b="0" kern="1200" dirty="0" err="1">
                          <a:solidFill>
                            <a:schemeClr val="dk1"/>
                          </a:solidFill>
                          <a:effectLst/>
                          <a:latin typeface="+mn-lt"/>
                          <a:ea typeface="+mn-ea"/>
                          <a:cs typeface="+mn-cs"/>
                        </a:rPr>
                        <a:t>i</a:t>
                      </a:r>
                      <a:r>
                        <a:rPr lang="en-IN" sz="1800" b="0" kern="1200" dirty="0">
                          <a:solidFill>
                            <a:schemeClr val="dk1"/>
                          </a:solidFill>
                          <a:effectLst/>
                          <a:latin typeface="+mn-lt"/>
                          <a:ea typeface="+mn-ea"/>
                          <a:cs typeface="+mn-cs"/>
                        </a:rPr>
                        <a:t>++ {</a:t>
                      </a:r>
                    </a:p>
                    <a:p>
                      <a:r>
                        <a:rPr lang="en-IN" sz="1800" b="0" kern="1200" dirty="0">
                          <a:solidFill>
                            <a:schemeClr val="dk1"/>
                          </a:solidFill>
                          <a:effectLst/>
                          <a:latin typeface="+mn-lt"/>
                          <a:ea typeface="+mn-ea"/>
                          <a:cs typeface="+mn-cs"/>
                        </a:rPr>
                        <a:t>      if </a:t>
                      </a:r>
                      <a:r>
                        <a:rPr lang="en-IN" sz="1800" b="0" kern="1200" dirty="0" err="1">
                          <a:solidFill>
                            <a:schemeClr val="dk1"/>
                          </a:solidFill>
                          <a:effectLst/>
                          <a:latin typeface="+mn-lt"/>
                          <a:ea typeface="+mn-ea"/>
                          <a:cs typeface="+mn-cs"/>
                        </a:rPr>
                        <a:t>i</a:t>
                      </a:r>
                      <a:r>
                        <a:rPr lang="en-IN" sz="1800" b="0" kern="1200" dirty="0">
                          <a:solidFill>
                            <a:schemeClr val="dk1"/>
                          </a:solidFill>
                          <a:effectLst/>
                          <a:latin typeface="+mn-lt"/>
                          <a:ea typeface="+mn-ea"/>
                          <a:cs typeface="+mn-cs"/>
                        </a:rPr>
                        <a:t> == 3 {</a:t>
                      </a:r>
                    </a:p>
                    <a:p>
                      <a:r>
                        <a:rPr lang="en-IN" sz="1800" b="0" kern="1200" dirty="0">
                          <a:solidFill>
                            <a:schemeClr val="dk1"/>
                          </a:solidFill>
                          <a:effectLst/>
                          <a:latin typeface="+mn-lt"/>
                          <a:ea typeface="+mn-ea"/>
                          <a:cs typeface="+mn-cs"/>
                        </a:rPr>
                        <a:t>      break</a:t>
                      </a:r>
                    </a:p>
                    <a:p>
                      <a:r>
                        <a:rPr lang="en-IN" sz="1800" b="0" kern="1200" dirty="0">
                          <a:solidFill>
                            <a:schemeClr val="dk1"/>
                          </a:solidFill>
                          <a:effectLst/>
                          <a:latin typeface="+mn-lt"/>
                          <a:ea typeface="+mn-ea"/>
                          <a:cs typeface="+mn-cs"/>
                        </a:rPr>
                        <a:t>      }</a:t>
                      </a:r>
                    </a:p>
                    <a:p>
                      <a:r>
                        <a:rPr lang="en-IN" sz="1800" b="0" kern="1200" dirty="0">
                          <a:solidFill>
                            <a:schemeClr val="dk1"/>
                          </a:solidFill>
                          <a:effectLst/>
                          <a:latin typeface="+mn-lt"/>
                          <a:ea typeface="+mn-ea"/>
                          <a:cs typeface="+mn-cs"/>
                        </a:rPr>
                        <a:t>      sum = sum + </a:t>
                      </a:r>
                      <a:r>
                        <a:rPr lang="en-IN" sz="1800" b="0" kern="1200" dirty="0" err="1">
                          <a:solidFill>
                            <a:schemeClr val="dk1"/>
                          </a:solidFill>
                          <a:effectLst/>
                          <a:latin typeface="+mn-lt"/>
                          <a:ea typeface="+mn-ea"/>
                          <a:cs typeface="+mn-cs"/>
                        </a:rPr>
                        <a:t>i</a:t>
                      </a:r>
                      <a:endParaRPr lang="en-IN" sz="1800" b="0" kern="1200" dirty="0">
                        <a:solidFill>
                          <a:schemeClr val="dk1"/>
                        </a:solidFill>
                        <a:effectLst/>
                        <a:latin typeface="+mn-lt"/>
                        <a:ea typeface="+mn-ea"/>
                        <a:cs typeface="+mn-cs"/>
                      </a:endParaRPr>
                    </a:p>
                    <a:p>
                      <a:r>
                        <a:rPr lang="en-IN" sz="1800" b="0" kern="1200" dirty="0">
                          <a:solidFill>
                            <a:schemeClr val="dk1"/>
                          </a:solidFill>
                          <a:effectLst/>
                          <a:latin typeface="+mn-lt"/>
                          <a:ea typeface="+mn-ea"/>
                          <a:cs typeface="+mn-cs"/>
                        </a:rPr>
                        <a:t>     } </a:t>
                      </a:r>
                    </a:p>
                    <a:p>
                      <a:r>
                        <a:rPr lang="en-IN" sz="1800" b="0" kern="1200" dirty="0">
                          <a:solidFill>
                            <a:schemeClr val="dk1"/>
                          </a:solidFill>
                          <a:effectLst/>
                          <a:latin typeface="+mn-lt"/>
                          <a:ea typeface="+mn-ea"/>
                          <a:cs typeface="+mn-cs"/>
                        </a:rPr>
                        <a:t>  </a:t>
                      </a:r>
                      <a:r>
                        <a:rPr lang="en-IN" sz="1800" b="0" kern="1200" dirty="0" err="1">
                          <a:solidFill>
                            <a:schemeClr val="dk1"/>
                          </a:solidFill>
                          <a:effectLst/>
                          <a:latin typeface="+mn-lt"/>
                          <a:ea typeface="+mn-ea"/>
                          <a:cs typeface="+mn-cs"/>
                        </a:rPr>
                        <a:t>fmt.Println</a:t>
                      </a:r>
                      <a:r>
                        <a:rPr lang="en-IN" sz="1800" b="0" kern="1200" dirty="0">
                          <a:solidFill>
                            <a:schemeClr val="dk1"/>
                          </a:solidFill>
                          <a:effectLst/>
                          <a:latin typeface="+mn-lt"/>
                          <a:ea typeface="+mn-ea"/>
                          <a:cs typeface="+mn-cs"/>
                        </a:rPr>
                        <a:t>(sum)</a:t>
                      </a:r>
                    </a:p>
                    <a:p>
                      <a:r>
                        <a:rPr lang="en-IN" sz="1800" b="0" kern="1200" dirty="0">
                          <a:solidFill>
                            <a:schemeClr val="dk1"/>
                          </a:solidFill>
                          <a:effectLst/>
                          <a:latin typeface="+mn-lt"/>
                          <a:ea typeface="+mn-ea"/>
                          <a:cs typeface="+mn-cs"/>
                        </a:rPr>
                        <a:t>}</a:t>
                      </a:r>
                    </a:p>
                    <a:p>
                      <a:br>
                        <a:rPr lang="en-IN" sz="1800" b="0" kern="1200" dirty="0">
                          <a:solidFill>
                            <a:schemeClr val="dk1"/>
                          </a:solidFill>
                          <a:effectLst/>
                          <a:latin typeface="+mn-lt"/>
                          <a:ea typeface="+mn-ea"/>
                          <a:cs typeface="+mn-cs"/>
                        </a:rPr>
                      </a:br>
                      <a:r>
                        <a:rPr lang="en-IN" sz="1800" b="1" kern="1200" dirty="0">
                          <a:solidFill>
                            <a:schemeClr val="dk1"/>
                          </a:solidFill>
                          <a:effectLst/>
                          <a:latin typeface="+mn-lt"/>
                          <a:ea typeface="+mn-ea"/>
                          <a:cs typeface="+mn-cs"/>
                        </a:rPr>
                        <a:t>Output</a:t>
                      </a:r>
                      <a:r>
                        <a:rPr lang="en-IN" sz="1800" b="0" kern="1200" dirty="0">
                          <a:solidFill>
                            <a:schemeClr val="dk1"/>
                          </a:solidFill>
                          <a:effectLst/>
                          <a:latin typeface="+mn-lt"/>
                          <a:ea typeface="+mn-ea"/>
                          <a:cs typeface="+mn-cs"/>
                        </a:rPr>
                        <a:t>:</a:t>
                      </a:r>
                    </a:p>
                    <a:p>
                      <a:r>
                        <a:rPr lang="en-IN" sz="1800" b="0" kern="1200" dirty="0">
                          <a:solidFill>
                            <a:schemeClr val="dk1"/>
                          </a:solidFill>
                          <a:effectLst/>
                          <a:latin typeface="+mn-lt"/>
                          <a:ea typeface="+mn-ea"/>
                          <a:cs typeface="+mn-cs"/>
                        </a:rPr>
                        <a:t>3</a:t>
                      </a:r>
                    </a:p>
                    <a:p>
                      <a:endParaRPr lang="en-US" dirty="0"/>
                    </a:p>
                  </a:txBody>
                  <a:tcPr/>
                </a:tc>
                <a:tc>
                  <a:txBody>
                    <a:bodyPr/>
                    <a:lstStyle/>
                    <a:p>
                      <a:r>
                        <a:rPr lang="en-IN" sz="1800" b="0" kern="1200" dirty="0" err="1">
                          <a:solidFill>
                            <a:schemeClr val="dk1"/>
                          </a:solidFill>
                          <a:effectLst/>
                          <a:latin typeface="+mn-lt"/>
                          <a:ea typeface="+mn-ea"/>
                          <a:cs typeface="+mn-cs"/>
                        </a:rPr>
                        <a:t>func</a:t>
                      </a:r>
                      <a:r>
                        <a:rPr lang="en-IN" sz="1800" b="0" kern="1200" dirty="0">
                          <a:solidFill>
                            <a:schemeClr val="dk1"/>
                          </a:solidFill>
                          <a:effectLst/>
                          <a:latin typeface="+mn-lt"/>
                          <a:ea typeface="+mn-ea"/>
                          <a:cs typeface="+mn-cs"/>
                        </a:rPr>
                        <a:t> main() {</a:t>
                      </a:r>
                    </a:p>
                    <a:p>
                      <a:pPr lvl="1"/>
                      <a:r>
                        <a:rPr lang="en-IN" sz="1800" b="0" kern="1200" dirty="0">
                          <a:solidFill>
                            <a:schemeClr val="dk1"/>
                          </a:solidFill>
                          <a:effectLst/>
                          <a:latin typeface="+mn-lt"/>
                          <a:ea typeface="+mn-ea"/>
                          <a:cs typeface="+mn-cs"/>
                        </a:rPr>
                        <a:t>x := 1</a:t>
                      </a:r>
                      <a:br>
                        <a:rPr lang="en-IN" sz="1800" b="0" kern="1200" dirty="0">
                          <a:solidFill>
                            <a:schemeClr val="dk1"/>
                          </a:solidFill>
                          <a:effectLst/>
                          <a:latin typeface="+mn-lt"/>
                          <a:ea typeface="+mn-ea"/>
                          <a:cs typeface="+mn-cs"/>
                        </a:rPr>
                      </a:br>
                      <a:r>
                        <a:rPr lang="en-IN" sz="1800" b="0" kern="1200" dirty="0">
                          <a:solidFill>
                            <a:schemeClr val="dk1"/>
                          </a:solidFill>
                          <a:effectLst/>
                          <a:latin typeface="+mn-lt"/>
                          <a:ea typeface="+mn-ea"/>
                          <a:cs typeface="+mn-cs"/>
                        </a:rPr>
                        <a:t>switch x {</a:t>
                      </a:r>
                    </a:p>
                    <a:p>
                      <a:pPr lvl="2"/>
                      <a:r>
                        <a:rPr lang="en-IN" sz="1800" b="0" kern="1200" dirty="0">
                          <a:solidFill>
                            <a:schemeClr val="dk1"/>
                          </a:solidFill>
                          <a:effectLst/>
                          <a:latin typeface="+mn-lt"/>
                          <a:ea typeface="+mn-ea"/>
                          <a:cs typeface="+mn-cs"/>
                        </a:rPr>
                        <a:t>case 1:</a:t>
                      </a:r>
                    </a:p>
                    <a:p>
                      <a:pPr lvl="3"/>
                      <a:r>
                        <a:rPr lang="en-IN" sz="1800" b="0" kern="1200" dirty="0" err="1">
                          <a:solidFill>
                            <a:schemeClr val="dk1"/>
                          </a:solidFill>
                          <a:effectLst/>
                          <a:latin typeface="+mn-lt"/>
                          <a:ea typeface="+mn-ea"/>
                          <a:cs typeface="+mn-cs"/>
                        </a:rPr>
                        <a:t>fmt.Println</a:t>
                      </a:r>
                      <a:r>
                        <a:rPr lang="en-IN" sz="1800" b="0" kern="1200" dirty="0">
                          <a:solidFill>
                            <a:schemeClr val="dk1"/>
                          </a:solidFill>
                          <a:effectLst/>
                          <a:latin typeface="+mn-lt"/>
                          <a:ea typeface="+mn-ea"/>
                          <a:cs typeface="+mn-cs"/>
                        </a:rPr>
                        <a:t>("One")</a:t>
                      </a:r>
                    </a:p>
                    <a:p>
                      <a:pPr lvl="3"/>
                      <a:r>
                        <a:rPr lang="en-IN" sz="1800" b="0" kern="1200" dirty="0" err="1">
                          <a:solidFill>
                            <a:schemeClr val="dk1"/>
                          </a:solidFill>
                          <a:effectLst/>
                          <a:latin typeface="+mn-lt"/>
                          <a:ea typeface="+mn-ea"/>
                          <a:cs typeface="+mn-cs"/>
                        </a:rPr>
                        <a:t>fallthrough</a:t>
                      </a:r>
                      <a:endParaRPr lang="en-IN" sz="1800" b="0" kern="1200" dirty="0">
                        <a:solidFill>
                          <a:schemeClr val="dk1"/>
                        </a:solidFill>
                        <a:effectLst/>
                        <a:latin typeface="+mn-lt"/>
                        <a:ea typeface="+mn-ea"/>
                        <a:cs typeface="+mn-cs"/>
                      </a:endParaRPr>
                    </a:p>
                    <a:p>
                      <a:pPr lvl="2"/>
                      <a:r>
                        <a:rPr lang="en-IN" sz="1800" b="0" kern="1200" dirty="0">
                          <a:solidFill>
                            <a:schemeClr val="dk1"/>
                          </a:solidFill>
                          <a:effectLst/>
                          <a:latin typeface="+mn-lt"/>
                          <a:ea typeface="+mn-ea"/>
                          <a:cs typeface="+mn-cs"/>
                        </a:rPr>
                        <a:t>case 2:</a:t>
                      </a:r>
                    </a:p>
                    <a:p>
                      <a:pPr lvl="3"/>
                      <a:r>
                        <a:rPr lang="en-IN" sz="1800" b="0" kern="1200" dirty="0" err="1">
                          <a:solidFill>
                            <a:schemeClr val="dk1"/>
                          </a:solidFill>
                          <a:effectLst/>
                          <a:latin typeface="+mn-lt"/>
                          <a:ea typeface="+mn-ea"/>
                          <a:cs typeface="+mn-cs"/>
                        </a:rPr>
                        <a:t>fmt.Println</a:t>
                      </a:r>
                      <a:r>
                        <a:rPr lang="en-IN" sz="1800" b="0" kern="1200" dirty="0">
                          <a:solidFill>
                            <a:schemeClr val="dk1"/>
                          </a:solidFill>
                          <a:effectLst/>
                          <a:latin typeface="+mn-lt"/>
                          <a:ea typeface="+mn-ea"/>
                          <a:cs typeface="+mn-cs"/>
                        </a:rPr>
                        <a:t>("Two")</a:t>
                      </a:r>
                    </a:p>
                    <a:p>
                      <a:pPr lvl="3"/>
                      <a:r>
                        <a:rPr lang="en-IN" sz="1800" b="0" kern="1200" dirty="0" err="1">
                          <a:solidFill>
                            <a:schemeClr val="dk1"/>
                          </a:solidFill>
                          <a:effectLst/>
                          <a:latin typeface="+mn-lt"/>
                          <a:ea typeface="+mn-ea"/>
                          <a:cs typeface="+mn-cs"/>
                        </a:rPr>
                        <a:t>fallthrough</a:t>
                      </a:r>
                      <a:endParaRPr lang="en-IN" sz="1800" b="0" kern="1200" dirty="0">
                        <a:solidFill>
                          <a:schemeClr val="dk1"/>
                        </a:solidFill>
                        <a:effectLst/>
                        <a:latin typeface="+mn-lt"/>
                        <a:ea typeface="+mn-ea"/>
                        <a:cs typeface="+mn-cs"/>
                      </a:endParaRPr>
                    </a:p>
                    <a:p>
                      <a:pPr lvl="2"/>
                      <a:r>
                        <a:rPr lang="en-IN" sz="1800" b="0" kern="1200" dirty="0">
                          <a:solidFill>
                            <a:schemeClr val="dk1"/>
                          </a:solidFill>
                          <a:effectLst/>
                          <a:latin typeface="+mn-lt"/>
                          <a:ea typeface="+mn-ea"/>
                          <a:cs typeface="+mn-cs"/>
                        </a:rPr>
                        <a:t>case 3:</a:t>
                      </a:r>
                    </a:p>
                    <a:p>
                      <a:pPr lvl="3"/>
                      <a:r>
                        <a:rPr lang="en-IN" sz="1800" b="0" kern="1200" dirty="0" err="1">
                          <a:solidFill>
                            <a:schemeClr val="dk1"/>
                          </a:solidFill>
                          <a:effectLst/>
                          <a:latin typeface="+mn-lt"/>
                          <a:ea typeface="+mn-ea"/>
                          <a:cs typeface="+mn-cs"/>
                        </a:rPr>
                        <a:t>fmt.Println</a:t>
                      </a:r>
                      <a:r>
                        <a:rPr lang="en-IN" sz="1800" b="0" kern="1200" dirty="0">
                          <a:solidFill>
                            <a:schemeClr val="dk1"/>
                          </a:solidFill>
                          <a:effectLst/>
                          <a:latin typeface="+mn-lt"/>
                          <a:ea typeface="+mn-ea"/>
                          <a:cs typeface="+mn-cs"/>
                        </a:rPr>
                        <a:t>("Three")</a:t>
                      </a:r>
                    </a:p>
                    <a:p>
                      <a:pPr lvl="1"/>
                      <a:r>
                        <a:rPr lang="en-IN" sz="1800" b="0" kern="1200" dirty="0">
                          <a:solidFill>
                            <a:schemeClr val="dk1"/>
                          </a:solidFill>
                          <a:effectLst/>
                          <a:latin typeface="+mn-lt"/>
                          <a:ea typeface="+mn-ea"/>
                          <a:cs typeface="+mn-cs"/>
                        </a:rPr>
                        <a:t>}</a:t>
                      </a:r>
                    </a:p>
                    <a:p>
                      <a:r>
                        <a:rPr lang="en-IN" sz="1800" b="0" kern="1200" dirty="0">
                          <a:solidFill>
                            <a:schemeClr val="dk1"/>
                          </a:solidFill>
                          <a:effectLst/>
                          <a:latin typeface="+mn-lt"/>
                          <a:ea typeface="+mn-ea"/>
                          <a:cs typeface="+mn-cs"/>
                        </a:rPr>
                        <a:t>}</a:t>
                      </a:r>
                    </a:p>
                    <a:p>
                      <a:endParaRPr lang="en-IN" sz="1800" b="0" kern="1200" dirty="0">
                        <a:solidFill>
                          <a:schemeClr val="dk1"/>
                        </a:solidFill>
                        <a:effectLst/>
                        <a:latin typeface="+mn-lt"/>
                        <a:ea typeface="+mn-ea"/>
                        <a:cs typeface="+mn-cs"/>
                      </a:endParaRPr>
                    </a:p>
                    <a:p>
                      <a:r>
                        <a:rPr lang="en-IN" sz="1800" b="1" kern="1200" dirty="0">
                          <a:solidFill>
                            <a:schemeClr val="dk1"/>
                          </a:solidFill>
                          <a:effectLst/>
                          <a:latin typeface="+mn-lt"/>
                          <a:ea typeface="+mn-ea"/>
                          <a:cs typeface="+mn-cs"/>
                        </a:rPr>
                        <a:t>Output</a:t>
                      </a:r>
                      <a:r>
                        <a:rPr lang="en-IN" sz="1800" b="0" kern="1200" dirty="0">
                          <a:solidFill>
                            <a:schemeClr val="dk1"/>
                          </a:solidFill>
                          <a:effectLst/>
                          <a:latin typeface="+mn-lt"/>
                          <a:ea typeface="+mn-ea"/>
                          <a:cs typeface="+mn-cs"/>
                        </a:rPr>
                        <a:t>:</a:t>
                      </a:r>
                    </a:p>
                    <a:p>
                      <a:r>
                        <a:rPr lang="en-IN" sz="1800" b="0" kern="1200" dirty="0">
                          <a:solidFill>
                            <a:schemeClr val="dk1"/>
                          </a:solidFill>
                          <a:effectLst/>
                          <a:latin typeface="+mn-lt"/>
                          <a:ea typeface="+mn-ea"/>
                          <a:cs typeface="+mn-cs"/>
                        </a:rPr>
                        <a:t>One</a:t>
                      </a:r>
                    </a:p>
                    <a:p>
                      <a:r>
                        <a:rPr lang="en-IN" sz="1800" b="0" kern="1200" dirty="0">
                          <a:solidFill>
                            <a:schemeClr val="dk1"/>
                          </a:solidFill>
                          <a:effectLst/>
                          <a:latin typeface="+mn-lt"/>
                          <a:ea typeface="+mn-ea"/>
                          <a:cs typeface="+mn-cs"/>
                        </a:rPr>
                        <a:t>Two</a:t>
                      </a:r>
                    </a:p>
                    <a:p>
                      <a:r>
                        <a:rPr lang="en-US" dirty="0"/>
                        <a:t>Three</a:t>
                      </a:r>
                    </a:p>
                  </a:txBody>
                  <a:tcPr/>
                </a:tc>
                <a:extLst>
                  <a:ext uri="{0D108BD9-81ED-4DB2-BD59-A6C34878D82A}">
                    <a16:rowId xmlns:a16="http://schemas.microsoft.com/office/drawing/2014/main" val="1372602979"/>
                  </a:ext>
                </a:extLst>
              </a:tr>
            </a:tbl>
          </a:graphicData>
        </a:graphic>
      </p:graphicFrame>
    </p:spTree>
    <p:extLst>
      <p:ext uri="{BB962C8B-B14F-4D97-AF65-F5344CB8AC3E}">
        <p14:creationId xmlns:p14="http://schemas.microsoft.com/office/powerpoint/2010/main" val="22905861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204C7-B650-4C49-A72D-6BC7E278A401}"/>
              </a:ext>
            </a:extLst>
          </p:cNvPr>
          <p:cNvSpPr>
            <a:spLocks noGrp="1"/>
          </p:cNvSpPr>
          <p:nvPr>
            <p:ph type="title"/>
          </p:nvPr>
        </p:nvSpPr>
        <p:spPr>
          <a:xfrm>
            <a:off x="133979" y="169561"/>
            <a:ext cx="7729728" cy="1188720"/>
          </a:xfrm>
        </p:spPr>
        <p:txBody>
          <a:bodyPr/>
          <a:lstStyle/>
          <a:p>
            <a:pPr algn="l"/>
            <a:r>
              <a:rPr lang="en-US" dirty="0"/>
              <a:t>Constants and datatypes</a:t>
            </a:r>
          </a:p>
        </p:txBody>
      </p:sp>
      <p:sp>
        <p:nvSpPr>
          <p:cNvPr id="3" name="Content Placeholder 2">
            <a:extLst>
              <a:ext uri="{FF2B5EF4-FFF2-40B4-BE49-F238E27FC236}">
                <a16:creationId xmlns:a16="http://schemas.microsoft.com/office/drawing/2014/main" id="{7C976DCF-9B97-7944-945E-C142828CD015}"/>
              </a:ext>
            </a:extLst>
          </p:cNvPr>
          <p:cNvSpPr>
            <a:spLocks noGrp="1"/>
          </p:cNvSpPr>
          <p:nvPr>
            <p:ph idx="1"/>
          </p:nvPr>
        </p:nvSpPr>
        <p:spPr>
          <a:xfrm>
            <a:off x="2062170" y="1534801"/>
            <a:ext cx="9685882" cy="5074721"/>
          </a:xfrm>
        </p:spPr>
        <p:txBody>
          <a:bodyPr>
            <a:normAutofit fontScale="92500" lnSpcReduction="20000"/>
          </a:bodyPr>
          <a:lstStyle/>
          <a:p>
            <a:pPr marL="0" indent="0">
              <a:buNone/>
            </a:pPr>
            <a:r>
              <a:rPr lang="en-US" b="1" dirty="0"/>
              <a:t>Constants:</a:t>
            </a:r>
          </a:p>
          <a:p>
            <a:pPr marL="0" indent="0">
              <a:buNone/>
            </a:pPr>
            <a:r>
              <a:rPr lang="en-US" dirty="0"/>
              <a:t>	true	 false	 iota	nil</a:t>
            </a:r>
          </a:p>
          <a:p>
            <a:pPr marL="0" indent="0">
              <a:buNone/>
            </a:pPr>
            <a:endParaRPr lang="en-US" dirty="0"/>
          </a:p>
          <a:p>
            <a:pPr marL="0" indent="0">
              <a:buNone/>
            </a:pPr>
            <a:r>
              <a:rPr lang="en-US" b="1" dirty="0"/>
              <a:t>Data types: </a:t>
            </a:r>
          </a:p>
          <a:p>
            <a:pPr marL="0" indent="0">
              <a:buNone/>
            </a:pPr>
            <a:r>
              <a:rPr lang="en-US" dirty="0"/>
              <a:t>	int	int8	int16	int32	int64</a:t>
            </a:r>
          </a:p>
          <a:p>
            <a:pPr marL="0" indent="0">
              <a:buNone/>
            </a:pPr>
            <a:r>
              <a:rPr lang="en-US" dirty="0"/>
              <a:t>	</a:t>
            </a:r>
            <a:r>
              <a:rPr lang="en-US" dirty="0" err="1"/>
              <a:t>uint</a:t>
            </a:r>
            <a:r>
              <a:rPr lang="en-US" dirty="0"/>
              <a:t>	uint8	uint16	uint32	uint64	</a:t>
            </a:r>
            <a:r>
              <a:rPr lang="en-US" dirty="0" err="1"/>
              <a:t>uintptr</a:t>
            </a:r>
            <a:r>
              <a:rPr lang="en-US" dirty="0"/>
              <a:t>	</a:t>
            </a:r>
          </a:p>
          <a:p>
            <a:pPr marL="0" indent="0">
              <a:buNone/>
            </a:pPr>
            <a:r>
              <a:rPr lang="en-US" dirty="0"/>
              <a:t>	bool	byte	rune	string	error</a:t>
            </a:r>
          </a:p>
          <a:p>
            <a:pPr marL="0" indent="0">
              <a:buNone/>
            </a:pPr>
            <a:r>
              <a:rPr lang="en-US" dirty="0"/>
              <a:t>	 float32	float64</a:t>
            </a:r>
          </a:p>
          <a:p>
            <a:pPr marL="0" indent="0">
              <a:buNone/>
            </a:pPr>
            <a:r>
              <a:rPr lang="en-US" dirty="0"/>
              <a:t>	 complex64  complex128 </a:t>
            </a:r>
          </a:p>
          <a:p>
            <a:pPr marL="0" indent="0">
              <a:buNone/>
            </a:pPr>
            <a:endParaRPr lang="en-US" dirty="0"/>
          </a:p>
          <a:p>
            <a:pPr marL="0" indent="0">
              <a:buNone/>
            </a:pPr>
            <a:endParaRPr lang="en-US" dirty="0"/>
          </a:p>
          <a:p>
            <a:pPr marL="0" indent="0">
              <a:buNone/>
            </a:pPr>
            <a:r>
              <a:rPr lang="en-US" dirty="0"/>
              <a:t>Examples of variable declaration:</a:t>
            </a:r>
          </a:p>
          <a:p>
            <a:pPr marL="0" indent="0">
              <a:buNone/>
            </a:pPr>
            <a:r>
              <a:rPr lang="en-US" dirty="0"/>
              <a:t>Var a int</a:t>
            </a:r>
          </a:p>
          <a:p>
            <a:pPr marL="0" indent="0">
              <a:buNone/>
            </a:pPr>
            <a:r>
              <a:rPr lang="en-US" dirty="0"/>
              <a:t>Var b int =10</a:t>
            </a:r>
          </a:p>
          <a:p>
            <a:pPr marL="0" indent="0">
              <a:buNone/>
            </a:pPr>
            <a:r>
              <a:rPr lang="en-US" dirty="0"/>
              <a:t> </a:t>
            </a:r>
            <a:r>
              <a:rPr lang="en-US" dirty="0" err="1"/>
              <a:t>a,b</a:t>
            </a:r>
            <a:r>
              <a:rPr lang="en-US" dirty="0"/>
              <a:t> int =10,20</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23565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4533C-6D14-C041-BD16-E830555C2900}"/>
              </a:ext>
            </a:extLst>
          </p:cNvPr>
          <p:cNvSpPr>
            <a:spLocks noGrp="1"/>
          </p:cNvSpPr>
          <p:nvPr>
            <p:ph type="title"/>
          </p:nvPr>
        </p:nvSpPr>
        <p:spPr>
          <a:xfrm>
            <a:off x="203553" y="129805"/>
            <a:ext cx="7729728" cy="1188720"/>
          </a:xfrm>
        </p:spPr>
        <p:txBody>
          <a:bodyPr/>
          <a:lstStyle/>
          <a:p>
            <a:pPr algn="l"/>
            <a:r>
              <a:rPr lang="en-US" dirty="0"/>
              <a:t>Composite Types</a:t>
            </a:r>
          </a:p>
        </p:txBody>
      </p:sp>
      <p:sp>
        <p:nvSpPr>
          <p:cNvPr id="3" name="Content Placeholder 2">
            <a:extLst>
              <a:ext uri="{FF2B5EF4-FFF2-40B4-BE49-F238E27FC236}">
                <a16:creationId xmlns:a16="http://schemas.microsoft.com/office/drawing/2014/main" id="{C7FAF350-C9A4-D946-99F9-61EC39703CD8}"/>
              </a:ext>
            </a:extLst>
          </p:cNvPr>
          <p:cNvSpPr>
            <a:spLocks noGrp="1"/>
          </p:cNvSpPr>
          <p:nvPr>
            <p:ph idx="1"/>
          </p:nvPr>
        </p:nvSpPr>
        <p:spPr>
          <a:xfrm>
            <a:off x="1346553" y="1445349"/>
            <a:ext cx="10669855" cy="5282846"/>
          </a:xfrm>
        </p:spPr>
        <p:txBody>
          <a:bodyPr/>
          <a:lstStyle/>
          <a:p>
            <a:pPr marL="0" indent="0">
              <a:buNone/>
            </a:pPr>
            <a:r>
              <a:rPr lang="en-US" dirty="0"/>
              <a:t>Composite Datatypes are created by combining the basic types in various ways. We will talk about four such types.</a:t>
            </a:r>
          </a:p>
          <a:p>
            <a:pPr marL="0" indent="0">
              <a:buNone/>
            </a:pPr>
            <a:endParaRPr lang="en-US" dirty="0"/>
          </a:p>
          <a:p>
            <a:r>
              <a:rPr lang="en-US" dirty="0"/>
              <a:t>Arrays</a:t>
            </a:r>
          </a:p>
          <a:p>
            <a:r>
              <a:rPr lang="en-US" dirty="0"/>
              <a:t>Slices</a:t>
            </a:r>
          </a:p>
          <a:p>
            <a:r>
              <a:rPr lang="en-US" dirty="0"/>
              <a:t>Maps</a:t>
            </a:r>
          </a:p>
          <a:p>
            <a:r>
              <a:rPr lang="en-US" dirty="0"/>
              <a:t>Structs</a:t>
            </a:r>
          </a:p>
        </p:txBody>
      </p:sp>
    </p:spTree>
    <p:extLst>
      <p:ext uri="{BB962C8B-B14F-4D97-AF65-F5344CB8AC3E}">
        <p14:creationId xmlns:p14="http://schemas.microsoft.com/office/powerpoint/2010/main" val="54991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3C7B9-BEAC-9D4C-B614-8A12EF6B5FA5}"/>
              </a:ext>
            </a:extLst>
          </p:cNvPr>
          <p:cNvSpPr>
            <a:spLocks noGrp="1"/>
          </p:cNvSpPr>
          <p:nvPr>
            <p:ph type="title"/>
          </p:nvPr>
        </p:nvSpPr>
        <p:spPr>
          <a:xfrm>
            <a:off x="143919" y="109927"/>
            <a:ext cx="7729728" cy="1188720"/>
          </a:xfrm>
        </p:spPr>
        <p:txBody>
          <a:bodyPr/>
          <a:lstStyle/>
          <a:p>
            <a:pPr algn="l"/>
            <a:r>
              <a:rPr lang="en-US" dirty="0"/>
              <a:t>Arrays</a:t>
            </a:r>
          </a:p>
        </p:txBody>
      </p:sp>
      <p:sp>
        <p:nvSpPr>
          <p:cNvPr id="3" name="Content Placeholder 2">
            <a:extLst>
              <a:ext uri="{FF2B5EF4-FFF2-40B4-BE49-F238E27FC236}">
                <a16:creationId xmlns:a16="http://schemas.microsoft.com/office/drawing/2014/main" id="{28116A6F-63E8-AC4B-A722-1F46B45BECCE}"/>
              </a:ext>
            </a:extLst>
          </p:cNvPr>
          <p:cNvSpPr>
            <a:spLocks noGrp="1"/>
          </p:cNvSpPr>
          <p:nvPr>
            <p:ph idx="1"/>
          </p:nvPr>
        </p:nvSpPr>
        <p:spPr>
          <a:xfrm>
            <a:off x="1704362" y="1445348"/>
            <a:ext cx="10341864" cy="5302725"/>
          </a:xfrm>
        </p:spPr>
        <p:txBody>
          <a:bodyPr>
            <a:normAutofit fontScale="92500" lnSpcReduction="20000"/>
          </a:bodyPr>
          <a:lstStyle/>
          <a:p>
            <a:r>
              <a:rPr lang="en-US" dirty="0"/>
              <a:t>An Array is a </a:t>
            </a:r>
            <a:r>
              <a:rPr lang="en-US" b="1" dirty="0"/>
              <a:t>fixed length</a:t>
            </a:r>
            <a:r>
              <a:rPr lang="en-US" dirty="0"/>
              <a:t>.</a:t>
            </a:r>
          </a:p>
          <a:p>
            <a:r>
              <a:rPr lang="en-US" dirty="0"/>
              <a:t>Individual array elements are accessed with the conventional </a:t>
            </a:r>
            <a:r>
              <a:rPr lang="en-US" b="1" dirty="0"/>
              <a:t>subscript</a:t>
            </a:r>
            <a:r>
              <a:rPr lang="en-US" dirty="0"/>
              <a:t> notation, where subscript runs from zero to one position less than array length. The function to find the length of the array is “</a:t>
            </a:r>
            <a:r>
              <a:rPr lang="en-US" dirty="0" err="1"/>
              <a:t>len</a:t>
            </a:r>
            <a:r>
              <a:rPr lang="en-US" dirty="0"/>
              <a:t>”.</a:t>
            </a:r>
          </a:p>
          <a:p>
            <a:r>
              <a:rPr lang="en-US" dirty="0"/>
              <a:t>We can only have one type per array</a:t>
            </a:r>
          </a:p>
          <a:p>
            <a:r>
              <a:rPr lang="en-IN" dirty="0"/>
              <a:t>Consist of </a:t>
            </a:r>
            <a:r>
              <a:rPr lang="en-IN" b="1" dirty="0"/>
              <a:t>contiguous memory locations </a:t>
            </a:r>
            <a:r>
              <a:rPr lang="en-IN" dirty="0"/>
              <a:t>(so the in-memory representation of [4]int is just four integer values laid out sequentially)</a:t>
            </a:r>
          </a:p>
          <a:p>
            <a:r>
              <a:rPr lang="en-IN" dirty="0"/>
              <a:t>Array variable is </a:t>
            </a:r>
            <a:r>
              <a:rPr lang="en-IN" b="1" dirty="0"/>
              <a:t>not a pointer </a:t>
            </a:r>
            <a:r>
              <a:rPr lang="en-IN" dirty="0"/>
              <a:t>to the first array element, array variable </a:t>
            </a:r>
            <a:r>
              <a:rPr lang="en-IN" b="1" dirty="0"/>
              <a:t>stands for the whole array</a:t>
            </a:r>
          </a:p>
          <a:p>
            <a:r>
              <a:rPr lang="en-IN" dirty="0"/>
              <a:t>when we assign or pass around an array in Go — </a:t>
            </a:r>
            <a:r>
              <a:rPr lang="en-IN" b="1" dirty="0"/>
              <a:t>we make a copy of it</a:t>
            </a:r>
            <a:r>
              <a:rPr lang="en-IN" dirty="0"/>
              <a:t> (not a pointer or reference to it)</a:t>
            </a:r>
          </a:p>
          <a:p>
            <a:r>
              <a:rPr lang="en-US" b="1" dirty="0"/>
              <a:t>Size</a:t>
            </a:r>
            <a:r>
              <a:rPr lang="en-US" dirty="0"/>
              <a:t> must be an integer constant</a:t>
            </a:r>
          </a:p>
          <a:p>
            <a:r>
              <a:rPr lang="en-US" dirty="0"/>
              <a:t>Default value of the array elements are set to ZERO</a:t>
            </a:r>
          </a:p>
          <a:p>
            <a:pPr marL="0" indent="0">
              <a:buNone/>
            </a:pPr>
            <a:r>
              <a:rPr lang="en-US" dirty="0"/>
              <a:t>	var </a:t>
            </a:r>
            <a:r>
              <a:rPr lang="en-US" dirty="0" err="1"/>
              <a:t>arr</a:t>
            </a:r>
            <a:r>
              <a:rPr lang="en-US" dirty="0"/>
              <a:t> [3]int //array of 3 integers</a:t>
            </a:r>
          </a:p>
          <a:p>
            <a:pPr marL="0" indent="0">
              <a:buNone/>
            </a:pPr>
            <a:r>
              <a:rPr lang="en-US" dirty="0"/>
              <a:t>	</a:t>
            </a:r>
            <a:r>
              <a:rPr lang="en-US" dirty="0" err="1"/>
              <a:t>fmt.Println</a:t>
            </a:r>
            <a:r>
              <a:rPr lang="en-US" dirty="0"/>
              <a:t>(</a:t>
            </a:r>
            <a:r>
              <a:rPr lang="en-US" dirty="0" err="1"/>
              <a:t>arr</a:t>
            </a:r>
            <a:r>
              <a:rPr lang="en-US" dirty="0"/>
              <a:t>[0]) //prints the first element of an array</a:t>
            </a:r>
          </a:p>
          <a:p>
            <a:r>
              <a:rPr lang="en-IN" dirty="0"/>
              <a:t>In an array literal, if an </a:t>
            </a:r>
            <a:r>
              <a:rPr lang="en-IN" b="1" dirty="0"/>
              <a:t>ellipsis ‘‘...’’</a:t>
            </a:r>
            <a:r>
              <a:rPr lang="en-IN" dirty="0"/>
              <a:t> appears in place of the </a:t>
            </a:r>
            <a:r>
              <a:rPr lang="en-IN" dirty="0" err="1"/>
              <a:t>lengt</a:t>
            </a:r>
            <a:r>
              <a:rPr lang="en-IN" dirty="0"/>
              <a:t> h, the array length is determined by the number of initializers. The definition of q can be simplified to</a:t>
            </a:r>
          </a:p>
          <a:p>
            <a:pPr marL="0" indent="0">
              <a:buNone/>
            </a:pPr>
            <a:r>
              <a:rPr lang="en-IN" dirty="0"/>
              <a:t>	 q := [...]int{1, 2, 3} </a:t>
            </a:r>
          </a:p>
          <a:p>
            <a:pPr marL="0" indent="0">
              <a:buNone/>
            </a:pPr>
            <a:r>
              <a:rPr lang="en-IN" dirty="0"/>
              <a:t>	</a:t>
            </a:r>
            <a:r>
              <a:rPr lang="en-IN" dirty="0" err="1"/>
              <a:t>fmt.Println</a:t>
            </a:r>
            <a:r>
              <a:rPr lang="en-IN" dirty="0"/>
              <a:t>(q) // [1,2,3]</a:t>
            </a:r>
          </a:p>
          <a:p>
            <a:pPr marL="0" indent="0">
              <a:buNone/>
            </a:pPr>
            <a:endParaRPr lang="en-IN" dirty="0"/>
          </a:p>
          <a:p>
            <a:pPr marL="0" indent="0">
              <a:buNone/>
            </a:pPr>
            <a:endParaRPr lang="en-US" dirty="0"/>
          </a:p>
          <a:p>
            <a:pPr marL="0" indent="0">
              <a:buNone/>
            </a:pPr>
            <a:endParaRPr lang="en-US" dirty="0"/>
          </a:p>
          <a:p>
            <a:endParaRPr lang="en-US" dirty="0"/>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4093803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18FAE-41E5-9D4E-AB97-22B805CF437F}"/>
              </a:ext>
            </a:extLst>
          </p:cNvPr>
          <p:cNvSpPr>
            <a:spLocks noGrp="1"/>
          </p:cNvSpPr>
          <p:nvPr>
            <p:ph type="title"/>
          </p:nvPr>
        </p:nvSpPr>
        <p:spPr>
          <a:xfrm>
            <a:off x="104162" y="90048"/>
            <a:ext cx="7729728" cy="1188720"/>
          </a:xfrm>
        </p:spPr>
        <p:txBody>
          <a:bodyPr/>
          <a:lstStyle/>
          <a:p>
            <a:pPr algn="l"/>
            <a:r>
              <a:rPr lang="en-US" dirty="0"/>
              <a:t>Array - Example</a:t>
            </a:r>
          </a:p>
        </p:txBody>
      </p:sp>
      <p:sp>
        <p:nvSpPr>
          <p:cNvPr id="3" name="Content Placeholder 2">
            <a:extLst>
              <a:ext uri="{FF2B5EF4-FFF2-40B4-BE49-F238E27FC236}">
                <a16:creationId xmlns:a16="http://schemas.microsoft.com/office/drawing/2014/main" id="{9464C694-DD82-E149-AFA2-09E3E5E960B4}"/>
              </a:ext>
            </a:extLst>
          </p:cNvPr>
          <p:cNvSpPr>
            <a:spLocks noGrp="1"/>
          </p:cNvSpPr>
          <p:nvPr>
            <p:ph idx="1"/>
          </p:nvPr>
        </p:nvSpPr>
        <p:spPr>
          <a:xfrm>
            <a:off x="1952839" y="1415531"/>
            <a:ext cx="10063569" cy="5263565"/>
          </a:xfrm>
        </p:spPr>
        <p:txBody>
          <a:bodyPr>
            <a:normAutofit fontScale="92500" lnSpcReduction="20000"/>
          </a:bodyPr>
          <a:lstStyle/>
          <a:p>
            <a:pPr marL="0" indent="0">
              <a:buNone/>
            </a:pPr>
            <a:r>
              <a:rPr lang="en-US" dirty="0"/>
              <a:t>package main</a:t>
            </a:r>
          </a:p>
          <a:p>
            <a:pPr marL="0" indent="0">
              <a:buNone/>
            </a:pPr>
            <a:r>
              <a:rPr lang="en-US" dirty="0"/>
              <a:t>import "</a:t>
            </a:r>
            <a:r>
              <a:rPr lang="en-US" dirty="0" err="1"/>
              <a:t>fmt</a:t>
            </a:r>
            <a:r>
              <a:rPr lang="en-US" dirty="0"/>
              <a:t>"</a:t>
            </a:r>
          </a:p>
          <a:p>
            <a:pPr marL="0" indent="0">
              <a:buNone/>
            </a:pPr>
            <a:r>
              <a:rPr lang="en-US" dirty="0" err="1"/>
              <a:t>func</a:t>
            </a:r>
            <a:r>
              <a:rPr lang="en-US" dirty="0"/>
              <a:t> main() {</a:t>
            </a:r>
          </a:p>
          <a:p>
            <a:pPr marL="0" indent="0">
              <a:buNone/>
            </a:pPr>
            <a:r>
              <a:rPr lang="en-US" dirty="0"/>
              <a:t>	var a [2]string			 //array of two strings</a:t>
            </a:r>
          </a:p>
          <a:p>
            <a:pPr marL="0" indent="0">
              <a:buNone/>
            </a:pPr>
            <a:r>
              <a:rPr lang="en-US" dirty="0"/>
              <a:t>	a[0] = "Hello” </a:t>
            </a:r>
          </a:p>
          <a:p>
            <a:pPr marL="0" indent="0">
              <a:buNone/>
            </a:pPr>
            <a:r>
              <a:rPr lang="en-US" dirty="0"/>
              <a:t>	a[1] = "World"</a:t>
            </a:r>
          </a:p>
          <a:p>
            <a:pPr marL="0" indent="0">
              <a:buNone/>
            </a:pPr>
            <a:r>
              <a:rPr lang="en-US" dirty="0"/>
              <a:t>	</a:t>
            </a:r>
            <a:r>
              <a:rPr lang="en-US" dirty="0" err="1"/>
              <a:t>fmt.Println</a:t>
            </a:r>
            <a:r>
              <a:rPr lang="en-US" dirty="0"/>
              <a:t>(a[0], a[1]) 		// printing strings at 1</a:t>
            </a:r>
            <a:r>
              <a:rPr lang="en-US" baseline="30000" dirty="0"/>
              <a:t>st</a:t>
            </a:r>
            <a:r>
              <a:rPr lang="en-US" dirty="0"/>
              <a:t> and 2</a:t>
            </a:r>
            <a:r>
              <a:rPr lang="en-US" baseline="30000" dirty="0"/>
              <a:t>nd</a:t>
            </a:r>
            <a:r>
              <a:rPr lang="en-US" dirty="0"/>
              <a:t> indexes of the array</a:t>
            </a:r>
          </a:p>
          <a:p>
            <a:pPr marL="0" indent="0">
              <a:buNone/>
            </a:pPr>
            <a:r>
              <a:rPr lang="en-US" dirty="0"/>
              <a:t>	</a:t>
            </a:r>
            <a:r>
              <a:rPr lang="en-US" dirty="0" err="1"/>
              <a:t>fmt.Println</a:t>
            </a:r>
            <a:r>
              <a:rPr lang="en-US" dirty="0"/>
              <a:t>(a).  			//prints the whole array</a:t>
            </a:r>
          </a:p>
          <a:p>
            <a:pPr marL="0" indent="0">
              <a:buNone/>
            </a:pPr>
            <a:r>
              <a:rPr lang="en-US" dirty="0"/>
              <a:t>	primes := [6]int{2, 3, 5, 7, 11, 13}</a:t>
            </a:r>
          </a:p>
          <a:p>
            <a:pPr marL="0" indent="0">
              <a:buNone/>
            </a:pPr>
            <a:r>
              <a:rPr lang="en-US" dirty="0"/>
              <a:t>	</a:t>
            </a:r>
            <a:r>
              <a:rPr lang="en-US" dirty="0" err="1"/>
              <a:t>fmt.Println</a:t>
            </a:r>
            <a:r>
              <a:rPr lang="en-US" dirty="0"/>
              <a:t>(primes)</a:t>
            </a:r>
          </a:p>
          <a:p>
            <a:pPr marL="0" indent="0">
              <a:buNone/>
            </a:pPr>
            <a:r>
              <a:rPr lang="en-US" dirty="0"/>
              <a:t>}</a:t>
            </a:r>
          </a:p>
          <a:p>
            <a:pPr marL="0" indent="0">
              <a:buNone/>
            </a:pPr>
            <a:r>
              <a:rPr lang="en-US" b="1" dirty="0"/>
              <a:t>Output:</a:t>
            </a:r>
          </a:p>
          <a:p>
            <a:pPr marL="0" indent="0">
              <a:buNone/>
            </a:pPr>
            <a:r>
              <a:rPr lang="en-IN" dirty="0"/>
              <a:t>Hello World </a:t>
            </a:r>
          </a:p>
          <a:p>
            <a:pPr marL="0" indent="0">
              <a:buNone/>
            </a:pPr>
            <a:r>
              <a:rPr lang="en-IN" dirty="0"/>
              <a:t>[Hello World] </a:t>
            </a:r>
          </a:p>
          <a:p>
            <a:pPr marL="0" indent="0">
              <a:buNone/>
            </a:pPr>
            <a:r>
              <a:rPr lang="en-IN" dirty="0"/>
              <a:t>[2 3 5 7 11 13]</a:t>
            </a: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30734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B2593-F04D-BE4E-A1A3-EF650193F917}"/>
              </a:ext>
            </a:extLst>
          </p:cNvPr>
          <p:cNvSpPr>
            <a:spLocks noGrp="1"/>
          </p:cNvSpPr>
          <p:nvPr>
            <p:ph type="title"/>
          </p:nvPr>
        </p:nvSpPr>
        <p:spPr>
          <a:xfrm>
            <a:off x="84284" y="90048"/>
            <a:ext cx="7729728" cy="641472"/>
          </a:xfrm>
        </p:spPr>
        <p:txBody>
          <a:bodyPr>
            <a:normAutofit fontScale="90000"/>
          </a:bodyPr>
          <a:lstStyle/>
          <a:p>
            <a:pPr algn="l"/>
            <a:r>
              <a:rPr lang="en-US" dirty="0"/>
              <a:t>Slice</a:t>
            </a:r>
          </a:p>
        </p:txBody>
      </p:sp>
      <p:sp>
        <p:nvSpPr>
          <p:cNvPr id="3" name="Content Placeholder 2">
            <a:extLst>
              <a:ext uri="{FF2B5EF4-FFF2-40B4-BE49-F238E27FC236}">
                <a16:creationId xmlns:a16="http://schemas.microsoft.com/office/drawing/2014/main" id="{4EBA9934-AC4A-6C4B-890E-19FC4B5D16C6}"/>
              </a:ext>
            </a:extLst>
          </p:cNvPr>
          <p:cNvSpPr>
            <a:spLocks noGrp="1"/>
          </p:cNvSpPr>
          <p:nvPr>
            <p:ph idx="1"/>
          </p:nvPr>
        </p:nvSpPr>
        <p:spPr>
          <a:xfrm>
            <a:off x="1356491" y="731520"/>
            <a:ext cx="10242473" cy="5132368"/>
          </a:xfrm>
        </p:spPr>
        <p:txBody>
          <a:bodyPr>
            <a:noAutofit/>
          </a:bodyPr>
          <a:lstStyle/>
          <a:p>
            <a:r>
              <a:rPr lang="en-IN" dirty="0">
                <a:latin typeface="Calibri" panose="020F0502020204030204" pitchFamily="34" charset="0"/>
                <a:cs typeface="Calibri" panose="020F0502020204030204" pitchFamily="34" charset="0"/>
              </a:rPr>
              <a:t>A Slice is a segment of an array. Slices build on arrays and provide more power, flexibility, and convenience compared to arrays.</a:t>
            </a:r>
          </a:p>
          <a:p>
            <a:r>
              <a:rPr lang="en-IN" dirty="0">
                <a:latin typeface="Calibri" panose="020F0502020204030204" pitchFamily="34" charset="0"/>
                <a:cs typeface="Calibri" panose="020F0502020204030204" pitchFamily="34" charset="0"/>
              </a:rPr>
              <a:t>Just like arrays, Slices are indexable and have a length. But unlike arrays, they can be resized. </a:t>
            </a:r>
          </a:p>
          <a:p>
            <a:r>
              <a:rPr lang="en-IN" dirty="0">
                <a:latin typeface="Calibri" panose="020F0502020204030204" pitchFamily="34" charset="0"/>
                <a:cs typeface="Calibri" panose="020F0502020204030204" pitchFamily="34" charset="0"/>
              </a:rPr>
              <a:t>Slice is not always a segment of an array.</a:t>
            </a:r>
          </a:p>
          <a:p>
            <a:pPr marL="0" indent="0">
              <a:buNone/>
            </a:pPr>
            <a:r>
              <a:rPr lang="en-IN" b="1" dirty="0">
                <a:latin typeface="Calibri" panose="020F0502020204030204" pitchFamily="34" charset="0"/>
                <a:cs typeface="Calibri" panose="020F0502020204030204" pitchFamily="34" charset="0"/>
              </a:rPr>
              <a:t>Example:-</a:t>
            </a:r>
            <a:br>
              <a:rPr lang="en-IN" dirty="0">
                <a:latin typeface="Calibri" panose="020F0502020204030204" pitchFamily="34" charset="0"/>
                <a:cs typeface="Calibri" panose="020F0502020204030204" pitchFamily="34" charset="0"/>
              </a:rPr>
            </a:br>
            <a:r>
              <a:rPr lang="en-IN" dirty="0">
                <a:latin typeface="Calibri" panose="020F0502020204030204" pitchFamily="34" charset="0"/>
                <a:cs typeface="Calibri" panose="020F0502020204030204" pitchFamily="34" charset="0"/>
              </a:rPr>
              <a:t>func main() { </a:t>
            </a:r>
          </a:p>
          <a:p>
            <a:pPr marL="0" indent="0">
              <a:buNone/>
            </a:pPr>
            <a:r>
              <a:rPr lang="en-IN" dirty="0">
                <a:latin typeface="Calibri" panose="020F0502020204030204" pitchFamily="34" charset="0"/>
                <a:cs typeface="Calibri" panose="020F0502020204030204" pitchFamily="34" charset="0"/>
              </a:rPr>
              <a:t>	// Creating a slice using a slice literal </a:t>
            </a:r>
          </a:p>
          <a:p>
            <a:pPr marL="0" indent="0">
              <a:buNone/>
            </a:pPr>
            <a:r>
              <a:rPr lang="en-IN" dirty="0">
                <a:latin typeface="Calibri" panose="020F0502020204030204" pitchFamily="34" charset="0"/>
                <a:cs typeface="Calibri" panose="020F0502020204030204" pitchFamily="34" charset="0"/>
              </a:rPr>
              <a:t>	var s = []int{3, 5, 7, 9, 11, 13, 17} </a:t>
            </a:r>
          </a:p>
          <a:p>
            <a:pPr marL="0" indent="0">
              <a:buNone/>
            </a:pPr>
            <a:r>
              <a:rPr lang="en-IN" dirty="0">
                <a:latin typeface="Calibri" panose="020F0502020204030204" pitchFamily="34" charset="0"/>
                <a:cs typeface="Calibri" panose="020F0502020204030204" pitchFamily="34" charset="0"/>
              </a:rPr>
              <a:t>	// Short hand declaration </a:t>
            </a:r>
          </a:p>
          <a:p>
            <a:pPr marL="0" indent="0">
              <a:buNone/>
            </a:pPr>
            <a:r>
              <a:rPr lang="en-IN" dirty="0">
                <a:latin typeface="Calibri" panose="020F0502020204030204" pitchFamily="34" charset="0"/>
                <a:cs typeface="Calibri" panose="020F0502020204030204" pitchFamily="34" charset="0"/>
              </a:rPr>
              <a:t>	t := []int{2, 4, 8, 16, 32, 64} </a:t>
            </a:r>
          </a:p>
          <a:p>
            <a:pPr marL="0" indent="0">
              <a:buNone/>
            </a:pPr>
            <a:r>
              <a:rPr lang="en-IN" dirty="0">
                <a:latin typeface="Calibri" panose="020F0502020204030204" pitchFamily="34" charset="0"/>
                <a:cs typeface="Calibri" panose="020F0502020204030204" pitchFamily="34" charset="0"/>
              </a:rPr>
              <a:t>	</a:t>
            </a:r>
            <a:r>
              <a:rPr lang="en-IN" dirty="0" err="1">
                <a:latin typeface="Calibri" panose="020F0502020204030204" pitchFamily="34" charset="0"/>
                <a:cs typeface="Calibri" panose="020F0502020204030204" pitchFamily="34" charset="0"/>
              </a:rPr>
              <a:t>fmt.Println</a:t>
            </a:r>
            <a:r>
              <a:rPr lang="en-IN" dirty="0">
                <a:latin typeface="Calibri" panose="020F0502020204030204" pitchFamily="34" charset="0"/>
                <a:cs typeface="Calibri" panose="020F0502020204030204" pitchFamily="34" charset="0"/>
              </a:rPr>
              <a:t>("s = ", s) </a:t>
            </a:r>
          </a:p>
          <a:p>
            <a:pPr marL="0" indent="0">
              <a:buNone/>
            </a:pPr>
            <a:r>
              <a:rPr lang="en-IN" dirty="0">
                <a:latin typeface="Calibri" panose="020F0502020204030204" pitchFamily="34" charset="0"/>
                <a:cs typeface="Calibri" panose="020F0502020204030204" pitchFamily="34" charset="0"/>
              </a:rPr>
              <a:t>	</a:t>
            </a:r>
            <a:r>
              <a:rPr lang="en-IN" dirty="0" err="1">
                <a:latin typeface="Calibri" panose="020F0502020204030204" pitchFamily="34" charset="0"/>
                <a:cs typeface="Calibri" panose="020F0502020204030204" pitchFamily="34" charset="0"/>
              </a:rPr>
              <a:t>fmt.Println</a:t>
            </a:r>
            <a:r>
              <a:rPr lang="en-IN" dirty="0">
                <a:latin typeface="Calibri" panose="020F0502020204030204" pitchFamily="34" charset="0"/>
                <a:cs typeface="Calibri" panose="020F0502020204030204" pitchFamily="34" charset="0"/>
              </a:rPr>
              <a:t>("t = ", t) </a:t>
            </a:r>
          </a:p>
          <a:p>
            <a:pPr marL="0" indent="0">
              <a:buNone/>
            </a:pPr>
            <a:r>
              <a:rPr lang="en-IN" dirty="0">
                <a:latin typeface="Calibri" panose="020F0502020204030204" pitchFamily="34" charset="0"/>
                <a:cs typeface="Calibri" panose="020F0502020204030204" pitchFamily="34" charset="0"/>
              </a:rPr>
              <a:t>}</a:t>
            </a:r>
          </a:p>
          <a:p>
            <a:pPr marL="0" indent="0">
              <a:buNone/>
            </a:pPr>
            <a:r>
              <a:rPr lang="en-IN" b="1" dirty="0">
                <a:latin typeface="Calibri" panose="020F0502020204030204" pitchFamily="34" charset="0"/>
                <a:cs typeface="Calibri" panose="020F0502020204030204" pitchFamily="34" charset="0"/>
              </a:rPr>
              <a:t>Output:</a:t>
            </a:r>
          </a:p>
          <a:p>
            <a:pPr marL="0" indent="0">
              <a:buNone/>
            </a:pPr>
            <a:r>
              <a:rPr lang="en-IN" dirty="0">
                <a:latin typeface="Calibri" panose="020F0502020204030204" pitchFamily="34" charset="0"/>
                <a:cs typeface="Calibri" panose="020F0502020204030204" pitchFamily="34" charset="0"/>
              </a:rPr>
              <a:t>s= [3,5,7,9,11,13,17]</a:t>
            </a:r>
          </a:p>
          <a:p>
            <a:pPr marL="0" indent="0">
              <a:buNone/>
            </a:pPr>
            <a:r>
              <a:rPr lang="en-IN" dirty="0">
                <a:latin typeface="Calibri" panose="020F0502020204030204" pitchFamily="34" charset="0"/>
                <a:cs typeface="Calibri" panose="020F0502020204030204" pitchFamily="34" charset="0"/>
              </a:rPr>
              <a:t>t=[2,4,8,16,32,64]</a:t>
            </a:r>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6768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DFCE96-D918-D443-B2C5-8EDEC8D8B737}"/>
              </a:ext>
            </a:extLst>
          </p:cNvPr>
          <p:cNvSpPr>
            <a:spLocks noGrp="1"/>
          </p:cNvSpPr>
          <p:nvPr>
            <p:ph idx="1"/>
          </p:nvPr>
        </p:nvSpPr>
        <p:spPr>
          <a:xfrm>
            <a:off x="1568792" y="436328"/>
            <a:ext cx="10272290" cy="5600899"/>
          </a:xfrm>
        </p:spPr>
        <p:txBody>
          <a:bodyPr>
            <a:normAutofit fontScale="92500" lnSpcReduction="10000"/>
          </a:bodyPr>
          <a:lstStyle/>
          <a:p>
            <a:r>
              <a:rPr lang="en-US" dirty="0"/>
              <a:t>Slice implicitly has a </a:t>
            </a:r>
            <a:r>
              <a:rPr lang="en-US" b="1" dirty="0"/>
              <a:t>pointer</a:t>
            </a:r>
            <a:r>
              <a:rPr lang="en-US" dirty="0"/>
              <a:t> to an array</a:t>
            </a:r>
          </a:p>
          <a:p>
            <a:r>
              <a:rPr lang="en-IN" dirty="0"/>
              <a:t>Slice </a:t>
            </a:r>
            <a:r>
              <a:rPr lang="en-IN" b="1" dirty="0"/>
              <a:t>capacity</a:t>
            </a:r>
            <a:r>
              <a:rPr lang="en-IN" dirty="0"/>
              <a:t> (maximum length it can store)</a:t>
            </a:r>
            <a:endParaRPr lang="en-IN" b="1" dirty="0"/>
          </a:p>
          <a:p>
            <a:r>
              <a:rPr lang="en-IN" dirty="0"/>
              <a:t>To create a slice from an array a, we specify two indices low (</a:t>
            </a:r>
            <a:r>
              <a:rPr lang="en-IN" b="1" dirty="0"/>
              <a:t>lower bound</a:t>
            </a:r>
            <a:r>
              <a:rPr lang="en-IN" dirty="0"/>
              <a:t>) and high (</a:t>
            </a:r>
            <a:r>
              <a:rPr lang="en-IN" b="1" dirty="0"/>
              <a:t>upper bound</a:t>
            </a:r>
            <a:r>
              <a:rPr lang="en-IN" dirty="0"/>
              <a:t>) separated by a colon.</a:t>
            </a:r>
          </a:p>
          <a:p>
            <a:pPr marL="0" indent="0">
              <a:buNone/>
            </a:pPr>
            <a:r>
              <a:rPr lang="en-IN" b="1" dirty="0"/>
              <a:t>Example:-</a:t>
            </a:r>
          </a:p>
          <a:p>
            <a:pPr marL="0" indent="0">
              <a:buNone/>
            </a:pPr>
            <a:r>
              <a:rPr lang="en-IN" dirty="0">
                <a:solidFill>
                  <a:schemeClr val="tx1"/>
                </a:solidFill>
              </a:rPr>
              <a:t>func main() { </a:t>
            </a:r>
          </a:p>
          <a:p>
            <a:pPr marL="0" indent="0">
              <a:buNone/>
            </a:pPr>
            <a:r>
              <a:rPr lang="en-IN" dirty="0">
                <a:solidFill>
                  <a:schemeClr val="tx1"/>
                </a:solidFill>
              </a:rPr>
              <a:t>	var a = [5]string{"Alpha", "Beta", "Gamma", "Delta", "Epsilon"} </a:t>
            </a:r>
          </a:p>
          <a:p>
            <a:pPr marL="0" indent="0">
              <a:buNone/>
            </a:pPr>
            <a:r>
              <a:rPr lang="en-IN" dirty="0">
                <a:solidFill>
                  <a:schemeClr val="tx1"/>
                </a:solidFill>
              </a:rPr>
              <a:t>	// Creating a slice from the array </a:t>
            </a:r>
          </a:p>
          <a:p>
            <a:pPr marL="0" indent="0">
              <a:buNone/>
            </a:pPr>
            <a:r>
              <a:rPr lang="en-IN" dirty="0">
                <a:solidFill>
                  <a:schemeClr val="tx1"/>
                </a:solidFill>
              </a:rPr>
              <a:t>	var s []string = a[1:4] </a:t>
            </a:r>
          </a:p>
          <a:p>
            <a:pPr marL="0" indent="0">
              <a:buNone/>
            </a:pPr>
            <a:r>
              <a:rPr lang="en-IN" dirty="0">
                <a:solidFill>
                  <a:schemeClr val="tx1"/>
                </a:solidFill>
              </a:rPr>
              <a:t>	</a:t>
            </a:r>
            <a:r>
              <a:rPr lang="en-IN" dirty="0" err="1">
                <a:solidFill>
                  <a:schemeClr val="tx1"/>
                </a:solidFill>
              </a:rPr>
              <a:t>fmt.Println</a:t>
            </a:r>
            <a:r>
              <a:rPr lang="en-IN" dirty="0">
                <a:solidFill>
                  <a:schemeClr val="tx1"/>
                </a:solidFill>
              </a:rPr>
              <a:t>("Array a = ", a) </a:t>
            </a:r>
          </a:p>
          <a:p>
            <a:pPr marL="0" indent="0">
              <a:buNone/>
            </a:pPr>
            <a:r>
              <a:rPr lang="en-IN" dirty="0">
                <a:solidFill>
                  <a:schemeClr val="tx1"/>
                </a:solidFill>
              </a:rPr>
              <a:t>	</a:t>
            </a:r>
            <a:r>
              <a:rPr lang="en-IN" dirty="0" err="1">
                <a:solidFill>
                  <a:schemeClr val="tx1"/>
                </a:solidFill>
              </a:rPr>
              <a:t>fmt.Println</a:t>
            </a:r>
            <a:r>
              <a:rPr lang="en-IN" dirty="0">
                <a:solidFill>
                  <a:schemeClr val="tx1"/>
                </a:solidFill>
              </a:rPr>
              <a:t>("Slice s = ", s) </a:t>
            </a:r>
          </a:p>
          <a:p>
            <a:pPr marL="0" indent="0">
              <a:buNone/>
            </a:pPr>
            <a:r>
              <a:rPr lang="en-IN" dirty="0">
                <a:solidFill>
                  <a:schemeClr val="tx1"/>
                </a:solidFill>
              </a:rPr>
              <a:t>}</a:t>
            </a:r>
          </a:p>
          <a:p>
            <a:pPr marL="0" indent="0">
              <a:buNone/>
            </a:pPr>
            <a:r>
              <a:rPr lang="en-US" b="1" dirty="0"/>
              <a:t>Output:</a:t>
            </a:r>
          </a:p>
          <a:p>
            <a:pPr marL="0" indent="0">
              <a:buNone/>
            </a:pPr>
            <a:r>
              <a:rPr lang="en-IN" dirty="0"/>
              <a:t>Array a = [Alpha Beta Gamma Delta Epsilon] </a:t>
            </a:r>
          </a:p>
          <a:p>
            <a:pPr marL="0" indent="0">
              <a:buNone/>
            </a:pPr>
            <a:r>
              <a:rPr lang="en-IN" dirty="0"/>
              <a:t>Slice s = [Beta Gamma Delta]</a:t>
            </a:r>
            <a:endParaRPr lang="en-US" dirty="0"/>
          </a:p>
          <a:p>
            <a:pPr marL="0" indent="0">
              <a:buNone/>
            </a:pPr>
            <a:endParaRPr lang="en-US" dirty="0"/>
          </a:p>
        </p:txBody>
      </p:sp>
    </p:spTree>
    <p:extLst>
      <p:ext uri="{BB962C8B-B14F-4D97-AF65-F5344CB8AC3E}">
        <p14:creationId xmlns:p14="http://schemas.microsoft.com/office/powerpoint/2010/main" val="2638273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5AE8E-8CFF-7645-BEA8-465CF1ACA8CB}"/>
              </a:ext>
            </a:extLst>
          </p:cNvPr>
          <p:cNvSpPr>
            <a:spLocks noGrp="1"/>
          </p:cNvSpPr>
          <p:nvPr>
            <p:ph type="title"/>
          </p:nvPr>
        </p:nvSpPr>
        <p:spPr>
          <a:xfrm>
            <a:off x="84285" y="86291"/>
            <a:ext cx="7729728" cy="1188720"/>
          </a:xfrm>
        </p:spPr>
        <p:txBody>
          <a:bodyPr/>
          <a:lstStyle/>
          <a:p>
            <a:pPr algn="l"/>
            <a:r>
              <a:rPr lang="en-US" dirty="0"/>
              <a:t>Array vs slice</a:t>
            </a:r>
          </a:p>
        </p:txBody>
      </p:sp>
      <p:sp>
        <p:nvSpPr>
          <p:cNvPr id="3" name="Content Placeholder 2">
            <a:extLst>
              <a:ext uri="{FF2B5EF4-FFF2-40B4-BE49-F238E27FC236}">
                <a16:creationId xmlns:a16="http://schemas.microsoft.com/office/drawing/2014/main" id="{BDDEDCDF-ADEC-974C-B4E6-BDEBB9B46348}"/>
              </a:ext>
            </a:extLst>
          </p:cNvPr>
          <p:cNvSpPr>
            <a:spLocks noGrp="1"/>
          </p:cNvSpPr>
          <p:nvPr>
            <p:ph idx="1"/>
          </p:nvPr>
        </p:nvSpPr>
        <p:spPr>
          <a:xfrm>
            <a:off x="1664606" y="1415531"/>
            <a:ext cx="10341864" cy="5356178"/>
          </a:xfrm>
        </p:spPr>
        <p:txBody>
          <a:bodyPr/>
          <a:lstStyle/>
          <a:p>
            <a:pPr marL="0" indent="0">
              <a:buNone/>
            </a:pPr>
            <a:r>
              <a:rPr lang="en-US" sz="2000" b="1" dirty="0"/>
              <a:t>When to use which?</a:t>
            </a:r>
          </a:p>
          <a:p>
            <a:r>
              <a:rPr lang="en-IN" b="1" dirty="0"/>
              <a:t>Arrays</a:t>
            </a:r>
            <a:r>
              <a:rPr lang="en-IN" dirty="0"/>
              <a:t> are useful when planning the detailed layout of memory and sometimes can help avoid allocation, but primarily </a:t>
            </a:r>
            <a:r>
              <a:rPr lang="en-IN" b="1" dirty="0"/>
              <a:t>they are a building block for slices.</a:t>
            </a:r>
          </a:p>
          <a:p>
            <a:r>
              <a:rPr lang="en-IN" b="1" dirty="0"/>
              <a:t>Most array programming in Go is done with slices </a:t>
            </a:r>
            <a:r>
              <a:rPr lang="en-IN" dirty="0"/>
              <a:t>rather than simple arrays</a:t>
            </a:r>
          </a:p>
          <a:p>
            <a:r>
              <a:rPr lang="en-IN" dirty="0"/>
              <a:t>Slices hold</a:t>
            </a:r>
            <a:r>
              <a:rPr lang="en-IN" b="1" dirty="0"/>
              <a:t> </a:t>
            </a:r>
            <a:r>
              <a:rPr lang="en-IN" i="1" dirty="0"/>
              <a:t>references to an underlying array</a:t>
            </a:r>
            <a:r>
              <a:rPr lang="en-IN" dirty="0"/>
              <a:t>(=it doesn’t store any data)</a:t>
            </a:r>
            <a:r>
              <a:rPr lang="en-IN" i="1" dirty="0"/>
              <a:t>,</a:t>
            </a:r>
            <a:r>
              <a:rPr lang="en-IN" dirty="0"/>
              <a:t>and if you assign one slice to another,</a:t>
            </a:r>
            <a:r>
              <a:rPr lang="en-IN" b="1" dirty="0"/>
              <a:t> </a:t>
            </a:r>
            <a:r>
              <a:rPr lang="en-IN" dirty="0"/>
              <a:t>both refer to the </a:t>
            </a:r>
            <a:r>
              <a:rPr lang="en-IN" i="1" dirty="0"/>
              <a:t>same array</a:t>
            </a:r>
          </a:p>
          <a:p>
            <a:r>
              <a:rPr lang="en-IN" dirty="0"/>
              <a:t>Changing the elements of a slice </a:t>
            </a:r>
            <a:r>
              <a:rPr lang="en-IN" i="1" dirty="0"/>
              <a:t>modifies</a:t>
            </a:r>
            <a:r>
              <a:rPr lang="en-IN" dirty="0"/>
              <a:t> the corresponding elements of its </a:t>
            </a:r>
            <a:r>
              <a:rPr lang="en-IN" i="1" dirty="0"/>
              <a:t>underlying array</a:t>
            </a:r>
          </a:p>
          <a:p>
            <a:r>
              <a:rPr lang="en-IN" dirty="0"/>
              <a:t>The</a:t>
            </a:r>
            <a:r>
              <a:rPr lang="en-IN" i="1" dirty="0"/>
              <a:t> length</a:t>
            </a:r>
            <a:r>
              <a:rPr lang="en-IN" dirty="0"/>
              <a:t> of a slice may be changed as long as it still fits within the limits of the underlying array</a:t>
            </a:r>
          </a:p>
          <a:p>
            <a:r>
              <a:rPr lang="en-IN" dirty="0"/>
              <a:t>the </a:t>
            </a:r>
            <a:r>
              <a:rPr lang="en-IN" i="1" dirty="0"/>
              <a:t>capacity</a:t>
            </a:r>
            <a:r>
              <a:rPr lang="en-IN" dirty="0"/>
              <a:t> of a slice, accessible by the built-in function cap, reports the maximum length the slice may assume. If the data exceeds the capacity, the slice is reallocated. Built-in append will do it for us;</a:t>
            </a:r>
          </a:p>
          <a:p>
            <a:pPr marL="0" indent="0">
              <a:buNone/>
            </a:pPr>
            <a:endParaRPr lang="en-US" dirty="0"/>
          </a:p>
        </p:txBody>
      </p:sp>
    </p:spTree>
    <p:extLst>
      <p:ext uri="{BB962C8B-B14F-4D97-AF65-F5344CB8AC3E}">
        <p14:creationId xmlns:p14="http://schemas.microsoft.com/office/powerpoint/2010/main" val="3276917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E13C9-3AAB-3942-973D-E4D2F63A2C8C}"/>
              </a:ext>
            </a:extLst>
          </p:cNvPr>
          <p:cNvSpPr>
            <a:spLocks noGrp="1"/>
          </p:cNvSpPr>
          <p:nvPr>
            <p:ph type="title"/>
          </p:nvPr>
        </p:nvSpPr>
        <p:spPr>
          <a:xfrm>
            <a:off x="124040" y="119866"/>
            <a:ext cx="7729728" cy="1188720"/>
          </a:xfrm>
        </p:spPr>
        <p:txBody>
          <a:bodyPr/>
          <a:lstStyle/>
          <a:p>
            <a:pPr algn="l"/>
            <a:r>
              <a:rPr lang="en-US" dirty="0"/>
              <a:t>maps</a:t>
            </a:r>
          </a:p>
        </p:txBody>
      </p:sp>
      <p:sp>
        <p:nvSpPr>
          <p:cNvPr id="3" name="Content Placeholder 2">
            <a:extLst>
              <a:ext uri="{FF2B5EF4-FFF2-40B4-BE49-F238E27FC236}">
                <a16:creationId xmlns:a16="http://schemas.microsoft.com/office/drawing/2014/main" id="{2688508D-233D-D648-AE3F-5A4C71ADBDD4}"/>
              </a:ext>
            </a:extLst>
          </p:cNvPr>
          <p:cNvSpPr>
            <a:spLocks noGrp="1"/>
          </p:cNvSpPr>
          <p:nvPr>
            <p:ph idx="1"/>
          </p:nvPr>
        </p:nvSpPr>
        <p:spPr>
          <a:xfrm>
            <a:off x="1813692" y="1435410"/>
            <a:ext cx="10252412" cy="5302724"/>
          </a:xfrm>
        </p:spPr>
        <p:txBody>
          <a:bodyPr/>
          <a:lstStyle/>
          <a:p>
            <a:r>
              <a:rPr lang="en-IN" dirty="0"/>
              <a:t>A map is an unordered collection of key-value pairs. It maps keys to values. The keys are unique within a map while the values may not be.</a:t>
            </a:r>
          </a:p>
          <a:p>
            <a:r>
              <a:rPr lang="en-IN" dirty="0"/>
              <a:t>The map data structure is used for fast lookups, retrieval, and deletion of data based on keys.</a:t>
            </a:r>
          </a:p>
          <a:p>
            <a:pPr marL="0" indent="0">
              <a:buNone/>
            </a:pPr>
            <a:r>
              <a:rPr lang="en-IN" b="1" dirty="0"/>
              <a:t>Declaring a map</a:t>
            </a:r>
          </a:p>
          <a:p>
            <a:pPr marL="0" indent="0">
              <a:buNone/>
            </a:pPr>
            <a:r>
              <a:rPr lang="en-IN" dirty="0"/>
              <a:t>	A map is declared using the following syntax -</a:t>
            </a:r>
          </a:p>
          <a:p>
            <a:pPr marL="0" indent="0">
              <a:buNone/>
            </a:pPr>
            <a:r>
              <a:rPr lang="en-IN" dirty="0"/>
              <a:t>	</a:t>
            </a:r>
            <a:r>
              <a:rPr lang="en-IN" b="1" dirty="0"/>
              <a:t>var m map[</a:t>
            </a:r>
            <a:r>
              <a:rPr lang="en-IN" b="1" dirty="0" err="1"/>
              <a:t>KeyType</a:t>
            </a:r>
            <a:r>
              <a:rPr lang="en-IN" b="1" dirty="0"/>
              <a:t>]</a:t>
            </a:r>
            <a:r>
              <a:rPr lang="en-IN" b="1" dirty="0" err="1"/>
              <a:t>ValueType</a:t>
            </a:r>
            <a:endParaRPr lang="en-US" b="1" dirty="0"/>
          </a:p>
          <a:p>
            <a:pPr marL="0" indent="0">
              <a:buNone/>
            </a:pPr>
            <a:r>
              <a:rPr lang="en-US" dirty="0"/>
              <a:t>	</a:t>
            </a:r>
            <a:r>
              <a:rPr lang="en-IN" dirty="0"/>
              <a:t>For example, Here is how you can declare a map of string keys to int values -</a:t>
            </a:r>
          </a:p>
          <a:p>
            <a:pPr marL="0" indent="0">
              <a:buNone/>
            </a:pPr>
            <a:r>
              <a:rPr lang="en-IN" dirty="0"/>
              <a:t>	</a:t>
            </a:r>
            <a:r>
              <a:rPr lang="en-IN" b="1" dirty="0"/>
              <a:t>var m map[string]int</a:t>
            </a:r>
          </a:p>
          <a:p>
            <a:pPr marL="0" indent="0">
              <a:buNone/>
            </a:pPr>
            <a:endParaRPr lang="en-IN" dirty="0"/>
          </a:p>
        </p:txBody>
      </p:sp>
    </p:spTree>
    <p:extLst>
      <p:ext uri="{BB962C8B-B14F-4D97-AF65-F5344CB8AC3E}">
        <p14:creationId xmlns:p14="http://schemas.microsoft.com/office/powerpoint/2010/main" val="2829781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E71328-09DD-0146-AED1-1A1841CBC35E}"/>
              </a:ext>
            </a:extLst>
          </p:cNvPr>
          <p:cNvSpPr>
            <a:spLocks noGrp="1"/>
          </p:cNvSpPr>
          <p:nvPr>
            <p:ph idx="1"/>
          </p:nvPr>
        </p:nvSpPr>
        <p:spPr>
          <a:xfrm>
            <a:off x="1465425" y="499640"/>
            <a:ext cx="10162960" cy="5858719"/>
          </a:xfrm>
        </p:spPr>
        <p:txBody>
          <a:bodyPr>
            <a:normAutofit fontScale="92500" lnSpcReduction="20000"/>
          </a:bodyPr>
          <a:lstStyle/>
          <a:p>
            <a:pPr marL="0" indent="0">
              <a:buNone/>
            </a:pPr>
            <a:r>
              <a:rPr lang="en-IN" dirty="0"/>
              <a:t>The zero value of a map is </a:t>
            </a:r>
            <a:r>
              <a:rPr lang="en-IN" b="1" dirty="0"/>
              <a:t>nil</a:t>
            </a:r>
            <a:r>
              <a:rPr lang="en-IN" dirty="0"/>
              <a:t>. A nil map has no keys. Moreover, any attempt to add keys to a </a:t>
            </a:r>
            <a:r>
              <a:rPr lang="en-IN" dirty="0" err="1"/>
              <a:t>nilmap</a:t>
            </a:r>
            <a:r>
              <a:rPr lang="en-IN" dirty="0"/>
              <a:t> will result in a runtime error.</a:t>
            </a:r>
          </a:p>
          <a:p>
            <a:pPr marL="0" indent="0">
              <a:buNone/>
            </a:pPr>
            <a:r>
              <a:rPr lang="en-IN" b="1" dirty="0"/>
              <a:t>Example:-</a:t>
            </a:r>
          </a:p>
          <a:p>
            <a:pPr marL="0" indent="0">
              <a:buNone/>
            </a:pPr>
            <a:r>
              <a:rPr lang="en-IN" dirty="0"/>
              <a:t>package main </a:t>
            </a:r>
          </a:p>
          <a:p>
            <a:pPr marL="0" indent="0">
              <a:buNone/>
            </a:pPr>
            <a:r>
              <a:rPr lang="en-IN" dirty="0"/>
              <a:t>import "</a:t>
            </a:r>
            <a:r>
              <a:rPr lang="en-IN" dirty="0" err="1"/>
              <a:t>fmt</a:t>
            </a:r>
            <a:r>
              <a:rPr lang="en-IN" dirty="0"/>
              <a:t>" </a:t>
            </a:r>
          </a:p>
          <a:p>
            <a:pPr marL="0" indent="0">
              <a:buNone/>
            </a:pPr>
            <a:r>
              <a:rPr lang="en-IN" dirty="0"/>
              <a:t>func main() { </a:t>
            </a:r>
          </a:p>
          <a:p>
            <a:pPr marL="0" indent="0">
              <a:buNone/>
            </a:pPr>
            <a:r>
              <a:rPr lang="en-IN" dirty="0"/>
              <a:t>	var m map[string]int </a:t>
            </a:r>
          </a:p>
          <a:p>
            <a:pPr marL="0" indent="0">
              <a:buNone/>
            </a:pPr>
            <a:r>
              <a:rPr lang="en-IN" dirty="0"/>
              <a:t>	</a:t>
            </a:r>
            <a:r>
              <a:rPr lang="en-IN" dirty="0" err="1"/>
              <a:t>fmt.Println</a:t>
            </a:r>
            <a:r>
              <a:rPr lang="en-IN" dirty="0"/>
              <a:t>(m) </a:t>
            </a:r>
          </a:p>
          <a:p>
            <a:pPr marL="0" indent="0">
              <a:buNone/>
            </a:pPr>
            <a:r>
              <a:rPr lang="en-IN" dirty="0"/>
              <a:t>	if m == nil { </a:t>
            </a:r>
          </a:p>
          <a:p>
            <a:pPr marL="0" indent="0">
              <a:buNone/>
            </a:pPr>
            <a:r>
              <a:rPr lang="en-IN" dirty="0"/>
              <a:t>		</a:t>
            </a:r>
            <a:r>
              <a:rPr lang="en-IN" dirty="0" err="1"/>
              <a:t>fmt.Println</a:t>
            </a:r>
            <a:r>
              <a:rPr lang="en-IN" dirty="0"/>
              <a:t>("m is nil") </a:t>
            </a:r>
          </a:p>
          <a:p>
            <a:pPr marL="0" indent="0">
              <a:buNone/>
            </a:pPr>
            <a:r>
              <a:rPr lang="en-IN" dirty="0"/>
              <a:t>	} </a:t>
            </a:r>
          </a:p>
          <a:p>
            <a:pPr marL="0" indent="0">
              <a:buNone/>
            </a:pPr>
            <a:r>
              <a:rPr lang="en-IN" dirty="0"/>
              <a:t>	// Attempting to add keys to a nil map will result in a runtime error </a:t>
            </a:r>
          </a:p>
          <a:p>
            <a:pPr marL="0" indent="0">
              <a:buNone/>
            </a:pPr>
            <a:r>
              <a:rPr lang="en-IN" dirty="0"/>
              <a:t>	// m["one hundred"] = 100 </a:t>
            </a:r>
          </a:p>
          <a:p>
            <a:pPr marL="0" indent="0">
              <a:buNone/>
            </a:pPr>
            <a:r>
              <a:rPr lang="en-IN" dirty="0"/>
              <a:t>}  </a:t>
            </a:r>
          </a:p>
          <a:p>
            <a:pPr marL="0" indent="0">
              <a:buNone/>
            </a:pPr>
            <a:r>
              <a:rPr lang="en-IN" b="1" dirty="0"/>
              <a:t>Output:</a:t>
            </a:r>
            <a:r>
              <a:rPr lang="en-IN" dirty="0"/>
              <a:t> </a:t>
            </a:r>
          </a:p>
          <a:p>
            <a:pPr marL="0" indent="0">
              <a:buNone/>
            </a:pPr>
            <a:r>
              <a:rPr lang="en-IN" dirty="0"/>
              <a:t>map[] </a:t>
            </a:r>
          </a:p>
          <a:p>
            <a:pPr marL="0" indent="0">
              <a:buNone/>
            </a:pPr>
            <a:r>
              <a:rPr lang="en-IN" dirty="0"/>
              <a:t>m is nil</a:t>
            </a:r>
            <a:br>
              <a:rPr lang="en-IN" dirty="0"/>
            </a:br>
            <a:endParaRPr lang="en-US" dirty="0"/>
          </a:p>
        </p:txBody>
      </p:sp>
    </p:spTree>
    <p:extLst>
      <p:ext uri="{BB962C8B-B14F-4D97-AF65-F5344CB8AC3E}">
        <p14:creationId xmlns:p14="http://schemas.microsoft.com/office/powerpoint/2010/main" val="1902663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7D5DEC-493A-BA4C-A7A6-A7AAF8FA8290}"/>
              </a:ext>
            </a:extLst>
          </p:cNvPr>
          <p:cNvSpPr>
            <a:spLocks noGrp="1"/>
          </p:cNvSpPr>
          <p:nvPr>
            <p:ph idx="1"/>
          </p:nvPr>
        </p:nvSpPr>
        <p:spPr>
          <a:xfrm>
            <a:off x="1336614" y="88965"/>
            <a:ext cx="10371681" cy="6619948"/>
          </a:xfrm>
        </p:spPr>
        <p:txBody>
          <a:bodyPr>
            <a:normAutofit fontScale="85000" lnSpcReduction="20000"/>
          </a:bodyPr>
          <a:lstStyle/>
          <a:p>
            <a:r>
              <a:rPr lang="en-IN" b="1" dirty="0"/>
              <a:t>Initializing a map using the built-in make() function</a:t>
            </a:r>
            <a:endParaRPr lang="en-IN" dirty="0"/>
          </a:p>
          <a:p>
            <a:pPr marL="0" indent="0">
              <a:buNone/>
            </a:pPr>
            <a:r>
              <a:rPr lang="en-IN" dirty="0"/>
              <a:t>You can initialize a map using the built-in make() function. You just need to pass the type of the map to the make() function as in the example below. The function will return an initialized and ready to use map.</a:t>
            </a:r>
          </a:p>
          <a:p>
            <a:pPr marL="0" indent="0">
              <a:buNone/>
            </a:pPr>
            <a:r>
              <a:rPr lang="en-IN" b="1" dirty="0"/>
              <a:t>Example:-</a:t>
            </a:r>
          </a:p>
          <a:p>
            <a:pPr marL="0" indent="0">
              <a:buNone/>
            </a:pPr>
            <a:r>
              <a:rPr lang="en-IN" dirty="0"/>
              <a:t>func main() { </a:t>
            </a:r>
          </a:p>
          <a:p>
            <a:pPr marL="0" indent="0">
              <a:buNone/>
            </a:pPr>
            <a:r>
              <a:rPr lang="en-IN" dirty="0"/>
              <a:t>	var m = make(map[string]int) </a:t>
            </a:r>
          </a:p>
          <a:p>
            <a:pPr marL="0" indent="0">
              <a:buNone/>
            </a:pPr>
            <a:r>
              <a:rPr lang="en-IN" dirty="0"/>
              <a:t>	</a:t>
            </a:r>
            <a:r>
              <a:rPr lang="en-IN" dirty="0" err="1"/>
              <a:t>fmt.Println</a:t>
            </a:r>
            <a:r>
              <a:rPr lang="en-IN" dirty="0"/>
              <a:t>(m) </a:t>
            </a:r>
          </a:p>
          <a:p>
            <a:pPr marL="0" indent="0">
              <a:buNone/>
            </a:pPr>
            <a:r>
              <a:rPr lang="en-IN" dirty="0"/>
              <a:t>	if m == nil { </a:t>
            </a:r>
          </a:p>
          <a:p>
            <a:pPr marL="0" indent="0">
              <a:buNone/>
            </a:pPr>
            <a:r>
              <a:rPr lang="en-IN" dirty="0"/>
              <a:t>		</a:t>
            </a:r>
            <a:r>
              <a:rPr lang="en-IN" dirty="0" err="1"/>
              <a:t>fmt.Println</a:t>
            </a:r>
            <a:r>
              <a:rPr lang="en-IN" dirty="0"/>
              <a:t>("m is nil") </a:t>
            </a:r>
          </a:p>
          <a:p>
            <a:pPr marL="0" indent="0">
              <a:buNone/>
            </a:pPr>
            <a:r>
              <a:rPr lang="en-IN" dirty="0"/>
              <a:t>	} else { </a:t>
            </a:r>
          </a:p>
          <a:p>
            <a:pPr marL="0" indent="0">
              <a:buNone/>
            </a:pPr>
            <a:r>
              <a:rPr lang="en-IN" dirty="0"/>
              <a:t>		</a:t>
            </a:r>
            <a:r>
              <a:rPr lang="en-IN" dirty="0" err="1"/>
              <a:t>fmt.Println</a:t>
            </a:r>
            <a:r>
              <a:rPr lang="en-IN" dirty="0"/>
              <a:t>("m is not nil") </a:t>
            </a:r>
          </a:p>
          <a:p>
            <a:pPr marL="0" indent="0">
              <a:buNone/>
            </a:pPr>
            <a:r>
              <a:rPr lang="en-IN" dirty="0"/>
              <a:t>	} </a:t>
            </a:r>
          </a:p>
          <a:p>
            <a:pPr marL="0" indent="0">
              <a:buNone/>
            </a:pPr>
            <a:r>
              <a:rPr lang="en-IN" dirty="0"/>
              <a:t>	// make() function returns an initialized and ready to use map. </a:t>
            </a:r>
          </a:p>
          <a:p>
            <a:pPr marL="0" indent="0">
              <a:buNone/>
            </a:pPr>
            <a:r>
              <a:rPr lang="en-IN" dirty="0"/>
              <a:t>	// Since it is initialized, you can add new keys to it. </a:t>
            </a:r>
          </a:p>
          <a:p>
            <a:pPr marL="0" indent="0">
              <a:buNone/>
            </a:pPr>
            <a:r>
              <a:rPr lang="en-IN" dirty="0"/>
              <a:t>	m["one hundred"] = 100 </a:t>
            </a:r>
          </a:p>
          <a:p>
            <a:pPr marL="0" indent="0">
              <a:buNone/>
            </a:pPr>
            <a:r>
              <a:rPr lang="en-IN" dirty="0"/>
              <a:t>	</a:t>
            </a:r>
            <a:r>
              <a:rPr lang="en-IN" dirty="0" err="1"/>
              <a:t>fmt.Println</a:t>
            </a:r>
            <a:r>
              <a:rPr lang="en-IN" dirty="0"/>
              <a:t>(m) </a:t>
            </a:r>
          </a:p>
          <a:p>
            <a:pPr marL="0" indent="0">
              <a:buNone/>
            </a:pPr>
            <a:r>
              <a:rPr lang="en-IN" dirty="0"/>
              <a:t>}</a:t>
            </a:r>
          </a:p>
          <a:p>
            <a:pPr marL="0" indent="0">
              <a:buNone/>
            </a:pPr>
            <a:r>
              <a:rPr lang="en-IN" b="1" dirty="0"/>
              <a:t>Output</a:t>
            </a:r>
            <a:r>
              <a:rPr lang="en-IN" dirty="0"/>
              <a:t>:</a:t>
            </a:r>
          </a:p>
          <a:p>
            <a:pPr marL="0" indent="0">
              <a:buNone/>
            </a:pPr>
            <a:r>
              <a:rPr lang="en-IN" dirty="0"/>
              <a:t>map[] </a:t>
            </a:r>
          </a:p>
          <a:p>
            <a:pPr marL="0" indent="0">
              <a:buNone/>
            </a:pPr>
            <a:r>
              <a:rPr lang="en-IN" dirty="0"/>
              <a:t>m is not nil </a:t>
            </a:r>
          </a:p>
          <a:p>
            <a:pPr marL="0" indent="0">
              <a:buNone/>
            </a:pPr>
            <a:r>
              <a:rPr lang="en-IN" dirty="0"/>
              <a:t>map[one hundred:100]</a:t>
            </a:r>
            <a:endParaRPr lang="en-US" dirty="0"/>
          </a:p>
        </p:txBody>
      </p:sp>
    </p:spTree>
    <p:extLst>
      <p:ext uri="{BB962C8B-B14F-4D97-AF65-F5344CB8AC3E}">
        <p14:creationId xmlns:p14="http://schemas.microsoft.com/office/powerpoint/2010/main" val="38073274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B208B9-C985-E044-940F-FEE626F2201E}"/>
              </a:ext>
            </a:extLst>
          </p:cNvPr>
          <p:cNvSpPr>
            <a:spLocks noGrp="1"/>
          </p:cNvSpPr>
          <p:nvPr>
            <p:ph idx="1"/>
          </p:nvPr>
        </p:nvSpPr>
        <p:spPr>
          <a:xfrm>
            <a:off x="2052231" y="93627"/>
            <a:ext cx="9984055" cy="6664982"/>
          </a:xfrm>
        </p:spPr>
        <p:txBody>
          <a:bodyPr>
            <a:normAutofit lnSpcReduction="10000"/>
          </a:bodyPr>
          <a:lstStyle/>
          <a:p>
            <a:pPr marL="0" indent="0">
              <a:buNone/>
            </a:pPr>
            <a:r>
              <a:rPr lang="en-IN" b="1" dirty="0"/>
              <a:t>Initializing a map using a map literal</a:t>
            </a:r>
          </a:p>
          <a:p>
            <a:pPr marL="0" indent="0">
              <a:buNone/>
            </a:pPr>
            <a:r>
              <a:rPr lang="en-IN" dirty="0"/>
              <a:t>A map literal is a very convenient way to initialize a map with some data. You just need to pass the key-value pairs separated by colon inside curly braces</a:t>
            </a:r>
          </a:p>
          <a:p>
            <a:pPr marL="0" indent="0">
              <a:buNone/>
            </a:pPr>
            <a:r>
              <a:rPr lang="en-IN" b="1" dirty="0"/>
              <a:t>Example:-</a:t>
            </a:r>
          </a:p>
          <a:p>
            <a:pPr marL="0" indent="0">
              <a:buNone/>
            </a:pPr>
            <a:r>
              <a:rPr lang="en-IN" dirty="0"/>
              <a:t>package main </a:t>
            </a:r>
          </a:p>
          <a:p>
            <a:pPr marL="0" indent="0">
              <a:buNone/>
            </a:pPr>
            <a:r>
              <a:rPr lang="en-IN" dirty="0"/>
              <a:t>import "</a:t>
            </a:r>
            <a:r>
              <a:rPr lang="en-IN" dirty="0" err="1"/>
              <a:t>fmt</a:t>
            </a:r>
            <a:r>
              <a:rPr lang="en-IN" dirty="0"/>
              <a:t>" </a:t>
            </a:r>
          </a:p>
          <a:p>
            <a:pPr marL="0" indent="0">
              <a:buNone/>
            </a:pPr>
            <a:r>
              <a:rPr lang="en-IN" dirty="0"/>
              <a:t>func main() { </a:t>
            </a:r>
          </a:p>
          <a:p>
            <a:pPr marL="0" indent="0">
              <a:buNone/>
            </a:pPr>
            <a:r>
              <a:rPr lang="en-IN" dirty="0"/>
              <a:t>var m = map[string]int{ </a:t>
            </a:r>
          </a:p>
          <a:p>
            <a:pPr marL="0" indent="0">
              <a:buNone/>
            </a:pPr>
            <a:r>
              <a:rPr lang="en-IN" dirty="0"/>
              <a:t>	"one": 1, </a:t>
            </a:r>
          </a:p>
          <a:p>
            <a:pPr marL="0" indent="0">
              <a:buNone/>
            </a:pPr>
            <a:r>
              <a:rPr lang="en-IN" dirty="0"/>
              <a:t>	"two": 2, 	</a:t>
            </a:r>
          </a:p>
          <a:p>
            <a:pPr marL="0" indent="0">
              <a:buNone/>
            </a:pPr>
            <a:r>
              <a:rPr lang="en-IN" dirty="0"/>
              <a:t>	"three": 3, </a:t>
            </a:r>
          </a:p>
          <a:p>
            <a:pPr marL="0" indent="0">
              <a:buNone/>
            </a:pPr>
            <a:r>
              <a:rPr lang="en-IN" dirty="0"/>
              <a:t>	"four": 4, </a:t>
            </a:r>
          </a:p>
          <a:p>
            <a:pPr marL="0" indent="0">
              <a:buNone/>
            </a:pPr>
            <a:r>
              <a:rPr lang="en-IN" dirty="0"/>
              <a:t>	"five": 5, // Comma is necessary </a:t>
            </a:r>
          </a:p>
          <a:p>
            <a:pPr marL="0" indent="0">
              <a:buNone/>
            </a:pPr>
            <a:r>
              <a:rPr lang="en-IN" dirty="0"/>
              <a:t>	}</a:t>
            </a:r>
          </a:p>
          <a:p>
            <a:pPr marL="0" indent="0">
              <a:buNone/>
            </a:pPr>
            <a:r>
              <a:rPr lang="en-IN" dirty="0"/>
              <a:t> </a:t>
            </a:r>
            <a:r>
              <a:rPr lang="en-IN" dirty="0" err="1"/>
              <a:t>fmt.Println</a:t>
            </a:r>
            <a:r>
              <a:rPr lang="en-IN" dirty="0"/>
              <a:t>(m) </a:t>
            </a:r>
          </a:p>
          <a:p>
            <a:pPr marL="0" indent="0">
              <a:buNone/>
            </a:pPr>
            <a:r>
              <a:rPr lang="en-IN" dirty="0"/>
              <a:t>}</a:t>
            </a:r>
          </a:p>
          <a:p>
            <a:pPr marL="0" indent="0">
              <a:buNone/>
            </a:pPr>
            <a:r>
              <a:rPr lang="en-IN" b="1" dirty="0"/>
              <a:t>Output:</a:t>
            </a:r>
          </a:p>
          <a:p>
            <a:pPr marL="0" indent="0">
              <a:buNone/>
            </a:pPr>
            <a:r>
              <a:rPr lang="en-IN" dirty="0"/>
              <a:t>map[one:1 two:2 three:3 four:4 five:5]</a:t>
            </a:r>
            <a:endParaRPr lang="en-US" dirty="0"/>
          </a:p>
        </p:txBody>
      </p:sp>
    </p:spTree>
    <p:extLst>
      <p:ext uri="{BB962C8B-B14F-4D97-AF65-F5344CB8AC3E}">
        <p14:creationId xmlns:p14="http://schemas.microsoft.com/office/powerpoint/2010/main" val="16515939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95701-3ACC-B44C-97E7-8B8CACEDE565}"/>
              </a:ext>
            </a:extLst>
          </p:cNvPr>
          <p:cNvSpPr>
            <a:spLocks noGrp="1"/>
          </p:cNvSpPr>
          <p:nvPr>
            <p:ph idx="1"/>
          </p:nvPr>
        </p:nvSpPr>
        <p:spPr>
          <a:xfrm>
            <a:off x="2111866" y="83688"/>
            <a:ext cx="9954238" cy="6664982"/>
          </a:xfrm>
        </p:spPr>
        <p:txBody>
          <a:bodyPr>
            <a:normAutofit fontScale="85000" lnSpcReduction="20000"/>
          </a:bodyPr>
          <a:lstStyle/>
          <a:p>
            <a:pPr marL="0" indent="0">
              <a:buNone/>
            </a:pPr>
            <a:r>
              <a:rPr lang="en-IN" b="1" dirty="0"/>
              <a:t>Retrieving the value associated with a given key in a map</a:t>
            </a:r>
          </a:p>
          <a:p>
            <a:pPr marL="0" indent="0">
              <a:buNone/>
            </a:pPr>
            <a:r>
              <a:rPr lang="en-IN" dirty="0"/>
              <a:t>You can retrieve the value assigned to a key in a map using the syntax </a:t>
            </a:r>
            <a:r>
              <a:rPr lang="en-IN" b="1" dirty="0"/>
              <a:t>m[key]</a:t>
            </a:r>
            <a:r>
              <a:rPr lang="en-IN" dirty="0"/>
              <a:t>. If the key exists in the map, you’ll get the assigned value. Otherwise, you’ll get the zero value of the map’s value type.</a:t>
            </a:r>
          </a:p>
          <a:p>
            <a:pPr marL="0" indent="0">
              <a:buNone/>
            </a:pPr>
            <a:r>
              <a:rPr lang="en-IN" b="1" dirty="0"/>
              <a:t>Example:-</a:t>
            </a:r>
          </a:p>
          <a:p>
            <a:pPr marL="0" indent="0">
              <a:buNone/>
            </a:pPr>
            <a:r>
              <a:rPr lang="en-IN" dirty="0"/>
              <a:t>package main </a:t>
            </a:r>
          </a:p>
          <a:p>
            <a:pPr marL="0" indent="0">
              <a:buNone/>
            </a:pPr>
            <a:r>
              <a:rPr lang="en-IN" dirty="0"/>
              <a:t>import "</a:t>
            </a:r>
            <a:r>
              <a:rPr lang="en-IN" dirty="0" err="1"/>
              <a:t>fmt</a:t>
            </a:r>
            <a:r>
              <a:rPr lang="en-IN" dirty="0"/>
              <a:t>" </a:t>
            </a:r>
          </a:p>
          <a:p>
            <a:pPr marL="0" indent="0">
              <a:buNone/>
            </a:pPr>
            <a:r>
              <a:rPr lang="en-IN" dirty="0"/>
              <a:t>func main() { </a:t>
            </a:r>
          </a:p>
          <a:p>
            <a:pPr marL="0" indent="0">
              <a:buNone/>
            </a:pPr>
            <a:r>
              <a:rPr lang="en-IN" dirty="0"/>
              <a:t>	var </a:t>
            </a:r>
            <a:r>
              <a:rPr lang="en-IN" dirty="0" err="1"/>
              <a:t>personMobileNo</a:t>
            </a:r>
            <a:r>
              <a:rPr lang="en-IN" dirty="0"/>
              <a:t> = map[string]string{ </a:t>
            </a:r>
          </a:p>
          <a:p>
            <a:pPr marL="0" indent="0">
              <a:buNone/>
            </a:pPr>
            <a:r>
              <a:rPr lang="en-IN" dirty="0"/>
              <a:t>					"John": "+33-8273658526", </a:t>
            </a:r>
          </a:p>
          <a:p>
            <a:pPr marL="0" indent="0">
              <a:buNone/>
            </a:pPr>
            <a:r>
              <a:rPr lang="en-IN" dirty="0"/>
              <a:t>					"Steve": "+1-8579822345", </a:t>
            </a:r>
          </a:p>
          <a:p>
            <a:pPr marL="0" indent="0">
              <a:buNone/>
            </a:pPr>
            <a:r>
              <a:rPr lang="en-IN" dirty="0"/>
              <a:t>					"David": "+44-9462834443", </a:t>
            </a:r>
          </a:p>
          <a:p>
            <a:pPr marL="0" indent="0">
              <a:buNone/>
            </a:pPr>
            <a:r>
              <a:rPr lang="en-IN" dirty="0"/>
              <a:t>					} </a:t>
            </a:r>
          </a:p>
          <a:p>
            <a:pPr marL="0" indent="0">
              <a:buNone/>
            </a:pPr>
            <a:r>
              <a:rPr lang="en-IN" dirty="0"/>
              <a:t>	var </a:t>
            </a:r>
            <a:r>
              <a:rPr lang="en-IN" dirty="0" err="1"/>
              <a:t>mobileNo</a:t>
            </a:r>
            <a:r>
              <a:rPr lang="en-IN" dirty="0"/>
              <a:t> = </a:t>
            </a:r>
            <a:r>
              <a:rPr lang="en-IN" dirty="0" err="1"/>
              <a:t>personMobileNo</a:t>
            </a:r>
            <a:r>
              <a:rPr lang="en-IN" dirty="0"/>
              <a:t>["Steve"] </a:t>
            </a:r>
          </a:p>
          <a:p>
            <a:pPr marL="0" indent="0">
              <a:buNone/>
            </a:pPr>
            <a:r>
              <a:rPr lang="en-IN" dirty="0"/>
              <a:t>	</a:t>
            </a:r>
            <a:r>
              <a:rPr lang="en-IN" dirty="0" err="1"/>
              <a:t>fmt.Println</a:t>
            </a:r>
            <a:r>
              <a:rPr lang="en-IN" dirty="0"/>
              <a:t>("Steve's Mobile No : ", </a:t>
            </a:r>
            <a:r>
              <a:rPr lang="en-IN" dirty="0" err="1"/>
              <a:t>mobileNo</a:t>
            </a:r>
            <a:r>
              <a:rPr lang="en-IN" dirty="0"/>
              <a:t>) </a:t>
            </a:r>
          </a:p>
          <a:p>
            <a:pPr marL="0" indent="0">
              <a:buNone/>
            </a:pPr>
            <a:r>
              <a:rPr lang="en-IN" dirty="0"/>
              <a:t>	// If a key doesn't exist in the map, we get the zero value of the value type </a:t>
            </a:r>
          </a:p>
          <a:p>
            <a:pPr marL="0" indent="0">
              <a:buNone/>
            </a:pPr>
            <a:r>
              <a:rPr lang="en-IN" dirty="0"/>
              <a:t>	</a:t>
            </a:r>
            <a:r>
              <a:rPr lang="en-IN" dirty="0" err="1"/>
              <a:t>mobileNo</a:t>
            </a:r>
            <a:r>
              <a:rPr lang="en-IN" dirty="0"/>
              <a:t> = </a:t>
            </a:r>
            <a:r>
              <a:rPr lang="en-IN" dirty="0" err="1"/>
              <a:t>personMobileNo</a:t>
            </a:r>
            <a:r>
              <a:rPr lang="en-IN" dirty="0"/>
              <a:t>["Jack"] </a:t>
            </a:r>
          </a:p>
          <a:p>
            <a:pPr marL="0" indent="0">
              <a:buNone/>
            </a:pPr>
            <a:r>
              <a:rPr lang="en-IN" dirty="0"/>
              <a:t>	</a:t>
            </a:r>
            <a:r>
              <a:rPr lang="en-IN" dirty="0" err="1"/>
              <a:t>fmt.Println</a:t>
            </a:r>
            <a:r>
              <a:rPr lang="en-IN" dirty="0"/>
              <a:t>("Jack's Mobile No : ", </a:t>
            </a:r>
            <a:r>
              <a:rPr lang="en-IN" dirty="0" err="1"/>
              <a:t>mobileNo</a:t>
            </a:r>
            <a:r>
              <a:rPr lang="en-IN" dirty="0"/>
              <a:t>) </a:t>
            </a:r>
          </a:p>
          <a:p>
            <a:pPr marL="0" indent="0">
              <a:buNone/>
            </a:pPr>
            <a:r>
              <a:rPr lang="en-IN" dirty="0"/>
              <a:t>}</a:t>
            </a:r>
          </a:p>
          <a:p>
            <a:pPr marL="0" indent="0">
              <a:buNone/>
            </a:pPr>
            <a:r>
              <a:rPr lang="en-IN" b="1" dirty="0"/>
              <a:t>Output:</a:t>
            </a:r>
          </a:p>
          <a:p>
            <a:pPr marL="0" indent="0">
              <a:buNone/>
            </a:pPr>
            <a:r>
              <a:rPr lang="en-IN" dirty="0"/>
              <a:t>Steve's Mobile No : +1-8579822345 </a:t>
            </a:r>
          </a:p>
          <a:p>
            <a:pPr marL="0" indent="0">
              <a:buNone/>
            </a:pPr>
            <a:r>
              <a:rPr lang="en-IN" dirty="0"/>
              <a:t>Jack's Mobile No : </a:t>
            </a:r>
            <a:endParaRPr lang="en-US" dirty="0"/>
          </a:p>
        </p:txBody>
      </p:sp>
    </p:spTree>
    <p:extLst>
      <p:ext uri="{BB962C8B-B14F-4D97-AF65-F5344CB8AC3E}">
        <p14:creationId xmlns:p14="http://schemas.microsoft.com/office/powerpoint/2010/main" val="3668548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9E909-62C3-2342-8413-D86C91B5CAAC}"/>
              </a:ext>
            </a:extLst>
          </p:cNvPr>
          <p:cNvSpPr>
            <a:spLocks noGrp="1"/>
          </p:cNvSpPr>
          <p:nvPr>
            <p:ph type="title"/>
          </p:nvPr>
        </p:nvSpPr>
        <p:spPr>
          <a:xfrm>
            <a:off x="104162" y="99988"/>
            <a:ext cx="7729728" cy="834290"/>
          </a:xfrm>
        </p:spPr>
        <p:txBody>
          <a:bodyPr/>
          <a:lstStyle/>
          <a:p>
            <a:pPr algn="l"/>
            <a:r>
              <a:rPr lang="en-US" dirty="0"/>
              <a:t>structs</a:t>
            </a:r>
          </a:p>
        </p:txBody>
      </p:sp>
      <p:sp>
        <p:nvSpPr>
          <p:cNvPr id="3" name="Content Placeholder 2">
            <a:extLst>
              <a:ext uri="{FF2B5EF4-FFF2-40B4-BE49-F238E27FC236}">
                <a16:creationId xmlns:a16="http://schemas.microsoft.com/office/drawing/2014/main" id="{A7D3DE7A-09B8-7444-B44E-67EC8539F72C}"/>
              </a:ext>
            </a:extLst>
          </p:cNvPr>
          <p:cNvSpPr>
            <a:spLocks noGrp="1"/>
          </p:cNvSpPr>
          <p:nvPr>
            <p:ph idx="1"/>
          </p:nvPr>
        </p:nvSpPr>
        <p:spPr>
          <a:xfrm>
            <a:off x="1873327" y="1037844"/>
            <a:ext cx="10083447" cy="5641252"/>
          </a:xfrm>
        </p:spPr>
        <p:txBody>
          <a:bodyPr>
            <a:normAutofit fontScale="85000" lnSpcReduction="20000"/>
          </a:bodyPr>
          <a:lstStyle/>
          <a:p>
            <a:pPr marL="0" indent="0">
              <a:buNone/>
            </a:pPr>
            <a:r>
              <a:rPr lang="en-IN" dirty="0"/>
              <a:t>A struct is a </a:t>
            </a:r>
            <a:r>
              <a:rPr lang="en-IN" b="1" dirty="0"/>
              <a:t>user-defined</a:t>
            </a:r>
            <a:r>
              <a:rPr lang="en-IN" dirty="0"/>
              <a:t> type that contains a collection of named fields/properties. It is used to </a:t>
            </a:r>
            <a:r>
              <a:rPr lang="en-IN" b="1" dirty="0"/>
              <a:t>group related data together</a:t>
            </a:r>
            <a:r>
              <a:rPr lang="en-IN" dirty="0"/>
              <a:t> to form a </a:t>
            </a:r>
            <a:r>
              <a:rPr lang="en-IN" b="1" dirty="0"/>
              <a:t>single unit</a:t>
            </a:r>
            <a:r>
              <a:rPr lang="en-IN" dirty="0"/>
              <a:t>. Any real-world entity that has a set of properties can be represented using a struct.</a:t>
            </a:r>
          </a:p>
          <a:p>
            <a:pPr marL="0" indent="0">
              <a:buNone/>
            </a:pPr>
            <a:endParaRPr lang="en-IN" b="1" dirty="0"/>
          </a:p>
          <a:p>
            <a:pPr marL="0" indent="0">
              <a:buNone/>
            </a:pPr>
            <a:r>
              <a:rPr lang="en-IN" b="1" dirty="0"/>
              <a:t>Defining a struct type</a:t>
            </a:r>
          </a:p>
          <a:p>
            <a:pPr marL="0" indent="0">
              <a:buNone/>
            </a:pPr>
            <a:r>
              <a:rPr lang="en-IN" dirty="0"/>
              <a:t>You can define a new struct type like this -</a:t>
            </a:r>
          </a:p>
          <a:p>
            <a:pPr marL="0" indent="0">
              <a:buNone/>
            </a:pPr>
            <a:r>
              <a:rPr lang="en-IN" dirty="0">
                <a:highlight>
                  <a:srgbClr val="FFFF00"/>
                </a:highlight>
              </a:rPr>
              <a:t>type Person struct { FirstName string </a:t>
            </a:r>
            <a:r>
              <a:rPr lang="en-IN" dirty="0" err="1">
                <a:highlight>
                  <a:srgbClr val="FFFF00"/>
                </a:highlight>
              </a:rPr>
              <a:t>LastName</a:t>
            </a:r>
            <a:r>
              <a:rPr lang="en-IN" dirty="0">
                <a:highlight>
                  <a:srgbClr val="FFFF00"/>
                </a:highlight>
              </a:rPr>
              <a:t> string Age int }</a:t>
            </a:r>
            <a:endParaRPr lang="en-IN" dirty="0"/>
          </a:p>
          <a:p>
            <a:pPr marL="0" indent="0">
              <a:buNone/>
            </a:pPr>
            <a:r>
              <a:rPr lang="en-IN" dirty="0"/>
              <a:t>The </a:t>
            </a:r>
            <a:r>
              <a:rPr lang="en-IN" b="1" dirty="0"/>
              <a:t>type</a:t>
            </a:r>
            <a:r>
              <a:rPr lang="en-IN" dirty="0"/>
              <a:t> keyword introduces a new type. It is followed by the name of the type (Person) and the key.</a:t>
            </a:r>
          </a:p>
          <a:p>
            <a:pPr marL="0" indent="0">
              <a:buNone/>
            </a:pPr>
            <a:r>
              <a:rPr lang="en-IN" dirty="0"/>
              <a:t>word struct to indicate that we’re defining a struct.</a:t>
            </a:r>
            <a:endParaRPr lang="en-IN" b="1" dirty="0"/>
          </a:p>
          <a:p>
            <a:pPr marL="0" indent="0">
              <a:buNone/>
            </a:pPr>
            <a:r>
              <a:rPr lang="en-IN" b="1" dirty="0"/>
              <a:t>Declaring a variable of a struct type</a:t>
            </a:r>
          </a:p>
          <a:p>
            <a:pPr marL="0" indent="0">
              <a:buNone/>
            </a:pPr>
            <a:r>
              <a:rPr lang="en-IN" dirty="0"/>
              <a:t>Just like other data types, you can declare a variable of a struct type like this -</a:t>
            </a:r>
          </a:p>
          <a:p>
            <a:pPr marL="0" indent="0">
              <a:buNone/>
            </a:pPr>
            <a:r>
              <a:rPr lang="en-IN" dirty="0">
                <a:highlight>
                  <a:srgbClr val="00FFFF"/>
                </a:highlight>
              </a:rPr>
              <a:t>// Declares a variable of type 'Person’ </a:t>
            </a:r>
          </a:p>
          <a:p>
            <a:pPr marL="0" indent="0">
              <a:buNone/>
            </a:pPr>
            <a:r>
              <a:rPr lang="en-IN" dirty="0">
                <a:highlight>
                  <a:srgbClr val="00FFFF"/>
                </a:highlight>
              </a:rPr>
              <a:t>var p Person 	// All the struct fields are initialized with their zero value</a:t>
            </a:r>
          </a:p>
          <a:p>
            <a:pPr marL="0" indent="0">
              <a:buNone/>
            </a:pPr>
            <a:r>
              <a:rPr lang="en-IN" dirty="0"/>
              <a:t>The above code creates a variable of type Person that is by default set to zero. For a struct, </a:t>
            </a:r>
            <a:r>
              <a:rPr lang="en-IN" i="1" dirty="0"/>
              <a:t>zero</a:t>
            </a:r>
            <a:r>
              <a:rPr lang="en-IN" dirty="0"/>
              <a:t> means all the fields are set to their corresponding zero value. </a:t>
            </a:r>
          </a:p>
          <a:p>
            <a:pPr marL="0" indent="0">
              <a:buNone/>
            </a:pPr>
            <a:r>
              <a:rPr lang="en-IN" b="1" dirty="0"/>
              <a:t>Initializing a struct</a:t>
            </a:r>
          </a:p>
          <a:p>
            <a:pPr marL="0" indent="0">
              <a:buNone/>
            </a:pPr>
            <a:r>
              <a:rPr lang="en-IN" dirty="0"/>
              <a:t>You can initialize a variable of a struct type using a struct literal like so -</a:t>
            </a:r>
          </a:p>
          <a:p>
            <a:pPr marL="0" indent="0">
              <a:buNone/>
            </a:pPr>
            <a:r>
              <a:rPr lang="en-IN" dirty="0">
                <a:highlight>
                  <a:srgbClr val="FFFF00"/>
                </a:highlight>
              </a:rPr>
              <a:t>// Initialize a struct by supplying the value of all the struct fields. </a:t>
            </a:r>
          </a:p>
          <a:p>
            <a:pPr marL="0" indent="0">
              <a:buNone/>
            </a:pPr>
            <a:r>
              <a:rPr lang="en-IN" dirty="0">
                <a:highlight>
                  <a:srgbClr val="FFFF00"/>
                </a:highlight>
              </a:rPr>
              <a:t>var p = Person{"Rajeev", "Singh", 26}</a:t>
            </a:r>
          </a:p>
          <a:p>
            <a:pPr marL="0" indent="0">
              <a:buNone/>
            </a:pPr>
            <a:endParaRPr lang="en-IN" dirty="0"/>
          </a:p>
          <a:p>
            <a:pPr marL="0" indent="0">
              <a:buNone/>
            </a:pPr>
            <a:endParaRPr lang="en-IN" dirty="0"/>
          </a:p>
          <a:p>
            <a:pPr marL="0" indent="0">
              <a:buNone/>
            </a:pPr>
            <a:endParaRPr lang="en-IN" dirty="0"/>
          </a:p>
          <a:p>
            <a:pPr marL="0" indent="0">
              <a:buNone/>
            </a:pPr>
            <a:endParaRPr lang="en-US" dirty="0"/>
          </a:p>
        </p:txBody>
      </p:sp>
    </p:spTree>
    <p:extLst>
      <p:ext uri="{BB962C8B-B14F-4D97-AF65-F5344CB8AC3E}">
        <p14:creationId xmlns:p14="http://schemas.microsoft.com/office/powerpoint/2010/main" val="29695414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8C3136-768E-1247-91BF-FD510DA00AEC}"/>
              </a:ext>
            </a:extLst>
          </p:cNvPr>
          <p:cNvSpPr>
            <a:spLocks noGrp="1"/>
          </p:cNvSpPr>
          <p:nvPr>
            <p:ph idx="1"/>
          </p:nvPr>
        </p:nvSpPr>
        <p:spPr>
          <a:xfrm>
            <a:off x="1515519" y="123444"/>
            <a:ext cx="10471073" cy="6585469"/>
          </a:xfrm>
          <a:noFill/>
          <a:ln>
            <a:noFill/>
          </a:ln>
        </p:spPr>
        <p:txBody>
          <a:bodyPr>
            <a:normAutofit fontScale="85000" lnSpcReduction="20000"/>
          </a:bodyPr>
          <a:lstStyle/>
          <a:p>
            <a:pPr marL="0" indent="0">
              <a:buNone/>
            </a:pPr>
            <a:r>
              <a:rPr lang="en-IN" b="1" dirty="0"/>
              <a:t>Pointer to a struct</a:t>
            </a:r>
          </a:p>
          <a:p>
            <a:pPr marL="0" indent="0">
              <a:buNone/>
            </a:pPr>
            <a:r>
              <a:rPr lang="en-IN" dirty="0"/>
              <a:t>You can get a pointer to a struct using the &amp; operator.</a:t>
            </a:r>
          </a:p>
          <a:p>
            <a:pPr marL="0" indent="0">
              <a:buNone/>
            </a:pPr>
            <a:r>
              <a:rPr lang="en-IN" dirty="0">
                <a:solidFill>
                  <a:schemeClr val="tx1"/>
                </a:solidFill>
              </a:rPr>
              <a:t>type Student struct {</a:t>
            </a:r>
          </a:p>
          <a:p>
            <a:pPr marL="0" indent="0">
              <a:buNone/>
            </a:pPr>
            <a:r>
              <a:rPr lang="en-IN" dirty="0">
                <a:solidFill>
                  <a:schemeClr val="tx1"/>
                </a:solidFill>
              </a:rPr>
              <a:t>	</a:t>
            </a:r>
            <a:r>
              <a:rPr lang="en-IN" dirty="0" err="1">
                <a:solidFill>
                  <a:schemeClr val="tx1"/>
                </a:solidFill>
              </a:rPr>
              <a:t>RollNumber</a:t>
            </a:r>
            <a:r>
              <a:rPr lang="en-IN" dirty="0">
                <a:solidFill>
                  <a:schemeClr val="tx1"/>
                </a:solidFill>
              </a:rPr>
              <a:t> int </a:t>
            </a:r>
          </a:p>
          <a:p>
            <a:pPr marL="0" indent="0">
              <a:buNone/>
            </a:pPr>
            <a:r>
              <a:rPr lang="en-IN" dirty="0">
                <a:solidFill>
                  <a:schemeClr val="tx1"/>
                </a:solidFill>
              </a:rPr>
              <a:t>	Name string </a:t>
            </a:r>
          </a:p>
          <a:p>
            <a:pPr marL="0" indent="0">
              <a:buNone/>
            </a:pPr>
            <a:r>
              <a:rPr lang="en-IN" dirty="0">
                <a:solidFill>
                  <a:schemeClr val="tx1"/>
                </a:solidFill>
              </a:rPr>
              <a:t>} </a:t>
            </a:r>
          </a:p>
          <a:p>
            <a:pPr marL="0" indent="0">
              <a:buNone/>
            </a:pPr>
            <a:r>
              <a:rPr lang="en-IN" dirty="0">
                <a:solidFill>
                  <a:schemeClr val="tx1"/>
                </a:solidFill>
              </a:rPr>
              <a:t>func main() { </a:t>
            </a:r>
          </a:p>
          <a:p>
            <a:pPr marL="0" indent="0">
              <a:buNone/>
            </a:pPr>
            <a:r>
              <a:rPr lang="en-IN" dirty="0">
                <a:solidFill>
                  <a:schemeClr val="tx1"/>
                </a:solidFill>
              </a:rPr>
              <a:t>	// instance of student struct type </a:t>
            </a:r>
          </a:p>
          <a:p>
            <a:pPr marL="0" indent="0">
              <a:buNone/>
            </a:pPr>
            <a:r>
              <a:rPr lang="en-IN" dirty="0">
                <a:solidFill>
                  <a:schemeClr val="tx1"/>
                </a:solidFill>
              </a:rPr>
              <a:t>	s := Student{11, "Jack"} </a:t>
            </a:r>
          </a:p>
          <a:p>
            <a:pPr marL="0" indent="0">
              <a:buNone/>
            </a:pPr>
            <a:r>
              <a:rPr lang="en-IN" dirty="0">
                <a:solidFill>
                  <a:schemeClr val="tx1"/>
                </a:solidFill>
              </a:rPr>
              <a:t>	</a:t>
            </a:r>
            <a:r>
              <a:rPr lang="en-IN" dirty="0" err="1">
                <a:solidFill>
                  <a:schemeClr val="tx1"/>
                </a:solidFill>
              </a:rPr>
              <a:t>ps</a:t>
            </a:r>
            <a:r>
              <a:rPr lang="en-IN" dirty="0">
                <a:solidFill>
                  <a:schemeClr val="tx1"/>
                </a:solidFill>
              </a:rPr>
              <a:t> := &amp;s  // Pointer to the student struct </a:t>
            </a:r>
          </a:p>
          <a:p>
            <a:pPr marL="0" indent="0">
              <a:buNone/>
            </a:pPr>
            <a:r>
              <a:rPr lang="en-IN" dirty="0">
                <a:solidFill>
                  <a:schemeClr val="tx1"/>
                </a:solidFill>
              </a:rPr>
              <a:t>	</a:t>
            </a:r>
            <a:r>
              <a:rPr lang="en-IN" dirty="0" err="1">
                <a:solidFill>
                  <a:schemeClr val="tx1"/>
                </a:solidFill>
              </a:rPr>
              <a:t>fmt.Println</a:t>
            </a:r>
            <a:r>
              <a:rPr lang="en-IN" dirty="0">
                <a:solidFill>
                  <a:schemeClr val="tx1"/>
                </a:solidFill>
              </a:rPr>
              <a:t>(</a:t>
            </a:r>
            <a:r>
              <a:rPr lang="en-IN" dirty="0" err="1">
                <a:solidFill>
                  <a:schemeClr val="tx1"/>
                </a:solidFill>
              </a:rPr>
              <a:t>ps</a:t>
            </a:r>
            <a:r>
              <a:rPr lang="en-IN" dirty="0">
                <a:solidFill>
                  <a:schemeClr val="tx1"/>
                </a:solidFill>
              </a:rPr>
              <a:t>) </a:t>
            </a:r>
          </a:p>
          <a:p>
            <a:pPr marL="0" indent="0">
              <a:buNone/>
            </a:pPr>
            <a:r>
              <a:rPr lang="en-IN" dirty="0">
                <a:solidFill>
                  <a:schemeClr val="tx1"/>
                </a:solidFill>
              </a:rPr>
              <a:t>	</a:t>
            </a:r>
            <a:r>
              <a:rPr lang="en-IN" dirty="0" err="1">
                <a:solidFill>
                  <a:schemeClr val="tx1"/>
                </a:solidFill>
              </a:rPr>
              <a:t>fmt.Println</a:t>
            </a:r>
            <a:r>
              <a:rPr lang="en-IN" dirty="0">
                <a:solidFill>
                  <a:schemeClr val="tx1"/>
                </a:solidFill>
              </a:rPr>
              <a:t>((*</a:t>
            </a:r>
            <a:r>
              <a:rPr lang="en-IN" dirty="0" err="1">
                <a:solidFill>
                  <a:schemeClr val="tx1"/>
                </a:solidFill>
              </a:rPr>
              <a:t>ps</a:t>
            </a:r>
            <a:r>
              <a:rPr lang="en-IN" dirty="0">
                <a:solidFill>
                  <a:schemeClr val="tx1"/>
                </a:solidFill>
              </a:rPr>
              <a:t>).Name) // // Accessing struct fields via pointer </a:t>
            </a:r>
          </a:p>
          <a:p>
            <a:pPr marL="0" indent="0">
              <a:buNone/>
            </a:pPr>
            <a:r>
              <a:rPr lang="en-IN" dirty="0">
                <a:solidFill>
                  <a:schemeClr val="tx1"/>
                </a:solidFill>
              </a:rPr>
              <a:t>	</a:t>
            </a:r>
            <a:r>
              <a:rPr lang="en-IN" dirty="0" err="1">
                <a:solidFill>
                  <a:schemeClr val="tx1"/>
                </a:solidFill>
              </a:rPr>
              <a:t>fmt.Println</a:t>
            </a:r>
            <a:r>
              <a:rPr lang="en-IN" dirty="0">
                <a:solidFill>
                  <a:schemeClr val="tx1"/>
                </a:solidFill>
              </a:rPr>
              <a:t>(</a:t>
            </a:r>
            <a:r>
              <a:rPr lang="en-IN" dirty="0" err="1">
                <a:solidFill>
                  <a:schemeClr val="tx1"/>
                </a:solidFill>
              </a:rPr>
              <a:t>ps.Name</a:t>
            </a:r>
            <a:r>
              <a:rPr lang="en-IN" dirty="0">
                <a:solidFill>
                  <a:schemeClr val="tx1"/>
                </a:solidFill>
              </a:rPr>
              <a:t>) //same as </a:t>
            </a:r>
            <a:r>
              <a:rPr lang="en-IN" dirty="0" err="1">
                <a:solidFill>
                  <a:schemeClr val="tx1"/>
                </a:solidFill>
              </a:rPr>
              <a:t>bove</a:t>
            </a:r>
            <a:endParaRPr lang="en-IN" dirty="0">
              <a:solidFill>
                <a:schemeClr val="tx1"/>
              </a:solidFill>
            </a:endParaRPr>
          </a:p>
          <a:p>
            <a:pPr marL="0" indent="0">
              <a:buNone/>
            </a:pPr>
            <a:r>
              <a:rPr lang="en-IN" dirty="0">
                <a:solidFill>
                  <a:schemeClr val="tx1"/>
                </a:solidFill>
              </a:rPr>
              <a:t>	</a:t>
            </a:r>
            <a:r>
              <a:rPr lang="en-IN" dirty="0" err="1">
                <a:solidFill>
                  <a:schemeClr val="tx1"/>
                </a:solidFill>
              </a:rPr>
              <a:t>ps.RollNumber</a:t>
            </a:r>
            <a:r>
              <a:rPr lang="en-IN" dirty="0">
                <a:solidFill>
                  <a:schemeClr val="tx1"/>
                </a:solidFill>
              </a:rPr>
              <a:t> = 31 </a:t>
            </a:r>
          </a:p>
          <a:p>
            <a:pPr marL="0" indent="0">
              <a:buNone/>
            </a:pPr>
            <a:r>
              <a:rPr lang="en-IN" dirty="0">
                <a:solidFill>
                  <a:schemeClr val="tx1"/>
                </a:solidFill>
              </a:rPr>
              <a:t>	</a:t>
            </a:r>
            <a:r>
              <a:rPr lang="en-IN" dirty="0" err="1">
                <a:solidFill>
                  <a:schemeClr val="tx1"/>
                </a:solidFill>
              </a:rPr>
              <a:t>fmt.Println</a:t>
            </a:r>
            <a:r>
              <a:rPr lang="en-IN" dirty="0">
                <a:solidFill>
                  <a:schemeClr val="tx1"/>
                </a:solidFill>
              </a:rPr>
              <a:t>(s) //should be very conscious while using pointer</a:t>
            </a:r>
          </a:p>
          <a:p>
            <a:pPr marL="0" indent="0">
              <a:buNone/>
            </a:pPr>
            <a:r>
              <a:rPr lang="en-IN" dirty="0">
                <a:solidFill>
                  <a:schemeClr val="tx1"/>
                </a:solidFill>
              </a:rPr>
              <a:t>}</a:t>
            </a:r>
          </a:p>
          <a:p>
            <a:pPr marL="0" indent="0">
              <a:buNone/>
            </a:pPr>
            <a:r>
              <a:rPr lang="en-US" b="1" dirty="0">
                <a:solidFill>
                  <a:schemeClr val="tx1"/>
                </a:solidFill>
              </a:rPr>
              <a:t>Output:</a:t>
            </a:r>
          </a:p>
          <a:p>
            <a:pPr marL="0" indent="0">
              <a:buNone/>
            </a:pPr>
            <a:r>
              <a:rPr lang="en-IN" dirty="0">
                <a:solidFill>
                  <a:schemeClr val="tx1"/>
                </a:solidFill>
              </a:rPr>
              <a:t>&amp;{11 Jack} </a:t>
            </a:r>
          </a:p>
          <a:p>
            <a:pPr marL="0" indent="0">
              <a:buNone/>
            </a:pPr>
            <a:r>
              <a:rPr lang="en-IN" dirty="0">
                <a:solidFill>
                  <a:schemeClr val="tx1"/>
                </a:solidFill>
              </a:rPr>
              <a:t>Jack Jack </a:t>
            </a:r>
          </a:p>
          <a:p>
            <a:pPr marL="0" indent="0">
              <a:buNone/>
            </a:pPr>
            <a:r>
              <a:rPr lang="en-IN" dirty="0">
                <a:solidFill>
                  <a:schemeClr val="tx1"/>
                </a:solidFill>
              </a:rPr>
              <a:t>&amp;{31 Jack}</a:t>
            </a:r>
            <a:endParaRPr lang="en-US" dirty="0">
              <a:solidFill>
                <a:schemeClr val="tx1"/>
              </a:solidFill>
            </a:endParaRPr>
          </a:p>
        </p:txBody>
      </p:sp>
    </p:spTree>
    <p:extLst>
      <p:ext uri="{BB962C8B-B14F-4D97-AF65-F5344CB8AC3E}">
        <p14:creationId xmlns:p14="http://schemas.microsoft.com/office/powerpoint/2010/main" val="40417879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4AFC0B-B996-7B41-AE57-48E38349857D}"/>
              </a:ext>
            </a:extLst>
          </p:cNvPr>
          <p:cNvSpPr>
            <a:spLocks noGrp="1"/>
          </p:cNvSpPr>
          <p:nvPr>
            <p:ph idx="1"/>
          </p:nvPr>
        </p:nvSpPr>
        <p:spPr>
          <a:xfrm>
            <a:off x="2231136" y="73749"/>
            <a:ext cx="9834968" cy="6694799"/>
          </a:xfrm>
        </p:spPr>
        <p:txBody>
          <a:bodyPr>
            <a:normAutofit fontScale="92500" lnSpcReduction="10000"/>
          </a:bodyPr>
          <a:lstStyle/>
          <a:p>
            <a:pPr marL="0" indent="0">
              <a:buNone/>
            </a:pPr>
            <a:r>
              <a:rPr lang="en-IN" dirty="0"/>
              <a:t>You can get a </a:t>
            </a:r>
            <a:r>
              <a:rPr lang="en-IN" b="1" dirty="0"/>
              <a:t>pointer to a struct </a:t>
            </a:r>
            <a:r>
              <a:rPr lang="en-IN" dirty="0"/>
              <a:t>using the </a:t>
            </a:r>
            <a:r>
              <a:rPr lang="en-IN" b="1" dirty="0"/>
              <a:t>new </a:t>
            </a:r>
            <a:r>
              <a:rPr lang="en-IN" dirty="0"/>
              <a:t>operator</a:t>
            </a:r>
          </a:p>
          <a:p>
            <a:pPr marL="0" indent="0">
              <a:buNone/>
            </a:pPr>
            <a:endParaRPr lang="en-IN" dirty="0"/>
          </a:p>
          <a:p>
            <a:pPr marL="0" indent="0">
              <a:buNone/>
            </a:pPr>
            <a:r>
              <a:rPr lang="en-IN" sz="1900" dirty="0"/>
              <a:t>Package main</a:t>
            </a:r>
          </a:p>
          <a:p>
            <a:pPr marL="0" indent="0">
              <a:buNone/>
            </a:pPr>
            <a:r>
              <a:rPr lang="en-IN" sz="1900" dirty="0"/>
              <a:t>import "</a:t>
            </a:r>
            <a:r>
              <a:rPr lang="en-IN" sz="1900" dirty="0" err="1"/>
              <a:t>fmt</a:t>
            </a:r>
            <a:r>
              <a:rPr lang="en-IN" sz="1900" dirty="0"/>
              <a:t>" </a:t>
            </a:r>
          </a:p>
          <a:p>
            <a:pPr marL="0" indent="0">
              <a:buNone/>
            </a:pPr>
            <a:r>
              <a:rPr lang="en-IN" sz="1900" dirty="0"/>
              <a:t>type Employee struct { </a:t>
            </a:r>
          </a:p>
          <a:p>
            <a:pPr marL="0" indent="0">
              <a:buNone/>
            </a:pPr>
            <a:r>
              <a:rPr lang="en-IN" sz="1900" dirty="0"/>
              <a:t>	Id int </a:t>
            </a:r>
          </a:p>
          <a:p>
            <a:pPr marL="0" indent="0">
              <a:buNone/>
            </a:pPr>
            <a:r>
              <a:rPr lang="en-IN" sz="1900" dirty="0"/>
              <a:t>	Name string </a:t>
            </a:r>
          </a:p>
          <a:p>
            <a:pPr marL="0" indent="0">
              <a:buNone/>
            </a:pPr>
            <a:r>
              <a:rPr lang="en-IN" sz="1900" dirty="0"/>
              <a:t>} </a:t>
            </a:r>
          </a:p>
          <a:p>
            <a:pPr marL="0" indent="0">
              <a:buNone/>
            </a:pPr>
            <a:r>
              <a:rPr lang="en-IN" sz="1900" dirty="0"/>
              <a:t>func main() { </a:t>
            </a:r>
          </a:p>
          <a:p>
            <a:pPr marL="0" indent="0">
              <a:buNone/>
            </a:pPr>
            <a:r>
              <a:rPr lang="en-IN" sz="1900" dirty="0"/>
              <a:t>	// You can also get a pointer to a struct using the built-in new() function </a:t>
            </a:r>
          </a:p>
          <a:p>
            <a:pPr marL="0" indent="0">
              <a:buNone/>
            </a:pPr>
            <a:r>
              <a:rPr lang="en-IN" sz="1900" dirty="0"/>
              <a:t>	// It allocates enough memory to fit a value of the given struct type, and returns a pointer to it </a:t>
            </a:r>
          </a:p>
          <a:p>
            <a:pPr marL="0" indent="0">
              <a:buNone/>
            </a:pPr>
            <a:r>
              <a:rPr lang="en-IN" sz="1900" dirty="0"/>
              <a:t>	</a:t>
            </a:r>
            <a:r>
              <a:rPr lang="en-IN" sz="1900" dirty="0" err="1"/>
              <a:t>pEmp</a:t>
            </a:r>
            <a:r>
              <a:rPr lang="en-IN" sz="1900" dirty="0"/>
              <a:t> := new(Employee) </a:t>
            </a:r>
          </a:p>
          <a:p>
            <a:pPr marL="0" indent="0">
              <a:buNone/>
            </a:pPr>
            <a:r>
              <a:rPr lang="en-IN" sz="1900" dirty="0"/>
              <a:t>	</a:t>
            </a:r>
            <a:r>
              <a:rPr lang="en-IN" sz="1900" dirty="0" err="1"/>
              <a:t>pEmp.Id</a:t>
            </a:r>
            <a:r>
              <a:rPr lang="en-IN" sz="1900" dirty="0"/>
              <a:t> = 1000 </a:t>
            </a:r>
          </a:p>
          <a:p>
            <a:pPr marL="0" indent="0">
              <a:buNone/>
            </a:pPr>
            <a:r>
              <a:rPr lang="en-IN" sz="1900" dirty="0"/>
              <a:t>	</a:t>
            </a:r>
            <a:r>
              <a:rPr lang="en-IN" sz="1900" dirty="0" err="1"/>
              <a:t>pEmp.Name</a:t>
            </a:r>
            <a:r>
              <a:rPr lang="en-IN" sz="1900" dirty="0"/>
              <a:t> = "Sachin" </a:t>
            </a:r>
          </a:p>
          <a:p>
            <a:pPr marL="0" indent="0">
              <a:buNone/>
            </a:pPr>
            <a:r>
              <a:rPr lang="en-IN" sz="1900" dirty="0"/>
              <a:t>	</a:t>
            </a:r>
            <a:r>
              <a:rPr lang="en-IN" sz="1900" dirty="0" err="1"/>
              <a:t>fmt.Println</a:t>
            </a:r>
            <a:r>
              <a:rPr lang="en-IN" sz="1900" dirty="0"/>
              <a:t>(</a:t>
            </a:r>
            <a:r>
              <a:rPr lang="en-IN" sz="1900" dirty="0" err="1"/>
              <a:t>pEmp</a:t>
            </a:r>
            <a:r>
              <a:rPr lang="en-IN" sz="1900" dirty="0"/>
              <a:t>) </a:t>
            </a:r>
          </a:p>
          <a:p>
            <a:pPr marL="0" indent="0">
              <a:buNone/>
            </a:pPr>
            <a:r>
              <a:rPr lang="en-IN" sz="1900" dirty="0"/>
              <a:t>}</a:t>
            </a:r>
          </a:p>
          <a:p>
            <a:pPr marL="0" indent="0">
              <a:buNone/>
            </a:pPr>
            <a:r>
              <a:rPr lang="en-IN" b="1" dirty="0"/>
              <a:t>Output:</a:t>
            </a:r>
          </a:p>
          <a:p>
            <a:pPr marL="0" indent="0">
              <a:buNone/>
            </a:pPr>
            <a:r>
              <a:rPr lang="en-IN" dirty="0"/>
              <a:t>&amp;{1000 Sachin}</a:t>
            </a:r>
            <a:endParaRPr lang="en-US" dirty="0"/>
          </a:p>
        </p:txBody>
      </p:sp>
    </p:spTree>
    <p:extLst>
      <p:ext uri="{BB962C8B-B14F-4D97-AF65-F5344CB8AC3E}">
        <p14:creationId xmlns:p14="http://schemas.microsoft.com/office/powerpoint/2010/main" val="3740405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DF4A9-995A-934F-B457-D84649F19021}"/>
              </a:ext>
            </a:extLst>
          </p:cNvPr>
          <p:cNvSpPr>
            <a:spLocks noGrp="1"/>
          </p:cNvSpPr>
          <p:nvPr>
            <p:ph type="title"/>
          </p:nvPr>
        </p:nvSpPr>
        <p:spPr>
          <a:xfrm>
            <a:off x="100584" y="123444"/>
            <a:ext cx="7729728" cy="1188720"/>
          </a:xfrm>
        </p:spPr>
        <p:txBody>
          <a:bodyPr/>
          <a:lstStyle/>
          <a:p>
            <a:pPr algn="l"/>
            <a:r>
              <a:rPr lang="en-US" dirty="0"/>
              <a:t>Functions</a:t>
            </a:r>
          </a:p>
        </p:txBody>
      </p:sp>
      <p:sp>
        <p:nvSpPr>
          <p:cNvPr id="3" name="Content Placeholder 2">
            <a:extLst>
              <a:ext uri="{FF2B5EF4-FFF2-40B4-BE49-F238E27FC236}">
                <a16:creationId xmlns:a16="http://schemas.microsoft.com/office/drawing/2014/main" id="{75093A84-D421-F847-A226-5C0F36A7111F}"/>
              </a:ext>
            </a:extLst>
          </p:cNvPr>
          <p:cNvSpPr>
            <a:spLocks noGrp="1"/>
          </p:cNvSpPr>
          <p:nvPr>
            <p:ph idx="1"/>
          </p:nvPr>
        </p:nvSpPr>
        <p:spPr>
          <a:xfrm>
            <a:off x="2048256" y="1495044"/>
            <a:ext cx="10049256" cy="5239512"/>
          </a:xfrm>
        </p:spPr>
        <p:txBody>
          <a:bodyPr>
            <a:normAutofit lnSpcReduction="10000"/>
          </a:bodyPr>
          <a:lstStyle/>
          <a:p>
            <a:pPr marL="0" indent="0">
              <a:buNone/>
            </a:pPr>
            <a:r>
              <a:rPr lang="en-IN" dirty="0"/>
              <a:t>Functions and methods are both used extensively in Go to provide abstractions and make our programs easier to read and reason about. On the surface, functions and methods both look similar, but there are some important semantic differences which can make a big difference to the readability of your code.</a:t>
            </a:r>
          </a:p>
          <a:p>
            <a:pPr marL="0" indent="0">
              <a:buNone/>
            </a:pPr>
            <a:endParaRPr lang="en-IN" dirty="0"/>
          </a:p>
          <a:p>
            <a:pPr marL="0" indent="0">
              <a:buNone/>
            </a:pPr>
            <a:r>
              <a:rPr lang="en-IN" dirty="0"/>
              <a:t>In Golang, we declare a function using the </a:t>
            </a:r>
            <a:r>
              <a:rPr lang="en-IN" b="1" dirty="0"/>
              <a:t>func</a:t>
            </a:r>
            <a:r>
              <a:rPr lang="en-IN" dirty="0"/>
              <a:t> keyword. A function has a </a:t>
            </a:r>
            <a:r>
              <a:rPr lang="en-IN" b="1" dirty="0"/>
              <a:t>name</a:t>
            </a:r>
            <a:r>
              <a:rPr lang="en-IN" dirty="0"/>
              <a:t>, a list of comma-separated </a:t>
            </a:r>
            <a:r>
              <a:rPr lang="en-IN" b="1" dirty="0"/>
              <a:t>input parameters</a:t>
            </a:r>
            <a:r>
              <a:rPr lang="en-IN" dirty="0"/>
              <a:t> along with their types, the </a:t>
            </a:r>
            <a:r>
              <a:rPr lang="en-IN" b="1" dirty="0"/>
              <a:t>result type(s)</a:t>
            </a:r>
            <a:r>
              <a:rPr lang="en-IN" dirty="0"/>
              <a:t>, and a </a:t>
            </a:r>
            <a:r>
              <a:rPr lang="en-IN" b="1" dirty="0"/>
              <a:t>body</a:t>
            </a:r>
            <a:r>
              <a:rPr lang="en-IN" dirty="0"/>
              <a:t>. Function Arguments and return type is optional.</a:t>
            </a:r>
          </a:p>
          <a:p>
            <a:pPr marL="0" indent="0">
              <a:buNone/>
            </a:pPr>
            <a:endParaRPr lang="en-IN" dirty="0"/>
          </a:p>
          <a:p>
            <a:r>
              <a:rPr lang="en-IN" dirty="0"/>
              <a:t>Following is an example of a simple function called </a:t>
            </a:r>
            <a:r>
              <a:rPr lang="en-IN" dirty="0" err="1"/>
              <a:t>avg</a:t>
            </a:r>
            <a:r>
              <a:rPr lang="en-IN" dirty="0"/>
              <a:t> that takes two input parameters of type float64 and returns the average of the inputs. The result is also of type float64 -</a:t>
            </a:r>
          </a:p>
          <a:p>
            <a:pPr marL="0" indent="0">
              <a:buNone/>
            </a:pPr>
            <a:r>
              <a:rPr lang="en-IN" dirty="0"/>
              <a:t>	</a:t>
            </a:r>
            <a:r>
              <a:rPr lang="en-IN" dirty="0">
                <a:highlight>
                  <a:srgbClr val="FFFF00"/>
                </a:highlight>
              </a:rPr>
              <a:t>func </a:t>
            </a:r>
            <a:r>
              <a:rPr lang="en-IN" dirty="0" err="1">
                <a:highlight>
                  <a:srgbClr val="FFFF00"/>
                </a:highlight>
              </a:rPr>
              <a:t>avg</a:t>
            </a:r>
            <a:r>
              <a:rPr lang="en-IN" dirty="0">
                <a:highlight>
                  <a:srgbClr val="FFFF00"/>
                </a:highlight>
              </a:rPr>
              <a:t>(x float64, y float64) float64 { </a:t>
            </a:r>
          </a:p>
          <a:p>
            <a:pPr marL="0" indent="0">
              <a:buNone/>
            </a:pPr>
            <a:r>
              <a:rPr lang="en-IN" dirty="0"/>
              <a:t>		</a:t>
            </a:r>
            <a:r>
              <a:rPr lang="en-IN" dirty="0">
                <a:highlight>
                  <a:srgbClr val="FFFF00"/>
                </a:highlight>
              </a:rPr>
              <a:t>return (x + y) / 2 </a:t>
            </a:r>
          </a:p>
          <a:p>
            <a:pPr marL="0" indent="0">
              <a:buNone/>
            </a:pPr>
            <a:r>
              <a:rPr lang="en-IN" dirty="0"/>
              <a:t>	</a:t>
            </a:r>
            <a:r>
              <a:rPr lang="en-IN" dirty="0">
                <a:highlight>
                  <a:srgbClr val="FFFF00"/>
                </a:highlight>
              </a:rPr>
              <a:t>} </a:t>
            </a:r>
          </a:p>
          <a:p>
            <a:pPr marL="0" indent="0">
              <a:buNone/>
            </a:pPr>
            <a:r>
              <a:rPr lang="en-IN" dirty="0"/>
              <a:t>Now, calling a function is very simple. You just need to pass the required number of parameters to the function like this -</a:t>
            </a:r>
          </a:p>
          <a:p>
            <a:pPr marL="0" indent="0">
              <a:buNone/>
            </a:pPr>
            <a:r>
              <a:rPr lang="en-IN" dirty="0"/>
              <a:t>	</a:t>
            </a:r>
            <a:r>
              <a:rPr lang="en-IN" dirty="0" err="1">
                <a:highlight>
                  <a:srgbClr val="FFFF00"/>
                </a:highlight>
              </a:rPr>
              <a:t>avg</a:t>
            </a:r>
            <a:r>
              <a:rPr lang="en-IN" dirty="0">
                <a:highlight>
                  <a:srgbClr val="FFFF00"/>
                </a:highlight>
              </a:rPr>
              <a:t>(6.56, 13.44)</a:t>
            </a:r>
          </a:p>
          <a:p>
            <a:pPr marL="0" indent="0">
              <a:buNone/>
            </a:pPr>
            <a:endParaRPr lang="en-IN" dirty="0">
              <a:highlight>
                <a:srgbClr val="FFFF00"/>
              </a:highlight>
            </a:endParaRPr>
          </a:p>
          <a:p>
            <a:pPr marL="0" indent="0">
              <a:buNone/>
            </a:pPr>
            <a:endParaRPr lang="en-US" dirty="0"/>
          </a:p>
        </p:txBody>
      </p:sp>
    </p:spTree>
    <p:extLst>
      <p:ext uri="{BB962C8B-B14F-4D97-AF65-F5344CB8AC3E}">
        <p14:creationId xmlns:p14="http://schemas.microsoft.com/office/powerpoint/2010/main" val="2941087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28C33B7-7CF4-D84A-AA71-C75A362F81D6}"/>
              </a:ext>
            </a:extLst>
          </p:cNvPr>
          <p:cNvSpPr/>
          <p:nvPr/>
        </p:nvSpPr>
        <p:spPr>
          <a:xfrm>
            <a:off x="1627632" y="109728"/>
            <a:ext cx="10396728" cy="5909310"/>
          </a:xfrm>
          <a:prstGeom prst="rect">
            <a:avLst/>
          </a:prstGeom>
        </p:spPr>
        <p:txBody>
          <a:bodyPr wrap="square">
            <a:spAutoFit/>
          </a:bodyPr>
          <a:lstStyle/>
          <a:p>
            <a:r>
              <a:rPr lang="en-IN" b="1" dirty="0"/>
              <a:t>Example:-</a:t>
            </a:r>
          </a:p>
          <a:p>
            <a:r>
              <a:rPr lang="en-IN" dirty="0">
                <a:solidFill>
                  <a:srgbClr val="0077AA"/>
                </a:solidFill>
              </a:rPr>
              <a:t>package</a:t>
            </a:r>
            <a:r>
              <a:rPr lang="en-IN" dirty="0"/>
              <a:t> main </a:t>
            </a:r>
          </a:p>
          <a:p>
            <a:endParaRPr lang="en-IN" dirty="0">
              <a:solidFill>
                <a:srgbClr val="0077AA"/>
              </a:solidFill>
            </a:endParaRPr>
          </a:p>
          <a:p>
            <a:r>
              <a:rPr lang="en-IN" dirty="0">
                <a:solidFill>
                  <a:srgbClr val="0077AA"/>
                </a:solidFill>
              </a:rPr>
              <a:t>import</a:t>
            </a:r>
            <a:r>
              <a:rPr lang="en-IN" dirty="0"/>
              <a:t> </a:t>
            </a:r>
            <a:r>
              <a:rPr lang="en-IN" dirty="0">
                <a:solidFill>
                  <a:srgbClr val="669900"/>
                </a:solidFill>
              </a:rPr>
              <a:t>"</a:t>
            </a:r>
            <a:r>
              <a:rPr lang="en-IN" dirty="0" err="1">
                <a:solidFill>
                  <a:srgbClr val="669900"/>
                </a:solidFill>
              </a:rPr>
              <a:t>fmt</a:t>
            </a:r>
            <a:r>
              <a:rPr lang="en-IN" dirty="0">
                <a:solidFill>
                  <a:srgbClr val="669900"/>
                </a:solidFill>
              </a:rPr>
              <a:t>"</a:t>
            </a:r>
            <a:r>
              <a:rPr lang="en-IN" dirty="0"/>
              <a:t> </a:t>
            </a:r>
          </a:p>
          <a:p>
            <a:r>
              <a:rPr lang="en-IN" dirty="0">
                <a:solidFill>
                  <a:srgbClr val="0077AA"/>
                </a:solidFill>
              </a:rPr>
              <a:t>func</a:t>
            </a:r>
            <a:r>
              <a:rPr lang="en-IN" dirty="0"/>
              <a:t> </a:t>
            </a:r>
            <a:r>
              <a:rPr lang="en-IN" dirty="0" err="1">
                <a:solidFill>
                  <a:srgbClr val="DD4A68"/>
                </a:solidFill>
              </a:rPr>
              <a:t>avg</a:t>
            </a:r>
            <a:r>
              <a:rPr lang="en-IN" dirty="0">
                <a:solidFill>
                  <a:srgbClr val="999999"/>
                </a:solidFill>
              </a:rPr>
              <a:t>(</a:t>
            </a:r>
            <a:r>
              <a:rPr lang="en-IN" dirty="0"/>
              <a:t>x </a:t>
            </a:r>
            <a:r>
              <a:rPr lang="en-IN" dirty="0">
                <a:solidFill>
                  <a:srgbClr val="669900"/>
                </a:solidFill>
              </a:rPr>
              <a:t>float64</a:t>
            </a:r>
            <a:r>
              <a:rPr lang="en-IN" dirty="0">
                <a:solidFill>
                  <a:srgbClr val="999999"/>
                </a:solidFill>
              </a:rPr>
              <a:t>,</a:t>
            </a:r>
            <a:r>
              <a:rPr lang="en-IN" dirty="0"/>
              <a:t> y </a:t>
            </a:r>
            <a:r>
              <a:rPr lang="en-IN" dirty="0">
                <a:solidFill>
                  <a:srgbClr val="669900"/>
                </a:solidFill>
              </a:rPr>
              <a:t>float64</a:t>
            </a:r>
            <a:r>
              <a:rPr lang="en-IN" dirty="0">
                <a:solidFill>
                  <a:srgbClr val="999999"/>
                </a:solidFill>
              </a:rPr>
              <a:t>)</a:t>
            </a:r>
            <a:r>
              <a:rPr lang="en-IN" dirty="0"/>
              <a:t> </a:t>
            </a:r>
            <a:r>
              <a:rPr lang="en-IN" dirty="0">
                <a:solidFill>
                  <a:srgbClr val="669900"/>
                </a:solidFill>
              </a:rPr>
              <a:t>float64</a:t>
            </a:r>
            <a:r>
              <a:rPr lang="en-IN" dirty="0"/>
              <a:t> </a:t>
            </a:r>
          </a:p>
          <a:p>
            <a:r>
              <a:rPr lang="en-IN" dirty="0">
                <a:solidFill>
                  <a:srgbClr val="999999"/>
                </a:solidFill>
              </a:rPr>
              <a:t>{</a:t>
            </a:r>
            <a:r>
              <a:rPr lang="en-IN" dirty="0"/>
              <a:t> </a:t>
            </a:r>
          </a:p>
          <a:p>
            <a:r>
              <a:rPr lang="en-IN" dirty="0">
                <a:solidFill>
                  <a:srgbClr val="0077AA"/>
                </a:solidFill>
              </a:rPr>
              <a:t>	return</a:t>
            </a:r>
            <a:r>
              <a:rPr lang="en-IN" dirty="0"/>
              <a:t> </a:t>
            </a:r>
            <a:r>
              <a:rPr lang="en-IN" dirty="0">
                <a:solidFill>
                  <a:srgbClr val="999999"/>
                </a:solidFill>
              </a:rPr>
              <a:t>(</a:t>
            </a:r>
            <a:r>
              <a:rPr lang="en-IN" dirty="0"/>
              <a:t>x </a:t>
            </a:r>
            <a:r>
              <a:rPr lang="en-IN" dirty="0">
                <a:solidFill>
                  <a:srgbClr val="A67F59"/>
                </a:solidFill>
              </a:rPr>
              <a:t>+</a:t>
            </a:r>
            <a:r>
              <a:rPr lang="en-IN" dirty="0"/>
              <a:t> y</a:t>
            </a:r>
            <a:r>
              <a:rPr lang="en-IN" dirty="0">
                <a:solidFill>
                  <a:srgbClr val="999999"/>
                </a:solidFill>
              </a:rPr>
              <a:t>)</a:t>
            </a:r>
            <a:r>
              <a:rPr lang="en-IN" dirty="0"/>
              <a:t> </a:t>
            </a:r>
            <a:r>
              <a:rPr lang="en-IN" dirty="0">
                <a:solidFill>
                  <a:srgbClr val="A67F59"/>
                </a:solidFill>
              </a:rPr>
              <a:t>/</a:t>
            </a:r>
            <a:r>
              <a:rPr lang="en-IN" dirty="0"/>
              <a:t> </a:t>
            </a:r>
            <a:r>
              <a:rPr lang="en-IN" dirty="0">
                <a:solidFill>
                  <a:srgbClr val="990055"/>
                </a:solidFill>
              </a:rPr>
              <a:t>2</a:t>
            </a:r>
            <a:r>
              <a:rPr lang="en-IN" dirty="0"/>
              <a:t> </a:t>
            </a:r>
          </a:p>
          <a:p>
            <a:r>
              <a:rPr lang="en-IN" dirty="0">
                <a:solidFill>
                  <a:srgbClr val="999999"/>
                </a:solidFill>
              </a:rPr>
              <a:t>}</a:t>
            </a:r>
            <a:r>
              <a:rPr lang="en-IN" dirty="0"/>
              <a:t> </a:t>
            </a:r>
          </a:p>
          <a:p>
            <a:endParaRPr lang="en-IN" dirty="0">
              <a:solidFill>
                <a:srgbClr val="0077AA"/>
              </a:solidFill>
            </a:endParaRPr>
          </a:p>
          <a:p>
            <a:r>
              <a:rPr lang="en-IN" dirty="0">
                <a:solidFill>
                  <a:srgbClr val="0077AA"/>
                </a:solidFill>
              </a:rPr>
              <a:t>func</a:t>
            </a:r>
            <a:r>
              <a:rPr lang="en-IN" dirty="0"/>
              <a:t> </a:t>
            </a:r>
            <a:r>
              <a:rPr lang="en-IN" dirty="0">
                <a:solidFill>
                  <a:srgbClr val="DD4A68"/>
                </a:solidFill>
              </a:rPr>
              <a:t>main</a:t>
            </a:r>
            <a:r>
              <a:rPr lang="en-IN" dirty="0">
                <a:solidFill>
                  <a:srgbClr val="999999"/>
                </a:solidFill>
              </a:rPr>
              <a:t>()</a:t>
            </a:r>
            <a:r>
              <a:rPr lang="en-IN" dirty="0"/>
              <a:t> </a:t>
            </a:r>
            <a:r>
              <a:rPr lang="en-IN" dirty="0">
                <a:solidFill>
                  <a:srgbClr val="999999"/>
                </a:solidFill>
              </a:rPr>
              <a:t>{</a:t>
            </a:r>
          </a:p>
          <a:p>
            <a:r>
              <a:rPr lang="en-IN" dirty="0">
                <a:solidFill>
                  <a:srgbClr val="999999"/>
                </a:solidFill>
              </a:rPr>
              <a:t>	</a:t>
            </a:r>
            <a:r>
              <a:rPr lang="en-IN" dirty="0"/>
              <a:t> x </a:t>
            </a:r>
            <a:r>
              <a:rPr lang="en-IN" dirty="0">
                <a:solidFill>
                  <a:srgbClr val="A67F59"/>
                </a:solidFill>
              </a:rPr>
              <a:t>:=</a:t>
            </a:r>
            <a:r>
              <a:rPr lang="en-IN" dirty="0"/>
              <a:t> </a:t>
            </a:r>
            <a:r>
              <a:rPr lang="en-IN" dirty="0">
                <a:solidFill>
                  <a:srgbClr val="990055"/>
                </a:solidFill>
              </a:rPr>
              <a:t>5.75</a:t>
            </a:r>
            <a:r>
              <a:rPr lang="en-IN" dirty="0"/>
              <a:t> </a:t>
            </a:r>
          </a:p>
          <a:p>
            <a:r>
              <a:rPr lang="en-IN" dirty="0"/>
              <a:t>	y </a:t>
            </a:r>
            <a:r>
              <a:rPr lang="en-IN" dirty="0">
                <a:solidFill>
                  <a:srgbClr val="A67F59"/>
                </a:solidFill>
              </a:rPr>
              <a:t>:=</a:t>
            </a:r>
            <a:r>
              <a:rPr lang="en-IN" dirty="0"/>
              <a:t> </a:t>
            </a:r>
            <a:r>
              <a:rPr lang="en-IN" dirty="0">
                <a:solidFill>
                  <a:srgbClr val="990055"/>
                </a:solidFill>
              </a:rPr>
              <a:t>6.25</a:t>
            </a:r>
            <a:r>
              <a:rPr lang="en-IN" dirty="0"/>
              <a:t> </a:t>
            </a:r>
          </a:p>
          <a:p>
            <a:r>
              <a:rPr lang="en-IN" dirty="0"/>
              <a:t>	result </a:t>
            </a:r>
            <a:r>
              <a:rPr lang="en-IN" dirty="0">
                <a:solidFill>
                  <a:srgbClr val="A67F59"/>
                </a:solidFill>
              </a:rPr>
              <a:t>:=</a:t>
            </a:r>
            <a:r>
              <a:rPr lang="en-IN" dirty="0"/>
              <a:t> </a:t>
            </a:r>
            <a:r>
              <a:rPr lang="en-IN" dirty="0" err="1">
                <a:solidFill>
                  <a:srgbClr val="DD4A68"/>
                </a:solidFill>
              </a:rPr>
              <a:t>avg</a:t>
            </a:r>
            <a:r>
              <a:rPr lang="en-IN" dirty="0">
                <a:solidFill>
                  <a:srgbClr val="999999"/>
                </a:solidFill>
              </a:rPr>
              <a:t>(</a:t>
            </a:r>
            <a:r>
              <a:rPr lang="en-IN" dirty="0"/>
              <a:t>x</a:t>
            </a:r>
            <a:r>
              <a:rPr lang="en-IN" dirty="0">
                <a:solidFill>
                  <a:srgbClr val="999999"/>
                </a:solidFill>
              </a:rPr>
              <a:t>,</a:t>
            </a:r>
            <a:r>
              <a:rPr lang="en-IN" dirty="0"/>
              <a:t> y</a:t>
            </a:r>
            <a:r>
              <a:rPr lang="en-IN" dirty="0">
                <a:solidFill>
                  <a:srgbClr val="999999"/>
                </a:solidFill>
              </a:rPr>
              <a:t>)</a:t>
            </a:r>
            <a:r>
              <a:rPr lang="en-IN" dirty="0"/>
              <a:t> </a:t>
            </a:r>
          </a:p>
          <a:p>
            <a:r>
              <a:rPr lang="en-IN" dirty="0"/>
              <a:t>	</a:t>
            </a:r>
            <a:r>
              <a:rPr lang="en-IN" dirty="0" err="1"/>
              <a:t>fmt</a:t>
            </a:r>
            <a:r>
              <a:rPr lang="en-IN" dirty="0" err="1">
                <a:solidFill>
                  <a:srgbClr val="999999"/>
                </a:solidFill>
              </a:rPr>
              <a:t>.</a:t>
            </a:r>
            <a:r>
              <a:rPr lang="en-IN" dirty="0" err="1">
                <a:solidFill>
                  <a:srgbClr val="DD4A68"/>
                </a:solidFill>
              </a:rPr>
              <a:t>Printf</a:t>
            </a:r>
            <a:r>
              <a:rPr lang="en-IN" dirty="0">
                <a:solidFill>
                  <a:srgbClr val="999999"/>
                </a:solidFill>
              </a:rPr>
              <a:t>(</a:t>
            </a:r>
            <a:r>
              <a:rPr lang="en-IN" dirty="0">
                <a:solidFill>
                  <a:srgbClr val="669900"/>
                </a:solidFill>
              </a:rPr>
              <a:t>"Average of %.2f and %.2f = %.2f\n"</a:t>
            </a:r>
            <a:r>
              <a:rPr lang="en-IN" dirty="0">
                <a:solidFill>
                  <a:srgbClr val="999999"/>
                </a:solidFill>
              </a:rPr>
              <a:t>,</a:t>
            </a:r>
            <a:r>
              <a:rPr lang="en-IN" dirty="0"/>
              <a:t> x</a:t>
            </a:r>
            <a:r>
              <a:rPr lang="en-IN" dirty="0">
                <a:solidFill>
                  <a:srgbClr val="999999"/>
                </a:solidFill>
              </a:rPr>
              <a:t>,</a:t>
            </a:r>
            <a:r>
              <a:rPr lang="en-IN" dirty="0"/>
              <a:t> y</a:t>
            </a:r>
            <a:r>
              <a:rPr lang="en-IN" dirty="0">
                <a:solidFill>
                  <a:srgbClr val="999999"/>
                </a:solidFill>
              </a:rPr>
              <a:t>,</a:t>
            </a:r>
            <a:r>
              <a:rPr lang="en-IN" dirty="0"/>
              <a:t> result</a:t>
            </a:r>
            <a:r>
              <a:rPr lang="en-IN" dirty="0">
                <a:solidFill>
                  <a:srgbClr val="999999"/>
                </a:solidFill>
              </a:rPr>
              <a:t>)</a:t>
            </a:r>
            <a:r>
              <a:rPr lang="en-IN" dirty="0"/>
              <a:t> </a:t>
            </a:r>
          </a:p>
          <a:p>
            <a:r>
              <a:rPr lang="en-IN" dirty="0">
                <a:solidFill>
                  <a:srgbClr val="999999"/>
                </a:solidFill>
              </a:rPr>
              <a:t>}</a:t>
            </a:r>
          </a:p>
          <a:p>
            <a:endParaRPr lang="en-IN" dirty="0">
              <a:solidFill>
                <a:srgbClr val="999999"/>
              </a:solidFill>
            </a:endParaRPr>
          </a:p>
          <a:p>
            <a:r>
              <a:rPr lang="en-IN" dirty="0"/>
              <a:t>Output:</a:t>
            </a:r>
          </a:p>
          <a:p>
            <a:r>
              <a:rPr lang="en-IN" dirty="0"/>
              <a:t>Average of 5.75 and 6.25 = 6.00</a:t>
            </a:r>
          </a:p>
          <a:p>
            <a:endParaRPr lang="en-IN" dirty="0"/>
          </a:p>
          <a:p>
            <a:endParaRPr lang="en-IN" dirty="0"/>
          </a:p>
          <a:p>
            <a:endParaRPr lang="en-US" dirty="0"/>
          </a:p>
        </p:txBody>
      </p:sp>
    </p:spTree>
    <p:extLst>
      <p:ext uri="{BB962C8B-B14F-4D97-AF65-F5344CB8AC3E}">
        <p14:creationId xmlns:p14="http://schemas.microsoft.com/office/powerpoint/2010/main" val="27337837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1610FF-CE5B-6043-B299-6FEB46AC80F6}"/>
              </a:ext>
            </a:extLst>
          </p:cNvPr>
          <p:cNvSpPr/>
          <p:nvPr/>
        </p:nvSpPr>
        <p:spPr>
          <a:xfrm>
            <a:off x="1417320" y="71366"/>
            <a:ext cx="10222991" cy="5909310"/>
          </a:xfrm>
          <a:prstGeom prst="rect">
            <a:avLst/>
          </a:prstGeom>
        </p:spPr>
        <p:txBody>
          <a:bodyPr wrap="square">
            <a:spAutoFit/>
          </a:bodyPr>
          <a:lstStyle/>
          <a:p>
            <a:r>
              <a:rPr lang="en-IN" b="1" dirty="0">
                <a:latin typeface="Open Sans"/>
              </a:rPr>
              <a:t>Functions with multiple return values</a:t>
            </a:r>
          </a:p>
          <a:p>
            <a:r>
              <a:rPr lang="en-IN" dirty="0"/>
              <a:t>Go functions are capable of returning multiple values.  This is something that most programming languages don’t support natively. </a:t>
            </a:r>
          </a:p>
          <a:p>
            <a:endParaRPr lang="en-IN" dirty="0"/>
          </a:p>
          <a:p>
            <a:r>
              <a:rPr lang="en-IN" dirty="0"/>
              <a:t>package main</a:t>
            </a:r>
          </a:p>
          <a:p>
            <a:br>
              <a:rPr lang="en-IN" dirty="0"/>
            </a:br>
            <a:r>
              <a:rPr lang="en-IN" dirty="0"/>
              <a:t>import "</a:t>
            </a:r>
            <a:r>
              <a:rPr lang="en-IN" dirty="0" err="1"/>
              <a:t>fmt</a:t>
            </a:r>
            <a:r>
              <a:rPr lang="en-IN" dirty="0"/>
              <a:t>"</a:t>
            </a:r>
          </a:p>
          <a:p>
            <a:br>
              <a:rPr lang="en-IN" dirty="0"/>
            </a:br>
            <a:r>
              <a:rPr lang="en-IN" dirty="0"/>
              <a:t>func fun(x, y int) (int, int) {</a:t>
            </a:r>
          </a:p>
          <a:p>
            <a:r>
              <a:rPr lang="en-IN" dirty="0"/>
              <a:t>	return x, y</a:t>
            </a:r>
          </a:p>
          <a:p>
            <a:r>
              <a:rPr lang="en-IN" dirty="0"/>
              <a:t>}</a:t>
            </a:r>
          </a:p>
          <a:p>
            <a:endParaRPr lang="en-IN" dirty="0"/>
          </a:p>
          <a:p>
            <a:r>
              <a:rPr lang="en-IN" dirty="0"/>
              <a:t>func main() {</a:t>
            </a:r>
          </a:p>
          <a:p>
            <a:r>
              <a:rPr lang="en-IN" dirty="0"/>
              <a:t>	a, b := fun(10, 20)</a:t>
            </a:r>
          </a:p>
          <a:p>
            <a:r>
              <a:rPr lang="en-IN" dirty="0"/>
              <a:t>	</a:t>
            </a:r>
            <a:r>
              <a:rPr lang="en-IN" dirty="0" err="1"/>
              <a:t>fmt.Println</a:t>
            </a:r>
            <a:r>
              <a:rPr lang="en-IN" dirty="0"/>
              <a:t>(a, b)</a:t>
            </a:r>
          </a:p>
          <a:p>
            <a:r>
              <a:rPr lang="en-IN" dirty="0"/>
              <a:t>}</a:t>
            </a:r>
          </a:p>
          <a:p>
            <a:endParaRPr lang="en-IN" dirty="0"/>
          </a:p>
          <a:p>
            <a:r>
              <a:rPr lang="en-IN" dirty="0"/>
              <a:t>Output:</a:t>
            </a:r>
          </a:p>
          <a:p>
            <a:r>
              <a:rPr lang="en-IN" dirty="0"/>
              <a:t>10 20</a:t>
            </a:r>
          </a:p>
          <a:p>
            <a:endParaRPr lang="en-IN" b="1" i="0" u="none" strike="noStrike" dirty="0">
              <a:effectLst/>
              <a:latin typeface="Open Sans"/>
            </a:endParaRPr>
          </a:p>
          <a:p>
            <a:endParaRPr lang="en-IN" b="1" i="0" u="none" strike="noStrike" dirty="0">
              <a:effectLst/>
              <a:latin typeface="Open Sans"/>
            </a:endParaRPr>
          </a:p>
        </p:txBody>
      </p:sp>
    </p:spTree>
    <p:extLst>
      <p:ext uri="{BB962C8B-B14F-4D97-AF65-F5344CB8AC3E}">
        <p14:creationId xmlns:p14="http://schemas.microsoft.com/office/powerpoint/2010/main" val="13102487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80EC7-683E-934B-9AD1-5502B925E094}"/>
              </a:ext>
            </a:extLst>
          </p:cNvPr>
          <p:cNvSpPr>
            <a:spLocks noGrp="1"/>
          </p:cNvSpPr>
          <p:nvPr>
            <p:ph type="title"/>
          </p:nvPr>
        </p:nvSpPr>
        <p:spPr>
          <a:xfrm>
            <a:off x="109728" y="96012"/>
            <a:ext cx="7729728" cy="1188720"/>
          </a:xfrm>
        </p:spPr>
        <p:txBody>
          <a:bodyPr/>
          <a:lstStyle/>
          <a:p>
            <a:pPr algn="l"/>
            <a:r>
              <a:rPr lang="en-US" dirty="0"/>
              <a:t>Method</a:t>
            </a:r>
          </a:p>
        </p:txBody>
      </p:sp>
      <p:sp>
        <p:nvSpPr>
          <p:cNvPr id="3" name="Content Placeholder 2">
            <a:extLst>
              <a:ext uri="{FF2B5EF4-FFF2-40B4-BE49-F238E27FC236}">
                <a16:creationId xmlns:a16="http://schemas.microsoft.com/office/drawing/2014/main" id="{53329806-BB96-E84A-8437-F5B06FCE0143}"/>
              </a:ext>
            </a:extLst>
          </p:cNvPr>
          <p:cNvSpPr>
            <a:spLocks noGrp="1"/>
          </p:cNvSpPr>
          <p:nvPr>
            <p:ph idx="1"/>
          </p:nvPr>
        </p:nvSpPr>
        <p:spPr>
          <a:xfrm>
            <a:off x="813816" y="1403604"/>
            <a:ext cx="11082528" cy="5289804"/>
          </a:xfrm>
        </p:spPr>
        <p:txBody>
          <a:bodyPr/>
          <a:lstStyle/>
          <a:p>
            <a:r>
              <a:rPr lang="en-IN" dirty="0">
                <a:latin typeface="Calibri" panose="020F0502020204030204" pitchFamily="34" charset="0"/>
                <a:cs typeface="Calibri" panose="020F0502020204030204" pitchFamily="34" charset="0"/>
              </a:rPr>
              <a:t>A method is nothing but a function with a special </a:t>
            </a:r>
            <a:r>
              <a:rPr lang="en-IN" i="1" dirty="0">
                <a:latin typeface="Calibri" panose="020F0502020204030204" pitchFamily="34" charset="0"/>
                <a:cs typeface="Calibri" panose="020F0502020204030204" pitchFamily="34" charset="0"/>
              </a:rPr>
              <a:t>receiver</a:t>
            </a:r>
            <a:r>
              <a:rPr lang="en-IN" dirty="0">
                <a:latin typeface="Calibri" panose="020F0502020204030204" pitchFamily="34" charset="0"/>
                <a:cs typeface="Calibri" panose="020F0502020204030204" pitchFamily="34" charset="0"/>
              </a:rPr>
              <a:t> argument.</a:t>
            </a:r>
          </a:p>
          <a:p>
            <a:r>
              <a:rPr lang="en-IN" dirty="0">
                <a:latin typeface="Calibri" panose="020F0502020204030204" pitchFamily="34" charset="0"/>
                <a:cs typeface="Calibri" panose="020F0502020204030204" pitchFamily="34" charset="0"/>
              </a:rPr>
              <a:t>The </a:t>
            </a:r>
            <a:r>
              <a:rPr lang="en-IN" i="1" dirty="0">
                <a:latin typeface="Calibri" panose="020F0502020204030204" pitchFamily="34" charset="0"/>
                <a:cs typeface="Calibri" panose="020F0502020204030204" pitchFamily="34" charset="0"/>
              </a:rPr>
              <a:t>receiver</a:t>
            </a:r>
            <a:r>
              <a:rPr lang="en-IN" dirty="0">
                <a:latin typeface="Calibri" panose="020F0502020204030204" pitchFamily="34" charset="0"/>
                <a:cs typeface="Calibri" panose="020F0502020204030204" pitchFamily="34" charset="0"/>
              </a:rPr>
              <a:t> argument has a name and a type. It appears between the func keyword and the method name -</a:t>
            </a:r>
          </a:p>
          <a:p>
            <a:endParaRPr lang="en-IN" dirty="0">
              <a:solidFill>
                <a:srgbClr val="0077AA"/>
              </a:solidFill>
              <a:latin typeface="Calibri" panose="020F0502020204030204" pitchFamily="34" charset="0"/>
              <a:cs typeface="Calibri" panose="020F0502020204030204" pitchFamily="34" charset="0"/>
            </a:endParaRPr>
          </a:p>
          <a:p>
            <a:pPr marL="0" indent="0">
              <a:buNone/>
            </a:pPr>
            <a:r>
              <a:rPr lang="en-IN" dirty="0">
                <a:solidFill>
                  <a:srgbClr val="0077AA"/>
                </a:solidFill>
                <a:latin typeface="Calibri" panose="020F0502020204030204" pitchFamily="34" charset="0"/>
                <a:cs typeface="Calibri" panose="020F0502020204030204" pitchFamily="34" charset="0"/>
              </a:rPr>
              <a:t>	func</a:t>
            </a:r>
            <a:r>
              <a:rPr lang="en-IN" dirty="0">
                <a:latin typeface="Calibri" panose="020F0502020204030204" pitchFamily="34" charset="0"/>
                <a:cs typeface="Calibri" panose="020F0502020204030204" pitchFamily="34" charset="0"/>
              </a:rPr>
              <a:t> </a:t>
            </a:r>
            <a:r>
              <a:rPr lang="en-IN" dirty="0">
                <a:solidFill>
                  <a:srgbClr val="999999"/>
                </a:solidFill>
                <a:latin typeface="Calibri" panose="020F0502020204030204" pitchFamily="34" charset="0"/>
                <a:cs typeface="Calibri" panose="020F0502020204030204" pitchFamily="34" charset="0"/>
              </a:rPr>
              <a:t>(</a:t>
            </a:r>
            <a:r>
              <a:rPr lang="en-IN" dirty="0">
                <a:latin typeface="Calibri" panose="020F0502020204030204" pitchFamily="34" charset="0"/>
                <a:cs typeface="Calibri" panose="020F0502020204030204" pitchFamily="34" charset="0"/>
              </a:rPr>
              <a:t>receiver Type</a:t>
            </a:r>
            <a:r>
              <a:rPr lang="en-IN" dirty="0">
                <a:solidFill>
                  <a:srgbClr val="999999"/>
                </a:solidFill>
                <a:latin typeface="Calibri" panose="020F0502020204030204" pitchFamily="34" charset="0"/>
                <a:cs typeface="Calibri" panose="020F0502020204030204" pitchFamily="34" charset="0"/>
              </a:rPr>
              <a:t>)</a:t>
            </a:r>
            <a:r>
              <a:rPr lang="en-IN" dirty="0">
                <a:latin typeface="Calibri" panose="020F0502020204030204" pitchFamily="34" charset="0"/>
                <a:cs typeface="Calibri" panose="020F0502020204030204" pitchFamily="34" charset="0"/>
              </a:rPr>
              <a:t> </a:t>
            </a:r>
            <a:r>
              <a:rPr lang="en-IN" dirty="0" err="1">
                <a:solidFill>
                  <a:srgbClr val="DD4A68"/>
                </a:solidFill>
                <a:latin typeface="Calibri" panose="020F0502020204030204" pitchFamily="34" charset="0"/>
                <a:cs typeface="Calibri" panose="020F0502020204030204" pitchFamily="34" charset="0"/>
              </a:rPr>
              <a:t>MethodName</a:t>
            </a:r>
            <a:r>
              <a:rPr lang="en-IN" dirty="0">
                <a:solidFill>
                  <a:srgbClr val="999999"/>
                </a:solidFill>
                <a:latin typeface="Calibri" panose="020F0502020204030204" pitchFamily="34" charset="0"/>
                <a:cs typeface="Calibri" panose="020F0502020204030204" pitchFamily="34" charset="0"/>
              </a:rPr>
              <a:t>(</a:t>
            </a:r>
            <a:r>
              <a:rPr lang="en-IN" dirty="0" err="1">
                <a:latin typeface="Calibri" panose="020F0502020204030204" pitchFamily="34" charset="0"/>
                <a:cs typeface="Calibri" panose="020F0502020204030204" pitchFamily="34" charset="0"/>
              </a:rPr>
              <a:t>parameterList</a:t>
            </a:r>
            <a:r>
              <a:rPr lang="en-IN" dirty="0">
                <a:solidFill>
                  <a:srgbClr val="999999"/>
                </a:solidFill>
                <a:latin typeface="Calibri" panose="020F0502020204030204" pitchFamily="34" charset="0"/>
                <a:cs typeface="Calibri" panose="020F0502020204030204" pitchFamily="34" charset="0"/>
              </a:rPr>
              <a:t>)</a:t>
            </a:r>
            <a:r>
              <a:rPr lang="en-IN" dirty="0">
                <a:latin typeface="Calibri" panose="020F0502020204030204" pitchFamily="34" charset="0"/>
                <a:cs typeface="Calibri" panose="020F0502020204030204" pitchFamily="34" charset="0"/>
              </a:rPr>
              <a:t> </a:t>
            </a:r>
            <a:r>
              <a:rPr lang="en-IN" dirty="0">
                <a:solidFill>
                  <a:srgbClr val="999999"/>
                </a:solidFill>
                <a:latin typeface="Calibri" panose="020F0502020204030204" pitchFamily="34" charset="0"/>
                <a:cs typeface="Calibri" panose="020F0502020204030204" pitchFamily="34" charset="0"/>
              </a:rPr>
              <a:t>(</a:t>
            </a:r>
            <a:r>
              <a:rPr lang="en-IN" dirty="0" err="1">
                <a:latin typeface="Calibri" panose="020F0502020204030204" pitchFamily="34" charset="0"/>
                <a:cs typeface="Calibri" panose="020F0502020204030204" pitchFamily="34" charset="0"/>
              </a:rPr>
              <a:t>returnTypes</a:t>
            </a:r>
            <a:r>
              <a:rPr lang="en-IN" dirty="0">
                <a:solidFill>
                  <a:srgbClr val="999999"/>
                </a:solidFill>
                <a:latin typeface="Calibri" panose="020F0502020204030204" pitchFamily="34" charset="0"/>
                <a:cs typeface="Calibri" panose="020F0502020204030204" pitchFamily="34" charset="0"/>
              </a:rPr>
              <a:t>)</a:t>
            </a:r>
            <a:r>
              <a:rPr lang="en-IN" dirty="0">
                <a:latin typeface="Calibri" panose="020F0502020204030204" pitchFamily="34" charset="0"/>
                <a:cs typeface="Calibri" panose="020F0502020204030204" pitchFamily="34" charset="0"/>
              </a:rPr>
              <a:t> </a:t>
            </a:r>
            <a:r>
              <a:rPr lang="en-IN" dirty="0">
                <a:solidFill>
                  <a:srgbClr val="999999"/>
                </a:solidFill>
                <a:latin typeface="Calibri" panose="020F0502020204030204" pitchFamily="34" charset="0"/>
                <a:cs typeface="Calibri" panose="020F0502020204030204" pitchFamily="34" charset="0"/>
              </a:rPr>
              <a:t>{</a:t>
            </a:r>
            <a:r>
              <a:rPr lang="en-IN" dirty="0">
                <a:latin typeface="Calibri" panose="020F0502020204030204" pitchFamily="34" charset="0"/>
                <a:cs typeface="Calibri" panose="020F0502020204030204" pitchFamily="34" charset="0"/>
              </a:rPr>
              <a:t> </a:t>
            </a:r>
            <a:r>
              <a:rPr lang="en-IN" dirty="0">
                <a:solidFill>
                  <a:srgbClr val="999999"/>
                </a:solidFill>
                <a:latin typeface="Calibri" panose="020F0502020204030204" pitchFamily="34" charset="0"/>
                <a:cs typeface="Calibri" panose="020F0502020204030204" pitchFamily="34" charset="0"/>
              </a:rPr>
              <a:t>}</a:t>
            </a:r>
            <a:endParaRPr lang="en-US" dirty="0">
              <a:latin typeface="Calibri" panose="020F0502020204030204" pitchFamily="34" charset="0"/>
              <a:cs typeface="Calibri" panose="020F0502020204030204" pitchFamily="34" charset="0"/>
            </a:endParaRPr>
          </a:p>
          <a:p>
            <a:pPr marL="0" indent="0">
              <a:buNone/>
            </a:pPr>
            <a:endParaRPr lang="en-IN" dirty="0">
              <a:latin typeface="Calibri" panose="020F0502020204030204" pitchFamily="34" charset="0"/>
              <a:cs typeface="Calibri" panose="020F0502020204030204" pitchFamily="34" charset="0"/>
            </a:endParaRPr>
          </a:p>
          <a:p>
            <a:r>
              <a:rPr lang="en-IN" dirty="0">
                <a:latin typeface="Calibri" panose="020F0502020204030204" pitchFamily="34" charset="0"/>
                <a:cs typeface="Calibri" panose="020F0502020204030204" pitchFamily="34" charset="0"/>
              </a:rPr>
              <a:t>Methods help you write object-oriented style code in Go.</a:t>
            </a:r>
          </a:p>
          <a:p>
            <a:r>
              <a:rPr lang="en-IN" dirty="0">
                <a:latin typeface="Calibri" panose="020F0502020204030204" pitchFamily="34" charset="0"/>
                <a:cs typeface="Calibri" panose="020F0502020204030204" pitchFamily="34" charset="0"/>
              </a:rPr>
              <a:t>Moreover, Methods help you avoid naming conflicts. Since a </a:t>
            </a:r>
            <a:r>
              <a:rPr lang="en-IN" b="1" dirty="0">
                <a:latin typeface="Calibri" panose="020F0502020204030204" pitchFamily="34" charset="0"/>
                <a:cs typeface="Calibri" panose="020F0502020204030204" pitchFamily="34" charset="0"/>
              </a:rPr>
              <a:t>method is tied to receiver</a:t>
            </a:r>
            <a:r>
              <a:rPr lang="en-IN" dirty="0">
                <a:latin typeface="Calibri" panose="020F0502020204030204" pitchFamily="34" charset="0"/>
                <a:cs typeface="Calibri" panose="020F0502020204030204" pitchFamily="34" charset="0"/>
              </a:rPr>
              <a:t>, you can have the same method names on different receiver types.</a:t>
            </a:r>
          </a:p>
          <a:p>
            <a:pPr marL="0" indent="0">
              <a:buNone/>
            </a:pPr>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976594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7DEDE3-43CF-D842-A724-6575A07ADFD8}"/>
              </a:ext>
            </a:extLst>
          </p:cNvPr>
          <p:cNvSpPr>
            <a:spLocks noGrp="1"/>
          </p:cNvSpPr>
          <p:nvPr>
            <p:ph idx="1"/>
          </p:nvPr>
        </p:nvSpPr>
        <p:spPr>
          <a:xfrm>
            <a:off x="1673352" y="68580"/>
            <a:ext cx="7729728" cy="3101983"/>
          </a:xfrm>
        </p:spPr>
        <p:txBody>
          <a:bodyPr>
            <a:normAutofit fontScale="25000" lnSpcReduction="20000"/>
          </a:bodyPr>
          <a:lstStyle/>
          <a:p>
            <a:pPr marL="0" indent="0">
              <a:buNone/>
            </a:pPr>
            <a:r>
              <a:rPr lang="en-IN" sz="5600" dirty="0">
                <a:latin typeface="Calibri" panose="020F0502020204030204" pitchFamily="34" charset="0"/>
                <a:cs typeface="Calibri" panose="020F0502020204030204" pitchFamily="34" charset="0"/>
              </a:rPr>
              <a:t>type A struct {</a:t>
            </a:r>
          </a:p>
          <a:p>
            <a:pPr marL="0" indent="0">
              <a:buNone/>
            </a:pPr>
            <a:r>
              <a:rPr lang="en-IN" sz="5600" dirty="0">
                <a:latin typeface="Calibri" panose="020F0502020204030204" pitchFamily="34" charset="0"/>
                <a:cs typeface="Calibri" panose="020F0502020204030204" pitchFamily="34" charset="0"/>
              </a:rPr>
              <a:t>	a string</a:t>
            </a:r>
          </a:p>
          <a:p>
            <a:pPr marL="0" indent="0">
              <a:buNone/>
            </a:pPr>
            <a:r>
              <a:rPr lang="en-IN" sz="5600" dirty="0">
                <a:latin typeface="Calibri" panose="020F0502020204030204" pitchFamily="34" charset="0"/>
                <a:cs typeface="Calibri" panose="020F0502020204030204" pitchFamily="34" charset="0"/>
              </a:rPr>
              <a:t>}</a:t>
            </a:r>
            <a:br>
              <a:rPr lang="en-IN" sz="5600" dirty="0">
                <a:latin typeface="Calibri" panose="020F0502020204030204" pitchFamily="34" charset="0"/>
                <a:cs typeface="Calibri" panose="020F0502020204030204" pitchFamily="34" charset="0"/>
              </a:rPr>
            </a:br>
            <a:r>
              <a:rPr lang="en-IN" sz="5600" dirty="0">
                <a:latin typeface="Calibri" panose="020F0502020204030204" pitchFamily="34" charset="0"/>
                <a:cs typeface="Calibri" panose="020F0502020204030204" pitchFamily="34" charset="0"/>
              </a:rPr>
              <a:t>func (</a:t>
            </a:r>
            <a:r>
              <a:rPr lang="en-IN" sz="5600" dirty="0" err="1">
                <a:latin typeface="Calibri" panose="020F0502020204030204" pitchFamily="34" charset="0"/>
                <a:cs typeface="Calibri" panose="020F0502020204030204" pitchFamily="34" charset="0"/>
              </a:rPr>
              <a:t>obj</a:t>
            </a:r>
            <a:r>
              <a:rPr lang="en-IN" sz="5600" dirty="0">
                <a:latin typeface="Calibri" panose="020F0502020204030204" pitchFamily="34" charset="0"/>
                <a:cs typeface="Calibri" panose="020F0502020204030204" pitchFamily="34" charset="0"/>
              </a:rPr>
              <a:t> A) display() string {.    //method with receiver A</a:t>
            </a:r>
          </a:p>
          <a:p>
            <a:pPr marL="0" indent="0">
              <a:buNone/>
            </a:pPr>
            <a:r>
              <a:rPr lang="en-IN" sz="5600" dirty="0">
                <a:latin typeface="Calibri" panose="020F0502020204030204" pitchFamily="34" charset="0"/>
                <a:cs typeface="Calibri" panose="020F0502020204030204" pitchFamily="34" charset="0"/>
              </a:rPr>
              <a:t>	return </a:t>
            </a:r>
            <a:r>
              <a:rPr lang="en-IN" sz="5600" dirty="0" err="1">
                <a:latin typeface="Calibri" panose="020F0502020204030204" pitchFamily="34" charset="0"/>
                <a:cs typeface="Calibri" panose="020F0502020204030204" pitchFamily="34" charset="0"/>
              </a:rPr>
              <a:t>obj.a</a:t>
            </a:r>
            <a:endParaRPr lang="en-IN" sz="5600" dirty="0">
              <a:latin typeface="Calibri" panose="020F0502020204030204" pitchFamily="34" charset="0"/>
              <a:cs typeface="Calibri" panose="020F0502020204030204" pitchFamily="34" charset="0"/>
            </a:endParaRPr>
          </a:p>
          <a:p>
            <a:pPr marL="0" indent="0">
              <a:buNone/>
            </a:pPr>
            <a:r>
              <a:rPr lang="en-IN" sz="5600" dirty="0">
                <a:latin typeface="Calibri" panose="020F0502020204030204" pitchFamily="34" charset="0"/>
                <a:cs typeface="Calibri" panose="020F0502020204030204" pitchFamily="34" charset="0"/>
              </a:rPr>
              <a:t>}</a:t>
            </a:r>
          </a:p>
          <a:p>
            <a:pPr marL="0" indent="0">
              <a:buNone/>
            </a:pPr>
            <a:br>
              <a:rPr lang="en-IN" sz="5600" dirty="0">
                <a:latin typeface="Calibri" panose="020F0502020204030204" pitchFamily="34" charset="0"/>
                <a:cs typeface="Calibri" panose="020F0502020204030204" pitchFamily="34" charset="0"/>
              </a:rPr>
            </a:br>
            <a:r>
              <a:rPr lang="en-IN" sz="5600" dirty="0">
                <a:latin typeface="Calibri" panose="020F0502020204030204" pitchFamily="34" charset="0"/>
                <a:cs typeface="Calibri" panose="020F0502020204030204" pitchFamily="34" charset="0"/>
              </a:rPr>
              <a:t>type B struct {</a:t>
            </a:r>
          </a:p>
          <a:p>
            <a:pPr marL="0" indent="0">
              <a:buNone/>
            </a:pPr>
            <a:r>
              <a:rPr lang="en-IN" sz="5600" dirty="0">
                <a:latin typeface="Calibri" panose="020F0502020204030204" pitchFamily="34" charset="0"/>
                <a:cs typeface="Calibri" panose="020F0502020204030204" pitchFamily="34" charset="0"/>
              </a:rPr>
              <a:t>	b string</a:t>
            </a:r>
          </a:p>
          <a:p>
            <a:pPr marL="0" indent="0">
              <a:buNone/>
            </a:pPr>
            <a:r>
              <a:rPr lang="en-IN" sz="5600" dirty="0">
                <a:latin typeface="Calibri" panose="020F0502020204030204" pitchFamily="34" charset="0"/>
                <a:cs typeface="Calibri" panose="020F0502020204030204" pitchFamily="34" charset="0"/>
              </a:rPr>
              <a:t>}</a:t>
            </a:r>
          </a:p>
          <a:p>
            <a:pPr marL="0" indent="0">
              <a:buNone/>
            </a:pPr>
            <a:br>
              <a:rPr lang="en-IN" sz="5600" dirty="0">
                <a:latin typeface="Calibri" panose="020F0502020204030204" pitchFamily="34" charset="0"/>
                <a:cs typeface="Calibri" panose="020F0502020204030204" pitchFamily="34" charset="0"/>
              </a:rPr>
            </a:br>
            <a:r>
              <a:rPr lang="en-IN" sz="5600" dirty="0">
                <a:latin typeface="Calibri" panose="020F0502020204030204" pitchFamily="34" charset="0"/>
                <a:cs typeface="Calibri" panose="020F0502020204030204" pitchFamily="34" charset="0"/>
              </a:rPr>
              <a:t>func (obj1 B) display() string {    // method with receiver B</a:t>
            </a:r>
          </a:p>
          <a:p>
            <a:pPr marL="0" indent="0">
              <a:buNone/>
            </a:pPr>
            <a:r>
              <a:rPr lang="en-IN" sz="5600" dirty="0">
                <a:latin typeface="Calibri" panose="020F0502020204030204" pitchFamily="34" charset="0"/>
                <a:cs typeface="Calibri" panose="020F0502020204030204" pitchFamily="34" charset="0"/>
              </a:rPr>
              <a:t>	return obj1.b</a:t>
            </a:r>
          </a:p>
          <a:p>
            <a:pPr marL="0" indent="0">
              <a:buNone/>
            </a:pPr>
            <a:r>
              <a:rPr lang="en-IN" sz="5600" dirty="0">
                <a:latin typeface="Calibri" panose="020F0502020204030204" pitchFamily="34" charset="0"/>
                <a:cs typeface="Calibri" panose="020F0502020204030204" pitchFamily="34" charset="0"/>
              </a:rPr>
              <a:t>}</a:t>
            </a:r>
          </a:p>
          <a:p>
            <a:pPr marL="0" indent="0">
              <a:buNone/>
            </a:pPr>
            <a:br>
              <a:rPr lang="en-IN" sz="5600" dirty="0">
                <a:latin typeface="Calibri" panose="020F0502020204030204" pitchFamily="34" charset="0"/>
                <a:cs typeface="Calibri" panose="020F0502020204030204" pitchFamily="34" charset="0"/>
              </a:rPr>
            </a:br>
            <a:r>
              <a:rPr lang="en-IN" sz="5600" dirty="0">
                <a:latin typeface="Calibri" panose="020F0502020204030204" pitchFamily="34" charset="0"/>
                <a:cs typeface="Calibri" panose="020F0502020204030204" pitchFamily="34" charset="0"/>
              </a:rPr>
              <a:t>func main() {</a:t>
            </a:r>
          </a:p>
          <a:p>
            <a:pPr marL="0" indent="0">
              <a:buNone/>
            </a:pPr>
            <a:r>
              <a:rPr lang="en-IN" sz="5600" dirty="0" err="1">
                <a:latin typeface="Calibri" panose="020F0502020204030204" pitchFamily="34" charset="0"/>
                <a:cs typeface="Calibri" panose="020F0502020204030204" pitchFamily="34" charset="0"/>
              </a:rPr>
              <a:t>obj</a:t>
            </a:r>
            <a:r>
              <a:rPr lang="en-IN" sz="5600" dirty="0">
                <a:latin typeface="Calibri" panose="020F0502020204030204" pitchFamily="34" charset="0"/>
                <a:cs typeface="Calibri" panose="020F0502020204030204" pitchFamily="34" charset="0"/>
              </a:rPr>
              <a:t> := A{"I am A struct"}</a:t>
            </a:r>
          </a:p>
          <a:p>
            <a:pPr marL="0" indent="0">
              <a:buNone/>
            </a:pPr>
            <a:r>
              <a:rPr lang="en-IN" sz="5600" dirty="0">
                <a:latin typeface="Calibri" panose="020F0502020204030204" pitchFamily="34" charset="0"/>
                <a:cs typeface="Calibri" panose="020F0502020204030204" pitchFamily="34" charset="0"/>
              </a:rPr>
              <a:t>obj1 := B{"I am B struct"}</a:t>
            </a:r>
          </a:p>
          <a:p>
            <a:pPr marL="0" indent="0">
              <a:buNone/>
            </a:pPr>
            <a:br>
              <a:rPr lang="en-IN" sz="5600" dirty="0">
                <a:latin typeface="Calibri" panose="020F0502020204030204" pitchFamily="34" charset="0"/>
                <a:cs typeface="Calibri" panose="020F0502020204030204" pitchFamily="34" charset="0"/>
              </a:rPr>
            </a:br>
            <a:r>
              <a:rPr lang="en-IN" sz="5600" dirty="0" err="1">
                <a:latin typeface="Calibri" panose="020F0502020204030204" pitchFamily="34" charset="0"/>
                <a:cs typeface="Calibri" panose="020F0502020204030204" pitchFamily="34" charset="0"/>
              </a:rPr>
              <a:t>fmt.Println</a:t>
            </a:r>
            <a:r>
              <a:rPr lang="en-IN" sz="5600" dirty="0">
                <a:latin typeface="Calibri" panose="020F0502020204030204" pitchFamily="34" charset="0"/>
                <a:cs typeface="Calibri" panose="020F0502020204030204" pitchFamily="34" charset="0"/>
              </a:rPr>
              <a:t>(</a:t>
            </a:r>
            <a:r>
              <a:rPr lang="en-IN" sz="5600" dirty="0" err="1">
                <a:latin typeface="Calibri" panose="020F0502020204030204" pitchFamily="34" charset="0"/>
                <a:cs typeface="Calibri" panose="020F0502020204030204" pitchFamily="34" charset="0"/>
              </a:rPr>
              <a:t>obj.display</a:t>
            </a:r>
            <a:r>
              <a:rPr lang="en-IN" sz="5600" dirty="0">
                <a:latin typeface="Calibri" panose="020F0502020204030204" pitchFamily="34" charset="0"/>
                <a:cs typeface="Calibri" panose="020F0502020204030204" pitchFamily="34" charset="0"/>
              </a:rPr>
              <a:t>())</a:t>
            </a:r>
          </a:p>
          <a:p>
            <a:pPr marL="0" indent="0">
              <a:buNone/>
            </a:pPr>
            <a:r>
              <a:rPr lang="en-IN" sz="5600" dirty="0" err="1">
                <a:latin typeface="Calibri" panose="020F0502020204030204" pitchFamily="34" charset="0"/>
                <a:cs typeface="Calibri" panose="020F0502020204030204" pitchFamily="34" charset="0"/>
              </a:rPr>
              <a:t>fmt.Println</a:t>
            </a:r>
            <a:r>
              <a:rPr lang="en-IN" sz="5600" dirty="0">
                <a:latin typeface="Calibri" panose="020F0502020204030204" pitchFamily="34" charset="0"/>
                <a:cs typeface="Calibri" panose="020F0502020204030204" pitchFamily="34" charset="0"/>
              </a:rPr>
              <a:t>(obj1.display())</a:t>
            </a:r>
          </a:p>
          <a:p>
            <a:pPr marL="0" indent="0">
              <a:buNone/>
            </a:pPr>
            <a:r>
              <a:rPr lang="en-IN" sz="5600" dirty="0">
                <a:latin typeface="Calibri" panose="020F0502020204030204" pitchFamily="34" charset="0"/>
                <a:cs typeface="Calibri" panose="020F0502020204030204" pitchFamily="34" charset="0"/>
              </a:rPr>
              <a:t>}</a:t>
            </a:r>
          </a:p>
          <a:p>
            <a:pPr marL="0" indent="0">
              <a:buNone/>
            </a:pPr>
            <a:r>
              <a:rPr lang="en-IN" sz="5600" b="1" dirty="0">
                <a:latin typeface="Calibri" panose="020F0502020204030204" pitchFamily="34" charset="0"/>
                <a:cs typeface="Calibri" panose="020F0502020204030204" pitchFamily="34" charset="0"/>
              </a:rPr>
              <a:t>Output:</a:t>
            </a:r>
          </a:p>
          <a:p>
            <a:pPr marL="0" indent="0">
              <a:buNone/>
            </a:pPr>
            <a:r>
              <a:rPr lang="en-IN" sz="5600" dirty="0">
                <a:latin typeface="Calibri" panose="020F0502020204030204" pitchFamily="34" charset="0"/>
                <a:cs typeface="Calibri" panose="020F0502020204030204" pitchFamily="34" charset="0"/>
              </a:rPr>
              <a:t>I am A struct</a:t>
            </a:r>
          </a:p>
          <a:p>
            <a:pPr marL="0" indent="0">
              <a:buNone/>
            </a:pPr>
            <a:r>
              <a:rPr lang="en-IN" sz="5600" dirty="0">
                <a:latin typeface="Calibri" panose="020F0502020204030204" pitchFamily="34" charset="0"/>
                <a:cs typeface="Calibri" panose="020F0502020204030204" pitchFamily="34" charset="0"/>
              </a:rPr>
              <a:t>I am B struct</a:t>
            </a:r>
            <a:br>
              <a:rPr lang="en-IN" sz="5600" dirty="0">
                <a:latin typeface="Calibri" panose="020F0502020204030204" pitchFamily="34" charset="0"/>
                <a:cs typeface="Calibri" panose="020F0502020204030204" pitchFamily="34" charset="0"/>
              </a:rPr>
            </a:br>
            <a:endParaRPr lang="en-IN" sz="5600" dirty="0">
              <a:latin typeface="Calibri" panose="020F0502020204030204" pitchFamily="34" charset="0"/>
              <a:cs typeface="Calibri" panose="020F0502020204030204" pitchFamily="34" charset="0"/>
            </a:endParaRPr>
          </a:p>
          <a:p>
            <a:endParaRPr lang="en-US" dirty="0"/>
          </a:p>
        </p:txBody>
      </p:sp>
    </p:spTree>
    <p:extLst>
      <p:ext uri="{BB962C8B-B14F-4D97-AF65-F5344CB8AC3E}">
        <p14:creationId xmlns:p14="http://schemas.microsoft.com/office/powerpoint/2010/main" val="209164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4EBEE-2D3C-CE46-9873-CA2DB2D79ED5}"/>
              </a:ext>
            </a:extLst>
          </p:cNvPr>
          <p:cNvSpPr>
            <a:spLocks noGrp="1"/>
          </p:cNvSpPr>
          <p:nvPr>
            <p:ph type="title"/>
          </p:nvPr>
        </p:nvSpPr>
        <p:spPr>
          <a:xfrm>
            <a:off x="100584" y="123444"/>
            <a:ext cx="7729728" cy="1188720"/>
          </a:xfrm>
        </p:spPr>
        <p:txBody>
          <a:bodyPr/>
          <a:lstStyle/>
          <a:p>
            <a:pPr algn="l"/>
            <a:r>
              <a:rPr lang="en-US" dirty="0"/>
              <a:t>interface</a:t>
            </a:r>
          </a:p>
        </p:txBody>
      </p:sp>
      <p:sp>
        <p:nvSpPr>
          <p:cNvPr id="3" name="Content Placeholder 2">
            <a:extLst>
              <a:ext uri="{FF2B5EF4-FFF2-40B4-BE49-F238E27FC236}">
                <a16:creationId xmlns:a16="http://schemas.microsoft.com/office/drawing/2014/main" id="{A04E1483-C53A-D841-9A8F-C51221E579ED}"/>
              </a:ext>
            </a:extLst>
          </p:cNvPr>
          <p:cNvSpPr>
            <a:spLocks noGrp="1"/>
          </p:cNvSpPr>
          <p:nvPr>
            <p:ph idx="1"/>
          </p:nvPr>
        </p:nvSpPr>
        <p:spPr>
          <a:xfrm>
            <a:off x="1901952" y="1431036"/>
            <a:ext cx="10140696" cy="5303520"/>
          </a:xfrm>
        </p:spPr>
        <p:txBody>
          <a:bodyPr>
            <a:normAutofit fontScale="85000" lnSpcReduction="20000"/>
          </a:bodyPr>
          <a:lstStyle/>
          <a:p>
            <a:pPr marL="0" indent="0">
              <a:buNone/>
            </a:pPr>
            <a:r>
              <a:rPr lang="en-IN" dirty="0"/>
              <a:t>An interface in Go is a </a:t>
            </a:r>
            <a:r>
              <a:rPr lang="en-IN" b="1" dirty="0"/>
              <a:t>type</a:t>
            </a:r>
            <a:r>
              <a:rPr lang="en-IN" dirty="0"/>
              <a:t> defined using a set of method signatures. The interface defines the behaviour for similar type of objects</a:t>
            </a:r>
          </a:p>
          <a:p>
            <a:pPr marL="0" indent="0">
              <a:buNone/>
            </a:pPr>
            <a:endParaRPr lang="en-IN" dirty="0"/>
          </a:p>
          <a:p>
            <a:pPr marL="0" indent="0">
              <a:buNone/>
            </a:pPr>
            <a:r>
              <a:rPr lang="en-IN" dirty="0"/>
              <a:t>Typically, if you see a function or a method that expects an empty interface, then you can typically pass anything into this function/method.</a:t>
            </a:r>
          </a:p>
          <a:p>
            <a:pPr marL="0" indent="0">
              <a:buNone/>
            </a:pPr>
            <a:r>
              <a:rPr lang="en-IN" b="1" dirty="0"/>
              <a:t>Example:</a:t>
            </a:r>
          </a:p>
          <a:p>
            <a:pPr marL="0" indent="0">
              <a:buNone/>
            </a:pPr>
            <a:r>
              <a:rPr lang="en-IN" dirty="0"/>
              <a:t>package main </a:t>
            </a:r>
          </a:p>
          <a:p>
            <a:pPr marL="0" indent="0">
              <a:buNone/>
            </a:pPr>
            <a:r>
              <a:rPr lang="en-IN" dirty="0"/>
              <a:t>import ( "</a:t>
            </a:r>
            <a:r>
              <a:rPr lang="en-IN" dirty="0" err="1"/>
              <a:t>fmt</a:t>
            </a:r>
            <a:r>
              <a:rPr lang="en-IN" dirty="0"/>
              <a:t>" ) </a:t>
            </a:r>
          </a:p>
          <a:p>
            <a:pPr marL="0" indent="0">
              <a:buNone/>
            </a:pPr>
            <a:r>
              <a:rPr lang="en-IN" dirty="0"/>
              <a:t>func </a:t>
            </a:r>
            <a:r>
              <a:rPr lang="en-IN" dirty="0" err="1"/>
              <a:t>myFunc</a:t>
            </a:r>
            <a:r>
              <a:rPr lang="en-IN" dirty="0"/>
              <a:t>(a interface{}) { </a:t>
            </a:r>
          </a:p>
          <a:p>
            <a:pPr marL="0" indent="0">
              <a:buNone/>
            </a:pPr>
            <a:r>
              <a:rPr lang="en-IN" dirty="0"/>
              <a:t>	</a:t>
            </a:r>
            <a:r>
              <a:rPr lang="en-IN" dirty="0" err="1"/>
              <a:t>fmt.Println</a:t>
            </a:r>
            <a:r>
              <a:rPr lang="en-IN" dirty="0"/>
              <a:t>(a) </a:t>
            </a:r>
          </a:p>
          <a:p>
            <a:pPr marL="0" indent="0">
              <a:buNone/>
            </a:pPr>
            <a:r>
              <a:rPr lang="en-IN" dirty="0"/>
              <a:t>} </a:t>
            </a:r>
          </a:p>
          <a:p>
            <a:pPr marL="0" indent="0">
              <a:buNone/>
            </a:pPr>
            <a:r>
              <a:rPr lang="en-IN" dirty="0"/>
              <a:t>func main() { </a:t>
            </a:r>
          </a:p>
          <a:p>
            <a:pPr marL="0" indent="0">
              <a:buNone/>
            </a:pPr>
            <a:r>
              <a:rPr lang="en-IN" dirty="0"/>
              <a:t>	var </a:t>
            </a:r>
            <a:r>
              <a:rPr lang="en-IN" dirty="0" err="1"/>
              <a:t>my_age</a:t>
            </a:r>
            <a:r>
              <a:rPr lang="en-IN" dirty="0"/>
              <a:t> int </a:t>
            </a:r>
          </a:p>
          <a:p>
            <a:pPr marL="0" indent="0">
              <a:buNone/>
            </a:pPr>
            <a:r>
              <a:rPr lang="en-IN" dirty="0"/>
              <a:t>	</a:t>
            </a:r>
            <a:r>
              <a:rPr lang="en-IN" dirty="0" err="1"/>
              <a:t>my_age</a:t>
            </a:r>
            <a:r>
              <a:rPr lang="en-IN" dirty="0"/>
              <a:t> = 25 </a:t>
            </a:r>
          </a:p>
          <a:p>
            <a:pPr marL="0" indent="0">
              <a:buNone/>
            </a:pPr>
            <a:r>
              <a:rPr lang="en-IN" dirty="0"/>
              <a:t>	</a:t>
            </a:r>
            <a:r>
              <a:rPr lang="en-IN" dirty="0" err="1"/>
              <a:t>myFunc</a:t>
            </a:r>
            <a:r>
              <a:rPr lang="en-IN" dirty="0"/>
              <a:t>(</a:t>
            </a:r>
            <a:r>
              <a:rPr lang="en-IN" dirty="0" err="1"/>
              <a:t>my_age</a:t>
            </a:r>
            <a:r>
              <a:rPr lang="en-IN" dirty="0"/>
              <a:t>) </a:t>
            </a:r>
          </a:p>
          <a:p>
            <a:pPr marL="0" indent="0">
              <a:buNone/>
            </a:pPr>
            <a:r>
              <a:rPr lang="en-IN" dirty="0"/>
              <a:t>}</a:t>
            </a:r>
          </a:p>
          <a:p>
            <a:pPr marL="0" indent="0">
              <a:buNone/>
            </a:pPr>
            <a:r>
              <a:rPr lang="en-IN" b="1" dirty="0"/>
              <a:t>Output:</a:t>
            </a:r>
          </a:p>
          <a:p>
            <a:pPr marL="0" indent="0">
              <a:buNone/>
            </a:pPr>
            <a:r>
              <a:rPr lang="en-IN" dirty="0"/>
              <a:t>25	</a:t>
            </a:r>
            <a:endParaRPr lang="en-US" dirty="0"/>
          </a:p>
        </p:txBody>
      </p:sp>
    </p:spTree>
    <p:extLst>
      <p:ext uri="{BB962C8B-B14F-4D97-AF65-F5344CB8AC3E}">
        <p14:creationId xmlns:p14="http://schemas.microsoft.com/office/powerpoint/2010/main" val="29427112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FBAB4FA2-1D63-0040-8B26-B7C2AC17462C}"/>
              </a:ext>
            </a:extLst>
          </p:cNvPr>
          <p:cNvPicPr>
            <a:picLocks noGrp="1" noChangeAspect="1"/>
          </p:cNvPicPr>
          <p:nvPr>
            <p:ph idx="1"/>
          </p:nvPr>
        </p:nvPicPr>
        <p:blipFill>
          <a:blip r:embed="rId2"/>
          <a:stretch>
            <a:fillRect/>
          </a:stretch>
        </p:blipFill>
        <p:spPr>
          <a:xfrm>
            <a:off x="2438400" y="0"/>
            <a:ext cx="5802923" cy="6857999"/>
          </a:xfrm>
        </p:spPr>
      </p:pic>
    </p:spTree>
    <p:extLst>
      <p:ext uri="{BB962C8B-B14F-4D97-AF65-F5344CB8AC3E}">
        <p14:creationId xmlns:p14="http://schemas.microsoft.com/office/powerpoint/2010/main" val="15065322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F9632-23E3-A947-AB04-1F0B4B6EF613}"/>
              </a:ext>
            </a:extLst>
          </p:cNvPr>
          <p:cNvSpPr>
            <a:spLocks noGrp="1"/>
          </p:cNvSpPr>
          <p:nvPr>
            <p:ph type="title"/>
          </p:nvPr>
        </p:nvSpPr>
        <p:spPr>
          <a:xfrm>
            <a:off x="85464" y="50292"/>
            <a:ext cx="10751533" cy="927482"/>
          </a:xfrm>
        </p:spPr>
        <p:txBody>
          <a:bodyPr/>
          <a:lstStyle/>
          <a:p>
            <a:pPr algn="l"/>
            <a:r>
              <a:rPr lang="en-US" dirty="0"/>
              <a:t>Method Receiver types on Interface</a:t>
            </a:r>
          </a:p>
        </p:txBody>
      </p:sp>
      <p:sp>
        <p:nvSpPr>
          <p:cNvPr id="3" name="Content Placeholder 2">
            <a:extLst>
              <a:ext uri="{FF2B5EF4-FFF2-40B4-BE49-F238E27FC236}">
                <a16:creationId xmlns:a16="http://schemas.microsoft.com/office/drawing/2014/main" id="{1A50148F-BC05-4A46-B472-815CD6F64305}"/>
              </a:ext>
            </a:extLst>
          </p:cNvPr>
          <p:cNvSpPr>
            <a:spLocks noGrp="1"/>
          </p:cNvSpPr>
          <p:nvPr>
            <p:ph idx="1"/>
          </p:nvPr>
        </p:nvSpPr>
        <p:spPr>
          <a:xfrm>
            <a:off x="1099452" y="1071794"/>
            <a:ext cx="10941656" cy="5735914"/>
          </a:xfrm>
        </p:spPr>
        <p:txBody>
          <a:bodyPr>
            <a:normAutofit fontScale="55000" lnSpcReduction="20000"/>
          </a:bodyPr>
          <a:lstStyle/>
          <a:p>
            <a:pPr marL="0" indent="0">
              <a:buNone/>
            </a:pPr>
            <a:r>
              <a:rPr lang="en-US" b="1" dirty="0"/>
              <a:t>Interface and value Receiver</a:t>
            </a:r>
          </a:p>
          <a:p>
            <a:pPr marL="0" indent="0">
              <a:buNone/>
            </a:pPr>
            <a:r>
              <a:rPr lang="en-IN" dirty="0"/>
              <a:t>type User struct { </a:t>
            </a:r>
          </a:p>
          <a:p>
            <a:pPr marL="0" indent="0">
              <a:buNone/>
            </a:pPr>
            <a:r>
              <a:rPr lang="en-IN" dirty="0"/>
              <a:t>	Name string </a:t>
            </a:r>
          </a:p>
          <a:p>
            <a:pPr marL="0" indent="0">
              <a:buNone/>
            </a:pPr>
            <a:r>
              <a:rPr lang="en-IN" dirty="0"/>
              <a:t>	Period int </a:t>
            </a:r>
          </a:p>
          <a:p>
            <a:pPr marL="0" indent="0">
              <a:buNone/>
            </a:pPr>
            <a:r>
              <a:rPr lang="en-IN" dirty="0"/>
              <a:t>} </a:t>
            </a:r>
          </a:p>
          <a:p>
            <a:pPr marL="0" indent="0">
              <a:buNone/>
            </a:pPr>
            <a:r>
              <a:rPr lang="en-IN" dirty="0"/>
              <a:t>type Worker interface { </a:t>
            </a:r>
          </a:p>
          <a:p>
            <a:pPr marL="0" indent="0">
              <a:buNone/>
            </a:pPr>
            <a:r>
              <a:rPr lang="en-IN" dirty="0"/>
              <a:t>	Work() </a:t>
            </a:r>
          </a:p>
          <a:p>
            <a:pPr marL="0" indent="0">
              <a:buNone/>
            </a:pPr>
            <a:r>
              <a:rPr lang="en-IN" dirty="0"/>
              <a:t>} </a:t>
            </a:r>
          </a:p>
          <a:p>
            <a:pPr marL="0" indent="0">
              <a:buNone/>
            </a:pPr>
            <a:r>
              <a:rPr lang="en-IN" dirty="0"/>
              <a:t>func (u User) Work() { </a:t>
            </a:r>
          </a:p>
          <a:p>
            <a:pPr marL="0" indent="0">
              <a:buNone/>
            </a:pPr>
            <a:r>
              <a:rPr lang="en-IN" dirty="0"/>
              <a:t>	</a:t>
            </a:r>
            <a:r>
              <a:rPr lang="en-IN" dirty="0" err="1"/>
              <a:t>fmt.Println</a:t>
            </a:r>
            <a:r>
              <a:rPr lang="en-IN" dirty="0"/>
              <a:t>(</a:t>
            </a:r>
            <a:r>
              <a:rPr lang="en-IN" dirty="0" err="1"/>
              <a:t>u.Name</a:t>
            </a:r>
            <a:r>
              <a:rPr lang="en-IN" dirty="0"/>
              <a:t>, "has worked for", </a:t>
            </a:r>
            <a:r>
              <a:rPr lang="en-IN" dirty="0" err="1"/>
              <a:t>u.Period</a:t>
            </a:r>
            <a:r>
              <a:rPr lang="en-IN" dirty="0"/>
              <a:t>, "hrs.") </a:t>
            </a:r>
          </a:p>
          <a:p>
            <a:pPr marL="0" indent="0">
              <a:buNone/>
            </a:pPr>
            <a:r>
              <a:rPr lang="en-IN" dirty="0"/>
              <a:t>} </a:t>
            </a:r>
          </a:p>
          <a:p>
            <a:pPr marL="0" indent="0">
              <a:buNone/>
            </a:pPr>
            <a:r>
              <a:rPr lang="en-IN" dirty="0"/>
              <a:t>func </a:t>
            </a:r>
            <a:r>
              <a:rPr lang="en-IN" dirty="0" err="1"/>
              <a:t>DoWork</a:t>
            </a:r>
            <a:r>
              <a:rPr lang="en-IN" dirty="0"/>
              <a:t>(w Worker) { </a:t>
            </a:r>
          </a:p>
          <a:p>
            <a:pPr marL="0" indent="0">
              <a:buNone/>
            </a:pPr>
            <a:r>
              <a:rPr lang="en-IN" dirty="0"/>
              <a:t>	</a:t>
            </a:r>
            <a:r>
              <a:rPr lang="en-IN" dirty="0" err="1"/>
              <a:t>w.Work</a:t>
            </a:r>
            <a:r>
              <a:rPr lang="en-IN" dirty="0"/>
              <a:t>() </a:t>
            </a:r>
          </a:p>
          <a:p>
            <a:pPr marL="0" indent="0">
              <a:buNone/>
            </a:pPr>
            <a:r>
              <a:rPr lang="en-IN" dirty="0"/>
              <a:t>}</a:t>
            </a:r>
          </a:p>
          <a:p>
            <a:pPr marL="0" indent="0">
              <a:buNone/>
            </a:pPr>
            <a:r>
              <a:rPr lang="en-IN" dirty="0"/>
              <a:t>func main() { </a:t>
            </a:r>
          </a:p>
          <a:p>
            <a:pPr marL="0" indent="0">
              <a:buNone/>
            </a:pPr>
            <a:r>
              <a:rPr lang="en-IN" dirty="0"/>
              <a:t>	</a:t>
            </a:r>
            <a:r>
              <a:rPr lang="en-IN" dirty="0" err="1"/>
              <a:t>uval</a:t>
            </a:r>
            <a:r>
              <a:rPr lang="en-IN" dirty="0"/>
              <a:t> := User{"</a:t>
            </a:r>
            <a:r>
              <a:rPr lang="en-IN" dirty="0" err="1"/>
              <a:t>UserVal</a:t>
            </a:r>
            <a:r>
              <a:rPr lang="en-IN" dirty="0"/>
              <a:t>", 5} </a:t>
            </a:r>
          </a:p>
          <a:p>
            <a:pPr marL="0" indent="0">
              <a:buNone/>
            </a:pPr>
            <a:r>
              <a:rPr lang="en-IN" dirty="0"/>
              <a:t>	</a:t>
            </a:r>
            <a:r>
              <a:rPr lang="en-IN" dirty="0" err="1"/>
              <a:t>DoWork</a:t>
            </a:r>
            <a:r>
              <a:rPr lang="en-IN" dirty="0"/>
              <a:t>(</a:t>
            </a:r>
            <a:r>
              <a:rPr lang="en-IN" dirty="0" err="1"/>
              <a:t>uval</a:t>
            </a:r>
            <a:r>
              <a:rPr lang="en-IN" dirty="0"/>
              <a:t>) </a:t>
            </a:r>
          </a:p>
          <a:p>
            <a:pPr marL="0" indent="0">
              <a:buNone/>
            </a:pPr>
            <a:r>
              <a:rPr lang="en-IN" dirty="0"/>
              <a:t>	</a:t>
            </a:r>
            <a:r>
              <a:rPr lang="en-IN" dirty="0" err="1"/>
              <a:t>pval</a:t>
            </a:r>
            <a:r>
              <a:rPr lang="en-IN" dirty="0"/>
              <a:t> := &amp;User{"</a:t>
            </a:r>
            <a:r>
              <a:rPr lang="en-IN" dirty="0" err="1"/>
              <a:t>UserPtr</a:t>
            </a:r>
            <a:r>
              <a:rPr lang="en-IN" dirty="0"/>
              <a:t>", 6} </a:t>
            </a:r>
          </a:p>
          <a:p>
            <a:pPr marL="0" indent="0">
              <a:buNone/>
            </a:pPr>
            <a:r>
              <a:rPr lang="en-IN" dirty="0"/>
              <a:t>	</a:t>
            </a:r>
            <a:r>
              <a:rPr lang="en-IN" dirty="0" err="1"/>
              <a:t>DoWork</a:t>
            </a:r>
            <a:r>
              <a:rPr lang="en-IN" dirty="0"/>
              <a:t>(</a:t>
            </a:r>
            <a:r>
              <a:rPr lang="en-IN" dirty="0" err="1"/>
              <a:t>pval</a:t>
            </a:r>
            <a:r>
              <a:rPr lang="en-IN" dirty="0"/>
              <a:t>) </a:t>
            </a:r>
          </a:p>
          <a:p>
            <a:pPr marL="0" indent="0">
              <a:buNone/>
            </a:pPr>
            <a:r>
              <a:rPr lang="en-IN" dirty="0"/>
              <a:t>} </a:t>
            </a:r>
          </a:p>
          <a:p>
            <a:pPr marL="0" indent="0">
              <a:buNone/>
            </a:pPr>
            <a:r>
              <a:rPr lang="en-IN" b="1" dirty="0"/>
              <a:t>Output:</a:t>
            </a:r>
          </a:p>
          <a:p>
            <a:pPr marL="0" indent="0">
              <a:buNone/>
            </a:pPr>
            <a:r>
              <a:rPr lang="en-IN" dirty="0" err="1"/>
              <a:t>UserVal</a:t>
            </a:r>
            <a:r>
              <a:rPr lang="en-IN" dirty="0"/>
              <a:t> has worked for 5 hrs. </a:t>
            </a:r>
          </a:p>
          <a:p>
            <a:pPr marL="0" indent="0">
              <a:buNone/>
            </a:pPr>
            <a:r>
              <a:rPr lang="en-IN" dirty="0" err="1"/>
              <a:t>UserPtr</a:t>
            </a:r>
            <a:r>
              <a:rPr lang="en-IN" dirty="0"/>
              <a:t> has worked for 6 hrs.</a:t>
            </a:r>
            <a:endParaRPr lang="en-US" dirty="0"/>
          </a:p>
        </p:txBody>
      </p:sp>
    </p:spTree>
    <p:extLst>
      <p:ext uri="{BB962C8B-B14F-4D97-AF65-F5344CB8AC3E}">
        <p14:creationId xmlns:p14="http://schemas.microsoft.com/office/powerpoint/2010/main" val="41553667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63C089-458D-7048-B022-357269C77640}"/>
              </a:ext>
            </a:extLst>
          </p:cNvPr>
          <p:cNvSpPr>
            <a:spLocks noGrp="1"/>
          </p:cNvSpPr>
          <p:nvPr>
            <p:ph idx="1"/>
          </p:nvPr>
        </p:nvSpPr>
        <p:spPr>
          <a:xfrm>
            <a:off x="1208093" y="84966"/>
            <a:ext cx="10670053" cy="6687026"/>
          </a:xfrm>
        </p:spPr>
        <p:txBody>
          <a:bodyPr>
            <a:normAutofit fontScale="70000" lnSpcReduction="20000"/>
          </a:bodyPr>
          <a:lstStyle/>
          <a:p>
            <a:pPr marL="0" indent="0">
              <a:buNone/>
            </a:pPr>
            <a:r>
              <a:rPr lang="en-US" b="1" dirty="0"/>
              <a:t>Interface and pointer Receiver</a:t>
            </a:r>
          </a:p>
          <a:p>
            <a:pPr marL="0" indent="0">
              <a:buNone/>
            </a:pPr>
            <a:r>
              <a:rPr lang="en-IN" dirty="0"/>
              <a:t>type User struct { </a:t>
            </a:r>
          </a:p>
          <a:p>
            <a:pPr marL="0" indent="0">
              <a:buNone/>
            </a:pPr>
            <a:r>
              <a:rPr lang="en-IN" dirty="0"/>
              <a:t>	Name string </a:t>
            </a:r>
          </a:p>
          <a:p>
            <a:pPr marL="0" indent="0">
              <a:buNone/>
            </a:pPr>
            <a:r>
              <a:rPr lang="en-IN" dirty="0"/>
              <a:t>	Period int </a:t>
            </a:r>
          </a:p>
          <a:p>
            <a:pPr marL="0" indent="0">
              <a:buNone/>
            </a:pPr>
            <a:r>
              <a:rPr lang="en-IN" dirty="0"/>
              <a:t>} </a:t>
            </a:r>
          </a:p>
          <a:p>
            <a:pPr marL="0" indent="0">
              <a:buNone/>
            </a:pPr>
            <a:r>
              <a:rPr lang="en-IN" dirty="0"/>
              <a:t>type Worker interface {</a:t>
            </a:r>
          </a:p>
          <a:p>
            <a:pPr marL="0" indent="0">
              <a:buNone/>
            </a:pPr>
            <a:r>
              <a:rPr lang="en-IN" dirty="0"/>
              <a:t>	 Work() </a:t>
            </a:r>
          </a:p>
          <a:p>
            <a:pPr marL="0" indent="0">
              <a:buNone/>
            </a:pPr>
            <a:r>
              <a:rPr lang="en-IN" dirty="0"/>
              <a:t>} </a:t>
            </a:r>
          </a:p>
          <a:p>
            <a:pPr marL="0" indent="0">
              <a:buNone/>
            </a:pPr>
            <a:r>
              <a:rPr lang="en-IN" dirty="0"/>
              <a:t>func (u *User) Work() { </a:t>
            </a:r>
          </a:p>
          <a:p>
            <a:pPr marL="0" indent="0">
              <a:buNone/>
            </a:pPr>
            <a:r>
              <a:rPr lang="en-IN" dirty="0"/>
              <a:t>	</a:t>
            </a:r>
            <a:r>
              <a:rPr lang="en-IN" dirty="0" err="1"/>
              <a:t>fmt.Println</a:t>
            </a:r>
            <a:r>
              <a:rPr lang="en-IN" dirty="0"/>
              <a:t>(</a:t>
            </a:r>
            <a:r>
              <a:rPr lang="en-IN" dirty="0" err="1"/>
              <a:t>u.Name</a:t>
            </a:r>
            <a:r>
              <a:rPr lang="en-IN" dirty="0"/>
              <a:t>, "has worked for", </a:t>
            </a:r>
            <a:r>
              <a:rPr lang="en-IN" dirty="0" err="1"/>
              <a:t>u.Period</a:t>
            </a:r>
            <a:r>
              <a:rPr lang="en-IN" dirty="0"/>
              <a:t>, "hrs.") </a:t>
            </a:r>
          </a:p>
          <a:p>
            <a:pPr marL="0" indent="0">
              <a:buNone/>
            </a:pPr>
            <a:r>
              <a:rPr lang="en-IN" dirty="0"/>
              <a:t>} </a:t>
            </a:r>
          </a:p>
          <a:p>
            <a:pPr marL="0" indent="0">
              <a:buNone/>
            </a:pPr>
            <a:r>
              <a:rPr lang="en-IN" dirty="0"/>
              <a:t>func </a:t>
            </a:r>
            <a:r>
              <a:rPr lang="en-IN" dirty="0" err="1"/>
              <a:t>DoWork</a:t>
            </a:r>
            <a:r>
              <a:rPr lang="en-IN" dirty="0"/>
              <a:t>(w Worker) { </a:t>
            </a:r>
          </a:p>
          <a:p>
            <a:pPr marL="0" indent="0">
              <a:buNone/>
            </a:pPr>
            <a:r>
              <a:rPr lang="en-IN" dirty="0"/>
              <a:t>	</a:t>
            </a:r>
            <a:r>
              <a:rPr lang="en-IN" dirty="0" err="1"/>
              <a:t>w.Work</a:t>
            </a:r>
            <a:r>
              <a:rPr lang="en-IN" dirty="0"/>
              <a:t>() </a:t>
            </a:r>
          </a:p>
          <a:p>
            <a:pPr marL="0" indent="0">
              <a:buNone/>
            </a:pPr>
            <a:r>
              <a:rPr lang="en-IN" dirty="0"/>
              <a:t>}</a:t>
            </a:r>
          </a:p>
          <a:p>
            <a:pPr marL="0" indent="0">
              <a:buNone/>
            </a:pPr>
            <a:r>
              <a:rPr lang="en-IN" dirty="0"/>
              <a:t>func main() { </a:t>
            </a:r>
          </a:p>
          <a:p>
            <a:pPr marL="0" indent="0">
              <a:buNone/>
            </a:pPr>
            <a:r>
              <a:rPr lang="en-IN" dirty="0"/>
              <a:t>	</a:t>
            </a:r>
            <a:r>
              <a:rPr lang="en-IN" dirty="0" err="1"/>
              <a:t>uval</a:t>
            </a:r>
            <a:r>
              <a:rPr lang="en-IN" dirty="0"/>
              <a:t> := User{"</a:t>
            </a:r>
            <a:r>
              <a:rPr lang="en-IN" dirty="0" err="1"/>
              <a:t>UserVal</a:t>
            </a:r>
            <a:r>
              <a:rPr lang="en-IN" dirty="0"/>
              <a:t>", 5} </a:t>
            </a:r>
          </a:p>
          <a:p>
            <a:pPr marL="0" indent="0">
              <a:buNone/>
            </a:pPr>
            <a:r>
              <a:rPr lang="en-IN" dirty="0"/>
              <a:t>	</a:t>
            </a:r>
            <a:r>
              <a:rPr lang="en-IN" dirty="0" err="1"/>
              <a:t>DoWork</a:t>
            </a:r>
            <a:r>
              <a:rPr lang="en-IN" dirty="0"/>
              <a:t>(</a:t>
            </a:r>
            <a:r>
              <a:rPr lang="en-IN" dirty="0" err="1"/>
              <a:t>uval</a:t>
            </a:r>
            <a:r>
              <a:rPr lang="en-IN" dirty="0"/>
              <a:t>) </a:t>
            </a:r>
          </a:p>
          <a:p>
            <a:pPr marL="0" indent="0">
              <a:buNone/>
            </a:pPr>
            <a:r>
              <a:rPr lang="en-IN" dirty="0"/>
              <a:t>	</a:t>
            </a:r>
            <a:r>
              <a:rPr lang="en-IN" dirty="0" err="1"/>
              <a:t>pval</a:t>
            </a:r>
            <a:r>
              <a:rPr lang="en-IN" dirty="0"/>
              <a:t> := &amp;User{"</a:t>
            </a:r>
            <a:r>
              <a:rPr lang="en-IN" dirty="0" err="1"/>
              <a:t>UserPtr</a:t>
            </a:r>
            <a:r>
              <a:rPr lang="en-IN" dirty="0"/>
              <a:t>", 6} </a:t>
            </a:r>
          </a:p>
          <a:p>
            <a:pPr marL="0" indent="0">
              <a:buNone/>
            </a:pPr>
            <a:r>
              <a:rPr lang="en-IN" dirty="0"/>
              <a:t>	</a:t>
            </a:r>
            <a:r>
              <a:rPr lang="en-IN" dirty="0" err="1"/>
              <a:t>DoWork</a:t>
            </a:r>
            <a:r>
              <a:rPr lang="en-IN" dirty="0"/>
              <a:t>(</a:t>
            </a:r>
            <a:r>
              <a:rPr lang="en-IN" dirty="0" err="1"/>
              <a:t>pval</a:t>
            </a:r>
            <a:r>
              <a:rPr lang="en-IN" dirty="0"/>
              <a:t>) </a:t>
            </a:r>
          </a:p>
          <a:p>
            <a:pPr marL="0" indent="0">
              <a:buNone/>
            </a:pPr>
            <a:r>
              <a:rPr lang="en-IN" dirty="0"/>
              <a:t>}</a:t>
            </a:r>
          </a:p>
          <a:p>
            <a:pPr marL="0" indent="0">
              <a:buNone/>
            </a:pPr>
            <a:r>
              <a:rPr lang="en-IN" b="1" dirty="0"/>
              <a:t>Error//</a:t>
            </a:r>
          </a:p>
          <a:p>
            <a:pPr marL="0" indent="0">
              <a:buNone/>
            </a:pPr>
            <a:r>
              <a:rPr lang="en-IN" dirty="0"/>
              <a:t> cannot use </a:t>
            </a:r>
            <a:r>
              <a:rPr lang="en-IN" dirty="0" err="1"/>
              <a:t>uval</a:t>
            </a:r>
            <a:r>
              <a:rPr lang="en-IN" dirty="0"/>
              <a:t> (type User) as type Worker in argument to </a:t>
            </a:r>
            <a:r>
              <a:rPr lang="en-IN" dirty="0" err="1"/>
              <a:t>DoWork</a:t>
            </a:r>
            <a:r>
              <a:rPr lang="en-IN" dirty="0"/>
              <a:t>: </a:t>
            </a:r>
          </a:p>
          <a:p>
            <a:pPr marL="0" indent="0">
              <a:buNone/>
            </a:pPr>
            <a:r>
              <a:rPr lang="en-IN" dirty="0"/>
              <a:t>User does not implement Worker (Work method has pointer receiver)</a:t>
            </a:r>
          </a:p>
        </p:txBody>
      </p:sp>
    </p:spTree>
    <p:extLst>
      <p:ext uri="{BB962C8B-B14F-4D97-AF65-F5344CB8AC3E}">
        <p14:creationId xmlns:p14="http://schemas.microsoft.com/office/powerpoint/2010/main" val="40962250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A3FF33-34DD-0C48-92DB-26CD2BE1A3B0}"/>
              </a:ext>
            </a:extLst>
          </p:cNvPr>
          <p:cNvSpPr>
            <a:spLocks noGrp="1"/>
          </p:cNvSpPr>
          <p:nvPr>
            <p:ph idx="1"/>
          </p:nvPr>
        </p:nvSpPr>
        <p:spPr>
          <a:xfrm>
            <a:off x="1660767" y="2284959"/>
            <a:ext cx="7729728" cy="3101983"/>
          </a:xfrm>
        </p:spPr>
        <p:txBody>
          <a:bodyPr/>
          <a:lstStyle/>
          <a:p>
            <a:pPr marL="0" indent="0" algn="ctr">
              <a:buNone/>
            </a:pPr>
            <a:r>
              <a:rPr lang="en-US" dirty="0"/>
              <a:t> </a:t>
            </a:r>
            <a:r>
              <a:rPr lang="en-US" sz="3600" dirty="0"/>
              <a:t>Thank you</a:t>
            </a:r>
          </a:p>
        </p:txBody>
      </p:sp>
    </p:spTree>
    <p:extLst>
      <p:ext uri="{BB962C8B-B14F-4D97-AF65-F5344CB8AC3E}">
        <p14:creationId xmlns:p14="http://schemas.microsoft.com/office/powerpoint/2010/main" val="25317914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otalTime>3179</TotalTime>
  <Words>3684</Words>
  <Application>Microsoft Office PowerPoint</Application>
  <PresentationFormat>Widescreen</PresentationFormat>
  <Paragraphs>542</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Parcel</vt:lpstr>
      <vt:lpstr>Go Programming Language</vt:lpstr>
      <vt:lpstr>Go</vt:lpstr>
      <vt:lpstr>outline</vt:lpstr>
      <vt:lpstr>Program structure</vt:lpstr>
      <vt:lpstr>Why Go?</vt:lpstr>
      <vt:lpstr>PowerPoint Presentation</vt:lpstr>
      <vt:lpstr>PowerPoint Presentation</vt:lpstr>
      <vt:lpstr>Keywords</vt:lpstr>
      <vt:lpstr>Lets Understand Continue, Break and fallthrough  </vt:lpstr>
      <vt:lpstr>Constants and datatypes</vt:lpstr>
      <vt:lpstr>Composite Types</vt:lpstr>
      <vt:lpstr>Arrays</vt:lpstr>
      <vt:lpstr>Array - Example</vt:lpstr>
      <vt:lpstr>Slice</vt:lpstr>
      <vt:lpstr>PowerPoint Presentation</vt:lpstr>
      <vt:lpstr>Array vs slice</vt:lpstr>
      <vt:lpstr>maps</vt:lpstr>
      <vt:lpstr>PowerPoint Presentation</vt:lpstr>
      <vt:lpstr>PowerPoint Presentation</vt:lpstr>
      <vt:lpstr>PowerPoint Presentation</vt:lpstr>
      <vt:lpstr>PowerPoint Presentation</vt:lpstr>
      <vt:lpstr>structs</vt:lpstr>
      <vt:lpstr>PowerPoint Presentation</vt:lpstr>
      <vt:lpstr>PowerPoint Presentation</vt:lpstr>
      <vt:lpstr>Functions</vt:lpstr>
      <vt:lpstr>PowerPoint Presentation</vt:lpstr>
      <vt:lpstr>PowerPoint Presentation</vt:lpstr>
      <vt:lpstr>Method</vt:lpstr>
      <vt:lpstr>PowerPoint Presentation</vt:lpstr>
      <vt:lpstr>interface</vt:lpstr>
      <vt:lpstr>PowerPoint Presentation</vt:lpstr>
      <vt:lpstr>Method Receiver types on Interface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 Programming Language</dc:title>
  <dc:creator>Resu, Udaykishore @ Hyderabad</dc:creator>
  <cp:lastModifiedBy>Udaykishore Resu</cp:lastModifiedBy>
  <cp:revision>97</cp:revision>
  <dcterms:created xsi:type="dcterms:W3CDTF">2019-11-22T06:08:03Z</dcterms:created>
  <dcterms:modified xsi:type="dcterms:W3CDTF">2022-01-23T06:48:32Z</dcterms:modified>
</cp:coreProperties>
</file>