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3D0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>
        <p:scale>
          <a:sx n="60" d="100"/>
          <a:sy n="60" d="100"/>
        </p:scale>
        <p:origin x="10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P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E7837B-E1B8-4939-9B12-1BD8B06A1D2F}" type="datetimeFigureOut">
              <a:rPr lang="en-PH" smtClean="0"/>
              <a:t>08/04/2022</a:t>
            </a:fld>
            <a:endParaRPr lang="en-P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P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P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A6C407-6C29-4074-9A47-90FBB4088A62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7176289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PH" dirty="0"/>
              <a:t>the lion and the mouse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A6C407-6C29-4074-9A47-90FBB4088A62}" type="slidenum">
              <a:rPr lang="en-PH" smtClean="0"/>
              <a:t>1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3876366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PH" sz="1200" dirty="0">
                <a:latin typeface="Comic Sans MS" panose="030F0702030302020204" pitchFamily="66" charset="0"/>
                <a:cs typeface="Dubai" panose="020B0604020202020204" pitchFamily="34" charset="-78"/>
              </a:rPr>
              <a:t>A Lion lay asleep in the forest, his great head resting on his paws. A timid little Mouse came upon him unexpectedly, and in her fright and haste to get away, ran across the Lion's nose. </a:t>
            </a:r>
            <a:endParaRPr lang="en-PH" sz="12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  <a:cs typeface="Dubai" panose="020B0604020202020204" pitchFamily="34" charset="-78"/>
            </a:endParaRP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A6C407-6C29-4074-9A47-90FBB4088A62}" type="slidenum">
              <a:rPr lang="en-PH" smtClean="0"/>
              <a:t>2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452604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PH" sz="1200" dirty="0">
                <a:latin typeface="Comic Sans MS" panose="030F0702030302020204" pitchFamily="66" charset="0"/>
              </a:rPr>
              <a:t>Roused from his nap, the Lion laid his huge paw angrily on the tiny creature to kill her.</a:t>
            </a:r>
            <a:endParaRPr lang="en-PH" sz="12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  <a:cs typeface="Dubai" panose="020B0604020202020204" pitchFamily="34" charset="-78"/>
            </a:endParaRP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A6C407-6C29-4074-9A47-90FBB4088A62}" type="slidenum">
              <a:rPr lang="en-PH" smtClean="0"/>
              <a:t>3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2522858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PH" sz="1200" dirty="0">
                <a:latin typeface="Comic Sans MS" panose="030F0702030302020204" pitchFamily="66" charset="0"/>
              </a:rPr>
              <a:t>"Spare me!" begged the poor Mouse. "Please let me go and someday I will surely repay you."</a:t>
            </a:r>
            <a:endParaRPr lang="en-PH" sz="12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  <a:cs typeface="Dubai" panose="020B0604020202020204" pitchFamily="34" charset="-78"/>
            </a:endParaRP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A6C407-6C29-4074-9A47-90FBB4088A62}" type="slidenum">
              <a:rPr lang="en-PH" smtClean="0"/>
              <a:t>4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9230382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PH" sz="1200" dirty="0">
                <a:latin typeface="Comic Sans MS" panose="030F0702030302020204" pitchFamily="66" charset="0"/>
              </a:rPr>
              <a:t>The Lion was much amused to think that a Mouse could ever help him. But he was generous and finally let the Mouse go.</a:t>
            </a:r>
            <a:endParaRPr lang="en-PH" sz="12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  <a:cs typeface="Dubai" panose="020B0604020202020204" pitchFamily="34" charset="-78"/>
            </a:endParaRP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A6C407-6C29-4074-9A47-90FBB4088A62}" type="slidenum">
              <a:rPr lang="en-PH" smtClean="0"/>
              <a:t>5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4075088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PH" sz="1200" dirty="0">
                <a:latin typeface="Comic Sans MS" panose="030F0702030302020204" pitchFamily="66" charset="0"/>
              </a:rPr>
              <a:t>Some days later, while stalking his prey in the forest, the Lion was caught in the toils of a hunter's net. Unable to free himself, he filled the forest with his angry roaring. </a:t>
            </a:r>
            <a:endParaRPr lang="en-PH" sz="12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  <a:cs typeface="Dubai" panose="020B0604020202020204" pitchFamily="34" charset="-78"/>
            </a:endParaRP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A6C407-6C29-4074-9A47-90FBB4088A62}" type="slidenum">
              <a:rPr lang="en-PH" smtClean="0"/>
              <a:t>6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5835730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PH" sz="1200" dirty="0">
                <a:latin typeface="Comic Sans MS" panose="030F0702030302020204" pitchFamily="66" charset="0"/>
              </a:rPr>
              <a:t>The Mouse knew the voice and quickly found the Lion struggling in the net. </a:t>
            </a:r>
            <a:endParaRPr lang="en-PH" sz="12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  <a:cs typeface="Dubai" panose="020B0604020202020204" pitchFamily="34" charset="-78"/>
            </a:endParaRP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A6C407-6C29-4074-9A47-90FBB4088A62}" type="slidenum">
              <a:rPr lang="en-PH" smtClean="0"/>
              <a:t>7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5628867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PH" sz="1200" dirty="0">
                <a:latin typeface="Comic Sans MS" panose="030F0702030302020204" pitchFamily="66" charset="0"/>
              </a:rPr>
              <a:t>Running to one of the great ropes that bound him, she gnawed it until it parted, and soon the Lion was free.</a:t>
            </a:r>
            <a:endParaRPr lang="en-PH" sz="12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  <a:cs typeface="Dubai" panose="020B0604020202020204" pitchFamily="34" charset="-78"/>
            </a:endParaRP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A6C407-6C29-4074-9A47-90FBB4088A62}" type="slidenum">
              <a:rPr lang="en-PH" smtClean="0"/>
              <a:t>8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41323294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PH" sz="1200" dirty="0">
                <a:latin typeface="Comic Sans MS" panose="030F0702030302020204" pitchFamily="66" charset="0"/>
              </a:rPr>
              <a:t>"You laughed when I said I would repay you," said the Mouse. "Now you see that even a Mouse can help a Lion."</a:t>
            </a:r>
            <a:endParaRPr lang="en-PH" sz="12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  <a:cs typeface="Dubai" panose="020B0604020202020204" pitchFamily="34" charset="-78"/>
            </a:endParaRP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A6C407-6C29-4074-9A47-90FBB4088A62}" type="slidenum">
              <a:rPr lang="en-PH" smtClean="0"/>
              <a:t>9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5368176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PH" b="1" i="0" dirty="0">
                <a:solidFill>
                  <a:srgbClr val="333333"/>
                </a:solidFill>
                <a:effectLst/>
                <a:latin typeface="Raleway" panose="020B0604020202020204" pitchFamily="2" charset="0"/>
              </a:rPr>
              <a:t>MORAL: Small acts of kindness will be rewarded greatly.</a:t>
            </a:r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A6C407-6C29-4074-9A47-90FBB4088A62}" type="slidenum">
              <a:rPr lang="en-PH" smtClean="0"/>
              <a:t>10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6922198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166BF2-62F9-4894-B35C-6B5DFDDF23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948719-346E-4B62-A272-9582CF1C88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EDA79D-ADA7-4587-8608-6E9E27774E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977C1-48CC-4CA7-B699-1629E6D3ED60}" type="datetimeFigureOut">
              <a:rPr lang="en-PH" smtClean="0"/>
              <a:t>08/04/2022</a:t>
            </a:fld>
            <a:endParaRPr lang="en-P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B88D42-46E5-4A79-A811-2C5A784B65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752AB-1134-4C0A-A7A1-EE13C9F3BC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F41CE-8B63-41DA-8E16-8CE50545594D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420394519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  <p:sndAc>
          <p:stSnd>
            <p:snd r:embed="rId1" name="type.wav"/>
          </p:stSnd>
        </p:sndAc>
      </p:transition>
    </mc:Choice>
    <mc:Fallback>
      <p:transition spd="slow">
        <p:fade/>
        <p:sndAc>
          <p:stSnd>
            <p:snd r:embed="rId1" name="type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4F7BA-ABD9-4379-A94F-623AD6156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6AF211-3088-44C6-AC1A-D39E8D5642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CC8E68-AF31-477B-8C9D-F6B36B575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977C1-48CC-4CA7-B699-1629E6D3ED60}" type="datetimeFigureOut">
              <a:rPr lang="en-PH" smtClean="0"/>
              <a:t>08/04/2022</a:t>
            </a:fld>
            <a:endParaRPr lang="en-P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A35652-C312-432B-A961-A90F59E25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4C162F-3098-46E5-8196-59788535F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F41CE-8B63-41DA-8E16-8CE50545594D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26151608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  <p:sndAc>
          <p:stSnd>
            <p:snd r:embed="rId1" name="type.wav"/>
          </p:stSnd>
        </p:sndAc>
      </p:transition>
    </mc:Choice>
    <mc:Fallback>
      <p:transition spd="slow">
        <p:fade/>
        <p:sndAc>
          <p:stSnd>
            <p:snd r:embed="rId1" name="type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4FF07C-C991-4E09-AD16-478DDC4BC7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C3A51C-5A8C-4AD7-A13B-5CE0F72539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8CEF9C-B031-49DB-9C9C-5F41EB7502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977C1-48CC-4CA7-B699-1629E6D3ED60}" type="datetimeFigureOut">
              <a:rPr lang="en-PH" smtClean="0"/>
              <a:t>08/04/2022</a:t>
            </a:fld>
            <a:endParaRPr lang="en-P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81E2F6-734A-4DEF-9B94-CC55E69BEE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98BE8C-800B-49C0-8373-EC7EB1066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F41CE-8B63-41DA-8E16-8CE50545594D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13055063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  <p:sndAc>
          <p:stSnd>
            <p:snd r:embed="rId1" name="type.wav"/>
          </p:stSnd>
        </p:sndAc>
      </p:transition>
    </mc:Choice>
    <mc:Fallback>
      <p:transition spd="slow">
        <p:fade/>
        <p:sndAc>
          <p:stSnd>
            <p:snd r:embed="rId1" name="type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74CF9D-A800-4AAA-BE11-D509D4D3E2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D76ECC-EE1A-4FBC-8232-E32D370E29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9D0D57-B1F6-4F06-9ED9-1901ABF2BC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7E9925-5313-45DC-A504-036CE949B5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977C1-48CC-4CA7-B699-1629E6D3ED60}" type="datetimeFigureOut">
              <a:rPr lang="en-PH" smtClean="0"/>
              <a:t>08/04/2022</a:t>
            </a:fld>
            <a:endParaRPr lang="en-P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97D3CE-8342-4465-A5CB-D72DBD7E9C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F5AFA6-FC10-4652-BCEC-6EEB6DDED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F41CE-8B63-41DA-8E16-8CE50545594D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86905801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  <p:sndAc>
          <p:stSnd>
            <p:snd r:embed="rId1" name="type.wav"/>
          </p:stSnd>
        </p:sndAc>
      </p:transition>
    </mc:Choice>
    <mc:Fallback>
      <p:transition spd="slow">
        <p:fade/>
        <p:sndAc>
          <p:stSnd>
            <p:snd r:embed="rId1" name="type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F8CD70-7AE7-4241-AB2B-DB7881CDD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97A9B3-766D-4FDA-8C5D-909C794D52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B43427-CC52-4C3C-AEAF-E6EF203FED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1232FB6-92EF-4C3B-A6F9-DAF3A232C2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51228-7CB8-4EED-B2FA-BBCFFDA2B9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B5FEC5-2B8D-4978-A5AD-264B9BAE5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977C1-48CC-4CA7-B699-1629E6D3ED60}" type="datetimeFigureOut">
              <a:rPr lang="en-PH" smtClean="0"/>
              <a:t>08/04/2022</a:t>
            </a:fld>
            <a:endParaRPr lang="en-PH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451F00-4706-4917-9C2C-5978FDE5F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825F47F-88C4-44E1-A41F-611B2C56A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F41CE-8B63-41DA-8E16-8CE50545594D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25786532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  <p:sndAc>
          <p:stSnd>
            <p:snd r:embed="rId1" name="type.wav"/>
          </p:stSnd>
        </p:sndAc>
      </p:transition>
    </mc:Choice>
    <mc:Fallback>
      <p:transition spd="slow">
        <p:fade/>
        <p:sndAc>
          <p:stSnd>
            <p:snd r:embed="rId1" name="type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9DA283-6F0B-4453-B974-D0B0C04BD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C4CFA36-9EEB-49DD-83A3-7BC861470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977C1-48CC-4CA7-B699-1629E6D3ED60}" type="datetimeFigureOut">
              <a:rPr lang="en-PH" smtClean="0"/>
              <a:t>08/04/2022</a:t>
            </a:fld>
            <a:endParaRPr lang="en-P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A753177-AEEE-49C4-A921-1F36A74D22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25C6F22-BAA9-4CCD-8BC9-CBCEAAADA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F41CE-8B63-41DA-8E16-8CE50545594D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77200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  <p:sndAc>
          <p:stSnd>
            <p:snd r:embed="rId1" name="type.wav"/>
          </p:stSnd>
        </p:sndAc>
      </p:transition>
    </mc:Choice>
    <mc:Fallback>
      <p:transition spd="slow">
        <p:fade/>
        <p:sndAc>
          <p:stSnd>
            <p:snd r:embed="rId1" name="type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BC4921B-1072-456E-838D-258EBE911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977C1-48CC-4CA7-B699-1629E6D3ED60}" type="datetimeFigureOut">
              <a:rPr lang="en-PH" smtClean="0"/>
              <a:t>08/04/2022</a:t>
            </a:fld>
            <a:endParaRPr lang="en-PH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F5B312-1222-4576-BEDB-A30002D89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13C2FF-31A8-4753-98AE-CC442DAF4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F41CE-8B63-41DA-8E16-8CE50545594D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7791591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  <p:sndAc>
          <p:stSnd>
            <p:snd r:embed="rId1" name="type.wav"/>
          </p:stSnd>
        </p:sndAc>
      </p:transition>
    </mc:Choice>
    <mc:Fallback>
      <p:transition spd="slow">
        <p:fade/>
        <p:sndAc>
          <p:stSnd>
            <p:snd r:embed="rId1" name="type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1615B6-26A5-45FC-9CD6-39D8AB88AE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3A372F-B966-4057-9A84-81F8E5CE7C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5CAB86-F555-4F08-97B3-5FCEAB9C72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E9F507-808B-4EF8-9630-72F7DAA70F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977C1-48CC-4CA7-B699-1629E6D3ED60}" type="datetimeFigureOut">
              <a:rPr lang="en-PH" smtClean="0"/>
              <a:t>08/04/2022</a:t>
            </a:fld>
            <a:endParaRPr lang="en-P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32E34D-3241-4659-99EF-3F689E9E7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E40AE3-DFC6-4889-9BC6-5BBA229A8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F41CE-8B63-41DA-8E16-8CE50545594D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7768694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  <p:sndAc>
          <p:stSnd>
            <p:snd r:embed="rId1" name="type.wav"/>
          </p:stSnd>
        </p:sndAc>
      </p:transition>
    </mc:Choice>
    <mc:Fallback>
      <p:transition spd="slow">
        <p:fade/>
        <p:sndAc>
          <p:stSnd>
            <p:snd r:embed="rId1" name="type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DFC9B6-1392-47BF-821E-E138ECA57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DB56DE4-BA4D-4858-A338-62D40C0113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P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52D92E-4B17-46E9-9B18-3FE683EE8D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FD4314-32FF-4D9E-A829-CEB9585AB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977C1-48CC-4CA7-B699-1629E6D3ED60}" type="datetimeFigureOut">
              <a:rPr lang="en-PH" smtClean="0"/>
              <a:t>08/04/2022</a:t>
            </a:fld>
            <a:endParaRPr lang="en-P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E720D4-B4CE-413A-9984-C39CBA00F5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D4E7AC-2F3C-4363-8BF6-25F159905F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F41CE-8B63-41DA-8E16-8CE50545594D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428799329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  <p:sndAc>
          <p:stSnd>
            <p:snd r:embed="rId1" name="type.wav"/>
          </p:stSnd>
        </p:sndAc>
      </p:transition>
    </mc:Choice>
    <mc:Fallback>
      <p:transition spd="slow">
        <p:fade/>
        <p:sndAc>
          <p:stSnd>
            <p:snd r:embed="rId1" name="type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2154E4-DC2F-4609-8E61-F02772AA55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CA8265-8AB9-4E26-BBCD-F80ECC4621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2150D7-C852-4B61-AAE4-B5E6AEF04C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977C1-48CC-4CA7-B699-1629E6D3ED60}" type="datetimeFigureOut">
              <a:rPr lang="en-PH" smtClean="0"/>
              <a:t>08/04/2022</a:t>
            </a:fld>
            <a:endParaRPr lang="en-P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900BB3-EC29-4726-8B32-96061D81D6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A624A0-85E4-409A-9EB1-CB4FD1C26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F41CE-8B63-41DA-8E16-8CE50545594D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91301900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  <p:sndAc>
          <p:stSnd>
            <p:snd r:embed="rId1" name="type.wav"/>
          </p:stSnd>
        </p:sndAc>
      </p:transition>
    </mc:Choice>
    <mc:Fallback>
      <p:transition spd="slow">
        <p:fade/>
        <p:sndAc>
          <p:stSnd>
            <p:snd r:embed="rId1" name="type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F5D4304-08F9-4E0E-AA36-D885C07024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EC7098-6BE8-4C38-A46C-95EFBF5D48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DF9782-D62C-4A05-B25F-A2B110B38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977C1-48CC-4CA7-B699-1629E6D3ED60}" type="datetimeFigureOut">
              <a:rPr lang="en-PH" smtClean="0"/>
              <a:t>08/04/2022</a:t>
            </a:fld>
            <a:endParaRPr lang="en-P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6431D4-32D0-402F-ACAB-4EA8BEA48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63B34B-9E35-4AE1-9E6D-CBCE4D427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F41CE-8B63-41DA-8E16-8CE50545594D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41337776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  <p:sndAc>
          <p:stSnd>
            <p:snd r:embed="rId1" name="type.wav"/>
          </p:stSnd>
        </p:sndAc>
      </p:transition>
    </mc:Choice>
    <mc:Fallback>
      <p:transition spd="slow">
        <p:fade/>
        <p:sndAc>
          <p:stSnd>
            <p:snd r:embed="rId1" name="type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8A22BC-9947-42C0-A6C1-1B1249079D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467AB4-6238-4EDD-917B-03DF050788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1C3B64-A939-4895-840E-3FF62F5828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3977C1-48CC-4CA7-B699-1629E6D3ED60}" type="datetimeFigureOut">
              <a:rPr lang="en-PH" smtClean="0"/>
              <a:t>08/04/2022</a:t>
            </a:fld>
            <a:endParaRPr lang="en-P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8874BC-6CB0-4876-A29B-4214A79509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P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02A00D-1177-4AB4-BD38-0CE73BEDB5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1F41CE-8B63-41DA-8E16-8CE50545594D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4236173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  <p:sndAc>
          <p:stSnd>
            <p:snd r:embed="rId13" name="type.wav"/>
          </p:stSnd>
        </p:sndAc>
      </p:transition>
    </mc:Choice>
    <mc:Fallback>
      <p:transition spd="slow">
        <p:fade/>
        <p:sndAc>
          <p:stSnd>
            <p:snd r:embed="rId13" name="type.wav"/>
          </p:stSnd>
        </p:sndAc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10423C4A-80D3-4998-A185-CC0CCB472C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" y="21147"/>
            <a:ext cx="12186987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DA06F63-A4EC-44A4-B66B-1FB28003E88B}"/>
              </a:ext>
            </a:extLst>
          </p:cNvPr>
          <p:cNvSpPr txBox="1"/>
          <p:nvPr/>
        </p:nvSpPr>
        <p:spPr>
          <a:xfrm>
            <a:off x="330009" y="5759635"/>
            <a:ext cx="108032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2000" dirty="0">
                <a:latin typeface="Century Gothic" panose="020B0502020202020204" pitchFamily="34" charset="0"/>
              </a:rPr>
              <a:t>Illustrated by</a:t>
            </a:r>
            <a:br>
              <a:rPr lang="en-PH" sz="2000" dirty="0">
                <a:latin typeface="Century Gothic" panose="020B0502020202020204" pitchFamily="34" charset="0"/>
              </a:rPr>
            </a:br>
            <a:endParaRPr lang="en-PH" sz="2000" dirty="0">
              <a:latin typeface="Century Gothic" panose="020B0502020202020204" pitchFamily="34" charset="0"/>
            </a:endParaRPr>
          </a:p>
          <a:p>
            <a:pPr algn="ctr"/>
            <a:r>
              <a:rPr lang="en-PH" sz="2400" b="1" dirty="0">
                <a:latin typeface="Century Gothic" panose="020B0502020202020204" pitchFamily="34" charset="0"/>
              </a:rPr>
              <a:t> LEA JEAN RIZALDA</a:t>
            </a:r>
          </a:p>
        </p:txBody>
      </p:sp>
    </p:spTree>
    <p:extLst>
      <p:ext uri="{BB962C8B-B14F-4D97-AF65-F5344CB8AC3E}">
        <p14:creationId xmlns:p14="http://schemas.microsoft.com/office/powerpoint/2010/main" val="34808662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031">
        <p159:morph option="byObject"/>
        <p:sndAc>
          <p:stSnd>
            <p:snd r:embed="rId3" name="type.wav"/>
          </p:stSnd>
        </p:sndAc>
      </p:transition>
    </mc:Choice>
    <mc:Fallback>
      <p:transition spd="slow" advTm="1031">
        <p:fade/>
        <p:sndAc>
          <p:stSnd>
            <p:snd r:embed="rId3" name="typ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Once upon a time, a lion fall&#10;">
            <a:extLst>
              <a:ext uri="{FF2B5EF4-FFF2-40B4-BE49-F238E27FC236}">
                <a16:creationId xmlns:a16="http://schemas.microsoft.com/office/drawing/2014/main" id="{E8F75847-9DA6-48D2-B083-AD5C892E8215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487" cy="6858000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sp>
        <p:nvSpPr>
          <p:cNvPr id="10" name="Flowchart: Terminator 9">
            <a:extLst>
              <a:ext uri="{FF2B5EF4-FFF2-40B4-BE49-F238E27FC236}">
                <a16:creationId xmlns:a16="http://schemas.microsoft.com/office/drawing/2014/main" id="{4E02ED44-F6C9-4566-9553-92B53C9E3B2D}"/>
              </a:ext>
            </a:extLst>
          </p:cNvPr>
          <p:cNvSpPr/>
          <p:nvPr/>
        </p:nvSpPr>
        <p:spPr>
          <a:xfrm>
            <a:off x="3754570" y="145335"/>
            <a:ext cx="8199431" cy="2228896"/>
          </a:xfrm>
          <a:prstGeom prst="flowChartTerminator">
            <a:avLst/>
          </a:prstGeom>
          <a:solidFill>
            <a:schemeClr val="lt1">
              <a:alpha val="54000"/>
            </a:schemeClr>
          </a:solidFill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PH" sz="2400" dirty="0">
                <a:latin typeface="Comic Sans MS" panose="030F0702030302020204" pitchFamily="66" charset="0"/>
                <a:cs typeface="Dubai" panose="020B0604020202020204" pitchFamily="34" charset="-78"/>
              </a:rPr>
              <a:t>A Lion lay asleep in the forest, his great head resting on his paws. A timid little Mouse came upon him unexpectedly, and in her fright and haste to get away, ran across the Lion's nose. </a:t>
            </a:r>
            <a:endParaRPr lang="en-PH" sz="2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  <a:cs typeface="Dubai" panose="020B060402020202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8965580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2112">
        <p159:morph option="byObject"/>
      </p:transition>
    </mc:Choice>
    <mc:Fallback>
      <p:transition spd="slow" advTm="21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, calendar&#10;&#10;Description automatically generated">
            <a:extLst>
              <a:ext uri="{FF2B5EF4-FFF2-40B4-BE49-F238E27FC236}">
                <a16:creationId xmlns:a16="http://schemas.microsoft.com/office/drawing/2014/main" id="{75858970-EC92-408F-AFBE-5E34F37F72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2345"/>
            <a:ext cx="12192000" cy="6858000"/>
          </a:xfrm>
          <a:prstGeom prst="rect">
            <a:avLst/>
          </a:prstGeom>
        </p:spPr>
      </p:pic>
      <p:sp>
        <p:nvSpPr>
          <p:cNvPr id="6" name="Flowchart: Terminator 5">
            <a:extLst>
              <a:ext uri="{FF2B5EF4-FFF2-40B4-BE49-F238E27FC236}">
                <a16:creationId xmlns:a16="http://schemas.microsoft.com/office/drawing/2014/main" id="{1FCF8D5D-2C38-4719-8D61-FBD23C777D1C}"/>
              </a:ext>
            </a:extLst>
          </p:cNvPr>
          <p:cNvSpPr/>
          <p:nvPr/>
        </p:nvSpPr>
        <p:spPr>
          <a:xfrm>
            <a:off x="7379370" y="485271"/>
            <a:ext cx="4571999" cy="1957138"/>
          </a:xfrm>
          <a:prstGeom prst="flowChartTerminator">
            <a:avLst/>
          </a:prstGeom>
          <a:solidFill>
            <a:schemeClr val="lt1">
              <a:alpha val="55000"/>
            </a:schemeClr>
          </a:solidFill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PH" sz="2400" dirty="0">
                <a:latin typeface="Comic Sans MS" panose="030F0702030302020204" pitchFamily="66" charset="0"/>
              </a:rPr>
              <a:t>Roused from his nap, the Lion laid his huge paw angrily on the tiny creature to kill her.</a:t>
            </a:r>
            <a:endParaRPr lang="en-PH" sz="2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  <a:cs typeface="Dubai" panose="020B060402020202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3359783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  <p:sndAc>
          <p:stSnd>
            <p:snd r:embed="rId3" name="type.wav"/>
          </p:stSnd>
        </p:sndAc>
      </p:transition>
    </mc:Choice>
    <mc:Fallback>
      <p:transition spd="slow">
        <p:fade/>
        <p:sndAc>
          <p:stSnd>
            <p:snd r:embed="rId3" name="typ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alendar&#10;&#10;Description automatically generated">
            <a:extLst>
              <a:ext uri="{FF2B5EF4-FFF2-40B4-BE49-F238E27FC236}">
                <a16:creationId xmlns:a16="http://schemas.microsoft.com/office/drawing/2014/main" id="{848A35C9-11AE-4B8E-8A5A-EF7D3F064F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Flowchart: Terminator 5">
            <a:extLst>
              <a:ext uri="{FF2B5EF4-FFF2-40B4-BE49-F238E27FC236}">
                <a16:creationId xmlns:a16="http://schemas.microsoft.com/office/drawing/2014/main" id="{345B397E-0F71-46CB-8282-6E71C7C8A8A3}"/>
              </a:ext>
            </a:extLst>
          </p:cNvPr>
          <p:cNvSpPr/>
          <p:nvPr/>
        </p:nvSpPr>
        <p:spPr>
          <a:xfrm>
            <a:off x="7796466" y="352924"/>
            <a:ext cx="4267198" cy="1909013"/>
          </a:xfrm>
          <a:prstGeom prst="flowChartTerminator">
            <a:avLst/>
          </a:prstGeom>
          <a:solidFill>
            <a:schemeClr val="lt1">
              <a:alpha val="55000"/>
            </a:schemeClr>
          </a:solidFill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PH" sz="2400" dirty="0">
                <a:latin typeface="Comic Sans MS" panose="030F0702030302020204" pitchFamily="66" charset="0"/>
              </a:rPr>
              <a:t>"Spare me!" begged the poor Mouse. "Please let me go and someday I will surely repay you."</a:t>
            </a:r>
            <a:endParaRPr lang="en-PH" sz="2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  <a:cs typeface="Dubai" panose="020B060402020202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5902695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  <p:sndAc>
          <p:stSnd>
            <p:snd r:embed="rId3" name="type.wav"/>
          </p:stSnd>
        </p:sndAc>
      </p:transition>
    </mc:Choice>
    <mc:Fallback>
      <p:transition spd="slow">
        <p:fade/>
        <p:sndAc>
          <p:stSnd>
            <p:snd r:embed="rId3" name="typ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F0658081-76C5-428E-901B-D4399DB69F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800" y="0"/>
            <a:ext cx="12192000" cy="6858000"/>
          </a:xfrm>
          <a:prstGeom prst="rect">
            <a:avLst/>
          </a:prstGeom>
        </p:spPr>
      </p:pic>
      <p:sp>
        <p:nvSpPr>
          <p:cNvPr id="6" name="Flowchart: Terminator 5">
            <a:extLst>
              <a:ext uri="{FF2B5EF4-FFF2-40B4-BE49-F238E27FC236}">
                <a16:creationId xmlns:a16="http://schemas.microsoft.com/office/drawing/2014/main" id="{657DB80B-009A-487D-84B7-30FA49178EEE}"/>
              </a:ext>
            </a:extLst>
          </p:cNvPr>
          <p:cNvSpPr/>
          <p:nvPr/>
        </p:nvSpPr>
        <p:spPr>
          <a:xfrm>
            <a:off x="4652211" y="224586"/>
            <a:ext cx="6930190" cy="1909013"/>
          </a:xfrm>
          <a:prstGeom prst="flowChartTerminator">
            <a:avLst/>
          </a:prstGeom>
          <a:solidFill>
            <a:schemeClr val="lt1">
              <a:alpha val="55000"/>
            </a:schemeClr>
          </a:solidFill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PH" sz="2400" dirty="0">
                <a:latin typeface="Comic Sans MS" panose="030F0702030302020204" pitchFamily="66" charset="0"/>
              </a:rPr>
              <a:t>The Lion was much amused to think that a Mouse could ever help him. But he was generous and finally let the Mouse go.</a:t>
            </a:r>
            <a:endParaRPr lang="en-PH" sz="2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  <a:cs typeface="Dubai" panose="020B060402020202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5722077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  <p:sndAc>
          <p:stSnd>
            <p:snd r:embed="rId3" name="type.wav"/>
          </p:stSnd>
        </p:sndAc>
      </p:transition>
    </mc:Choice>
    <mc:Fallback>
      <p:transition spd="slow">
        <p:fade/>
        <p:sndAc>
          <p:stSnd>
            <p:snd r:embed="rId3" name="typ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5B50CDF-E1D4-454E-AA1C-ACA00E5BA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Flowchart: Terminator 5">
            <a:extLst>
              <a:ext uri="{FF2B5EF4-FFF2-40B4-BE49-F238E27FC236}">
                <a16:creationId xmlns:a16="http://schemas.microsoft.com/office/drawing/2014/main" id="{F76112F6-7ACF-440D-A816-8247B53C628A}"/>
              </a:ext>
            </a:extLst>
          </p:cNvPr>
          <p:cNvSpPr/>
          <p:nvPr/>
        </p:nvSpPr>
        <p:spPr>
          <a:xfrm>
            <a:off x="4395536" y="224586"/>
            <a:ext cx="7684168" cy="1909013"/>
          </a:xfrm>
          <a:prstGeom prst="flowChartTerminator">
            <a:avLst/>
          </a:prstGeom>
          <a:solidFill>
            <a:schemeClr val="lt1">
              <a:alpha val="55000"/>
            </a:schemeClr>
          </a:solidFill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PH" sz="2400" dirty="0">
                <a:latin typeface="Comic Sans MS" panose="030F0702030302020204" pitchFamily="66" charset="0"/>
              </a:rPr>
              <a:t>Some days later, while stalking his prey in the forest, the Lion was caught in the toils of a hunter's net. Unable to free himself, he filled the forest with his angry roaring. </a:t>
            </a:r>
            <a:endParaRPr lang="en-PH" sz="2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  <a:cs typeface="Dubai" panose="020B060402020202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9217464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  <p:sndAc>
          <p:stSnd>
            <p:snd r:embed="rId3" name="type.wav"/>
          </p:stSnd>
        </p:sndAc>
      </p:transition>
    </mc:Choice>
    <mc:Fallback>
      <p:transition spd="slow">
        <p:fade/>
        <p:sndAc>
          <p:stSnd>
            <p:snd r:embed="rId3" name="typ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alendar&#10;&#10;Description automatically generated">
            <a:extLst>
              <a:ext uri="{FF2B5EF4-FFF2-40B4-BE49-F238E27FC236}">
                <a16:creationId xmlns:a16="http://schemas.microsoft.com/office/drawing/2014/main" id="{2C37D506-7F9D-42D0-B033-12702C5519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Flowchart: Terminator 5">
            <a:extLst>
              <a:ext uri="{FF2B5EF4-FFF2-40B4-BE49-F238E27FC236}">
                <a16:creationId xmlns:a16="http://schemas.microsoft.com/office/drawing/2014/main" id="{63EB11A6-69D8-43AF-88D3-953743E61C4F}"/>
              </a:ext>
            </a:extLst>
          </p:cNvPr>
          <p:cNvSpPr/>
          <p:nvPr/>
        </p:nvSpPr>
        <p:spPr>
          <a:xfrm>
            <a:off x="4940967" y="144377"/>
            <a:ext cx="7106653" cy="1540046"/>
          </a:xfrm>
          <a:prstGeom prst="flowChartTerminator">
            <a:avLst/>
          </a:prstGeom>
          <a:solidFill>
            <a:schemeClr val="lt1">
              <a:alpha val="55000"/>
            </a:schemeClr>
          </a:solidFill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PH" sz="2400" dirty="0">
                <a:latin typeface="Comic Sans MS" panose="030F0702030302020204" pitchFamily="66" charset="0"/>
              </a:rPr>
              <a:t>The Mouse knew the voice and quickly found the Lion struggling in the net. </a:t>
            </a:r>
            <a:endParaRPr lang="en-PH" sz="2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  <a:cs typeface="Dubai" panose="020B060402020202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2389292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  <p:sndAc>
          <p:stSnd>
            <p:snd r:embed="rId3" name="type.wav"/>
          </p:stSnd>
        </p:sndAc>
      </p:transition>
    </mc:Choice>
    <mc:Fallback>
      <p:transition spd="slow">
        <p:fade/>
        <p:sndAc>
          <p:stSnd>
            <p:snd r:embed="rId3" name="typ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alendar&#10;&#10;Description automatically generated">
            <a:extLst>
              <a:ext uri="{FF2B5EF4-FFF2-40B4-BE49-F238E27FC236}">
                <a16:creationId xmlns:a16="http://schemas.microsoft.com/office/drawing/2014/main" id="{B9AB80C8-88C8-4DC3-805B-93C1E5F3B8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Flowchart: Terminator 5">
            <a:extLst>
              <a:ext uri="{FF2B5EF4-FFF2-40B4-BE49-F238E27FC236}">
                <a16:creationId xmlns:a16="http://schemas.microsoft.com/office/drawing/2014/main" id="{7FCBF955-2386-41C7-A081-B8716C0E33BC}"/>
              </a:ext>
            </a:extLst>
          </p:cNvPr>
          <p:cNvSpPr/>
          <p:nvPr/>
        </p:nvSpPr>
        <p:spPr>
          <a:xfrm>
            <a:off x="5871411" y="144377"/>
            <a:ext cx="6176209" cy="2069434"/>
          </a:xfrm>
          <a:prstGeom prst="flowChartTerminator">
            <a:avLst/>
          </a:prstGeom>
          <a:solidFill>
            <a:schemeClr val="lt1">
              <a:alpha val="55000"/>
            </a:schemeClr>
          </a:solidFill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PH" sz="2400" dirty="0">
                <a:latin typeface="Comic Sans MS" panose="030F0702030302020204" pitchFamily="66" charset="0"/>
              </a:rPr>
              <a:t>Running to one of the great ropes that bound him, she gnawed it until it parted, and soon the Lion was free.</a:t>
            </a:r>
            <a:endParaRPr lang="en-PH" sz="2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  <a:cs typeface="Dubai" panose="020B060402020202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5016213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  <p:sndAc>
          <p:stSnd>
            <p:snd r:embed="rId3" name="type.wav"/>
          </p:stSnd>
        </p:sndAc>
      </p:transition>
    </mc:Choice>
    <mc:Fallback>
      <p:transition spd="slow">
        <p:fade/>
        <p:sndAc>
          <p:stSnd>
            <p:snd r:embed="rId3" name="typ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alendar&#10;&#10;Description automatically generated with medium confidence">
            <a:extLst>
              <a:ext uri="{FF2B5EF4-FFF2-40B4-BE49-F238E27FC236}">
                <a16:creationId xmlns:a16="http://schemas.microsoft.com/office/drawing/2014/main" id="{736F4355-2B5D-46DA-83C8-63F479D12C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Flowchart: Terminator 5">
            <a:extLst>
              <a:ext uri="{FF2B5EF4-FFF2-40B4-BE49-F238E27FC236}">
                <a16:creationId xmlns:a16="http://schemas.microsoft.com/office/drawing/2014/main" id="{FDB24BA1-3D84-4A77-A64E-D4B09BFC0532}"/>
              </a:ext>
            </a:extLst>
          </p:cNvPr>
          <p:cNvSpPr/>
          <p:nvPr/>
        </p:nvSpPr>
        <p:spPr>
          <a:xfrm>
            <a:off x="0" y="224586"/>
            <a:ext cx="4796589" cy="2165687"/>
          </a:xfrm>
          <a:prstGeom prst="flowChartTerminator">
            <a:avLst/>
          </a:prstGeom>
          <a:solidFill>
            <a:schemeClr val="lt1">
              <a:alpha val="55000"/>
            </a:schemeClr>
          </a:solidFill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PH" sz="2400" dirty="0">
                <a:latin typeface="Comic Sans MS" panose="030F0702030302020204" pitchFamily="66" charset="0"/>
              </a:rPr>
              <a:t>"You laughed when I said I would repay you," said the Mouse. "Now you see that even a Mouse can help a Lion."</a:t>
            </a:r>
            <a:endParaRPr lang="en-PH" sz="2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  <a:cs typeface="Dubai" panose="020B060402020202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7878662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  <p:sndAc>
          <p:stSnd>
            <p:snd r:embed="rId3" name="type.wav"/>
          </p:stSnd>
        </p:sndAc>
      </p:transition>
    </mc:Choice>
    <mc:Fallback>
      <p:transition spd="slow">
        <p:fade/>
        <p:sndAc>
          <p:stSnd>
            <p:snd r:embed="rId3" name="typ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5540E56D-8628-420F-BE53-89A2ACA035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8" name="Flowchart: Terminator 7">
            <a:extLst>
              <a:ext uri="{FF2B5EF4-FFF2-40B4-BE49-F238E27FC236}">
                <a16:creationId xmlns:a16="http://schemas.microsoft.com/office/drawing/2014/main" id="{7AFF594B-73A6-4944-8DAF-68EC1312EE98}"/>
              </a:ext>
            </a:extLst>
          </p:cNvPr>
          <p:cNvSpPr/>
          <p:nvPr/>
        </p:nvSpPr>
        <p:spPr>
          <a:xfrm>
            <a:off x="7122696" y="128335"/>
            <a:ext cx="4924925" cy="1267327"/>
          </a:xfrm>
          <a:prstGeom prst="flowChartTerminator">
            <a:avLst/>
          </a:prstGeom>
          <a:solidFill>
            <a:schemeClr val="lt1">
              <a:alpha val="55000"/>
            </a:schemeClr>
          </a:solidFill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PH" sz="2400" dirty="0">
                <a:latin typeface="Comic Sans MS" panose="030F0702030302020204" pitchFamily="66" charset="0"/>
              </a:rPr>
              <a:t>A kindness is never wasted.</a:t>
            </a:r>
            <a:endParaRPr lang="en-PH" sz="2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  <a:cs typeface="Dubai" panose="020B060402020202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4167125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  <p:sndAc>
          <p:stSnd>
            <p:snd r:embed="rId3" name="type.wav"/>
          </p:stSnd>
        </p:sndAc>
      </p:transition>
    </mc:Choice>
    <mc:Fallback>
      <p:transition spd="slow">
        <p:fade/>
        <p:sndAc>
          <p:stSnd>
            <p:snd r:embed="rId3" name="typ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469</Words>
  <Application>Microsoft Office PowerPoint</Application>
  <PresentationFormat>Widescreen</PresentationFormat>
  <Paragraphs>31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Century Gothic</vt:lpstr>
      <vt:lpstr>Comic Sans MS</vt:lpstr>
      <vt:lpstr>Raleway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FOH Agri 2</dc:creator>
  <cp:lastModifiedBy>FOH Agri 2</cp:lastModifiedBy>
  <cp:revision>11</cp:revision>
  <dcterms:created xsi:type="dcterms:W3CDTF">2022-04-08T03:25:36Z</dcterms:created>
  <dcterms:modified xsi:type="dcterms:W3CDTF">2022-04-08T07:20:35Z</dcterms:modified>
</cp:coreProperties>
</file>