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
  </p:notesMasterIdLst>
  <p:sldIdLst>
    <p:sldId id="256" r:id="rId2"/>
    <p:sldId id="257" r:id="rId3"/>
    <p:sldId id="259" r:id="rId4"/>
    <p:sldId id="260" r:id="rId5"/>
    <p:sldId id="258" r:id="rId6"/>
    <p:sldId id="261" r:id="rId7"/>
    <p:sldId id="26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5F40178-D414-3959-DFD0-A4DBBF57899C}" v="3" dt="2023-02-19T13:07:20.403"/>
    <p1510:client id="{3725CA47-6DB3-8BE2-5884-723FB3C8CB7B}" v="4" dt="2023-02-19T13:12:18.471"/>
    <p1510:client id="{981A877E-0CB5-4FB5-A119-EFDDB7B689D7}" v="579" dt="2023-02-19T13:06:07.57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 Id="rId14"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3F91DD-3311-4CE0-AA96-70A74C81A483}" type="datetimeFigureOut">
              <a:t>2/19/2023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131A6E4-5D5D-452C-9FEF-491BD02A7578}" type="slidenum">
              <a:t>‹#›</a:t>
            </a:fld>
            <a:endParaRPr lang="en-US"/>
          </a:p>
        </p:txBody>
      </p:sp>
    </p:spTree>
    <p:extLst>
      <p:ext uri="{BB962C8B-B14F-4D97-AF65-F5344CB8AC3E}">
        <p14:creationId xmlns:p14="http://schemas.microsoft.com/office/powerpoint/2010/main" val="30337408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William Hunter </a:t>
            </a:r>
            <a:r>
              <a:rPr lang="en-US" dirty="0" err="1"/>
              <a:t>Dammond</a:t>
            </a:r>
          </a:p>
        </p:txBody>
      </p:sp>
      <p:sp>
        <p:nvSpPr>
          <p:cNvPr id="4" name="Slide Number Placeholder 3"/>
          <p:cNvSpPr>
            <a:spLocks noGrp="1"/>
          </p:cNvSpPr>
          <p:nvPr>
            <p:ph type="sldNum" sz="quarter" idx="5"/>
          </p:nvPr>
        </p:nvSpPr>
        <p:spPr/>
        <p:txBody>
          <a:bodyPr/>
          <a:lstStyle/>
          <a:p>
            <a:fld id="{8131A6E4-5D5D-452C-9FEF-491BD02A7578}" type="slidenum">
              <a:rPr lang="en-US"/>
              <a:t>2</a:t>
            </a:fld>
            <a:endParaRPr lang="en-US"/>
          </a:p>
        </p:txBody>
      </p:sp>
    </p:spTree>
    <p:extLst>
      <p:ext uri="{BB962C8B-B14F-4D97-AF65-F5344CB8AC3E}">
        <p14:creationId xmlns:p14="http://schemas.microsoft.com/office/powerpoint/2010/main" val="24016020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Introduction. </a:t>
            </a:r>
            <a:endParaRPr lang="en-US"/>
          </a:p>
          <a:p>
            <a:r>
              <a:rPr lang="en-US" dirty="0"/>
              <a:t>William Hunter </a:t>
            </a:r>
            <a:r>
              <a:rPr lang="en-US" dirty="0" err="1"/>
              <a:t>Dammond</a:t>
            </a:r>
            <a:r>
              <a:rPr lang="en-US" dirty="0"/>
              <a:t> was born on October 26, 1873. He was born in Pittsburgh Pennsylvania to a middle-class family by the name of Lucy and Edward </a:t>
            </a:r>
            <a:r>
              <a:rPr lang="en-US" dirty="0" err="1"/>
              <a:t>Dammond</a:t>
            </a:r>
            <a:r>
              <a:rPr lang="en-US" dirty="0"/>
              <a:t>. He was the fifth child out of eight children. He invented the railroad switching mechanism that enables trains to change direction. His birthday is October 26, 1873, and he was born at Pittsburgh, Pennsylvania. </a:t>
            </a:r>
            <a:br>
              <a:rPr lang="en-US" dirty="0">
                <a:cs typeface="+mn-lt"/>
              </a:rPr>
            </a:br>
            <a:endParaRPr lang="en-US" dirty="0">
              <a:cs typeface="Calibri"/>
            </a:endParaRPr>
          </a:p>
        </p:txBody>
      </p:sp>
      <p:sp>
        <p:nvSpPr>
          <p:cNvPr id="4" name="Slide Number Placeholder 3"/>
          <p:cNvSpPr>
            <a:spLocks noGrp="1"/>
          </p:cNvSpPr>
          <p:nvPr>
            <p:ph type="sldNum" sz="quarter" idx="5"/>
          </p:nvPr>
        </p:nvSpPr>
        <p:spPr/>
        <p:txBody>
          <a:bodyPr/>
          <a:lstStyle/>
          <a:p>
            <a:fld id="{8131A6E4-5D5D-452C-9FEF-491BD02A7578}" type="slidenum">
              <a:rPr lang="en-US"/>
              <a:t>3</a:t>
            </a:fld>
            <a:endParaRPr lang="en-US"/>
          </a:p>
        </p:txBody>
      </p:sp>
    </p:spTree>
    <p:extLst>
      <p:ext uri="{BB962C8B-B14F-4D97-AF65-F5344CB8AC3E}">
        <p14:creationId xmlns:p14="http://schemas.microsoft.com/office/powerpoint/2010/main" val="31364820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Accomplishment</a:t>
            </a:r>
          </a:p>
          <a:p>
            <a:r>
              <a:rPr lang="en-US" dirty="0"/>
              <a:t>William Hunter </a:t>
            </a:r>
            <a:r>
              <a:rPr lang="en-US" dirty="0" err="1"/>
              <a:t>Dammonnd</a:t>
            </a:r>
            <a:r>
              <a:rPr lang="en-US" dirty="0"/>
              <a:t> accomplish being a railroad engineer. </a:t>
            </a:r>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8131A6E4-5D5D-452C-9FEF-491BD02A7578}" type="slidenum">
              <a:rPr lang="en-US"/>
              <a:t>4</a:t>
            </a:fld>
            <a:endParaRPr lang="en-US"/>
          </a:p>
        </p:txBody>
      </p:sp>
    </p:spTree>
    <p:extLst>
      <p:ext uri="{BB962C8B-B14F-4D97-AF65-F5344CB8AC3E}">
        <p14:creationId xmlns:p14="http://schemas.microsoft.com/office/powerpoint/2010/main" val="24899731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Why the person is notable?</a:t>
            </a:r>
          </a:p>
          <a:p>
            <a:pPr marL="171450" indent="-171450">
              <a:lnSpc>
                <a:spcPct val="90000"/>
              </a:lnSpc>
              <a:spcBef>
                <a:spcPts val="1000"/>
              </a:spcBef>
              <a:buFont typeface="Arial"/>
              <a:buChar char="•"/>
            </a:pPr>
            <a:r>
              <a:rPr lang="en-US" dirty="0"/>
              <a:t>William Hunter </a:t>
            </a:r>
            <a:r>
              <a:rPr lang="en-US" dirty="0" err="1"/>
              <a:t>Dammond</a:t>
            </a:r>
            <a:r>
              <a:rPr lang="en-US" dirty="0"/>
              <a:t> is notable because, he is a Famous Inventor (1873-1956) invented the railroad switching mechanism which enabled trains to change direction. He is also the First African American Graduate from the University of Pittsburgh with a Degree in Civil Engineering.</a:t>
            </a:r>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8131A6E4-5D5D-452C-9FEF-491BD02A7578}" type="slidenum">
              <a:rPr lang="en-US"/>
              <a:t>5</a:t>
            </a:fld>
            <a:endParaRPr lang="en-US"/>
          </a:p>
        </p:txBody>
      </p:sp>
    </p:spTree>
    <p:extLst>
      <p:ext uri="{BB962C8B-B14F-4D97-AF65-F5344CB8AC3E}">
        <p14:creationId xmlns:p14="http://schemas.microsoft.com/office/powerpoint/2010/main" val="11979951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Why you chose the person?</a:t>
            </a:r>
          </a:p>
          <a:p>
            <a:r>
              <a:rPr lang="en-US" dirty="0"/>
              <a:t>I choose William Hunter </a:t>
            </a:r>
            <a:r>
              <a:rPr lang="en-US" dirty="0" err="1"/>
              <a:t>Dammond</a:t>
            </a:r>
            <a:r>
              <a:rPr lang="en-US" dirty="0"/>
              <a:t>, because he also taught math and I like math, and he also an engineer for railroads and developed he railroad switching mechanism we uses today.</a:t>
            </a:r>
          </a:p>
        </p:txBody>
      </p:sp>
      <p:sp>
        <p:nvSpPr>
          <p:cNvPr id="4" name="Slide Number Placeholder 3"/>
          <p:cNvSpPr>
            <a:spLocks noGrp="1"/>
          </p:cNvSpPr>
          <p:nvPr>
            <p:ph type="sldNum" sz="quarter" idx="5"/>
          </p:nvPr>
        </p:nvSpPr>
        <p:spPr/>
        <p:txBody>
          <a:bodyPr/>
          <a:lstStyle/>
          <a:p>
            <a:fld id="{8131A6E4-5D5D-452C-9FEF-491BD02A7578}" type="slidenum">
              <a:rPr lang="en-US"/>
              <a:t>6</a:t>
            </a:fld>
            <a:endParaRPr lang="en-US"/>
          </a:p>
        </p:txBody>
      </p:sp>
    </p:spTree>
    <p:extLst>
      <p:ext uri="{BB962C8B-B14F-4D97-AF65-F5344CB8AC3E}">
        <p14:creationId xmlns:p14="http://schemas.microsoft.com/office/powerpoint/2010/main" val="7733034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Facts about William Hunter </a:t>
            </a:r>
            <a:r>
              <a:rPr lang="en-US" dirty="0" err="1"/>
              <a:t>Dammond</a:t>
            </a:r>
            <a:endParaRPr lang="en-US" dirty="0">
              <a:cs typeface="Calibri"/>
            </a:endParaRPr>
          </a:p>
          <a:p>
            <a:pPr marL="171450" indent="-171450">
              <a:lnSpc>
                <a:spcPct val="90000"/>
              </a:lnSpc>
              <a:spcBef>
                <a:spcPts val="1000"/>
              </a:spcBef>
              <a:buFont typeface="Arial"/>
              <a:buChar char="•"/>
            </a:pPr>
            <a:r>
              <a:rPr lang="en-US" dirty="0"/>
              <a:t>He was a math professor </a:t>
            </a:r>
            <a:endParaRPr lang="en-US" dirty="0">
              <a:cs typeface="Calibri"/>
            </a:endParaRPr>
          </a:p>
          <a:p>
            <a:pPr marL="171450" indent="-171450">
              <a:lnSpc>
                <a:spcPct val="90000"/>
              </a:lnSpc>
              <a:spcBef>
                <a:spcPts val="1000"/>
              </a:spcBef>
              <a:buFont typeface="Arial"/>
              <a:buChar char="•"/>
            </a:pPr>
            <a:r>
              <a:rPr lang="en-US" dirty="0"/>
              <a:t>He has 1 child</a:t>
            </a:r>
            <a:endParaRPr lang="en-US" dirty="0">
              <a:cs typeface="Calibri"/>
            </a:endParaRPr>
          </a:p>
          <a:p>
            <a:pPr marL="171450" indent="-171450">
              <a:lnSpc>
                <a:spcPct val="90000"/>
              </a:lnSpc>
              <a:spcBef>
                <a:spcPts val="1000"/>
              </a:spcBef>
              <a:buFont typeface="Arial"/>
              <a:buChar char="•"/>
            </a:pPr>
            <a:r>
              <a:rPr lang="en-US" dirty="0"/>
              <a:t>He developed a traffic light-like system</a:t>
            </a:r>
            <a:endParaRPr lang="en-US" dirty="0">
              <a:cs typeface="Calibri"/>
            </a:endParaRPr>
          </a:p>
          <a:p>
            <a:pPr marL="171450" indent="-171450">
              <a:lnSpc>
                <a:spcPct val="90000"/>
              </a:lnSpc>
              <a:spcBef>
                <a:spcPts val="1000"/>
              </a:spcBef>
              <a:buFont typeface="Arial"/>
              <a:buChar char="•"/>
            </a:pPr>
            <a:r>
              <a:rPr lang="en-US" dirty="0"/>
              <a:t>He developed the </a:t>
            </a:r>
            <a:r>
              <a:rPr lang="en-US" dirty="0" err="1"/>
              <a:t>Dammond</a:t>
            </a:r>
            <a:r>
              <a:rPr lang="en-US" dirty="0"/>
              <a:t> circuit</a:t>
            </a:r>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8131A6E4-5D5D-452C-9FEF-491BD02A7578}" type="slidenum">
              <a:rPr lang="en-US"/>
              <a:t>7</a:t>
            </a:fld>
            <a:endParaRPr lang="en-US"/>
          </a:p>
        </p:txBody>
      </p:sp>
    </p:spTree>
    <p:extLst>
      <p:ext uri="{BB962C8B-B14F-4D97-AF65-F5344CB8AC3E}">
        <p14:creationId xmlns:p14="http://schemas.microsoft.com/office/powerpoint/2010/main" val="111344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2/19/2023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2/19/2023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2/19/2023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2/19/2023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2/19/2023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2/19/2023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2/19/2023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2/19/2023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s://www.flickr.com/photos/rainerstropek/14424510354/in/photolist-bqFFcB-nYDooo-ef6FJd-ef6Erd-ef6GGd-eeZV4T-ef6yVw-ef6Cnb"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5964CBE2-084A-47DF-A704-CF5F6217B5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BEB23A6-1915-1B9E-AE8F-EBD127C7FCC5}"/>
              </a:ext>
            </a:extLst>
          </p:cNvPr>
          <p:cNvSpPr>
            <a:spLocks noGrp="1"/>
          </p:cNvSpPr>
          <p:nvPr>
            <p:ph type="title"/>
          </p:nvPr>
        </p:nvSpPr>
        <p:spPr>
          <a:xfrm>
            <a:off x="838199" y="1174819"/>
            <a:ext cx="4826795" cy="2858363"/>
          </a:xfrm>
        </p:spPr>
        <p:txBody>
          <a:bodyPr vert="horz" lIns="91440" tIns="45720" rIns="91440" bIns="45720" rtlCol="0" anchor="b">
            <a:normAutofit/>
          </a:bodyPr>
          <a:lstStyle/>
          <a:p>
            <a:br>
              <a:rPr lang="en-US" sz="5000">
                <a:solidFill>
                  <a:schemeClr val="bg1"/>
                </a:solidFill>
              </a:rPr>
            </a:br>
            <a:r>
              <a:rPr lang="en-US" sz="5000">
                <a:solidFill>
                  <a:schemeClr val="bg1"/>
                </a:solidFill>
              </a:rPr>
              <a:t>William Hunter Dammond</a:t>
            </a:r>
          </a:p>
          <a:p>
            <a:endParaRPr lang="en-US" sz="5000">
              <a:solidFill>
                <a:schemeClr val="bg1"/>
              </a:solidFill>
            </a:endParaRPr>
          </a:p>
        </p:txBody>
      </p:sp>
      <p:pic>
        <p:nvPicPr>
          <p:cNvPr id="4" name="Picture 4">
            <a:extLst>
              <a:ext uri="{FF2B5EF4-FFF2-40B4-BE49-F238E27FC236}">
                <a16:creationId xmlns:a16="http://schemas.microsoft.com/office/drawing/2014/main" id="{9E299016-39F9-FE75-07FB-3131BCB8921C}"/>
              </a:ext>
            </a:extLst>
          </p:cNvPr>
          <p:cNvPicPr>
            <a:picLocks noChangeAspect="1"/>
          </p:cNvPicPr>
          <p:nvPr/>
        </p:nvPicPr>
        <p:blipFill rotWithShape="1">
          <a:blip r:embed="rId3"/>
          <a:srcRect r="1" b="10520"/>
          <a:stretch/>
        </p:blipFill>
        <p:spPr>
          <a:xfrm>
            <a:off x="6096000" y="841375"/>
            <a:ext cx="5260975" cy="4707593"/>
          </a:xfrm>
          <a:custGeom>
            <a:avLst/>
            <a:gdLst/>
            <a:ahLst/>
            <a:cxnLst/>
            <a:rect l="l" t="t" r="r" b="b"/>
            <a:pathLst>
              <a:path w="5260975" h="4707593">
                <a:moveTo>
                  <a:pt x="0" y="0"/>
                </a:moveTo>
                <a:lnTo>
                  <a:pt x="5260975" y="0"/>
                </a:lnTo>
                <a:lnTo>
                  <a:pt x="5260975" y="3296937"/>
                </a:lnTo>
                <a:lnTo>
                  <a:pt x="5260975" y="3518571"/>
                </a:lnTo>
                <a:lnTo>
                  <a:pt x="5226503"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3" y="3748498"/>
                  <a:pt x="4977440" y="3752627"/>
                </a:cubicBezTo>
                <a:cubicBezTo>
                  <a:pt x="4964094" y="3761268"/>
                  <a:pt x="4949499" y="3768277"/>
                  <a:pt x="4935193" y="3775382"/>
                </a:cubicBezTo>
                <a:cubicBezTo>
                  <a:pt x="4922903" y="3781431"/>
                  <a:pt x="4909845" y="3785943"/>
                  <a:pt x="4897844" y="3792472"/>
                </a:cubicBezTo>
                <a:cubicBezTo>
                  <a:pt x="4888243" y="3797658"/>
                  <a:pt x="4879697" y="3804859"/>
                  <a:pt x="4870767" y="3811388"/>
                </a:cubicBezTo>
                <a:cubicBezTo>
                  <a:pt x="4862990" y="3817052"/>
                  <a:pt x="4854445" y="3821949"/>
                  <a:pt x="4847916"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1" y="4077254"/>
                  <a:pt x="4512727" y="4081479"/>
                  <a:pt x="4502549" y="4089832"/>
                </a:cubicBezTo>
                <a:cubicBezTo>
                  <a:pt x="4491987" y="4098473"/>
                  <a:pt x="4479986" y="4105290"/>
                  <a:pt x="4468944" y="4113356"/>
                </a:cubicBezTo>
                <a:cubicBezTo>
                  <a:pt x="4463087" y="4117676"/>
                  <a:pt x="4458286" y="4123341"/>
                  <a:pt x="4452622"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effectLst>
            <a:outerShdw blurRad="381000" dist="152400" dir="5400000" algn="t" rotWithShape="0">
              <a:prstClr val="black">
                <a:alpha val="10000"/>
              </a:prstClr>
            </a:outerShdw>
          </a:effectLst>
        </p:spPr>
      </p:pic>
      <p:sp>
        <p:nvSpPr>
          <p:cNvPr id="18" name="Freeform: Shape 17">
            <a:extLst>
              <a:ext uri="{FF2B5EF4-FFF2-40B4-BE49-F238E27FC236}">
                <a16:creationId xmlns:a16="http://schemas.microsoft.com/office/drawing/2014/main" id="{686A5CBB-E03B-4019-8BCD-78975D39E4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4138312"/>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Freeform: Shape 19">
            <a:extLst>
              <a:ext uri="{FF2B5EF4-FFF2-40B4-BE49-F238E27FC236}">
                <a16:creationId xmlns:a16="http://schemas.microsoft.com/office/drawing/2014/main" id="{94993204-9792-4E61-A83C-73D4379E2B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4138312"/>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blipFill dpi="0" rotWithShape="1">
            <a:blip r:embed="rId4">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184934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264F718-7FAC-4056-9FA9-A603EC682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0"/>
            <a:ext cx="1219047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AAD98D1C-F2EB-49D5-899B-086F7E26FC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059849" y="-479"/>
            <a:ext cx="9132151" cy="6858478"/>
          </a:xfrm>
          <a:custGeom>
            <a:avLst/>
            <a:gdLst>
              <a:gd name="connsiteX0" fmla="*/ 5955776 w 9132151"/>
              <a:gd name="connsiteY0" fmla="*/ 0 h 6858478"/>
              <a:gd name="connsiteX1" fmla="*/ 5950199 w 9132151"/>
              <a:gd name="connsiteY1" fmla="*/ 0 h 6858478"/>
              <a:gd name="connsiteX2" fmla="*/ 4883971 w 9132151"/>
              <a:gd name="connsiteY2" fmla="*/ 0 h 6858478"/>
              <a:gd name="connsiteX3" fmla="*/ 0 w 9132151"/>
              <a:gd name="connsiteY3" fmla="*/ 0 h 6858478"/>
              <a:gd name="connsiteX4" fmla="*/ 0 w 9132151"/>
              <a:gd name="connsiteY4" fmla="*/ 6857916 h 6858478"/>
              <a:gd name="connsiteX5" fmla="*/ 1707856 w 9132151"/>
              <a:gd name="connsiteY5" fmla="*/ 6857916 h 6858478"/>
              <a:gd name="connsiteX6" fmla="*/ 1707596 w 9132151"/>
              <a:gd name="connsiteY6" fmla="*/ 6858478 h 6858478"/>
              <a:gd name="connsiteX7" fmla="*/ 9132151 w 9132151"/>
              <a:gd name="connsiteY7" fmla="*/ 6858478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32151" h="6858478">
                <a:moveTo>
                  <a:pt x="5955776" y="0"/>
                </a:moveTo>
                <a:lnTo>
                  <a:pt x="5950199" y="0"/>
                </a:lnTo>
                <a:lnTo>
                  <a:pt x="4883971" y="0"/>
                </a:lnTo>
                <a:lnTo>
                  <a:pt x="0" y="0"/>
                </a:lnTo>
                <a:lnTo>
                  <a:pt x="0" y="6857916"/>
                </a:lnTo>
                <a:lnTo>
                  <a:pt x="1707856" y="6857916"/>
                </a:lnTo>
                <a:lnTo>
                  <a:pt x="1707596" y="6858478"/>
                </a:lnTo>
                <a:lnTo>
                  <a:pt x="9132151" y="6858478"/>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7B4CA2D6-8008-4CEE-8D65-E6BE5477FC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469312" y="-3325"/>
            <a:ext cx="8722688" cy="6861324"/>
          </a:xfrm>
          <a:custGeom>
            <a:avLst/>
            <a:gdLst>
              <a:gd name="connsiteX0" fmla="*/ 5560897 w 8722688"/>
              <a:gd name="connsiteY0" fmla="*/ 0 h 6861324"/>
              <a:gd name="connsiteX1" fmla="*/ 5555346 w 8722688"/>
              <a:gd name="connsiteY1" fmla="*/ 0 h 6861324"/>
              <a:gd name="connsiteX2" fmla="*/ 4494013 w 8722688"/>
              <a:gd name="connsiteY2" fmla="*/ 0 h 6861324"/>
              <a:gd name="connsiteX3" fmla="*/ 681726 w 8722688"/>
              <a:gd name="connsiteY3" fmla="*/ 0 h 6861324"/>
              <a:gd name="connsiteX4" fmla="*/ 681726 w 8722688"/>
              <a:gd name="connsiteY4" fmla="*/ 479 h 6861324"/>
              <a:gd name="connsiteX5" fmla="*/ 0 w 8722688"/>
              <a:gd name="connsiteY5" fmla="*/ 479 h 6861324"/>
              <a:gd name="connsiteX6" fmla="*/ 0 w 8722688"/>
              <a:gd name="connsiteY6" fmla="*/ 6861324 h 6861324"/>
              <a:gd name="connsiteX7" fmla="*/ 2429574 w 8722688"/>
              <a:gd name="connsiteY7" fmla="*/ 6861324 h 6861324"/>
              <a:gd name="connsiteX8" fmla="*/ 2429574 w 8722688"/>
              <a:gd name="connsiteY8" fmla="*/ 6861323 h 6861324"/>
              <a:gd name="connsiteX9" fmla="*/ 8368134 w 8722688"/>
              <a:gd name="connsiteY9" fmla="*/ 6861323 h 6861324"/>
              <a:gd name="connsiteX10" fmla="*/ 8366822 w 8722688"/>
              <a:gd name="connsiteY10" fmla="*/ 6858478 h 6861324"/>
              <a:gd name="connsiteX11" fmla="*/ 8722688 w 8722688"/>
              <a:gd name="connsiteY11" fmla="*/ 6858478 h 6861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722688" h="6861324">
                <a:moveTo>
                  <a:pt x="5560897" y="0"/>
                </a:moveTo>
                <a:lnTo>
                  <a:pt x="5555346" y="0"/>
                </a:lnTo>
                <a:lnTo>
                  <a:pt x="4494013" y="0"/>
                </a:lnTo>
                <a:lnTo>
                  <a:pt x="681726" y="0"/>
                </a:lnTo>
                <a:lnTo>
                  <a:pt x="681726" y="479"/>
                </a:lnTo>
                <a:lnTo>
                  <a:pt x="0" y="479"/>
                </a:lnTo>
                <a:lnTo>
                  <a:pt x="0" y="6861324"/>
                </a:lnTo>
                <a:lnTo>
                  <a:pt x="2429574" y="6861324"/>
                </a:lnTo>
                <a:lnTo>
                  <a:pt x="2429574" y="6861323"/>
                </a:lnTo>
                <a:lnTo>
                  <a:pt x="8368134" y="6861323"/>
                </a:lnTo>
                <a:lnTo>
                  <a:pt x="8366822" y="6858478"/>
                </a:lnTo>
                <a:lnTo>
                  <a:pt x="8722688" y="6858478"/>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D455C8C-1E94-4907-FE19-2069156CA4CE}"/>
              </a:ext>
            </a:extLst>
          </p:cNvPr>
          <p:cNvSpPr>
            <a:spLocks noGrp="1"/>
          </p:cNvSpPr>
          <p:nvPr>
            <p:ph type="title"/>
          </p:nvPr>
        </p:nvSpPr>
        <p:spPr>
          <a:xfrm>
            <a:off x="841248" y="704850"/>
            <a:ext cx="3751697" cy="2978150"/>
          </a:xfrm>
        </p:spPr>
        <p:txBody>
          <a:bodyPr anchor="b">
            <a:normAutofit/>
          </a:bodyPr>
          <a:lstStyle/>
          <a:p>
            <a:r>
              <a:rPr lang="en-US">
                <a:solidFill>
                  <a:schemeClr val="bg1"/>
                </a:solidFill>
                <a:cs typeface="Calibri Light"/>
              </a:rPr>
              <a:t>Introduction </a:t>
            </a:r>
            <a:endParaRPr lang="en-US">
              <a:solidFill>
                <a:schemeClr val="bg1"/>
              </a:solidFill>
            </a:endParaRPr>
          </a:p>
        </p:txBody>
      </p:sp>
      <p:sp>
        <p:nvSpPr>
          <p:cNvPr id="3" name="Content Placeholder 2">
            <a:extLst>
              <a:ext uri="{FF2B5EF4-FFF2-40B4-BE49-F238E27FC236}">
                <a16:creationId xmlns:a16="http://schemas.microsoft.com/office/drawing/2014/main" id="{1B5D944C-FE7E-56BC-B1FD-01B400C2EA4C}"/>
              </a:ext>
            </a:extLst>
          </p:cNvPr>
          <p:cNvSpPr>
            <a:spLocks noGrp="1"/>
          </p:cNvSpPr>
          <p:nvPr>
            <p:ph idx="1"/>
          </p:nvPr>
        </p:nvSpPr>
        <p:spPr>
          <a:xfrm>
            <a:off x="6121400" y="939800"/>
            <a:ext cx="5232400" cy="4845050"/>
          </a:xfrm>
        </p:spPr>
        <p:txBody>
          <a:bodyPr vert="horz" lIns="91440" tIns="45720" rIns="91440" bIns="45720" rtlCol="0" anchor="ctr">
            <a:normAutofit/>
          </a:bodyPr>
          <a:lstStyle/>
          <a:p>
            <a:r>
              <a:rPr lang="en-US" sz="2100">
                <a:ea typeface="+mn-lt"/>
                <a:cs typeface="+mn-lt"/>
              </a:rPr>
              <a:t>William Hunter Dammond was born on October 26, 1873. He was born in Pittsburgh Pennsylvania to a middle-class family by the name of Lucy and Edward Dammond. He was the fifth child out of eight children. He invented the railroad switching mechanism that enables trains to change direction. </a:t>
            </a:r>
            <a:r>
              <a:rPr lang="en-US" sz="2100">
                <a:cs typeface="Calibri"/>
              </a:rPr>
              <a:t>His birthday is </a:t>
            </a:r>
            <a:r>
              <a:rPr lang="en-US" sz="2100">
                <a:ea typeface="+mn-lt"/>
                <a:cs typeface="+mn-lt"/>
              </a:rPr>
              <a:t>October 26, 1873, and he was born at Pittsburgh, Pennsylvania. </a:t>
            </a:r>
            <a:br>
              <a:rPr lang="en-US" sz="2100" b="1">
                <a:ea typeface="+mn-lt"/>
                <a:cs typeface="+mn-lt"/>
              </a:rPr>
            </a:br>
            <a:br>
              <a:rPr lang="en-US" sz="2100" b="1">
                <a:ea typeface="+mn-lt"/>
                <a:cs typeface="+mn-lt"/>
              </a:rPr>
            </a:br>
            <a:endParaRPr lang="en-US" sz="2100" b="1" u="sng">
              <a:cs typeface="Calibri"/>
            </a:endParaRPr>
          </a:p>
        </p:txBody>
      </p:sp>
    </p:spTree>
    <p:extLst>
      <p:ext uri="{BB962C8B-B14F-4D97-AF65-F5344CB8AC3E}">
        <p14:creationId xmlns:p14="http://schemas.microsoft.com/office/powerpoint/2010/main" val="3991788397"/>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Photo of Railroad Track · Free Stock Photo">
            <a:extLst>
              <a:ext uri="{FF2B5EF4-FFF2-40B4-BE49-F238E27FC236}">
                <a16:creationId xmlns:a16="http://schemas.microsoft.com/office/drawing/2014/main" id="{4AB24577-5CDE-8F6C-29D2-16C5CDC5F050}"/>
              </a:ext>
            </a:extLst>
          </p:cNvPr>
          <p:cNvPicPr>
            <a:picLocks noChangeAspect="1"/>
          </p:cNvPicPr>
          <p:nvPr/>
        </p:nvPicPr>
        <p:blipFill rotWithShape="1">
          <a:blip r:embed="rId3"/>
          <a:srcRect t="48540" r="9091" b="3452"/>
          <a:stretch/>
        </p:blipFill>
        <p:spPr>
          <a:xfrm>
            <a:off x="3523488" y="10"/>
            <a:ext cx="8668512" cy="6857990"/>
          </a:xfrm>
          <a:prstGeom prst="rect">
            <a:avLst/>
          </a:prstGeom>
        </p:spPr>
      </p:pic>
      <p:sp>
        <p:nvSpPr>
          <p:cNvPr id="11" name="Rectangle 10">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B069BCA-A0CD-6BF7-A62D-5644B50C3AD3}"/>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a:t>Accomplishment</a:t>
            </a:r>
            <a:endParaRPr lang="en-US" dirty="0"/>
          </a:p>
        </p:txBody>
      </p:sp>
      <p:sp>
        <p:nvSpPr>
          <p:cNvPr id="3" name="Content Placeholder 2">
            <a:extLst>
              <a:ext uri="{FF2B5EF4-FFF2-40B4-BE49-F238E27FC236}">
                <a16:creationId xmlns:a16="http://schemas.microsoft.com/office/drawing/2014/main" id="{1CB13C27-93D8-85EE-CEE5-730FE86BA257}"/>
              </a:ext>
            </a:extLst>
          </p:cNvPr>
          <p:cNvSpPr>
            <a:spLocks noGrp="1"/>
          </p:cNvSpPr>
          <p:nvPr>
            <p:ph idx="1"/>
          </p:nvPr>
        </p:nvSpPr>
        <p:spPr>
          <a:xfrm>
            <a:off x="477980" y="4872922"/>
            <a:ext cx="4023359" cy="1208141"/>
          </a:xfrm>
        </p:spPr>
        <p:txBody>
          <a:bodyPr vert="horz" lIns="91440" tIns="45720" rIns="91440" bIns="45720" rtlCol="0">
            <a:normAutofit/>
          </a:bodyPr>
          <a:lstStyle/>
          <a:p>
            <a:pPr marL="0" indent="0">
              <a:buNone/>
            </a:pPr>
            <a:r>
              <a:rPr lang="en-US" sz="2000"/>
              <a:t>William Hunter Dammonnd accomplish being a railroad engineer. </a:t>
            </a:r>
          </a:p>
        </p:txBody>
      </p:sp>
      <p:sp>
        <p:nvSpPr>
          <p:cNvPr id="13" name="Rectangle 12">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27911678"/>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50E01B94-92A4-9940-2ECA-9B1335237205}"/>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t="15709" r="-1" b="-1"/>
          <a:stretch/>
        </p:blipFill>
        <p:spPr>
          <a:xfrm>
            <a:off x="20" y="10"/>
            <a:ext cx="12188932" cy="6857990"/>
          </a:xfrm>
          <a:prstGeom prst="rect">
            <a:avLst/>
          </a:prstGeom>
        </p:spPr>
      </p:pic>
      <p:sp>
        <p:nvSpPr>
          <p:cNvPr id="9" name="Freeform: Shape 8">
            <a:extLst>
              <a:ext uri="{FF2B5EF4-FFF2-40B4-BE49-F238E27FC236}">
                <a16:creationId xmlns:a16="http://schemas.microsoft.com/office/drawing/2014/main" id="{5E8D2E83-FB3A-40E7-A9E5-7AB389D612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23809"/>
            <a:ext cx="11016943" cy="2262375"/>
          </a:xfrm>
          <a:custGeom>
            <a:avLst/>
            <a:gdLst>
              <a:gd name="connsiteX0" fmla="*/ 0 w 11016943"/>
              <a:gd name="connsiteY0" fmla="*/ 0 h 2262375"/>
              <a:gd name="connsiteX1" fmla="*/ 9969166 w 11016943"/>
              <a:gd name="connsiteY1" fmla="*/ 0 h 2262375"/>
              <a:gd name="connsiteX2" fmla="*/ 11016943 w 11016943"/>
              <a:gd name="connsiteY2" fmla="*/ 2262375 h 2262375"/>
              <a:gd name="connsiteX3" fmla="*/ 4942050 w 11016943"/>
              <a:gd name="connsiteY3" fmla="*/ 2262375 h 2262375"/>
              <a:gd name="connsiteX4" fmla="*/ 4582160 w 11016943"/>
              <a:gd name="connsiteY4" fmla="*/ 2262375 h 2262375"/>
              <a:gd name="connsiteX5" fmla="*/ 0 w 11016943"/>
              <a:gd name="connsiteY5" fmla="*/ 2262375 h 2262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016943" h="2262375">
                <a:moveTo>
                  <a:pt x="0" y="0"/>
                </a:moveTo>
                <a:lnTo>
                  <a:pt x="9969166" y="0"/>
                </a:lnTo>
                <a:lnTo>
                  <a:pt x="11016943" y="2262375"/>
                </a:lnTo>
                <a:lnTo>
                  <a:pt x="4942050" y="2262375"/>
                </a:lnTo>
                <a:lnTo>
                  <a:pt x="4582160" y="2262375"/>
                </a:lnTo>
                <a:lnTo>
                  <a:pt x="0" y="2262375"/>
                </a:lnTo>
                <a:close/>
              </a:path>
            </a:pathLst>
          </a:custGeom>
          <a:solidFill>
            <a:schemeClr val="bg1">
              <a:lumMod val="85000"/>
              <a:lumOff val="15000"/>
              <a:alpha val="8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63E27F00-B16B-4ED7-4B67-059E326D27A4}"/>
              </a:ext>
            </a:extLst>
          </p:cNvPr>
          <p:cNvSpPr>
            <a:spLocks noGrp="1"/>
          </p:cNvSpPr>
          <p:nvPr>
            <p:ph type="title"/>
          </p:nvPr>
        </p:nvSpPr>
        <p:spPr>
          <a:xfrm>
            <a:off x="618062" y="4185749"/>
            <a:ext cx="9265771" cy="622836"/>
          </a:xfrm>
        </p:spPr>
        <p:txBody>
          <a:bodyPr>
            <a:normAutofit/>
          </a:bodyPr>
          <a:lstStyle/>
          <a:p>
            <a:r>
              <a:rPr lang="en-US" sz="3600">
                <a:ea typeface="+mj-lt"/>
                <a:cs typeface="+mj-lt"/>
              </a:rPr>
              <a:t>Why the person is notable?</a:t>
            </a:r>
          </a:p>
        </p:txBody>
      </p:sp>
      <p:sp>
        <p:nvSpPr>
          <p:cNvPr id="3" name="Content Placeholder 2">
            <a:extLst>
              <a:ext uri="{FF2B5EF4-FFF2-40B4-BE49-F238E27FC236}">
                <a16:creationId xmlns:a16="http://schemas.microsoft.com/office/drawing/2014/main" id="{82BF08BC-95A9-466C-37AD-62D02E7E6CBE}"/>
              </a:ext>
            </a:extLst>
          </p:cNvPr>
          <p:cNvSpPr>
            <a:spLocks noGrp="1"/>
          </p:cNvSpPr>
          <p:nvPr>
            <p:ph idx="1"/>
          </p:nvPr>
        </p:nvSpPr>
        <p:spPr>
          <a:xfrm>
            <a:off x="618063" y="4856921"/>
            <a:ext cx="9565028" cy="1249240"/>
          </a:xfrm>
        </p:spPr>
        <p:txBody>
          <a:bodyPr vert="horz" lIns="91440" tIns="45720" rIns="91440" bIns="45720" rtlCol="0">
            <a:normAutofit/>
          </a:bodyPr>
          <a:lstStyle/>
          <a:p>
            <a:r>
              <a:rPr lang="en-US" sz="1800">
                <a:ea typeface="+mn-lt"/>
                <a:cs typeface="+mn-lt"/>
              </a:rPr>
              <a:t>William Hunter Dammond is notable because, he is a Famous Inventor (1873-1956) invented the railroad switching mechanism which enabled trains to change direction. He is also the First African American Graduate from the University of Pittsburgh with a Degree in Civil Engineering.</a:t>
            </a:r>
            <a:endParaRPr lang="en-US" sz="1800"/>
          </a:p>
        </p:txBody>
      </p:sp>
    </p:spTree>
    <p:extLst>
      <p:ext uri="{BB962C8B-B14F-4D97-AF65-F5344CB8AC3E}">
        <p14:creationId xmlns:p14="http://schemas.microsoft.com/office/powerpoint/2010/main" val="112150572"/>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Close-up of intersecting railway tracks">
            <a:extLst>
              <a:ext uri="{FF2B5EF4-FFF2-40B4-BE49-F238E27FC236}">
                <a16:creationId xmlns:a16="http://schemas.microsoft.com/office/drawing/2014/main" id="{205C54FC-B237-298D-3719-B838095552D0}"/>
              </a:ext>
            </a:extLst>
          </p:cNvPr>
          <p:cNvPicPr>
            <a:picLocks noChangeAspect="1"/>
          </p:cNvPicPr>
          <p:nvPr/>
        </p:nvPicPr>
        <p:blipFill rotWithShape="1">
          <a:blip r:embed="rId3"/>
          <a:srcRect l="22454" r="5732" b="-10"/>
          <a:stretch/>
        </p:blipFill>
        <p:spPr>
          <a:xfrm>
            <a:off x="4808765" y="10"/>
            <a:ext cx="7383236" cy="6857990"/>
          </a:xfrm>
          <a:prstGeom prst="rect">
            <a:avLst/>
          </a:prstGeom>
        </p:spPr>
      </p:pic>
      <p:sp>
        <p:nvSpPr>
          <p:cNvPr id="9" name="Freeform: Shape 8">
            <a:extLst>
              <a:ext uri="{FF2B5EF4-FFF2-40B4-BE49-F238E27FC236}">
                <a16:creationId xmlns:a16="http://schemas.microsoft.com/office/drawing/2014/main" id="{16EA23B6-4B44-4D76-87BA-D81CE35EDB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8"/>
            <a:ext cx="8896786" cy="6858478"/>
          </a:xfrm>
          <a:custGeom>
            <a:avLst/>
            <a:gdLst>
              <a:gd name="connsiteX0" fmla="*/ 1472231 w 8896786"/>
              <a:gd name="connsiteY0" fmla="*/ 6858478 h 6858478"/>
              <a:gd name="connsiteX1" fmla="*/ 8896786 w 8896786"/>
              <a:gd name="connsiteY1" fmla="*/ 6858478 h 6858478"/>
              <a:gd name="connsiteX2" fmla="*/ 5720411 w 8896786"/>
              <a:gd name="connsiteY2" fmla="*/ 0 h 6858478"/>
              <a:gd name="connsiteX3" fmla="*/ 5714834 w 8896786"/>
              <a:gd name="connsiteY3" fmla="*/ 0 h 6858478"/>
              <a:gd name="connsiteX4" fmla="*/ 4648606 w 8896786"/>
              <a:gd name="connsiteY4" fmla="*/ 0 h 6858478"/>
              <a:gd name="connsiteX5" fmla="*/ 0 w 8896786"/>
              <a:gd name="connsiteY5" fmla="*/ 0 h 6858478"/>
              <a:gd name="connsiteX6" fmla="*/ 0 w 8896786"/>
              <a:gd name="connsiteY6" fmla="*/ 6857915 h 6858478"/>
              <a:gd name="connsiteX7" fmla="*/ 1472491 w 8896786"/>
              <a:gd name="connsiteY7" fmla="*/ 6857915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896786" h="6858478">
                <a:moveTo>
                  <a:pt x="1472231" y="6858478"/>
                </a:moveTo>
                <a:lnTo>
                  <a:pt x="8896786" y="6858478"/>
                </a:lnTo>
                <a:lnTo>
                  <a:pt x="5720411" y="0"/>
                </a:lnTo>
                <a:lnTo>
                  <a:pt x="5714834" y="0"/>
                </a:lnTo>
                <a:lnTo>
                  <a:pt x="4648606" y="0"/>
                </a:lnTo>
                <a:lnTo>
                  <a:pt x="0" y="0"/>
                </a:lnTo>
                <a:lnTo>
                  <a:pt x="0" y="6857915"/>
                </a:lnTo>
                <a:lnTo>
                  <a:pt x="1472491" y="6857915"/>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Freeform: Shape 10">
            <a:extLst>
              <a:ext uri="{FF2B5EF4-FFF2-40B4-BE49-F238E27FC236}">
                <a16:creationId xmlns:a16="http://schemas.microsoft.com/office/drawing/2014/main" id="{2EEEAE0B-25B7-437B-B834-B70A93541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9"/>
            <a:ext cx="8096249" cy="6858479"/>
          </a:xfrm>
          <a:custGeom>
            <a:avLst/>
            <a:gdLst>
              <a:gd name="connsiteX0" fmla="*/ 0 w 8096249"/>
              <a:gd name="connsiteY0" fmla="*/ 6858479 h 6858479"/>
              <a:gd name="connsiteX1" fmla="*/ 2130297 w 8096249"/>
              <a:gd name="connsiteY1" fmla="*/ 6858479 h 6858479"/>
              <a:gd name="connsiteX2" fmla="*/ 2130297 w 8096249"/>
              <a:gd name="connsiteY2" fmla="*/ 6858478 h 6858479"/>
              <a:gd name="connsiteX3" fmla="*/ 8096249 w 8096249"/>
              <a:gd name="connsiteY3" fmla="*/ 6858478 h 6858479"/>
              <a:gd name="connsiteX4" fmla="*/ 4919874 w 8096249"/>
              <a:gd name="connsiteY4" fmla="*/ 0 h 6858479"/>
              <a:gd name="connsiteX5" fmla="*/ 4914297 w 8096249"/>
              <a:gd name="connsiteY5" fmla="*/ 0 h 6858479"/>
              <a:gd name="connsiteX6" fmla="*/ 3848069 w 8096249"/>
              <a:gd name="connsiteY6" fmla="*/ 0 h 6858479"/>
              <a:gd name="connsiteX7" fmla="*/ 18197 w 8096249"/>
              <a:gd name="connsiteY7" fmla="*/ 0 h 6858479"/>
              <a:gd name="connsiteX8" fmla="*/ 18197 w 8096249"/>
              <a:gd name="connsiteY8" fmla="*/ 479 h 6858479"/>
              <a:gd name="connsiteX9" fmla="*/ 0 w 8096249"/>
              <a:gd name="connsiteY9" fmla="*/ 479 h 6858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96249" h="6858479">
                <a:moveTo>
                  <a:pt x="0" y="6858479"/>
                </a:moveTo>
                <a:lnTo>
                  <a:pt x="2130297" y="6858479"/>
                </a:lnTo>
                <a:lnTo>
                  <a:pt x="2130297" y="6858478"/>
                </a:lnTo>
                <a:lnTo>
                  <a:pt x="8096249" y="6858478"/>
                </a:lnTo>
                <a:lnTo>
                  <a:pt x="4919874" y="0"/>
                </a:lnTo>
                <a:lnTo>
                  <a:pt x="4914297" y="0"/>
                </a:lnTo>
                <a:lnTo>
                  <a:pt x="3848069" y="0"/>
                </a:lnTo>
                <a:lnTo>
                  <a:pt x="18197" y="0"/>
                </a:lnTo>
                <a:lnTo>
                  <a:pt x="18197" y="479"/>
                </a:lnTo>
                <a:lnTo>
                  <a:pt x="0" y="479"/>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9B1EB54-7DA2-1A66-879A-FEC4C68508EF}"/>
              </a:ext>
            </a:extLst>
          </p:cNvPr>
          <p:cNvSpPr>
            <a:spLocks noGrp="1"/>
          </p:cNvSpPr>
          <p:nvPr>
            <p:ph type="title"/>
          </p:nvPr>
        </p:nvSpPr>
        <p:spPr>
          <a:xfrm>
            <a:off x="804673" y="365125"/>
            <a:ext cx="6179700" cy="1325563"/>
          </a:xfrm>
        </p:spPr>
        <p:txBody>
          <a:bodyPr>
            <a:normAutofit/>
          </a:bodyPr>
          <a:lstStyle/>
          <a:p>
            <a:r>
              <a:rPr lang="en-US" dirty="0">
                <a:ea typeface="+mj-lt"/>
                <a:cs typeface="+mj-lt"/>
              </a:rPr>
              <a:t>Why you chose the person?</a:t>
            </a:r>
            <a:endParaRPr lang="en-US" dirty="0"/>
          </a:p>
        </p:txBody>
      </p:sp>
      <p:sp>
        <p:nvSpPr>
          <p:cNvPr id="3" name="Content Placeholder 2">
            <a:extLst>
              <a:ext uri="{FF2B5EF4-FFF2-40B4-BE49-F238E27FC236}">
                <a16:creationId xmlns:a16="http://schemas.microsoft.com/office/drawing/2014/main" id="{98728933-8118-B903-23ED-0A39AFD61241}"/>
              </a:ext>
            </a:extLst>
          </p:cNvPr>
          <p:cNvSpPr>
            <a:spLocks noGrp="1"/>
          </p:cNvSpPr>
          <p:nvPr>
            <p:ph idx="1"/>
          </p:nvPr>
        </p:nvSpPr>
        <p:spPr>
          <a:xfrm>
            <a:off x="804673" y="2022601"/>
            <a:ext cx="4655602" cy="4154361"/>
          </a:xfrm>
        </p:spPr>
        <p:txBody>
          <a:bodyPr vert="horz" lIns="91440" tIns="45720" rIns="91440" bIns="45720" rtlCol="0">
            <a:normAutofit/>
          </a:bodyPr>
          <a:lstStyle/>
          <a:p>
            <a:r>
              <a:rPr lang="en-US" sz="2000">
                <a:cs typeface="Calibri"/>
              </a:rPr>
              <a:t>I choose </a:t>
            </a:r>
            <a:r>
              <a:rPr lang="en-US" sz="2000"/>
              <a:t>William Hunter Dammond, because he also taught math and I like math, and he also an engineer for railroads and developed he railroad switching mechanism we uses today. </a:t>
            </a:r>
            <a:endParaRPr lang="en-US" sz="2000">
              <a:cs typeface="Calibri"/>
            </a:endParaRPr>
          </a:p>
          <a:p>
            <a:endParaRPr lang="en-US" sz="2000">
              <a:cs typeface="Calibri"/>
            </a:endParaRPr>
          </a:p>
        </p:txBody>
      </p:sp>
    </p:spTree>
    <p:extLst>
      <p:ext uri="{BB962C8B-B14F-4D97-AF65-F5344CB8AC3E}">
        <p14:creationId xmlns:p14="http://schemas.microsoft.com/office/powerpoint/2010/main" val="2583283844"/>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36497BF-2982-495D-6C72-A47CF68D7FB2}"/>
              </a:ext>
            </a:extLst>
          </p:cNvPr>
          <p:cNvPicPr>
            <a:picLocks noChangeAspect="1"/>
          </p:cNvPicPr>
          <p:nvPr/>
        </p:nvPicPr>
        <p:blipFill rotWithShape="1">
          <a:blip r:embed="rId3"/>
          <a:srcRect r="6250" b="6250"/>
          <a:stretch/>
        </p:blipFill>
        <p:spPr>
          <a:xfrm>
            <a:off x="20" y="10"/>
            <a:ext cx="12191979" cy="6857989"/>
          </a:xfrm>
          <a:prstGeom prst="rect">
            <a:avLst/>
          </a:prstGeom>
        </p:spPr>
      </p:pic>
      <p:sp useBgFill="1">
        <p:nvSpPr>
          <p:cNvPr id="9" name="Freeform: Shape 8">
            <a:extLst>
              <a:ext uri="{FF2B5EF4-FFF2-40B4-BE49-F238E27FC236}">
                <a16:creationId xmlns:a16="http://schemas.microsoft.com/office/drawing/2014/main" id="{1BF4DD63-CE83-4A2A-994E-8598C22E6F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7089" y="1498601"/>
            <a:ext cx="5260975" cy="4707593"/>
          </a:xfrm>
          <a:custGeom>
            <a:avLst/>
            <a:gdLst>
              <a:gd name="connsiteX0" fmla="*/ 0 w 5260975"/>
              <a:gd name="connsiteY0" fmla="*/ 0 h 4707593"/>
              <a:gd name="connsiteX1" fmla="*/ 5260975 w 5260975"/>
              <a:gd name="connsiteY1" fmla="*/ 0 h 4707593"/>
              <a:gd name="connsiteX2" fmla="*/ 5260975 w 5260975"/>
              <a:gd name="connsiteY2" fmla="*/ 3296937 h 4707593"/>
              <a:gd name="connsiteX3" fmla="*/ 5260975 w 5260975"/>
              <a:gd name="connsiteY3" fmla="*/ 3518571 h 4707593"/>
              <a:gd name="connsiteX4" fmla="*/ 5226504 w 5260975"/>
              <a:gd name="connsiteY4" fmla="*/ 3534000 h 4707593"/>
              <a:gd name="connsiteX5" fmla="*/ 5206341 w 5260975"/>
              <a:gd name="connsiteY5" fmla="*/ 3542065 h 4707593"/>
              <a:gd name="connsiteX6" fmla="*/ 5123287 w 5260975"/>
              <a:gd name="connsiteY6" fmla="*/ 3594010 h 4707593"/>
              <a:gd name="connsiteX7" fmla="*/ 5048107 w 5260975"/>
              <a:gd name="connsiteY7" fmla="*/ 3658244 h 4707593"/>
              <a:gd name="connsiteX8" fmla="*/ 4992899 w 5260975"/>
              <a:gd name="connsiteY8" fmla="*/ 3734479 h 4707593"/>
              <a:gd name="connsiteX9" fmla="*/ 4977440 w 5260975"/>
              <a:gd name="connsiteY9" fmla="*/ 3752627 h 4707593"/>
              <a:gd name="connsiteX10" fmla="*/ 4935194 w 5260975"/>
              <a:gd name="connsiteY10" fmla="*/ 3775382 h 4707593"/>
              <a:gd name="connsiteX11" fmla="*/ 4897844 w 5260975"/>
              <a:gd name="connsiteY11" fmla="*/ 3792472 h 4707593"/>
              <a:gd name="connsiteX12" fmla="*/ 4870767 w 5260975"/>
              <a:gd name="connsiteY12" fmla="*/ 3811388 h 4707593"/>
              <a:gd name="connsiteX13" fmla="*/ 4847917 w 5260975"/>
              <a:gd name="connsiteY13" fmla="*/ 3828767 h 4707593"/>
              <a:gd name="connsiteX14" fmla="*/ 4796163 w 5260975"/>
              <a:gd name="connsiteY14" fmla="*/ 3873702 h 4707593"/>
              <a:gd name="connsiteX15" fmla="*/ 4738843 w 5260975"/>
              <a:gd name="connsiteY15" fmla="*/ 3911628 h 4707593"/>
              <a:gd name="connsiteX16" fmla="*/ 4692755 w 5260975"/>
              <a:gd name="connsiteY16" fmla="*/ 3958099 h 4707593"/>
              <a:gd name="connsiteX17" fmla="*/ 4673744 w 5260975"/>
              <a:gd name="connsiteY17" fmla="*/ 3983255 h 4707593"/>
              <a:gd name="connsiteX18" fmla="*/ 4633801 w 5260975"/>
              <a:gd name="connsiteY18" fmla="*/ 4000442 h 4707593"/>
              <a:gd name="connsiteX19" fmla="*/ 4590499 w 5260975"/>
              <a:gd name="connsiteY19" fmla="*/ 4027326 h 4707593"/>
              <a:gd name="connsiteX20" fmla="*/ 4559773 w 5260975"/>
              <a:gd name="connsiteY20" fmla="*/ 4054018 h 4707593"/>
              <a:gd name="connsiteX21" fmla="*/ 4536059 w 5260975"/>
              <a:gd name="connsiteY21" fmla="*/ 4071877 h 4707593"/>
              <a:gd name="connsiteX22" fmla="*/ 4502550 w 5260975"/>
              <a:gd name="connsiteY22" fmla="*/ 4089832 h 4707593"/>
              <a:gd name="connsiteX23" fmla="*/ 4468944 w 5260975"/>
              <a:gd name="connsiteY23" fmla="*/ 4113356 h 4707593"/>
              <a:gd name="connsiteX24" fmla="*/ 4452623 w 5260975"/>
              <a:gd name="connsiteY24" fmla="*/ 4127854 h 4707593"/>
              <a:gd name="connsiteX25" fmla="*/ 4421032 w 5260975"/>
              <a:gd name="connsiteY25" fmla="*/ 4151953 h 4707593"/>
              <a:gd name="connsiteX26" fmla="*/ 4388483 w 5260975"/>
              <a:gd name="connsiteY26" fmla="*/ 4174421 h 4707593"/>
              <a:gd name="connsiteX27" fmla="*/ 4327321 w 5260975"/>
              <a:gd name="connsiteY27" fmla="*/ 4200153 h 4707593"/>
              <a:gd name="connsiteX28" fmla="*/ 4271633 w 5260975"/>
              <a:gd name="connsiteY28" fmla="*/ 4237983 h 4707593"/>
              <a:gd name="connsiteX29" fmla="*/ 4227465 w 5260975"/>
              <a:gd name="connsiteY29" fmla="*/ 4265635 h 4707593"/>
              <a:gd name="connsiteX30" fmla="*/ 4201733 w 5260975"/>
              <a:gd name="connsiteY30" fmla="*/ 4283783 h 4707593"/>
              <a:gd name="connsiteX31" fmla="*/ 4154494 w 5260975"/>
              <a:gd name="connsiteY31" fmla="*/ 4324301 h 4707593"/>
              <a:gd name="connsiteX32" fmla="*/ 4081234 w 5260975"/>
              <a:gd name="connsiteY32" fmla="*/ 4366931 h 4707593"/>
              <a:gd name="connsiteX33" fmla="*/ 4036971 w 5260975"/>
              <a:gd name="connsiteY33" fmla="*/ 4389975 h 4707593"/>
              <a:gd name="connsiteX34" fmla="*/ 3941725 w 5260975"/>
              <a:gd name="connsiteY34" fmla="*/ 4424733 h 4707593"/>
              <a:gd name="connsiteX35" fmla="*/ 3910999 w 5260975"/>
              <a:gd name="connsiteY35" fmla="*/ 4437119 h 4707593"/>
              <a:gd name="connsiteX36" fmla="*/ 3875859 w 5260975"/>
              <a:gd name="connsiteY36" fmla="*/ 4445280 h 4707593"/>
              <a:gd name="connsiteX37" fmla="*/ 3819401 w 5260975"/>
              <a:gd name="connsiteY37" fmla="*/ 4464579 h 4707593"/>
              <a:gd name="connsiteX38" fmla="*/ 3709176 w 5260975"/>
              <a:gd name="connsiteY38" fmla="*/ 4497800 h 4707593"/>
              <a:gd name="connsiteX39" fmla="*/ 3684981 w 5260975"/>
              <a:gd name="connsiteY39" fmla="*/ 4502889 h 4707593"/>
              <a:gd name="connsiteX40" fmla="*/ 3623338 w 5260975"/>
              <a:gd name="connsiteY40" fmla="*/ 4524300 h 4707593"/>
              <a:gd name="connsiteX41" fmla="*/ 3586373 w 5260975"/>
              <a:gd name="connsiteY41" fmla="*/ 4538702 h 4707593"/>
              <a:gd name="connsiteX42" fmla="*/ 3555743 w 5260975"/>
              <a:gd name="connsiteY42" fmla="*/ 4546960 h 4707593"/>
              <a:gd name="connsiteX43" fmla="*/ 3528667 w 5260975"/>
              <a:gd name="connsiteY43" fmla="*/ 4550801 h 4707593"/>
              <a:gd name="connsiteX44" fmla="*/ 3457424 w 5260975"/>
              <a:gd name="connsiteY44" fmla="*/ 4569811 h 4707593"/>
              <a:gd name="connsiteX45" fmla="*/ 3429003 w 5260975"/>
              <a:gd name="connsiteY45" fmla="*/ 4577301 h 4707593"/>
              <a:gd name="connsiteX46" fmla="*/ 3355264 w 5260975"/>
              <a:gd name="connsiteY46" fmla="*/ 4603033 h 4707593"/>
              <a:gd name="connsiteX47" fmla="*/ 3292757 w 5260975"/>
              <a:gd name="connsiteY47" fmla="*/ 4620027 h 4707593"/>
              <a:gd name="connsiteX48" fmla="*/ 3266643 w 5260975"/>
              <a:gd name="connsiteY48" fmla="*/ 4628188 h 4707593"/>
              <a:gd name="connsiteX49" fmla="*/ 3206921 w 5260975"/>
              <a:gd name="connsiteY49" fmla="*/ 4641823 h 4707593"/>
              <a:gd name="connsiteX50" fmla="*/ 3173123 w 5260975"/>
              <a:gd name="connsiteY50" fmla="*/ 4651425 h 4707593"/>
              <a:gd name="connsiteX51" fmla="*/ 3090646 w 5260975"/>
              <a:gd name="connsiteY51" fmla="*/ 4662274 h 4707593"/>
              <a:gd name="connsiteX52" fmla="*/ 3005480 w 5260975"/>
              <a:gd name="connsiteY52" fmla="*/ 4672739 h 4707593"/>
              <a:gd name="connsiteX53" fmla="*/ 2958721 w 5260975"/>
              <a:gd name="connsiteY53" fmla="*/ 4676196 h 4707593"/>
              <a:gd name="connsiteX54" fmla="*/ 2917915 w 5260975"/>
              <a:gd name="connsiteY54" fmla="*/ 4681670 h 4707593"/>
              <a:gd name="connsiteX55" fmla="*/ 2882389 w 5260975"/>
              <a:gd name="connsiteY55" fmla="*/ 4685126 h 4707593"/>
              <a:gd name="connsiteX56" fmla="*/ 2825837 w 5260975"/>
              <a:gd name="connsiteY56" fmla="*/ 4692135 h 4707593"/>
              <a:gd name="connsiteX57" fmla="*/ 2802313 w 5260975"/>
              <a:gd name="connsiteY57" fmla="*/ 4693960 h 4707593"/>
              <a:gd name="connsiteX58" fmla="*/ 2746816 w 5260975"/>
              <a:gd name="connsiteY58" fmla="*/ 4693863 h 4707593"/>
              <a:gd name="connsiteX59" fmla="*/ 2727517 w 5260975"/>
              <a:gd name="connsiteY59" fmla="*/ 4692903 h 4707593"/>
              <a:gd name="connsiteX60" fmla="*/ 2690359 w 5260975"/>
              <a:gd name="connsiteY60" fmla="*/ 4680997 h 4707593"/>
              <a:gd name="connsiteX61" fmla="*/ 2685943 w 5260975"/>
              <a:gd name="connsiteY61" fmla="*/ 4680133 h 4707593"/>
              <a:gd name="connsiteX62" fmla="*/ 2661554 w 5260975"/>
              <a:gd name="connsiteY62" fmla="*/ 4675428 h 4707593"/>
              <a:gd name="connsiteX63" fmla="*/ 2648208 w 5260975"/>
              <a:gd name="connsiteY63" fmla="*/ 4673892 h 4707593"/>
              <a:gd name="connsiteX64" fmla="*/ 2597512 w 5260975"/>
              <a:gd name="connsiteY64" fmla="*/ 4664099 h 4707593"/>
              <a:gd name="connsiteX65" fmla="*/ 2568324 w 5260975"/>
              <a:gd name="connsiteY65" fmla="*/ 4659490 h 4707593"/>
              <a:gd name="connsiteX66" fmla="*/ 2544704 w 5260975"/>
              <a:gd name="connsiteY66" fmla="*/ 4660162 h 4707593"/>
              <a:gd name="connsiteX67" fmla="*/ 2503225 w 5260975"/>
              <a:gd name="connsiteY67" fmla="*/ 4661026 h 4707593"/>
              <a:gd name="connsiteX68" fmla="*/ 2489975 w 5260975"/>
              <a:gd name="connsiteY68" fmla="*/ 4663235 h 4707593"/>
              <a:gd name="connsiteX69" fmla="*/ 2430061 w 5260975"/>
              <a:gd name="connsiteY69" fmla="*/ 4656897 h 4707593"/>
              <a:gd name="connsiteX70" fmla="*/ 2395880 w 5260975"/>
              <a:gd name="connsiteY70" fmla="*/ 4656417 h 4707593"/>
              <a:gd name="connsiteX71" fmla="*/ 2357378 w 5260975"/>
              <a:gd name="connsiteY71" fmla="*/ 4648544 h 4707593"/>
              <a:gd name="connsiteX72" fmla="*/ 2346145 w 5260975"/>
              <a:gd name="connsiteY72" fmla="*/ 4648928 h 4707593"/>
              <a:gd name="connsiteX73" fmla="*/ 2333567 w 5260975"/>
              <a:gd name="connsiteY73" fmla="*/ 4649600 h 4707593"/>
              <a:gd name="connsiteX74" fmla="*/ 2294968 w 5260975"/>
              <a:gd name="connsiteY74" fmla="*/ 4650177 h 4707593"/>
              <a:gd name="connsiteX75" fmla="*/ 2271540 w 5260975"/>
              <a:gd name="connsiteY75" fmla="*/ 4653057 h 4707593"/>
              <a:gd name="connsiteX76" fmla="*/ 2226895 w 5260975"/>
              <a:gd name="connsiteY76" fmla="*/ 4651329 h 4707593"/>
              <a:gd name="connsiteX77" fmla="*/ 2210379 w 5260975"/>
              <a:gd name="connsiteY77" fmla="*/ 4653825 h 4707593"/>
              <a:gd name="connsiteX78" fmla="*/ 2168613 w 5260975"/>
              <a:gd name="connsiteY78" fmla="*/ 4654113 h 4707593"/>
              <a:gd name="connsiteX79" fmla="*/ 2131167 w 5260975"/>
              <a:gd name="connsiteY79" fmla="*/ 4652673 h 4707593"/>
              <a:gd name="connsiteX80" fmla="*/ 2095065 w 5260975"/>
              <a:gd name="connsiteY80" fmla="*/ 4653441 h 4707593"/>
              <a:gd name="connsiteX81" fmla="*/ 2069237 w 5260975"/>
              <a:gd name="connsiteY81" fmla="*/ 4656609 h 4707593"/>
              <a:gd name="connsiteX82" fmla="*/ 2041201 w 5260975"/>
              <a:gd name="connsiteY82" fmla="*/ 4658529 h 4707593"/>
              <a:gd name="connsiteX83" fmla="*/ 1963909 w 5260975"/>
              <a:gd name="connsiteY83" fmla="*/ 4669955 h 4707593"/>
              <a:gd name="connsiteX84" fmla="*/ 1949603 w 5260975"/>
              <a:gd name="connsiteY84" fmla="*/ 4667171 h 4707593"/>
              <a:gd name="connsiteX85" fmla="*/ 1868373 w 5260975"/>
              <a:gd name="connsiteY85" fmla="*/ 4664578 h 4707593"/>
              <a:gd name="connsiteX86" fmla="*/ 1850707 w 5260975"/>
              <a:gd name="connsiteY86" fmla="*/ 4664771 h 4707593"/>
              <a:gd name="connsiteX87" fmla="*/ 1803275 w 5260975"/>
              <a:gd name="connsiteY87" fmla="*/ 4653441 h 4707593"/>
              <a:gd name="connsiteX88" fmla="*/ 1730112 w 5260975"/>
              <a:gd name="connsiteY88" fmla="*/ 4671396 h 4707593"/>
              <a:gd name="connsiteX89" fmla="*/ 1661652 w 5260975"/>
              <a:gd name="connsiteY89" fmla="*/ 4693863 h 4707593"/>
              <a:gd name="connsiteX90" fmla="*/ 1653011 w 5260975"/>
              <a:gd name="connsiteY90" fmla="*/ 4696744 h 4707593"/>
              <a:gd name="connsiteX91" fmla="*/ 1628431 w 5260975"/>
              <a:gd name="connsiteY91" fmla="*/ 4701641 h 4707593"/>
              <a:gd name="connsiteX92" fmla="*/ 1597995 w 5260975"/>
              <a:gd name="connsiteY92" fmla="*/ 4703369 h 4707593"/>
              <a:gd name="connsiteX93" fmla="*/ 1559396 w 5260975"/>
              <a:gd name="connsiteY93" fmla="*/ 4707593 h 4707593"/>
              <a:gd name="connsiteX94" fmla="*/ 1528480 w 5260975"/>
              <a:gd name="connsiteY94" fmla="*/ 4702312 h 4707593"/>
              <a:gd name="connsiteX95" fmla="*/ 1485272 w 5260975"/>
              <a:gd name="connsiteY95" fmla="*/ 4694439 h 4707593"/>
              <a:gd name="connsiteX96" fmla="*/ 1444562 w 5260975"/>
              <a:gd name="connsiteY96" fmla="*/ 4686950 h 4707593"/>
              <a:gd name="connsiteX97" fmla="*/ 1431696 w 5260975"/>
              <a:gd name="connsiteY97" fmla="*/ 4695783 h 4707593"/>
              <a:gd name="connsiteX98" fmla="*/ 1411821 w 5260975"/>
              <a:gd name="connsiteY98" fmla="*/ 4703464 h 4707593"/>
              <a:gd name="connsiteX99" fmla="*/ 1389738 w 5260975"/>
              <a:gd name="connsiteY99" fmla="*/ 4694247 h 4707593"/>
              <a:gd name="connsiteX100" fmla="*/ 1338081 w 5260975"/>
              <a:gd name="connsiteY100" fmla="*/ 4675141 h 4707593"/>
              <a:gd name="connsiteX101" fmla="*/ 1305436 w 5260975"/>
              <a:gd name="connsiteY101" fmla="*/ 4674276 h 4707593"/>
              <a:gd name="connsiteX102" fmla="*/ 1234481 w 5260975"/>
              <a:gd name="connsiteY102" fmla="*/ 4666115 h 4707593"/>
              <a:gd name="connsiteX103" fmla="*/ 1188106 w 5260975"/>
              <a:gd name="connsiteY103" fmla="*/ 4654497 h 4707593"/>
              <a:gd name="connsiteX104" fmla="*/ 1154790 w 5260975"/>
              <a:gd name="connsiteY104" fmla="*/ 4641343 h 4707593"/>
              <a:gd name="connsiteX105" fmla="*/ 1107069 w 5260975"/>
              <a:gd name="connsiteY105" fmla="*/ 4624156 h 4707593"/>
              <a:gd name="connsiteX106" fmla="*/ 1059158 w 5260975"/>
              <a:gd name="connsiteY106" fmla="*/ 4615227 h 4707593"/>
              <a:gd name="connsiteX107" fmla="*/ 1024496 w 5260975"/>
              <a:gd name="connsiteY107" fmla="*/ 4603993 h 4707593"/>
              <a:gd name="connsiteX108" fmla="*/ 982153 w 5260975"/>
              <a:gd name="connsiteY108" fmla="*/ 4596311 h 4707593"/>
              <a:gd name="connsiteX109" fmla="*/ 946628 w 5260975"/>
              <a:gd name="connsiteY109" fmla="*/ 4596024 h 4707593"/>
              <a:gd name="connsiteX110" fmla="*/ 890939 w 5260975"/>
              <a:gd name="connsiteY110" fmla="*/ 4597368 h 4707593"/>
              <a:gd name="connsiteX111" fmla="*/ 822769 w 5260975"/>
              <a:gd name="connsiteY111" fmla="*/ 4574133 h 4707593"/>
              <a:gd name="connsiteX112" fmla="*/ 795212 w 5260975"/>
              <a:gd name="connsiteY112" fmla="*/ 4568947 h 4707593"/>
              <a:gd name="connsiteX113" fmla="*/ 769288 w 5260975"/>
              <a:gd name="connsiteY113" fmla="*/ 4566547 h 4707593"/>
              <a:gd name="connsiteX114" fmla="*/ 714271 w 5260975"/>
              <a:gd name="connsiteY114" fmla="*/ 4551089 h 4707593"/>
              <a:gd name="connsiteX115" fmla="*/ 691900 w 5260975"/>
              <a:gd name="connsiteY115" fmla="*/ 4545999 h 4707593"/>
              <a:gd name="connsiteX116" fmla="*/ 660598 w 5260975"/>
              <a:gd name="connsiteY116" fmla="*/ 4546096 h 4707593"/>
              <a:gd name="connsiteX117" fmla="*/ 603662 w 5260975"/>
              <a:gd name="connsiteY117" fmla="*/ 4538991 h 4707593"/>
              <a:gd name="connsiteX118" fmla="*/ 546821 w 5260975"/>
              <a:gd name="connsiteY118" fmla="*/ 4518251 h 4707593"/>
              <a:gd name="connsiteX119" fmla="*/ 522721 w 5260975"/>
              <a:gd name="connsiteY119" fmla="*/ 4520267 h 4707593"/>
              <a:gd name="connsiteX120" fmla="*/ 514080 w 5260975"/>
              <a:gd name="connsiteY120" fmla="*/ 4519788 h 4707593"/>
              <a:gd name="connsiteX121" fmla="*/ 436404 w 5260975"/>
              <a:gd name="connsiteY121" fmla="*/ 4508361 h 4707593"/>
              <a:gd name="connsiteX122" fmla="*/ 428626 w 5260975"/>
              <a:gd name="connsiteY122" fmla="*/ 4507114 h 4707593"/>
              <a:gd name="connsiteX123" fmla="*/ 392141 w 5260975"/>
              <a:gd name="connsiteY123" fmla="*/ 4496936 h 4707593"/>
              <a:gd name="connsiteX124" fmla="*/ 300157 w 5260975"/>
              <a:gd name="connsiteY124" fmla="*/ 4490599 h 4707593"/>
              <a:gd name="connsiteX125" fmla="*/ 294493 w 5260975"/>
              <a:gd name="connsiteY125" fmla="*/ 4489831 h 4707593"/>
              <a:gd name="connsiteX126" fmla="*/ 263671 w 5260975"/>
              <a:gd name="connsiteY126" fmla="*/ 4494919 h 4707593"/>
              <a:gd name="connsiteX127" fmla="*/ 248406 w 5260975"/>
              <a:gd name="connsiteY127" fmla="*/ 4502121 h 4707593"/>
              <a:gd name="connsiteX128" fmla="*/ 224594 w 5260975"/>
              <a:gd name="connsiteY128" fmla="*/ 4509610 h 4707593"/>
              <a:gd name="connsiteX129" fmla="*/ 200398 w 5260975"/>
              <a:gd name="connsiteY129" fmla="*/ 4512395 h 4707593"/>
              <a:gd name="connsiteX130" fmla="*/ 159783 w 5260975"/>
              <a:gd name="connsiteY130" fmla="*/ 4501064 h 4707593"/>
              <a:gd name="connsiteX131" fmla="*/ 144997 w 5260975"/>
              <a:gd name="connsiteY131" fmla="*/ 4499912 h 4707593"/>
              <a:gd name="connsiteX132" fmla="*/ 112064 w 5260975"/>
              <a:gd name="connsiteY132" fmla="*/ 4494440 h 4707593"/>
              <a:gd name="connsiteX133" fmla="*/ 83259 w 5260975"/>
              <a:gd name="connsiteY133" fmla="*/ 4494824 h 4707593"/>
              <a:gd name="connsiteX134" fmla="*/ 60120 w 5260975"/>
              <a:gd name="connsiteY134" fmla="*/ 4503561 h 4707593"/>
              <a:gd name="connsiteX135" fmla="*/ 26514 w 5260975"/>
              <a:gd name="connsiteY135" fmla="*/ 4505289 h 4707593"/>
              <a:gd name="connsiteX136" fmla="*/ 4814 w 5260975"/>
              <a:gd name="connsiteY136" fmla="*/ 4498952 h 4707593"/>
              <a:gd name="connsiteX137" fmla="*/ 398 w 5260975"/>
              <a:gd name="connsiteY137" fmla="*/ 4498089 h 4707593"/>
              <a:gd name="connsiteX138" fmla="*/ 0 w 5260975"/>
              <a:gd name="connsiteY138" fmla="*/ 4498087 h 4707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5260975" h="4707593">
                <a:moveTo>
                  <a:pt x="0" y="0"/>
                </a:moveTo>
                <a:lnTo>
                  <a:pt x="5260975" y="0"/>
                </a:lnTo>
                <a:lnTo>
                  <a:pt x="5260975" y="3296937"/>
                </a:lnTo>
                <a:lnTo>
                  <a:pt x="5260975" y="3518571"/>
                </a:lnTo>
                <a:lnTo>
                  <a:pt x="5226504"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4" y="3748498"/>
                  <a:pt x="4977440" y="3752627"/>
                </a:cubicBezTo>
                <a:cubicBezTo>
                  <a:pt x="4964094" y="3761268"/>
                  <a:pt x="4949500" y="3768277"/>
                  <a:pt x="4935194" y="3775382"/>
                </a:cubicBezTo>
                <a:cubicBezTo>
                  <a:pt x="4922903" y="3781431"/>
                  <a:pt x="4909846" y="3785943"/>
                  <a:pt x="4897844" y="3792472"/>
                </a:cubicBezTo>
                <a:cubicBezTo>
                  <a:pt x="4888243" y="3797658"/>
                  <a:pt x="4879697" y="3804859"/>
                  <a:pt x="4870767" y="3811388"/>
                </a:cubicBezTo>
                <a:cubicBezTo>
                  <a:pt x="4862990" y="3817052"/>
                  <a:pt x="4854445" y="3821949"/>
                  <a:pt x="4847917"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2" y="4077254"/>
                  <a:pt x="4512727" y="4081479"/>
                  <a:pt x="4502550" y="4089832"/>
                </a:cubicBezTo>
                <a:cubicBezTo>
                  <a:pt x="4491987" y="4098473"/>
                  <a:pt x="4479986" y="4105290"/>
                  <a:pt x="4468944" y="4113356"/>
                </a:cubicBezTo>
                <a:cubicBezTo>
                  <a:pt x="4463087" y="4117676"/>
                  <a:pt x="4458286" y="4123341"/>
                  <a:pt x="4452623"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solidFill>
            <a:schemeClr val="tx1"/>
          </a:solidFill>
          <a:ln w="12700" cap="flat" cmpd="sng" algn="ctr">
            <a:noFill/>
            <a:prstDash val="solid"/>
            <a:miter lim="800000"/>
          </a:ln>
          <a:effectLst>
            <a:outerShdw blurRad="381000" dist="1524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4862929-63AE-F189-03C9-41FE514F33E4}"/>
              </a:ext>
            </a:extLst>
          </p:cNvPr>
          <p:cNvSpPr>
            <a:spLocks noGrp="1"/>
          </p:cNvSpPr>
          <p:nvPr>
            <p:ph type="title"/>
          </p:nvPr>
        </p:nvSpPr>
        <p:spPr>
          <a:xfrm>
            <a:off x="1287462" y="2037441"/>
            <a:ext cx="4391024" cy="707886"/>
          </a:xfrm>
        </p:spPr>
        <p:txBody>
          <a:bodyPr anchor="t">
            <a:normAutofit/>
          </a:bodyPr>
          <a:lstStyle/>
          <a:p>
            <a:r>
              <a:rPr lang="en-US" sz="2200">
                <a:solidFill>
                  <a:schemeClr val="bg1"/>
                </a:solidFill>
                <a:cs typeface="Calibri Light"/>
              </a:rPr>
              <a:t>Facts about </a:t>
            </a:r>
            <a:r>
              <a:rPr lang="en-US" sz="2200">
                <a:solidFill>
                  <a:schemeClr val="bg1"/>
                </a:solidFill>
              </a:rPr>
              <a:t>William Hunter Dammond</a:t>
            </a:r>
            <a:endParaRPr lang="en-US" sz="2200">
              <a:solidFill>
                <a:schemeClr val="bg1"/>
              </a:solidFill>
              <a:cs typeface="Calibri Light"/>
            </a:endParaRPr>
          </a:p>
          <a:p>
            <a:endParaRPr lang="en-US" sz="2200">
              <a:solidFill>
                <a:schemeClr val="bg1"/>
              </a:solidFill>
              <a:cs typeface="Calibri Light"/>
            </a:endParaRPr>
          </a:p>
        </p:txBody>
      </p:sp>
      <p:sp>
        <p:nvSpPr>
          <p:cNvPr id="3" name="Content Placeholder 2">
            <a:extLst>
              <a:ext uri="{FF2B5EF4-FFF2-40B4-BE49-F238E27FC236}">
                <a16:creationId xmlns:a16="http://schemas.microsoft.com/office/drawing/2014/main" id="{AAAF01CA-A161-FAF9-BEB2-2D2F76F3BDC6}"/>
              </a:ext>
            </a:extLst>
          </p:cNvPr>
          <p:cNvSpPr>
            <a:spLocks noGrp="1"/>
          </p:cNvSpPr>
          <p:nvPr>
            <p:ph idx="1"/>
          </p:nvPr>
        </p:nvSpPr>
        <p:spPr>
          <a:xfrm>
            <a:off x="1287463" y="2926800"/>
            <a:ext cx="4391024" cy="2291086"/>
          </a:xfrm>
        </p:spPr>
        <p:txBody>
          <a:bodyPr vert="horz" lIns="91440" tIns="45720" rIns="91440" bIns="45720" rtlCol="0">
            <a:normAutofit/>
          </a:bodyPr>
          <a:lstStyle/>
          <a:p>
            <a:r>
              <a:rPr lang="en-US" sz="2200">
                <a:solidFill>
                  <a:schemeClr val="bg1">
                    <a:alpha val="80000"/>
                  </a:schemeClr>
                </a:solidFill>
                <a:cs typeface="Calibri"/>
              </a:rPr>
              <a:t>He was a math professor </a:t>
            </a:r>
          </a:p>
          <a:p>
            <a:r>
              <a:rPr lang="en-US" sz="2200">
                <a:solidFill>
                  <a:schemeClr val="bg1">
                    <a:alpha val="80000"/>
                  </a:schemeClr>
                </a:solidFill>
                <a:cs typeface="Calibri"/>
              </a:rPr>
              <a:t>He has 1 child</a:t>
            </a:r>
          </a:p>
          <a:p>
            <a:r>
              <a:rPr lang="en-US" sz="2200">
                <a:solidFill>
                  <a:schemeClr val="bg1">
                    <a:alpha val="80000"/>
                  </a:schemeClr>
                </a:solidFill>
                <a:ea typeface="+mn-lt"/>
                <a:cs typeface="+mn-lt"/>
              </a:rPr>
              <a:t>He developed a traffic light-like system</a:t>
            </a:r>
          </a:p>
          <a:p>
            <a:r>
              <a:rPr lang="en-US" sz="2200">
                <a:solidFill>
                  <a:schemeClr val="bg1">
                    <a:alpha val="80000"/>
                  </a:schemeClr>
                </a:solidFill>
                <a:cs typeface="Calibri"/>
              </a:rPr>
              <a:t>He developed the Dammond circuit</a:t>
            </a:r>
            <a:endParaRPr lang="en-US" sz="2200">
              <a:solidFill>
                <a:schemeClr val="bg1">
                  <a:alpha val="80000"/>
                </a:schemeClr>
              </a:solidFill>
              <a:ea typeface="+mn-lt"/>
              <a:cs typeface="+mn-lt"/>
            </a:endParaRPr>
          </a:p>
          <a:p>
            <a:pPr marL="0" indent="0">
              <a:buNone/>
            </a:pPr>
            <a:endParaRPr lang="en-US" sz="2200">
              <a:solidFill>
                <a:schemeClr val="bg1">
                  <a:alpha val="80000"/>
                </a:schemeClr>
              </a:solidFill>
              <a:cs typeface="Calibri"/>
            </a:endParaRPr>
          </a:p>
        </p:txBody>
      </p:sp>
      <p:sp>
        <p:nvSpPr>
          <p:cNvPr id="11" name="Freeform: Shape 10">
            <a:extLst>
              <a:ext uri="{FF2B5EF4-FFF2-40B4-BE49-F238E27FC236}">
                <a16:creationId xmlns:a16="http://schemas.microsoft.com/office/drawing/2014/main" id="{127393A7-D6DA-410B-8699-AA56B57BF7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7088" y="4795537"/>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8EC44C88-69E3-42EE-86E8-9B45F712B7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7088" y="4795537"/>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blipFill dpi="0" rotWithShape="1">
            <a:blip r:embed="rId4">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41844138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7</Slides>
  <Notes>6</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PowerPoint Presentation</vt:lpstr>
      <vt:lpstr> William Hunter Dammond </vt:lpstr>
      <vt:lpstr>Introduction </vt:lpstr>
      <vt:lpstr>Accomplishment</vt:lpstr>
      <vt:lpstr>Why the person is notable?</vt:lpstr>
      <vt:lpstr>Why you chose the person?</vt:lpstr>
      <vt:lpstr>Facts about William Hunter Dammond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186</cp:revision>
  <dcterms:created xsi:type="dcterms:W3CDTF">2023-02-19T11:37:42Z</dcterms:created>
  <dcterms:modified xsi:type="dcterms:W3CDTF">2023-02-19T13:12:52Z</dcterms:modified>
</cp:coreProperties>
</file>