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77" r:id="rId4"/>
    <p:sldId id="280" r:id="rId5"/>
    <p:sldId id="276" r:id="rId6"/>
    <p:sldId id="258" r:id="rId7"/>
    <p:sldId id="259" r:id="rId8"/>
    <p:sldId id="261" r:id="rId9"/>
    <p:sldId id="262" r:id="rId10"/>
    <p:sldId id="263" r:id="rId11"/>
    <p:sldId id="264" r:id="rId12"/>
    <p:sldId id="265" r:id="rId13"/>
    <p:sldId id="267" r:id="rId14"/>
    <p:sldId id="266" r:id="rId15"/>
    <p:sldId id="268" r:id="rId16"/>
    <p:sldId id="270" r:id="rId17"/>
    <p:sldId id="271" r:id="rId18"/>
    <p:sldId id="269" r:id="rId19"/>
    <p:sldId id="272" r:id="rId20"/>
    <p:sldId id="273" r:id="rId21"/>
    <p:sldId id="274" r:id="rId22"/>
    <p:sldId id="275" r:id="rId23"/>
    <p:sldId id="278"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768E20-9354-4748-A2C3-4F5F98A7B34F}" v="15" dt="2024-08-30T13:42:24.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77"/>
      </p:cViewPr>
      <p:guideLst/>
    </p:cSldViewPr>
  </p:slideViewPr>
  <p:notesTextViewPr>
    <p:cViewPr>
      <p:scale>
        <a:sx n="1" d="1"/>
        <a:sy n="1" d="1"/>
      </p:scale>
      <p:origin x="0" y="-888"/>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fredo Rivera" userId="247bd118-b059-40b2-ba95-0c06a4514e5f" providerId="ADAL" clId="{C9768E20-9354-4748-A2C3-4F5F98A7B34F}"/>
    <pc:docChg chg="undo custSel delSld modSld">
      <pc:chgData name="Alfredo Rivera" userId="247bd118-b059-40b2-ba95-0c06a4514e5f" providerId="ADAL" clId="{C9768E20-9354-4748-A2C3-4F5F98A7B34F}" dt="2024-08-30T13:43:02.661" v="94"/>
      <pc:docMkLst>
        <pc:docMk/>
      </pc:docMkLst>
      <pc:sldChg chg="addSp modSp mod setBg addAnim modNotesTx">
        <pc:chgData name="Alfredo Rivera" userId="247bd118-b059-40b2-ba95-0c06a4514e5f" providerId="ADAL" clId="{C9768E20-9354-4748-A2C3-4F5F98A7B34F}" dt="2024-08-30T13:34:49.045" v="32"/>
        <pc:sldMkLst>
          <pc:docMk/>
          <pc:sldMk cId="1732591414" sldId="256"/>
        </pc:sldMkLst>
        <pc:spChg chg="mod">
          <ac:chgData name="Alfredo Rivera" userId="247bd118-b059-40b2-ba95-0c06a4514e5f" providerId="ADAL" clId="{C9768E20-9354-4748-A2C3-4F5F98A7B34F}" dt="2024-08-26T08:51:30.701" v="29" actId="122"/>
          <ac:spMkLst>
            <pc:docMk/>
            <pc:sldMk cId="1732591414" sldId="256"/>
            <ac:spMk id="2" creationId="{11425E30-9500-9FD3-F69F-1868EA428692}"/>
          </ac:spMkLst>
        </pc:spChg>
        <pc:spChg chg="mod">
          <ac:chgData name="Alfredo Rivera" userId="247bd118-b059-40b2-ba95-0c06a4514e5f" providerId="ADAL" clId="{C9768E20-9354-4748-A2C3-4F5F98A7B34F}" dt="2024-08-26T08:48:03.448" v="11" actId="26606"/>
          <ac:spMkLst>
            <pc:docMk/>
            <pc:sldMk cId="1732591414" sldId="256"/>
            <ac:spMk id="3" creationId="{EB1581DC-69AE-7740-02E6-D072DED3C473}"/>
          </ac:spMkLst>
        </pc:spChg>
        <pc:spChg chg="add">
          <ac:chgData name="Alfredo Rivera" userId="247bd118-b059-40b2-ba95-0c06a4514e5f" providerId="ADAL" clId="{C9768E20-9354-4748-A2C3-4F5F98A7B34F}" dt="2024-08-26T08:48:03.448" v="11" actId="26606"/>
          <ac:spMkLst>
            <pc:docMk/>
            <pc:sldMk cId="1732591414" sldId="256"/>
            <ac:spMk id="8" creationId="{6F5A5072-7B47-4D32-B52A-4EBBF590B8A5}"/>
          </ac:spMkLst>
        </pc:spChg>
        <pc:spChg chg="add">
          <ac:chgData name="Alfredo Rivera" userId="247bd118-b059-40b2-ba95-0c06a4514e5f" providerId="ADAL" clId="{C9768E20-9354-4748-A2C3-4F5F98A7B34F}" dt="2024-08-26T08:48:03.448" v="11" actId="26606"/>
          <ac:spMkLst>
            <pc:docMk/>
            <pc:sldMk cId="1732591414" sldId="256"/>
            <ac:spMk id="10" creationId="{9715DAF0-AE1B-46C9-8A6B-DB2AA05AB91D}"/>
          </ac:spMkLst>
        </pc:spChg>
        <pc:spChg chg="add">
          <ac:chgData name="Alfredo Rivera" userId="247bd118-b059-40b2-ba95-0c06a4514e5f" providerId="ADAL" clId="{C9768E20-9354-4748-A2C3-4F5F98A7B34F}" dt="2024-08-26T08:48:03.448" v="11" actId="26606"/>
          <ac:spMkLst>
            <pc:docMk/>
            <pc:sldMk cId="1732591414" sldId="256"/>
            <ac:spMk id="12" creationId="{6016219D-510E-4184-9090-6D5578A87BD1}"/>
          </ac:spMkLst>
        </pc:spChg>
        <pc:spChg chg="add">
          <ac:chgData name="Alfredo Rivera" userId="247bd118-b059-40b2-ba95-0c06a4514e5f" providerId="ADAL" clId="{C9768E20-9354-4748-A2C3-4F5F98A7B34F}" dt="2024-08-26T08:48:03.448" v="11" actId="26606"/>
          <ac:spMkLst>
            <pc:docMk/>
            <pc:sldMk cId="1732591414" sldId="256"/>
            <ac:spMk id="14" creationId="{AFF4A713-7B75-4B21-90D7-5AB19547C728}"/>
          </ac:spMkLst>
        </pc:spChg>
        <pc:spChg chg="add">
          <ac:chgData name="Alfredo Rivera" userId="247bd118-b059-40b2-ba95-0c06a4514e5f" providerId="ADAL" clId="{C9768E20-9354-4748-A2C3-4F5F98A7B34F}" dt="2024-08-26T08:48:03.448" v="11" actId="26606"/>
          <ac:spMkLst>
            <pc:docMk/>
            <pc:sldMk cId="1732591414" sldId="256"/>
            <ac:spMk id="16" creationId="{DC631C0B-6DA6-4E57-8231-CE32B3434A7E}"/>
          </ac:spMkLst>
        </pc:spChg>
        <pc:spChg chg="add">
          <ac:chgData name="Alfredo Rivera" userId="247bd118-b059-40b2-ba95-0c06a4514e5f" providerId="ADAL" clId="{C9768E20-9354-4748-A2C3-4F5F98A7B34F}" dt="2024-08-26T08:48:03.448" v="11" actId="26606"/>
          <ac:spMkLst>
            <pc:docMk/>
            <pc:sldMk cId="1732591414" sldId="256"/>
            <ac:spMk id="18" creationId="{C29501E6-A978-4A61-9689-9085AF97A53A}"/>
          </ac:spMkLst>
        </pc:spChg>
      </pc:sldChg>
      <pc:sldChg chg="addSp modSp mod modAnim modNotesTx">
        <pc:chgData name="Alfredo Rivera" userId="247bd118-b059-40b2-ba95-0c06a4514e5f" providerId="ADAL" clId="{C9768E20-9354-4748-A2C3-4F5F98A7B34F}" dt="2024-08-30T13:35:16.367" v="35"/>
        <pc:sldMkLst>
          <pc:docMk/>
          <pc:sldMk cId="2366728544" sldId="257"/>
        </pc:sldMkLst>
        <pc:picChg chg="add mod">
          <ac:chgData name="Alfredo Rivera" userId="247bd118-b059-40b2-ba95-0c06a4514e5f" providerId="ADAL" clId="{C9768E20-9354-4748-A2C3-4F5F98A7B34F}" dt="2024-08-26T08:46:11.951" v="7" actId="1076"/>
          <ac:picMkLst>
            <pc:docMk/>
            <pc:sldMk cId="2366728544" sldId="257"/>
            <ac:picMk id="4" creationId="{58898264-6914-DB0A-8AF8-6EDB0A94D9BC}"/>
          </ac:picMkLst>
        </pc:picChg>
      </pc:sldChg>
      <pc:sldChg chg="modNotesTx">
        <pc:chgData name="Alfredo Rivera" userId="247bd118-b059-40b2-ba95-0c06a4514e5f" providerId="ADAL" clId="{C9768E20-9354-4748-A2C3-4F5F98A7B34F}" dt="2024-08-30T13:37:03.349" v="45"/>
        <pc:sldMkLst>
          <pc:docMk/>
          <pc:sldMk cId="1540458577" sldId="258"/>
        </pc:sldMkLst>
      </pc:sldChg>
      <pc:sldChg chg="del">
        <pc:chgData name="Alfredo Rivera" userId="247bd118-b059-40b2-ba95-0c06a4514e5f" providerId="ADAL" clId="{C9768E20-9354-4748-A2C3-4F5F98A7B34F}" dt="2024-08-30T13:37:43.187" v="49" actId="47"/>
        <pc:sldMkLst>
          <pc:docMk/>
          <pc:sldMk cId="2153523428" sldId="260"/>
        </pc:sldMkLst>
      </pc:sldChg>
      <pc:sldChg chg="modNotesTx">
        <pc:chgData name="Alfredo Rivera" userId="247bd118-b059-40b2-ba95-0c06a4514e5f" providerId="ADAL" clId="{C9768E20-9354-4748-A2C3-4F5F98A7B34F}" dt="2024-08-30T13:37:31.136" v="48"/>
        <pc:sldMkLst>
          <pc:docMk/>
          <pc:sldMk cId="3938351797" sldId="261"/>
        </pc:sldMkLst>
      </pc:sldChg>
      <pc:sldChg chg="delSp mod modNotesTx">
        <pc:chgData name="Alfredo Rivera" userId="247bd118-b059-40b2-ba95-0c06a4514e5f" providerId="ADAL" clId="{C9768E20-9354-4748-A2C3-4F5F98A7B34F}" dt="2024-08-30T13:38:12.107" v="54"/>
        <pc:sldMkLst>
          <pc:docMk/>
          <pc:sldMk cId="603712674" sldId="263"/>
        </pc:sldMkLst>
        <pc:spChg chg="del">
          <ac:chgData name="Alfredo Rivera" userId="247bd118-b059-40b2-ba95-0c06a4514e5f" providerId="ADAL" clId="{C9768E20-9354-4748-A2C3-4F5F98A7B34F}" dt="2024-08-30T13:04:19.069" v="30" actId="478"/>
          <ac:spMkLst>
            <pc:docMk/>
            <pc:sldMk cId="603712674" sldId="263"/>
            <ac:spMk id="5" creationId="{E9BFF2CE-9581-EC75-6E82-85D0BA595BBA}"/>
          </ac:spMkLst>
        </pc:spChg>
      </pc:sldChg>
      <pc:sldChg chg="modNotesTx">
        <pc:chgData name="Alfredo Rivera" userId="247bd118-b059-40b2-ba95-0c06a4514e5f" providerId="ADAL" clId="{C9768E20-9354-4748-A2C3-4F5F98A7B34F}" dt="2024-08-30T13:38:31.340" v="57"/>
        <pc:sldMkLst>
          <pc:docMk/>
          <pc:sldMk cId="4205954968" sldId="264"/>
        </pc:sldMkLst>
      </pc:sldChg>
      <pc:sldChg chg="modNotesTx">
        <pc:chgData name="Alfredo Rivera" userId="247bd118-b059-40b2-ba95-0c06a4514e5f" providerId="ADAL" clId="{C9768E20-9354-4748-A2C3-4F5F98A7B34F}" dt="2024-08-30T13:38:55.626" v="58"/>
        <pc:sldMkLst>
          <pc:docMk/>
          <pc:sldMk cId="2442675932" sldId="265"/>
        </pc:sldMkLst>
      </pc:sldChg>
      <pc:sldChg chg="modSp mod modNotesTx">
        <pc:chgData name="Alfredo Rivera" userId="247bd118-b059-40b2-ba95-0c06a4514e5f" providerId="ADAL" clId="{C9768E20-9354-4748-A2C3-4F5F98A7B34F}" dt="2024-08-30T13:39:47.106" v="63"/>
        <pc:sldMkLst>
          <pc:docMk/>
          <pc:sldMk cId="3566092706" sldId="266"/>
        </pc:sldMkLst>
        <pc:spChg chg="mod">
          <ac:chgData name="Alfredo Rivera" userId="247bd118-b059-40b2-ba95-0c06a4514e5f" providerId="ADAL" clId="{C9768E20-9354-4748-A2C3-4F5F98A7B34F}" dt="2024-08-30T13:05:30.811" v="31" actId="20577"/>
          <ac:spMkLst>
            <pc:docMk/>
            <pc:sldMk cId="3566092706" sldId="266"/>
            <ac:spMk id="3" creationId="{F79312AF-A782-8B0E-F142-DABE735AF368}"/>
          </ac:spMkLst>
        </pc:spChg>
      </pc:sldChg>
      <pc:sldChg chg="modNotesTx">
        <pc:chgData name="Alfredo Rivera" userId="247bd118-b059-40b2-ba95-0c06a4514e5f" providerId="ADAL" clId="{C9768E20-9354-4748-A2C3-4F5F98A7B34F}" dt="2024-08-30T13:39:06.179" v="59"/>
        <pc:sldMkLst>
          <pc:docMk/>
          <pc:sldMk cId="2323034038" sldId="267"/>
        </pc:sldMkLst>
      </pc:sldChg>
      <pc:sldChg chg="modNotesTx">
        <pc:chgData name="Alfredo Rivera" userId="247bd118-b059-40b2-ba95-0c06a4514e5f" providerId="ADAL" clId="{C9768E20-9354-4748-A2C3-4F5F98A7B34F}" dt="2024-08-30T13:41:12.470" v="76"/>
        <pc:sldMkLst>
          <pc:docMk/>
          <pc:sldMk cId="973120280" sldId="269"/>
        </pc:sldMkLst>
      </pc:sldChg>
      <pc:sldChg chg="modNotesTx">
        <pc:chgData name="Alfredo Rivera" userId="247bd118-b059-40b2-ba95-0c06a4514e5f" providerId="ADAL" clId="{C9768E20-9354-4748-A2C3-4F5F98A7B34F}" dt="2024-08-30T13:40:16.232" v="68"/>
        <pc:sldMkLst>
          <pc:docMk/>
          <pc:sldMk cId="2310384590" sldId="270"/>
        </pc:sldMkLst>
      </pc:sldChg>
      <pc:sldChg chg="modNotesTx">
        <pc:chgData name="Alfredo Rivera" userId="247bd118-b059-40b2-ba95-0c06a4514e5f" providerId="ADAL" clId="{C9768E20-9354-4748-A2C3-4F5F98A7B34F}" dt="2024-08-30T13:40:45.755" v="73"/>
        <pc:sldMkLst>
          <pc:docMk/>
          <pc:sldMk cId="3924733722" sldId="271"/>
        </pc:sldMkLst>
      </pc:sldChg>
      <pc:sldChg chg="modNotesTx">
        <pc:chgData name="Alfredo Rivera" userId="247bd118-b059-40b2-ba95-0c06a4514e5f" providerId="ADAL" clId="{C9768E20-9354-4748-A2C3-4F5F98A7B34F}" dt="2024-08-30T13:41:31.836" v="79"/>
        <pc:sldMkLst>
          <pc:docMk/>
          <pc:sldMk cId="337504786" sldId="272"/>
        </pc:sldMkLst>
      </pc:sldChg>
      <pc:sldChg chg="addSp delSp modSp mod setBg modNotesTx">
        <pc:chgData name="Alfredo Rivera" userId="247bd118-b059-40b2-ba95-0c06a4514e5f" providerId="ADAL" clId="{C9768E20-9354-4748-A2C3-4F5F98A7B34F}" dt="2024-08-30T13:41:52.660" v="82"/>
        <pc:sldMkLst>
          <pc:docMk/>
          <pc:sldMk cId="3721531559" sldId="273"/>
        </pc:sldMkLst>
        <pc:spChg chg="mod">
          <ac:chgData name="Alfredo Rivera" userId="247bd118-b059-40b2-ba95-0c06a4514e5f" providerId="ADAL" clId="{C9768E20-9354-4748-A2C3-4F5F98A7B34F}" dt="2024-08-26T08:51:18.979" v="28" actId="26606"/>
          <ac:spMkLst>
            <pc:docMk/>
            <pc:sldMk cId="3721531559" sldId="273"/>
            <ac:spMk id="2" creationId="{9A020618-5F91-AB25-AA0F-C9FE9DA06EC1}"/>
          </ac:spMkLst>
        </pc:spChg>
        <pc:spChg chg="mod">
          <ac:chgData name="Alfredo Rivera" userId="247bd118-b059-40b2-ba95-0c06a4514e5f" providerId="ADAL" clId="{C9768E20-9354-4748-A2C3-4F5F98A7B34F}" dt="2024-08-26T08:51:18.979" v="28" actId="26606"/>
          <ac:spMkLst>
            <pc:docMk/>
            <pc:sldMk cId="3721531559" sldId="273"/>
            <ac:spMk id="3" creationId="{F79312AF-A782-8B0E-F142-DABE735AF368}"/>
          </ac:spMkLst>
        </pc:spChg>
        <pc:spChg chg="add del">
          <ac:chgData name="Alfredo Rivera" userId="247bd118-b059-40b2-ba95-0c06a4514e5f" providerId="ADAL" clId="{C9768E20-9354-4748-A2C3-4F5F98A7B34F}" dt="2024-08-26T08:51:18.979" v="28" actId="26606"/>
          <ac:spMkLst>
            <pc:docMk/>
            <pc:sldMk cId="3721531559" sldId="273"/>
            <ac:spMk id="8" creationId="{1B15ED52-F352-441B-82BF-E0EA34836D08}"/>
          </ac:spMkLst>
        </pc:spChg>
        <pc:spChg chg="add del">
          <ac:chgData name="Alfredo Rivera" userId="247bd118-b059-40b2-ba95-0c06a4514e5f" providerId="ADAL" clId="{C9768E20-9354-4748-A2C3-4F5F98A7B34F}" dt="2024-08-26T08:51:18.979" v="28" actId="26606"/>
          <ac:spMkLst>
            <pc:docMk/>
            <pc:sldMk cId="3721531559" sldId="273"/>
            <ac:spMk id="10" creationId="{3B2E3793-BFE6-45A2-9B7B-E18844431C99}"/>
          </ac:spMkLst>
        </pc:spChg>
        <pc:spChg chg="add del">
          <ac:chgData name="Alfredo Rivera" userId="247bd118-b059-40b2-ba95-0c06a4514e5f" providerId="ADAL" clId="{C9768E20-9354-4748-A2C3-4F5F98A7B34F}" dt="2024-08-26T08:51:18.979" v="28" actId="26606"/>
          <ac:spMkLst>
            <pc:docMk/>
            <pc:sldMk cId="3721531559" sldId="273"/>
            <ac:spMk id="12" creationId="{BC4C4868-CB8F-4AF9-9CDB-8108F2C19B67}"/>
          </ac:spMkLst>
        </pc:spChg>
        <pc:spChg chg="add del">
          <ac:chgData name="Alfredo Rivera" userId="247bd118-b059-40b2-ba95-0c06a4514e5f" providerId="ADAL" clId="{C9768E20-9354-4748-A2C3-4F5F98A7B34F}" dt="2024-08-26T08:51:18.979" v="28" actId="26606"/>
          <ac:spMkLst>
            <pc:docMk/>
            <pc:sldMk cId="3721531559" sldId="273"/>
            <ac:spMk id="14" creationId="{375E0459-6403-40CD-989D-56A4407CA12E}"/>
          </ac:spMkLst>
        </pc:spChg>
        <pc:spChg chg="add del">
          <ac:chgData name="Alfredo Rivera" userId="247bd118-b059-40b2-ba95-0c06a4514e5f" providerId="ADAL" clId="{C9768E20-9354-4748-A2C3-4F5F98A7B34F}" dt="2024-08-26T08:51:18.979" v="28" actId="26606"/>
          <ac:spMkLst>
            <pc:docMk/>
            <pc:sldMk cId="3721531559" sldId="273"/>
            <ac:spMk id="16" creationId="{53E5B1A8-3AC9-4BD1-9BBC-78CA94F2D1BA}"/>
          </ac:spMkLst>
        </pc:spChg>
      </pc:sldChg>
      <pc:sldChg chg="addSp modSp modNotesTx">
        <pc:chgData name="Alfredo Rivera" userId="247bd118-b059-40b2-ba95-0c06a4514e5f" providerId="ADAL" clId="{C9768E20-9354-4748-A2C3-4F5F98A7B34F}" dt="2024-08-30T13:42:31.846" v="91"/>
        <pc:sldMkLst>
          <pc:docMk/>
          <pc:sldMk cId="28468467" sldId="274"/>
        </pc:sldMkLst>
        <pc:spChg chg="add mod">
          <ac:chgData name="Alfredo Rivera" userId="247bd118-b059-40b2-ba95-0c06a4514e5f" providerId="ADAL" clId="{C9768E20-9354-4748-A2C3-4F5F98A7B34F}" dt="2024-08-30T13:42:13.742" v="86"/>
          <ac:spMkLst>
            <pc:docMk/>
            <pc:sldMk cId="28468467" sldId="274"/>
            <ac:spMk id="4" creationId="{715F6425-2BAB-FAC7-1529-B8418BE5324A}"/>
          </ac:spMkLst>
        </pc:spChg>
        <pc:spChg chg="add mod">
          <ac:chgData name="Alfredo Rivera" userId="247bd118-b059-40b2-ba95-0c06a4514e5f" providerId="ADAL" clId="{C9768E20-9354-4748-A2C3-4F5F98A7B34F}" dt="2024-08-30T13:42:13.742" v="86"/>
          <ac:spMkLst>
            <pc:docMk/>
            <pc:sldMk cId="28468467" sldId="274"/>
            <ac:spMk id="5" creationId="{CF785DD9-333A-2E0D-C3A4-F28871E04ABC}"/>
          </ac:spMkLst>
        </pc:spChg>
        <pc:spChg chg="add mod">
          <ac:chgData name="Alfredo Rivera" userId="247bd118-b059-40b2-ba95-0c06a4514e5f" providerId="ADAL" clId="{C9768E20-9354-4748-A2C3-4F5F98A7B34F}" dt="2024-08-30T13:42:18.663" v="88"/>
          <ac:spMkLst>
            <pc:docMk/>
            <pc:sldMk cId="28468467" sldId="274"/>
            <ac:spMk id="6" creationId="{DA4D87B1-41C4-0DF7-0C3E-6E48FA9494C8}"/>
          </ac:spMkLst>
        </pc:spChg>
        <pc:spChg chg="add mod">
          <ac:chgData name="Alfredo Rivera" userId="247bd118-b059-40b2-ba95-0c06a4514e5f" providerId="ADAL" clId="{C9768E20-9354-4748-A2C3-4F5F98A7B34F}" dt="2024-08-30T13:42:18.663" v="88"/>
          <ac:spMkLst>
            <pc:docMk/>
            <pc:sldMk cId="28468467" sldId="274"/>
            <ac:spMk id="7" creationId="{0C0D02F1-DBBD-40F0-E75F-531B44590DE0}"/>
          </ac:spMkLst>
        </pc:spChg>
        <pc:spChg chg="add mod">
          <ac:chgData name="Alfredo Rivera" userId="247bd118-b059-40b2-ba95-0c06a4514e5f" providerId="ADAL" clId="{C9768E20-9354-4748-A2C3-4F5F98A7B34F}" dt="2024-08-30T13:42:24.583" v="90"/>
          <ac:spMkLst>
            <pc:docMk/>
            <pc:sldMk cId="28468467" sldId="274"/>
            <ac:spMk id="8" creationId="{4AA774D8-9A45-8648-A03A-F3796D5046AA}"/>
          </ac:spMkLst>
        </pc:spChg>
        <pc:spChg chg="add mod">
          <ac:chgData name="Alfredo Rivera" userId="247bd118-b059-40b2-ba95-0c06a4514e5f" providerId="ADAL" clId="{C9768E20-9354-4748-A2C3-4F5F98A7B34F}" dt="2024-08-30T13:42:24.583" v="90"/>
          <ac:spMkLst>
            <pc:docMk/>
            <pc:sldMk cId="28468467" sldId="274"/>
            <ac:spMk id="9" creationId="{7DD25A9C-EC0A-3E53-825F-21F25F5B5DFB}"/>
          </ac:spMkLst>
        </pc:spChg>
      </pc:sldChg>
      <pc:sldChg chg="addSp modSp mod modAnim modNotesTx">
        <pc:chgData name="Alfredo Rivera" userId="247bd118-b059-40b2-ba95-0c06a4514e5f" providerId="ADAL" clId="{C9768E20-9354-4748-A2C3-4F5F98A7B34F}" dt="2024-08-30T13:42:45.302" v="92"/>
        <pc:sldMkLst>
          <pc:docMk/>
          <pc:sldMk cId="3991770160" sldId="275"/>
        </pc:sldMkLst>
        <pc:spChg chg="mod">
          <ac:chgData name="Alfredo Rivera" userId="247bd118-b059-40b2-ba95-0c06a4514e5f" providerId="ADAL" clId="{C9768E20-9354-4748-A2C3-4F5F98A7B34F}" dt="2024-08-26T08:50:00.255" v="20" actId="1076"/>
          <ac:spMkLst>
            <pc:docMk/>
            <pc:sldMk cId="3991770160" sldId="275"/>
            <ac:spMk id="3" creationId="{F79312AF-A782-8B0E-F142-DABE735AF368}"/>
          </ac:spMkLst>
        </pc:spChg>
        <pc:picChg chg="add mod">
          <ac:chgData name="Alfredo Rivera" userId="247bd118-b059-40b2-ba95-0c06a4514e5f" providerId="ADAL" clId="{C9768E20-9354-4748-A2C3-4F5F98A7B34F}" dt="2024-08-26T08:50:23.521" v="24" actId="1076"/>
          <ac:picMkLst>
            <pc:docMk/>
            <pc:sldMk cId="3991770160" sldId="275"/>
            <ac:picMk id="6" creationId="{ED8BAA34-DD53-5C7E-1E85-B8E93481D2DB}"/>
          </ac:picMkLst>
        </pc:picChg>
      </pc:sldChg>
      <pc:sldChg chg="modNotesTx">
        <pc:chgData name="Alfredo Rivera" userId="247bd118-b059-40b2-ba95-0c06a4514e5f" providerId="ADAL" clId="{C9768E20-9354-4748-A2C3-4F5F98A7B34F}" dt="2024-08-30T13:36:33.193" v="43"/>
        <pc:sldMkLst>
          <pc:docMk/>
          <pc:sldMk cId="3665665372" sldId="276"/>
        </pc:sldMkLst>
      </pc:sldChg>
      <pc:sldChg chg="addSp delSp modSp mod setBg modAnim modNotesTx">
        <pc:chgData name="Alfredo Rivera" userId="247bd118-b059-40b2-ba95-0c06a4514e5f" providerId="ADAL" clId="{C9768E20-9354-4748-A2C3-4F5F98A7B34F}" dt="2024-08-30T13:35:33.224" v="36"/>
        <pc:sldMkLst>
          <pc:docMk/>
          <pc:sldMk cId="3283143734" sldId="277"/>
        </pc:sldMkLst>
        <pc:spChg chg="mod ord">
          <ac:chgData name="Alfredo Rivera" userId="247bd118-b059-40b2-ba95-0c06a4514e5f" providerId="ADAL" clId="{C9768E20-9354-4748-A2C3-4F5F98A7B34F}" dt="2024-08-26T08:46:34.079" v="10" actId="26606"/>
          <ac:spMkLst>
            <pc:docMk/>
            <pc:sldMk cId="3283143734" sldId="277"/>
            <ac:spMk id="3" creationId="{F79312AF-A782-8B0E-F142-DABE735AF368}"/>
          </ac:spMkLst>
        </pc:spChg>
        <pc:spChg chg="add del">
          <ac:chgData name="Alfredo Rivera" userId="247bd118-b059-40b2-ba95-0c06a4514e5f" providerId="ADAL" clId="{C9768E20-9354-4748-A2C3-4F5F98A7B34F}" dt="2024-08-26T08:46:34.079" v="10" actId="26606"/>
          <ac:spMkLst>
            <pc:docMk/>
            <pc:sldMk cId="3283143734" sldId="277"/>
            <ac:spMk id="8" creationId="{2EB492CD-616E-47F8-933B-5E2D952A0593}"/>
          </ac:spMkLst>
        </pc:spChg>
        <pc:spChg chg="add del">
          <ac:chgData name="Alfredo Rivera" userId="247bd118-b059-40b2-ba95-0c06a4514e5f" providerId="ADAL" clId="{C9768E20-9354-4748-A2C3-4F5F98A7B34F}" dt="2024-08-26T08:46:34.079" v="10" actId="26606"/>
          <ac:spMkLst>
            <pc:docMk/>
            <pc:sldMk cId="3283143734" sldId="277"/>
            <ac:spMk id="10" creationId="{59383CF9-23B5-4335-9B21-1791C4CF1C75}"/>
          </ac:spMkLst>
        </pc:spChg>
        <pc:spChg chg="add del">
          <ac:chgData name="Alfredo Rivera" userId="247bd118-b059-40b2-ba95-0c06a4514e5f" providerId="ADAL" clId="{C9768E20-9354-4748-A2C3-4F5F98A7B34F}" dt="2024-08-26T08:46:34.079" v="10" actId="26606"/>
          <ac:spMkLst>
            <pc:docMk/>
            <pc:sldMk cId="3283143734" sldId="277"/>
            <ac:spMk id="12" creationId="{0007FE00-9498-4706-B255-6437B0252C02}"/>
          </ac:spMkLst>
        </pc:spChg>
        <pc:picChg chg="add mod">
          <ac:chgData name="Alfredo Rivera" userId="247bd118-b059-40b2-ba95-0c06a4514e5f" providerId="ADAL" clId="{C9768E20-9354-4748-A2C3-4F5F98A7B34F}" dt="2024-08-26T08:46:34.079" v="10" actId="26606"/>
          <ac:picMkLst>
            <pc:docMk/>
            <pc:sldMk cId="3283143734" sldId="277"/>
            <ac:picMk id="2" creationId="{9FBF5381-0F75-6794-63F4-02C58F08AC97}"/>
          </ac:picMkLst>
        </pc:picChg>
      </pc:sldChg>
      <pc:sldChg chg="addSp modSp mod modAnim modNotesTx">
        <pc:chgData name="Alfredo Rivera" userId="247bd118-b059-40b2-ba95-0c06a4514e5f" providerId="ADAL" clId="{C9768E20-9354-4748-A2C3-4F5F98A7B34F}" dt="2024-08-30T13:42:54.102" v="93"/>
        <pc:sldMkLst>
          <pc:docMk/>
          <pc:sldMk cId="1223803425" sldId="278"/>
        </pc:sldMkLst>
        <pc:picChg chg="add mod">
          <ac:chgData name="Alfredo Rivera" userId="247bd118-b059-40b2-ba95-0c06a4514e5f" providerId="ADAL" clId="{C9768E20-9354-4748-A2C3-4F5F98A7B34F}" dt="2024-08-26T08:50:38.903" v="26" actId="1076"/>
          <ac:picMkLst>
            <pc:docMk/>
            <pc:sldMk cId="1223803425" sldId="278"/>
            <ac:picMk id="2" creationId="{0A3CB63E-7ED3-BBEB-29ED-72357589907E}"/>
          </ac:picMkLst>
        </pc:picChg>
      </pc:sldChg>
      <pc:sldChg chg="modNotesTx">
        <pc:chgData name="Alfredo Rivera" userId="247bd118-b059-40b2-ba95-0c06a4514e5f" providerId="ADAL" clId="{C9768E20-9354-4748-A2C3-4F5F98A7B34F}" dt="2024-08-30T13:43:02.661" v="94"/>
        <pc:sldMkLst>
          <pc:docMk/>
          <pc:sldMk cId="819199310" sldId="279"/>
        </pc:sldMkLst>
      </pc:sldChg>
      <pc:sldChg chg="modNotesTx">
        <pc:chgData name="Alfredo Rivera" userId="247bd118-b059-40b2-ba95-0c06a4514e5f" providerId="ADAL" clId="{C9768E20-9354-4748-A2C3-4F5F98A7B34F}" dt="2024-08-30T13:35:44.814" v="37"/>
        <pc:sldMkLst>
          <pc:docMk/>
          <pc:sldMk cId="327093076" sldId="28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7D0A19-DE67-459C-91C8-0ADBCF9C82A8}" type="datetimeFigureOut">
              <a:rPr lang="en-PH" smtClean="0"/>
              <a:t>30/08/2024</a:t>
            </a:fld>
            <a:endParaRPr lang="en-P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684DFC-D9DB-4D2C-B54E-58EAFFD0A043}" type="slidenum">
              <a:rPr lang="en-PH" smtClean="0"/>
              <a:t>‹#›</a:t>
            </a:fld>
            <a:endParaRPr lang="en-PH"/>
          </a:p>
        </p:txBody>
      </p:sp>
    </p:spTree>
    <p:extLst>
      <p:ext uri="{BB962C8B-B14F-4D97-AF65-F5344CB8AC3E}">
        <p14:creationId xmlns:p14="http://schemas.microsoft.com/office/powerpoint/2010/main" val="2074033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FFFFFF"/>
                </a:solidFill>
                <a:latin typeface="Arial Black" panose="020B0A04020102020204" pitchFamily="34" charset="0"/>
              </a:rPr>
              <a:t>Hazard Identification, Risk Assessment, and Risk Control </a:t>
            </a:r>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a:t>
            </a:fld>
            <a:endParaRPr lang="en-PH"/>
          </a:p>
        </p:txBody>
      </p:sp>
    </p:spTree>
    <p:extLst>
      <p:ext uri="{BB962C8B-B14F-4D97-AF65-F5344CB8AC3E}">
        <p14:creationId xmlns:p14="http://schemas.microsoft.com/office/powerpoint/2010/main" val="542596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Black" panose="020B0A04020102020204" pitchFamily="34" charset="0"/>
              </a:rPr>
              <a:t>A. Directions: Identify the type of hazards. Match Column A with Column B. Write only the letter of each correct answer on a separate sheet of paper. </a:t>
            </a:r>
          </a:p>
          <a:p>
            <a:pPr marL="0" indent="0">
              <a:buNone/>
            </a:pPr>
            <a:r>
              <a:rPr lang="en-US" sz="1200" dirty="0">
                <a:latin typeface="Arial Black" panose="020B0A04020102020204" pitchFamily="34" charset="0"/>
              </a:rPr>
              <a:t>	Column A 						Column B  </a:t>
            </a:r>
          </a:p>
          <a:p>
            <a:pPr marL="0" indent="0">
              <a:buNone/>
            </a:pPr>
            <a:endParaRPr lang="en-US" sz="1200" dirty="0">
              <a:latin typeface="Arial Black" panose="020B0A04020102020204" pitchFamily="34" charset="0"/>
            </a:endParaRPr>
          </a:p>
          <a:p>
            <a:pPr marL="0" indent="0">
              <a:buNone/>
            </a:pPr>
            <a:r>
              <a:rPr lang="en-US" sz="1200" dirty="0">
                <a:latin typeface="Arial Black" panose="020B0A04020102020204" pitchFamily="34" charset="0"/>
              </a:rPr>
              <a:t>1. cables running across the		a. mechanical hazard  </a:t>
            </a:r>
          </a:p>
          <a:p>
            <a:pPr marL="0" indent="0">
              <a:buNone/>
            </a:pPr>
            <a:r>
              <a:rPr lang="en-US" sz="1200" dirty="0">
                <a:latin typeface="Arial Black" panose="020B0A04020102020204" pitchFamily="34" charset="0"/>
              </a:rPr>
              <a:t>floor  </a:t>
            </a:r>
          </a:p>
          <a:p>
            <a:pPr marL="0" indent="0">
              <a:buNone/>
            </a:pPr>
            <a:r>
              <a:rPr lang="en-US" sz="1200" dirty="0">
                <a:latin typeface="Arial Black" panose="020B0A04020102020204" pitchFamily="34" charset="0"/>
              </a:rPr>
              <a:t>2. hot components or sharp		 b. physical hazard  </a:t>
            </a:r>
          </a:p>
          <a:p>
            <a:pPr marL="0" indent="0">
              <a:buNone/>
            </a:pPr>
            <a:r>
              <a:rPr lang="en-US" sz="1200" dirty="0">
                <a:latin typeface="Arial Black" panose="020B0A04020102020204" pitchFamily="34" charset="0"/>
              </a:rPr>
              <a:t>edges of computers  </a:t>
            </a:r>
          </a:p>
          <a:p>
            <a:pPr marL="0" indent="0">
              <a:buNone/>
            </a:pPr>
            <a:r>
              <a:rPr lang="en-US" sz="1200" dirty="0">
                <a:latin typeface="Arial Black" panose="020B0A04020102020204" pitchFamily="34" charset="0"/>
              </a:rPr>
              <a:t>3. inkjet printer cartridge 			c. electric shock hazards </a:t>
            </a:r>
          </a:p>
          <a:p>
            <a:pPr marL="0" indent="0">
              <a:buNone/>
            </a:pPr>
            <a:r>
              <a:rPr lang="en-US" sz="1200" dirty="0">
                <a:latin typeface="Arial Black" panose="020B0A04020102020204" pitchFamily="34" charset="0"/>
              </a:rPr>
              <a:t>4. exposed power cable 			d. chemical hazard  </a:t>
            </a:r>
          </a:p>
          <a:p>
            <a:pPr marL="0" indent="0">
              <a:buNone/>
            </a:pPr>
            <a:r>
              <a:rPr lang="en-US" sz="1200" dirty="0">
                <a:latin typeface="Arial Black" panose="020B0A04020102020204" pitchFamily="34" charset="0"/>
              </a:rPr>
              <a:t>5. open casing of  computer 		e. CRT monitor high voltage hazard </a:t>
            </a:r>
            <a:endParaRPr lang="en-PH" sz="1200" dirty="0">
              <a:latin typeface="Arial Black" panose="020B0A04020102020204" pitchFamily="34" charset="0"/>
            </a:endParaRPr>
          </a:p>
          <a:p>
            <a:pPr marL="0" indent="0">
              <a:buNone/>
            </a:pPr>
            <a:r>
              <a:rPr lang="en-US" sz="1200" dirty="0">
                <a:latin typeface="Arial Black" panose="020B0A04020102020204" pitchFamily="34" charset="0"/>
              </a:rPr>
              <a:t>								monitor </a:t>
            </a: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2</a:t>
            </a:fld>
            <a:endParaRPr lang="en-PH"/>
          </a:p>
        </p:txBody>
      </p:sp>
    </p:spTree>
    <p:extLst>
      <p:ext uri="{BB962C8B-B14F-4D97-AF65-F5344CB8AC3E}">
        <p14:creationId xmlns:p14="http://schemas.microsoft.com/office/powerpoint/2010/main" val="2873678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Black" panose="020B0A04020102020204" pitchFamily="34" charset="0"/>
              </a:rPr>
              <a:t>B. Identify the 5S principles.  </a:t>
            </a: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3</a:t>
            </a:fld>
            <a:endParaRPr lang="en-PH"/>
          </a:p>
        </p:txBody>
      </p:sp>
    </p:spTree>
    <p:extLst>
      <p:ext uri="{BB962C8B-B14F-4D97-AF65-F5344CB8AC3E}">
        <p14:creationId xmlns:p14="http://schemas.microsoft.com/office/powerpoint/2010/main" val="921221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Black" panose="020B0A04020102020204" pitchFamily="34" charset="0"/>
              </a:rPr>
              <a:t>PRESTEST </a:t>
            </a:r>
          </a:p>
          <a:p>
            <a:pPr marL="0" indent="0">
              <a:buNone/>
            </a:pPr>
            <a:r>
              <a:rPr lang="en-US" sz="1200" dirty="0">
                <a:latin typeface="Arial Black" panose="020B0A04020102020204" pitchFamily="34" charset="0"/>
              </a:rPr>
              <a:t>A.			 B .  </a:t>
            </a:r>
          </a:p>
          <a:p>
            <a:pPr marL="0" indent="0">
              <a:buNone/>
            </a:pPr>
            <a:r>
              <a:rPr lang="en-US" sz="1200" dirty="0">
                <a:latin typeface="Arial Black" panose="020B0A04020102020204" pitchFamily="34" charset="0"/>
              </a:rPr>
              <a:t>1. b 		1. </a:t>
            </a:r>
            <a:r>
              <a:rPr lang="en-US" sz="1200" dirty="0" err="1">
                <a:latin typeface="Arial Black" panose="020B0A04020102020204" pitchFamily="34" charset="0"/>
              </a:rPr>
              <a:t>seiri</a:t>
            </a:r>
            <a:r>
              <a:rPr lang="en-US" sz="1200" dirty="0">
                <a:latin typeface="Arial Black" panose="020B0A04020102020204" pitchFamily="34" charset="0"/>
              </a:rPr>
              <a:t>  </a:t>
            </a:r>
          </a:p>
          <a:p>
            <a:pPr marL="0" indent="0">
              <a:buNone/>
            </a:pPr>
            <a:r>
              <a:rPr lang="en-US" sz="1200" dirty="0">
                <a:latin typeface="Arial Black" panose="020B0A04020102020204" pitchFamily="34" charset="0"/>
              </a:rPr>
              <a:t>2. a 		2. </a:t>
            </a:r>
            <a:r>
              <a:rPr lang="en-US" sz="1200" dirty="0" err="1">
                <a:latin typeface="Arial Black" panose="020B0A04020102020204" pitchFamily="34" charset="0"/>
              </a:rPr>
              <a:t>seiton</a:t>
            </a:r>
            <a:r>
              <a:rPr lang="en-US" sz="1200" dirty="0">
                <a:latin typeface="Arial Black" panose="020B0A04020102020204" pitchFamily="34" charset="0"/>
              </a:rPr>
              <a:t>  </a:t>
            </a:r>
          </a:p>
          <a:p>
            <a:pPr marL="0" indent="0">
              <a:buNone/>
            </a:pPr>
            <a:r>
              <a:rPr lang="en-US" sz="1200" dirty="0">
                <a:latin typeface="Arial Black" panose="020B0A04020102020204" pitchFamily="34" charset="0"/>
              </a:rPr>
              <a:t>3. d 		3. </a:t>
            </a:r>
            <a:r>
              <a:rPr lang="en-US" sz="1200" dirty="0" err="1">
                <a:latin typeface="Arial Black" panose="020B0A04020102020204" pitchFamily="34" charset="0"/>
              </a:rPr>
              <a:t>seiso</a:t>
            </a:r>
            <a:r>
              <a:rPr lang="en-US" sz="1200" dirty="0">
                <a:latin typeface="Arial Black" panose="020B0A04020102020204" pitchFamily="34" charset="0"/>
              </a:rPr>
              <a:t>  </a:t>
            </a:r>
          </a:p>
          <a:p>
            <a:pPr marL="0" indent="0">
              <a:buNone/>
            </a:pPr>
            <a:r>
              <a:rPr lang="en-US" sz="1200" dirty="0">
                <a:latin typeface="Arial Black" panose="020B0A04020102020204" pitchFamily="34" charset="0"/>
              </a:rPr>
              <a:t>4. c 		4. </a:t>
            </a:r>
            <a:r>
              <a:rPr lang="en-US" sz="1200" dirty="0" err="1">
                <a:latin typeface="Arial Black" panose="020B0A04020102020204" pitchFamily="34" charset="0"/>
              </a:rPr>
              <a:t>seiketsu</a:t>
            </a:r>
            <a:r>
              <a:rPr lang="en-US" sz="1200" dirty="0">
                <a:latin typeface="Arial Black" panose="020B0A04020102020204" pitchFamily="34" charset="0"/>
              </a:rPr>
              <a:t>  </a:t>
            </a:r>
          </a:p>
          <a:p>
            <a:pPr marL="0" indent="0">
              <a:buNone/>
            </a:pPr>
            <a:r>
              <a:rPr lang="en-US" sz="1200" dirty="0">
                <a:latin typeface="Arial Black" panose="020B0A04020102020204" pitchFamily="34" charset="0"/>
              </a:rPr>
              <a:t>5. E			5. </a:t>
            </a:r>
            <a:r>
              <a:rPr lang="en-US" sz="1200" dirty="0" err="1">
                <a:latin typeface="Arial Black" panose="020B0A04020102020204" pitchFamily="34" charset="0"/>
              </a:rPr>
              <a:t>Shitsuke</a:t>
            </a:r>
            <a:r>
              <a:rPr lang="en-US" sz="1200" dirty="0">
                <a:latin typeface="Arial Black" panose="020B0A04020102020204" pitchFamily="34" charset="0"/>
              </a:rPr>
              <a:t> </a:t>
            </a: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4</a:t>
            </a:fld>
            <a:endParaRPr lang="en-PH"/>
          </a:p>
        </p:txBody>
      </p:sp>
    </p:spTree>
    <p:extLst>
      <p:ext uri="{BB962C8B-B14F-4D97-AF65-F5344CB8AC3E}">
        <p14:creationId xmlns:p14="http://schemas.microsoft.com/office/powerpoint/2010/main" val="1236344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FF0000"/>
                </a:solidFill>
                <a:latin typeface="Arial Black" panose="020B0A04020102020204" pitchFamily="34" charset="0"/>
              </a:rPr>
              <a:t>Occupational safety and health (OSH)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Black" panose="020B0A04020102020204" pitchFamily="34" charset="0"/>
              </a:rPr>
              <a:t>Is a planned system of working to prevent illness and injury where you work by recognizing and identifying hazards and risks. Health and safety procedure is the responsibility of all people in the computer and technology industries.</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5</a:t>
            </a:fld>
            <a:endParaRPr lang="en-PH"/>
          </a:p>
        </p:txBody>
      </p:sp>
    </p:spTree>
    <p:extLst>
      <p:ext uri="{BB962C8B-B14F-4D97-AF65-F5344CB8AC3E}">
        <p14:creationId xmlns:p14="http://schemas.microsoft.com/office/powerpoint/2010/main" val="1402812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solidFill>
                  <a:srgbClr val="FF0000"/>
                </a:solidFill>
                <a:latin typeface="Arial Black" panose="020B0A04020102020204" pitchFamily="34" charset="0"/>
              </a:rPr>
              <a:t>There are three steps used to manage health and safety at work: </a:t>
            </a:r>
            <a:r>
              <a:rPr lang="en-US" sz="1200" dirty="0">
                <a:latin typeface="Arial Black" panose="020B0A04020102020204" pitchFamily="34" charset="0"/>
              </a:rPr>
              <a:t>1. Spot the Hazard (Hazard Identification)  </a:t>
            </a:r>
          </a:p>
          <a:p>
            <a:pPr marL="0" indent="0">
              <a:buNone/>
            </a:pPr>
            <a:r>
              <a:rPr lang="en-US" sz="1200" dirty="0">
                <a:latin typeface="Arial Black" panose="020B0A04020102020204" pitchFamily="34" charset="0"/>
              </a:rPr>
              <a:t>2. Assess the Risk (Risk Assessment)  </a:t>
            </a:r>
          </a:p>
          <a:p>
            <a:pPr marL="0" indent="0">
              <a:buNone/>
            </a:pPr>
            <a:r>
              <a:rPr lang="en-US" sz="1200" dirty="0">
                <a:latin typeface="Arial Black" panose="020B0A04020102020204" pitchFamily="34" charset="0"/>
              </a:rPr>
              <a:t>3. Make the Changes (Risk Control)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6</a:t>
            </a:fld>
            <a:endParaRPr lang="en-PH"/>
          </a:p>
        </p:txBody>
      </p:sp>
    </p:spTree>
    <p:extLst>
      <p:ext uri="{BB962C8B-B14F-4D97-AF65-F5344CB8AC3E}">
        <p14:creationId xmlns:p14="http://schemas.microsoft.com/office/powerpoint/2010/main" val="2468535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solidFill>
                  <a:srgbClr val="FF0000"/>
                </a:solidFill>
                <a:latin typeface="Arial Black" panose="020B0A04020102020204" pitchFamily="34" charset="0"/>
              </a:rPr>
              <a:t>2. Assess the Risk </a:t>
            </a:r>
            <a:r>
              <a:rPr lang="en-US" sz="1200" dirty="0">
                <a:solidFill>
                  <a:schemeClr val="accent1"/>
                </a:solidFill>
                <a:latin typeface="Arial Black" panose="020B0A04020102020204" pitchFamily="34" charset="0"/>
              </a:rPr>
              <a:t>Key Point  </a:t>
            </a:r>
          </a:p>
          <a:p>
            <a:pPr marL="0" indent="0">
              <a:buNone/>
            </a:pPr>
            <a:r>
              <a:rPr lang="en-US" sz="1200" dirty="0">
                <a:latin typeface="Arial Black" panose="020B0A04020102020204" pitchFamily="34" charset="0"/>
              </a:rPr>
              <a:t>Assessing the risk means working out how likely it is that a hazard will harm someone and how serious the harm could be. </a:t>
            </a:r>
          </a:p>
          <a:p>
            <a:r>
              <a:rPr lang="en-US" sz="1200" dirty="0">
                <a:solidFill>
                  <a:srgbClr val="FF0000"/>
                </a:solidFill>
                <a:latin typeface="Arial Black" panose="020B0A04020102020204" pitchFamily="34" charset="0"/>
              </a:rPr>
              <a:t> </a:t>
            </a:r>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8</a:t>
            </a:fld>
            <a:endParaRPr lang="en-PH"/>
          </a:p>
        </p:txBody>
      </p:sp>
    </p:spTree>
    <p:extLst>
      <p:ext uri="{BB962C8B-B14F-4D97-AF65-F5344CB8AC3E}">
        <p14:creationId xmlns:p14="http://schemas.microsoft.com/office/powerpoint/2010/main" val="29028908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solidFill>
                  <a:srgbClr val="FF0000"/>
                </a:solidFill>
                <a:latin typeface="Arial Black" panose="020B0A04020102020204" pitchFamily="34" charset="0"/>
              </a:rPr>
              <a:t>3. Make the Changes  </a:t>
            </a:r>
            <a:r>
              <a:rPr lang="en-US" sz="1200" dirty="0">
                <a:solidFill>
                  <a:schemeClr val="accent1"/>
                </a:solidFill>
                <a:latin typeface="Arial Black" panose="020B0A04020102020204" pitchFamily="34" charset="0"/>
              </a:rPr>
              <a:t>Key Point  </a:t>
            </a:r>
          </a:p>
          <a:p>
            <a:pPr marL="0" indent="0">
              <a:buNone/>
            </a:pPr>
            <a:r>
              <a:rPr lang="en-US" sz="1200" dirty="0">
                <a:latin typeface="Arial Black" panose="020B0A04020102020204" pitchFamily="34" charset="0"/>
              </a:rPr>
              <a:t>It is your employer's responsibility to fix hazards. Sometimes you may be able to fix simple hazards yourself, as long as you don't put yourself or others at risk. For example, you can pick up things from the floor and put them away to eliminate a trip hazard.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10</a:t>
            </a:fld>
            <a:endParaRPr lang="en-PH"/>
          </a:p>
        </p:txBody>
      </p:sp>
    </p:spTree>
    <p:extLst>
      <p:ext uri="{BB962C8B-B14F-4D97-AF65-F5344CB8AC3E}">
        <p14:creationId xmlns:p14="http://schemas.microsoft.com/office/powerpoint/2010/main" val="2980463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FF0000"/>
                </a:solidFill>
                <a:latin typeface="Arial Black" panose="020B0A04020102020204" pitchFamily="34" charset="0"/>
              </a:rPr>
              <a:t>Common hazards encountered by computer technicians and users  </a:t>
            </a:r>
            <a:r>
              <a:rPr lang="en-US" sz="1200" dirty="0">
                <a:latin typeface="Arial Black" panose="020B0A04020102020204" pitchFamily="34" charset="0"/>
              </a:rPr>
              <a:t>One of the most common physical hazards involving computer technicians is cables running across the floor. If someone trips, falls, and hurts himself because of a cable you ran across the floor, someone (you, your employer, or your customer) has a serious legal negligence problem.</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11</a:t>
            </a:fld>
            <a:endParaRPr lang="en-PH"/>
          </a:p>
        </p:txBody>
      </p:sp>
    </p:spTree>
    <p:extLst>
      <p:ext uri="{BB962C8B-B14F-4D97-AF65-F5344CB8AC3E}">
        <p14:creationId xmlns:p14="http://schemas.microsoft.com/office/powerpoint/2010/main" val="17828684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Black" panose="020B0A04020102020204" pitchFamily="34" charset="0"/>
              </a:rPr>
              <a:t>One of the most common physical hazards involving computer technicians is cables running across the floor. If someone trips, falls, and hurts himself because of a cable you ran across the floor, someone (you, your employer, or your customer) has a serious legal negligence problem.</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12</a:t>
            </a:fld>
            <a:endParaRPr lang="en-PH"/>
          </a:p>
        </p:txBody>
      </p:sp>
    </p:spTree>
    <p:extLst>
      <p:ext uri="{BB962C8B-B14F-4D97-AF65-F5344CB8AC3E}">
        <p14:creationId xmlns:p14="http://schemas.microsoft.com/office/powerpoint/2010/main" val="26916526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Black" panose="020B0A04020102020204" pitchFamily="34" charset="0"/>
              </a:rPr>
              <a:t>For long term cable routing there is a wide variety of cable organizing devices like cable ties, cable wraps, and cable raceways which can be used to run cable safely along the wall or ceiling. </a:t>
            </a:r>
          </a:p>
          <a:p>
            <a:pPr marL="0" indent="0">
              <a:buNone/>
            </a:pPr>
            <a:r>
              <a:rPr lang="en-US" sz="1200" dirty="0">
                <a:latin typeface="Arial Black" panose="020B0A04020102020204" pitchFamily="34" charset="0"/>
              </a:rPr>
              <a:t>Other common physical hazards include leaving tools on top of ladders and placing </a:t>
            </a:r>
          </a:p>
          <a:p>
            <a:pPr marL="0" indent="0">
              <a:buNone/>
            </a:pPr>
            <a:r>
              <a:rPr lang="en-US" sz="1200" dirty="0">
                <a:latin typeface="Arial Black" panose="020B0A04020102020204" pitchFamily="34" charset="0"/>
              </a:rPr>
              <a:t>electronic equipment in precarious positions</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13</a:t>
            </a:fld>
            <a:endParaRPr lang="en-PH"/>
          </a:p>
        </p:txBody>
      </p:sp>
    </p:spTree>
    <p:extLst>
      <p:ext uri="{BB962C8B-B14F-4D97-AF65-F5344CB8AC3E}">
        <p14:creationId xmlns:p14="http://schemas.microsoft.com/office/powerpoint/2010/main" val="2601970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FF0000"/>
                </a:solidFill>
                <a:latin typeface="Arial Black" panose="020B0A04020102020204" pitchFamily="34" charset="0"/>
              </a:rPr>
              <a:t>Mechanical Hazards   </a:t>
            </a:r>
            <a:r>
              <a:rPr lang="en-US" sz="1200" dirty="0">
                <a:latin typeface="Arial Black" panose="020B0A04020102020204" pitchFamily="34" charset="0"/>
              </a:rPr>
              <a:t>When working on electronic equipment, ask yourself "Is there any way this equipment could hurt me?. You might stick your hand in a printer and suddenly the paper feed arm moves, feeding not only paper through the printer, but a piece of your finger too.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14</a:t>
            </a:fld>
            <a:endParaRPr lang="en-PH"/>
          </a:p>
        </p:txBody>
      </p:sp>
    </p:spTree>
    <p:extLst>
      <p:ext uri="{BB962C8B-B14F-4D97-AF65-F5344CB8AC3E}">
        <p14:creationId xmlns:p14="http://schemas.microsoft.com/office/powerpoint/2010/main" val="18481860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solidFill>
                  <a:srgbClr val="FF0000"/>
                </a:solidFill>
                <a:latin typeface="Arial Black" panose="020B0A04020102020204" pitchFamily="34" charset="0"/>
              </a:rPr>
              <a:t>Chemical Hazards  </a:t>
            </a:r>
            <a:r>
              <a:rPr lang="en-US" sz="1200" dirty="0">
                <a:latin typeface="Arial Black" panose="020B0A04020102020204" pitchFamily="34" charset="0"/>
              </a:rPr>
              <a:t>Also be very careful when dealing with inkjet printer cartridges, or laser </a:t>
            </a:r>
          </a:p>
          <a:p>
            <a:pPr marL="0" indent="0">
              <a:buNone/>
            </a:pPr>
            <a:r>
              <a:rPr lang="en-US" sz="1200" dirty="0">
                <a:latin typeface="Arial Black" panose="020B0A04020102020204" pitchFamily="34" charset="0"/>
              </a:rPr>
              <a:t>printer toner cartridges. Ink and toner can stain skin, clothing, and carpet</a:t>
            </a:r>
            <a:r>
              <a:rPr lang="en-US" sz="800" dirty="0">
                <a:latin typeface="Arial Black" panose="020B0A04020102020204" pitchFamily="34" charset="0"/>
              </a:rPr>
              <a:t>.</a:t>
            </a:r>
            <a:endParaRPr lang="en-PH" sz="8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16</a:t>
            </a:fld>
            <a:endParaRPr lang="en-PH"/>
          </a:p>
        </p:txBody>
      </p:sp>
    </p:spTree>
    <p:extLst>
      <p:ext uri="{BB962C8B-B14F-4D97-AF65-F5344CB8AC3E}">
        <p14:creationId xmlns:p14="http://schemas.microsoft.com/office/powerpoint/2010/main" val="3643035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solidFill>
                  <a:srgbClr val="FF0000"/>
                </a:solidFill>
                <a:latin typeface="Arial Black" panose="020B0A04020102020204" pitchFamily="34" charset="0"/>
              </a:rPr>
              <a:t>Chemical Hazards  </a:t>
            </a:r>
            <a:r>
              <a:rPr lang="en-US" sz="1200" dirty="0">
                <a:latin typeface="Arial Black" panose="020B0A04020102020204" pitchFamily="34" charset="0"/>
              </a:rPr>
              <a:t>There is a wide array of chemicals used with electronic equipment. There are display cleaning chemicals, keyboard cleaning chemicals, </a:t>
            </a:r>
          </a:p>
          <a:p>
            <a:pPr marL="0" indent="0">
              <a:buNone/>
            </a:pPr>
            <a:r>
              <a:rPr lang="en-US" sz="1200" dirty="0">
                <a:latin typeface="Arial Black" panose="020B0A04020102020204" pitchFamily="34" charset="0"/>
              </a:rPr>
              <a:t>compressed gas dirt and dust removers, and many </a:t>
            </a:r>
          </a:p>
          <a:p>
            <a:pPr marL="0" indent="0">
              <a:buNone/>
            </a:pPr>
            <a:r>
              <a:rPr lang="en-US" sz="1200" dirty="0">
                <a:latin typeface="Arial Black" panose="020B0A04020102020204" pitchFamily="34" charset="0"/>
              </a:rPr>
              <a:t>cleaning solvents. Some of these chemicals can be </a:t>
            </a:r>
          </a:p>
          <a:p>
            <a:pPr marL="0" indent="0">
              <a:buNone/>
            </a:pPr>
            <a:r>
              <a:rPr lang="en-US" sz="1200" dirty="0">
                <a:latin typeface="Arial Black" panose="020B0A04020102020204" pitchFamily="34" charset="0"/>
              </a:rPr>
              <a:t>harmful if accidentally swallowed, get on bare skin, </a:t>
            </a:r>
          </a:p>
          <a:p>
            <a:pPr marL="0" indent="0">
              <a:buNone/>
            </a:pPr>
            <a:r>
              <a:rPr lang="en-US" sz="1200" dirty="0">
                <a:latin typeface="Arial Black" panose="020B0A04020102020204" pitchFamily="34" charset="0"/>
              </a:rPr>
              <a:t>or get in eyes. Before using any chemicals for </a:t>
            </a:r>
          </a:p>
          <a:p>
            <a:pPr marL="0" indent="0">
              <a:buNone/>
            </a:pPr>
            <a:r>
              <a:rPr lang="en-US" sz="1200" dirty="0">
                <a:latin typeface="Arial Black" panose="020B0A04020102020204" pitchFamily="34" charset="0"/>
              </a:rPr>
              <a:t>electronic equipment always read the warnings and </a:t>
            </a:r>
          </a:p>
          <a:p>
            <a:pPr marL="0" indent="0">
              <a:buNone/>
            </a:pPr>
            <a:r>
              <a:rPr lang="en-US" sz="1200" dirty="0">
                <a:latin typeface="Arial Black" panose="020B0A04020102020204" pitchFamily="34" charset="0"/>
              </a:rPr>
              <a:t>instructions on the label.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17</a:t>
            </a:fld>
            <a:endParaRPr lang="en-PH"/>
          </a:p>
        </p:txBody>
      </p:sp>
    </p:spTree>
    <p:extLst>
      <p:ext uri="{BB962C8B-B14F-4D97-AF65-F5344CB8AC3E}">
        <p14:creationId xmlns:p14="http://schemas.microsoft.com/office/powerpoint/2010/main" val="4211242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FF0000"/>
                </a:solidFill>
                <a:latin typeface="Arial Black" panose="020B0A04020102020204" pitchFamily="34" charset="0"/>
              </a:rPr>
              <a:t>Electric Shock Hazard  </a:t>
            </a:r>
            <a:r>
              <a:rPr lang="en-US" sz="1200" dirty="0">
                <a:latin typeface="Arial Black" panose="020B0A04020102020204" pitchFamily="34" charset="0"/>
              </a:rPr>
              <a:t>Inside computers and electronic equipment, there is a range of voltages from 3.3 volts to 25 volts, most of these are harmless. But at the power supply, you'll find line voltage, which is a lethal 220 volts.</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18</a:t>
            </a:fld>
            <a:endParaRPr lang="en-PH"/>
          </a:p>
        </p:txBody>
      </p:sp>
    </p:spTree>
    <p:extLst>
      <p:ext uri="{BB962C8B-B14F-4D97-AF65-F5344CB8AC3E}">
        <p14:creationId xmlns:p14="http://schemas.microsoft.com/office/powerpoint/2010/main" val="19418323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solidFill>
                  <a:srgbClr val="FF0000"/>
                </a:solidFill>
                <a:latin typeface="Arial Black" panose="020B0A04020102020204" pitchFamily="34" charset="0"/>
              </a:rPr>
              <a:t>Electric Shock Hazard  </a:t>
            </a:r>
            <a:r>
              <a:rPr lang="en-US" sz="1200" dirty="0">
                <a:latin typeface="Arial Black" panose="020B0A04020102020204" pitchFamily="34" charset="0"/>
              </a:rPr>
              <a:t>Most of the time while working inside computers and electronic equipment, you'll want them </a:t>
            </a:r>
          </a:p>
          <a:p>
            <a:pPr marL="0" indent="0">
              <a:buNone/>
            </a:pPr>
            <a:r>
              <a:rPr lang="en-US" sz="1200" dirty="0">
                <a:latin typeface="Arial Black" panose="020B0A04020102020204" pitchFamily="34" charset="0"/>
              </a:rPr>
              <a:t>unplugged from the wall socket. If you need to work on equipment while it is still plugged in or powered up, remove all jewelry and wrist watches.</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19</a:t>
            </a:fld>
            <a:endParaRPr lang="en-PH"/>
          </a:p>
        </p:txBody>
      </p:sp>
    </p:spTree>
    <p:extLst>
      <p:ext uri="{BB962C8B-B14F-4D97-AF65-F5344CB8AC3E}">
        <p14:creationId xmlns:p14="http://schemas.microsoft.com/office/powerpoint/2010/main" val="1933544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solidFill>
                  <a:srgbClr val="FF0000"/>
                </a:solidFill>
                <a:latin typeface="Arial Black" panose="020B0A04020102020204" pitchFamily="34" charset="0"/>
              </a:rPr>
              <a:t>Electric Shock Hazard  </a:t>
            </a:r>
            <a:r>
              <a:rPr lang="en-US" sz="1200" dirty="0">
                <a:latin typeface="Arial Black" panose="020B0A04020102020204" pitchFamily="34" charset="0"/>
              </a:rPr>
              <a:t>If you must work inside a line power distribution box, wear an electrician’s rubber insulated gloves and safety glasses. You might think you don't need these safety devices because you are going to be extra careful, but one little slip could cause a flaming explosion that could take off your hand, embed shrapnel in your eyes, or conduct electricity through your heart, </a:t>
            </a:r>
          </a:p>
          <a:p>
            <a:pPr marL="0" indent="0">
              <a:buNone/>
            </a:pPr>
            <a:r>
              <a:rPr lang="en-US" sz="1200" dirty="0">
                <a:latin typeface="Arial Black" panose="020B0A04020102020204" pitchFamily="34" charset="0"/>
              </a:rPr>
              <a:t>where it takes only 10 milliamps (0.01) to kill a human.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20</a:t>
            </a:fld>
            <a:endParaRPr lang="en-PH"/>
          </a:p>
        </p:txBody>
      </p:sp>
    </p:spTree>
    <p:extLst>
      <p:ext uri="{BB962C8B-B14F-4D97-AF65-F5344CB8AC3E}">
        <p14:creationId xmlns:p14="http://schemas.microsoft.com/office/powerpoint/2010/main" val="10880340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FF0000"/>
                </a:solidFill>
                <a:latin typeface="Arial Black" panose="020B0A04020102020204" pitchFamily="34" charset="0"/>
              </a:rPr>
              <a:t> CRT Monitor High-Voltage Hazard  </a:t>
            </a:r>
            <a:r>
              <a:rPr lang="en-US" sz="1200" dirty="0">
                <a:latin typeface="Arial Black" panose="020B0A04020102020204" pitchFamily="34" charset="0"/>
              </a:rPr>
              <a:t>CRT monitors are becoming less common nowadays, but should you run into one, it is best NOT to open it up. Instead, outsource any CRT repair job to a qualified CRT repair service. A CRT monitor has a high-voltage anode inside it, which can carry a charge of up to 25,000 volts, and it can still be holding a high charge days after the power is removed.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21</a:t>
            </a:fld>
            <a:endParaRPr lang="en-PH"/>
          </a:p>
        </p:txBody>
      </p:sp>
    </p:spTree>
    <p:extLst>
      <p:ext uri="{BB962C8B-B14F-4D97-AF65-F5344CB8AC3E}">
        <p14:creationId xmlns:p14="http://schemas.microsoft.com/office/powerpoint/2010/main" val="3691081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Black" panose="020B0A04020102020204" pitchFamily="34" charset="0"/>
              </a:rPr>
              <a:t>A. Direction:   Read carefully each statement below. Place T on the line if the statement is </a:t>
            </a:r>
          </a:p>
          <a:p>
            <a:pPr marL="0" indent="0">
              <a:buNone/>
            </a:pPr>
            <a:r>
              <a:rPr lang="en-US" sz="1200" dirty="0">
                <a:latin typeface="Arial Black" panose="020B0A04020102020204" pitchFamily="34" charset="0"/>
              </a:rPr>
              <a:t>TRUE. Place F if the statement is FALSE. </a:t>
            </a:r>
          </a:p>
          <a:p>
            <a:pPr marL="0" indent="0">
              <a:buNone/>
            </a:pPr>
            <a:r>
              <a:rPr lang="en-US" sz="1200" dirty="0">
                <a:latin typeface="Arial Black" panose="020B0A04020102020204" pitchFamily="34" charset="0"/>
              </a:rPr>
              <a:t>_____ 1. Health and safety procedure is the responsibility of all persons in the computer </a:t>
            </a:r>
          </a:p>
          <a:p>
            <a:pPr marL="0" indent="0">
              <a:buNone/>
            </a:pPr>
            <a:r>
              <a:rPr lang="en-US" sz="1200" dirty="0">
                <a:latin typeface="Arial Black" panose="020B0A04020102020204" pitchFamily="34" charset="0"/>
              </a:rPr>
              <a:t>and technology industries. </a:t>
            </a:r>
          </a:p>
          <a:p>
            <a:pPr marL="0" indent="0">
              <a:buNone/>
            </a:pPr>
            <a:r>
              <a:rPr lang="en-US" sz="1200" dirty="0">
                <a:latin typeface="Arial Black" panose="020B0A04020102020204" pitchFamily="34" charset="0"/>
              </a:rPr>
              <a:t>______ 2. Spotting the hazards means working out how likely it is that a hazard will harm </a:t>
            </a:r>
          </a:p>
          <a:p>
            <a:pPr marL="0" indent="0">
              <a:buNone/>
            </a:pPr>
            <a:r>
              <a:rPr lang="en-US" sz="1200" dirty="0">
                <a:latin typeface="Arial Black" panose="020B0A04020102020204" pitchFamily="34" charset="0"/>
              </a:rPr>
              <a:t>someone and how serious the harm could be.  </a:t>
            </a:r>
          </a:p>
          <a:p>
            <a:pPr marL="0" indent="0">
              <a:buNone/>
            </a:pPr>
            <a:r>
              <a:rPr lang="en-US" sz="1200" dirty="0">
                <a:latin typeface="Arial Black" panose="020B0A04020102020204" pitchFamily="34" charset="0"/>
              </a:rPr>
              <a:t>______ 3. If you need to temporarily run a cable across the floor, place a Danger sign similar </a:t>
            </a:r>
          </a:p>
          <a:p>
            <a:pPr marL="0" indent="0">
              <a:buNone/>
            </a:pPr>
            <a:r>
              <a:rPr lang="en-US" sz="1200" dirty="0">
                <a:latin typeface="Arial Black" panose="020B0A04020102020204" pitchFamily="34" charset="0"/>
              </a:rPr>
              <a:t>to those "wet floor" signs used by cleaning services.  </a:t>
            </a:r>
          </a:p>
          <a:p>
            <a:pPr marL="0" indent="0">
              <a:buNone/>
            </a:pPr>
            <a:r>
              <a:rPr lang="en-US" sz="1200" dirty="0">
                <a:latin typeface="Arial Black" panose="020B0A04020102020204" pitchFamily="34" charset="0"/>
              </a:rPr>
              <a:t>______ 4. An LCD  monitor has a high-voltage anode inside it, which can carry a charge of </a:t>
            </a:r>
          </a:p>
          <a:p>
            <a:pPr marL="0" indent="0">
              <a:buNone/>
            </a:pPr>
            <a:r>
              <a:rPr lang="en-US" sz="1200" dirty="0">
                <a:latin typeface="Arial Black" panose="020B0A04020102020204" pitchFamily="34" charset="0"/>
              </a:rPr>
              <a:t>up to 25,000 volts, and it can still be holding a high charge days after the power is removed. </a:t>
            </a:r>
          </a:p>
          <a:p>
            <a:pPr marL="0" indent="0">
              <a:buNone/>
            </a:pPr>
            <a:r>
              <a:rPr lang="en-US" sz="1200" dirty="0">
                <a:latin typeface="Arial Black" panose="020B0A04020102020204" pitchFamily="34" charset="0"/>
              </a:rPr>
              <a:t>______ 5. Inkjet printer cartridges, or laser printer toner cartridges are hazardous to users.</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22</a:t>
            </a:fld>
            <a:endParaRPr lang="en-PH"/>
          </a:p>
        </p:txBody>
      </p:sp>
    </p:spTree>
    <p:extLst>
      <p:ext uri="{BB962C8B-B14F-4D97-AF65-F5344CB8AC3E}">
        <p14:creationId xmlns:p14="http://schemas.microsoft.com/office/powerpoint/2010/main" val="4245307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Black" panose="020B0A04020102020204" pitchFamily="34" charset="0"/>
              </a:rPr>
              <a:t>B. Direction : Identify what hazard is being illustrated in the situation below .  </a:t>
            </a:r>
          </a:p>
          <a:p>
            <a:pPr marL="0" indent="0">
              <a:buNone/>
            </a:pPr>
            <a:r>
              <a:rPr lang="en-US" sz="1200" dirty="0">
                <a:latin typeface="Arial Black" panose="020B0A04020102020204" pitchFamily="34" charset="0"/>
              </a:rPr>
              <a:t>__________ 1. Slippery computer laboratory floor </a:t>
            </a:r>
          </a:p>
          <a:p>
            <a:pPr marL="0" indent="0">
              <a:buNone/>
            </a:pPr>
            <a:r>
              <a:rPr lang="en-US" sz="1200" dirty="0">
                <a:latin typeface="Arial Black" panose="020B0A04020102020204" pitchFamily="34" charset="0"/>
              </a:rPr>
              <a:t>__________ 2. Hot components, or sharp edges of computer devices  </a:t>
            </a:r>
          </a:p>
          <a:p>
            <a:pPr marL="0" indent="0">
              <a:buNone/>
            </a:pPr>
            <a:r>
              <a:rPr lang="en-US" sz="1200" dirty="0">
                <a:latin typeface="Arial Black" panose="020B0A04020102020204" pitchFamily="34" charset="0"/>
              </a:rPr>
              <a:t>__________ 3. Laser printer toner  </a:t>
            </a:r>
          </a:p>
          <a:p>
            <a:pPr marL="0" indent="0">
              <a:buNone/>
            </a:pPr>
            <a:r>
              <a:rPr lang="en-US" sz="1200" dirty="0">
                <a:latin typeface="Arial Black" panose="020B0A04020102020204" pitchFamily="34" charset="0"/>
              </a:rPr>
              <a:t>__________ 4. Obstructed electrical cables </a:t>
            </a:r>
          </a:p>
          <a:p>
            <a:pPr marL="0" indent="0">
              <a:buNone/>
            </a:pPr>
            <a:r>
              <a:rPr lang="en-US" sz="1200" dirty="0">
                <a:latin typeface="Arial Black" panose="020B0A04020102020204" pitchFamily="34" charset="0"/>
              </a:rPr>
              <a:t>__________ 5. Open CRT monitor </a:t>
            </a: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23</a:t>
            </a:fld>
            <a:endParaRPr lang="en-PH"/>
          </a:p>
        </p:txBody>
      </p:sp>
    </p:spTree>
    <p:extLst>
      <p:ext uri="{BB962C8B-B14F-4D97-AF65-F5344CB8AC3E}">
        <p14:creationId xmlns:p14="http://schemas.microsoft.com/office/powerpoint/2010/main" val="14921041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Black" panose="020B0A04020102020204" pitchFamily="34" charset="0"/>
              </a:rPr>
              <a:t>SELF-CHECK 1.1 </a:t>
            </a:r>
          </a:p>
          <a:p>
            <a:pPr marL="0" indent="0">
              <a:buNone/>
            </a:pPr>
            <a:r>
              <a:rPr lang="en-US" sz="1200" dirty="0">
                <a:latin typeface="Arial Black" panose="020B0A04020102020204" pitchFamily="34" charset="0"/>
              </a:rPr>
              <a:t>A. 			B. </a:t>
            </a:r>
          </a:p>
          <a:p>
            <a:pPr marL="0" indent="0">
              <a:buNone/>
            </a:pPr>
            <a:r>
              <a:rPr lang="en-US" sz="1200" dirty="0">
                <a:latin typeface="Arial Black" panose="020B0A04020102020204" pitchFamily="34" charset="0"/>
              </a:rPr>
              <a:t>1. T 		1. physical hazard </a:t>
            </a:r>
          </a:p>
          <a:p>
            <a:pPr marL="0" indent="0">
              <a:buNone/>
            </a:pPr>
            <a:r>
              <a:rPr lang="en-US" sz="1200" dirty="0">
                <a:latin typeface="Arial Black" panose="020B0A04020102020204" pitchFamily="34" charset="0"/>
              </a:rPr>
              <a:t>2. F 		2. mechanical hazard </a:t>
            </a:r>
          </a:p>
          <a:p>
            <a:pPr marL="0" indent="0">
              <a:buNone/>
            </a:pPr>
            <a:r>
              <a:rPr lang="en-US" sz="1200" dirty="0">
                <a:latin typeface="Arial Black" panose="020B0A04020102020204" pitchFamily="34" charset="0"/>
              </a:rPr>
              <a:t>3. T 		3. chemical hazard </a:t>
            </a:r>
          </a:p>
          <a:p>
            <a:pPr marL="0" indent="0">
              <a:buNone/>
            </a:pPr>
            <a:r>
              <a:rPr lang="en-US" sz="1200" dirty="0">
                <a:latin typeface="Arial Black" panose="020B0A04020102020204" pitchFamily="34" charset="0"/>
              </a:rPr>
              <a:t>4. F 		4. physical hazard </a:t>
            </a:r>
          </a:p>
          <a:p>
            <a:pPr marL="0" indent="0">
              <a:buNone/>
            </a:pPr>
            <a:r>
              <a:rPr lang="en-US" sz="1200" dirty="0">
                <a:latin typeface="Arial Black" panose="020B0A04020102020204" pitchFamily="34" charset="0"/>
              </a:rPr>
              <a:t>5. T 		5. electrical hazard </a:t>
            </a:r>
          </a:p>
          <a:p>
            <a:pPr marL="0" indent="0">
              <a:buNone/>
            </a:pPr>
            <a:endParaRPr lang="en-US" sz="1200" dirty="0">
              <a:latin typeface="Arial Black" panose="020B0A04020102020204" pitchFamily="34" charset="0"/>
            </a:endParaRPr>
          </a:p>
          <a:p>
            <a:pPr marL="0" indent="0">
              <a:buNone/>
            </a:pPr>
            <a:endParaRPr lang="en-PH" sz="1200" dirty="0">
              <a:latin typeface="Arial Black" panose="020B0A04020102020204" pitchFamily="34" charset="0"/>
            </a:endParaRPr>
          </a:p>
          <a:p>
            <a:endParaRPr lang="en-PH" dirty="0"/>
          </a:p>
        </p:txBody>
      </p:sp>
      <p:sp>
        <p:nvSpPr>
          <p:cNvPr id="4" name="Slide Number Placeholder 3"/>
          <p:cNvSpPr>
            <a:spLocks noGrp="1"/>
          </p:cNvSpPr>
          <p:nvPr>
            <p:ph type="sldNum" sz="quarter" idx="5"/>
          </p:nvPr>
        </p:nvSpPr>
        <p:spPr/>
        <p:txBody>
          <a:bodyPr/>
          <a:lstStyle/>
          <a:p>
            <a:fld id="{15684DFC-D9DB-4D2C-B54E-58EAFFD0A043}" type="slidenum">
              <a:rPr lang="en-PH" smtClean="0"/>
              <a:t>24</a:t>
            </a:fld>
            <a:endParaRPr lang="en-PH"/>
          </a:p>
        </p:txBody>
      </p:sp>
    </p:spTree>
    <p:extLst>
      <p:ext uri="{BB962C8B-B14F-4D97-AF65-F5344CB8AC3E}">
        <p14:creationId xmlns:p14="http://schemas.microsoft.com/office/powerpoint/2010/main" val="1860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616B9-BC73-CBEC-2091-106FECE144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11D23B91-8DD9-3051-BC1C-D982320757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7D040A1D-C11D-5EAF-8C90-91B4E055C173}"/>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5" name="Footer Placeholder 4">
            <a:extLst>
              <a:ext uri="{FF2B5EF4-FFF2-40B4-BE49-F238E27FC236}">
                <a16:creationId xmlns:a16="http://schemas.microsoft.com/office/drawing/2014/main" id="{FBF3E2A9-1B4A-4D99-B2F7-1BC43B5BBFD9}"/>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58B2D00-9D0E-E2FF-C6A8-E07E32D44B73}"/>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2003823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44F7C-BBE0-77C4-9E15-4D00F8316D1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9C2A6A1-DE04-D4EF-2FB8-8400D1CC39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0E05134D-1488-ADBF-D33D-19FBBDF056E8}"/>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5" name="Footer Placeholder 4">
            <a:extLst>
              <a:ext uri="{FF2B5EF4-FFF2-40B4-BE49-F238E27FC236}">
                <a16:creationId xmlns:a16="http://schemas.microsoft.com/office/drawing/2014/main" id="{248859E3-90CB-6D7B-5252-3F78E4662A05}"/>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AC9E95C1-6D99-A02D-7266-30C9561B87EE}"/>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3757551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4A4FA-A2F2-7DC2-E292-811FD97CFC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99DBE496-2C4C-E5C2-E0DA-82B027852B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7A61A8-CE3B-F6D8-A245-533B722F6FE2}"/>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5" name="Footer Placeholder 4">
            <a:extLst>
              <a:ext uri="{FF2B5EF4-FFF2-40B4-BE49-F238E27FC236}">
                <a16:creationId xmlns:a16="http://schemas.microsoft.com/office/drawing/2014/main" id="{C9F794A4-B5DD-140A-5899-B23F1E579510}"/>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DFF5F1F5-B8D9-C9EF-BFBB-791CA8943ECB}"/>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3977832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6D42-18F9-643E-5F30-0D64655D7E52}"/>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E1B6DE97-D590-A9D8-6D62-319D15C94C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ABD781FB-5030-06B6-A8E0-E43B03602C8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3E4E8136-6C9B-6DF4-AF55-289894829EF6}"/>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6" name="Footer Placeholder 5">
            <a:extLst>
              <a:ext uri="{FF2B5EF4-FFF2-40B4-BE49-F238E27FC236}">
                <a16:creationId xmlns:a16="http://schemas.microsoft.com/office/drawing/2014/main" id="{599B06E0-377F-A487-4C90-AA6E815B8704}"/>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C04B650F-8F23-5323-44F1-D741CE47C273}"/>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3020048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8B476-53FE-B40E-383A-6596D1C8279A}"/>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787A1072-AE8C-636C-9203-8F0C14E08A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D968C8-6FEC-373B-051C-5A7AB90882D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4808DEBC-E77A-33D4-12C2-6BF8D58EA1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65D0A1-F223-27D9-FC0D-6515EB9763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548BED0E-B58D-59B9-FE88-9B76B8B8711B}"/>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8" name="Footer Placeholder 7">
            <a:extLst>
              <a:ext uri="{FF2B5EF4-FFF2-40B4-BE49-F238E27FC236}">
                <a16:creationId xmlns:a16="http://schemas.microsoft.com/office/drawing/2014/main" id="{83E0B89A-18B5-761A-938A-B0961A593A9E}"/>
              </a:ext>
            </a:extLst>
          </p:cNvPr>
          <p:cNvSpPr>
            <a:spLocks noGrp="1"/>
          </p:cNvSpPr>
          <p:nvPr>
            <p:ph type="ftr" sz="quarter" idx="11"/>
          </p:nvPr>
        </p:nvSpPr>
        <p:spPr/>
        <p:txBody>
          <a:bodyPr/>
          <a:lstStyle/>
          <a:p>
            <a:endParaRPr lang="en-PH"/>
          </a:p>
        </p:txBody>
      </p:sp>
      <p:sp>
        <p:nvSpPr>
          <p:cNvPr id="9" name="Slide Number Placeholder 8">
            <a:extLst>
              <a:ext uri="{FF2B5EF4-FFF2-40B4-BE49-F238E27FC236}">
                <a16:creationId xmlns:a16="http://schemas.microsoft.com/office/drawing/2014/main" id="{F7ABF80D-7C2E-94FB-AC2B-C631D81528A1}"/>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1572846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C6972-17DE-57A4-FAA1-57816328DB6B}"/>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562F5523-7EF0-FA20-AF86-BC28A23723AB}"/>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4" name="Footer Placeholder 3">
            <a:extLst>
              <a:ext uri="{FF2B5EF4-FFF2-40B4-BE49-F238E27FC236}">
                <a16:creationId xmlns:a16="http://schemas.microsoft.com/office/drawing/2014/main" id="{49E9B465-000A-03A0-26A4-F0E4F4ACA405}"/>
              </a:ext>
            </a:extLst>
          </p:cNvPr>
          <p:cNvSpPr>
            <a:spLocks noGrp="1"/>
          </p:cNvSpPr>
          <p:nvPr>
            <p:ph type="ftr" sz="quarter" idx="11"/>
          </p:nvPr>
        </p:nvSpPr>
        <p:spPr/>
        <p:txBody>
          <a:bodyPr/>
          <a:lstStyle/>
          <a:p>
            <a:endParaRPr lang="en-PH"/>
          </a:p>
        </p:txBody>
      </p:sp>
      <p:sp>
        <p:nvSpPr>
          <p:cNvPr id="5" name="Slide Number Placeholder 4">
            <a:extLst>
              <a:ext uri="{FF2B5EF4-FFF2-40B4-BE49-F238E27FC236}">
                <a16:creationId xmlns:a16="http://schemas.microsoft.com/office/drawing/2014/main" id="{28FC9400-1E09-E9F6-FE2C-C996E5C4C6D6}"/>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1174693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00DFED-31BD-2F20-6962-32AD60C5FC56}"/>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3" name="Footer Placeholder 2">
            <a:extLst>
              <a:ext uri="{FF2B5EF4-FFF2-40B4-BE49-F238E27FC236}">
                <a16:creationId xmlns:a16="http://schemas.microsoft.com/office/drawing/2014/main" id="{FA88B723-EC67-B841-8215-00D11171936C}"/>
              </a:ext>
            </a:extLst>
          </p:cNvPr>
          <p:cNvSpPr>
            <a:spLocks noGrp="1"/>
          </p:cNvSpPr>
          <p:nvPr>
            <p:ph type="ftr" sz="quarter" idx="11"/>
          </p:nvPr>
        </p:nvSpPr>
        <p:spPr/>
        <p:txBody>
          <a:bodyPr/>
          <a:lstStyle/>
          <a:p>
            <a:endParaRPr lang="en-PH"/>
          </a:p>
        </p:txBody>
      </p:sp>
      <p:sp>
        <p:nvSpPr>
          <p:cNvPr id="4" name="Slide Number Placeholder 3">
            <a:extLst>
              <a:ext uri="{FF2B5EF4-FFF2-40B4-BE49-F238E27FC236}">
                <a16:creationId xmlns:a16="http://schemas.microsoft.com/office/drawing/2014/main" id="{73CFCF11-9DF6-A8FF-D836-2E048D572B36}"/>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317178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73120-AE96-215D-DD8F-8031CF3DB1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F11DAC07-9405-BD95-88C0-F938BED391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5F1AE974-0E38-154F-791F-50CFDDDDD1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15D97-E8D4-76A7-3C43-AA4877A8459C}"/>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6" name="Footer Placeholder 5">
            <a:extLst>
              <a:ext uri="{FF2B5EF4-FFF2-40B4-BE49-F238E27FC236}">
                <a16:creationId xmlns:a16="http://schemas.microsoft.com/office/drawing/2014/main" id="{ADE2AFAC-296C-8CBA-E606-F7661820DF01}"/>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BCD8A5E4-B2DD-2452-E675-1B78733A4476}"/>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1004190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DCB33-B7EB-EE79-75F0-618D06366C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AC2527A8-6596-860B-8AEB-F0CA201EDB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E7EAB9C9-F6FB-3259-9896-74B51A9892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17CA06-A51C-BA53-3AAC-A871CC5DE023}"/>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6" name="Footer Placeholder 5">
            <a:extLst>
              <a:ext uri="{FF2B5EF4-FFF2-40B4-BE49-F238E27FC236}">
                <a16:creationId xmlns:a16="http://schemas.microsoft.com/office/drawing/2014/main" id="{5169DE1C-85AA-D0CC-813A-C7640CEE61E9}"/>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BB3AACF8-3D75-FA78-F497-82496B01CA7B}"/>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3165681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1C91A-4624-3820-CCB4-3D17759859AB}"/>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00F2ABD-A108-B7DC-C3B7-7972899852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D701FE5-F208-D2C9-5E47-B0DFF6684E47}"/>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5" name="Footer Placeholder 4">
            <a:extLst>
              <a:ext uri="{FF2B5EF4-FFF2-40B4-BE49-F238E27FC236}">
                <a16:creationId xmlns:a16="http://schemas.microsoft.com/office/drawing/2014/main" id="{C6E85D6C-CDD3-86B8-89CD-3B13F47E5A1B}"/>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470D0DC7-CA5E-3412-D5C1-039092D24DD1}"/>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1279649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E75F55-2BD5-26B8-436E-3A1432AD6F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24360D5D-CFC7-267B-ED3B-FE1949CA4BB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C7DD6574-753A-8C46-F9CB-DFC7D7D923BB}"/>
              </a:ext>
            </a:extLst>
          </p:cNvPr>
          <p:cNvSpPr>
            <a:spLocks noGrp="1"/>
          </p:cNvSpPr>
          <p:nvPr>
            <p:ph type="dt" sz="half" idx="10"/>
          </p:nvPr>
        </p:nvSpPr>
        <p:spPr/>
        <p:txBody>
          <a:bodyPr/>
          <a:lstStyle/>
          <a:p>
            <a:fld id="{E46F9BD9-ED89-4659-84DD-06D88A0AD87B}" type="datetimeFigureOut">
              <a:rPr lang="en-PH" smtClean="0"/>
              <a:t>30/08/2024</a:t>
            </a:fld>
            <a:endParaRPr lang="en-PH"/>
          </a:p>
        </p:txBody>
      </p:sp>
      <p:sp>
        <p:nvSpPr>
          <p:cNvPr id="5" name="Footer Placeholder 4">
            <a:extLst>
              <a:ext uri="{FF2B5EF4-FFF2-40B4-BE49-F238E27FC236}">
                <a16:creationId xmlns:a16="http://schemas.microsoft.com/office/drawing/2014/main" id="{8EF0E3A5-248F-E990-D12E-0B79A5BAFF66}"/>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D29848EF-1CDF-82D7-EE7F-F50E57825AEB}"/>
              </a:ext>
            </a:extLst>
          </p:cNvPr>
          <p:cNvSpPr>
            <a:spLocks noGrp="1"/>
          </p:cNvSpPr>
          <p:nvPr>
            <p:ph type="sldNum" sz="quarter" idx="12"/>
          </p:nvPr>
        </p:nvSpPr>
        <p:spPr/>
        <p:txBody>
          <a:bodyPr/>
          <a:lstStyle/>
          <a:p>
            <a:fld id="{EFC6F56D-4BE2-44A1-B412-0937B9CA5CA6}" type="slidenum">
              <a:rPr lang="en-PH" smtClean="0"/>
              <a:t>‹#›</a:t>
            </a:fld>
            <a:endParaRPr lang="en-PH"/>
          </a:p>
        </p:txBody>
      </p:sp>
    </p:spTree>
    <p:extLst>
      <p:ext uri="{BB962C8B-B14F-4D97-AF65-F5344CB8AC3E}">
        <p14:creationId xmlns:p14="http://schemas.microsoft.com/office/powerpoint/2010/main" val="2906806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6DEB95-9B0D-D44A-FB3B-F5D7859BA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FF65AE98-B24E-BD32-8EA1-4CF4C90910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D50C368D-C9B5-6F46-9634-57201211F0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6F9BD9-ED89-4659-84DD-06D88A0AD87B}" type="datetimeFigureOut">
              <a:rPr lang="en-PH" smtClean="0"/>
              <a:t>30/08/2024</a:t>
            </a:fld>
            <a:endParaRPr lang="en-PH"/>
          </a:p>
        </p:txBody>
      </p:sp>
      <p:sp>
        <p:nvSpPr>
          <p:cNvPr id="5" name="Footer Placeholder 4">
            <a:extLst>
              <a:ext uri="{FF2B5EF4-FFF2-40B4-BE49-F238E27FC236}">
                <a16:creationId xmlns:a16="http://schemas.microsoft.com/office/drawing/2014/main" id="{07454665-846C-6F6E-C38A-0BCA7F3588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PH"/>
          </a:p>
        </p:txBody>
      </p:sp>
      <p:sp>
        <p:nvSpPr>
          <p:cNvPr id="6" name="Slide Number Placeholder 5">
            <a:extLst>
              <a:ext uri="{FF2B5EF4-FFF2-40B4-BE49-F238E27FC236}">
                <a16:creationId xmlns:a16="http://schemas.microsoft.com/office/drawing/2014/main" id="{1AC8FD99-5BC8-7F79-FFB1-E808950564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FC6F56D-4BE2-44A1-B412-0937B9CA5CA6}" type="slidenum">
              <a:rPr lang="en-PH" smtClean="0"/>
              <a:t>‹#›</a:t>
            </a:fld>
            <a:endParaRPr lang="en-PH"/>
          </a:p>
        </p:txBody>
      </p:sp>
    </p:spTree>
    <p:extLst>
      <p:ext uri="{BB962C8B-B14F-4D97-AF65-F5344CB8AC3E}">
        <p14:creationId xmlns:p14="http://schemas.microsoft.com/office/powerpoint/2010/main" val="3726037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11425E30-9500-9FD3-F69F-1868EA428692}"/>
              </a:ext>
            </a:extLst>
          </p:cNvPr>
          <p:cNvSpPr>
            <a:spLocks noGrp="1"/>
          </p:cNvSpPr>
          <p:nvPr>
            <p:ph type="ctrTitle"/>
          </p:nvPr>
        </p:nvSpPr>
        <p:spPr>
          <a:xfrm>
            <a:off x="1314824" y="735106"/>
            <a:ext cx="10053763" cy="2928470"/>
          </a:xfrm>
        </p:spPr>
        <p:txBody>
          <a:bodyPr anchor="b">
            <a:normAutofit/>
          </a:bodyPr>
          <a:lstStyle/>
          <a:p>
            <a:r>
              <a:rPr lang="en-US" sz="4800" dirty="0">
                <a:solidFill>
                  <a:srgbClr val="FFFFFF"/>
                </a:solidFill>
                <a:latin typeface="Arial Black" panose="020B0A04020102020204" pitchFamily="34" charset="0"/>
              </a:rPr>
              <a:t>Hazard Identification, Risk Assessment, and Risk Control </a:t>
            </a:r>
            <a:endParaRPr lang="en-PH" sz="4800" dirty="0">
              <a:solidFill>
                <a:srgbClr val="FFFFFF"/>
              </a:solidFill>
              <a:latin typeface="Arial Black" panose="020B0A04020102020204" pitchFamily="34" charset="0"/>
            </a:endParaRPr>
          </a:p>
        </p:txBody>
      </p:sp>
      <p:sp>
        <p:nvSpPr>
          <p:cNvPr id="3" name="Subtitle 2">
            <a:extLst>
              <a:ext uri="{FF2B5EF4-FFF2-40B4-BE49-F238E27FC236}">
                <a16:creationId xmlns:a16="http://schemas.microsoft.com/office/drawing/2014/main" id="{EB1581DC-69AE-7740-02E6-D072DED3C473}"/>
              </a:ext>
            </a:extLst>
          </p:cNvPr>
          <p:cNvSpPr>
            <a:spLocks noGrp="1"/>
          </p:cNvSpPr>
          <p:nvPr>
            <p:ph type="subTitle" idx="1"/>
          </p:nvPr>
        </p:nvSpPr>
        <p:spPr>
          <a:xfrm>
            <a:off x="1350682" y="4870824"/>
            <a:ext cx="10005951" cy="1458258"/>
          </a:xfrm>
        </p:spPr>
        <p:txBody>
          <a:bodyPr anchor="ctr">
            <a:normAutofit/>
          </a:bodyPr>
          <a:lstStyle/>
          <a:p>
            <a:pPr algn="l"/>
            <a:endParaRPr lang="en-PH"/>
          </a:p>
        </p:txBody>
      </p:sp>
    </p:spTree>
    <p:extLst>
      <p:ext uri="{BB962C8B-B14F-4D97-AF65-F5344CB8AC3E}">
        <p14:creationId xmlns:p14="http://schemas.microsoft.com/office/powerpoint/2010/main" val="173259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47484"/>
            <a:ext cx="11518231" cy="6029479"/>
          </a:xfrm>
        </p:spPr>
        <p:txBody>
          <a:bodyPr>
            <a:normAutofit fontScale="55000" lnSpcReduction="20000"/>
          </a:bodyPr>
          <a:lstStyle/>
          <a:p>
            <a:pPr marL="0" indent="0">
              <a:buNone/>
            </a:pPr>
            <a:endParaRPr lang="en-US" sz="4400" dirty="0">
              <a:latin typeface="Arial Black" panose="020B0A04020102020204" pitchFamily="34" charset="0"/>
            </a:endParaRPr>
          </a:p>
          <a:p>
            <a:pPr marL="0" indent="0">
              <a:buNone/>
            </a:pPr>
            <a:r>
              <a:rPr lang="en-US" sz="4400" dirty="0">
                <a:latin typeface="Arial Black" panose="020B0A04020102020204" pitchFamily="34" charset="0"/>
              </a:rPr>
              <a:t>A. Directions: Identify the type of hazards. Match Column A with Column B. Write only the letter of each correct answer on a separate sheet of paper. </a:t>
            </a:r>
          </a:p>
          <a:p>
            <a:pPr marL="0" indent="0">
              <a:buNone/>
            </a:pPr>
            <a:r>
              <a:rPr lang="en-US" sz="4400" dirty="0">
                <a:latin typeface="Arial Black" panose="020B0A04020102020204" pitchFamily="34" charset="0"/>
              </a:rPr>
              <a:t>	Column A 						Column B  </a:t>
            </a:r>
          </a:p>
          <a:p>
            <a:pPr marL="0" indent="0">
              <a:buNone/>
            </a:pPr>
            <a:endParaRPr lang="en-US" sz="4400" dirty="0">
              <a:latin typeface="Arial Black" panose="020B0A04020102020204" pitchFamily="34" charset="0"/>
            </a:endParaRPr>
          </a:p>
          <a:p>
            <a:pPr marL="0" indent="0">
              <a:buNone/>
            </a:pPr>
            <a:r>
              <a:rPr lang="en-US" sz="4400" dirty="0">
                <a:latin typeface="Arial Black" panose="020B0A04020102020204" pitchFamily="34" charset="0"/>
              </a:rPr>
              <a:t>1. cables running across the		a. mechanical hazard  </a:t>
            </a:r>
          </a:p>
          <a:p>
            <a:pPr marL="0" indent="0">
              <a:buNone/>
            </a:pPr>
            <a:r>
              <a:rPr lang="en-US" sz="4400" dirty="0">
                <a:latin typeface="Arial Black" panose="020B0A04020102020204" pitchFamily="34" charset="0"/>
              </a:rPr>
              <a:t>floor  </a:t>
            </a:r>
          </a:p>
          <a:p>
            <a:pPr marL="0" indent="0">
              <a:buNone/>
            </a:pPr>
            <a:r>
              <a:rPr lang="en-US" sz="4400" dirty="0">
                <a:latin typeface="Arial Black" panose="020B0A04020102020204" pitchFamily="34" charset="0"/>
              </a:rPr>
              <a:t>2. hot components or sharp		 b. physical hazard  </a:t>
            </a:r>
          </a:p>
          <a:p>
            <a:pPr marL="0" indent="0">
              <a:buNone/>
            </a:pPr>
            <a:r>
              <a:rPr lang="en-US" sz="4400" dirty="0">
                <a:latin typeface="Arial Black" panose="020B0A04020102020204" pitchFamily="34" charset="0"/>
              </a:rPr>
              <a:t>edges of computers  </a:t>
            </a:r>
          </a:p>
          <a:p>
            <a:pPr marL="0" indent="0">
              <a:buNone/>
            </a:pPr>
            <a:r>
              <a:rPr lang="en-US" sz="4400" dirty="0">
                <a:latin typeface="Arial Black" panose="020B0A04020102020204" pitchFamily="34" charset="0"/>
              </a:rPr>
              <a:t>3. inkjet printer cartridge 			c. electric shock hazards </a:t>
            </a:r>
          </a:p>
          <a:p>
            <a:pPr marL="0" indent="0">
              <a:buNone/>
            </a:pPr>
            <a:r>
              <a:rPr lang="en-US" sz="4400" dirty="0">
                <a:latin typeface="Arial Black" panose="020B0A04020102020204" pitchFamily="34" charset="0"/>
              </a:rPr>
              <a:t>4. exposed power cable 			d. chemical hazard  </a:t>
            </a:r>
          </a:p>
          <a:p>
            <a:pPr marL="0" indent="0">
              <a:buNone/>
            </a:pPr>
            <a:r>
              <a:rPr lang="en-US" sz="4400" dirty="0">
                <a:latin typeface="Arial Black" panose="020B0A04020102020204" pitchFamily="34" charset="0"/>
              </a:rPr>
              <a:t>5. open casing of  computer 		e. CRT monitor high voltage hazard </a:t>
            </a:r>
            <a:endParaRPr lang="en-PH" sz="4400" dirty="0">
              <a:latin typeface="Arial Black" panose="020B0A04020102020204" pitchFamily="34" charset="0"/>
            </a:endParaRPr>
          </a:p>
          <a:p>
            <a:pPr marL="0" indent="0">
              <a:buNone/>
            </a:pPr>
            <a:r>
              <a:rPr lang="en-US" sz="4400" dirty="0">
                <a:latin typeface="Arial Black" panose="020B0A04020102020204" pitchFamily="34" charset="0"/>
              </a:rPr>
              <a:t>								monitor </a:t>
            </a:r>
          </a:p>
        </p:txBody>
      </p:sp>
      <p:pic>
        <p:nvPicPr>
          <p:cNvPr id="4" name="2 Minute Countdown - Energy 480 x 854">
            <a:hlinkClick r:id="" action="ppaction://media"/>
            <a:extLst>
              <a:ext uri="{FF2B5EF4-FFF2-40B4-BE49-F238E27FC236}">
                <a16:creationId xmlns:a16="http://schemas.microsoft.com/office/drawing/2014/main" id="{58898264-6914-DB0A-8AF8-6EDB0A94D9B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5057279"/>
            <a:ext cx="3203627" cy="1800721"/>
          </a:xfrm>
          <a:prstGeom prst="rect">
            <a:avLst/>
          </a:prstGeom>
        </p:spPr>
      </p:pic>
    </p:spTree>
    <p:extLst>
      <p:ext uri="{BB962C8B-B14F-4D97-AF65-F5344CB8AC3E}">
        <p14:creationId xmlns:p14="http://schemas.microsoft.com/office/powerpoint/2010/main" val="2366728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5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47484"/>
            <a:ext cx="11518231" cy="6029479"/>
          </a:xfrm>
        </p:spPr>
        <p:txBody>
          <a:bodyPr>
            <a:normAutofit fontScale="92500"/>
          </a:bodyPr>
          <a:lstStyle/>
          <a:p>
            <a:pPr marL="0" indent="0">
              <a:buNone/>
            </a:pPr>
            <a:endParaRPr lang="en-US" dirty="0">
              <a:latin typeface="Arial Black" panose="020B0A04020102020204" pitchFamily="34" charset="0"/>
            </a:endParaRPr>
          </a:p>
          <a:p>
            <a:pPr marL="0" indent="0">
              <a:buNone/>
            </a:pPr>
            <a:r>
              <a:rPr lang="en-US" dirty="0">
                <a:latin typeface="Arial Black" panose="020B0A04020102020204" pitchFamily="34" charset="0"/>
              </a:rPr>
              <a:t>B. Identify the 5S principles.  </a:t>
            </a:r>
          </a:p>
          <a:p>
            <a:pPr marL="0" indent="0">
              <a:buNone/>
            </a:pPr>
            <a:r>
              <a:rPr lang="en-US" dirty="0">
                <a:latin typeface="Arial Black" panose="020B0A04020102020204" pitchFamily="34" charset="0"/>
              </a:rPr>
              <a:t>1. __________________________________________________________________ </a:t>
            </a:r>
          </a:p>
          <a:p>
            <a:pPr marL="0" indent="0">
              <a:buNone/>
            </a:pPr>
            <a:r>
              <a:rPr lang="en-US" dirty="0">
                <a:latin typeface="Arial Black" panose="020B0A04020102020204" pitchFamily="34" charset="0"/>
              </a:rPr>
              <a:t>2. __________________________________________________________________ </a:t>
            </a:r>
          </a:p>
          <a:p>
            <a:pPr marL="0" indent="0">
              <a:buNone/>
            </a:pPr>
            <a:r>
              <a:rPr lang="en-US" dirty="0">
                <a:latin typeface="Arial Black" panose="020B0A04020102020204" pitchFamily="34" charset="0"/>
              </a:rPr>
              <a:t>3. __________________________________________________________________ </a:t>
            </a:r>
          </a:p>
          <a:p>
            <a:pPr marL="0" indent="0">
              <a:buNone/>
            </a:pPr>
            <a:r>
              <a:rPr lang="en-US" dirty="0">
                <a:latin typeface="Arial Black" panose="020B0A04020102020204" pitchFamily="34" charset="0"/>
              </a:rPr>
              <a:t>4. __________________________________________________________________  </a:t>
            </a:r>
          </a:p>
          <a:p>
            <a:pPr marL="0" indent="0">
              <a:buNone/>
            </a:pPr>
            <a:r>
              <a:rPr lang="en-US" dirty="0">
                <a:latin typeface="Arial Black" panose="020B0A04020102020204" pitchFamily="34" charset="0"/>
              </a:rPr>
              <a:t>5. __________________________________________________________________ </a:t>
            </a:r>
          </a:p>
        </p:txBody>
      </p:sp>
      <p:pic>
        <p:nvPicPr>
          <p:cNvPr id="2" name="2 Minute Countdown - Energy 480 x 854">
            <a:hlinkClick r:id="" action="ppaction://media"/>
            <a:extLst>
              <a:ext uri="{FF2B5EF4-FFF2-40B4-BE49-F238E27FC236}">
                <a16:creationId xmlns:a16="http://schemas.microsoft.com/office/drawing/2014/main" id="{9FBF5381-0F75-6794-63F4-02C58F08AC9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5057279"/>
            <a:ext cx="3203627" cy="1800721"/>
          </a:xfrm>
          <a:prstGeom prst="rect">
            <a:avLst/>
          </a:prstGeom>
        </p:spPr>
      </p:pic>
    </p:spTree>
    <p:extLst>
      <p:ext uri="{BB962C8B-B14F-4D97-AF65-F5344CB8AC3E}">
        <p14:creationId xmlns:p14="http://schemas.microsoft.com/office/powerpoint/2010/main" val="328314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5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47484"/>
            <a:ext cx="11518231" cy="6029479"/>
          </a:xfrm>
        </p:spPr>
        <p:txBody>
          <a:bodyPr>
            <a:normAutofit fontScale="70000" lnSpcReduction="20000"/>
          </a:bodyPr>
          <a:lstStyle/>
          <a:p>
            <a:pPr marL="0" indent="0">
              <a:buNone/>
            </a:pPr>
            <a:r>
              <a:rPr lang="en-US" sz="9000" dirty="0">
                <a:latin typeface="Arial Black" panose="020B0A04020102020204" pitchFamily="34" charset="0"/>
              </a:rPr>
              <a:t>PRESTEST </a:t>
            </a:r>
          </a:p>
          <a:p>
            <a:pPr marL="0" indent="0">
              <a:buNone/>
            </a:pPr>
            <a:r>
              <a:rPr lang="en-US" sz="9000" dirty="0">
                <a:latin typeface="Arial Black" panose="020B0A04020102020204" pitchFamily="34" charset="0"/>
              </a:rPr>
              <a:t>A.			 B .  </a:t>
            </a:r>
          </a:p>
          <a:p>
            <a:pPr marL="0" indent="0">
              <a:buNone/>
            </a:pPr>
            <a:r>
              <a:rPr lang="en-US" sz="9000" dirty="0">
                <a:latin typeface="Arial Black" panose="020B0A04020102020204" pitchFamily="34" charset="0"/>
              </a:rPr>
              <a:t>1. b 		1. </a:t>
            </a:r>
            <a:r>
              <a:rPr lang="en-US" sz="9000" dirty="0" err="1">
                <a:latin typeface="Arial Black" panose="020B0A04020102020204" pitchFamily="34" charset="0"/>
              </a:rPr>
              <a:t>seiri</a:t>
            </a:r>
            <a:r>
              <a:rPr lang="en-US" sz="9000" dirty="0">
                <a:latin typeface="Arial Black" panose="020B0A04020102020204" pitchFamily="34" charset="0"/>
              </a:rPr>
              <a:t>  </a:t>
            </a:r>
          </a:p>
          <a:p>
            <a:pPr marL="0" indent="0">
              <a:buNone/>
            </a:pPr>
            <a:r>
              <a:rPr lang="en-US" sz="9000" dirty="0">
                <a:latin typeface="Arial Black" panose="020B0A04020102020204" pitchFamily="34" charset="0"/>
              </a:rPr>
              <a:t>2. a 		2. </a:t>
            </a:r>
            <a:r>
              <a:rPr lang="en-US" sz="9000" dirty="0" err="1">
                <a:latin typeface="Arial Black" panose="020B0A04020102020204" pitchFamily="34" charset="0"/>
              </a:rPr>
              <a:t>seiton</a:t>
            </a:r>
            <a:r>
              <a:rPr lang="en-US" sz="9000" dirty="0">
                <a:latin typeface="Arial Black" panose="020B0A04020102020204" pitchFamily="34" charset="0"/>
              </a:rPr>
              <a:t>  </a:t>
            </a:r>
          </a:p>
          <a:p>
            <a:pPr marL="0" indent="0">
              <a:buNone/>
            </a:pPr>
            <a:r>
              <a:rPr lang="en-US" sz="9000" dirty="0">
                <a:latin typeface="Arial Black" panose="020B0A04020102020204" pitchFamily="34" charset="0"/>
              </a:rPr>
              <a:t>3. d 		3. </a:t>
            </a:r>
            <a:r>
              <a:rPr lang="en-US" sz="9000" dirty="0" err="1">
                <a:latin typeface="Arial Black" panose="020B0A04020102020204" pitchFamily="34" charset="0"/>
              </a:rPr>
              <a:t>seiso</a:t>
            </a:r>
            <a:r>
              <a:rPr lang="en-US" sz="9000" dirty="0">
                <a:latin typeface="Arial Black" panose="020B0A04020102020204" pitchFamily="34" charset="0"/>
              </a:rPr>
              <a:t>  </a:t>
            </a:r>
          </a:p>
          <a:p>
            <a:pPr marL="0" indent="0">
              <a:buNone/>
            </a:pPr>
            <a:r>
              <a:rPr lang="en-US" sz="9000" dirty="0">
                <a:latin typeface="Arial Black" panose="020B0A04020102020204" pitchFamily="34" charset="0"/>
              </a:rPr>
              <a:t>4. c 		4. </a:t>
            </a:r>
            <a:r>
              <a:rPr lang="en-US" sz="9000" dirty="0" err="1">
                <a:latin typeface="Arial Black" panose="020B0A04020102020204" pitchFamily="34" charset="0"/>
              </a:rPr>
              <a:t>seiketsu</a:t>
            </a:r>
            <a:r>
              <a:rPr lang="en-US" sz="9000" dirty="0">
                <a:latin typeface="Arial Black" panose="020B0A04020102020204" pitchFamily="34" charset="0"/>
              </a:rPr>
              <a:t>  </a:t>
            </a:r>
          </a:p>
          <a:p>
            <a:pPr marL="0" indent="0">
              <a:buNone/>
            </a:pPr>
            <a:r>
              <a:rPr lang="en-US" sz="9000" dirty="0">
                <a:latin typeface="Arial Black" panose="020B0A04020102020204" pitchFamily="34" charset="0"/>
              </a:rPr>
              <a:t>5. E			5. </a:t>
            </a:r>
            <a:r>
              <a:rPr lang="en-US" sz="9000" dirty="0" err="1">
                <a:latin typeface="Arial Black" panose="020B0A04020102020204" pitchFamily="34" charset="0"/>
              </a:rPr>
              <a:t>Shitsuke</a:t>
            </a:r>
            <a:r>
              <a:rPr lang="en-US" sz="9000" dirty="0">
                <a:latin typeface="Arial Black" panose="020B0A04020102020204" pitchFamily="34" charset="0"/>
              </a:rPr>
              <a:t> </a:t>
            </a:r>
          </a:p>
          <a:p>
            <a:pPr marL="0" indent="0">
              <a:buNone/>
            </a:pPr>
            <a:endParaRPr lang="en-US" dirty="0">
              <a:latin typeface="Arial Black" panose="020B0A04020102020204" pitchFamily="34" charset="0"/>
            </a:endParaRPr>
          </a:p>
        </p:txBody>
      </p:sp>
    </p:spTree>
    <p:extLst>
      <p:ext uri="{BB962C8B-B14F-4D97-AF65-F5344CB8AC3E}">
        <p14:creationId xmlns:p14="http://schemas.microsoft.com/office/powerpoint/2010/main" val="327093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lstStyle/>
          <a:p>
            <a:pPr algn="ctr"/>
            <a:r>
              <a:rPr lang="en-US" dirty="0">
                <a:solidFill>
                  <a:srgbClr val="FF0000"/>
                </a:solidFill>
                <a:latin typeface="Arial Black" panose="020B0A04020102020204" pitchFamily="34" charset="0"/>
              </a:rPr>
              <a:t>Occupational safety and health (OSH)</a:t>
            </a:r>
            <a:endParaRPr lang="en-PH"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351338"/>
          </a:xfrm>
        </p:spPr>
        <p:txBody>
          <a:bodyPr>
            <a:normAutofit/>
          </a:bodyPr>
          <a:lstStyle/>
          <a:p>
            <a:pPr marL="0" indent="0">
              <a:buNone/>
            </a:pPr>
            <a:r>
              <a:rPr lang="en-US" sz="4400" dirty="0">
                <a:latin typeface="Arial Black" panose="020B0A04020102020204" pitchFamily="34" charset="0"/>
              </a:rPr>
              <a:t>Is a planned system of working to prevent illness and injury where you work by recognizing and identifying hazards and risks. Health and safety procedure is the responsibility of all people in the computer and technology industries.</a:t>
            </a:r>
            <a:endParaRPr lang="en-PH" sz="4400" dirty="0">
              <a:latin typeface="Arial Black" panose="020B0A04020102020204" pitchFamily="34" charset="0"/>
            </a:endParaRPr>
          </a:p>
        </p:txBody>
      </p:sp>
    </p:spTree>
    <p:extLst>
      <p:ext uri="{BB962C8B-B14F-4D97-AF65-F5344CB8AC3E}">
        <p14:creationId xmlns:p14="http://schemas.microsoft.com/office/powerpoint/2010/main" val="3665665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dirty="0">
                <a:solidFill>
                  <a:srgbClr val="FF0000"/>
                </a:solidFill>
                <a:latin typeface="Arial Black" panose="020B0A04020102020204" pitchFamily="34" charset="0"/>
              </a:rPr>
              <a:t>There are three steps used to manage health and safety at work: </a:t>
            </a:r>
            <a:endParaRPr lang="en-PH"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351338"/>
          </a:xfrm>
        </p:spPr>
        <p:txBody>
          <a:bodyPr>
            <a:normAutofit/>
          </a:bodyPr>
          <a:lstStyle/>
          <a:p>
            <a:pPr marL="0" indent="0">
              <a:buNone/>
            </a:pPr>
            <a:r>
              <a:rPr lang="en-US" sz="4400" dirty="0">
                <a:latin typeface="Arial Black" panose="020B0A04020102020204" pitchFamily="34" charset="0"/>
              </a:rPr>
              <a:t>1. Spot the Hazard (Hazard Identification)  </a:t>
            </a:r>
          </a:p>
          <a:p>
            <a:pPr marL="0" indent="0">
              <a:buNone/>
            </a:pPr>
            <a:r>
              <a:rPr lang="en-US" sz="4400" dirty="0">
                <a:latin typeface="Arial Black" panose="020B0A04020102020204" pitchFamily="34" charset="0"/>
              </a:rPr>
              <a:t>2. Assess the Risk (Risk Assessment)  </a:t>
            </a:r>
          </a:p>
          <a:p>
            <a:pPr marL="0" indent="0">
              <a:buNone/>
            </a:pPr>
            <a:r>
              <a:rPr lang="en-US" sz="4400" dirty="0">
                <a:latin typeface="Arial Black" panose="020B0A04020102020204" pitchFamily="34" charset="0"/>
              </a:rPr>
              <a:t>3. Make the Changes (Risk Control) </a:t>
            </a:r>
            <a:endParaRPr lang="en-PH" sz="4400" dirty="0">
              <a:latin typeface="Arial Black" panose="020B0A04020102020204" pitchFamily="34" charset="0"/>
            </a:endParaRPr>
          </a:p>
        </p:txBody>
      </p:sp>
    </p:spTree>
    <p:extLst>
      <p:ext uri="{BB962C8B-B14F-4D97-AF65-F5344CB8AC3E}">
        <p14:creationId xmlns:p14="http://schemas.microsoft.com/office/powerpoint/2010/main" val="1540458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r>
              <a:rPr lang="en-US" dirty="0">
                <a:solidFill>
                  <a:srgbClr val="FF0000"/>
                </a:solidFill>
                <a:latin typeface="Arial Black" panose="020B0A04020102020204" pitchFamily="34" charset="0"/>
              </a:rPr>
              <a:t>Using the Think Safe Steps </a:t>
            </a:r>
            <a:br>
              <a:rPr lang="en-US" dirty="0">
                <a:solidFill>
                  <a:srgbClr val="FF0000"/>
                </a:solidFill>
                <a:latin typeface="Arial Black" panose="020B0A04020102020204" pitchFamily="34" charset="0"/>
              </a:rPr>
            </a:br>
            <a:r>
              <a:rPr lang="en-US" dirty="0">
                <a:solidFill>
                  <a:srgbClr val="FF0000"/>
                </a:solidFill>
                <a:latin typeface="Arial Black" panose="020B0A04020102020204" pitchFamily="34" charset="0"/>
              </a:rPr>
              <a:t>1. Spot the Hazard </a:t>
            </a:r>
            <a:endParaRPr lang="en-PH"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351338"/>
          </a:xfrm>
        </p:spPr>
        <p:txBody>
          <a:bodyPr>
            <a:normAutofit fontScale="70000" lnSpcReduction="20000"/>
          </a:bodyPr>
          <a:lstStyle/>
          <a:p>
            <a:pPr marL="0" indent="0">
              <a:buNone/>
            </a:pPr>
            <a:r>
              <a:rPr lang="en-US" sz="4400" dirty="0">
                <a:solidFill>
                  <a:schemeClr val="accent1"/>
                </a:solidFill>
                <a:latin typeface="Arial Black" panose="020B0A04020102020204" pitchFamily="34" charset="0"/>
              </a:rPr>
              <a:t>Key Point  </a:t>
            </a:r>
          </a:p>
          <a:p>
            <a:pPr marL="0" indent="0">
              <a:buNone/>
            </a:pPr>
            <a:r>
              <a:rPr lang="en-US" sz="4400" dirty="0">
                <a:latin typeface="Arial Black" panose="020B0A04020102020204" pitchFamily="34" charset="0"/>
              </a:rPr>
              <a:t>A hazard is anything that could hurt you or someone </a:t>
            </a:r>
          </a:p>
          <a:p>
            <a:pPr marL="0" indent="0">
              <a:buNone/>
            </a:pPr>
            <a:r>
              <a:rPr lang="en-US" sz="4400" dirty="0">
                <a:latin typeface="Arial Black" panose="020B0A04020102020204" pitchFamily="34" charset="0"/>
              </a:rPr>
              <a:t>else. </a:t>
            </a:r>
          </a:p>
          <a:p>
            <a:pPr marL="0" indent="0">
              <a:buNone/>
            </a:pPr>
            <a:r>
              <a:rPr lang="en-US" sz="4400" dirty="0">
                <a:latin typeface="Arial Black" panose="020B0A04020102020204" pitchFamily="34" charset="0"/>
              </a:rPr>
              <a:t>Examples of workplace hazards include:  </a:t>
            </a:r>
          </a:p>
          <a:p>
            <a:pPr marL="0" indent="0">
              <a:buNone/>
            </a:pPr>
            <a:r>
              <a:rPr lang="en-US" sz="4400" dirty="0">
                <a:latin typeface="Arial Black" panose="020B0A04020102020204" pitchFamily="34" charset="0"/>
              </a:rPr>
              <a:t> frayed electrical cords (could result in electrical shock) </a:t>
            </a:r>
          </a:p>
          <a:p>
            <a:pPr marL="0" indent="0">
              <a:buNone/>
            </a:pPr>
            <a:r>
              <a:rPr lang="en-US" sz="4400" dirty="0">
                <a:latin typeface="Arial Black" panose="020B0A04020102020204" pitchFamily="34" charset="0"/>
              </a:rPr>
              <a:t> boxes stacked precariously (they could fall on someone) </a:t>
            </a:r>
          </a:p>
          <a:p>
            <a:pPr marL="0" indent="0">
              <a:buNone/>
            </a:pPr>
            <a:r>
              <a:rPr lang="en-US" sz="4400" dirty="0">
                <a:latin typeface="Arial Black" panose="020B0A04020102020204" pitchFamily="34" charset="0"/>
              </a:rPr>
              <a:t> noisy machinery (could result in damage to your hearing)</a:t>
            </a:r>
            <a:endParaRPr lang="en-PH" sz="4400" dirty="0">
              <a:latin typeface="Arial Black" panose="020B0A04020102020204" pitchFamily="34" charset="0"/>
            </a:endParaRPr>
          </a:p>
        </p:txBody>
      </p:sp>
    </p:spTree>
    <p:extLst>
      <p:ext uri="{BB962C8B-B14F-4D97-AF65-F5344CB8AC3E}">
        <p14:creationId xmlns:p14="http://schemas.microsoft.com/office/powerpoint/2010/main" val="2493702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r>
              <a:rPr lang="en-US" sz="6000" dirty="0">
                <a:solidFill>
                  <a:srgbClr val="FF0000"/>
                </a:solidFill>
                <a:latin typeface="Arial Black" panose="020B0A04020102020204" pitchFamily="34" charset="0"/>
              </a:rPr>
              <a:t>2. Assess the Risk </a:t>
            </a:r>
            <a:endParaRPr lang="en-PH" sz="60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351338"/>
          </a:xfrm>
        </p:spPr>
        <p:txBody>
          <a:bodyPr>
            <a:normAutofit/>
          </a:bodyPr>
          <a:lstStyle/>
          <a:p>
            <a:pPr marL="0" indent="0">
              <a:buNone/>
            </a:pPr>
            <a:r>
              <a:rPr lang="en-US" sz="4400" dirty="0">
                <a:solidFill>
                  <a:schemeClr val="accent1"/>
                </a:solidFill>
                <a:latin typeface="Arial Black" panose="020B0A04020102020204" pitchFamily="34" charset="0"/>
              </a:rPr>
              <a:t>Key Point  </a:t>
            </a:r>
          </a:p>
          <a:p>
            <a:pPr marL="0" indent="0">
              <a:buNone/>
            </a:pPr>
            <a:r>
              <a:rPr lang="en-US" sz="4400" dirty="0">
                <a:latin typeface="Arial Black" panose="020B0A04020102020204" pitchFamily="34" charset="0"/>
              </a:rPr>
              <a:t>Assessing the risk means working out how likely it is that a hazard will harm someone and how serious the harm could be. </a:t>
            </a:r>
          </a:p>
        </p:txBody>
      </p:sp>
    </p:spTree>
    <p:extLst>
      <p:ext uri="{BB962C8B-B14F-4D97-AF65-F5344CB8AC3E}">
        <p14:creationId xmlns:p14="http://schemas.microsoft.com/office/powerpoint/2010/main" val="3938351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r>
              <a:rPr lang="en-US" dirty="0">
                <a:solidFill>
                  <a:srgbClr val="FF0000"/>
                </a:solidFill>
                <a:latin typeface="Arial Black" panose="020B0A04020102020204" pitchFamily="34" charset="0"/>
              </a:rPr>
              <a:t>2. Assess the Risk </a:t>
            </a:r>
            <a:endParaRPr lang="en-PH"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351338"/>
          </a:xfrm>
        </p:spPr>
        <p:txBody>
          <a:bodyPr>
            <a:normAutofit fontScale="55000" lnSpcReduction="20000"/>
          </a:bodyPr>
          <a:lstStyle/>
          <a:p>
            <a:pPr marL="0" indent="0">
              <a:buNone/>
            </a:pPr>
            <a:r>
              <a:rPr lang="en-US" sz="4400" dirty="0">
                <a:latin typeface="Arial Black" panose="020B0A04020102020204" pitchFamily="34" charset="0"/>
              </a:rPr>
              <a:t>Key Point  </a:t>
            </a:r>
          </a:p>
          <a:p>
            <a:pPr marL="0" indent="0">
              <a:buNone/>
            </a:pPr>
            <a:r>
              <a:rPr lang="en-US" sz="4400" dirty="0">
                <a:latin typeface="Arial Black" panose="020B0A04020102020204" pitchFamily="34" charset="0"/>
              </a:rPr>
              <a:t>Assessing the risk means working out how likely it is that a </a:t>
            </a:r>
          </a:p>
          <a:p>
            <a:pPr marL="0" indent="0">
              <a:buNone/>
            </a:pPr>
            <a:r>
              <a:rPr lang="en-US" sz="4400" dirty="0">
                <a:latin typeface="Arial Black" panose="020B0A04020102020204" pitchFamily="34" charset="0"/>
              </a:rPr>
              <a:t>hazard will harm someone and how serious the harm could </a:t>
            </a:r>
          </a:p>
          <a:p>
            <a:pPr marL="0" indent="0">
              <a:buNone/>
            </a:pPr>
            <a:r>
              <a:rPr lang="en-US" sz="4400" dirty="0">
                <a:latin typeface="Arial Black" panose="020B0A04020102020204" pitchFamily="34" charset="0"/>
              </a:rPr>
              <a:t>be. </a:t>
            </a:r>
          </a:p>
          <a:p>
            <a:pPr marL="0" indent="0">
              <a:buNone/>
            </a:pPr>
            <a:r>
              <a:rPr lang="en-US" sz="4400" dirty="0">
                <a:latin typeface="Arial Black" panose="020B0A04020102020204" pitchFamily="34" charset="0"/>
              </a:rPr>
              <a:t>Whenever you spot a hazard, assess the risk by asking </a:t>
            </a:r>
          </a:p>
          <a:p>
            <a:pPr marL="0" indent="0">
              <a:buNone/>
            </a:pPr>
            <a:r>
              <a:rPr lang="en-US" sz="4400" dirty="0">
                <a:latin typeface="Arial Black" panose="020B0A04020102020204" pitchFamily="34" charset="0"/>
              </a:rPr>
              <a:t>yourself two questions:  </a:t>
            </a:r>
          </a:p>
          <a:p>
            <a:pPr marL="0" indent="0">
              <a:buNone/>
            </a:pPr>
            <a:r>
              <a:rPr lang="en-US" sz="4400" dirty="0">
                <a:latin typeface="Arial Black" panose="020B0A04020102020204" pitchFamily="34" charset="0"/>
              </a:rPr>
              <a:t>Assess </a:t>
            </a:r>
          </a:p>
          <a:p>
            <a:pPr marL="0" indent="0">
              <a:buNone/>
            </a:pPr>
            <a:r>
              <a:rPr lang="en-US" sz="4400" dirty="0">
                <a:latin typeface="Arial Black" panose="020B0A04020102020204" pitchFamily="34" charset="0"/>
              </a:rPr>
              <a:t> How likely is it that the hazard could harm me or </a:t>
            </a:r>
          </a:p>
          <a:p>
            <a:pPr marL="0" indent="0">
              <a:buNone/>
            </a:pPr>
            <a:r>
              <a:rPr lang="en-US" sz="4400" dirty="0">
                <a:latin typeface="Arial Black" panose="020B0A04020102020204" pitchFamily="34" charset="0"/>
              </a:rPr>
              <a:t>someone else? </a:t>
            </a:r>
          </a:p>
          <a:p>
            <a:pPr marL="0" indent="0">
              <a:buNone/>
            </a:pPr>
            <a:r>
              <a:rPr lang="en-US" sz="4400" dirty="0">
                <a:latin typeface="Arial Black" panose="020B0A04020102020204" pitchFamily="34" charset="0"/>
              </a:rPr>
              <a:t> How badly could I or someone else be harmed? </a:t>
            </a:r>
            <a:endParaRPr lang="en-PH" sz="4400" dirty="0">
              <a:latin typeface="Arial Black" panose="020B0A04020102020204" pitchFamily="34" charset="0"/>
            </a:endParaRPr>
          </a:p>
        </p:txBody>
      </p:sp>
    </p:spTree>
    <p:extLst>
      <p:ext uri="{BB962C8B-B14F-4D97-AF65-F5344CB8AC3E}">
        <p14:creationId xmlns:p14="http://schemas.microsoft.com/office/powerpoint/2010/main" val="3680384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r>
              <a:rPr lang="en-US" sz="5400" dirty="0">
                <a:solidFill>
                  <a:srgbClr val="FF0000"/>
                </a:solidFill>
                <a:latin typeface="Arial Black" panose="020B0A04020102020204" pitchFamily="34" charset="0"/>
              </a:rPr>
              <a:t>3. Make the Changes </a:t>
            </a:r>
            <a:endParaRPr lang="en-PH" sz="54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a:bodyPr>
          <a:lstStyle/>
          <a:p>
            <a:pPr marL="0" indent="0">
              <a:buNone/>
            </a:pPr>
            <a:r>
              <a:rPr lang="en-US" sz="4000" dirty="0">
                <a:solidFill>
                  <a:schemeClr val="accent1"/>
                </a:solidFill>
                <a:latin typeface="Arial Black" panose="020B0A04020102020204" pitchFamily="34" charset="0"/>
              </a:rPr>
              <a:t>Key Point  </a:t>
            </a:r>
          </a:p>
          <a:p>
            <a:pPr marL="0" indent="0">
              <a:buNone/>
            </a:pPr>
            <a:r>
              <a:rPr lang="en-US" sz="4000" dirty="0">
                <a:latin typeface="Arial Black" panose="020B0A04020102020204" pitchFamily="34" charset="0"/>
              </a:rPr>
              <a:t>It is your employer's responsibility to fix hazards. Sometimes you may be able to fix simple hazards yourself, as long as you don't put yourself or others at risk. For example, you can pick up things from the floor and put them away to eliminate a trip hazard. </a:t>
            </a:r>
            <a:endParaRPr lang="en-PH" sz="4000" dirty="0">
              <a:latin typeface="Arial Black" panose="020B0A04020102020204" pitchFamily="34" charset="0"/>
            </a:endParaRPr>
          </a:p>
        </p:txBody>
      </p:sp>
    </p:spTree>
    <p:extLst>
      <p:ext uri="{BB962C8B-B14F-4D97-AF65-F5344CB8AC3E}">
        <p14:creationId xmlns:p14="http://schemas.microsoft.com/office/powerpoint/2010/main" val="603712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sz="5400" dirty="0">
                <a:solidFill>
                  <a:srgbClr val="FF0000"/>
                </a:solidFill>
                <a:latin typeface="Arial Black" panose="020B0A04020102020204" pitchFamily="34" charset="0"/>
              </a:rPr>
              <a:t>Common hazards encountered by computer technicians and users </a:t>
            </a:r>
            <a:endParaRPr lang="en-PH" sz="54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a:bodyPr>
          <a:lstStyle/>
          <a:p>
            <a:pPr marL="0" indent="0">
              <a:buNone/>
            </a:pPr>
            <a:r>
              <a:rPr lang="en-US" sz="4000" dirty="0">
                <a:latin typeface="Arial Black" panose="020B0A04020102020204" pitchFamily="34" charset="0"/>
              </a:rPr>
              <a:t>One of the most common physical hazards involving computer technicians is cables running across the floor. If someone trips, falls, and hurts himself because of a cable you ran across the floor, someone (you, your employer, or your customer) has a serious legal negligence problem.</a:t>
            </a:r>
            <a:endParaRPr lang="en-PH" sz="4000" dirty="0">
              <a:latin typeface="Arial Black" panose="020B0A04020102020204" pitchFamily="34" charset="0"/>
            </a:endParaRPr>
          </a:p>
        </p:txBody>
      </p:sp>
    </p:spTree>
    <p:extLst>
      <p:ext uri="{BB962C8B-B14F-4D97-AF65-F5344CB8AC3E}">
        <p14:creationId xmlns:p14="http://schemas.microsoft.com/office/powerpoint/2010/main" val="4205954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sz="5400" dirty="0">
                <a:solidFill>
                  <a:srgbClr val="FF0000"/>
                </a:solidFill>
                <a:latin typeface="Arial Black" panose="020B0A04020102020204" pitchFamily="34" charset="0"/>
              </a:rPr>
              <a:t>Common hazards encountered by computer technicians and users </a:t>
            </a:r>
            <a:endParaRPr lang="en-PH" sz="54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fontScale="77500" lnSpcReduction="20000"/>
          </a:bodyPr>
          <a:lstStyle/>
          <a:p>
            <a:pPr marL="0" indent="0">
              <a:buNone/>
            </a:pPr>
            <a:r>
              <a:rPr lang="en-US" sz="4000" dirty="0">
                <a:latin typeface="Arial Black" panose="020B0A04020102020204" pitchFamily="34" charset="0"/>
              </a:rPr>
              <a:t>If you need to temporarily run a cable across the floor, place a Danger sign similar to those "wet floor" signs used by cleaning services. For cables that are temporary but will need to run across the floor for a longer period of time, </a:t>
            </a:r>
          </a:p>
          <a:p>
            <a:pPr marL="0" indent="0">
              <a:buNone/>
            </a:pPr>
            <a:r>
              <a:rPr lang="en-US" sz="4000" dirty="0">
                <a:latin typeface="Arial Black" panose="020B0A04020102020204" pitchFamily="34" charset="0"/>
              </a:rPr>
              <a:t>use "gaffers tape". Gaffers tape is  a heavy tape with strong adhesive to stick to the floor. It </a:t>
            </a:r>
          </a:p>
          <a:p>
            <a:pPr marL="0" indent="0">
              <a:buNone/>
            </a:pPr>
            <a:r>
              <a:rPr lang="en-US" sz="4000" dirty="0">
                <a:latin typeface="Arial Black" panose="020B0A04020102020204" pitchFamily="34" charset="0"/>
              </a:rPr>
              <a:t>comes in a wide range of colors, from unintrusive matte black to hazard warning red. </a:t>
            </a:r>
          </a:p>
          <a:p>
            <a:pPr marL="0" indent="0">
              <a:buNone/>
            </a:pPr>
            <a:r>
              <a:rPr lang="en-US" sz="4000" dirty="0">
                <a:latin typeface="Arial Black" panose="020B0A04020102020204" pitchFamily="34" charset="0"/>
              </a:rPr>
              <a:t>Although it has strong adhesive, it can be removed easily and cleanly. </a:t>
            </a:r>
            <a:endParaRPr lang="en-PH" sz="4000" dirty="0">
              <a:latin typeface="Arial Black" panose="020B0A04020102020204" pitchFamily="34" charset="0"/>
            </a:endParaRPr>
          </a:p>
        </p:txBody>
      </p:sp>
    </p:spTree>
    <p:extLst>
      <p:ext uri="{BB962C8B-B14F-4D97-AF65-F5344CB8AC3E}">
        <p14:creationId xmlns:p14="http://schemas.microsoft.com/office/powerpoint/2010/main" val="2442675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sz="5400" dirty="0">
                <a:solidFill>
                  <a:srgbClr val="FF0000"/>
                </a:solidFill>
                <a:latin typeface="Arial Black" panose="020B0A04020102020204" pitchFamily="34" charset="0"/>
              </a:rPr>
              <a:t>Common hazards encountered by computer technicians and users </a:t>
            </a:r>
            <a:endParaRPr lang="en-PH" sz="54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fontScale="92500" lnSpcReduction="10000"/>
          </a:bodyPr>
          <a:lstStyle/>
          <a:p>
            <a:pPr marL="0" indent="0">
              <a:buNone/>
            </a:pPr>
            <a:r>
              <a:rPr lang="en-US" sz="4000" dirty="0">
                <a:latin typeface="Arial Black" panose="020B0A04020102020204" pitchFamily="34" charset="0"/>
              </a:rPr>
              <a:t>For long term cable routing there is a wide variety of cable organizing devices like cable ties, cable wraps, and cable raceways which can be used to run cable safely along the wall or ceiling. </a:t>
            </a:r>
          </a:p>
          <a:p>
            <a:pPr marL="0" indent="0">
              <a:buNone/>
            </a:pPr>
            <a:r>
              <a:rPr lang="en-US" sz="4000" dirty="0">
                <a:latin typeface="Arial Black" panose="020B0A04020102020204" pitchFamily="34" charset="0"/>
              </a:rPr>
              <a:t>Other common physical hazards include leaving tools on top of ladders and placing </a:t>
            </a:r>
          </a:p>
          <a:p>
            <a:pPr marL="0" indent="0">
              <a:buNone/>
            </a:pPr>
            <a:r>
              <a:rPr lang="en-US" sz="4000" dirty="0">
                <a:latin typeface="Arial Black" panose="020B0A04020102020204" pitchFamily="34" charset="0"/>
              </a:rPr>
              <a:t>electronic equipment in precarious positions</a:t>
            </a:r>
            <a:endParaRPr lang="en-PH" sz="4000" dirty="0">
              <a:latin typeface="Arial Black" panose="020B0A04020102020204" pitchFamily="34" charset="0"/>
            </a:endParaRPr>
          </a:p>
        </p:txBody>
      </p:sp>
    </p:spTree>
    <p:extLst>
      <p:ext uri="{BB962C8B-B14F-4D97-AF65-F5344CB8AC3E}">
        <p14:creationId xmlns:p14="http://schemas.microsoft.com/office/powerpoint/2010/main" val="2323034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pPr algn="ctr"/>
            <a:r>
              <a:rPr lang="en-US" sz="7200" dirty="0">
                <a:solidFill>
                  <a:srgbClr val="FF0000"/>
                </a:solidFill>
                <a:latin typeface="Arial Black" panose="020B0A04020102020204" pitchFamily="34" charset="0"/>
              </a:rPr>
              <a:t>Mechanical Hazards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a:bodyPr>
          <a:lstStyle/>
          <a:p>
            <a:pPr marL="0" indent="0">
              <a:buNone/>
            </a:pPr>
            <a:r>
              <a:rPr lang="en-US" sz="4000" dirty="0">
                <a:latin typeface="Arial Black" panose="020B0A04020102020204" pitchFamily="34" charset="0"/>
              </a:rPr>
              <a:t>When working on electronic equipment, ask yourself "Is there any way this equipment could hurt me?. You might stick your hand in a printer and suddenly the paper feed arm moves, feeding not only paper through the printer, but a piece of your finger too. </a:t>
            </a:r>
            <a:endParaRPr lang="en-PH" sz="4000" dirty="0">
              <a:latin typeface="Arial Black" panose="020B0A04020102020204" pitchFamily="34" charset="0"/>
            </a:endParaRPr>
          </a:p>
        </p:txBody>
      </p:sp>
    </p:spTree>
    <p:extLst>
      <p:ext uri="{BB962C8B-B14F-4D97-AF65-F5344CB8AC3E}">
        <p14:creationId xmlns:p14="http://schemas.microsoft.com/office/powerpoint/2010/main" val="3566092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pPr algn="ctr"/>
            <a:r>
              <a:rPr lang="en-US" sz="7200" dirty="0">
                <a:solidFill>
                  <a:srgbClr val="FF0000"/>
                </a:solidFill>
                <a:latin typeface="Arial Black" panose="020B0A04020102020204" pitchFamily="34" charset="0"/>
              </a:rPr>
              <a:t>Mechanical Hazards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a:bodyPr>
          <a:lstStyle/>
          <a:p>
            <a:pPr marL="0" indent="0">
              <a:buNone/>
            </a:pPr>
            <a:r>
              <a:rPr lang="en-US" sz="4000" dirty="0">
                <a:latin typeface="Arial Black" panose="020B0A04020102020204" pitchFamily="34" charset="0"/>
              </a:rPr>
              <a:t>You might move your hand past a computer chassis and lose a chunk of flesh because it is  razor sharp. When working on electronic equipment always be alert to any possibility of being hurt by moving parts, hot components, or sharp edges. </a:t>
            </a:r>
            <a:endParaRPr lang="en-PH" sz="4000" dirty="0">
              <a:latin typeface="Arial Black" panose="020B0A04020102020204" pitchFamily="34" charset="0"/>
            </a:endParaRPr>
          </a:p>
        </p:txBody>
      </p:sp>
    </p:spTree>
    <p:extLst>
      <p:ext uri="{BB962C8B-B14F-4D97-AF65-F5344CB8AC3E}">
        <p14:creationId xmlns:p14="http://schemas.microsoft.com/office/powerpoint/2010/main" val="765381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pPr algn="ctr"/>
            <a:r>
              <a:rPr lang="en-US" sz="7200" dirty="0">
                <a:solidFill>
                  <a:srgbClr val="FF0000"/>
                </a:solidFill>
                <a:latin typeface="Arial Black" panose="020B0A04020102020204" pitchFamily="34" charset="0"/>
              </a:rPr>
              <a:t>Chemical Hazards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fontScale="85000" lnSpcReduction="10000"/>
          </a:bodyPr>
          <a:lstStyle/>
          <a:p>
            <a:pPr marL="0" indent="0">
              <a:buNone/>
            </a:pPr>
            <a:r>
              <a:rPr lang="en-US" sz="7100" dirty="0">
                <a:latin typeface="Arial Black" panose="020B0A04020102020204" pitchFamily="34" charset="0"/>
              </a:rPr>
              <a:t>Also be very careful when dealing with inkjet printer cartridges, or laser </a:t>
            </a:r>
          </a:p>
          <a:p>
            <a:pPr marL="0" indent="0">
              <a:buNone/>
            </a:pPr>
            <a:r>
              <a:rPr lang="en-US" sz="7100" dirty="0">
                <a:latin typeface="Arial Black" panose="020B0A04020102020204" pitchFamily="34" charset="0"/>
              </a:rPr>
              <a:t>printer toner cartridges. Ink and toner can stain skin, clothing, and carpet</a:t>
            </a:r>
            <a:r>
              <a:rPr lang="en-US" sz="3200" dirty="0">
                <a:latin typeface="Arial Black" panose="020B0A04020102020204" pitchFamily="34" charset="0"/>
              </a:rPr>
              <a:t>.</a:t>
            </a:r>
            <a:endParaRPr lang="en-PH" sz="3200" dirty="0">
              <a:latin typeface="Arial Black" panose="020B0A04020102020204" pitchFamily="34" charset="0"/>
            </a:endParaRPr>
          </a:p>
        </p:txBody>
      </p:sp>
    </p:spTree>
    <p:extLst>
      <p:ext uri="{BB962C8B-B14F-4D97-AF65-F5344CB8AC3E}">
        <p14:creationId xmlns:p14="http://schemas.microsoft.com/office/powerpoint/2010/main" val="2310384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a:bodyPr>
          <a:lstStyle/>
          <a:p>
            <a:pPr algn="ctr"/>
            <a:r>
              <a:rPr lang="en-US" sz="7200" dirty="0">
                <a:solidFill>
                  <a:srgbClr val="FF0000"/>
                </a:solidFill>
                <a:latin typeface="Arial Black" panose="020B0A04020102020204" pitchFamily="34" charset="0"/>
              </a:rPr>
              <a:t>Chemical Hazards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fontScale="92500"/>
          </a:bodyPr>
          <a:lstStyle/>
          <a:p>
            <a:pPr marL="0" indent="0">
              <a:buNone/>
            </a:pPr>
            <a:r>
              <a:rPr lang="en-US" sz="3200" dirty="0">
                <a:latin typeface="Arial Black" panose="020B0A04020102020204" pitchFamily="34" charset="0"/>
              </a:rPr>
              <a:t>There is a wide array of chemicals used with electronic equipment. There are display cleaning chemicals, keyboard cleaning chemicals, </a:t>
            </a:r>
          </a:p>
          <a:p>
            <a:pPr marL="0" indent="0">
              <a:buNone/>
            </a:pPr>
            <a:r>
              <a:rPr lang="en-US" sz="3200" dirty="0">
                <a:latin typeface="Arial Black" panose="020B0A04020102020204" pitchFamily="34" charset="0"/>
              </a:rPr>
              <a:t>compressed gas dirt and dust removers, and many </a:t>
            </a:r>
          </a:p>
          <a:p>
            <a:pPr marL="0" indent="0">
              <a:buNone/>
            </a:pPr>
            <a:r>
              <a:rPr lang="en-US" sz="3200" dirty="0">
                <a:latin typeface="Arial Black" panose="020B0A04020102020204" pitchFamily="34" charset="0"/>
              </a:rPr>
              <a:t>cleaning solvents. Some of these chemicals can be </a:t>
            </a:r>
          </a:p>
          <a:p>
            <a:pPr marL="0" indent="0">
              <a:buNone/>
            </a:pPr>
            <a:r>
              <a:rPr lang="en-US" sz="3200" dirty="0">
                <a:latin typeface="Arial Black" panose="020B0A04020102020204" pitchFamily="34" charset="0"/>
              </a:rPr>
              <a:t>harmful if accidentally swallowed, get on bare skin, </a:t>
            </a:r>
          </a:p>
          <a:p>
            <a:pPr marL="0" indent="0">
              <a:buNone/>
            </a:pPr>
            <a:r>
              <a:rPr lang="en-US" sz="3200" dirty="0">
                <a:latin typeface="Arial Black" panose="020B0A04020102020204" pitchFamily="34" charset="0"/>
              </a:rPr>
              <a:t>or get in eyes. Before using any chemicals for </a:t>
            </a:r>
          </a:p>
          <a:p>
            <a:pPr marL="0" indent="0">
              <a:buNone/>
            </a:pPr>
            <a:r>
              <a:rPr lang="en-US" sz="3200" dirty="0">
                <a:latin typeface="Arial Black" panose="020B0A04020102020204" pitchFamily="34" charset="0"/>
              </a:rPr>
              <a:t>electronic equipment always read the warnings and </a:t>
            </a:r>
          </a:p>
          <a:p>
            <a:pPr marL="0" indent="0">
              <a:buNone/>
            </a:pPr>
            <a:r>
              <a:rPr lang="en-US" sz="3200" dirty="0">
                <a:latin typeface="Arial Black" panose="020B0A04020102020204" pitchFamily="34" charset="0"/>
              </a:rPr>
              <a:t>instructions on the label. </a:t>
            </a:r>
            <a:endParaRPr lang="en-PH" sz="3200" dirty="0">
              <a:latin typeface="Arial Black" panose="020B0A04020102020204" pitchFamily="34" charset="0"/>
            </a:endParaRPr>
          </a:p>
        </p:txBody>
      </p:sp>
    </p:spTree>
    <p:extLst>
      <p:ext uri="{BB962C8B-B14F-4D97-AF65-F5344CB8AC3E}">
        <p14:creationId xmlns:p14="http://schemas.microsoft.com/office/powerpoint/2010/main" val="3924733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sz="7200" dirty="0">
                <a:solidFill>
                  <a:srgbClr val="FF0000"/>
                </a:solidFill>
                <a:latin typeface="Arial Black" panose="020B0A04020102020204" pitchFamily="34" charset="0"/>
              </a:rPr>
              <a:t>Electric Shock Hazard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a:bodyPr>
          <a:lstStyle/>
          <a:p>
            <a:pPr marL="0" indent="0">
              <a:buNone/>
            </a:pPr>
            <a:r>
              <a:rPr lang="en-US" sz="4400" dirty="0">
                <a:latin typeface="Arial Black" panose="020B0A04020102020204" pitchFamily="34" charset="0"/>
              </a:rPr>
              <a:t>Inside computers and electronic equipment, there is a range of voltages from 3.3 volts to 25 volts, most of these are harmless. But at the power supply, you'll find line voltage, which is a lethal 220 volts.</a:t>
            </a:r>
            <a:endParaRPr lang="en-PH" sz="4400" dirty="0">
              <a:latin typeface="Arial Black" panose="020B0A04020102020204" pitchFamily="34" charset="0"/>
            </a:endParaRPr>
          </a:p>
        </p:txBody>
      </p:sp>
    </p:spTree>
    <p:extLst>
      <p:ext uri="{BB962C8B-B14F-4D97-AF65-F5344CB8AC3E}">
        <p14:creationId xmlns:p14="http://schemas.microsoft.com/office/powerpoint/2010/main" val="973120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sz="7200" dirty="0">
                <a:solidFill>
                  <a:srgbClr val="FF0000"/>
                </a:solidFill>
                <a:latin typeface="Arial Black" panose="020B0A04020102020204" pitchFamily="34" charset="0"/>
              </a:rPr>
              <a:t>Electric Shock Hazard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lnSpcReduction="10000"/>
          </a:bodyPr>
          <a:lstStyle/>
          <a:p>
            <a:pPr marL="0" indent="0">
              <a:buNone/>
            </a:pPr>
            <a:r>
              <a:rPr lang="en-US" sz="4400" dirty="0">
                <a:latin typeface="Arial Black" panose="020B0A04020102020204" pitchFamily="34" charset="0"/>
              </a:rPr>
              <a:t>Most of the time while working inside computers and electronic equipment, you'll want them </a:t>
            </a:r>
          </a:p>
          <a:p>
            <a:pPr marL="0" indent="0">
              <a:buNone/>
            </a:pPr>
            <a:r>
              <a:rPr lang="en-US" sz="4400" dirty="0">
                <a:latin typeface="Arial Black" panose="020B0A04020102020204" pitchFamily="34" charset="0"/>
              </a:rPr>
              <a:t>unplugged from the wall socket. If you need to work on equipment while it is still plugged in or powered up, remove all jewelry and wrist watches.</a:t>
            </a:r>
            <a:endParaRPr lang="en-PH" sz="4400" dirty="0">
              <a:latin typeface="Arial Black" panose="020B0A04020102020204" pitchFamily="34" charset="0"/>
            </a:endParaRPr>
          </a:p>
        </p:txBody>
      </p:sp>
    </p:spTree>
    <p:extLst>
      <p:ext uri="{BB962C8B-B14F-4D97-AF65-F5344CB8AC3E}">
        <p14:creationId xmlns:p14="http://schemas.microsoft.com/office/powerpoint/2010/main" val="3375047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p:txBody>
          <a:bodyPr>
            <a:normAutofit fontScale="90000"/>
          </a:bodyPr>
          <a:lstStyle/>
          <a:p>
            <a:pPr algn="ctr"/>
            <a:r>
              <a:rPr lang="en-US" sz="7200" dirty="0">
                <a:solidFill>
                  <a:srgbClr val="FF0000"/>
                </a:solidFill>
                <a:latin typeface="Arial Black" panose="020B0A04020102020204" pitchFamily="34" charset="0"/>
              </a:rPr>
              <a:t>Electric Shock Hazard </a:t>
            </a:r>
            <a:endParaRPr lang="en-PH" sz="72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fontScale="85000" lnSpcReduction="20000"/>
          </a:bodyPr>
          <a:lstStyle/>
          <a:p>
            <a:pPr marL="0" indent="0">
              <a:buNone/>
            </a:pPr>
            <a:r>
              <a:rPr lang="en-US" sz="4400" dirty="0">
                <a:latin typeface="Arial Black" panose="020B0A04020102020204" pitchFamily="34" charset="0"/>
              </a:rPr>
              <a:t>If you must work inside a line power distribution box, wear an electrician’s rubber insulated gloves and safety glasses. You might think you don't need these safety devices because you are going to be extra careful, but one little slip could cause a flaming explosion that could take off your hand, embed shrapnel in your eyes, or conduct electricity through your heart, </a:t>
            </a:r>
          </a:p>
          <a:p>
            <a:pPr marL="0" indent="0">
              <a:buNone/>
            </a:pPr>
            <a:r>
              <a:rPr lang="en-US" sz="4400" dirty="0">
                <a:latin typeface="Arial Black" panose="020B0A04020102020204" pitchFamily="34" charset="0"/>
              </a:rPr>
              <a:t>where it takes only 10 milliamps (0.01) to kill a human. </a:t>
            </a:r>
            <a:endParaRPr lang="en-PH" sz="4400" dirty="0">
              <a:latin typeface="Arial Black" panose="020B0A04020102020204" pitchFamily="34" charset="0"/>
            </a:endParaRPr>
          </a:p>
        </p:txBody>
      </p:sp>
    </p:spTree>
    <p:extLst>
      <p:ext uri="{BB962C8B-B14F-4D97-AF65-F5344CB8AC3E}">
        <p14:creationId xmlns:p14="http://schemas.microsoft.com/office/powerpoint/2010/main" val="3721531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20618-5F91-AB25-AA0F-C9FE9DA06EC1}"/>
              </a:ext>
            </a:extLst>
          </p:cNvPr>
          <p:cNvSpPr>
            <a:spLocks noGrp="1"/>
          </p:cNvSpPr>
          <p:nvPr>
            <p:ph type="title"/>
          </p:nvPr>
        </p:nvSpPr>
        <p:spPr>
          <a:xfrm>
            <a:off x="288757" y="365125"/>
            <a:ext cx="11518231" cy="1325563"/>
          </a:xfrm>
        </p:spPr>
        <p:txBody>
          <a:bodyPr>
            <a:noAutofit/>
          </a:bodyPr>
          <a:lstStyle/>
          <a:p>
            <a:pPr algn="ctr"/>
            <a:r>
              <a:rPr lang="en-US" sz="4800" dirty="0">
                <a:solidFill>
                  <a:srgbClr val="FF0000"/>
                </a:solidFill>
                <a:latin typeface="Arial Black" panose="020B0A04020102020204" pitchFamily="34" charset="0"/>
              </a:rPr>
              <a:t> CRT Monitor High-Voltage Hazard </a:t>
            </a:r>
            <a:endParaRPr lang="en-PH" sz="4800"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825625"/>
            <a:ext cx="11518231" cy="4667250"/>
          </a:xfrm>
        </p:spPr>
        <p:txBody>
          <a:bodyPr>
            <a:normAutofit/>
          </a:bodyPr>
          <a:lstStyle/>
          <a:p>
            <a:pPr marL="0" indent="0">
              <a:buNone/>
            </a:pPr>
            <a:r>
              <a:rPr lang="en-US" sz="3600" dirty="0">
                <a:latin typeface="Arial Black" panose="020B0A04020102020204" pitchFamily="34" charset="0"/>
              </a:rPr>
              <a:t>CRT monitors are becoming less common nowadays, but should you run into one, it is best NOT to open it up. Instead, outsource any CRT repair job to a qualified CRT repair service. A CRT monitor has a high-voltage anode inside it, which can carry a charge of up to 25,000 volts, and it can still be holding a high charge days after the power is removed. </a:t>
            </a:r>
            <a:endParaRPr lang="en-PH" sz="3600" dirty="0">
              <a:latin typeface="Arial Black" panose="020B0A04020102020204" pitchFamily="34" charset="0"/>
            </a:endParaRPr>
          </a:p>
        </p:txBody>
      </p:sp>
    </p:spTree>
    <p:extLst>
      <p:ext uri="{BB962C8B-B14F-4D97-AF65-F5344CB8AC3E}">
        <p14:creationId xmlns:p14="http://schemas.microsoft.com/office/powerpoint/2010/main" val="28468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23046"/>
            <a:ext cx="11701056" cy="6448488"/>
          </a:xfrm>
        </p:spPr>
        <p:txBody>
          <a:bodyPr>
            <a:normAutofit fontScale="62500" lnSpcReduction="20000"/>
          </a:bodyPr>
          <a:lstStyle/>
          <a:p>
            <a:pPr marL="0" indent="0">
              <a:buNone/>
            </a:pPr>
            <a:r>
              <a:rPr lang="en-US" sz="4000" dirty="0">
                <a:latin typeface="Arial Black" panose="020B0A04020102020204" pitchFamily="34" charset="0"/>
              </a:rPr>
              <a:t>A. Direction:   Read carefully each statement below. Place T on the line if the statement is </a:t>
            </a:r>
          </a:p>
          <a:p>
            <a:pPr marL="0" indent="0">
              <a:buNone/>
            </a:pPr>
            <a:r>
              <a:rPr lang="en-US" sz="4000" dirty="0">
                <a:latin typeface="Arial Black" panose="020B0A04020102020204" pitchFamily="34" charset="0"/>
              </a:rPr>
              <a:t>TRUE. Place F if the statement is FALSE. </a:t>
            </a:r>
          </a:p>
          <a:p>
            <a:pPr marL="0" indent="0">
              <a:buNone/>
            </a:pPr>
            <a:r>
              <a:rPr lang="en-US" sz="4000" dirty="0">
                <a:latin typeface="Arial Black" panose="020B0A04020102020204" pitchFamily="34" charset="0"/>
              </a:rPr>
              <a:t>_____ 1. Health and safety procedure is the responsibility of all persons in the computer </a:t>
            </a:r>
          </a:p>
          <a:p>
            <a:pPr marL="0" indent="0">
              <a:buNone/>
            </a:pPr>
            <a:r>
              <a:rPr lang="en-US" sz="4000" dirty="0">
                <a:latin typeface="Arial Black" panose="020B0A04020102020204" pitchFamily="34" charset="0"/>
              </a:rPr>
              <a:t>and technology industries. </a:t>
            </a:r>
          </a:p>
          <a:p>
            <a:pPr marL="0" indent="0">
              <a:buNone/>
            </a:pPr>
            <a:r>
              <a:rPr lang="en-US" sz="4000" dirty="0">
                <a:latin typeface="Arial Black" panose="020B0A04020102020204" pitchFamily="34" charset="0"/>
              </a:rPr>
              <a:t>______ 2. Spotting the hazards means working out how likely it is that a hazard will harm </a:t>
            </a:r>
          </a:p>
          <a:p>
            <a:pPr marL="0" indent="0">
              <a:buNone/>
            </a:pPr>
            <a:r>
              <a:rPr lang="en-US" sz="4000" dirty="0">
                <a:latin typeface="Arial Black" panose="020B0A04020102020204" pitchFamily="34" charset="0"/>
              </a:rPr>
              <a:t>someone and how serious the harm could be.  </a:t>
            </a:r>
          </a:p>
          <a:p>
            <a:pPr marL="0" indent="0">
              <a:buNone/>
            </a:pPr>
            <a:r>
              <a:rPr lang="en-US" sz="4000" dirty="0">
                <a:latin typeface="Arial Black" panose="020B0A04020102020204" pitchFamily="34" charset="0"/>
              </a:rPr>
              <a:t>______ 3. If you need to temporarily run a cable across the floor, place a Danger sign similar </a:t>
            </a:r>
          </a:p>
          <a:p>
            <a:pPr marL="0" indent="0">
              <a:buNone/>
            </a:pPr>
            <a:r>
              <a:rPr lang="en-US" sz="4000" dirty="0">
                <a:latin typeface="Arial Black" panose="020B0A04020102020204" pitchFamily="34" charset="0"/>
              </a:rPr>
              <a:t>to those "wet floor" signs used by cleaning services.  </a:t>
            </a:r>
          </a:p>
          <a:p>
            <a:pPr marL="0" indent="0">
              <a:buNone/>
            </a:pPr>
            <a:r>
              <a:rPr lang="en-US" sz="4000" dirty="0">
                <a:latin typeface="Arial Black" panose="020B0A04020102020204" pitchFamily="34" charset="0"/>
              </a:rPr>
              <a:t>______ 4. An LCD  monitor has a high-voltage anode inside it, which can carry a charge of </a:t>
            </a:r>
          </a:p>
          <a:p>
            <a:pPr marL="0" indent="0">
              <a:buNone/>
            </a:pPr>
            <a:r>
              <a:rPr lang="en-US" sz="4000" dirty="0">
                <a:latin typeface="Arial Black" panose="020B0A04020102020204" pitchFamily="34" charset="0"/>
              </a:rPr>
              <a:t>up to 25,000 volts, and it can still be holding a high charge days after the power is removed. </a:t>
            </a:r>
          </a:p>
          <a:p>
            <a:pPr marL="0" indent="0">
              <a:buNone/>
            </a:pPr>
            <a:r>
              <a:rPr lang="en-US" sz="4000" dirty="0">
                <a:latin typeface="Arial Black" panose="020B0A04020102020204" pitchFamily="34" charset="0"/>
              </a:rPr>
              <a:t>______ 5. Inkjet printer cartridges, or laser printer toner cartridges are hazardous to users.</a:t>
            </a:r>
            <a:endParaRPr lang="en-PH" sz="4000" dirty="0">
              <a:latin typeface="Arial Black" panose="020B0A04020102020204" pitchFamily="34" charset="0"/>
            </a:endParaRPr>
          </a:p>
        </p:txBody>
      </p:sp>
      <p:pic>
        <p:nvPicPr>
          <p:cNvPr id="6" name="2 Minute Countdown - Energy 480 x 854">
            <a:hlinkClick r:id="" action="ppaction://media"/>
            <a:extLst>
              <a:ext uri="{FF2B5EF4-FFF2-40B4-BE49-F238E27FC236}">
                <a16:creationId xmlns:a16="http://schemas.microsoft.com/office/drawing/2014/main" id="{ED8BAA34-DD53-5C7E-1E85-B8E93481D2D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469961" y="5968720"/>
            <a:ext cx="1722039" cy="967938"/>
          </a:xfrm>
          <a:prstGeom prst="rect">
            <a:avLst/>
          </a:prstGeom>
        </p:spPr>
      </p:pic>
    </p:spTree>
    <p:extLst>
      <p:ext uri="{BB962C8B-B14F-4D97-AF65-F5344CB8AC3E}">
        <p14:creationId xmlns:p14="http://schemas.microsoft.com/office/powerpoint/2010/main" val="399177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53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60421"/>
            <a:ext cx="11518231" cy="6332454"/>
          </a:xfrm>
        </p:spPr>
        <p:txBody>
          <a:bodyPr>
            <a:normAutofit/>
          </a:bodyPr>
          <a:lstStyle/>
          <a:p>
            <a:pPr marL="0" indent="0">
              <a:buNone/>
            </a:pPr>
            <a:r>
              <a:rPr lang="en-US" sz="4000" dirty="0">
                <a:latin typeface="Arial Black" panose="020B0A04020102020204" pitchFamily="34" charset="0"/>
              </a:rPr>
              <a:t>B. Direction : Identify what hazard is being illustrated in the situation below .  </a:t>
            </a:r>
          </a:p>
          <a:p>
            <a:pPr marL="0" indent="0">
              <a:buNone/>
            </a:pPr>
            <a:r>
              <a:rPr lang="en-US" sz="4000" dirty="0">
                <a:latin typeface="Arial Black" panose="020B0A04020102020204" pitchFamily="34" charset="0"/>
              </a:rPr>
              <a:t>__________ 1. Slippery computer laboratory floor </a:t>
            </a:r>
          </a:p>
          <a:p>
            <a:pPr marL="0" indent="0">
              <a:buNone/>
            </a:pPr>
            <a:r>
              <a:rPr lang="en-US" sz="4000" dirty="0">
                <a:latin typeface="Arial Black" panose="020B0A04020102020204" pitchFamily="34" charset="0"/>
              </a:rPr>
              <a:t>__________ 2. Hot components, or sharp edges of computer devices  </a:t>
            </a:r>
          </a:p>
          <a:p>
            <a:pPr marL="0" indent="0">
              <a:buNone/>
            </a:pPr>
            <a:r>
              <a:rPr lang="en-US" sz="4000" dirty="0">
                <a:latin typeface="Arial Black" panose="020B0A04020102020204" pitchFamily="34" charset="0"/>
              </a:rPr>
              <a:t>__________ 3. Laser printer toner  </a:t>
            </a:r>
          </a:p>
          <a:p>
            <a:pPr marL="0" indent="0">
              <a:buNone/>
            </a:pPr>
            <a:r>
              <a:rPr lang="en-US" sz="4000" dirty="0">
                <a:latin typeface="Arial Black" panose="020B0A04020102020204" pitchFamily="34" charset="0"/>
              </a:rPr>
              <a:t>__________ 4. Obstructed electrical cables </a:t>
            </a:r>
          </a:p>
          <a:p>
            <a:pPr marL="0" indent="0">
              <a:buNone/>
            </a:pPr>
            <a:r>
              <a:rPr lang="en-US" sz="4000" dirty="0">
                <a:latin typeface="Arial Black" panose="020B0A04020102020204" pitchFamily="34" charset="0"/>
              </a:rPr>
              <a:t>__________ 5. Open CRT monitor </a:t>
            </a:r>
            <a:endParaRPr lang="en-PH" sz="4000" dirty="0">
              <a:latin typeface="Arial Black" panose="020B0A04020102020204" pitchFamily="34" charset="0"/>
            </a:endParaRPr>
          </a:p>
        </p:txBody>
      </p:sp>
      <p:pic>
        <p:nvPicPr>
          <p:cNvPr id="2" name="2 Minute Countdown - Energy 480 x 854">
            <a:hlinkClick r:id="" action="ppaction://media"/>
            <a:extLst>
              <a:ext uri="{FF2B5EF4-FFF2-40B4-BE49-F238E27FC236}">
                <a16:creationId xmlns:a16="http://schemas.microsoft.com/office/drawing/2014/main" id="{0A3CB63E-7ED3-BBEB-29ED-72357589907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988373" y="5057279"/>
            <a:ext cx="3203627" cy="1800721"/>
          </a:xfrm>
          <a:prstGeom prst="rect">
            <a:avLst/>
          </a:prstGeom>
        </p:spPr>
      </p:pic>
    </p:spTree>
    <p:extLst>
      <p:ext uri="{BB962C8B-B14F-4D97-AF65-F5344CB8AC3E}">
        <p14:creationId xmlns:p14="http://schemas.microsoft.com/office/powerpoint/2010/main" val="122380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5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9312AF-A782-8B0E-F142-DABE735AF368}"/>
              </a:ext>
            </a:extLst>
          </p:cNvPr>
          <p:cNvSpPr>
            <a:spLocks noGrp="1"/>
          </p:cNvSpPr>
          <p:nvPr>
            <p:ph idx="1"/>
          </p:nvPr>
        </p:nvSpPr>
        <p:spPr>
          <a:xfrm>
            <a:off x="288757" y="160421"/>
            <a:ext cx="11518231" cy="6332454"/>
          </a:xfrm>
        </p:spPr>
        <p:txBody>
          <a:bodyPr>
            <a:normAutofit/>
          </a:bodyPr>
          <a:lstStyle/>
          <a:p>
            <a:pPr marL="0" indent="0">
              <a:buNone/>
            </a:pPr>
            <a:r>
              <a:rPr lang="en-US" sz="4000" dirty="0">
                <a:latin typeface="Arial Black" panose="020B0A04020102020204" pitchFamily="34" charset="0"/>
              </a:rPr>
              <a:t>SELF-CHECK 1.1 </a:t>
            </a:r>
          </a:p>
          <a:p>
            <a:pPr marL="0" indent="0">
              <a:buNone/>
            </a:pPr>
            <a:r>
              <a:rPr lang="en-US" sz="4000" dirty="0">
                <a:latin typeface="Arial Black" panose="020B0A04020102020204" pitchFamily="34" charset="0"/>
              </a:rPr>
              <a:t>A. 			B. </a:t>
            </a:r>
          </a:p>
          <a:p>
            <a:pPr marL="0" indent="0">
              <a:buNone/>
            </a:pPr>
            <a:r>
              <a:rPr lang="en-US" sz="4000" dirty="0">
                <a:latin typeface="Arial Black" panose="020B0A04020102020204" pitchFamily="34" charset="0"/>
              </a:rPr>
              <a:t>1. T 		1. physical hazard </a:t>
            </a:r>
          </a:p>
          <a:p>
            <a:pPr marL="0" indent="0">
              <a:buNone/>
            </a:pPr>
            <a:r>
              <a:rPr lang="en-US" sz="4000" dirty="0">
                <a:latin typeface="Arial Black" panose="020B0A04020102020204" pitchFamily="34" charset="0"/>
              </a:rPr>
              <a:t>2. F 		2. mechanical hazard </a:t>
            </a:r>
          </a:p>
          <a:p>
            <a:pPr marL="0" indent="0">
              <a:buNone/>
            </a:pPr>
            <a:r>
              <a:rPr lang="en-US" sz="4000" dirty="0">
                <a:latin typeface="Arial Black" panose="020B0A04020102020204" pitchFamily="34" charset="0"/>
              </a:rPr>
              <a:t>3. T 		3. chemical hazard </a:t>
            </a:r>
          </a:p>
          <a:p>
            <a:pPr marL="0" indent="0">
              <a:buNone/>
            </a:pPr>
            <a:r>
              <a:rPr lang="en-US" sz="4000" dirty="0">
                <a:latin typeface="Arial Black" panose="020B0A04020102020204" pitchFamily="34" charset="0"/>
              </a:rPr>
              <a:t>4. F 		4. physical hazard </a:t>
            </a:r>
          </a:p>
          <a:p>
            <a:pPr marL="0" indent="0">
              <a:buNone/>
            </a:pPr>
            <a:r>
              <a:rPr lang="en-US" sz="4000" dirty="0">
                <a:latin typeface="Arial Black" panose="020B0A04020102020204" pitchFamily="34" charset="0"/>
              </a:rPr>
              <a:t>5. T 		5. electrical hazard </a:t>
            </a:r>
          </a:p>
          <a:p>
            <a:pPr marL="0" indent="0">
              <a:buNone/>
            </a:pPr>
            <a:endParaRPr lang="en-US" sz="4000" dirty="0">
              <a:latin typeface="Arial Black" panose="020B0A04020102020204" pitchFamily="34" charset="0"/>
            </a:endParaRPr>
          </a:p>
          <a:p>
            <a:pPr marL="0" indent="0">
              <a:buNone/>
            </a:pPr>
            <a:endParaRPr lang="en-PH" sz="4000" dirty="0">
              <a:latin typeface="Arial Black" panose="020B0A04020102020204" pitchFamily="34" charset="0"/>
            </a:endParaRPr>
          </a:p>
        </p:txBody>
      </p:sp>
    </p:spTree>
    <p:extLst>
      <p:ext uri="{BB962C8B-B14F-4D97-AF65-F5344CB8AC3E}">
        <p14:creationId xmlns:p14="http://schemas.microsoft.com/office/powerpoint/2010/main" val="8191993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61</TotalTime>
  <Words>2734</Words>
  <Application>Microsoft Office PowerPoint</Application>
  <PresentationFormat>Widescreen</PresentationFormat>
  <Paragraphs>215</Paragraphs>
  <Slides>24</Slides>
  <Notes>21</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Aptos</vt:lpstr>
      <vt:lpstr>Aptos Display</vt:lpstr>
      <vt:lpstr>Arial</vt:lpstr>
      <vt:lpstr>Arial Black</vt:lpstr>
      <vt:lpstr>Office Theme</vt:lpstr>
      <vt:lpstr>Hazard Identification, Risk Assessment, and Risk Control </vt:lpstr>
      <vt:lpstr>PowerPoint Presentation</vt:lpstr>
      <vt:lpstr>PowerPoint Presentation</vt:lpstr>
      <vt:lpstr>PowerPoint Presentation</vt:lpstr>
      <vt:lpstr>Occupational safety and health (OSH)</vt:lpstr>
      <vt:lpstr>There are three steps used to manage health and safety at work: </vt:lpstr>
      <vt:lpstr>Using the Think Safe Steps  1. Spot the Hazard </vt:lpstr>
      <vt:lpstr>2. Assess the Risk </vt:lpstr>
      <vt:lpstr>2. Assess the Risk </vt:lpstr>
      <vt:lpstr>3. Make the Changes </vt:lpstr>
      <vt:lpstr>Common hazards encountered by computer technicians and users </vt:lpstr>
      <vt:lpstr>Common hazards encountered by computer technicians and users </vt:lpstr>
      <vt:lpstr>Common hazards encountered by computer technicians and users </vt:lpstr>
      <vt:lpstr>Mechanical Hazards </vt:lpstr>
      <vt:lpstr>Mechanical Hazards </vt:lpstr>
      <vt:lpstr>Chemical Hazards </vt:lpstr>
      <vt:lpstr>Chemical Hazards </vt:lpstr>
      <vt:lpstr>Electric Shock Hazard </vt:lpstr>
      <vt:lpstr>Electric Shock Hazard </vt:lpstr>
      <vt:lpstr>Electric Shock Hazard </vt:lpstr>
      <vt:lpstr> CRT Monitor High-Voltage Hazard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Alfredo Rivera</dc:creator>
  <cp:lastModifiedBy>Alfredo Rivera</cp:lastModifiedBy>
  <cp:revision>1</cp:revision>
  <dcterms:created xsi:type="dcterms:W3CDTF">2024-08-26T07:58:47Z</dcterms:created>
  <dcterms:modified xsi:type="dcterms:W3CDTF">2024-08-30T13:43:08Z</dcterms:modified>
</cp:coreProperties>
</file>