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1" r:id="rId2"/>
    <p:sldId id="285" r:id="rId3"/>
    <p:sldId id="286" r:id="rId4"/>
    <p:sldId id="295" r:id="rId5"/>
    <p:sldId id="293" r:id="rId6"/>
    <p:sldId id="294" r:id="rId7"/>
    <p:sldId id="296" r:id="rId8"/>
    <p:sldId id="297" r:id="rId9"/>
    <p:sldId id="299" r:id="rId10"/>
    <p:sldId id="300" r:id="rId11"/>
    <p:sldId id="302" r:id="rId12"/>
    <p:sldId id="303" r:id="rId13"/>
    <p:sldId id="304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7512" userDrawn="1">
          <p15:clr>
            <a:srgbClr val="A4A3A4"/>
          </p15:clr>
        </p15:guide>
        <p15:guide id="4" pos="168" userDrawn="1">
          <p15:clr>
            <a:srgbClr val="A4A3A4"/>
          </p15:clr>
        </p15:guide>
        <p15:guide id="5" orient="horz" pos="96" userDrawn="1">
          <p15:clr>
            <a:srgbClr val="A4A3A4"/>
          </p15:clr>
        </p15:guide>
        <p15:guide id="6" orient="horz" pos="422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3650"/>
    <a:srgbClr val="AC14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771" autoAdjust="0"/>
  </p:normalViewPr>
  <p:slideViewPr>
    <p:cSldViewPr snapToGrid="0" showGuides="1">
      <p:cViewPr varScale="1">
        <p:scale>
          <a:sx n="78" d="100"/>
          <a:sy n="78" d="100"/>
        </p:scale>
        <p:origin x="835" y="67"/>
      </p:cViewPr>
      <p:guideLst>
        <p:guide orient="horz" pos="2160"/>
        <p:guide pos="3840"/>
        <p:guide pos="7512"/>
        <p:guide pos="168"/>
        <p:guide orient="horz" pos="96"/>
        <p:guide orient="horz" pos="42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b="1" dirty="0"/>
              <a:t>UNEMPLOYMENT RATE</a:t>
            </a:r>
          </a:p>
        </c:rich>
      </c:tx>
      <c:layout>
        <c:manualLayout>
          <c:xMode val="edge"/>
          <c:yMode val="edge"/>
          <c:x val="0.28136316666299849"/>
          <c:y val="1.214979935255769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2023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</c:f>
              <c:strCache>
                <c:ptCount val="1"/>
                <c:pt idx="0">
                  <c:v>UNEMPLOYMENT RATE</c:v>
                </c:pt>
              </c:strCache>
            </c:strRef>
          </c:cat>
          <c:val>
            <c:numRef>
              <c:f>Sheet1!$B$2</c:f>
              <c:numCache>
                <c:formatCode>0.0</c:formatCode>
                <c:ptCount val="1"/>
                <c:pt idx="0">
                  <c:v>59.6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879-4DC3-A683-FE0A478DB94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2024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0-9123-4CBB-9C33-9C385BB3B375}"/>
              </c:ext>
            </c:extLst>
          </c:dPt>
          <c:cat>
            <c:strRef>
              <c:f>Sheet1!$A$2</c:f>
              <c:strCache>
                <c:ptCount val="1"/>
                <c:pt idx="0">
                  <c:v>UNEMPLOYMENT RATE</c:v>
                </c:pt>
              </c:strCache>
            </c:strRef>
          </c:cat>
          <c:val>
            <c:numRef>
              <c:f>Sheet1!$C$2</c:f>
              <c:numCache>
                <c:formatCode>0.0</c:formatCode>
                <c:ptCount val="1"/>
                <c:pt idx="0">
                  <c:v>62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879-4DC3-A683-FE0A478DB94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040481224"/>
        <c:axId val="1040481584"/>
      </c:barChart>
      <c:catAx>
        <c:axId val="10404812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40481584"/>
        <c:crosses val="autoZero"/>
        <c:auto val="1"/>
        <c:lblAlgn val="ctr"/>
        <c:lblOffset val="100"/>
        <c:noMultiLvlLbl val="0"/>
      </c:catAx>
      <c:valAx>
        <c:axId val="10404815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40481224"/>
        <c:crosses val="autoZero"/>
        <c:crossBetween val="between"/>
      </c:valAx>
      <c:spPr>
        <a:gradFill rotWithShape="1">
          <a:gsLst>
            <a:gs pos="0">
              <a:schemeClr val="accent6">
                <a:lumMod val="110000"/>
                <a:satMod val="105000"/>
                <a:tint val="67000"/>
              </a:schemeClr>
            </a:gs>
            <a:gs pos="50000">
              <a:schemeClr val="accent6">
                <a:lumMod val="105000"/>
                <a:satMod val="103000"/>
                <a:tint val="73000"/>
              </a:schemeClr>
            </a:gs>
            <a:gs pos="100000">
              <a:schemeClr val="accent6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6"/>
          </a:solidFill>
          <a:prstDash val="solid"/>
          <a:miter lim="800000"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>
        <a:lumMod val="85000"/>
      </a:schemeClr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UNEMPLOYMENT</a:t>
            </a:r>
            <a:r>
              <a:rPr lang="en-US" baseline="0"/>
              <a:t> RATE</a:t>
            </a:r>
            <a:endParaRPr lang="en-US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3873920016941282"/>
          <c:y val="0.10302845198473902"/>
          <c:w val="0.83492345173147609"/>
          <c:h val="0.83202755905511816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Column2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No Schooling</c:v>
                </c:pt>
                <c:pt idx="1">
                  <c:v>Primary Education</c:v>
                </c:pt>
                <c:pt idx="2">
                  <c:v>Secondary Education</c:v>
                </c:pt>
                <c:pt idx="3">
                  <c:v>Higher Education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0.6</c:v>
                </c:pt>
                <c:pt idx="1">
                  <c:v>0.45</c:v>
                </c:pt>
                <c:pt idx="2">
                  <c:v>0.35</c:v>
                </c:pt>
                <c:pt idx="3">
                  <c:v>0.08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912-4D55-A7CE-177FF31CA90F}"/>
            </c:ext>
          </c:extLst>
        </c:ser>
        <c:ser>
          <c:idx val="1"/>
          <c:order val="1"/>
          <c:tx>
            <c:strRef>
              <c:f>Sheet1!$A$2</c:f>
              <c:strCache>
                <c:ptCount val="1"/>
                <c:pt idx="0">
                  <c:v>No Schooling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No Schooling</c:v>
                </c:pt>
                <c:pt idx="1">
                  <c:v>Primary Education</c:v>
                </c:pt>
                <c:pt idx="2">
                  <c:v>Secondary Education</c:v>
                </c:pt>
                <c:pt idx="3">
                  <c:v>Higher Education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1-0912-4D55-A7CE-177FF31CA90F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Column4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No Schooling</c:v>
                </c:pt>
                <c:pt idx="1">
                  <c:v>Primary Education</c:v>
                </c:pt>
                <c:pt idx="2">
                  <c:v>Secondary Education</c:v>
                </c:pt>
                <c:pt idx="3">
                  <c:v>Higher Education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2-0912-4D55-A7CE-177FF31CA90F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Column5</c:v>
                </c:pt>
              </c:strCache>
            </c:strRef>
          </c:tx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No Schooling</c:v>
                </c:pt>
                <c:pt idx="1">
                  <c:v>Primary Education</c:v>
                </c:pt>
                <c:pt idx="2">
                  <c:v>Secondary Education</c:v>
                </c:pt>
                <c:pt idx="3">
                  <c:v>Higher Education</c:v>
                </c:pt>
              </c:strCache>
            </c:strRef>
          </c:cat>
          <c:val>
            <c:numRef>
              <c:f>Sheet1!$E$2:$E$5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3-0912-4D55-A7CE-177FF31CA90F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Column6</c:v>
                </c:pt>
              </c:strCache>
            </c:strRef>
          </c:tx>
          <c:spPr>
            <a:solidFill>
              <a:schemeClr val="accent5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No Schooling</c:v>
                </c:pt>
                <c:pt idx="1">
                  <c:v>Primary Education</c:v>
                </c:pt>
                <c:pt idx="2">
                  <c:v>Secondary Education</c:v>
                </c:pt>
                <c:pt idx="3">
                  <c:v>Higher Education</c:v>
                </c:pt>
              </c:strCache>
            </c:strRef>
          </c:cat>
          <c:val>
            <c:numRef>
              <c:f>Sheet1!$F$2:$F$5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4-0912-4D55-A7CE-177FF31CA90F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overlap val="100"/>
        <c:axId val="708084472"/>
        <c:axId val="708085192"/>
      </c:barChart>
      <c:catAx>
        <c:axId val="70808447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08085192"/>
        <c:crosses val="autoZero"/>
        <c:auto val="1"/>
        <c:lblAlgn val="ctr"/>
        <c:lblOffset val="100"/>
        <c:noMultiLvlLbl val="0"/>
      </c:catAx>
      <c:valAx>
        <c:axId val="708085192"/>
        <c:scaling>
          <c:orientation val="minMax"/>
        </c:scaling>
        <c:delete val="0"/>
        <c:axPos val="b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08084472"/>
        <c:crosses val="autoZero"/>
        <c:crossBetween val="between"/>
      </c:valAx>
      <c:spPr>
        <a:solidFill>
          <a:schemeClr val="accent6">
            <a:lumMod val="60000"/>
            <a:lumOff val="40000"/>
          </a:schemeClr>
        </a:solidFill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E6CB71-78F8-4664-9C87-188C0D344107}" type="datetimeFigureOut">
              <a:rPr lang="id-ID" smtClean="0"/>
              <a:t>27/04/2025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7889EB-C3C9-4E81-91E9-918C4A0CD8A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183941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IMAGE </a:t>
            </a:r>
          </a:p>
          <a:p>
            <a:r>
              <a:rPr lang="en-US" dirty="0"/>
              <a:t>https://www.google.com/search?q=tech%20innovation&amp;udm=2&amp;tbs=rimg:CbcGRpI3hATgYcY5EKS7TDNCsgIAwAIA2AIA4AIA&amp;rlz=1C1PRFI_enZA923ZA923&amp;hl=en&amp;sa=X&amp;ved=0CBoQuIIBahcKEwiAy8Dx1PiMAxUAAAAAHQAAAAAQBw&amp;biw=1536&amp;bih=730&amp;dpr=1.25#vhid=i2Hv7564jl51aM&amp;vssid=mosai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7889EB-C3C9-4E81-91E9-918C4A0CD8A2}" type="slidenum">
              <a:rPr lang="id-ID" smtClean="0"/>
              <a:t>1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7701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https://mybroadband.co.za/news/business/471859-south-africas-unemployment-improves-to-third-highest-in-the-world.html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7889EB-C3C9-4E81-91E9-918C4A0CD8A2}" type="slidenum">
              <a:rPr lang="id-ID" smtClean="0"/>
              <a:t>2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633989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www.google.com/search?q=high+school+uniform+fo+boys+african&amp;sca_esv=e834d918a624f451&amp;rlz=1C1PRFI_enZA923ZA923&amp;udm=2&amp;biw=1536&amp;bih=730&amp;sxsrf=AHTn8zr9iKxoaMWNTck7sbH8Kb8umqfQNg%3A1745757955236&amp;ei=AycOaOGZDpLi7_UPye708QU&amp;ved=0ahUKEwihp6SWn_iMAxUS8bsIHUk3PV4Q4dUDCBQ&amp;uact=5&amp;oq=high+school+uniform+fo+boys+african&amp;gs_lp=EgNpbWciI2hpZ2ggc2Nob29sIHVuaWZvcm0gZm8gYm95cyBhZnJpY2FuSJk0ULoIWPAwcAJ4AJABAJgBogKgAZAdqgEEMi0xNLgBA8gBAPgBAZgCAaACiQLCAgcQIxgnGMkCmAMA4gMFEgExIECIBgGSBwMyLTGgB-QIsgcDMi0xuAeJAg&amp;sclient=img#vhid=0OQGLGGcILSW4M&amp;vssid=mosai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7889EB-C3C9-4E81-91E9-918C4A0CD8A2}" type="slidenum">
              <a:rPr lang="id-ID" smtClean="0"/>
              <a:t>3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435536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SOURCE: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Trading Economics. (2024). </a:t>
            </a:r>
            <a:r>
              <a:rPr lang="en-US" i="1" dirty="0"/>
              <a:t>South Africa Youth Unemployment Rate</a:t>
            </a:r>
            <a:r>
              <a:rPr lang="en-US" dirty="0"/>
              <a:t>. Retrieved from https://tradingeconomics.com/south-africa/youth-unemployment-rate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SOURCES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Trading Economics. (2024). </a:t>
            </a:r>
            <a:r>
              <a:rPr lang="en-US" i="1" dirty="0"/>
              <a:t>South Africa Youth Unemployment Rate</a:t>
            </a:r>
            <a:r>
              <a:rPr lang="en-US" dirty="0"/>
              <a:t>. Retrieved from https://tradingeconomics.com/south-africa/youth-unemployment-rate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ttps://www.google.com/search?q=unemployment+images&amp;rlz=1C1PRFI_enZA923ZA923&amp;oq=unemployment+images&amp;gs_lcrp=EgZjaHJvbWUyCQgAEEUYORiABDIHCAEQABiABDIHCAIQABiABDIHCAMQABiABDIHCAQQABiABDIHCAUQABiABDIICAYQABgWGB4yCAgHEAAYFhgeMggICBAAGBYYHjIICAkQABgWGB7SAQg2OTkxajBqN6gCALACAA&amp;sourceid=chrome&amp;ie=UTF-8#vhid=TDqauDU8_ygdlM&amp;vssid=_cicOaKzEM4GChbIPnc-gIQ_38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https://www.educba.com/essay-on-unemployment/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7889EB-C3C9-4E81-91E9-918C4A0CD8A2}" type="slidenum">
              <a:rPr lang="id-ID" smtClean="0"/>
              <a:t>4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94650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SOURCE</a:t>
            </a:r>
          </a:p>
          <a:p>
            <a:pPr>
              <a:buNone/>
            </a:pPr>
            <a:r>
              <a:rPr lang="en-US" dirty="0"/>
              <a:t>Statistics South Africa. (2023). </a:t>
            </a:r>
            <a:r>
              <a:rPr lang="en-US" i="1" dirty="0"/>
              <a:t>Quarterly </a:t>
            </a:r>
            <a:r>
              <a:rPr lang="en-US" i="1" dirty="0" err="1"/>
              <a:t>Labour</a:t>
            </a:r>
            <a:r>
              <a:rPr lang="en-US" i="1" dirty="0"/>
              <a:t> Force Survey Q4 2023</a:t>
            </a:r>
            <a:r>
              <a:rPr lang="en-US" dirty="0"/>
              <a:t>. Retrieved from</a:t>
            </a:r>
            <a:br>
              <a:rPr lang="en-US" dirty="0"/>
            </a:br>
            <a:r>
              <a:rPr lang="en-US" dirty="0"/>
              <a:t>https://www.statssa.gov.za/publications/P0211/QLFS_Q4_2023.pdf</a:t>
            </a:r>
          </a:p>
          <a:p>
            <a:r>
              <a:rPr lang="en-US" dirty="0"/>
              <a:t>Statistics South Africa. (2024). </a:t>
            </a:r>
            <a:r>
              <a:rPr lang="en-US" i="1" dirty="0"/>
              <a:t>Quarterly </a:t>
            </a:r>
            <a:r>
              <a:rPr lang="en-US" i="1" dirty="0" err="1"/>
              <a:t>Labour</a:t>
            </a:r>
            <a:r>
              <a:rPr lang="en-US" i="1" dirty="0"/>
              <a:t> Force Survey Q4 2024</a:t>
            </a:r>
            <a:r>
              <a:rPr lang="en-US" dirty="0"/>
              <a:t>. Retrieved from</a:t>
            </a:r>
            <a:br>
              <a:rPr lang="en-US" dirty="0"/>
            </a:br>
            <a:r>
              <a:rPr lang="en-US" dirty="0"/>
              <a:t>https://www.statssa.gov.za/publications/P0211/Media%20Release%20QLFS%20Q4%202024.pdf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7889EB-C3C9-4E81-91E9-918C4A0CD8A2}" type="slidenum">
              <a:rPr lang="id-ID" smtClean="0"/>
              <a:t>5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680478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Sources</a:t>
            </a:r>
          </a:p>
          <a:p>
            <a:pPr>
              <a:buNone/>
            </a:pPr>
            <a:r>
              <a:rPr lang="en-US" dirty="0"/>
              <a:t>Statistics South Africa. (2024). </a:t>
            </a:r>
            <a:r>
              <a:rPr lang="en-US" i="1" dirty="0"/>
              <a:t>Quarterly </a:t>
            </a:r>
            <a:r>
              <a:rPr lang="en-US" i="1" dirty="0" err="1"/>
              <a:t>Labour</a:t>
            </a:r>
            <a:r>
              <a:rPr lang="en-US" i="1" dirty="0"/>
              <a:t> Force Survey Q4 2024</a:t>
            </a:r>
            <a:r>
              <a:rPr lang="en-US" dirty="0"/>
              <a:t>. Retrieved from</a:t>
            </a:r>
            <a:br>
              <a:rPr lang="en-US" dirty="0"/>
            </a:br>
            <a:r>
              <a:rPr lang="en-US" dirty="0"/>
              <a:t>https://www.statssa.gov.za/publications/P0211/Media%20Release%20QLFS%20Q4%202024.pdf</a:t>
            </a:r>
          </a:p>
          <a:p>
            <a:pPr>
              <a:buNone/>
            </a:pPr>
            <a:r>
              <a:rPr lang="en-US" dirty="0"/>
              <a:t>Human Sciences Research Council (HSRC). (2021). </a:t>
            </a:r>
            <a:r>
              <a:rPr lang="en-US" i="1" dirty="0"/>
              <a:t>Education and Employment in South Africa: An Analysis of Unemployment by Education Level</a:t>
            </a:r>
            <a:r>
              <a:rPr lang="en-US" dirty="0"/>
              <a:t>. Retrieved from</a:t>
            </a:r>
            <a:br>
              <a:rPr lang="en-US" dirty="0"/>
            </a:br>
            <a:r>
              <a:rPr lang="en-US" dirty="0"/>
              <a:t>https://www.hsrc.ac.za/en/research-data/ktree-doc/2491</a:t>
            </a:r>
          </a:p>
          <a:p>
            <a:r>
              <a:rPr lang="en-US" dirty="0"/>
              <a:t>OECD. (2020). </a:t>
            </a:r>
            <a:r>
              <a:rPr lang="en-US" i="1" dirty="0"/>
              <a:t>Education at a Glance: South Africa</a:t>
            </a:r>
            <a:r>
              <a:rPr lang="en-US" dirty="0"/>
              <a:t>. Retrieved from</a:t>
            </a:r>
            <a:br>
              <a:rPr lang="en-US" dirty="0"/>
            </a:br>
            <a:r>
              <a:rPr lang="en-US" dirty="0"/>
              <a:t>https://www.oecd.org/education/south-africa-education-at-a-glance-2020.pdf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7889EB-C3C9-4E81-91E9-918C4A0CD8A2}" type="slidenum">
              <a:rPr lang="id-ID" smtClean="0"/>
              <a:t>6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355027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Image:</a:t>
            </a:r>
          </a:p>
          <a:p>
            <a:r>
              <a:rPr lang="en-US" dirty="0"/>
              <a:t>https://medium.com/@rasheedamir/what-are-challenges-of-microservices-architecture-136689781fde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7889EB-C3C9-4E81-91E9-918C4A0CD8A2}" type="slidenum">
              <a:rPr lang="id-ID" smtClean="0"/>
              <a:t>9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766775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Image:</a:t>
            </a:r>
          </a:p>
          <a:p>
            <a:r>
              <a:rPr lang="en-US" dirty="0"/>
              <a:t>https://www.gpestratagem.com/blog/2016/1/29/sometimes-solutions-can-be-just-as-problematic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7889EB-C3C9-4E81-91E9-918C4A0CD8A2}" type="slidenum">
              <a:rPr lang="id-ID" smtClean="0"/>
              <a:t>10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565247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Image:</a:t>
            </a:r>
          </a:p>
          <a:p>
            <a:r>
              <a:rPr lang="en-US" dirty="0"/>
              <a:t>https://westsidenewsny.com/news/2023-01-15/veteran-organizations-invited-toapply-for-capital-program-funding/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7889EB-C3C9-4E81-91E9-918C4A0CD8A2}" type="slidenum">
              <a:rPr lang="id-ID" smtClean="0"/>
              <a:t>11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443389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IMAGE: https://nairametrics.com/2015/08/26/find-out-why-ecobank-was-ordered-to-pay-skye-bank-n629m/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7889EB-C3C9-4E81-91E9-918C4A0CD8A2}" type="slidenum">
              <a:rPr lang="id-ID" smtClean="0"/>
              <a:t>12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011688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Image:https</a:t>
            </a:r>
            <a:r>
              <a:rPr lang="en-US" dirty="0"/>
              <a:t>://www.freepik.com/free-photos-vectors/thank-you</a:t>
            </a:r>
          </a:p>
          <a:p>
            <a:r>
              <a:rPr lang="en-US" dirty="0"/>
              <a:t>https://www.freepik.com/free-photos-vectors/thank-you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7889EB-C3C9-4E81-91E9-918C4A0CD8A2}" type="slidenum">
              <a:rPr lang="id-ID" smtClean="0"/>
              <a:t>13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331139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06DD4E-27C3-4172-A5EA-06A4687DE2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80BBF47-3956-48BE-85E0-38281F50D8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79A47F-C029-426F-BBB9-96835C664A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D84E3-1DE8-4F33-A884-614083C34056}" type="datetimeFigureOut">
              <a:rPr lang="en-US" smtClean="0"/>
              <a:t>4/27/2025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85C33E-01C1-4C4C-A27C-76F8A1BFFF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E18F9C-22E6-4486-9013-3CC0AA325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078B4-09E3-4E92-BBC9-74AC7508B2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2161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9D353B-ABC3-44AD-99B2-1F71C10687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38F164-5992-4860-85C0-F3EFE68D64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3284E8-7FB5-4841-98C6-1A8F83F53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D84E3-1DE8-4F33-A884-614083C34056}" type="datetimeFigureOut">
              <a:rPr lang="en-US" smtClean="0"/>
              <a:t>4/27/2025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96E8AB-4F18-46F8-8033-59F187ADCB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DAAA37-F541-43E2-8349-1A03A752A4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078B4-09E3-4E92-BBC9-74AC7508B2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68230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3043FA-9A9D-42D8-AB2F-CCBBD3FC15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75512A-3345-4408-9463-F0D07CA559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AB60A9-D8BC-4CC7-9C38-39C0331F4C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D84E3-1DE8-4F33-A884-614083C34056}" type="datetimeFigureOut">
              <a:rPr lang="en-US" smtClean="0"/>
              <a:t>4/27/2025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F167BD-120D-4114-8F01-7BA8205BB7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169E4D-44EE-4E0A-AA9C-6DCD99DB80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078B4-09E3-4E92-BBC9-74AC7508B2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821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F4C7C0-7B0E-4D5B-937E-65760FCF91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D8E08B-C867-464B-B460-8C777A71AC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E1AD5A-FCAB-4374-AAC8-6CBD67FE2F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F2AEDC-9E86-4C90-AAB4-E76AB572A5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D84E3-1DE8-4F33-A884-614083C34056}" type="datetimeFigureOut">
              <a:rPr lang="en-US" smtClean="0"/>
              <a:t>4/27/2025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53F756-F107-4DCC-808C-49761084C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AFA7FF-E024-48FC-8A04-ABAEA477C0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078B4-09E3-4E92-BBC9-74AC7508B2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7467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8B3DC-A1A2-4178-BC9C-18D28A5CA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DF5056-601E-48C9-8177-A4DDD8BE01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4C52C1-85F8-4074-B0F2-2412533EAF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CEC94D1-8771-4A8C-B032-A9D0D623B30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4065715-8350-4A91-84C1-9D43CEFF15B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19404AC-C928-4B49-8FE2-6236075715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D84E3-1DE8-4F33-A884-614083C34056}" type="datetimeFigureOut">
              <a:rPr lang="en-US" smtClean="0"/>
              <a:t>4/27/2025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AD8F014-6D2F-43FC-904F-C2B5DFDD6B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F814FBA-D065-4FA3-B2A4-B3A14F9E33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078B4-09E3-4E92-BBC9-74AC7508B2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35832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icture Placeholder 32">
            <a:extLst>
              <a:ext uri="{FF2B5EF4-FFF2-40B4-BE49-F238E27FC236}">
                <a16:creationId xmlns:a16="http://schemas.microsoft.com/office/drawing/2014/main" id="{F807600B-B6CF-4A17-895F-005923394515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9888045" y="3109019"/>
            <a:ext cx="1050925" cy="81915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36" name="Picture Placeholder 32">
            <a:extLst>
              <a:ext uri="{FF2B5EF4-FFF2-40B4-BE49-F238E27FC236}">
                <a16:creationId xmlns:a16="http://schemas.microsoft.com/office/drawing/2014/main" id="{A6F9CD3E-4C01-47E9-8E53-8FE1715DECEE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7009379" y="3109019"/>
            <a:ext cx="1050925" cy="81915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35" name="Picture Placeholder 32">
            <a:extLst>
              <a:ext uri="{FF2B5EF4-FFF2-40B4-BE49-F238E27FC236}">
                <a16:creationId xmlns:a16="http://schemas.microsoft.com/office/drawing/2014/main" id="{2D71831C-D257-4741-9FE5-6C91A558E80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130713" y="3109019"/>
            <a:ext cx="1050925" cy="81915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34" name="Picture Placeholder 32">
            <a:extLst>
              <a:ext uri="{FF2B5EF4-FFF2-40B4-BE49-F238E27FC236}">
                <a16:creationId xmlns:a16="http://schemas.microsoft.com/office/drawing/2014/main" id="{55AE3507-758E-476B-B0C7-A455CB87838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253030" y="3109019"/>
            <a:ext cx="1050925" cy="81915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33" name="Picture Placeholder 32">
            <a:extLst>
              <a:ext uri="{FF2B5EF4-FFF2-40B4-BE49-F238E27FC236}">
                <a16:creationId xmlns:a16="http://schemas.microsoft.com/office/drawing/2014/main" id="{32965218-7EAA-4C50-A1FC-CAFF1CC55C4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570538" y="1203325"/>
            <a:ext cx="1050925" cy="81915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3F4630D-11DC-4102-8766-0D88420E4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D84E3-1DE8-4F33-A884-614083C34056}" type="datetimeFigureOut">
              <a:rPr lang="en-US" smtClean="0"/>
              <a:t>4/27/2025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65838A5-7A4E-46FE-94C8-C4A48478EF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79A2D4F-8D23-4CF7-AB45-4647EB802A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078B4-09E3-4E92-BBC9-74AC7508B2E8}" type="slidenum">
              <a:rPr lang="en-US" smtClean="0"/>
              <a:t>‹#›</a:t>
            </a:fld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EADFC39-5F39-47A0-8C0E-9C8E50DD6859}"/>
              </a:ext>
            </a:extLst>
          </p:cNvPr>
          <p:cNvSpPr/>
          <p:nvPr/>
        </p:nvSpPr>
        <p:spPr>
          <a:xfrm>
            <a:off x="5653617" y="1130300"/>
            <a:ext cx="884766" cy="965200"/>
          </a:xfrm>
          <a:prstGeom prst="rect">
            <a:avLst/>
          </a:prstGeom>
          <a:noFill/>
          <a:ln>
            <a:solidFill>
              <a:srgbClr val="E836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306F4D3-C292-4A71-8595-05D32A26310E}"/>
              </a:ext>
            </a:extLst>
          </p:cNvPr>
          <p:cNvSpPr/>
          <p:nvPr/>
        </p:nvSpPr>
        <p:spPr>
          <a:xfrm>
            <a:off x="1335617" y="3035300"/>
            <a:ext cx="884766" cy="965200"/>
          </a:xfrm>
          <a:prstGeom prst="rect">
            <a:avLst/>
          </a:prstGeom>
          <a:noFill/>
          <a:ln>
            <a:solidFill>
              <a:srgbClr val="E836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67D30FF0-21D1-4CE5-89D0-DA444B2CF14D}"/>
              </a:ext>
            </a:extLst>
          </p:cNvPr>
          <p:cNvSpPr/>
          <p:nvPr/>
        </p:nvSpPr>
        <p:spPr>
          <a:xfrm>
            <a:off x="4214283" y="3035300"/>
            <a:ext cx="884766" cy="965200"/>
          </a:xfrm>
          <a:prstGeom prst="rect">
            <a:avLst/>
          </a:prstGeom>
          <a:noFill/>
          <a:ln>
            <a:solidFill>
              <a:srgbClr val="E836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9D0C822-0C5C-4C1D-AF89-4ECF70E5BC11}"/>
              </a:ext>
            </a:extLst>
          </p:cNvPr>
          <p:cNvSpPr/>
          <p:nvPr/>
        </p:nvSpPr>
        <p:spPr>
          <a:xfrm>
            <a:off x="7092949" y="3035300"/>
            <a:ext cx="884766" cy="965200"/>
          </a:xfrm>
          <a:prstGeom prst="rect">
            <a:avLst/>
          </a:prstGeom>
          <a:noFill/>
          <a:ln>
            <a:solidFill>
              <a:srgbClr val="E836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80CE8130-7EFD-48ED-B344-55BA0DF32E6E}"/>
              </a:ext>
            </a:extLst>
          </p:cNvPr>
          <p:cNvSpPr/>
          <p:nvPr/>
        </p:nvSpPr>
        <p:spPr>
          <a:xfrm>
            <a:off x="9971615" y="3035300"/>
            <a:ext cx="884766" cy="965200"/>
          </a:xfrm>
          <a:prstGeom prst="rect">
            <a:avLst/>
          </a:prstGeom>
          <a:noFill/>
          <a:ln>
            <a:solidFill>
              <a:srgbClr val="E836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31168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BF562D1-7000-4934-BA08-EB573283B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D84E3-1DE8-4F33-A884-614083C34056}" type="datetimeFigureOut">
              <a:rPr lang="en-US" smtClean="0"/>
              <a:t>4/27/2025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B268B6C-8D0A-46F1-8118-2D6E0089D0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802E6F-C199-4AEC-A8EB-73083CF03E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078B4-09E3-4E92-BBC9-74AC7508B2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81260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1">
            <a:extLst>
              <a:ext uri="{FF2B5EF4-FFF2-40B4-BE49-F238E27FC236}">
                <a16:creationId xmlns:a16="http://schemas.microsoft.com/office/drawing/2014/main" id="{CEFA43A9-1515-43E3-9040-ACE0DD553CE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266700" y="3607994"/>
            <a:ext cx="3671888" cy="258445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400"/>
            </a:lvl1pPr>
          </a:lstStyle>
          <a:p>
            <a:endParaRPr lang="en-US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9593DE47-F666-42DA-B91B-BBB963FB967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048125" y="925513"/>
            <a:ext cx="3671888" cy="258445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400"/>
            </a:lvl1pPr>
          </a:lstStyle>
          <a:p>
            <a:endParaRPr lang="en-US" dirty="0"/>
          </a:p>
        </p:txBody>
      </p:sp>
      <p:sp>
        <p:nvSpPr>
          <p:cNvPr id="13" name="Picture Placeholder 11">
            <a:extLst>
              <a:ext uri="{FF2B5EF4-FFF2-40B4-BE49-F238E27FC236}">
                <a16:creationId xmlns:a16="http://schemas.microsoft.com/office/drawing/2014/main" id="{F9A6711B-CC92-4052-A8A9-22AB9080948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828868" y="3607994"/>
            <a:ext cx="3671888" cy="258445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4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84234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A90BF43A-ADF4-474C-A6C7-D13F30B47ED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003300"/>
            <a:ext cx="3952764" cy="5537200"/>
          </a:xfrm>
          <a:custGeom>
            <a:avLst/>
            <a:gdLst>
              <a:gd name="connsiteX0" fmla="*/ 1184164 w 3952764"/>
              <a:gd name="connsiteY0" fmla="*/ 0 h 5537200"/>
              <a:gd name="connsiteX1" fmla="*/ 3952764 w 3952764"/>
              <a:gd name="connsiteY1" fmla="*/ 2768600 h 5537200"/>
              <a:gd name="connsiteX2" fmla="*/ 1184164 w 3952764"/>
              <a:gd name="connsiteY2" fmla="*/ 5537200 h 5537200"/>
              <a:gd name="connsiteX3" fmla="*/ 106500 w 3952764"/>
              <a:gd name="connsiteY3" fmla="*/ 5319630 h 5537200"/>
              <a:gd name="connsiteX4" fmla="*/ 0 w 3952764"/>
              <a:gd name="connsiteY4" fmla="*/ 5268326 h 5537200"/>
              <a:gd name="connsiteX5" fmla="*/ 0 w 3952764"/>
              <a:gd name="connsiteY5" fmla="*/ 268874 h 5537200"/>
              <a:gd name="connsiteX6" fmla="*/ 106500 w 3952764"/>
              <a:gd name="connsiteY6" fmla="*/ 217570 h 5537200"/>
              <a:gd name="connsiteX7" fmla="*/ 1184164 w 3952764"/>
              <a:gd name="connsiteY7" fmla="*/ 0 h 553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52764" h="5537200">
                <a:moveTo>
                  <a:pt x="1184164" y="0"/>
                </a:moveTo>
                <a:cubicBezTo>
                  <a:pt x="2713220" y="0"/>
                  <a:pt x="3952764" y="1239544"/>
                  <a:pt x="3952764" y="2768600"/>
                </a:cubicBezTo>
                <a:cubicBezTo>
                  <a:pt x="3952764" y="4297656"/>
                  <a:pt x="2713220" y="5537200"/>
                  <a:pt x="1184164" y="5537200"/>
                </a:cubicBezTo>
                <a:cubicBezTo>
                  <a:pt x="801900" y="5537200"/>
                  <a:pt x="437731" y="5459729"/>
                  <a:pt x="106500" y="5319630"/>
                </a:cubicBezTo>
                <a:lnTo>
                  <a:pt x="0" y="5268326"/>
                </a:lnTo>
                <a:lnTo>
                  <a:pt x="0" y="268874"/>
                </a:lnTo>
                <a:lnTo>
                  <a:pt x="106500" y="217570"/>
                </a:lnTo>
                <a:cubicBezTo>
                  <a:pt x="437731" y="77472"/>
                  <a:pt x="801900" y="0"/>
                  <a:pt x="1184164" y="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14588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D94A58E8-F52F-4A44-B1EF-1CCF06E4E2CF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3429000" y="0"/>
            <a:ext cx="5130800" cy="6858000"/>
          </a:xfrm>
          <a:custGeom>
            <a:avLst/>
            <a:gdLst>
              <a:gd name="connsiteX0" fmla="*/ 0 w 5130800"/>
              <a:gd name="connsiteY0" fmla="*/ 0 h 6858000"/>
              <a:gd name="connsiteX1" fmla="*/ 2110503 w 5130800"/>
              <a:gd name="connsiteY1" fmla="*/ 0 h 6858000"/>
              <a:gd name="connsiteX2" fmla="*/ 5130800 w 5130800"/>
              <a:gd name="connsiteY2" fmla="*/ 6858000 h 6858000"/>
              <a:gd name="connsiteX3" fmla="*/ 3020297 w 51308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30800" h="6858000">
                <a:moveTo>
                  <a:pt x="0" y="0"/>
                </a:moveTo>
                <a:lnTo>
                  <a:pt x="2110503" y="0"/>
                </a:lnTo>
                <a:lnTo>
                  <a:pt x="5130800" y="6858000"/>
                </a:lnTo>
                <a:lnTo>
                  <a:pt x="3020297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D69A26C0-BA85-43FA-9548-0A0F7A8D94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219200" y="0"/>
            <a:ext cx="5130800" cy="6858000"/>
          </a:xfrm>
          <a:custGeom>
            <a:avLst/>
            <a:gdLst>
              <a:gd name="connsiteX0" fmla="*/ 0 w 5130800"/>
              <a:gd name="connsiteY0" fmla="*/ 0 h 6858000"/>
              <a:gd name="connsiteX1" fmla="*/ 2110503 w 5130800"/>
              <a:gd name="connsiteY1" fmla="*/ 0 h 6858000"/>
              <a:gd name="connsiteX2" fmla="*/ 5130800 w 5130800"/>
              <a:gd name="connsiteY2" fmla="*/ 6858000 h 6858000"/>
              <a:gd name="connsiteX3" fmla="*/ 3020297 w 51308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30800" h="6858000">
                <a:moveTo>
                  <a:pt x="0" y="0"/>
                </a:moveTo>
                <a:lnTo>
                  <a:pt x="2110503" y="0"/>
                </a:lnTo>
                <a:lnTo>
                  <a:pt x="5130800" y="6858000"/>
                </a:lnTo>
                <a:lnTo>
                  <a:pt x="3020297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FD6440D9-CD52-44B2-A4EA-17B834508E6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990600" y="0"/>
            <a:ext cx="5130800" cy="6858000"/>
          </a:xfrm>
          <a:custGeom>
            <a:avLst/>
            <a:gdLst>
              <a:gd name="connsiteX0" fmla="*/ 0 w 5130800"/>
              <a:gd name="connsiteY0" fmla="*/ 0 h 6858000"/>
              <a:gd name="connsiteX1" fmla="*/ 2110503 w 5130800"/>
              <a:gd name="connsiteY1" fmla="*/ 0 h 6858000"/>
              <a:gd name="connsiteX2" fmla="*/ 5130800 w 5130800"/>
              <a:gd name="connsiteY2" fmla="*/ 6858000 h 6858000"/>
              <a:gd name="connsiteX3" fmla="*/ 3020297 w 51308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30800" h="6858000">
                <a:moveTo>
                  <a:pt x="0" y="0"/>
                </a:moveTo>
                <a:lnTo>
                  <a:pt x="2110503" y="0"/>
                </a:lnTo>
                <a:lnTo>
                  <a:pt x="5130800" y="6858000"/>
                </a:lnTo>
                <a:lnTo>
                  <a:pt x="3020297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8924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EF540B0D-4795-4BC7-87C5-70C1142C563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391401" y="4470974"/>
            <a:ext cx="1387475" cy="1609023"/>
          </a:xfrm>
          <a:custGeom>
            <a:avLst/>
            <a:gdLst>
              <a:gd name="connsiteX0" fmla="*/ 692214 w 1387475"/>
              <a:gd name="connsiteY0" fmla="*/ 0 h 1609023"/>
              <a:gd name="connsiteX1" fmla="*/ 695360 w 1387475"/>
              <a:gd name="connsiteY1" fmla="*/ 0 h 1609023"/>
              <a:gd name="connsiteX2" fmla="*/ 1387475 w 1387475"/>
              <a:gd name="connsiteY2" fmla="*/ 346058 h 1609023"/>
              <a:gd name="connsiteX3" fmla="*/ 1387475 w 1387475"/>
              <a:gd name="connsiteY3" fmla="*/ 1262179 h 1609023"/>
              <a:gd name="connsiteX4" fmla="*/ 693787 w 1387475"/>
              <a:gd name="connsiteY4" fmla="*/ 1609023 h 1609023"/>
              <a:gd name="connsiteX5" fmla="*/ 0 w 1387475"/>
              <a:gd name="connsiteY5" fmla="*/ 1262129 h 1609023"/>
              <a:gd name="connsiteX6" fmla="*/ 0 w 1387475"/>
              <a:gd name="connsiteY6" fmla="*/ 346107 h 1609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87475" h="1609023">
                <a:moveTo>
                  <a:pt x="692214" y="0"/>
                </a:moveTo>
                <a:lnTo>
                  <a:pt x="695360" y="0"/>
                </a:lnTo>
                <a:lnTo>
                  <a:pt x="1387475" y="346058"/>
                </a:lnTo>
                <a:lnTo>
                  <a:pt x="1387475" y="1262179"/>
                </a:lnTo>
                <a:lnTo>
                  <a:pt x="693787" y="1609023"/>
                </a:lnTo>
                <a:lnTo>
                  <a:pt x="0" y="1262129"/>
                </a:lnTo>
                <a:lnTo>
                  <a:pt x="0" y="346107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endParaRPr lang="en-US"/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577385D8-4260-4CD4-8EDB-C56E34A3286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845358" y="4470974"/>
            <a:ext cx="1387475" cy="1609023"/>
          </a:xfrm>
          <a:custGeom>
            <a:avLst/>
            <a:gdLst>
              <a:gd name="connsiteX0" fmla="*/ 692214 w 1387475"/>
              <a:gd name="connsiteY0" fmla="*/ 0 h 1609023"/>
              <a:gd name="connsiteX1" fmla="*/ 695360 w 1387475"/>
              <a:gd name="connsiteY1" fmla="*/ 0 h 1609023"/>
              <a:gd name="connsiteX2" fmla="*/ 1387475 w 1387475"/>
              <a:gd name="connsiteY2" fmla="*/ 346058 h 1609023"/>
              <a:gd name="connsiteX3" fmla="*/ 1387475 w 1387475"/>
              <a:gd name="connsiteY3" fmla="*/ 1262179 h 1609023"/>
              <a:gd name="connsiteX4" fmla="*/ 693787 w 1387475"/>
              <a:gd name="connsiteY4" fmla="*/ 1609023 h 1609023"/>
              <a:gd name="connsiteX5" fmla="*/ 0 w 1387475"/>
              <a:gd name="connsiteY5" fmla="*/ 1262129 h 1609023"/>
              <a:gd name="connsiteX6" fmla="*/ 0 w 1387475"/>
              <a:gd name="connsiteY6" fmla="*/ 346107 h 1609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87475" h="1609023">
                <a:moveTo>
                  <a:pt x="692214" y="0"/>
                </a:moveTo>
                <a:lnTo>
                  <a:pt x="695360" y="0"/>
                </a:lnTo>
                <a:lnTo>
                  <a:pt x="1387475" y="346058"/>
                </a:lnTo>
                <a:lnTo>
                  <a:pt x="1387475" y="1262179"/>
                </a:lnTo>
                <a:lnTo>
                  <a:pt x="693787" y="1609023"/>
                </a:lnTo>
                <a:lnTo>
                  <a:pt x="0" y="1262129"/>
                </a:lnTo>
                <a:lnTo>
                  <a:pt x="0" y="346107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endParaRPr lang="en-US"/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FC53C9E8-AC21-4D16-BB7D-EDD25725256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572625" y="3142045"/>
            <a:ext cx="1387475" cy="1609023"/>
          </a:xfrm>
          <a:custGeom>
            <a:avLst/>
            <a:gdLst>
              <a:gd name="connsiteX0" fmla="*/ 692214 w 1387475"/>
              <a:gd name="connsiteY0" fmla="*/ 0 h 1609023"/>
              <a:gd name="connsiteX1" fmla="*/ 695360 w 1387475"/>
              <a:gd name="connsiteY1" fmla="*/ 0 h 1609023"/>
              <a:gd name="connsiteX2" fmla="*/ 1387475 w 1387475"/>
              <a:gd name="connsiteY2" fmla="*/ 346058 h 1609023"/>
              <a:gd name="connsiteX3" fmla="*/ 1387475 w 1387475"/>
              <a:gd name="connsiteY3" fmla="*/ 1262179 h 1609023"/>
              <a:gd name="connsiteX4" fmla="*/ 693787 w 1387475"/>
              <a:gd name="connsiteY4" fmla="*/ 1609023 h 1609023"/>
              <a:gd name="connsiteX5" fmla="*/ 0 w 1387475"/>
              <a:gd name="connsiteY5" fmla="*/ 1262129 h 1609023"/>
              <a:gd name="connsiteX6" fmla="*/ 0 w 1387475"/>
              <a:gd name="connsiteY6" fmla="*/ 346107 h 1609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87475" h="1609023">
                <a:moveTo>
                  <a:pt x="692214" y="0"/>
                </a:moveTo>
                <a:lnTo>
                  <a:pt x="695360" y="0"/>
                </a:lnTo>
                <a:lnTo>
                  <a:pt x="1387475" y="346058"/>
                </a:lnTo>
                <a:lnTo>
                  <a:pt x="1387475" y="1262179"/>
                </a:lnTo>
                <a:lnTo>
                  <a:pt x="693787" y="1609023"/>
                </a:lnTo>
                <a:lnTo>
                  <a:pt x="0" y="1262129"/>
                </a:lnTo>
                <a:lnTo>
                  <a:pt x="0" y="346107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endParaRPr lang="en-US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6900CEAA-39BA-434B-8E0D-4C5FFF31F795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118379" y="3142045"/>
            <a:ext cx="1387475" cy="1609023"/>
          </a:xfrm>
          <a:custGeom>
            <a:avLst/>
            <a:gdLst>
              <a:gd name="connsiteX0" fmla="*/ 692214 w 1387475"/>
              <a:gd name="connsiteY0" fmla="*/ 0 h 1609023"/>
              <a:gd name="connsiteX1" fmla="*/ 695360 w 1387475"/>
              <a:gd name="connsiteY1" fmla="*/ 0 h 1609023"/>
              <a:gd name="connsiteX2" fmla="*/ 1387475 w 1387475"/>
              <a:gd name="connsiteY2" fmla="*/ 346058 h 1609023"/>
              <a:gd name="connsiteX3" fmla="*/ 1387475 w 1387475"/>
              <a:gd name="connsiteY3" fmla="*/ 1262179 h 1609023"/>
              <a:gd name="connsiteX4" fmla="*/ 693787 w 1387475"/>
              <a:gd name="connsiteY4" fmla="*/ 1609023 h 1609023"/>
              <a:gd name="connsiteX5" fmla="*/ 0 w 1387475"/>
              <a:gd name="connsiteY5" fmla="*/ 1262129 h 1609023"/>
              <a:gd name="connsiteX6" fmla="*/ 0 w 1387475"/>
              <a:gd name="connsiteY6" fmla="*/ 346107 h 1609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87475" h="1609023">
                <a:moveTo>
                  <a:pt x="692214" y="0"/>
                </a:moveTo>
                <a:lnTo>
                  <a:pt x="695360" y="0"/>
                </a:lnTo>
                <a:lnTo>
                  <a:pt x="1387475" y="346058"/>
                </a:lnTo>
                <a:lnTo>
                  <a:pt x="1387475" y="1262179"/>
                </a:lnTo>
                <a:lnTo>
                  <a:pt x="693787" y="1609023"/>
                </a:lnTo>
                <a:lnTo>
                  <a:pt x="0" y="1262129"/>
                </a:lnTo>
                <a:lnTo>
                  <a:pt x="0" y="346107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endParaRPr lang="en-US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8CB1BD77-7453-40ED-A9B1-6A70B0FBBF9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8845648" y="1813117"/>
            <a:ext cx="1387475" cy="1609023"/>
          </a:xfrm>
          <a:custGeom>
            <a:avLst/>
            <a:gdLst>
              <a:gd name="connsiteX0" fmla="*/ 692214 w 1387475"/>
              <a:gd name="connsiteY0" fmla="*/ 0 h 1609023"/>
              <a:gd name="connsiteX1" fmla="*/ 695360 w 1387475"/>
              <a:gd name="connsiteY1" fmla="*/ 0 h 1609023"/>
              <a:gd name="connsiteX2" fmla="*/ 1387475 w 1387475"/>
              <a:gd name="connsiteY2" fmla="*/ 346058 h 1609023"/>
              <a:gd name="connsiteX3" fmla="*/ 1387475 w 1387475"/>
              <a:gd name="connsiteY3" fmla="*/ 1262179 h 1609023"/>
              <a:gd name="connsiteX4" fmla="*/ 693787 w 1387475"/>
              <a:gd name="connsiteY4" fmla="*/ 1609023 h 1609023"/>
              <a:gd name="connsiteX5" fmla="*/ 0 w 1387475"/>
              <a:gd name="connsiteY5" fmla="*/ 1262129 h 1609023"/>
              <a:gd name="connsiteX6" fmla="*/ 0 w 1387475"/>
              <a:gd name="connsiteY6" fmla="*/ 346107 h 1609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87475" h="1609023">
                <a:moveTo>
                  <a:pt x="692214" y="0"/>
                </a:moveTo>
                <a:lnTo>
                  <a:pt x="695360" y="0"/>
                </a:lnTo>
                <a:lnTo>
                  <a:pt x="1387475" y="346058"/>
                </a:lnTo>
                <a:lnTo>
                  <a:pt x="1387475" y="1262179"/>
                </a:lnTo>
                <a:lnTo>
                  <a:pt x="693787" y="1609023"/>
                </a:lnTo>
                <a:lnTo>
                  <a:pt x="0" y="1262129"/>
                </a:lnTo>
                <a:lnTo>
                  <a:pt x="0" y="346107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endParaRPr lang="en-US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56A50284-9143-4611-AC0B-E85174E0D0C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118475" y="484188"/>
            <a:ext cx="1387475" cy="1609023"/>
          </a:xfrm>
          <a:custGeom>
            <a:avLst/>
            <a:gdLst>
              <a:gd name="connsiteX0" fmla="*/ 692214 w 1387475"/>
              <a:gd name="connsiteY0" fmla="*/ 0 h 1609023"/>
              <a:gd name="connsiteX1" fmla="*/ 695360 w 1387475"/>
              <a:gd name="connsiteY1" fmla="*/ 0 h 1609023"/>
              <a:gd name="connsiteX2" fmla="*/ 1387475 w 1387475"/>
              <a:gd name="connsiteY2" fmla="*/ 346058 h 1609023"/>
              <a:gd name="connsiteX3" fmla="*/ 1387475 w 1387475"/>
              <a:gd name="connsiteY3" fmla="*/ 1262179 h 1609023"/>
              <a:gd name="connsiteX4" fmla="*/ 693787 w 1387475"/>
              <a:gd name="connsiteY4" fmla="*/ 1609023 h 1609023"/>
              <a:gd name="connsiteX5" fmla="*/ 0 w 1387475"/>
              <a:gd name="connsiteY5" fmla="*/ 1262129 h 1609023"/>
              <a:gd name="connsiteX6" fmla="*/ 0 w 1387475"/>
              <a:gd name="connsiteY6" fmla="*/ 346107 h 1609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87475" h="1609023">
                <a:moveTo>
                  <a:pt x="692214" y="0"/>
                </a:moveTo>
                <a:lnTo>
                  <a:pt x="695360" y="0"/>
                </a:lnTo>
                <a:lnTo>
                  <a:pt x="1387475" y="346058"/>
                </a:lnTo>
                <a:lnTo>
                  <a:pt x="1387475" y="1262179"/>
                </a:lnTo>
                <a:lnTo>
                  <a:pt x="693787" y="1609023"/>
                </a:lnTo>
                <a:lnTo>
                  <a:pt x="0" y="1262129"/>
                </a:lnTo>
                <a:lnTo>
                  <a:pt x="0" y="346107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159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E60789B-B2CE-47B4-919F-70C6DAB9CF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D5A94A-FC61-48A6-9910-75A4B805B8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DA1DBD-5C0C-4888-B917-44054DB025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3D84E3-1DE8-4F33-A884-614083C34056}" type="datetimeFigureOut">
              <a:rPr lang="en-US" smtClean="0"/>
              <a:t>4/27/2025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77358C-9098-4674-ACDB-BDD372543B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7513AF-9268-426C-B69C-DB3CADD741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9078B4-09E3-4E92-BBC9-74AC7508B2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5738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susanmdavis.pages.dev/ifdisd-unemployment-rate-2025-south-african-government-vurdi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zigZ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18A54FB6-C9B5-4937-8C27-B582FCFF4191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923" r="29923"/>
          <a:stretch/>
        </p:blipFill>
        <p:spPr>
          <a:xfrm>
            <a:off x="64294" y="1245027"/>
            <a:ext cx="3952764" cy="5537200"/>
          </a:xfrm>
        </p:spPr>
      </p:pic>
      <p:grpSp>
        <p:nvGrpSpPr>
          <p:cNvPr id="46" name="Group 45">
            <a:extLst>
              <a:ext uri="{FF2B5EF4-FFF2-40B4-BE49-F238E27FC236}">
                <a16:creationId xmlns:a16="http://schemas.microsoft.com/office/drawing/2014/main" id="{08A46FDD-398E-43AA-B152-2BDF549290DA}"/>
              </a:ext>
            </a:extLst>
          </p:cNvPr>
          <p:cNvGrpSpPr/>
          <p:nvPr/>
        </p:nvGrpSpPr>
        <p:grpSpPr>
          <a:xfrm>
            <a:off x="12052300" y="0"/>
            <a:ext cx="139700" cy="6375400"/>
            <a:chOff x="12052300" y="0"/>
            <a:chExt cx="139700" cy="6375400"/>
          </a:xfrm>
          <a:solidFill>
            <a:schemeClr val="accent4"/>
          </a:solidFill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BB1578A2-6138-4092-829F-3E8658F40460}"/>
                </a:ext>
              </a:extLst>
            </p:cNvPr>
            <p:cNvSpPr/>
            <p:nvPr/>
          </p:nvSpPr>
          <p:spPr>
            <a:xfrm>
              <a:off x="12052300" y="0"/>
              <a:ext cx="139700" cy="41529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A0FB6E7D-C3ED-4DB9-8B2C-93F4C984BE5D}"/>
                </a:ext>
              </a:extLst>
            </p:cNvPr>
            <p:cNvSpPr/>
            <p:nvPr/>
          </p:nvSpPr>
          <p:spPr>
            <a:xfrm>
              <a:off x="12052300" y="4419600"/>
              <a:ext cx="139700" cy="19558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9818C7FB-E02F-4CDE-A95B-B116D22BC2B7}"/>
              </a:ext>
            </a:extLst>
          </p:cNvPr>
          <p:cNvSpPr txBox="1"/>
          <p:nvPr/>
        </p:nvSpPr>
        <p:spPr>
          <a:xfrm>
            <a:off x="75272" y="231527"/>
            <a:ext cx="11658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rPr>
              <a:t>MEET THE TEAM</a:t>
            </a:r>
            <a:endParaRPr lang="en-US" sz="3200" dirty="0">
              <a:solidFill>
                <a:schemeClr val="tx1">
                  <a:lumMod val="85000"/>
                  <a:lumOff val="15000"/>
                </a:schemeClr>
              </a:solidFill>
              <a:latin typeface="+mj-lt"/>
            </a:endParaRPr>
          </a:p>
        </p:txBody>
      </p:sp>
      <p:sp>
        <p:nvSpPr>
          <p:cNvPr id="190" name="Arc 189">
            <a:extLst>
              <a:ext uri="{FF2B5EF4-FFF2-40B4-BE49-F238E27FC236}">
                <a16:creationId xmlns:a16="http://schemas.microsoft.com/office/drawing/2014/main" id="{6B8DF9E5-C9F8-4807-AEC0-FF964F4F0FD5}"/>
              </a:ext>
            </a:extLst>
          </p:cNvPr>
          <p:cNvSpPr/>
          <p:nvPr/>
        </p:nvSpPr>
        <p:spPr>
          <a:xfrm rot="8969045">
            <a:off x="-1739900" y="561200"/>
            <a:ext cx="6296801" cy="6296800"/>
          </a:xfrm>
          <a:prstGeom prst="arc">
            <a:avLst>
              <a:gd name="adj1" fmla="val 9670968"/>
              <a:gd name="adj2" fmla="val 15660902"/>
            </a:avLst>
          </a:prstGeom>
          <a:ln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81B27591-AE34-46A6-BE7C-193102D1A525}"/>
              </a:ext>
            </a:extLst>
          </p:cNvPr>
          <p:cNvSpPr/>
          <p:nvPr/>
        </p:nvSpPr>
        <p:spPr>
          <a:xfrm>
            <a:off x="4016265" y="5226538"/>
            <a:ext cx="6172906" cy="57234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0400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8734934A-0CA4-4191-92FF-55233FDFE26C}"/>
              </a:ext>
            </a:extLst>
          </p:cNvPr>
          <p:cNvSpPr/>
          <p:nvPr/>
        </p:nvSpPr>
        <p:spPr>
          <a:xfrm>
            <a:off x="4530307" y="4252224"/>
            <a:ext cx="5697217" cy="59823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0400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BFA24EC9-7E4C-44EF-AE96-5E73026FE58B}"/>
              </a:ext>
            </a:extLst>
          </p:cNvPr>
          <p:cNvSpPr/>
          <p:nvPr/>
        </p:nvSpPr>
        <p:spPr>
          <a:xfrm>
            <a:off x="4508226" y="3314218"/>
            <a:ext cx="5743113" cy="68298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0400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31FC86EF-0A2B-4AA2-AA70-67BB0E7679DA}"/>
              </a:ext>
            </a:extLst>
          </p:cNvPr>
          <p:cNvSpPr/>
          <p:nvPr/>
        </p:nvSpPr>
        <p:spPr>
          <a:xfrm>
            <a:off x="4094090" y="1380020"/>
            <a:ext cx="6209633" cy="65753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0400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1" name="Oval 190">
            <a:extLst>
              <a:ext uri="{FF2B5EF4-FFF2-40B4-BE49-F238E27FC236}">
                <a16:creationId xmlns:a16="http://schemas.microsoft.com/office/drawing/2014/main" id="{8C5A7AF4-837D-4413-A163-4D138B85488B}"/>
              </a:ext>
            </a:extLst>
          </p:cNvPr>
          <p:cNvSpPr/>
          <p:nvPr/>
        </p:nvSpPr>
        <p:spPr>
          <a:xfrm>
            <a:off x="3739930" y="5152682"/>
            <a:ext cx="752232" cy="752232"/>
          </a:xfrm>
          <a:prstGeom prst="ellipse">
            <a:avLst/>
          </a:prstGeom>
          <a:solidFill>
            <a:schemeClr val="bg1"/>
          </a:solidFill>
          <a:ln>
            <a:solidFill>
              <a:schemeClr val="tx1">
                <a:lumMod val="65000"/>
                <a:lumOff val="3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ID"/>
          </a:p>
        </p:txBody>
      </p:sp>
      <p:sp>
        <p:nvSpPr>
          <p:cNvPr id="192" name="Oval 191">
            <a:extLst>
              <a:ext uri="{FF2B5EF4-FFF2-40B4-BE49-F238E27FC236}">
                <a16:creationId xmlns:a16="http://schemas.microsoft.com/office/drawing/2014/main" id="{58EE40D0-0F5D-4D9F-89D7-C7A9D9A5FCE7}"/>
              </a:ext>
            </a:extLst>
          </p:cNvPr>
          <p:cNvSpPr/>
          <p:nvPr/>
        </p:nvSpPr>
        <p:spPr>
          <a:xfrm>
            <a:off x="3530075" y="1322743"/>
            <a:ext cx="752232" cy="752232"/>
          </a:xfrm>
          <a:prstGeom prst="ellipse">
            <a:avLst/>
          </a:prstGeom>
          <a:solidFill>
            <a:schemeClr val="bg1"/>
          </a:solidFill>
          <a:ln>
            <a:solidFill>
              <a:schemeClr val="tx1">
                <a:lumMod val="65000"/>
                <a:lumOff val="3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ID"/>
          </a:p>
        </p:txBody>
      </p:sp>
      <p:sp>
        <p:nvSpPr>
          <p:cNvPr id="193" name="Oval 192">
            <a:extLst>
              <a:ext uri="{FF2B5EF4-FFF2-40B4-BE49-F238E27FC236}">
                <a16:creationId xmlns:a16="http://schemas.microsoft.com/office/drawing/2014/main" id="{F7787D25-F86B-4C7D-863E-598A61206730}"/>
              </a:ext>
            </a:extLst>
          </p:cNvPr>
          <p:cNvSpPr/>
          <p:nvPr/>
        </p:nvSpPr>
        <p:spPr>
          <a:xfrm>
            <a:off x="4094090" y="3281076"/>
            <a:ext cx="752232" cy="752232"/>
          </a:xfrm>
          <a:prstGeom prst="ellipse">
            <a:avLst/>
          </a:prstGeom>
          <a:solidFill>
            <a:schemeClr val="bg1"/>
          </a:solidFill>
          <a:ln>
            <a:solidFill>
              <a:schemeClr val="tx1">
                <a:lumMod val="65000"/>
                <a:lumOff val="3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ID"/>
          </a:p>
        </p:txBody>
      </p:sp>
      <p:sp>
        <p:nvSpPr>
          <p:cNvPr id="194" name="Oval 193">
            <a:extLst>
              <a:ext uri="{FF2B5EF4-FFF2-40B4-BE49-F238E27FC236}">
                <a16:creationId xmlns:a16="http://schemas.microsoft.com/office/drawing/2014/main" id="{060B1DF4-0871-4F8E-A83A-C7F02DF3CBCA}"/>
              </a:ext>
            </a:extLst>
          </p:cNvPr>
          <p:cNvSpPr/>
          <p:nvPr/>
        </p:nvSpPr>
        <p:spPr>
          <a:xfrm>
            <a:off x="4107796" y="4173663"/>
            <a:ext cx="752232" cy="752232"/>
          </a:xfrm>
          <a:prstGeom prst="ellipse">
            <a:avLst/>
          </a:prstGeom>
          <a:solidFill>
            <a:schemeClr val="bg1"/>
          </a:solidFill>
          <a:ln>
            <a:solidFill>
              <a:schemeClr val="tx1">
                <a:lumMod val="65000"/>
                <a:lumOff val="3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ID"/>
          </a:p>
        </p:txBody>
      </p:sp>
      <p:sp>
        <p:nvSpPr>
          <p:cNvPr id="221" name="Freeform: Shape 220">
            <a:extLst>
              <a:ext uri="{FF2B5EF4-FFF2-40B4-BE49-F238E27FC236}">
                <a16:creationId xmlns:a16="http://schemas.microsoft.com/office/drawing/2014/main" id="{D882C94D-7EFE-4513-A4C9-C00E9C74E317}"/>
              </a:ext>
            </a:extLst>
          </p:cNvPr>
          <p:cNvSpPr/>
          <p:nvPr/>
        </p:nvSpPr>
        <p:spPr>
          <a:xfrm>
            <a:off x="96157" y="1359216"/>
            <a:ext cx="3838575" cy="5308822"/>
          </a:xfrm>
          <a:custGeom>
            <a:avLst/>
            <a:gdLst>
              <a:gd name="connsiteX0" fmla="*/ 1184164 w 3838575"/>
              <a:gd name="connsiteY0" fmla="*/ 0 h 5308822"/>
              <a:gd name="connsiteX1" fmla="*/ 3838575 w 3838575"/>
              <a:gd name="connsiteY1" fmla="*/ 2654411 h 5308822"/>
              <a:gd name="connsiteX2" fmla="*/ 1184164 w 3838575"/>
              <a:gd name="connsiteY2" fmla="*/ 5308822 h 5308822"/>
              <a:gd name="connsiteX3" fmla="*/ 150947 w 3838575"/>
              <a:gd name="connsiteY3" fmla="*/ 5100225 h 5308822"/>
              <a:gd name="connsiteX4" fmla="*/ 0 w 3838575"/>
              <a:gd name="connsiteY4" fmla="*/ 5027510 h 5308822"/>
              <a:gd name="connsiteX5" fmla="*/ 0 w 3838575"/>
              <a:gd name="connsiteY5" fmla="*/ 281312 h 5308822"/>
              <a:gd name="connsiteX6" fmla="*/ 150947 w 3838575"/>
              <a:gd name="connsiteY6" fmla="*/ 208597 h 5308822"/>
              <a:gd name="connsiteX7" fmla="*/ 1184164 w 3838575"/>
              <a:gd name="connsiteY7" fmla="*/ 0 h 5308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838575" h="5308822">
                <a:moveTo>
                  <a:pt x="1184164" y="0"/>
                </a:moveTo>
                <a:cubicBezTo>
                  <a:pt x="2650155" y="0"/>
                  <a:pt x="3838575" y="1188420"/>
                  <a:pt x="3838575" y="2654411"/>
                </a:cubicBezTo>
                <a:cubicBezTo>
                  <a:pt x="3838575" y="4120402"/>
                  <a:pt x="2650155" y="5308822"/>
                  <a:pt x="1184164" y="5308822"/>
                </a:cubicBezTo>
                <a:cubicBezTo>
                  <a:pt x="817666" y="5308822"/>
                  <a:pt x="468517" y="5234546"/>
                  <a:pt x="150947" y="5100225"/>
                </a:cubicBezTo>
                <a:lnTo>
                  <a:pt x="0" y="5027510"/>
                </a:lnTo>
                <a:lnTo>
                  <a:pt x="0" y="281312"/>
                </a:lnTo>
                <a:lnTo>
                  <a:pt x="150947" y="208597"/>
                </a:lnTo>
                <a:cubicBezTo>
                  <a:pt x="468517" y="74276"/>
                  <a:pt x="817666" y="0"/>
                  <a:pt x="1184164" y="0"/>
                </a:cubicBezTo>
                <a:close/>
              </a:path>
            </a:pathLst>
          </a:custGeom>
          <a:solidFill>
            <a:srgbClr val="0070C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FFAD6A7-EEBA-430E-A51F-493937F3D31C}"/>
              </a:ext>
            </a:extLst>
          </p:cNvPr>
          <p:cNvGrpSpPr/>
          <p:nvPr/>
        </p:nvGrpSpPr>
        <p:grpSpPr>
          <a:xfrm>
            <a:off x="215921" y="138165"/>
            <a:ext cx="3866339" cy="2787923"/>
            <a:chOff x="-2154778" y="2933328"/>
            <a:chExt cx="3866339" cy="3051300"/>
          </a:xfrm>
        </p:grpSpPr>
        <p:grpSp>
          <p:nvGrpSpPr>
            <p:cNvPr id="224" name="Group 223">
              <a:extLst>
                <a:ext uri="{FF2B5EF4-FFF2-40B4-BE49-F238E27FC236}">
                  <a16:creationId xmlns:a16="http://schemas.microsoft.com/office/drawing/2014/main" id="{00D63E11-018B-4839-B84B-41AA9E0C11A6}"/>
                </a:ext>
              </a:extLst>
            </p:cNvPr>
            <p:cNvGrpSpPr/>
            <p:nvPr/>
          </p:nvGrpSpPr>
          <p:grpSpPr>
            <a:xfrm>
              <a:off x="1027531" y="2933328"/>
              <a:ext cx="684030" cy="616002"/>
              <a:chOff x="879475" y="817563"/>
              <a:chExt cx="287338" cy="258762"/>
            </a:xfrm>
            <a:solidFill>
              <a:schemeClr val="bg1"/>
            </a:solidFill>
          </p:grpSpPr>
          <p:sp>
            <p:nvSpPr>
              <p:cNvPr id="225" name="Freeform 1593">
                <a:extLst>
                  <a:ext uri="{FF2B5EF4-FFF2-40B4-BE49-F238E27FC236}">
                    <a16:creationId xmlns:a16="http://schemas.microsoft.com/office/drawing/2014/main" id="{B46BF317-4908-4338-B7E8-2C5F086E20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79475" y="817563"/>
                <a:ext cx="287338" cy="171450"/>
              </a:xfrm>
              <a:custGeom>
                <a:avLst/>
                <a:gdLst>
                  <a:gd name="T0" fmla="*/ 829 w 904"/>
                  <a:gd name="T1" fmla="*/ 0 h 544"/>
                  <a:gd name="T2" fmla="*/ 75 w 904"/>
                  <a:gd name="T3" fmla="*/ 0 h 544"/>
                  <a:gd name="T4" fmla="*/ 67 w 904"/>
                  <a:gd name="T5" fmla="*/ 2 h 544"/>
                  <a:gd name="T6" fmla="*/ 59 w 904"/>
                  <a:gd name="T7" fmla="*/ 3 h 544"/>
                  <a:gd name="T8" fmla="*/ 53 w 904"/>
                  <a:gd name="T9" fmla="*/ 4 h 544"/>
                  <a:gd name="T10" fmla="*/ 46 w 904"/>
                  <a:gd name="T11" fmla="*/ 7 h 544"/>
                  <a:gd name="T12" fmla="*/ 40 w 904"/>
                  <a:gd name="T13" fmla="*/ 10 h 544"/>
                  <a:gd name="T14" fmla="*/ 33 w 904"/>
                  <a:gd name="T15" fmla="*/ 14 h 544"/>
                  <a:gd name="T16" fmla="*/ 27 w 904"/>
                  <a:gd name="T17" fmla="*/ 18 h 544"/>
                  <a:gd name="T18" fmla="*/ 22 w 904"/>
                  <a:gd name="T19" fmla="*/ 23 h 544"/>
                  <a:gd name="T20" fmla="*/ 16 w 904"/>
                  <a:gd name="T21" fmla="*/ 28 h 544"/>
                  <a:gd name="T22" fmla="*/ 12 w 904"/>
                  <a:gd name="T23" fmla="*/ 34 h 544"/>
                  <a:gd name="T24" fmla="*/ 9 w 904"/>
                  <a:gd name="T25" fmla="*/ 40 h 544"/>
                  <a:gd name="T26" fmla="*/ 5 w 904"/>
                  <a:gd name="T27" fmla="*/ 47 h 544"/>
                  <a:gd name="T28" fmla="*/ 3 w 904"/>
                  <a:gd name="T29" fmla="*/ 54 h 544"/>
                  <a:gd name="T30" fmla="*/ 1 w 904"/>
                  <a:gd name="T31" fmla="*/ 61 h 544"/>
                  <a:gd name="T32" fmla="*/ 0 w 904"/>
                  <a:gd name="T33" fmla="*/ 69 h 544"/>
                  <a:gd name="T34" fmla="*/ 0 w 904"/>
                  <a:gd name="T35" fmla="*/ 77 h 544"/>
                  <a:gd name="T36" fmla="*/ 0 w 904"/>
                  <a:gd name="T37" fmla="*/ 544 h 544"/>
                  <a:gd name="T38" fmla="*/ 904 w 904"/>
                  <a:gd name="T39" fmla="*/ 544 h 544"/>
                  <a:gd name="T40" fmla="*/ 904 w 904"/>
                  <a:gd name="T41" fmla="*/ 77 h 544"/>
                  <a:gd name="T42" fmla="*/ 904 w 904"/>
                  <a:gd name="T43" fmla="*/ 69 h 544"/>
                  <a:gd name="T44" fmla="*/ 903 w 904"/>
                  <a:gd name="T45" fmla="*/ 61 h 544"/>
                  <a:gd name="T46" fmla="*/ 901 w 904"/>
                  <a:gd name="T47" fmla="*/ 54 h 544"/>
                  <a:gd name="T48" fmla="*/ 899 w 904"/>
                  <a:gd name="T49" fmla="*/ 47 h 544"/>
                  <a:gd name="T50" fmla="*/ 896 w 904"/>
                  <a:gd name="T51" fmla="*/ 40 h 544"/>
                  <a:gd name="T52" fmla="*/ 892 w 904"/>
                  <a:gd name="T53" fmla="*/ 34 h 544"/>
                  <a:gd name="T54" fmla="*/ 888 w 904"/>
                  <a:gd name="T55" fmla="*/ 28 h 544"/>
                  <a:gd name="T56" fmla="*/ 882 w 904"/>
                  <a:gd name="T57" fmla="*/ 23 h 544"/>
                  <a:gd name="T58" fmla="*/ 877 w 904"/>
                  <a:gd name="T59" fmla="*/ 18 h 544"/>
                  <a:gd name="T60" fmla="*/ 871 w 904"/>
                  <a:gd name="T61" fmla="*/ 14 h 544"/>
                  <a:gd name="T62" fmla="*/ 866 w 904"/>
                  <a:gd name="T63" fmla="*/ 10 h 544"/>
                  <a:gd name="T64" fmla="*/ 859 w 904"/>
                  <a:gd name="T65" fmla="*/ 7 h 544"/>
                  <a:gd name="T66" fmla="*/ 851 w 904"/>
                  <a:gd name="T67" fmla="*/ 4 h 544"/>
                  <a:gd name="T68" fmla="*/ 845 w 904"/>
                  <a:gd name="T69" fmla="*/ 3 h 544"/>
                  <a:gd name="T70" fmla="*/ 837 w 904"/>
                  <a:gd name="T71" fmla="*/ 2 h 544"/>
                  <a:gd name="T72" fmla="*/ 829 w 904"/>
                  <a:gd name="T73" fmla="*/ 0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04" h="544">
                    <a:moveTo>
                      <a:pt x="829" y="0"/>
                    </a:moveTo>
                    <a:lnTo>
                      <a:pt x="75" y="0"/>
                    </a:lnTo>
                    <a:lnTo>
                      <a:pt x="67" y="2"/>
                    </a:lnTo>
                    <a:lnTo>
                      <a:pt x="59" y="3"/>
                    </a:lnTo>
                    <a:lnTo>
                      <a:pt x="53" y="4"/>
                    </a:lnTo>
                    <a:lnTo>
                      <a:pt x="46" y="7"/>
                    </a:lnTo>
                    <a:lnTo>
                      <a:pt x="40" y="10"/>
                    </a:lnTo>
                    <a:lnTo>
                      <a:pt x="33" y="14"/>
                    </a:lnTo>
                    <a:lnTo>
                      <a:pt x="27" y="18"/>
                    </a:lnTo>
                    <a:lnTo>
                      <a:pt x="22" y="23"/>
                    </a:lnTo>
                    <a:lnTo>
                      <a:pt x="16" y="28"/>
                    </a:lnTo>
                    <a:lnTo>
                      <a:pt x="12" y="34"/>
                    </a:lnTo>
                    <a:lnTo>
                      <a:pt x="9" y="40"/>
                    </a:lnTo>
                    <a:lnTo>
                      <a:pt x="5" y="47"/>
                    </a:lnTo>
                    <a:lnTo>
                      <a:pt x="3" y="54"/>
                    </a:lnTo>
                    <a:lnTo>
                      <a:pt x="1" y="61"/>
                    </a:lnTo>
                    <a:lnTo>
                      <a:pt x="0" y="69"/>
                    </a:lnTo>
                    <a:lnTo>
                      <a:pt x="0" y="77"/>
                    </a:lnTo>
                    <a:lnTo>
                      <a:pt x="0" y="544"/>
                    </a:lnTo>
                    <a:lnTo>
                      <a:pt x="904" y="544"/>
                    </a:lnTo>
                    <a:lnTo>
                      <a:pt x="904" y="77"/>
                    </a:lnTo>
                    <a:lnTo>
                      <a:pt x="904" y="69"/>
                    </a:lnTo>
                    <a:lnTo>
                      <a:pt x="903" y="61"/>
                    </a:lnTo>
                    <a:lnTo>
                      <a:pt x="901" y="54"/>
                    </a:lnTo>
                    <a:lnTo>
                      <a:pt x="899" y="47"/>
                    </a:lnTo>
                    <a:lnTo>
                      <a:pt x="896" y="40"/>
                    </a:lnTo>
                    <a:lnTo>
                      <a:pt x="892" y="34"/>
                    </a:lnTo>
                    <a:lnTo>
                      <a:pt x="888" y="28"/>
                    </a:lnTo>
                    <a:lnTo>
                      <a:pt x="882" y="23"/>
                    </a:lnTo>
                    <a:lnTo>
                      <a:pt x="877" y="18"/>
                    </a:lnTo>
                    <a:lnTo>
                      <a:pt x="871" y="14"/>
                    </a:lnTo>
                    <a:lnTo>
                      <a:pt x="866" y="10"/>
                    </a:lnTo>
                    <a:lnTo>
                      <a:pt x="859" y="7"/>
                    </a:lnTo>
                    <a:lnTo>
                      <a:pt x="851" y="4"/>
                    </a:lnTo>
                    <a:lnTo>
                      <a:pt x="845" y="3"/>
                    </a:lnTo>
                    <a:lnTo>
                      <a:pt x="837" y="2"/>
                    </a:lnTo>
                    <a:lnTo>
                      <a:pt x="82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6" name="Freeform 1594">
                <a:extLst>
                  <a:ext uri="{FF2B5EF4-FFF2-40B4-BE49-F238E27FC236}">
                    <a16:creationId xmlns:a16="http://schemas.microsoft.com/office/drawing/2014/main" id="{BCE929CD-B1A2-40CE-B299-664103CC329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79475" y="1000125"/>
                <a:ext cx="287338" cy="76200"/>
              </a:xfrm>
              <a:custGeom>
                <a:avLst/>
                <a:gdLst>
                  <a:gd name="T0" fmla="*/ 459 w 904"/>
                  <a:gd name="T1" fmla="*/ 29 h 241"/>
                  <a:gd name="T2" fmla="*/ 469 w 904"/>
                  <a:gd name="T3" fmla="*/ 35 h 241"/>
                  <a:gd name="T4" fmla="*/ 478 w 904"/>
                  <a:gd name="T5" fmla="*/ 43 h 241"/>
                  <a:gd name="T6" fmla="*/ 482 w 904"/>
                  <a:gd name="T7" fmla="*/ 54 h 241"/>
                  <a:gd name="T8" fmla="*/ 482 w 904"/>
                  <a:gd name="T9" fmla="*/ 66 h 241"/>
                  <a:gd name="T10" fmla="*/ 478 w 904"/>
                  <a:gd name="T11" fmla="*/ 77 h 241"/>
                  <a:gd name="T12" fmla="*/ 469 w 904"/>
                  <a:gd name="T13" fmla="*/ 85 h 241"/>
                  <a:gd name="T14" fmla="*/ 459 w 904"/>
                  <a:gd name="T15" fmla="*/ 89 h 241"/>
                  <a:gd name="T16" fmla="*/ 447 w 904"/>
                  <a:gd name="T17" fmla="*/ 89 h 241"/>
                  <a:gd name="T18" fmla="*/ 436 w 904"/>
                  <a:gd name="T19" fmla="*/ 85 h 241"/>
                  <a:gd name="T20" fmla="*/ 427 w 904"/>
                  <a:gd name="T21" fmla="*/ 77 h 241"/>
                  <a:gd name="T22" fmla="*/ 422 w 904"/>
                  <a:gd name="T23" fmla="*/ 66 h 241"/>
                  <a:gd name="T24" fmla="*/ 422 w 904"/>
                  <a:gd name="T25" fmla="*/ 54 h 241"/>
                  <a:gd name="T26" fmla="*/ 427 w 904"/>
                  <a:gd name="T27" fmla="*/ 43 h 241"/>
                  <a:gd name="T28" fmla="*/ 436 w 904"/>
                  <a:gd name="T29" fmla="*/ 35 h 241"/>
                  <a:gd name="T30" fmla="*/ 447 w 904"/>
                  <a:gd name="T31" fmla="*/ 31 h 241"/>
                  <a:gd name="T32" fmla="*/ 452 w 904"/>
                  <a:gd name="T33" fmla="*/ 29 h 241"/>
                  <a:gd name="T34" fmla="*/ 0 w 904"/>
                  <a:gd name="T35" fmla="*/ 83 h 241"/>
                  <a:gd name="T36" fmla="*/ 3 w 904"/>
                  <a:gd name="T37" fmla="*/ 97 h 241"/>
                  <a:gd name="T38" fmla="*/ 9 w 904"/>
                  <a:gd name="T39" fmla="*/ 110 h 241"/>
                  <a:gd name="T40" fmla="*/ 16 w 904"/>
                  <a:gd name="T41" fmla="*/ 122 h 241"/>
                  <a:gd name="T42" fmla="*/ 27 w 904"/>
                  <a:gd name="T43" fmla="*/ 132 h 241"/>
                  <a:gd name="T44" fmla="*/ 40 w 904"/>
                  <a:gd name="T45" fmla="*/ 141 h 241"/>
                  <a:gd name="T46" fmla="*/ 53 w 904"/>
                  <a:gd name="T47" fmla="*/ 147 h 241"/>
                  <a:gd name="T48" fmla="*/ 67 w 904"/>
                  <a:gd name="T49" fmla="*/ 150 h 241"/>
                  <a:gd name="T50" fmla="*/ 437 w 904"/>
                  <a:gd name="T51" fmla="*/ 150 h 241"/>
                  <a:gd name="T52" fmla="*/ 195 w 904"/>
                  <a:gd name="T53" fmla="*/ 211 h 241"/>
                  <a:gd name="T54" fmla="*/ 190 w 904"/>
                  <a:gd name="T55" fmla="*/ 212 h 241"/>
                  <a:gd name="T56" fmla="*/ 186 w 904"/>
                  <a:gd name="T57" fmla="*/ 215 h 241"/>
                  <a:gd name="T58" fmla="*/ 182 w 904"/>
                  <a:gd name="T59" fmla="*/ 220 h 241"/>
                  <a:gd name="T60" fmla="*/ 181 w 904"/>
                  <a:gd name="T61" fmla="*/ 225 h 241"/>
                  <a:gd name="T62" fmla="*/ 182 w 904"/>
                  <a:gd name="T63" fmla="*/ 232 h 241"/>
                  <a:gd name="T64" fmla="*/ 186 w 904"/>
                  <a:gd name="T65" fmla="*/ 236 h 241"/>
                  <a:gd name="T66" fmla="*/ 190 w 904"/>
                  <a:gd name="T67" fmla="*/ 240 h 241"/>
                  <a:gd name="T68" fmla="*/ 195 w 904"/>
                  <a:gd name="T69" fmla="*/ 241 h 241"/>
                  <a:gd name="T70" fmla="*/ 742 w 904"/>
                  <a:gd name="T71" fmla="*/ 241 h 241"/>
                  <a:gd name="T72" fmla="*/ 747 w 904"/>
                  <a:gd name="T73" fmla="*/ 239 h 241"/>
                  <a:gd name="T74" fmla="*/ 752 w 904"/>
                  <a:gd name="T75" fmla="*/ 234 h 241"/>
                  <a:gd name="T76" fmla="*/ 754 w 904"/>
                  <a:gd name="T77" fmla="*/ 229 h 241"/>
                  <a:gd name="T78" fmla="*/ 754 w 904"/>
                  <a:gd name="T79" fmla="*/ 223 h 241"/>
                  <a:gd name="T80" fmla="*/ 752 w 904"/>
                  <a:gd name="T81" fmla="*/ 218 h 241"/>
                  <a:gd name="T82" fmla="*/ 747 w 904"/>
                  <a:gd name="T83" fmla="*/ 213 h 241"/>
                  <a:gd name="T84" fmla="*/ 742 w 904"/>
                  <a:gd name="T85" fmla="*/ 211 h 241"/>
                  <a:gd name="T86" fmla="*/ 468 w 904"/>
                  <a:gd name="T87" fmla="*/ 211 h 241"/>
                  <a:gd name="T88" fmla="*/ 829 w 904"/>
                  <a:gd name="T89" fmla="*/ 150 h 241"/>
                  <a:gd name="T90" fmla="*/ 845 w 904"/>
                  <a:gd name="T91" fmla="*/ 149 h 241"/>
                  <a:gd name="T92" fmla="*/ 859 w 904"/>
                  <a:gd name="T93" fmla="*/ 145 h 241"/>
                  <a:gd name="T94" fmla="*/ 871 w 904"/>
                  <a:gd name="T95" fmla="*/ 137 h 241"/>
                  <a:gd name="T96" fmla="*/ 882 w 904"/>
                  <a:gd name="T97" fmla="*/ 128 h 241"/>
                  <a:gd name="T98" fmla="*/ 892 w 904"/>
                  <a:gd name="T99" fmla="*/ 117 h 241"/>
                  <a:gd name="T100" fmla="*/ 899 w 904"/>
                  <a:gd name="T101" fmla="*/ 104 h 241"/>
                  <a:gd name="T102" fmla="*/ 903 w 904"/>
                  <a:gd name="T103" fmla="*/ 90 h 241"/>
                  <a:gd name="T104" fmla="*/ 904 w 904"/>
                  <a:gd name="T105" fmla="*/ 75 h 241"/>
                  <a:gd name="T106" fmla="*/ 0 w 904"/>
                  <a:gd name="T107" fmla="*/ 0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904" h="241">
                    <a:moveTo>
                      <a:pt x="452" y="29"/>
                    </a:moveTo>
                    <a:lnTo>
                      <a:pt x="459" y="29"/>
                    </a:lnTo>
                    <a:lnTo>
                      <a:pt x="464" y="32"/>
                    </a:lnTo>
                    <a:lnTo>
                      <a:pt x="469" y="35"/>
                    </a:lnTo>
                    <a:lnTo>
                      <a:pt x="473" y="38"/>
                    </a:lnTo>
                    <a:lnTo>
                      <a:pt x="478" y="43"/>
                    </a:lnTo>
                    <a:lnTo>
                      <a:pt x="480" y="48"/>
                    </a:lnTo>
                    <a:lnTo>
                      <a:pt x="482" y="54"/>
                    </a:lnTo>
                    <a:lnTo>
                      <a:pt x="482" y="59"/>
                    </a:lnTo>
                    <a:lnTo>
                      <a:pt x="482" y="66"/>
                    </a:lnTo>
                    <a:lnTo>
                      <a:pt x="480" y="71"/>
                    </a:lnTo>
                    <a:lnTo>
                      <a:pt x="478" y="77"/>
                    </a:lnTo>
                    <a:lnTo>
                      <a:pt x="473" y="81"/>
                    </a:lnTo>
                    <a:lnTo>
                      <a:pt x="469" y="85"/>
                    </a:lnTo>
                    <a:lnTo>
                      <a:pt x="464" y="87"/>
                    </a:lnTo>
                    <a:lnTo>
                      <a:pt x="459" y="89"/>
                    </a:lnTo>
                    <a:lnTo>
                      <a:pt x="452" y="90"/>
                    </a:lnTo>
                    <a:lnTo>
                      <a:pt x="447" y="89"/>
                    </a:lnTo>
                    <a:lnTo>
                      <a:pt x="440" y="87"/>
                    </a:lnTo>
                    <a:lnTo>
                      <a:pt x="436" y="85"/>
                    </a:lnTo>
                    <a:lnTo>
                      <a:pt x="431" y="81"/>
                    </a:lnTo>
                    <a:lnTo>
                      <a:pt x="427" y="77"/>
                    </a:lnTo>
                    <a:lnTo>
                      <a:pt x="424" y="71"/>
                    </a:lnTo>
                    <a:lnTo>
                      <a:pt x="422" y="66"/>
                    </a:lnTo>
                    <a:lnTo>
                      <a:pt x="422" y="59"/>
                    </a:lnTo>
                    <a:lnTo>
                      <a:pt x="422" y="54"/>
                    </a:lnTo>
                    <a:lnTo>
                      <a:pt x="424" y="48"/>
                    </a:lnTo>
                    <a:lnTo>
                      <a:pt x="427" y="43"/>
                    </a:lnTo>
                    <a:lnTo>
                      <a:pt x="431" y="38"/>
                    </a:lnTo>
                    <a:lnTo>
                      <a:pt x="436" y="35"/>
                    </a:lnTo>
                    <a:lnTo>
                      <a:pt x="440" y="32"/>
                    </a:lnTo>
                    <a:lnTo>
                      <a:pt x="447" y="31"/>
                    </a:lnTo>
                    <a:lnTo>
                      <a:pt x="452" y="29"/>
                    </a:lnTo>
                    <a:lnTo>
                      <a:pt x="452" y="29"/>
                    </a:lnTo>
                    <a:close/>
                    <a:moveTo>
                      <a:pt x="0" y="75"/>
                    </a:moveTo>
                    <a:lnTo>
                      <a:pt x="0" y="83"/>
                    </a:lnTo>
                    <a:lnTo>
                      <a:pt x="1" y="90"/>
                    </a:lnTo>
                    <a:lnTo>
                      <a:pt x="3" y="97"/>
                    </a:lnTo>
                    <a:lnTo>
                      <a:pt x="5" y="104"/>
                    </a:lnTo>
                    <a:lnTo>
                      <a:pt x="9" y="110"/>
                    </a:lnTo>
                    <a:lnTo>
                      <a:pt x="12" y="117"/>
                    </a:lnTo>
                    <a:lnTo>
                      <a:pt x="16" y="122"/>
                    </a:lnTo>
                    <a:lnTo>
                      <a:pt x="22" y="128"/>
                    </a:lnTo>
                    <a:lnTo>
                      <a:pt x="27" y="132"/>
                    </a:lnTo>
                    <a:lnTo>
                      <a:pt x="33" y="137"/>
                    </a:lnTo>
                    <a:lnTo>
                      <a:pt x="40" y="141"/>
                    </a:lnTo>
                    <a:lnTo>
                      <a:pt x="46" y="145"/>
                    </a:lnTo>
                    <a:lnTo>
                      <a:pt x="53" y="147"/>
                    </a:lnTo>
                    <a:lnTo>
                      <a:pt x="59" y="149"/>
                    </a:lnTo>
                    <a:lnTo>
                      <a:pt x="67" y="150"/>
                    </a:lnTo>
                    <a:lnTo>
                      <a:pt x="75" y="150"/>
                    </a:lnTo>
                    <a:lnTo>
                      <a:pt x="437" y="150"/>
                    </a:lnTo>
                    <a:lnTo>
                      <a:pt x="437" y="211"/>
                    </a:lnTo>
                    <a:lnTo>
                      <a:pt x="195" y="211"/>
                    </a:lnTo>
                    <a:lnTo>
                      <a:pt x="192" y="211"/>
                    </a:lnTo>
                    <a:lnTo>
                      <a:pt x="190" y="212"/>
                    </a:lnTo>
                    <a:lnTo>
                      <a:pt x="188" y="213"/>
                    </a:lnTo>
                    <a:lnTo>
                      <a:pt x="186" y="215"/>
                    </a:lnTo>
                    <a:lnTo>
                      <a:pt x="183" y="218"/>
                    </a:lnTo>
                    <a:lnTo>
                      <a:pt x="182" y="220"/>
                    </a:lnTo>
                    <a:lnTo>
                      <a:pt x="181" y="223"/>
                    </a:lnTo>
                    <a:lnTo>
                      <a:pt x="181" y="225"/>
                    </a:lnTo>
                    <a:lnTo>
                      <a:pt x="181" y="229"/>
                    </a:lnTo>
                    <a:lnTo>
                      <a:pt x="182" y="232"/>
                    </a:lnTo>
                    <a:lnTo>
                      <a:pt x="183" y="234"/>
                    </a:lnTo>
                    <a:lnTo>
                      <a:pt x="186" y="236"/>
                    </a:lnTo>
                    <a:lnTo>
                      <a:pt x="188" y="239"/>
                    </a:lnTo>
                    <a:lnTo>
                      <a:pt x="190" y="240"/>
                    </a:lnTo>
                    <a:lnTo>
                      <a:pt x="192" y="241"/>
                    </a:lnTo>
                    <a:lnTo>
                      <a:pt x="195" y="241"/>
                    </a:lnTo>
                    <a:lnTo>
                      <a:pt x="739" y="241"/>
                    </a:lnTo>
                    <a:lnTo>
                      <a:pt x="742" y="241"/>
                    </a:lnTo>
                    <a:lnTo>
                      <a:pt x="745" y="240"/>
                    </a:lnTo>
                    <a:lnTo>
                      <a:pt x="747" y="239"/>
                    </a:lnTo>
                    <a:lnTo>
                      <a:pt x="750" y="236"/>
                    </a:lnTo>
                    <a:lnTo>
                      <a:pt x="752" y="234"/>
                    </a:lnTo>
                    <a:lnTo>
                      <a:pt x="753" y="232"/>
                    </a:lnTo>
                    <a:lnTo>
                      <a:pt x="754" y="229"/>
                    </a:lnTo>
                    <a:lnTo>
                      <a:pt x="754" y="225"/>
                    </a:lnTo>
                    <a:lnTo>
                      <a:pt x="754" y="223"/>
                    </a:lnTo>
                    <a:lnTo>
                      <a:pt x="753" y="220"/>
                    </a:lnTo>
                    <a:lnTo>
                      <a:pt x="752" y="218"/>
                    </a:lnTo>
                    <a:lnTo>
                      <a:pt x="750" y="215"/>
                    </a:lnTo>
                    <a:lnTo>
                      <a:pt x="747" y="213"/>
                    </a:lnTo>
                    <a:lnTo>
                      <a:pt x="745" y="212"/>
                    </a:lnTo>
                    <a:lnTo>
                      <a:pt x="742" y="211"/>
                    </a:lnTo>
                    <a:lnTo>
                      <a:pt x="739" y="211"/>
                    </a:lnTo>
                    <a:lnTo>
                      <a:pt x="468" y="211"/>
                    </a:lnTo>
                    <a:lnTo>
                      <a:pt x="468" y="150"/>
                    </a:lnTo>
                    <a:lnTo>
                      <a:pt x="829" y="150"/>
                    </a:lnTo>
                    <a:lnTo>
                      <a:pt x="837" y="150"/>
                    </a:lnTo>
                    <a:lnTo>
                      <a:pt x="845" y="149"/>
                    </a:lnTo>
                    <a:lnTo>
                      <a:pt x="851" y="147"/>
                    </a:lnTo>
                    <a:lnTo>
                      <a:pt x="859" y="145"/>
                    </a:lnTo>
                    <a:lnTo>
                      <a:pt x="866" y="141"/>
                    </a:lnTo>
                    <a:lnTo>
                      <a:pt x="871" y="137"/>
                    </a:lnTo>
                    <a:lnTo>
                      <a:pt x="877" y="132"/>
                    </a:lnTo>
                    <a:lnTo>
                      <a:pt x="882" y="128"/>
                    </a:lnTo>
                    <a:lnTo>
                      <a:pt x="888" y="122"/>
                    </a:lnTo>
                    <a:lnTo>
                      <a:pt x="892" y="117"/>
                    </a:lnTo>
                    <a:lnTo>
                      <a:pt x="896" y="110"/>
                    </a:lnTo>
                    <a:lnTo>
                      <a:pt x="899" y="104"/>
                    </a:lnTo>
                    <a:lnTo>
                      <a:pt x="901" y="97"/>
                    </a:lnTo>
                    <a:lnTo>
                      <a:pt x="903" y="90"/>
                    </a:lnTo>
                    <a:lnTo>
                      <a:pt x="904" y="83"/>
                    </a:lnTo>
                    <a:lnTo>
                      <a:pt x="904" y="75"/>
                    </a:lnTo>
                    <a:lnTo>
                      <a:pt x="904" y="0"/>
                    </a:lnTo>
                    <a:lnTo>
                      <a:pt x="0" y="0"/>
                    </a:lnTo>
                    <a:lnTo>
                      <a:pt x="0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227" name="TextBox 226">
              <a:extLst>
                <a:ext uri="{FF2B5EF4-FFF2-40B4-BE49-F238E27FC236}">
                  <a16:creationId xmlns:a16="http://schemas.microsoft.com/office/drawing/2014/main" id="{C4D350F4-5AA8-47B6-B5FC-D08A1CA1E83D}"/>
                </a:ext>
              </a:extLst>
            </p:cNvPr>
            <p:cNvSpPr txBox="1"/>
            <p:nvPr/>
          </p:nvSpPr>
          <p:spPr>
            <a:xfrm>
              <a:off x="-2154778" y="4637219"/>
              <a:ext cx="2348479" cy="134740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0" b="1" dirty="0">
                  <a:solidFill>
                    <a:schemeClr val="bg1"/>
                  </a:solidFill>
                </a:rPr>
                <a:t>CREATIVE DIVISION</a:t>
              </a:r>
            </a:p>
          </p:txBody>
        </p:sp>
      </p:grpSp>
      <p:sp>
        <p:nvSpPr>
          <p:cNvPr id="228" name="Freeform 3447">
            <a:extLst>
              <a:ext uri="{FF2B5EF4-FFF2-40B4-BE49-F238E27FC236}">
                <a16:creationId xmlns:a16="http://schemas.microsoft.com/office/drawing/2014/main" id="{48EAF116-161C-45E3-92B9-ABA730087431}"/>
              </a:ext>
            </a:extLst>
          </p:cNvPr>
          <p:cNvSpPr>
            <a:spLocks noEditPoints="1"/>
          </p:cNvSpPr>
          <p:nvPr/>
        </p:nvSpPr>
        <p:spPr bwMode="auto">
          <a:xfrm>
            <a:off x="3781216" y="1555643"/>
            <a:ext cx="285750" cy="285750"/>
          </a:xfrm>
          <a:custGeom>
            <a:avLst/>
            <a:gdLst>
              <a:gd name="T0" fmla="*/ 482 w 720"/>
              <a:gd name="T1" fmla="*/ 537 h 721"/>
              <a:gd name="T2" fmla="*/ 445 w 720"/>
              <a:gd name="T3" fmla="*/ 450 h 721"/>
              <a:gd name="T4" fmla="*/ 477 w 720"/>
              <a:gd name="T5" fmla="*/ 370 h 721"/>
              <a:gd name="T6" fmla="*/ 495 w 720"/>
              <a:gd name="T7" fmla="*/ 345 h 721"/>
              <a:gd name="T8" fmla="*/ 488 w 720"/>
              <a:gd name="T9" fmla="*/ 298 h 721"/>
              <a:gd name="T10" fmla="*/ 493 w 720"/>
              <a:gd name="T11" fmla="*/ 246 h 721"/>
              <a:gd name="T12" fmla="*/ 486 w 720"/>
              <a:gd name="T13" fmla="*/ 178 h 721"/>
              <a:gd name="T14" fmla="*/ 450 w 720"/>
              <a:gd name="T15" fmla="*/ 148 h 721"/>
              <a:gd name="T16" fmla="*/ 351 w 720"/>
              <a:gd name="T17" fmla="*/ 139 h 721"/>
              <a:gd name="T18" fmla="*/ 283 w 720"/>
              <a:gd name="T19" fmla="*/ 170 h 721"/>
              <a:gd name="T20" fmla="*/ 251 w 720"/>
              <a:gd name="T21" fmla="*/ 184 h 721"/>
              <a:gd name="T22" fmla="*/ 229 w 720"/>
              <a:gd name="T23" fmla="*/ 218 h 721"/>
              <a:gd name="T24" fmla="*/ 240 w 720"/>
              <a:gd name="T25" fmla="*/ 292 h 721"/>
              <a:gd name="T26" fmla="*/ 223 w 720"/>
              <a:gd name="T27" fmla="*/ 331 h 721"/>
              <a:gd name="T28" fmla="*/ 235 w 720"/>
              <a:gd name="T29" fmla="*/ 364 h 721"/>
              <a:gd name="T30" fmla="*/ 260 w 720"/>
              <a:gd name="T31" fmla="*/ 433 h 721"/>
              <a:gd name="T32" fmla="*/ 272 w 720"/>
              <a:gd name="T33" fmla="*/ 524 h 721"/>
              <a:gd name="T34" fmla="*/ 133 w 720"/>
              <a:gd name="T35" fmla="*/ 573 h 721"/>
              <a:gd name="T36" fmla="*/ 65 w 720"/>
              <a:gd name="T37" fmla="*/ 523 h 721"/>
              <a:gd name="T38" fmla="*/ 32 w 720"/>
              <a:gd name="T39" fmla="*/ 437 h 721"/>
              <a:gd name="T40" fmla="*/ 24 w 720"/>
              <a:gd name="T41" fmla="*/ 343 h 721"/>
              <a:gd name="T42" fmla="*/ 43 w 720"/>
              <a:gd name="T43" fmla="*/ 244 h 721"/>
              <a:gd name="T44" fmla="*/ 91 w 720"/>
              <a:gd name="T45" fmla="*/ 160 h 721"/>
              <a:gd name="T46" fmla="*/ 159 w 720"/>
              <a:gd name="T47" fmla="*/ 92 h 721"/>
              <a:gd name="T48" fmla="*/ 244 w 720"/>
              <a:gd name="T49" fmla="*/ 44 h 721"/>
              <a:gd name="T50" fmla="*/ 342 w 720"/>
              <a:gd name="T51" fmla="*/ 25 h 721"/>
              <a:gd name="T52" fmla="*/ 444 w 720"/>
              <a:gd name="T53" fmla="*/ 35 h 721"/>
              <a:gd name="T54" fmla="*/ 534 w 720"/>
              <a:gd name="T55" fmla="*/ 72 h 721"/>
              <a:gd name="T56" fmla="*/ 608 w 720"/>
              <a:gd name="T57" fmla="*/ 134 h 721"/>
              <a:gd name="T58" fmla="*/ 663 w 720"/>
              <a:gd name="T59" fmla="*/ 215 h 721"/>
              <a:gd name="T60" fmla="*/ 692 w 720"/>
              <a:gd name="T61" fmla="*/ 310 h 721"/>
              <a:gd name="T62" fmla="*/ 693 w 720"/>
              <a:gd name="T63" fmla="*/ 408 h 721"/>
              <a:gd name="T64" fmla="*/ 669 w 720"/>
              <a:gd name="T65" fmla="*/ 495 h 721"/>
              <a:gd name="T66" fmla="*/ 620 w 720"/>
              <a:gd name="T67" fmla="*/ 573 h 721"/>
              <a:gd name="T68" fmla="*/ 287 w 720"/>
              <a:gd name="T69" fmla="*/ 7 h 721"/>
              <a:gd name="T70" fmla="*/ 188 w 720"/>
              <a:gd name="T71" fmla="*/ 44 h 721"/>
              <a:gd name="T72" fmla="*/ 105 w 720"/>
              <a:gd name="T73" fmla="*/ 106 h 721"/>
              <a:gd name="T74" fmla="*/ 43 w 720"/>
              <a:gd name="T75" fmla="*/ 189 h 721"/>
              <a:gd name="T76" fmla="*/ 6 w 720"/>
              <a:gd name="T77" fmla="*/ 288 h 721"/>
              <a:gd name="T78" fmla="*/ 1 w 720"/>
              <a:gd name="T79" fmla="*/ 395 h 721"/>
              <a:gd name="T80" fmla="*/ 25 w 720"/>
              <a:gd name="T81" fmla="*/ 495 h 721"/>
              <a:gd name="T82" fmla="*/ 75 w 720"/>
              <a:gd name="T83" fmla="*/ 582 h 721"/>
              <a:gd name="T84" fmla="*/ 98 w 720"/>
              <a:gd name="T85" fmla="*/ 609 h 721"/>
              <a:gd name="T86" fmla="*/ 98 w 720"/>
              <a:gd name="T87" fmla="*/ 609 h 721"/>
              <a:gd name="T88" fmla="*/ 98 w 720"/>
              <a:gd name="T89" fmla="*/ 609 h 721"/>
              <a:gd name="T90" fmla="*/ 98 w 720"/>
              <a:gd name="T91" fmla="*/ 609 h 721"/>
              <a:gd name="T92" fmla="*/ 98 w 720"/>
              <a:gd name="T93" fmla="*/ 609 h 721"/>
              <a:gd name="T94" fmla="*/ 172 w 720"/>
              <a:gd name="T95" fmla="*/ 666 h 721"/>
              <a:gd name="T96" fmla="*/ 272 w 720"/>
              <a:gd name="T97" fmla="*/ 709 h 721"/>
              <a:gd name="T98" fmla="*/ 377 w 720"/>
              <a:gd name="T99" fmla="*/ 721 h 721"/>
              <a:gd name="T100" fmla="*/ 482 w 720"/>
              <a:gd name="T101" fmla="*/ 698 h 721"/>
              <a:gd name="T102" fmla="*/ 579 w 720"/>
              <a:gd name="T103" fmla="*/ 645 h 721"/>
              <a:gd name="T104" fmla="*/ 633 w 720"/>
              <a:gd name="T105" fmla="*/ 596 h 721"/>
              <a:gd name="T106" fmla="*/ 688 w 720"/>
              <a:gd name="T107" fmla="*/ 510 h 721"/>
              <a:gd name="T108" fmla="*/ 716 w 720"/>
              <a:gd name="T109" fmla="*/ 413 h 721"/>
              <a:gd name="T110" fmla="*/ 716 w 720"/>
              <a:gd name="T111" fmla="*/ 306 h 721"/>
              <a:gd name="T112" fmla="*/ 685 w 720"/>
              <a:gd name="T113" fmla="*/ 205 h 721"/>
              <a:gd name="T114" fmla="*/ 626 w 720"/>
              <a:gd name="T115" fmla="*/ 119 h 721"/>
              <a:gd name="T116" fmla="*/ 547 w 720"/>
              <a:gd name="T117" fmla="*/ 52 h 721"/>
              <a:gd name="T118" fmla="*/ 450 w 720"/>
              <a:gd name="T119" fmla="*/ 12 h 7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720" h="721">
                <a:moveTo>
                  <a:pt x="610" y="585"/>
                </a:moveTo>
                <a:lnTo>
                  <a:pt x="594" y="578"/>
                </a:lnTo>
                <a:lnTo>
                  <a:pt x="571" y="568"/>
                </a:lnTo>
                <a:lnTo>
                  <a:pt x="539" y="558"/>
                </a:lnTo>
                <a:lnTo>
                  <a:pt x="499" y="542"/>
                </a:lnTo>
                <a:lnTo>
                  <a:pt x="482" y="537"/>
                </a:lnTo>
                <a:lnTo>
                  <a:pt x="466" y="531"/>
                </a:lnTo>
                <a:lnTo>
                  <a:pt x="449" y="524"/>
                </a:lnTo>
                <a:lnTo>
                  <a:pt x="432" y="519"/>
                </a:lnTo>
                <a:lnTo>
                  <a:pt x="432" y="459"/>
                </a:lnTo>
                <a:lnTo>
                  <a:pt x="439" y="455"/>
                </a:lnTo>
                <a:lnTo>
                  <a:pt x="445" y="450"/>
                </a:lnTo>
                <a:lnTo>
                  <a:pt x="453" y="442"/>
                </a:lnTo>
                <a:lnTo>
                  <a:pt x="459" y="433"/>
                </a:lnTo>
                <a:lnTo>
                  <a:pt x="466" y="422"/>
                </a:lnTo>
                <a:lnTo>
                  <a:pt x="471" y="406"/>
                </a:lnTo>
                <a:lnTo>
                  <a:pt x="476" y="390"/>
                </a:lnTo>
                <a:lnTo>
                  <a:pt x="477" y="370"/>
                </a:lnTo>
                <a:lnTo>
                  <a:pt x="481" y="368"/>
                </a:lnTo>
                <a:lnTo>
                  <a:pt x="485" y="364"/>
                </a:lnTo>
                <a:lnTo>
                  <a:pt x="488" y="361"/>
                </a:lnTo>
                <a:lnTo>
                  <a:pt x="490" y="357"/>
                </a:lnTo>
                <a:lnTo>
                  <a:pt x="493" y="351"/>
                </a:lnTo>
                <a:lnTo>
                  <a:pt x="495" y="345"/>
                </a:lnTo>
                <a:lnTo>
                  <a:pt x="497" y="338"/>
                </a:lnTo>
                <a:lnTo>
                  <a:pt x="497" y="331"/>
                </a:lnTo>
                <a:lnTo>
                  <a:pt x="495" y="318"/>
                </a:lnTo>
                <a:lnTo>
                  <a:pt x="493" y="307"/>
                </a:lnTo>
                <a:lnTo>
                  <a:pt x="490" y="302"/>
                </a:lnTo>
                <a:lnTo>
                  <a:pt x="488" y="298"/>
                </a:lnTo>
                <a:lnTo>
                  <a:pt x="484" y="295"/>
                </a:lnTo>
                <a:lnTo>
                  <a:pt x="480" y="292"/>
                </a:lnTo>
                <a:lnTo>
                  <a:pt x="481" y="292"/>
                </a:lnTo>
                <a:lnTo>
                  <a:pt x="481" y="291"/>
                </a:lnTo>
                <a:lnTo>
                  <a:pt x="488" y="270"/>
                </a:lnTo>
                <a:lnTo>
                  <a:pt x="493" y="246"/>
                </a:lnTo>
                <a:lnTo>
                  <a:pt x="495" y="232"/>
                </a:lnTo>
                <a:lnTo>
                  <a:pt x="495" y="219"/>
                </a:lnTo>
                <a:lnTo>
                  <a:pt x="495" y="205"/>
                </a:lnTo>
                <a:lnTo>
                  <a:pt x="493" y="191"/>
                </a:lnTo>
                <a:lnTo>
                  <a:pt x="490" y="184"/>
                </a:lnTo>
                <a:lnTo>
                  <a:pt x="486" y="178"/>
                </a:lnTo>
                <a:lnTo>
                  <a:pt x="482" y="171"/>
                </a:lnTo>
                <a:lnTo>
                  <a:pt x="477" y="165"/>
                </a:lnTo>
                <a:lnTo>
                  <a:pt x="472" y="161"/>
                </a:lnTo>
                <a:lnTo>
                  <a:pt x="466" y="156"/>
                </a:lnTo>
                <a:lnTo>
                  <a:pt x="458" y="152"/>
                </a:lnTo>
                <a:lnTo>
                  <a:pt x="450" y="148"/>
                </a:lnTo>
                <a:lnTo>
                  <a:pt x="434" y="143"/>
                </a:lnTo>
                <a:lnTo>
                  <a:pt x="417" y="139"/>
                </a:lnTo>
                <a:lnTo>
                  <a:pt x="400" y="137"/>
                </a:lnTo>
                <a:lnTo>
                  <a:pt x="382" y="137"/>
                </a:lnTo>
                <a:lnTo>
                  <a:pt x="367" y="137"/>
                </a:lnTo>
                <a:lnTo>
                  <a:pt x="351" y="139"/>
                </a:lnTo>
                <a:lnTo>
                  <a:pt x="335" y="142"/>
                </a:lnTo>
                <a:lnTo>
                  <a:pt x="321" y="147"/>
                </a:lnTo>
                <a:lnTo>
                  <a:pt x="306" y="152"/>
                </a:lnTo>
                <a:lnTo>
                  <a:pt x="294" y="160"/>
                </a:lnTo>
                <a:lnTo>
                  <a:pt x="288" y="165"/>
                </a:lnTo>
                <a:lnTo>
                  <a:pt x="283" y="170"/>
                </a:lnTo>
                <a:lnTo>
                  <a:pt x="279" y="175"/>
                </a:lnTo>
                <a:lnTo>
                  <a:pt x="276" y="180"/>
                </a:lnTo>
                <a:lnTo>
                  <a:pt x="269" y="180"/>
                </a:lnTo>
                <a:lnTo>
                  <a:pt x="262" y="182"/>
                </a:lnTo>
                <a:lnTo>
                  <a:pt x="256" y="183"/>
                </a:lnTo>
                <a:lnTo>
                  <a:pt x="251" y="184"/>
                </a:lnTo>
                <a:lnTo>
                  <a:pt x="244" y="189"/>
                </a:lnTo>
                <a:lnTo>
                  <a:pt x="237" y="196"/>
                </a:lnTo>
                <a:lnTo>
                  <a:pt x="235" y="201"/>
                </a:lnTo>
                <a:lnTo>
                  <a:pt x="232" y="206"/>
                </a:lnTo>
                <a:lnTo>
                  <a:pt x="231" y="211"/>
                </a:lnTo>
                <a:lnTo>
                  <a:pt x="229" y="218"/>
                </a:lnTo>
                <a:lnTo>
                  <a:pt x="228" y="230"/>
                </a:lnTo>
                <a:lnTo>
                  <a:pt x="229" y="243"/>
                </a:lnTo>
                <a:lnTo>
                  <a:pt x="233" y="269"/>
                </a:lnTo>
                <a:lnTo>
                  <a:pt x="240" y="291"/>
                </a:lnTo>
                <a:lnTo>
                  <a:pt x="240" y="292"/>
                </a:lnTo>
                <a:lnTo>
                  <a:pt x="240" y="292"/>
                </a:lnTo>
                <a:lnTo>
                  <a:pt x="236" y="295"/>
                </a:lnTo>
                <a:lnTo>
                  <a:pt x="232" y="298"/>
                </a:lnTo>
                <a:lnTo>
                  <a:pt x="229" y="302"/>
                </a:lnTo>
                <a:lnTo>
                  <a:pt x="227" y="307"/>
                </a:lnTo>
                <a:lnTo>
                  <a:pt x="224" y="318"/>
                </a:lnTo>
                <a:lnTo>
                  <a:pt x="223" y="331"/>
                </a:lnTo>
                <a:lnTo>
                  <a:pt x="223" y="337"/>
                </a:lnTo>
                <a:lnTo>
                  <a:pt x="224" y="343"/>
                </a:lnTo>
                <a:lnTo>
                  <a:pt x="226" y="350"/>
                </a:lnTo>
                <a:lnTo>
                  <a:pt x="228" y="355"/>
                </a:lnTo>
                <a:lnTo>
                  <a:pt x="231" y="360"/>
                </a:lnTo>
                <a:lnTo>
                  <a:pt x="235" y="364"/>
                </a:lnTo>
                <a:lnTo>
                  <a:pt x="237" y="368"/>
                </a:lnTo>
                <a:lnTo>
                  <a:pt x="242" y="370"/>
                </a:lnTo>
                <a:lnTo>
                  <a:pt x="244" y="390"/>
                </a:lnTo>
                <a:lnTo>
                  <a:pt x="249" y="406"/>
                </a:lnTo>
                <a:lnTo>
                  <a:pt x="254" y="422"/>
                </a:lnTo>
                <a:lnTo>
                  <a:pt x="260" y="433"/>
                </a:lnTo>
                <a:lnTo>
                  <a:pt x="267" y="442"/>
                </a:lnTo>
                <a:lnTo>
                  <a:pt x="274" y="450"/>
                </a:lnTo>
                <a:lnTo>
                  <a:pt x="281" y="455"/>
                </a:lnTo>
                <a:lnTo>
                  <a:pt x="287" y="459"/>
                </a:lnTo>
                <a:lnTo>
                  <a:pt x="287" y="519"/>
                </a:lnTo>
                <a:lnTo>
                  <a:pt x="272" y="524"/>
                </a:lnTo>
                <a:lnTo>
                  <a:pt x="256" y="530"/>
                </a:lnTo>
                <a:lnTo>
                  <a:pt x="241" y="535"/>
                </a:lnTo>
                <a:lnTo>
                  <a:pt x="226" y="540"/>
                </a:lnTo>
                <a:lnTo>
                  <a:pt x="193" y="550"/>
                </a:lnTo>
                <a:lnTo>
                  <a:pt x="161" y="562"/>
                </a:lnTo>
                <a:lnTo>
                  <a:pt x="133" y="573"/>
                </a:lnTo>
                <a:lnTo>
                  <a:pt x="110" y="586"/>
                </a:lnTo>
                <a:lnTo>
                  <a:pt x="100" y="573"/>
                </a:lnTo>
                <a:lnTo>
                  <a:pt x="89" y="562"/>
                </a:lnTo>
                <a:lnTo>
                  <a:pt x="80" y="549"/>
                </a:lnTo>
                <a:lnTo>
                  <a:pt x="73" y="536"/>
                </a:lnTo>
                <a:lnTo>
                  <a:pt x="65" y="523"/>
                </a:lnTo>
                <a:lnTo>
                  <a:pt x="57" y="509"/>
                </a:lnTo>
                <a:lnTo>
                  <a:pt x="51" y="495"/>
                </a:lnTo>
                <a:lnTo>
                  <a:pt x="46" y="481"/>
                </a:lnTo>
                <a:lnTo>
                  <a:pt x="41" y="467"/>
                </a:lnTo>
                <a:lnTo>
                  <a:pt x="35" y="453"/>
                </a:lnTo>
                <a:lnTo>
                  <a:pt x="32" y="437"/>
                </a:lnTo>
                <a:lnTo>
                  <a:pt x="29" y="422"/>
                </a:lnTo>
                <a:lnTo>
                  <a:pt x="26" y="408"/>
                </a:lnTo>
                <a:lnTo>
                  <a:pt x="25" y="392"/>
                </a:lnTo>
                <a:lnTo>
                  <a:pt x="24" y="377"/>
                </a:lnTo>
                <a:lnTo>
                  <a:pt x="23" y="360"/>
                </a:lnTo>
                <a:lnTo>
                  <a:pt x="24" y="343"/>
                </a:lnTo>
                <a:lnTo>
                  <a:pt x="25" y="327"/>
                </a:lnTo>
                <a:lnTo>
                  <a:pt x="26" y="310"/>
                </a:lnTo>
                <a:lnTo>
                  <a:pt x="30" y="293"/>
                </a:lnTo>
                <a:lnTo>
                  <a:pt x="34" y="277"/>
                </a:lnTo>
                <a:lnTo>
                  <a:pt x="38" y="261"/>
                </a:lnTo>
                <a:lnTo>
                  <a:pt x="43" y="244"/>
                </a:lnTo>
                <a:lnTo>
                  <a:pt x="50" y="230"/>
                </a:lnTo>
                <a:lnTo>
                  <a:pt x="56" y="215"/>
                </a:lnTo>
                <a:lnTo>
                  <a:pt x="64" y="201"/>
                </a:lnTo>
                <a:lnTo>
                  <a:pt x="71" y="187"/>
                </a:lnTo>
                <a:lnTo>
                  <a:pt x="80" y="173"/>
                </a:lnTo>
                <a:lnTo>
                  <a:pt x="91" y="160"/>
                </a:lnTo>
                <a:lnTo>
                  <a:pt x="100" y="147"/>
                </a:lnTo>
                <a:lnTo>
                  <a:pt x="111" y="134"/>
                </a:lnTo>
                <a:lnTo>
                  <a:pt x="122" y="122"/>
                </a:lnTo>
                <a:lnTo>
                  <a:pt x="133" y="112"/>
                </a:lnTo>
                <a:lnTo>
                  <a:pt x="146" y="101"/>
                </a:lnTo>
                <a:lnTo>
                  <a:pt x="159" y="92"/>
                </a:lnTo>
                <a:lnTo>
                  <a:pt x="172" y="81"/>
                </a:lnTo>
                <a:lnTo>
                  <a:pt x="186" y="72"/>
                </a:lnTo>
                <a:lnTo>
                  <a:pt x="200" y="65"/>
                </a:lnTo>
                <a:lnTo>
                  <a:pt x="214" y="57"/>
                </a:lnTo>
                <a:lnTo>
                  <a:pt x="229" y="51"/>
                </a:lnTo>
                <a:lnTo>
                  <a:pt x="244" y="44"/>
                </a:lnTo>
                <a:lnTo>
                  <a:pt x="260" y="39"/>
                </a:lnTo>
                <a:lnTo>
                  <a:pt x="276" y="35"/>
                </a:lnTo>
                <a:lnTo>
                  <a:pt x="292" y="31"/>
                </a:lnTo>
                <a:lnTo>
                  <a:pt x="309" y="27"/>
                </a:lnTo>
                <a:lnTo>
                  <a:pt x="326" y="26"/>
                </a:lnTo>
                <a:lnTo>
                  <a:pt x="342" y="25"/>
                </a:lnTo>
                <a:lnTo>
                  <a:pt x="359" y="24"/>
                </a:lnTo>
                <a:lnTo>
                  <a:pt x="377" y="25"/>
                </a:lnTo>
                <a:lnTo>
                  <a:pt x="394" y="26"/>
                </a:lnTo>
                <a:lnTo>
                  <a:pt x="410" y="27"/>
                </a:lnTo>
                <a:lnTo>
                  <a:pt x="427" y="31"/>
                </a:lnTo>
                <a:lnTo>
                  <a:pt x="444" y="35"/>
                </a:lnTo>
                <a:lnTo>
                  <a:pt x="459" y="39"/>
                </a:lnTo>
                <a:lnTo>
                  <a:pt x="475" y="44"/>
                </a:lnTo>
                <a:lnTo>
                  <a:pt x="490" y="51"/>
                </a:lnTo>
                <a:lnTo>
                  <a:pt x="506" y="57"/>
                </a:lnTo>
                <a:lnTo>
                  <a:pt x="520" y="65"/>
                </a:lnTo>
                <a:lnTo>
                  <a:pt x="534" y="72"/>
                </a:lnTo>
                <a:lnTo>
                  <a:pt x="548" y="81"/>
                </a:lnTo>
                <a:lnTo>
                  <a:pt x="561" y="92"/>
                </a:lnTo>
                <a:lnTo>
                  <a:pt x="574" y="101"/>
                </a:lnTo>
                <a:lnTo>
                  <a:pt x="586" y="112"/>
                </a:lnTo>
                <a:lnTo>
                  <a:pt x="598" y="122"/>
                </a:lnTo>
                <a:lnTo>
                  <a:pt x="608" y="134"/>
                </a:lnTo>
                <a:lnTo>
                  <a:pt x="620" y="147"/>
                </a:lnTo>
                <a:lnTo>
                  <a:pt x="629" y="160"/>
                </a:lnTo>
                <a:lnTo>
                  <a:pt x="639" y="173"/>
                </a:lnTo>
                <a:lnTo>
                  <a:pt x="648" y="187"/>
                </a:lnTo>
                <a:lnTo>
                  <a:pt x="656" y="201"/>
                </a:lnTo>
                <a:lnTo>
                  <a:pt x="663" y="215"/>
                </a:lnTo>
                <a:lnTo>
                  <a:pt x="670" y="230"/>
                </a:lnTo>
                <a:lnTo>
                  <a:pt x="676" y="244"/>
                </a:lnTo>
                <a:lnTo>
                  <a:pt x="681" y="261"/>
                </a:lnTo>
                <a:lnTo>
                  <a:pt x="685" y="277"/>
                </a:lnTo>
                <a:lnTo>
                  <a:pt x="689" y="293"/>
                </a:lnTo>
                <a:lnTo>
                  <a:pt x="692" y="310"/>
                </a:lnTo>
                <a:lnTo>
                  <a:pt x="694" y="327"/>
                </a:lnTo>
                <a:lnTo>
                  <a:pt x="696" y="343"/>
                </a:lnTo>
                <a:lnTo>
                  <a:pt x="697" y="360"/>
                </a:lnTo>
                <a:lnTo>
                  <a:pt x="696" y="377"/>
                </a:lnTo>
                <a:lnTo>
                  <a:pt x="694" y="392"/>
                </a:lnTo>
                <a:lnTo>
                  <a:pt x="693" y="408"/>
                </a:lnTo>
                <a:lnTo>
                  <a:pt x="690" y="422"/>
                </a:lnTo>
                <a:lnTo>
                  <a:pt x="688" y="437"/>
                </a:lnTo>
                <a:lnTo>
                  <a:pt x="684" y="453"/>
                </a:lnTo>
                <a:lnTo>
                  <a:pt x="679" y="467"/>
                </a:lnTo>
                <a:lnTo>
                  <a:pt x="674" y="481"/>
                </a:lnTo>
                <a:lnTo>
                  <a:pt x="669" y="495"/>
                </a:lnTo>
                <a:lnTo>
                  <a:pt x="662" y="509"/>
                </a:lnTo>
                <a:lnTo>
                  <a:pt x="654" y="523"/>
                </a:lnTo>
                <a:lnTo>
                  <a:pt x="647" y="536"/>
                </a:lnTo>
                <a:lnTo>
                  <a:pt x="639" y="549"/>
                </a:lnTo>
                <a:lnTo>
                  <a:pt x="630" y="562"/>
                </a:lnTo>
                <a:lnTo>
                  <a:pt x="620" y="573"/>
                </a:lnTo>
                <a:lnTo>
                  <a:pt x="610" y="585"/>
                </a:lnTo>
                <a:close/>
                <a:moveTo>
                  <a:pt x="359" y="0"/>
                </a:moveTo>
                <a:lnTo>
                  <a:pt x="341" y="0"/>
                </a:lnTo>
                <a:lnTo>
                  <a:pt x="323" y="2"/>
                </a:lnTo>
                <a:lnTo>
                  <a:pt x="305" y="4"/>
                </a:lnTo>
                <a:lnTo>
                  <a:pt x="287" y="7"/>
                </a:lnTo>
                <a:lnTo>
                  <a:pt x="269" y="12"/>
                </a:lnTo>
                <a:lnTo>
                  <a:pt x="253" y="16"/>
                </a:lnTo>
                <a:lnTo>
                  <a:pt x="236" y="22"/>
                </a:lnTo>
                <a:lnTo>
                  <a:pt x="219" y="29"/>
                </a:lnTo>
                <a:lnTo>
                  <a:pt x="204" y="35"/>
                </a:lnTo>
                <a:lnTo>
                  <a:pt x="188" y="44"/>
                </a:lnTo>
                <a:lnTo>
                  <a:pt x="173" y="52"/>
                </a:lnTo>
                <a:lnTo>
                  <a:pt x="159" y="62"/>
                </a:lnTo>
                <a:lnTo>
                  <a:pt x="145" y="72"/>
                </a:lnTo>
                <a:lnTo>
                  <a:pt x="131" y="83"/>
                </a:lnTo>
                <a:lnTo>
                  <a:pt x="118" y="94"/>
                </a:lnTo>
                <a:lnTo>
                  <a:pt x="105" y="106"/>
                </a:lnTo>
                <a:lnTo>
                  <a:pt x="93" y="119"/>
                </a:lnTo>
                <a:lnTo>
                  <a:pt x="82" y="131"/>
                </a:lnTo>
                <a:lnTo>
                  <a:pt x="71" y="146"/>
                </a:lnTo>
                <a:lnTo>
                  <a:pt x="61" y="160"/>
                </a:lnTo>
                <a:lnTo>
                  <a:pt x="51" y="174"/>
                </a:lnTo>
                <a:lnTo>
                  <a:pt x="43" y="189"/>
                </a:lnTo>
                <a:lnTo>
                  <a:pt x="34" y="205"/>
                </a:lnTo>
                <a:lnTo>
                  <a:pt x="28" y="220"/>
                </a:lnTo>
                <a:lnTo>
                  <a:pt x="21" y="237"/>
                </a:lnTo>
                <a:lnTo>
                  <a:pt x="15" y="253"/>
                </a:lnTo>
                <a:lnTo>
                  <a:pt x="11" y="270"/>
                </a:lnTo>
                <a:lnTo>
                  <a:pt x="6" y="288"/>
                </a:lnTo>
                <a:lnTo>
                  <a:pt x="3" y="306"/>
                </a:lnTo>
                <a:lnTo>
                  <a:pt x="1" y="324"/>
                </a:lnTo>
                <a:lnTo>
                  <a:pt x="0" y="342"/>
                </a:lnTo>
                <a:lnTo>
                  <a:pt x="0" y="360"/>
                </a:lnTo>
                <a:lnTo>
                  <a:pt x="0" y="378"/>
                </a:lnTo>
                <a:lnTo>
                  <a:pt x="1" y="395"/>
                </a:lnTo>
                <a:lnTo>
                  <a:pt x="3" y="413"/>
                </a:lnTo>
                <a:lnTo>
                  <a:pt x="6" y="429"/>
                </a:lnTo>
                <a:lnTo>
                  <a:pt x="10" y="446"/>
                </a:lnTo>
                <a:lnTo>
                  <a:pt x="14" y="463"/>
                </a:lnTo>
                <a:lnTo>
                  <a:pt x="19" y="478"/>
                </a:lnTo>
                <a:lnTo>
                  <a:pt x="25" y="495"/>
                </a:lnTo>
                <a:lnTo>
                  <a:pt x="32" y="510"/>
                </a:lnTo>
                <a:lnTo>
                  <a:pt x="39" y="526"/>
                </a:lnTo>
                <a:lnTo>
                  <a:pt x="47" y="540"/>
                </a:lnTo>
                <a:lnTo>
                  <a:pt x="56" y="555"/>
                </a:lnTo>
                <a:lnTo>
                  <a:pt x="65" y="569"/>
                </a:lnTo>
                <a:lnTo>
                  <a:pt x="75" y="582"/>
                </a:lnTo>
                <a:lnTo>
                  <a:pt x="87" y="596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113" y="622"/>
                </a:lnTo>
                <a:lnTo>
                  <a:pt x="127" y="635"/>
                </a:lnTo>
                <a:lnTo>
                  <a:pt x="141" y="645"/>
                </a:lnTo>
                <a:lnTo>
                  <a:pt x="156" y="657"/>
                </a:lnTo>
                <a:lnTo>
                  <a:pt x="172" y="666"/>
                </a:lnTo>
                <a:lnTo>
                  <a:pt x="187" y="676"/>
                </a:lnTo>
                <a:lnTo>
                  <a:pt x="204" y="684"/>
                </a:lnTo>
                <a:lnTo>
                  <a:pt x="220" y="691"/>
                </a:lnTo>
                <a:lnTo>
                  <a:pt x="237" y="698"/>
                </a:lnTo>
                <a:lnTo>
                  <a:pt x="254" y="704"/>
                </a:lnTo>
                <a:lnTo>
                  <a:pt x="272" y="709"/>
                </a:lnTo>
                <a:lnTo>
                  <a:pt x="288" y="713"/>
                </a:lnTo>
                <a:lnTo>
                  <a:pt x="306" y="717"/>
                </a:lnTo>
                <a:lnTo>
                  <a:pt x="324" y="720"/>
                </a:lnTo>
                <a:lnTo>
                  <a:pt x="342" y="721"/>
                </a:lnTo>
                <a:lnTo>
                  <a:pt x="359" y="721"/>
                </a:lnTo>
                <a:lnTo>
                  <a:pt x="377" y="721"/>
                </a:lnTo>
                <a:lnTo>
                  <a:pt x="395" y="720"/>
                </a:lnTo>
                <a:lnTo>
                  <a:pt x="413" y="717"/>
                </a:lnTo>
                <a:lnTo>
                  <a:pt x="431" y="713"/>
                </a:lnTo>
                <a:lnTo>
                  <a:pt x="448" y="709"/>
                </a:lnTo>
                <a:lnTo>
                  <a:pt x="466" y="704"/>
                </a:lnTo>
                <a:lnTo>
                  <a:pt x="482" y="698"/>
                </a:lnTo>
                <a:lnTo>
                  <a:pt x="499" y="691"/>
                </a:lnTo>
                <a:lnTo>
                  <a:pt x="516" y="684"/>
                </a:lnTo>
                <a:lnTo>
                  <a:pt x="532" y="676"/>
                </a:lnTo>
                <a:lnTo>
                  <a:pt x="549" y="666"/>
                </a:lnTo>
                <a:lnTo>
                  <a:pt x="565" y="657"/>
                </a:lnTo>
                <a:lnTo>
                  <a:pt x="579" y="645"/>
                </a:lnTo>
                <a:lnTo>
                  <a:pt x="594" y="635"/>
                </a:lnTo>
                <a:lnTo>
                  <a:pt x="607" y="622"/>
                </a:lnTo>
                <a:lnTo>
                  <a:pt x="621" y="609"/>
                </a:lnTo>
                <a:lnTo>
                  <a:pt x="621" y="609"/>
                </a:lnTo>
                <a:lnTo>
                  <a:pt x="621" y="609"/>
                </a:lnTo>
                <a:lnTo>
                  <a:pt x="633" y="596"/>
                </a:lnTo>
                <a:lnTo>
                  <a:pt x="643" y="584"/>
                </a:lnTo>
                <a:lnTo>
                  <a:pt x="653" y="569"/>
                </a:lnTo>
                <a:lnTo>
                  <a:pt x="663" y="555"/>
                </a:lnTo>
                <a:lnTo>
                  <a:pt x="672" y="540"/>
                </a:lnTo>
                <a:lnTo>
                  <a:pt x="680" y="526"/>
                </a:lnTo>
                <a:lnTo>
                  <a:pt x="688" y="510"/>
                </a:lnTo>
                <a:lnTo>
                  <a:pt x="694" y="495"/>
                </a:lnTo>
                <a:lnTo>
                  <a:pt x="701" y="478"/>
                </a:lnTo>
                <a:lnTo>
                  <a:pt x="706" y="463"/>
                </a:lnTo>
                <a:lnTo>
                  <a:pt x="710" y="446"/>
                </a:lnTo>
                <a:lnTo>
                  <a:pt x="714" y="429"/>
                </a:lnTo>
                <a:lnTo>
                  <a:pt x="716" y="413"/>
                </a:lnTo>
                <a:lnTo>
                  <a:pt x="719" y="395"/>
                </a:lnTo>
                <a:lnTo>
                  <a:pt x="720" y="378"/>
                </a:lnTo>
                <a:lnTo>
                  <a:pt x="720" y="360"/>
                </a:lnTo>
                <a:lnTo>
                  <a:pt x="720" y="342"/>
                </a:lnTo>
                <a:lnTo>
                  <a:pt x="719" y="324"/>
                </a:lnTo>
                <a:lnTo>
                  <a:pt x="716" y="306"/>
                </a:lnTo>
                <a:lnTo>
                  <a:pt x="714" y="288"/>
                </a:lnTo>
                <a:lnTo>
                  <a:pt x="708" y="270"/>
                </a:lnTo>
                <a:lnTo>
                  <a:pt x="705" y="253"/>
                </a:lnTo>
                <a:lnTo>
                  <a:pt x="698" y="237"/>
                </a:lnTo>
                <a:lnTo>
                  <a:pt x="692" y="220"/>
                </a:lnTo>
                <a:lnTo>
                  <a:pt x="685" y="205"/>
                </a:lnTo>
                <a:lnTo>
                  <a:pt x="676" y="189"/>
                </a:lnTo>
                <a:lnTo>
                  <a:pt x="669" y="174"/>
                </a:lnTo>
                <a:lnTo>
                  <a:pt x="658" y="160"/>
                </a:lnTo>
                <a:lnTo>
                  <a:pt x="648" y="146"/>
                </a:lnTo>
                <a:lnTo>
                  <a:pt x="638" y="131"/>
                </a:lnTo>
                <a:lnTo>
                  <a:pt x="626" y="119"/>
                </a:lnTo>
                <a:lnTo>
                  <a:pt x="615" y="106"/>
                </a:lnTo>
                <a:lnTo>
                  <a:pt x="602" y="94"/>
                </a:lnTo>
                <a:lnTo>
                  <a:pt x="589" y="83"/>
                </a:lnTo>
                <a:lnTo>
                  <a:pt x="575" y="72"/>
                </a:lnTo>
                <a:lnTo>
                  <a:pt x="561" y="62"/>
                </a:lnTo>
                <a:lnTo>
                  <a:pt x="547" y="52"/>
                </a:lnTo>
                <a:lnTo>
                  <a:pt x="531" y="44"/>
                </a:lnTo>
                <a:lnTo>
                  <a:pt x="516" y="35"/>
                </a:lnTo>
                <a:lnTo>
                  <a:pt x="500" y="29"/>
                </a:lnTo>
                <a:lnTo>
                  <a:pt x="484" y="22"/>
                </a:lnTo>
                <a:lnTo>
                  <a:pt x="467" y="16"/>
                </a:lnTo>
                <a:lnTo>
                  <a:pt x="450" y="12"/>
                </a:lnTo>
                <a:lnTo>
                  <a:pt x="432" y="7"/>
                </a:lnTo>
                <a:lnTo>
                  <a:pt x="414" y="4"/>
                </a:lnTo>
                <a:lnTo>
                  <a:pt x="396" y="2"/>
                </a:lnTo>
                <a:lnTo>
                  <a:pt x="378" y="0"/>
                </a:lnTo>
                <a:lnTo>
                  <a:pt x="359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29" name="Freeform 3447">
            <a:extLst>
              <a:ext uri="{FF2B5EF4-FFF2-40B4-BE49-F238E27FC236}">
                <a16:creationId xmlns:a16="http://schemas.microsoft.com/office/drawing/2014/main" id="{469950E7-BBA9-4389-BA65-5144814D24A3}"/>
              </a:ext>
            </a:extLst>
          </p:cNvPr>
          <p:cNvSpPr>
            <a:spLocks noEditPoints="1"/>
          </p:cNvSpPr>
          <p:nvPr/>
        </p:nvSpPr>
        <p:spPr bwMode="auto">
          <a:xfrm>
            <a:off x="4334750" y="3483709"/>
            <a:ext cx="285750" cy="285750"/>
          </a:xfrm>
          <a:custGeom>
            <a:avLst/>
            <a:gdLst>
              <a:gd name="T0" fmla="*/ 482 w 720"/>
              <a:gd name="T1" fmla="*/ 537 h 721"/>
              <a:gd name="T2" fmla="*/ 445 w 720"/>
              <a:gd name="T3" fmla="*/ 450 h 721"/>
              <a:gd name="T4" fmla="*/ 477 w 720"/>
              <a:gd name="T5" fmla="*/ 370 h 721"/>
              <a:gd name="T6" fmla="*/ 495 w 720"/>
              <a:gd name="T7" fmla="*/ 345 h 721"/>
              <a:gd name="T8" fmla="*/ 488 w 720"/>
              <a:gd name="T9" fmla="*/ 298 h 721"/>
              <a:gd name="T10" fmla="*/ 493 w 720"/>
              <a:gd name="T11" fmla="*/ 246 h 721"/>
              <a:gd name="T12" fmla="*/ 486 w 720"/>
              <a:gd name="T13" fmla="*/ 178 h 721"/>
              <a:gd name="T14" fmla="*/ 450 w 720"/>
              <a:gd name="T15" fmla="*/ 148 h 721"/>
              <a:gd name="T16" fmla="*/ 351 w 720"/>
              <a:gd name="T17" fmla="*/ 139 h 721"/>
              <a:gd name="T18" fmla="*/ 283 w 720"/>
              <a:gd name="T19" fmla="*/ 170 h 721"/>
              <a:gd name="T20" fmla="*/ 251 w 720"/>
              <a:gd name="T21" fmla="*/ 184 h 721"/>
              <a:gd name="T22" fmla="*/ 229 w 720"/>
              <a:gd name="T23" fmla="*/ 218 h 721"/>
              <a:gd name="T24" fmla="*/ 240 w 720"/>
              <a:gd name="T25" fmla="*/ 292 h 721"/>
              <a:gd name="T26" fmla="*/ 223 w 720"/>
              <a:gd name="T27" fmla="*/ 331 h 721"/>
              <a:gd name="T28" fmla="*/ 235 w 720"/>
              <a:gd name="T29" fmla="*/ 364 h 721"/>
              <a:gd name="T30" fmla="*/ 260 w 720"/>
              <a:gd name="T31" fmla="*/ 433 h 721"/>
              <a:gd name="T32" fmla="*/ 272 w 720"/>
              <a:gd name="T33" fmla="*/ 524 h 721"/>
              <a:gd name="T34" fmla="*/ 133 w 720"/>
              <a:gd name="T35" fmla="*/ 573 h 721"/>
              <a:gd name="T36" fmla="*/ 65 w 720"/>
              <a:gd name="T37" fmla="*/ 523 h 721"/>
              <a:gd name="T38" fmla="*/ 32 w 720"/>
              <a:gd name="T39" fmla="*/ 437 h 721"/>
              <a:gd name="T40" fmla="*/ 24 w 720"/>
              <a:gd name="T41" fmla="*/ 343 h 721"/>
              <a:gd name="T42" fmla="*/ 43 w 720"/>
              <a:gd name="T43" fmla="*/ 244 h 721"/>
              <a:gd name="T44" fmla="*/ 91 w 720"/>
              <a:gd name="T45" fmla="*/ 160 h 721"/>
              <a:gd name="T46" fmla="*/ 159 w 720"/>
              <a:gd name="T47" fmla="*/ 92 h 721"/>
              <a:gd name="T48" fmla="*/ 244 w 720"/>
              <a:gd name="T49" fmla="*/ 44 h 721"/>
              <a:gd name="T50" fmla="*/ 342 w 720"/>
              <a:gd name="T51" fmla="*/ 25 h 721"/>
              <a:gd name="T52" fmla="*/ 444 w 720"/>
              <a:gd name="T53" fmla="*/ 35 h 721"/>
              <a:gd name="T54" fmla="*/ 534 w 720"/>
              <a:gd name="T55" fmla="*/ 72 h 721"/>
              <a:gd name="T56" fmla="*/ 608 w 720"/>
              <a:gd name="T57" fmla="*/ 134 h 721"/>
              <a:gd name="T58" fmla="*/ 663 w 720"/>
              <a:gd name="T59" fmla="*/ 215 h 721"/>
              <a:gd name="T60" fmla="*/ 692 w 720"/>
              <a:gd name="T61" fmla="*/ 310 h 721"/>
              <a:gd name="T62" fmla="*/ 693 w 720"/>
              <a:gd name="T63" fmla="*/ 408 h 721"/>
              <a:gd name="T64" fmla="*/ 669 w 720"/>
              <a:gd name="T65" fmla="*/ 495 h 721"/>
              <a:gd name="T66" fmla="*/ 620 w 720"/>
              <a:gd name="T67" fmla="*/ 573 h 721"/>
              <a:gd name="T68" fmla="*/ 287 w 720"/>
              <a:gd name="T69" fmla="*/ 7 h 721"/>
              <a:gd name="T70" fmla="*/ 188 w 720"/>
              <a:gd name="T71" fmla="*/ 44 h 721"/>
              <a:gd name="T72" fmla="*/ 105 w 720"/>
              <a:gd name="T73" fmla="*/ 106 h 721"/>
              <a:gd name="T74" fmla="*/ 43 w 720"/>
              <a:gd name="T75" fmla="*/ 189 h 721"/>
              <a:gd name="T76" fmla="*/ 6 w 720"/>
              <a:gd name="T77" fmla="*/ 288 h 721"/>
              <a:gd name="T78" fmla="*/ 1 w 720"/>
              <a:gd name="T79" fmla="*/ 395 h 721"/>
              <a:gd name="T80" fmla="*/ 25 w 720"/>
              <a:gd name="T81" fmla="*/ 495 h 721"/>
              <a:gd name="T82" fmla="*/ 75 w 720"/>
              <a:gd name="T83" fmla="*/ 582 h 721"/>
              <a:gd name="T84" fmla="*/ 98 w 720"/>
              <a:gd name="T85" fmla="*/ 609 h 721"/>
              <a:gd name="T86" fmla="*/ 98 w 720"/>
              <a:gd name="T87" fmla="*/ 609 h 721"/>
              <a:gd name="T88" fmla="*/ 98 w 720"/>
              <a:gd name="T89" fmla="*/ 609 h 721"/>
              <a:gd name="T90" fmla="*/ 98 w 720"/>
              <a:gd name="T91" fmla="*/ 609 h 721"/>
              <a:gd name="T92" fmla="*/ 98 w 720"/>
              <a:gd name="T93" fmla="*/ 609 h 721"/>
              <a:gd name="T94" fmla="*/ 172 w 720"/>
              <a:gd name="T95" fmla="*/ 666 h 721"/>
              <a:gd name="T96" fmla="*/ 272 w 720"/>
              <a:gd name="T97" fmla="*/ 709 h 721"/>
              <a:gd name="T98" fmla="*/ 377 w 720"/>
              <a:gd name="T99" fmla="*/ 721 h 721"/>
              <a:gd name="T100" fmla="*/ 482 w 720"/>
              <a:gd name="T101" fmla="*/ 698 h 721"/>
              <a:gd name="T102" fmla="*/ 579 w 720"/>
              <a:gd name="T103" fmla="*/ 645 h 721"/>
              <a:gd name="T104" fmla="*/ 633 w 720"/>
              <a:gd name="T105" fmla="*/ 596 h 721"/>
              <a:gd name="T106" fmla="*/ 688 w 720"/>
              <a:gd name="T107" fmla="*/ 510 h 721"/>
              <a:gd name="T108" fmla="*/ 716 w 720"/>
              <a:gd name="T109" fmla="*/ 413 h 721"/>
              <a:gd name="T110" fmla="*/ 716 w 720"/>
              <a:gd name="T111" fmla="*/ 306 h 721"/>
              <a:gd name="T112" fmla="*/ 685 w 720"/>
              <a:gd name="T113" fmla="*/ 205 h 721"/>
              <a:gd name="T114" fmla="*/ 626 w 720"/>
              <a:gd name="T115" fmla="*/ 119 h 721"/>
              <a:gd name="T116" fmla="*/ 547 w 720"/>
              <a:gd name="T117" fmla="*/ 52 h 721"/>
              <a:gd name="T118" fmla="*/ 450 w 720"/>
              <a:gd name="T119" fmla="*/ 12 h 7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720" h="721">
                <a:moveTo>
                  <a:pt x="610" y="585"/>
                </a:moveTo>
                <a:lnTo>
                  <a:pt x="594" y="578"/>
                </a:lnTo>
                <a:lnTo>
                  <a:pt x="571" y="568"/>
                </a:lnTo>
                <a:lnTo>
                  <a:pt x="539" y="558"/>
                </a:lnTo>
                <a:lnTo>
                  <a:pt x="499" y="542"/>
                </a:lnTo>
                <a:lnTo>
                  <a:pt x="482" y="537"/>
                </a:lnTo>
                <a:lnTo>
                  <a:pt x="466" y="531"/>
                </a:lnTo>
                <a:lnTo>
                  <a:pt x="449" y="524"/>
                </a:lnTo>
                <a:lnTo>
                  <a:pt x="432" y="519"/>
                </a:lnTo>
                <a:lnTo>
                  <a:pt x="432" y="459"/>
                </a:lnTo>
                <a:lnTo>
                  <a:pt x="439" y="455"/>
                </a:lnTo>
                <a:lnTo>
                  <a:pt x="445" y="450"/>
                </a:lnTo>
                <a:lnTo>
                  <a:pt x="453" y="442"/>
                </a:lnTo>
                <a:lnTo>
                  <a:pt x="459" y="433"/>
                </a:lnTo>
                <a:lnTo>
                  <a:pt x="466" y="422"/>
                </a:lnTo>
                <a:lnTo>
                  <a:pt x="471" y="406"/>
                </a:lnTo>
                <a:lnTo>
                  <a:pt x="476" y="390"/>
                </a:lnTo>
                <a:lnTo>
                  <a:pt x="477" y="370"/>
                </a:lnTo>
                <a:lnTo>
                  <a:pt x="481" y="368"/>
                </a:lnTo>
                <a:lnTo>
                  <a:pt x="485" y="364"/>
                </a:lnTo>
                <a:lnTo>
                  <a:pt x="488" y="361"/>
                </a:lnTo>
                <a:lnTo>
                  <a:pt x="490" y="357"/>
                </a:lnTo>
                <a:lnTo>
                  <a:pt x="493" y="351"/>
                </a:lnTo>
                <a:lnTo>
                  <a:pt x="495" y="345"/>
                </a:lnTo>
                <a:lnTo>
                  <a:pt x="497" y="338"/>
                </a:lnTo>
                <a:lnTo>
                  <a:pt x="497" y="331"/>
                </a:lnTo>
                <a:lnTo>
                  <a:pt x="495" y="318"/>
                </a:lnTo>
                <a:lnTo>
                  <a:pt x="493" y="307"/>
                </a:lnTo>
                <a:lnTo>
                  <a:pt x="490" y="302"/>
                </a:lnTo>
                <a:lnTo>
                  <a:pt x="488" y="298"/>
                </a:lnTo>
                <a:lnTo>
                  <a:pt x="484" y="295"/>
                </a:lnTo>
                <a:lnTo>
                  <a:pt x="480" y="292"/>
                </a:lnTo>
                <a:lnTo>
                  <a:pt x="481" y="292"/>
                </a:lnTo>
                <a:lnTo>
                  <a:pt x="481" y="291"/>
                </a:lnTo>
                <a:lnTo>
                  <a:pt x="488" y="270"/>
                </a:lnTo>
                <a:lnTo>
                  <a:pt x="493" y="246"/>
                </a:lnTo>
                <a:lnTo>
                  <a:pt x="495" y="232"/>
                </a:lnTo>
                <a:lnTo>
                  <a:pt x="495" y="219"/>
                </a:lnTo>
                <a:lnTo>
                  <a:pt x="495" y="205"/>
                </a:lnTo>
                <a:lnTo>
                  <a:pt x="493" y="191"/>
                </a:lnTo>
                <a:lnTo>
                  <a:pt x="490" y="184"/>
                </a:lnTo>
                <a:lnTo>
                  <a:pt x="486" y="178"/>
                </a:lnTo>
                <a:lnTo>
                  <a:pt x="482" y="171"/>
                </a:lnTo>
                <a:lnTo>
                  <a:pt x="477" y="165"/>
                </a:lnTo>
                <a:lnTo>
                  <a:pt x="472" y="161"/>
                </a:lnTo>
                <a:lnTo>
                  <a:pt x="466" y="156"/>
                </a:lnTo>
                <a:lnTo>
                  <a:pt x="458" y="152"/>
                </a:lnTo>
                <a:lnTo>
                  <a:pt x="450" y="148"/>
                </a:lnTo>
                <a:lnTo>
                  <a:pt x="434" y="143"/>
                </a:lnTo>
                <a:lnTo>
                  <a:pt x="417" y="139"/>
                </a:lnTo>
                <a:lnTo>
                  <a:pt x="400" y="137"/>
                </a:lnTo>
                <a:lnTo>
                  <a:pt x="382" y="137"/>
                </a:lnTo>
                <a:lnTo>
                  <a:pt x="367" y="137"/>
                </a:lnTo>
                <a:lnTo>
                  <a:pt x="351" y="139"/>
                </a:lnTo>
                <a:lnTo>
                  <a:pt x="335" y="142"/>
                </a:lnTo>
                <a:lnTo>
                  <a:pt x="321" y="147"/>
                </a:lnTo>
                <a:lnTo>
                  <a:pt x="306" y="152"/>
                </a:lnTo>
                <a:lnTo>
                  <a:pt x="294" y="160"/>
                </a:lnTo>
                <a:lnTo>
                  <a:pt x="288" y="165"/>
                </a:lnTo>
                <a:lnTo>
                  <a:pt x="283" y="170"/>
                </a:lnTo>
                <a:lnTo>
                  <a:pt x="279" y="175"/>
                </a:lnTo>
                <a:lnTo>
                  <a:pt x="276" y="180"/>
                </a:lnTo>
                <a:lnTo>
                  <a:pt x="269" y="180"/>
                </a:lnTo>
                <a:lnTo>
                  <a:pt x="262" y="182"/>
                </a:lnTo>
                <a:lnTo>
                  <a:pt x="256" y="183"/>
                </a:lnTo>
                <a:lnTo>
                  <a:pt x="251" y="184"/>
                </a:lnTo>
                <a:lnTo>
                  <a:pt x="244" y="189"/>
                </a:lnTo>
                <a:lnTo>
                  <a:pt x="237" y="196"/>
                </a:lnTo>
                <a:lnTo>
                  <a:pt x="235" y="201"/>
                </a:lnTo>
                <a:lnTo>
                  <a:pt x="232" y="206"/>
                </a:lnTo>
                <a:lnTo>
                  <a:pt x="231" y="211"/>
                </a:lnTo>
                <a:lnTo>
                  <a:pt x="229" y="218"/>
                </a:lnTo>
                <a:lnTo>
                  <a:pt x="228" y="230"/>
                </a:lnTo>
                <a:lnTo>
                  <a:pt x="229" y="243"/>
                </a:lnTo>
                <a:lnTo>
                  <a:pt x="233" y="269"/>
                </a:lnTo>
                <a:lnTo>
                  <a:pt x="240" y="291"/>
                </a:lnTo>
                <a:lnTo>
                  <a:pt x="240" y="292"/>
                </a:lnTo>
                <a:lnTo>
                  <a:pt x="240" y="292"/>
                </a:lnTo>
                <a:lnTo>
                  <a:pt x="236" y="295"/>
                </a:lnTo>
                <a:lnTo>
                  <a:pt x="232" y="298"/>
                </a:lnTo>
                <a:lnTo>
                  <a:pt x="229" y="302"/>
                </a:lnTo>
                <a:lnTo>
                  <a:pt x="227" y="307"/>
                </a:lnTo>
                <a:lnTo>
                  <a:pt x="224" y="318"/>
                </a:lnTo>
                <a:lnTo>
                  <a:pt x="223" y="331"/>
                </a:lnTo>
                <a:lnTo>
                  <a:pt x="223" y="337"/>
                </a:lnTo>
                <a:lnTo>
                  <a:pt x="224" y="343"/>
                </a:lnTo>
                <a:lnTo>
                  <a:pt x="226" y="350"/>
                </a:lnTo>
                <a:lnTo>
                  <a:pt x="228" y="355"/>
                </a:lnTo>
                <a:lnTo>
                  <a:pt x="231" y="360"/>
                </a:lnTo>
                <a:lnTo>
                  <a:pt x="235" y="364"/>
                </a:lnTo>
                <a:lnTo>
                  <a:pt x="237" y="368"/>
                </a:lnTo>
                <a:lnTo>
                  <a:pt x="242" y="370"/>
                </a:lnTo>
                <a:lnTo>
                  <a:pt x="244" y="390"/>
                </a:lnTo>
                <a:lnTo>
                  <a:pt x="249" y="406"/>
                </a:lnTo>
                <a:lnTo>
                  <a:pt x="254" y="422"/>
                </a:lnTo>
                <a:lnTo>
                  <a:pt x="260" y="433"/>
                </a:lnTo>
                <a:lnTo>
                  <a:pt x="267" y="442"/>
                </a:lnTo>
                <a:lnTo>
                  <a:pt x="274" y="450"/>
                </a:lnTo>
                <a:lnTo>
                  <a:pt x="281" y="455"/>
                </a:lnTo>
                <a:lnTo>
                  <a:pt x="287" y="459"/>
                </a:lnTo>
                <a:lnTo>
                  <a:pt x="287" y="519"/>
                </a:lnTo>
                <a:lnTo>
                  <a:pt x="272" y="524"/>
                </a:lnTo>
                <a:lnTo>
                  <a:pt x="256" y="530"/>
                </a:lnTo>
                <a:lnTo>
                  <a:pt x="241" y="535"/>
                </a:lnTo>
                <a:lnTo>
                  <a:pt x="226" y="540"/>
                </a:lnTo>
                <a:lnTo>
                  <a:pt x="193" y="550"/>
                </a:lnTo>
                <a:lnTo>
                  <a:pt x="161" y="562"/>
                </a:lnTo>
                <a:lnTo>
                  <a:pt x="133" y="573"/>
                </a:lnTo>
                <a:lnTo>
                  <a:pt x="110" y="586"/>
                </a:lnTo>
                <a:lnTo>
                  <a:pt x="100" y="573"/>
                </a:lnTo>
                <a:lnTo>
                  <a:pt x="89" y="562"/>
                </a:lnTo>
                <a:lnTo>
                  <a:pt x="80" y="549"/>
                </a:lnTo>
                <a:lnTo>
                  <a:pt x="73" y="536"/>
                </a:lnTo>
                <a:lnTo>
                  <a:pt x="65" y="523"/>
                </a:lnTo>
                <a:lnTo>
                  <a:pt x="57" y="509"/>
                </a:lnTo>
                <a:lnTo>
                  <a:pt x="51" y="495"/>
                </a:lnTo>
                <a:lnTo>
                  <a:pt x="46" y="481"/>
                </a:lnTo>
                <a:lnTo>
                  <a:pt x="41" y="467"/>
                </a:lnTo>
                <a:lnTo>
                  <a:pt x="35" y="453"/>
                </a:lnTo>
                <a:lnTo>
                  <a:pt x="32" y="437"/>
                </a:lnTo>
                <a:lnTo>
                  <a:pt x="29" y="422"/>
                </a:lnTo>
                <a:lnTo>
                  <a:pt x="26" y="408"/>
                </a:lnTo>
                <a:lnTo>
                  <a:pt x="25" y="392"/>
                </a:lnTo>
                <a:lnTo>
                  <a:pt x="24" y="377"/>
                </a:lnTo>
                <a:lnTo>
                  <a:pt x="23" y="360"/>
                </a:lnTo>
                <a:lnTo>
                  <a:pt x="24" y="343"/>
                </a:lnTo>
                <a:lnTo>
                  <a:pt x="25" y="327"/>
                </a:lnTo>
                <a:lnTo>
                  <a:pt x="26" y="310"/>
                </a:lnTo>
                <a:lnTo>
                  <a:pt x="30" y="293"/>
                </a:lnTo>
                <a:lnTo>
                  <a:pt x="34" y="277"/>
                </a:lnTo>
                <a:lnTo>
                  <a:pt x="38" y="261"/>
                </a:lnTo>
                <a:lnTo>
                  <a:pt x="43" y="244"/>
                </a:lnTo>
                <a:lnTo>
                  <a:pt x="50" y="230"/>
                </a:lnTo>
                <a:lnTo>
                  <a:pt x="56" y="215"/>
                </a:lnTo>
                <a:lnTo>
                  <a:pt x="64" y="201"/>
                </a:lnTo>
                <a:lnTo>
                  <a:pt x="71" y="187"/>
                </a:lnTo>
                <a:lnTo>
                  <a:pt x="80" y="173"/>
                </a:lnTo>
                <a:lnTo>
                  <a:pt x="91" y="160"/>
                </a:lnTo>
                <a:lnTo>
                  <a:pt x="100" y="147"/>
                </a:lnTo>
                <a:lnTo>
                  <a:pt x="111" y="134"/>
                </a:lnTo>
                <a:lnTo>
                  <a:pt x="122" y="122"/>
                </a:lnTo>
                <a:lnTo>
                  <a:pt x="133" y="112"/>
                </a:lnTo>
                <a:lnTo>
                  <a:pt x="146" y="101"/>
                </a:lnTo>
                <a:lnTo>
                  <a:pt x="159" y="92"/>
                </a:lnTo>
                <a:lnTo>
                  <a:pt x="172" y="81"/>
                </a:lnTo>
                <a:lnTo>
                  <a:pt x="186" y="72"/>
                </a:lnTo>
                <a:lnTo>
                  <a:pt x="200" y="65"/>
                </a:lnTo>
                <a:lnTo>
                  <a:pt x="214" y="57"/>
                </a:lnTo>
                <a:lnTo>
                  <a:pt x="229" y="51"/>
                </a:lnTo>
                <a:lnTo>
                  <a:pt x="244" y="44"/>
                </a:lnTo>
                <a:lnTo>
                  <a:pt x="260" y="39"/>
                </a:lnTo>
                <a:lnTo>
                  <a:pt x="276" y="35"/>
                </a:lnTo>
                <a:lnTo>
                  <a:pt x="292" y="31"/>
                </a:lnTo>
                <a:lnTo>
                  <a:pt x="309" y="27"/>
                </a:lnTo>
                <a:lnTo>
                  <a:pt x="326" y="26"/>
                </a:lnTo>
                <a:lnTo>
                  <a:pt x="342" y="25"/>
                </a:lnTo>
                <a:lnTo>
                  <a:pt x="359" y="24"/>
                </a:lnTo>
                <a:lnTo>
                  <a:pt x="377" y="25"/>
                </a:lnTo>
                <a:lnTo>
                  <a:pt x="394" y="26"/>
                </a:lnTo>
                <a:lnTo>
                  <a:pt x="410" y="27"/>
                </a:lnTo>
                <a:lnTo>
                  <a:pt x="427" y="31"/>
                </a:lnTo>
                <a:lnTo>
                  <a:pt x="444" y="35"/>
                </a:lnTo>
                <a:lnTo>
                  <a:pt x="459" y="39"/>
                </a:lnTo>
                <a:lnTo>
                  <a:pt x="475" y="44"/>
                </a:lnTo>
                <a:lnTo>
                  <a:pt x="490" y="51"/>
                </a:lnTo>
                <a:lnTo>
                  <a:pt x="506" y="57"/>
                </a:lnTo>
                <a:lnTo>
                  <a:pt x="520" y="65"/>
                </a:lnTo>
                <a:lnTo>
                  <a:pt x="534" y="72"/>
                </a:lnTo>
                <a:lnTo>
                  <a:pt x="548" y="81"/>
                </a:lnTo>
                <a:lnTo>
                  <a:pt x="561" y="92"/>
                </a:lnTo>
                <a:lnTo>
                  <a:pt x="574" y="101"/>
                </a:lnTo>
                <a:lnTo>
                  <a:pt x="586" y="112"/>
                </a:lnTo>
                <a:lnTo>
                  <a:pt x="598" y="122"/>
                </a:lnTo>
                <a:lnTo>
                  <a:pt x="608" y="134"/>
                </a:lnTo>
                <a:lnTo>
                  <a:pt x="620" y="147"/>
                </a:lnTo>
                <a:lnTo>
                  <a:pt x="629" y="160"/>
                </a:lnTo>
                <a:lnTo>
                  <a:pt x="639" y="173"/>
                </a:lnTo>
                <a:lnTo>
                  <a:pt x="648" y="187"/>
                </a:lnTo>
                <a:lnTo>
                  <a:pt x="656" y="201"/>
                </a:lnTo>
                <a:lnTo>
                  <a:pt x="663" y="215"/>
                </a:lnTo>
                <a:lnTo>
                  <a:pt x="670" y="230"/>
                </a:lnTo>
                <a:lnTo>
                  <a:pt x="676" y="244"/>
                </a:lnTo>
                <a:lnTo>
                  <a:pt x="681" y="261"/>
                </a:lnTo>
                <a:lnTo>
                  <a:pt x="685" y="277"/>
                </a:lnTo>
                <a:lnTo>
                  <a:pt x="689" y="293"/>
                </a:lnTo>
                <a:lnTo>
                  <a:pt x="692" y="310"/>
                </a:lnTo>
                <a:lnTo>
                  <a:pt x="694" y="327"/>
                </a:lnTo>
                <a:lnTo>
                  <a:pt x="696" y="343"/>
                </a:lnTo>
                <a:lnTo>
                  <a:pt x="697" y="360"/>
                </a:lnTo>
                <a:lnTo>
                  <a:pt x="696" y="377"/>
                </a:lnTo>
                <a:lnTo>
                  <a:pt x="694" y="392"/>
                </a:lnTo>
                <a:lnTo>
                  <a:pt x="693" y="408"/>
                </a:lnTo>
                <a:lnTo>
                  <a:pt x="690" y="422"/>
                </a:lnTo>
                <a:lnTo>
                  <a:pt x="688" y="437"/>
                </a:lnTo>
                <a:lnTo>
                  <a:pt x="684" y="453"/>
                </a:lnTo>
                <a:lnTo>
                  <a:pt x="679" y="467"/>
                </a:lnTo>
                <a:lnTo>
                  <a:pt x="674" y="481"/>
                </a:lnTo>
                <a:lnTo>
                  <a:pt x="669" y="495"/>
                </a:lnTo>
                <a:lnTo>
                  <a:pt x="662" y="509"/>
                </a:lnTo>
                <a:lnTo>
                  <a:pt x="654" y="523"/>
                </a:lnTo>
                <a:lnTo>
                  <a:pt x="647" y="536"/>
                </a:lnTo>
                <a:lnTo>
                  <a:pt x="639" y="549"/>
                </a:lnTo>
                <a:lnTo>
                  <a:pt x="630" y="562"/>
                </a:lnTo>
                <a:lnTo>
                  <a:pt x="620" y="573"/>
                </a:lnTo>
                <a:lnTo>
                  <a:pt x="610" y="585"/>
                </a:lnTo>
                <a:close/>
                <a:moveTo>
                  <a:pt x="359" y="0"/>
                </a:moveTo>
                <a:lnTo>
                  <a:pt x="341" y="0"/>
                </a:lnTo>
                <a:lnTo>
                  <a:pt x="323" y="2"/>
                </a:lnTo>
                <a:lnTo>
                  <a:pt x="305" y="4"/>
                </a:lnTo>
                <a:lnTo>
                  <a:pt x="287" y="7"/>
                </a:lnTo>
                <a:lnTo>
                  <a:pt x="269" y="12"/>
                </a:lnTo>
                <a:lnTo>
                  <a:pt x="253" y="16"/>
                </a:lnTo>
                <a:lnTo>
                  <a:pt x="236" y="22"/>
                </a:lnTo>
                <a:lnTo>
                  <a:pt x="219" y="29"/>
                </a:lnTo>
                <a:lnTo>
                  <a:pt x="204" y="35"/>
                </a:lnTo>
                <a:lnTo>
                  <a:pt x="188" y="44"/>
                </a:lnTo>
                <a:lnTo>
                  <a:pt x="173" y="52"/>
                </a:lnTo>
                <a:lnTo>
                  <a:pt x="159" y="62"/>
                </a:lnTo>
                <a:lnTo>
                  <a:pt x="145" y="72"/>
                </a:lnTo>
                <a:lnTo>
                  <a:pt x="131" y="83"/>
                </a:lnTo>
                <a:lnTo>
                  <a:pt x="118" y="94"/>
                </a:lnTo>
                <a:lnTo>
                  <a:pt x="105" y="106"/>
                </a:lnTo>
                <a:lnTo>
                  <a:pt x="93" y="119"/>
                </a:lnTo>
                <a:lnTo>
                  <a:pt x="82" y="131"/>
                </a:lnTo>
                <a:lnTo>
                  <a:pt x="71" y="146"/>
                </a:lnTo>
                <a:lnTo>
                  <a:pt x="61" y="160"/>
                </a:lnTo>
                <a:lnTo>
                  <a:pt x="51" y="174"/>
                </a:lnTo>
                <a:lnTo>
                  <a:pt x="43" y="189"/>
                </a:lnTo>
                <a:lnTo>
                  <a:pt x="34" y="205"/>
                </a:lnTo>
                <a:lnTo>
                  <a:pt x="28" y="220"/>
                </a:lnTo>
                <a:lnTo>
                  <a:pt x="21" y="237"/>
                </a:lnTo>
                <a:lnTo>
                  <a:pt x="15" y="253"/>
                </a:lnTo>
                <a:lnTo>
                  <a:pt x="11" y="270"/>
                </a:lnTo>
                <a:lnTo>
                  <a:pt x="6" y="288"/>
                </a:lnTo>
                <a:lnTo>
                  <a:pt x="3" y="306"/>
                </a:lnTo>
                <a:lnTo>
                  <a:pt x="1" y="324"/>
                </a:lnTo>
                <a:lnTo>
                  <a:pt x="0" y="342"/>
                </a:lnTo>
                <a:lnTo>
                  <a:pt x="0" y="360"/>
                </a:lnTo>
                <a:lnTo>
                  <a:pt x="0" y="378"/>
                </a:lnTo>
                <a:lnTo>
                  <a:pt x="1" y="395"/>
                </a:lnTo>
                <a:lnTo>
                  <a:pt x="3" y="413"/>
                </a:lnTo>
                <a:lnTo>
                  <a:pt x="6" y="429"/>
                </a:lnTo>
                <a:lnTo>
                  <a:pt x="10" y="446"/>
                </a:lnTo>
                <a:lnTo>
                  <a:pt x="14" y="463"/>
                </a:lnTo>
                <a:lnTo>
                  <a:pt x="19" y="478"/>
                </a:lnTo>
                <a:lnTo>
                  <a:pt x="25" y="495"/>
                </a:lnTo>
                <a:lnTo>
                  <a:pt x="32" y="510"/>
                </a:lnTo>
                <a:lnTo>
                  <a:pt x="39" y="526"/>
                </a:lnTo>
                <a:lnTo>
                  <a:pt x="47" y="540"/>
                </a:lnTo>
                <a:lnTo>
                  <a:pt x="56" y="555"/>
                </a:lnTo>
                <a:lnTo>
                  <a:pt x="65" y="569"/>
                </a:lnTo>
                <a:lnTo>
                  <a:pt x="75" y="582"/>
                </a:lnTo>
                <a:lnTo>
                  <a:pt x="87" y="596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113" y="622"/>
                </a:lnTo>
                <a:lnTo>
                  <a:pt x="127" y="635"/>
                </a:lnTo>
                <a:lnTo>
                  <a:pt x="141" y="645"/>
                </a:lnTo>
                <a:lnTo>
                  <a:pt x="156" y="657"/>
                </a:lnTo>
                <a:lnTo>
                  <a:pt x="172" y="666"/>
                </a:lnTo>
                <a:lnTo>
                  <a:pt x="187" y="676"/>
                </a:lnTo>
                <a:lnTo>
                  <a:pt x="204" y="684"/>
                </a:lnTo>
                <a:lnTo>
                  <a:pt x="220" y="691"/>
                </a:lnTo>
                <a:lnTo>
                  <a:pt x="237" y="698"/>
                </a:lnTo>
                <a:lnTo>
                  <a:pt x="254" y="704"/>
                </a:lnTo>
                <a:lnTo>
                  <a:pt x="272" y="709"/>
                </a:lnTo>
                <a:lnTo>
                  <a:pt x="288" y="713"/>
                </a:lnTo>
                <a:lnTo>
                  <a:pt x="306" y="717"/>
                </a:lnTo>
                <a:lnTo>
                  <a:pt x="324" y="720"/>
                </a:lnTo>
                <a:lnTo>
                  <a:pt x="342" y="721"/>
                </a:lnTo>
                <a:lnTo>
                  <a:pt x="359" y="721"/>
                </a:lnTo>
                <a:lnTo>
                  <a:pt x="377" y="721"/>
                </a:lnTo>
                <a:lnTo>
                  <a:pt x="395" y="720"/>
                </a:lnTo>
                <a:lnTo>
                  <a:pt x="413" y="717"/>
                </a:lnTo>
                <a:lnTo>
                  <a:pt x="431" y="713"/>
                </a:lnTo>
                <a:lnTo>
                  <a:pt x="448" y="709"/>
                </a:lnTo>
                <a:lnTo>
                  <a:pt x="466" y="704"/>
                </a:lnTo>
                <a:lnTo>
                  <a:pt x="482" y="698"/>
                </a:lnTo>
                <a:lnTo>
                  <a:pt x="499" y="691"/>
                </a:lnTo>
                <a:lnTo>
                  <a:pt x="516" y="684"/>
                </a:lnTo>
                <a:lnTo>
                  <a:pt x="532" y="676"/>
                </a:lnTo>
                <a:lnTo>
                  <a:pt x="549" y="666"/>
                </a:lnTo>
                <a:lnTo>
                  <a:pt x="565" y="657"/>
                </a:lnTo>
                <a:lnTo>
                  <a:pt x="579" y="645"/>
                </a:lnTo>
                <a:lnTo>
                  <a:pt x="594" y="635"/>
                </a:lnTo>
                <a:lnTo>
                  <a:pt x="607" y="622"/>
                </a:lnTo>
                <a:lnTo>
                  <a:pt x="621" y="609"/>
                </a:lnTo>
                <a:lnTo>
                  <a:pt x="621" y="609"/>
                </a:lnTo>
                <a:lnTo>
                  <a:pt x="621" y="609"/>
                </a:lnTo>
                <a:lnTo>
                  <a:pt x="633" y="596"/>
                </a:lnTo>
                <a:lnTo>
                  <a:pt x="643" y="584"/>
                </a:lnTo>
                <a:lnTo>
                  <a:pt x="653" y="569"/>
                </a:lnTo>
                <a:lnTo>
                  <a:pt x="663" y="555"/>
                </a:lnTo>
                <a:lnTo>
                  <a:pt x="672" y="540"/>
                </a:lnTo>
                <a:lnTo>
                  <a:pt x="680" y="526"/>
                </a:lnTo>
                <a:lnTo>
                  <a:pt x="688" y="510"/>
                </a:lnTo>
                <a:lnTo>
                  <a:pt x="694" y="495"/>
                </a:lnTo>
                <a:lnTo>
                  <a:pt x="701" y="478"/>
                </a:lnTo>
                <a:lnTo>
                  <a:pt x="706" y="463"/>
                </a:lnTo>
                <a:lnTo>
                  <a:pt x="710" y="446"/>
                </a:lnTo>
                <a:lnTo>
                  <a:pt x="714" y="429"/>
                </a:lnTo>
                <a:lnTo>
                  <a:pt x="716" y="413"/>
                </a:lnTo>
                <a:lnTo>
                  <a:pt x="719" y="395"/>
                </a:lnTo>
                <a:lnTo>
                  <a:pt x="720" y="378"/>
                </a:lnTo>
                <a:lnTo>
                  <a:pt x="720" y="360"/>
                </a:lnTo>
                <a:lnTo>
                  <a:pt x="720" y="342"/>
                </a:lnTo>
                <a:lnTo>
                  <a:pt x="719" y="324"/>
                </a:lnTo>
                <a:lnTo>
                  <a:pt x="716" y="306"/>
                </a:lnTo>
                <a:lnTo>
                  <a:pt x="714" y="288"/>
                </a:lnTo>
                <a:lnTo>
                  <a:pt x="708" y="270"/>
                </a:lnTo>
                <a:lnTo>
                  <a:pt x="705" y="253"/>
                </a:lnTo>
                <a:lnTo>
                  <a:pt x="698" y="237"/>
                </a:lnTo>
                <a:lnTo>
                  <a:pt x="692" y="220"/>
                </a:lnTo>
                <a:lnTo>
                  <a:pt x="685" y="205"/>
                </a:lnTo>
                <a:lnTo>
                  <a:pt x="676" y="189"/>
                </a:lnTo>
                <a:lnTo>
                  <a:pt x="669" y="174"/>
                </a:lnTo>
                <a:lnTo>
                  <a:pt x="658" y="160"/>
                </a:lnTo>
                <a:lnTo>
                  <a:pt x="648" y="146"/>
                </a:lnTo>
                <a:lnTo>
                  <a:pt x="638" y="131"/>
                </a:lnTo>
                <a:lnTo>
                  <a:pt x="626" y="119"/>
                </a:lnTo>
                <a:lnTo>
                  <a:pt x="615" y="106"/>
                </a:lnTo>
                <a:lnTo>
                  <a:pt x="602" y="94"/>
                </a:lnTo>
                <a:lnTo>
                  <a:pt x="589" y="83"/>
                </a:lnTo>
                <a:lnTo>
                  <a:pt x="575" y="72"/>
                </a:lnTo>
                <a:lnTo>
                  <a:pt x="561" y="62"/>
                </a:lnTo>
                <a:lnTo>
                  <a:pt x="547" y="52"/>
                </a:lnTo>
                <a:lnTo>
                  <a:pt x="531" y="44"/>
                </a:lnTo>
                <a:lnTo>
                  <a:pt x="516" y="35"/>
                </a:lnTo>
                <a:lnTo>
                  <a:pt x="500" y="29"/>
                </a:lnTo>
                <a:lnTo>
                  <a:pt x="484" y="22"/>
                </a:lnTo>
                <a:lnTo>
                  <a:pt x="467" y="16"/>
                </a:lnTo>
                <a:lnTo>
                  <a:pt x="450" y="12"/>
                </a:lnTo>
                <a:lnTo>
                  <a:pt x="432" y="7"/>
                </a:lnTo>
                <a:lnTo>
                  <a:pt x="414" y="4"/>
                </a:lnTo>
                <a:lnTo>
                  <a:pt x="396" y="2"/>
                </a:lnTo>
                <a:lnTo>
                  <a:pt x="378" y="0"/>
                </a:lnTo>
                <a:lnTo>
                  <a:pt x="359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0" name="Freeform 3447">
            <a:extLst>
              <a:ext uri="{FF2B5EF4-FFF2-40B4-BE49-F238E27FC236}">
                <a16:creationId xmlns:a16="http://schemas.microsoft.com/office/drawing/2014/main" id="{5078F616-CBC4-4636-A367-AD671CA37E5A}"/>
              </a:ext>
            </a:extLst>
          </p:cNvPr>
          <p:cNvSpPr>
            <a:spLocks noEditPoints="1"/>
          </p:cNvSpPr>
          <p:nvPr/>
        </p:nvSpPr>
        <p:spPr bwMode="auto">
          <a:xfrm>
            <a:off x="4299589" y="4372123"/>
            <a:ext cx="285750" cy="285750"/>
          </a:xfrm>
          <a:custGeom>
            <a:avLst/>
            <a:gdLst>
              <a:gd name="T0" fmla="*/ 482 w 720"/>
              <a:gd name="T1" fmla="*/ 537 h 721"/>
              <a:gd name="T2" fmla="*/ 445 w 720"/>
              <a:gd name="T3" fmla="*/ 450 h 721"/>
              <a:gd name="T4" fmla="*/ 477 w 720"/>
              <a:gd name="T5" fmla="*/ 370 h 721"/>
              <a:gd name="T6" fmla="*/ 495 w 720"/>
              <a:gd name="T7" fmla="*/ 345 h 721"/>
              <a:gd name="T8" fmla="*/ 488 w 720"/>
              <a:gd name="T9" fmla="*/ 298 h 721"/>
              <a:gd name="T10" fmla="*/ 493 w 720"/>
              <a:gd name="T11" fmla="*/ 246 h 721"/>
              <a:gd name="T12" fmla="*/ 486 w 720"/>
              <a:gd name="T13" fmla="*/ 178 h 721"/>
              <a:gd name="T14" fmla="*/ 450 w 720"/>
              <a:gd name="T15" fmla="*/ 148 h 721"/>
              <a:gd name="T16" fmla="*/ 351 w 720"/>
              <a:gd name="T17" fmla="*/ 139 h 721"/>
              <a:gd name="T18" fmla="*/ 283 w 720"/>
              <a:gd name="T19" fmla="*/ 170 h 721"/>
              <a:gd name="T20" fmla="*/ 251 w 720"/>
              <a:gd name="T21" fmla="*/ 184 h 721"/>
              <a:gd name="T22" fmla="*/ 229 w 720"/>
              <a:gd name="T23" fmla="*/ 218 h 721"/>
              <a:gd name="T24" fmla="*/ 240 w 720"/>
              <a:gd name="T25" fmla="*/ 292 h 721"/>
              <a:gd name="T26" fmla="*/ 223 w 720"/>
              <a:gd name="T27" fmla="*/ 331 h 721"/>
              <a:gd name="T28" fmla="*/ 235 w 720"/>
              <a:gd name="T29" fmla="*/ 364 h 721"/>
              <a:gd name="T30" fmla="*/ 260 w 720"/>
              <a:gd name="T31" fmla="*/ 433 h 721"/>
              <a:gd name="T32" fmla="*/ 272 w 720"/>
              <a:gd name="T33" fmla="*/ 524 h 721"/>
              <a:gd name="T34" fmla="*/ 133 w 720"/>
              <a:gd name="T35" fmla="*/ 573 h 721"/>
              <a:gd name="T36" fmla="*/ 65 w 720"/>
              <a:gd name="T37" fmla="*/ 523 h 721"/>
              <a:gd name="T38" fmla="*/ 32 w 720"/>
              <a:gd name="T39" fmla="*/ 437 h 721"/>
              <a:gd name="T40" fmla="*/ 24 w 720"/>
              <a:gd name="T41" fmla="*/ 343 h 721"/>
              <a:gd name="T42" fmla="*/ 43 w 720"/>
              <a:gd name="T43" fmla="*/ 244 h 721"/>
              <a:gd name="T44" fmla="*/ 91 w 720"/>
              <a:gd name="T45" fmla="*/ 160 h 721"/>
              <a:gd name="T46" fmla="*/ 159 w 720"/>
              <a:gd name="T47" fmla="*/ 92 h 721"/>
              <a:gd name="T48" fmla="*/ 244 w 720"/>
              <a:gd name="T49" fmla="*/ 44 h 721"/>
              <a:gd name="T50" fmla="*/ 342 w 720"/>
              <a:gd name="T51" fmla="*/ 25 h 721"/>
              <a:gd name="T52" fmla="*/ 444 w 720"/>
              <a:gd name="T53" fmla="*/ 35 h 721"/>
              <a:gd name="T54" fmla="*/ 534 w 720"/>
              <a:gd name="T55" fmla="*/ 72 h 721"/>
              <a:gd name="T56" fmla="*/ 608 w 720"/>
              <a:gd name="T57" fmla="*/ 134 h 721"/>
              <a:gd name="T58" fmla="*/ 663 w 720"/>
              <a:gd name="T59" fmla="*/ 215 h 721"/>
              <a:gd name="T60" fmla="*/ 692 w 720"/>
              <a:gd name="T61" fmla="*/ 310 h 721"/>
              <a:gd name="T62" fmla="*/ 693 w 720"/>
              <a:gd name="T63" fmla="*/ 408 h 721"/>
              <a:gd name="T64" fmla="*/ 669 w 720"/>
              <a:gd name="T65" fmla="*/ 495 h 721"/>
              <a:gd name="T66" fmla="*/ 620 w 720"/>
              <a:gd name="T67" fmla="*/ 573 h 721"/>
              <a:gd name="T68" fmla="*/ 287 w 720"/>
              <a:gd name="T69" fmla="*/ 7 h 721"/>
              <a:gd name="T70" fmla="*/ 188 w 720"/>
              <a:gd name="T71" fmla="*/ 44 h 721"/>
              <a:gd name="T72" fmla="*/ 105 w 720"/>
              <a:gd name="T73" fmla="*/ 106 h 721"/>
              <a:gd name="T74" fmla="*/ 43 w 720"/>
              <a:gd name="T75" fmla="*/ 189 h 721"/>
              <a:gd name="T76" fmla="*/ 6 w 720"/>
              <a:gd name="T77" fmla="*/ 288 h 721"/>
              <a:gd name="T78" fmla="*/ 1 w 720"/>
              <a:gd name="T79" fmla="*/ 395 h 721"/>
              <a:gd name="T80" fmla="*/ 25 w 720"/>
              <a:gd name="T81" fmla="*/ 495 h 721"/>
              <a:gd name="T82" fmla="*/ 75 w 720"/>
              <a:gd name="T83" fmla="*/ 582 h 721"/>
              <a:gd name="T84" fmla="*/ 98 w 720"/>
              <a:gd name="T85" fmla="*/ 609 h 721"/>
              <a:gd name="T86" fmla="*/ 98 w 720"/>
              <a:gd name="T87" fmla="*/ 609 h 721"/>
              <a:gd name="T88" fmla="*/ 98 w 720"/>
              <a:gd name="T89" fmla="*/ 609 h 721"/>
              <a:gd name="T90" fmla="*/ 98 w 720"/>
              <a:gd name="T91" fmla="*/ 609 h 721"/>
              <a:gd name="T92" fmla="*/ 98 w 720"/>
              <a:gd name="T93" fmla="*/ 609 h 721"/>
              <a:gd name="T94" fmla="*/ 172 w 720"/>
              <a:gd name="T95" fmla="*/ 666 h 721"/>
              <a:gd name="T96" fmla="*/ 272 w 720"/>
              <a:gd name="T97" fmla="*/ 709 h 721"/>
              <a:gd name="T98" fmla="*/ 377 w 720"/>
              <a:gd name="T99" fmla="*/ 721 h 721"/>
              <a:gd name="T100" fmla="*/ 482 w 720"/>
              <a:gd name="T101" fmla="*/ 698 h 721"/>
              <a:gd name="T102" fmla="*/ 579 w 720"/>
              <a:gd name="T103" fmla="*/ 645 h 721"/>
              <a:gd name="T104" fmla="*/ 633 w 720"/>
              <a:gd name="T105" fmla="*/ 596 h 721"/>
              <a:gd name="T106" fmla="*/ 688 w 720"/>
              <a:gd name="T107" fmla="*/ 510 h 721"/>
              <a:gd name="T108" fmla="*/ 716 w 720"/>
              <a:gd name="T109" fmla="*/ 413 h 721"/>
              <a:gd name="T110" fmla="*/ 716 w 720"/>
              <a:gd name="T111" fmla="*/ 306 h 721"/>
              <a:gd name="T112" fmla="*/ 685 w 720"/>
              <a:gd name="T113" fmla="*/ 205 h 721"/>
              <a:gd name="T114" fmla="*/ 626 w 720"/>
              <a:gd name="T115" fmla="*/ 119 h 721"/>
              <a:gd name="T116" fmla="*/ 547 w 720"/>
              <a:gd name="T117" fmla="*/ 52 h 721"/>
              <a:gd name="T118" fmla="*/ 450 w 720"/>
              <a:gd name="T119" fmla="*/ 12 h 7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720" h="721">
                <a:moveTo>
                  <a:pt x="610" y="585"/>
                </a:moveTo>
                <a:lnTo>
                  <a:pt x="594" y="578"/>
                </a:lnTo>
                <a:lnTo>
                  <a:pt x="571" y="568"/>
                </a:lnTo>
                <a:lnTo>
                  <a:pt x="539" y="558"/>
                </a:lnTo>
                <a:lnTo>
                  <a:pt x="499" y="542"/>
                </a:lnTo>
                <a:lnTo>
                  <a:pt x="482" y="537"/>
                </a:lnTo>
                <a:lnTo>
                  <a:pt x="466" y="531"/>
                </a:lnTo>
                <a:lnTo>
                  <a:pt x="449" y="524"/>
                </a:lnTo>
                <a:lnTo>
                  <a:pt x="432" y="519"/>
                </a:lnTo>
                <a:lnTo>
                  <a:pt x="432" y="459"/>
                </a:lnTo>
                <a:lnTo>
                  <a:pt x="439" y="455"/>
                </a:lnTo>
                <a:lnTo>
                  <a:pt x="445" y="450"/>
                </a:lnTo>
                <a:lnTo>
                  <a:pt x="453" y="442"/>
                </a:lnTo>
                <a:lnTo>
                  <a:pt x="459" y="433"/>
                </a:lnTo>
                <a:lnTo>
                  <a:pt x="466" y="422"/>
                </a:lnTo>
                <a:lnTo>
                  <a:pt x="471" y="406"/>
                </a:lnTo>
                <a:lnTo>
                  <a:pt x="476" y="390"/>
                </a:lnTo>
                <a:lnTo>
                  <a:pt x="477" y="370"/>
                </a:lnTo>
                <a:lnTo>
                  <a:pt x="481" y="368"/>
                </a:lnTo>
                <a:lnTo>
                  <a:pt x="485" y="364"/>
                </a:lnTo>
                <a:lnTo>
                  <a:pt x="488" y="361"/>
                </a:lnTo>
                <a:lnTo>
                  <a:pt x="490" y="357"/>
                </a:lnTo>
                <a:lnTo>
                  <a:pt x="493" y="351"/>
                </a:lnTo>
                <a:lnTo>
                  <a:pt x="495" y="345"/>
                </a:lnTo>
                <a:lnTo>
                  <a:pt x="497" y="338"/>
                </a:lnTo>
                <a:lnTo>
                  <a:pt x="497" y="331"/>
                </a:lnTo>
                <a:lnTo>
                  <a:pt x="495" y="318"/>
                </a:lnTo>
                <a:lnTo>
                  <a:pt x="493" y="307"/>
                </a:lnTo>
                <a:lnTo>
                  <a:pt x="490" y="302"/>
                </a:lnTo>
                <a:lnTo>
                  <a:pt x="488" y="298"/>
                </a:lnTo>
                <a:lnTo>
                  <a:pt x="484" y="295"/>
                </a:lnTo>
                <a:lnTo>
                  <a:pt x="480" y="292"/>
                </a:lnTo>
                <a:lnTo>
                  <a:pt x="481" y="292"/>
                </a:lnTo>
                <a:lnTo>
                  <a:pt x="481" y="291"/>
                </a:lnTo>
                <a:lnTo>
                  <a:pt x="488" y="270"/>
                </a:lnTo>
                <a:lnTo>
                  <a:pt x="493" y="246"/>
                </a:lnTo>
                <a:lnTo>
                  <a:pt x="495" y="232"/>
                </a:lnTo>
                <a:lnTo>
                  <a:pt x="495" y="219"/>
                </a:lnTo>
                <a:lnTo>
                  <a:pt x="495" y="205"/>
                </a:lnTo>
                <a:lnTo>
                  <a:pt x="493" y="191"/>
                </a:lnTo>
                <a:lnTo>
                  <a:pt x="490" y="184"/>
                </a:lnTo>
                <a:lnTo>
                  <a:pt x="486" y="178"/>
                </a:lnTo>
                <a:lnTo>
                  <a:pt x="482" y="171"/>
                </a:lnTo>
                <a:lnTo>
                  <a:pt x="477" y="165"/>
                </a:lnTo>
                <a:lnTo>
                  <a:pt x="472" y="161"/>
                </a:lnTo>
                <a:lnTo>
                  <a:pt x="466" y="156"/>
                </a:lnTo>
                <a:lnTo>
                  <a:pt x="458" y="152"/>
                </a:lnTo>
                <a:lnTo>
                  <a:pt x="450" y="148"/>
                </a:lnTo>
                <a:lnTo>
                  <a:pt x="434" y="143"/>
                </a:lnTo>
                <a:lnTo>
                  <a:pt x="417" y="139"/>
                </a:lnTo>
                <a:lnTo>
                  <a:pt x="400" y="137"/>
                </a:lnTo>
                <a:lnTo>
                  <a:pt x="382" y="137"/>
                </a:lnTo>
                <a:lnTo>
                  <a:pt x="367" y="137"/>
                </a:lnTo>
                <a:lnTo>
                  <a:pt x="351" y="139"/>
                </a:lnTo>
                <a:lnTo>
                  <a:pt x="335" y="142"/>
                </a:lnTo>
                <a:lnTo>
                  <a:pt x="321" y="147"/>
                </a:lnTo>
                <a:lnTo>
                  <a:pt x="306" y="152"/>
                </a:lnTo>
                <a:lnTo>
                  <a:pt x="294" y="160"/>
                </a:lnTo>
                <a:lnTo>
                  <a:pt x="288" y="165"/>
                </a:lnTo>
                <a:lnTo>
                  <a:pt x="283" y="170"/>
                </a:lnTo>
                <a:lnTo>
                  <a:pt x="279" y="175"/>
                </a:lnTo>
                <a:lnTo>
                  <a:pt x="276" y="180"/>
                </a:lnTo>
                <a:lnTo>
                  <a:pt x="269" y="180"/>
                </a:lnTo>
                <a:lnTo>
                  <a:pt x="262" y="182"/>
                </a:lnTo>
                <a:lnTo>
                  <a:pt x="256" y="183"/>
                </a:lnTo>
                <a:lnTo>
                  <a:pt x="251" y="184"/>
                </a:lnTo>
                <a:lnTo>
                  <a:pt x="244" y="189"/>
                </a:lnTo>
                <a:lnTo>
                  <a:pt x="237" y="196"/>
                </a:lnTo>
                <a:lnTo>
                  <a:pt x="235" y="201"/>
                </a:lnTo>
                <a:lnTo>
                  <a:pt x="232" y="206"/>
                </a:lnTo>
                <a:lnTo>
                  <a:pt x="231" y="211"/>
                </a:lnTo>
                <a:lnTo>
                  <a:pt x="229" y="218"/>
                </a:lnTo>
                <a:lnTo>
                  <a:pt x="228" y="230"/>
                </a:lnTo>
                <a:lnTo>
                  <a:pt x="229" y="243"/>
                </a:lnTo>
                <a:lnTo>
                  <a:pt x="233" y="269"/>
                </a:lnTo>
                <a:lnTo>
                  <a:pt x="240" y="291"/>
                </a:lnTo>
                <a:lnTo>
                  <a:pt x="240" y="292"/>
                </a:lnTo>
                <a:lnTo>
                  <a:pt x="240" y="292"/>
                </a:lnTo>
                <a:lnTo>
                  <a:pt x="236" y="295"/>
                </a:lnTo>
                <a:lnTo>
                  <a:pt x="232" y="298"/>
                </a:lnTo>
                <a:lnTo>
                  <a:pt x="229" y="302"/>
                </a:lnTo>
                <a:lnTo>
                  <a:pt x="227" y="307"/>
                </a:lnTo>
                <a:lnTo>
                  <a:pt x="224" y="318"/>
                </a:lnTo>
                <a:lnTo>
                  <a:pt x="223" y="331"/>
                </a:lnTo>
                <a:lnTo>
                  <a:pt x="223" y="337"/>
                </a:lnTo>
                <a:lnTo>
                  <a:pt x="224" y="343"/>
                </a:lnTo>
                <a:lnTo>
                  <a:pt x="226" y="350"/>
                </a:lnTo>
                <a:lnTo>
                  <a:pt x="228" y="355"/>
                </a:lnTo>
                <a:lnTo>
                  <a:pt x="231" y="360"/>
                </a:lnTo>
                <a:lnTo>
                  <a:pt x="235" y="364"/>
                </a:lnTo>
                <a:lnTo>
                  <a:pt x="237" y="368"/>
                </a:lnTo>
                <a:lnTo>
                  <a:pt x="242" y="370"/>
                </a:lnTo>
                <a:lnTo>
                  <a:pt x="244" y="390"/>
                </a:lnTo>
                <a:lnTo>
                  <a:pt x="249" y="406"/>
                </a:lnTo>
                <a:lnTo>
                  <a:pt x="254" y="422"/>
                </a:lnTo>
                <a:lnTo>
                  <a:pt x="260" y="433"/>
                </a:lnTo>
                <a:lnTo>
                  <a:pt x="267" y="442"/>
                </a:lnTo>
                <a:lnTo>
                  <a:pt x="274" y="450"/>
                </a:lnTo>
                <a:lnTo>
                  <a:pt x="281" y="455"/>
                </a:lnTo>
                <a:lnTo>
                  <a:pt x="287" y="459"/>
                </a:lnTo>
                <a:lnTo>
                  <a:pt x="287" y="519"/>
                </a:lnTo>
                <a:lnTo>
                  <a:pt x="272" y="524"/>
                </a:lnTo>
                <a:lnTo>
                  <a:pt x="256" y="530"/>
                </a:lnTo>
                <a:lnTo>
                  <a:pt x="241" y="535"/>
                </a:lnTo>
                <a:lnTo>
                  <a:pt x="226" y="540"/>
                </a:lnTo>
                <a:lnTo>
                  <a:pt x="193" y="550"/>
                </a:lnTo>
                <a:lnTo>
                  <a:pt x="161" y="562"/>
                </a:lnTo>
                <a:lnTo>
                  <a:pt x="133" y="573"/>
                </a:lnTo>
                <a:lnTo>
                  <a:pt x="110" y="586"/>
                </a:lnTo>
                <a:lnTo>
                  <a:pt x="100" y="573"/>
                </a:lnTo>
                <a:lnTo>
                  <a:pt x="89" y="562"/>
                </a:lnTo>
                <a:lnTo>
                  <a:pt x="80" y="549"/>
                </a:lnTo>
                <a:lnTo>
                  <a:pt x="73" y="536"/>
                </a:lnTo>
                <a:lnTo>
                  <a:pt x="65" y="523"/>
                </a:lnTo>
                <a:lnTo>
                  <a:pt x="57" y="509"/>
                </a:lnTo>
                <a:lnTo>
                  <a:pt x="51" y="495"/>
                </a:lnTo>
                <a:lnTo>
                  <a:pt x="46" y="481"/>
                </a:lnTo>
                <a:lnTo>
                  <a:pt x="41" y="467"/>
                </a:lnTo>
                <a:lnTo>
                  <a:pt x="35" y="453"/>
                </a:lnTo>
                <a:lnTo>
                  <a:pt x="32" y="437"/>
                </a:lnTo>
                <a:lnTo>
                  <a:pt x="29" y="422"/>
                </a:lnTo>
                <a:lnTo>
                  <a:pt x="26" y="408"/>
                </a:lnTo>
                <a:lnTo>
                  <a:pt x="25" y="392"/>
                </a:lnTo>
                <a:lnTo>
                  <a:pt x="24" y="377"/>
                </a:lnTo>
                <a:lnTo>
                  <a:pt x="23" y="360"/>
                </a:lnTo>
                <a:lnTo>
                  <a:pt x="24" y="343"/>
                </a:lnTo>
                <a:lnTo>
                  <a:pt x="25" y="327"/>
                </a:lnTo>
                <a:lnTo>
                  <a:pt x="26" y="310"/>
                </a:lnTo>
                <a:lnTo>
                  <a:pt x="30" y="293"/>
                </a:lnTo>
                <a:lnTo>
                  <a:pt x="34" y="277"/>
                </a:lnTo>
                <a:lnTo>
                  <a:pt x="38" y="261"/>
                </a:lnTo>
                <a:lnTo>
                  <a:pt x="43" y="244"/>
                </a:lnTo>
                <a:lnTo>
                  <a:pt x="50" y="230"/>
                </a:lnTo>
                <a:lnTo>
                  <a:pt x="56" y="215"/>
                </a:lnTo>
                <a:lnTo>
                  <a:pt x="64" y="201"/>
                </a:lnTo>
                <a:lnTo>
                  <a:pt x="71" y="187"/>
                </a:lnTo>
                <a:lnTo>
                  <a:pt x="80" y="173"/>
                </a:lnTo>
                <a:lnTo>
                  <a:pt x="91" y="160"/>
                </a:lnTo>
                <a:lnTo>
                  <a:pt x="100" y="147"/>
                </a:lnTo>
                <a:lnTo>
                  <a:pt x="111" y="134"/>
                </a:lnTo>
                <a:lnTo>
                  <a:pt x="122" y="122"/>
                </a:lnTo>
                <a:lnTo>
                  <a:pt x="133" y="112"/>
                </a:lnTo>
                <a:lnTo>
                  <a:pt x="146" y="101"/>
                </a:lnTo>
                <a:lnTo>
                  <a:pt x="159" y="92"/>
                </a:lnTo>
                <a:lnTo>
                  <a:pt x="172" y="81"/>
                </a:lnTo>
                <a:lnTo>
                  <a:pt x="186" y="72"/>
                </a:lnTo>
                <a:lnTo>
                  <a:pt x="200" y="65"/>
                </a:lnTo>
                <a:lnTo>
                  <a:pt x="214" y="57"/>
                </a:lnTo>
                <a:lnTo>
                  <a:pt x="229" y="51"/>
                </a:lnTo>
                <a:lnTo>
                  <a:pt x="244" y="44"/>
                </a:lnTo>
                <a:lnTo>
                  <a:pt x="260" y="39"/>
                </a:lnTo>
                <a:lnTo>
                  <a:pt x="276" y="35"/>
                </a:lnTo>
                <a:lnTo>
                  <a:pt x="292" y="31"/>
                </a:lnTo>
                <a:lnTo>
                  <a:pt x="309" y="27"/>
                </a:lnTo>
                <a:lnTo>
                  <a:pt x="326" y="26"/>
                </a:lnTo>
                <a:lnTo>
                  <a:pt x="342" y="25"/>
                </a:lnTo>
                <a:lnTo>
                  <a:pt x="359" y="24"/>
                </a:lnTo>
                <a:lnTo>
                  <a:pt x="377" y="25"/>
                </a:lnTo>
                <a:lnTo>
                  <a:pt x="394" y="26"/>
                </a:lnTo>
                <a:lnTo>
                  <a:pt x="410" y="27"/>
                </a:lnTo>
                <a:lnTo>
                  <a:pt x="427" y="31"/>
                </a:lnTo>
                <a:lnTo>
                  <a:pt x="444" y="35"/>
                </a:lnTo>
                <a:lnTo>
                  <a:pt x="459" y="39"/>
                </a:lnTo>
                <a:lnTo>
                  <a:pt x="475" y="44"/>
                </a:lnTo>
                <a:lnTo>
                  <a:pt x="490" y="51"/>
                </a:lnTo>
                <a:lnTo>
                  <a:pt x="506" y="57"/>
                </a:lnTo>
                <a:lnTo>
                  <a:pt x="520" y="65"/>
                </a:lnTo>
                <a:lnTo>
                  <a:pt x="534" y="72"/>
                </a:lnTo>
                <a:lnTo>
                  <a:pt x="548" y="81"/>
                </a:lnTo>
                <a:lnTo>
                  <a:pt x="561" y="92"/>
                </a:lnTo>
                <a:lnTo>
                  <a:pt x="574" y="101"/>
                </a:lnTo>
                <a:lnTo>
                  <a:pt x="586" y="112"/>
                </a:lnTo>
                <a:lnTo>
                  <a:pt x="598" y="122"/>
                </a:lnTo>
                <a:lnTo>
                  <a:pt x="608" y="134"/>
                </a:lnTo>
                <a:lnTo>
                  <a:pt x="620" y="147"/>
                </a:lnTo>
                <a:lnTo>
                  <a:pt x="629" y="160"/>
                </a:lnTo>
                <a:lnTo>
                  <a:pt x="639" y="173"/>
                </a:lnTo>
                <a:lnTo>
                  <a:pt x="648" y="187"/>
                </a:lnTo>
                <a:lnTo>
                  <a:pt x="656" y="201"/>
                </a:lnTo>
                <a:lnTo>
                  <a:pt x="663" y="215"/>
                </a:lnTo>
                <a:lnTo>
                  <a:pt x="670" y="230"/>
                </a:lnTo>
                <a:lnTo>
                  <a:pt x="676" y="244"/>
                </a:lnTo>
                <a:lnTo>
                  <a:pt x="681" y="261"/>
                </a:lnTo>
                <a:lnTo>
                  <a:pt x="685" y="277"/>
                </a:lnTo>
                <a:lnTo>
                  <a:pt x="689" y="293"/>
                </a:lnTo>
                <a:lnTo>
                  <a:pt x="692" y="310"/>
                </a:lnTo>
                <a:lnTo>
                  <a:pt x="694" y="327"/>
                </a:lnTo>
                <a:lnTo>
                  <a:pt x="696" y="343"/>
                </a:lnTo>
                <a:lnTo>
                  <a:pt x="697" y="360"/>
                </a:lnTo>
                <a:lnTo>
                  <a:pt x="696" y="377"/>
                </a:lnTo>
                <a:lnTo>
                  <a:pt x="694" y="392"/>
                </a:lnTo>
                <a:lnTo>
                  <a:pt x="693" y="408"/>
                </a:lnTo>
                <a:lnTo>
                  <a:pt x="690" y="422"/>
                </a:lnTo>
                <a:lnTo>
                  <a:pt x="688" y="437"/>
                </a:lnTo>
                <a:lnTo>
                  <a:pt x="684" y="453"/>
                </a:lnTo>
                <a:lnTo>
                  <a:pt x="679" y="467"/>
                </a:lnTo>
                <a:lnTo>
                  <a:pt x="674" y="481"/>
                </a:lnTo>
                <a:lnTo>
                  <a:pt x="669" y="495"/>
                </a:lnTo>
                <a:lnTo>
                  <a:pt x="662" y="509"/>
                </a:lnTo>
                <a:lnTo>
                  <a:pt x="654" y="523"/>
                </a:lnTo>
                <a:lnTo>
                  <a:pt x="647" y="536"/>
                </a:lnTo>
                <a:lnTo>
                  <a:pt x="639" y="549"/>
                </a:lnTo>
                <a:lnTo>
                  <a:pt x="630" y="562"/>
                </a:lnTo>
                <a:lnTo>
                  <a:pt x="620" y="573"/>
                </a:lnTo>
                <a:lnTo>
                  <a:pt x="610" y="585"/>
                </a:lnTo>
                <a:close/>
                <a:moveTo>
                  <a:pt x="359" y="0"/>
                </a:moveTo>
                <a:lnTo>
                  <a:pt x="341" y="0"/>
                </a:lnTo>
                <a:lnTo>
                  <a:pt x="323" y="2"/>
                </a:lnTo>
                <a:lnTo>
                  <a:pt x="305" y="4"/>
                </a:lnTo>
                <a:lnTo>
                  <a:pt x="287" y="7"/>
                </a:lnTo>
                <a:lnTo>
                  <a:pt x="269" y="12"/>
                </a:lnTo>
                <a:lnTo>
                  <a:pt x="253" y="16"/>
                </a:lnTo>
                <a:lnTo>
                  <a:pt x="236" y="22"/>
                </a:lnTo>
                <a:lnTo>
                  <a:pt x="219" y="29"/>
                </a:lnTo>
                <a:lnTo>
                  <a:pt x="204" y="35"/>
                </a:lnTo>
                <a:lnTo>
                  <a:pt x="188" y="44"/>
                </a:lnTo>
                <a:lnTo>
                  <a:pt x="173" y="52"/>
                </a:lnTo>
                <a:lnTo>
                  <a:pt x="159" y="62"/>
                </a:lnTo>
                <a:lnTo>
                  <a:pt x="145" y="72"/>
                </a:lnTo>
                <a:lnTo>
                  <a:pt x="131" y="83"/>
                </a:lnTo>
                <a:lnTo>
                  <a:pt x="118" y="94"/>
                </a:lnTo>
                <a:lnTo>
                  <a:pt x="105" y="106"/>
                </a:lnTo>
                <a:lnTo>
                  <a:pt x="93" y="119"/>
                </a:lnTo>
                <a:lnTo>
                  <a:pt x="82" y="131"/>
                </a:lnTo>
                <a:lnTo>
                  <a:pt x="71" y="146"/>
                </a:lnTo>
                <a:lnTo>
                  <a:pt x="61" y="160"/>
                </a:lnTo>
                <a:lnTo>
                  <a:pt x="51" y="174"/>
                </a:lnTo>
                <a:lnTo>
                  <a:pt x="43" y="189"/>
                </a:lnTo>
                <a:lnTo>
                  <a:pt x="34" y="205"/>
                </a:lnTo>
                <a:lnTo>
                  <a:pt x="28" y="220"/>
                </a:lnTo>
                <a:lnTo>
                  <a:pt x="21" y="237"/>
                </a:lnTo>
                <a:lnTo>
                  <a:pt x="15" y="253"/>
                </a:lnTo>
                <a:lnTo>
                  <a:pt x="11" y="270"/>
                </a:lnTo>
                <a:lnTo>
                  <a:pt x="6" y="288"/>
                </a:lnTo>
                <a:lnTo>
                  <a:pt x="3" y="306"/>
                </a:lnTo>
                <a:lnTo>
                  <a:pt x="1" y="324"/>
                </a:lnTo>
                <a:lnTo>
                  <a:pt x="0" y="342"/>
                </a:lnTo>
                <a:lnTo>
                  <a:pt x="0" y="360"/>
                </a:lnTo>
                <a:lnTo>
                  <a:pt x="0" y="378"/>
                </a:lnTo>
                <a:lnTo>
                  <a:pt x="1" y="395"/>
                </a:lnTo>
                <a:lnTo>
                  <a:pt x="3" y="413"/>
                </a:lnTo>
                <a:lnTo>
                  <a:pt x="6" y="429"/>
                </a:lnTo>
                <a:lnTo>
                  <a:pt x="10" y="446"/>
                </a:lnTo>
                <a:lnTo>
                  <a:pt x="14" y="463"/>
                </a:lnTo>
                <a:lnTo>
                  <a:pt x="19" y="478"/>
                </a:lnTo>
                <a:lnTo>
                  <a:pt x="25" y="495"/>
                </a:lnTo>
                <a:lnTo>
                  <a:pt x="32" y="510"/>
                </a:lnTo>
                <a:lnTo>
                  <a:pt x="39" y="526"/>
                </a:lnTo>
                <a:lnTo>
                  <a:pt x="47" y="540"/>
                </a:lnTo>
                <a:lnTo>
                  <a:pt x="56" y="555"/>
                </a:lnTo>
                <a:lnTo>
                  <a:pt x="65" y="569"/>
                </a:lnTo>
                <a:lnTo>
                  <a:pt x="75" y="582"/>
                </a:lnTo>
                <a:lnTo>
                  <a:pt x="87" y="596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113" y="622"/>
                </a:lnTo>
                <a:lnTo>
                  <a:pt x="127" y="635"/>
                </a:lnTo>
                <a:lnTo>
                  <a:pt x="141" y="645"/>
                </a:lnTo>
                <a:lnTo>
                  <a:pt x="156" y="657"/>
                </a:lnTo>
                <a:lnTo>
                  <a:pt x="172" y="666"/>
                </a:lnTo>
                <a:lnTo>
                  <a:pt x="187" y="676"/>
                </a:lnTo>
                <a:lnTo>
                  <a:pt x="204" y="684"/>
                </a:lnTo>
                <a:lnTo>
                  <a:pt x="220" y="691"/>
                </a:lnTo>
                <a:lnTo>
                  <a:pt x="237" y="698"/>
                </a:lnTo>
                <a:lnTo>
                  <a:pt x="254" y="704"/>
                </a:lnTo>
                <a:lnTo>
                  <a:pt x="272" y="709"/>
                </a:lnTo>
                <a:lnTo>
                  <a:pt x="288" y="713"/>
                </a:lnTo>
                <a:lnTo>
                  <a:pt x="306" y="717"/>
                </a:lnTo>
                <a:lnTo>
                  <a:pt x="324" y="720"/>
                </a:lnTo>
                <a:lnTo>
                  <a:pt x="342" y="721"/>
                </a:lnTo>
                <a:lnTo>
                  <a:pt x="359" y="721"/>
                </a:lnTo>
                <a:lnTo>
                  <a:pt x="377" y="721"/>
                </a:lnTo>
                <a:lnTo>
                  <a:pt x="395" y="720"/>
                </a:lnTo>
                <a:lnTo>
                  <a:pt x="413" y="717"/>
                </a:lnTo>
                <a:lnTo>
                  <a:pt x="431" y="713"/>
                </a:lnTo>
                <a:lnTo>
                  <a:pt x="448" y="709"/>
                </a:lnTo>
                <a:lnTo>
                  <a:pt x="466" y="704"/>
                </a:lnTo>
                <a:lnTo>
                  <a:pt x="482" y="698"/>
                </a:lnTo>
                <a:lnTo>
                  <a:pt x="499" y="691"/>
                </a:lnTo>
                <a:lnTo>
                  <a:pt x="516" y="684"/>
                </a:lnTo>
                <a:lnTo>
                  <a:pt x="532" y="676"/>
                </a:lnTo>
                <a:lnTo>
                  <a:pt x="549" y="666"/>
                </a:lnTo>
                <a:lnTo>
                  <a:pt x="565" y="657"/>
                </a:lnTo>
                <a:lnTo>
                  <a:pt x="579" y="645"/>
                </a:lnTo>
                <a:lnTo>
                  <a:pt x="594" y="635"/>
                </a:lnTo>
                <a:lnTo>
                  <a:pt x="607" y="622"/>
                </a:lnTo>
                <a:lnTo>
                  <a:pt x="621" y="609"/>
                </a:lnTo>
                <a:lnTo>
                  <a:pt x="621" y="609"/>
                </a:lnTo>
                <a:lnTo>
                  <a:pt x="621" y="609"/>
                </a:lnTo>
                <a:lnTo>
                  <a:pt x="633" y="596"/>
                </a:lnTo>
                <a:lnTo>
                  <a:pt x="643" y="584"/>
                </a:lnTo>
                <a:lnTo>
                  <a:pt x="653" y="569"/>
                </a:lnTo>
                <a:lnTo>
                  <a:pt x="663" y="555"/>
                </a:lnTo>
                <a:lnTo>
                  <a:pt x="672" y="540"/>
                </a:lnTo>
                <a:lnTo>
                  <a:pt x="680" y="526"/>
                </a:lnTo>
                <a:lnTo>
                  <a:pt x="688" y="510"/>
                </a:lnTo>
                <a:lnTo>
                  <a:pt x="694" y="495"/>
                </a:lnTo>
                <a:lnTo>
                  <a:pt x="701" y="478"/>
                </a:lnTo>
                <a:lnTo>
                  <a:pt x="706" y="463"/>
                </a:lnTo>
                <a:lnTo>
                  <a:pt x="710" y="446"/>
                </a:lnTo>
                <a:lnTo>
                  <a:pt x="714" y="429"/>
                </a:lnTo>
                <a:lnTo>
                  <a:pt x="716" y="413"/>
                </a:lnTo>
                <a:lnTo>
                  <a:pt x="719" y="395"/>
                </a:lnTo>
                <a:lnTo>
                  <a:pt x="720" y="378"/>
                </a:lnTo>
                <a:lnTo>
                  <a:pt x="720" y="360"/>
                </a:lnTo>
                <a:lnTo>
                  <a:pt x="720" y="342"/>
                </a:lnTo>
                <a:lnTo>
                  <a:pt x="719" y="324"/>
                </a:lnTo>
                <a:lnTo>
                  <a:pt x="716" y="306"/>
                </a:lnTo>
                <a:lnTo>
                  <a:pt x="714" y="288"/>
                </a:lnTo>
                <a:lnTo>
                  <a:pt x="708" y="270"/>
                </a:lnTo>
                <a:lnTo>
                  <a:pt x="705" y="253"/>
                </a:lnTo>
                <a:lnTo>
                  <a:pt x="698" y="237"/>
                </a:lnTo>
                <a:lnTo>
                  <a:pt x="692" y="220"/>
                </a:lnTo>
                <a:lnTo>
                  <a:pt x="685" y="205"/>
                </a:lnTo>
                <a:lnTo>
                  <a:pt x="676" y="189"/>
                </a:lnTo>
                <a:lnTo>
                  <a:pt x="669" y="174"/>
                </a:lnTo>
                <a:lnTo>
                  <a:pt x="658" y="160"/>
                </a:lnTo>
                <a:lnTo>
                  <a:pt x="648" y="146"/>
                </a:lnTo>
                <a:lnTo>
                  <a:pt x="638" y="131"/>
                </a:lnTo>
                <a:lnTo>
                  <a:pt x="626" y="119"/>
                </a:lnTo>
                <a:lnTo>
                  <a:pt x="615" y="106"/>
                </a:lnTo>
                <a:lnTo>
                  <a:pt x="602" y="94"/>
                </a:lnTo>
                <a:lnTo>
                  <a:pt x="589" y="83"/>
                </a:lnTo>
                <a:lnTo>
                  <a:pt x="575" y="72"/>
                </a:lnTo>
                <a:lnTo>
                  <a:pt x="561" y="62"/>
                </a:lnTo>
                <a:lnTo>
                  <a:pt x="547" y="52"/>
                </a:lnTo>
                <a:lnTo>
                  <a:pt x="531" y="44"/>
                </a:lnTo>
                <a:lnTo>
                  <a:pt x="516" y="35"/>
                </a:lnTo>
                <a:lnTo>
                  <a:pt x="500" y="29"/>
                </a:lnTo>
                <a:lnTo>
                  <a:pt x="484" y="22"/>
                </a:lnTo>
                <a:lnTo>
                  <a:pt x="467" y="16"/>
                </a:lnTo>
                <a:lnTo>
                  <a:pt x="450" y="12"/>
                </a:lnTo>
                <a:lnTo>
                  <a:pt x="432" y="7"/>
                </a:lnTo>
                <a:lnTo>
                  <a:pt x="414" y="4"/>
                </a:lnTo>
                <a:lnTo>
                  <a:pt x="396" y="2"/>
                </a:lnTo>
                <a:lnTo>
                  <a:pt x="378" y="0"/>
                </a:lnTo>
                <a:lnTo>
                  <a:pt x="359" y="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1" name="Freeform 3447">
            <a:extLst>
              <a:ext uri="{FF2B5EF4-FFF2-40B4-BE49-F238E27FC236}">
                <a16:creationId xmlns:a16="http://schemas.microsoft.com/office/drawing/2014/main" id="{BA360C00-960C-41E3-BD65-00C4FA315787}"/>
              </a:ext>
            </a:extLst>
          </p:cNvPr>
          <p:cNvSpPr>
            <a:spLocks noEditPoints="1"/>
          </p:cNvSpPr>
          <p:nvPr/>
        </p:nvSpPr>
        <p:spPr bwMode="auto">
          <a:xfrm>
            <a:off x="3996202" y="5335105"/>
            <a:ext cx="285750" cy="285750"/>
          </a:xfrm>
          <a:custGeom>
            <a:avLst/>
            <a:gdLst>
              <a:gd name="T0" fmla="*/ 482 w 720"/>
              <a:gd name="T1" fmla="*/ 537 h 721"/>
              <a:gd name="T2" fmla="*/ 445 w 720"/>
              <a:gd name="T3" fmla="*/ 450 h 721"/>
              <a:gd name="T4" fmla="*/ 477 w 720"/>
              <a:gd name="T5" fmla="*/ 370 h 721"/>
              <a:gd name="T6" fmla="*/ 495 w 720"/>
              <a:gd name="T7" fmla="*/ 345 h 721"/>
              <a:gd name="T8" fmla="*/ 488 w 720"/>
              <a:gd name="T9" fmla="*/ 298 h 721"/>
              <a:gd name="T10" fmla="*/ 493 w 720"/>
              <a:gd name="T11" fmla="*/ 246 h 721"/>
              <a:gd name="T12" fmla="*/ 486 w 720"/>
              <a:gd name="T13" fmla="*/ 178 h 721"/>
              <a:gd name="T14" fmla="*/ 450 w 720"/>
              <a:gd name="T15" fmla="*/ 148 h 721"/>
              <a:gd name="T16" fmla="*/ 351 w 720"/>
              <a:gd name="T17" fmla="*/ 139 h 721"/>
              <a:gd name="T18" fmla="*/ 283 w 720"/>
              <a:gd name="T19" fmla="*/ 170 h 721"/>
              <a:gd name="T20" fmla="*/ 251 w 720"/>
              <a:gd name="T21" fmla="*/ 184 h 721"/>
              <a:gd name="T22" fmla="*/ 229 w 720"/>
              <a:gd name="T23" fmla="*/ 218 h 721"/>
              <a:gd name="T24" fmla="*/ 240 w 720"/>
              <a:gd name="T25" fmla="*/ 292 h 721"/>
              <a:gd name="T26" fmla="*/ 223 w 720"/>
              <a:gd name="T27" fmla="*/ 331 h 721"/>
              <a:gd name="T28" fmla="*/ 235 w 720"/>
              <a:gd name="T29" fmla="*/ 364 h 721"/>
              <a:gd name="T30" fmla="*/ 260 w 720"/>
              <a:gd name="T31" fmla="*/ 433 h 721"/>
              <a:gd name="T32" fmla="*/ 272 w 720"/>
              <a:gd name="T33" fmla="*/ 524 h 721"/>
              <a:gd name="T34" fmla="*/ 133 w 720"/>
              <a:gd name="T35" fmla="*/ 573 h 721"/>
              <a:gd name="T36" fmla="*/ 65 w 720"/>
              <a:gd name="T37" fmla="*/ 523 h 721"/>
              <a:gd name="T38" fmla="*/ 32 w 720"/>
              <a:gd name="T39" fmla="*/ 437 h 721"/>
              <a:gd name="T40" fmla="*/ 24 w 720"/>
              <a:gd name="T41" fmla="*/ 343 h 721"/>
              <a:gd name="T42" fmla="*/ 43 w 720"/>
              <a:gd name="T43" fmla="*/ 244 h 721"/>
              <a:gd name="T44" fmla="*/ 91 w 720"/>
              <a:gd name="T45" fmla="*/ 160 h 721"/>
              <a:gd name="T46" fmla="*/ 159 w 720"/>
              <a:gd name="T47" fmla="*/ 92 h 721"/>
              <a:gd name="T48" fmla="*/ 244 w 720"/>
              <a:gd name="T49" fmla="*/ 44 h 721"/>
              <a:gd name="T50" fmla="*/ 342 w 720"/>
              <a:gd name="T51" fmla="*/ 25 h 721"/>
              <a:gd name="T52" fmla="*/ 444 w 720"/>
              <a:gd name="T53" fmla="*/ 35 h 721"/>
              <a:gd name="T54" fmla="*/ 534 w 720"/>
              <a:gd name="T55" fmla="*/ 72 h 721"/>
              <a:gd name="T56" fmla="*/ 608 w 720"/>
              <a:gd name="T57" fmla="*/ 134 h 721"/>
              <a:gd name="T58" fmla="*/ 663 w 720"/>
              <a:gd name="T59" fmla="*/ 215 h 721"/>
              <a:gd name="T60" fmla="*/ 692 w 720"/>
              <a:gd name="T61" fmla="*/ 310 h 721"/>
              <a:gd name="T62" fmla="*/ 693 w 720"/>
              <a:gd name="T63" fmla="*/ 408 h 721"/>
              <a:gd name="T64" fmla="*/ 669 w 720"/>
              <a:gd name="T65" fmla="*/ 495 h 721"/>
              <a:gd name="T66" fmla="*/ 620 w 720"/>
              <a:gd name="T67" fmla="*/ 573 h 721"/>
              <a:gd name="T68" fmla="*/ 287 w 720"/>
              <a:gd name="T69" fmla="*/ 7 h 721"/>
              <a:gd name="T70" fmla="*/ 188 w 720"/>
              <a:gd name="T71" fmla="*/ 44 h 721"/>
              <a:gd name="T72" fmla="*/ 105 w 720"/>
              <a:gd name="T73" fmla="*/ 106 h 721"/>
              <a:gd name="T74" fmla="*/ 43 w 720"/>
              <a:gd name="T75" fmla="*/ 189 h 721"/>
              <a:gd name="T76" fmla="*/ 6 w 720"/>
              <a:gd name="T77" fmla="*/ 288 h 721"/>
              <a:gd name="T78" fmla="*/ 1 w 720"/>
              <a:gd name="T79" fmla="*/ 395 h 721"/>
              <a:gd name="T80" fmla="*/ 25 w 720"/>
              <a:gd name="T81" fmla="*/ 495 h 721"/>
              <a:gd name="T82" fmla="*/ 75 w 720"/>
              <a:gd name="T83" fmla="*/ 582 h 721"/>
              <a:gd name="T84" fmla="*/ 98 w 720"/>
              <a:gd name="T85" fmla="*/ 609 h 721"/>
              <a:gd name="T86" fmla="*/ 98 w 720"/>
              <a:gd name="T87" fmla="*/ 609 h 721"/>
              <a:gd name="T88" fmla="*/ 98 w 720"/>
              <a:gd name="T89" fmla="*/ 609 h 721"/>
              <a:gd name="T90" fmla="*/ 98 w 720"/>
              <a:gd name="T91" fmla="*/ 609 h 721"/>
              <a:gd name="T92" fmla="*/ 98 w 720"/>
              <a:gd name="T93" fmla="*/ 609 h 721"/>
              <a:gd name="T94" fmla="*/ 172 w 720"/>
              <a:gd name="T95" fmla="*/ 666 h 721"/>
              <a:gd name="T96" fmla="*/ 272 w 720"/>
              <a:gd name="T97" fmla="*/ 709 h 721"/>
              <a:gd name="T98" fmla="*/ 377 w 720"/>
              <a:gd name="T99" fmla="*/ 721 h 721"/>
              <a:gd name="T100" fmla="*/ 482 w 720"/>
              <a:gd name="T101" fmla="*/ 698 h 721"/>
              <a:gd name="T102" fmla="*/ 579 w 720"/>
              <a:gd name="T103" fmla="*/ 645 h 721"/>
              <a:gd name="T104" fmla="*/ 633 w 720"/>
              <a:gd name="T105" fmla="*/ 596 h 721"/>
              <a:gd name="T106" fmla="*/ 688 w 720"/>
              <a:gd name="T107" fmla="*/ 510 h 721"/>
              <a:gd name="T108" fmla="*/ 716 w 720"/>
              <a:gd name="T109" fmla="*/ 413 h 721"/>
              <a:gd name="T110" fmla="*/ 716 w 720"/>
              <a:gd name="T111" fmla="*/ 306 h 721"/>
              <a:gd name="T112" fmla="*/ 685 w 720"/>
              <a:gd name="T113" fmla="*/ 205 h 721"/>
              <a:gd name="T114" fmla="*/ 626 w 720"/>
              <a:gd name="T115" fmla="*/ 119 h 721"/>
              <a:gd name="T116" fmla="*/ 547 w 720"/>
              <a:gd name="T117" fmla="*/ 52 h 721"/>
              <a:gd name="T118" fmla="*/ 450 w 720"/>
              <a:gd name="T119" fmla="*/ 12 h 7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720" h="721">
                <a:moveTo>
                  <a:pt x="610" y="585"/>
                </a:moveTo>
                <a:lnTo>
                  <a:pt x="594" y="578"/>
                </a:lnTo>
                <a:lnTo>
                  <a:pt x="571" y="568"/>
                </a:lnTo>
                <a:lnTo>
                  <a:pt x="539" y="558"/>
                </a:lnTo>
                <a:lnTo>
                  <a:pt x="499" y="542"/>
                </a:lnTo>
                <a:lnTo>
                  <a:pt x="482" y="537"/>
                </a:lnTo>
                <a:lnTo>
                  <a:pt x="466" y="531"/>
                </a:lnTo>
                <a:lnTo>
                  <a:pt x="449" y="524"/>
                </a:lnTo>
                <a:lnTo>
                  <a:pt x="432" y="519"/>
                </a:lnTo>
                <a:lnTo>
                  <a:pt x="432" y="459"/>
                </a:lnTo>
                <a:lnTo>
                  <a:pt x="439" y="455"/>
                </a:lnTo>
                <a:lnTo>
                  <a:pt x="445" y="450"/>
                </a:lnTo>
                <a:lnTo>
                  <a:pt x="453" y="442"/>
                </a:lnTo>
                <a:lnTo>
                  <a:pt x="459" y="433"/>
                </a:lnTo>
                <a:lnTo>
                  <a:pt x="466" y="422"/>
                </a:lnTo>
                <a:lnTo>
                  <a:pt x="471" y="406"/>
                </a:lnTo>
                <a:lnTo>
                  <a:pt x="476" y="390"/>
                </a:lnTo>
                <a:lnTo>
                  <a:pt x="477" y="370"/>
                </a:lnTo>
                <a:lnTo>
                  <a:pt x="481" y="368"/>
                </a:lnTo>
                <a:lnTo>
                  <a:pt x="485" y="364"/>
                </a:lnTo>
                <a:lnTo>
                  <a:pt x="488" y="361"/>
                </a:lnTo>
                <a:lnTo>
                  <a:pt x="490" y="357"/>
                </a:lnTo>
                <a:lnTo>
                  <a:pt x="493" y="351"/>
                </a:lnTo>
                <a:lnTo>
                  <a:pt x="495" y="345"/>
                </a:lnTo>
                <a:lnTo>
                  <a:pt x="497" y="338"/>
                </a:lnTo>
                <a:lnTo>
                  <a:pt x="497" y="331"/>
                </a:lnTo>
                <a:lnTo>
                  <a:pt x="495" y="318"/>
                </a:lnTo>
                <a:lnTo>
                  <a:pt x="493" y="307"/>
                </a:lnTo>
                <a:lnTo>
                  <a:pt x="490" y="302"/>
                </a:lnTo>
                <a:lnTo>
                  <a:pt x="488" y="298"/>
                </a:lnTo>
                <a:lnTo>
                  <a:pt x="484" y="295"/>
                </a:lnTo>
                <a:lnTo>
                  <a:pt x="480" y="292"/>
                </a:lnTo>
                <a:lnTo>
                  <a:pt x="481" y="292"/>
                </a:lnTo>
                <a:lnTo>
                  <a:pt x="481" y="291"/>
                </a:lnTo>
                <a:lnTo>
                  <a:pt x="488" y="270"/>
                </a:lnTo>
                <a:lnTo>
                  <a:pt x="493" y="246"/>
                </a:lnTo>
                <a:lnTo>
                  <a:pt x="495" y="232"/>
                </a:lnTo>
                <a:lnTo>
                  <a:pt x="495" y="219"/>
                </a:lnTo>
                <a:lnTo>
                  <a:pt x="495" y="205"/>
                </a:lnTo>
                <a:lnTo>
                  <a:pt x="493" y="191"/>
                </a:lnTo>
                <a:lnTo>
                  <a:pt x="490" y="184"/>
                </a:lnTo>
                <a:lnTo>
                  <a:pt x="486" y="178"/>
                </a:lnTo>
                <a:lnTo>
                  <a:pt x="482" y="171"/>
                </a:lnTo>
                <a:lnTo>
                  <a:pt x="477" y="165"/>
                </a:lnTo>
                <a:lnTo>
                  <a:pt x="472" y="161"/>
                </a:lnTo>
                <a:lnTo>
                  <a:pt x="466" y="156"/>
                </a:lnTo>
                <a:lnTo>
                  <a:pt x="458" y="152"/>
                </a:lnTo>
                <a:lnTo>
                  <a:pt x="450" y="148"/>
                </a:lnTo>
                <a:lnTo>
                  <a:pt x="434" y="143"/>
                </a:lnTo>
                <a:lnTo>
                  <a:pt x="417" y="139"/>
                </a:lnTo>
                <a:lnTo>
                  <a:pt x="400" y="137"/>
                </a:lnTo>
                <a:lnTo>
                  <a:pt x="382" y="137"/>
                </a:lnTo>
                <a:lnTo>
                  <a:pt x="367" y="137"/>
                </a:lnTo>
                <a:lnTo>
                  <a:pt x="351" y="139"/>
                </a:lnTo>
                <a:lnTo>
                  <a:pt x="335" y="142"/>
                </a:lnTo>
                <a:lnTo>
                  <a:pt x="321" y="147"/>
                </a:lnTo>
                <a:lnTo>
                  <a:pt x="306" y="152"/>
                </a:lnTo>
                <a:lnTo>
                  <a:pt x="294" y="160"/>
                </a:lnTo>
                <a:lnTo>
                  <a:pt x="288" y="165"/>
                </a:lnTo>
                <a:lnTo>
                  <a:pt x="283" y="170"/>
                </a:lnTo>
                <a:lnTo>
                  <a:pt x="279" y="175"/>
                </a:lnTo>
                <a:lnTo>
                  <a:pt x="276" y="180"/>
                </a:lnTo>
                <a:lnTo>
                  <a:pt x="269" y="180"/>
                </a:lnTo>
                <a:lnTo>
                  <a:pt x="262" y="182"/>
                </a:lnTo>
                <a:lnTo>
                  <a:pt x="256" y="183"/>
                </a:lnTo>
                <a:lnTo>
                  <a:pt x="251" y="184"/>
                </a:lnTo>
                <a:lnTo>
                  <a:pt x="244" y="189"/>
                </a:lnTo>
                <a:lnTo>
                  <a:pt x="237" y="196"/>
                </a:lnTo>
                <a:lnTo>
                  <a:pt x="235" y="201"/>
                </a:lnTo>
                <a:lnTo>
                  <a:pt x="232" y="206"/>
                </a:lnTo>
                <a:lnTo>
                  <a:pt x="231" y="211"/>
                </a:lnTo>
                <a:lnTo>
                  <a:pt x="229" y="218"/>
                </a:lnTo>
                <a:lnTo>
                  <a:pt x="228" y="230"/>
                </a:lnTo>
                <a:lnTo>
                  <a:pt x="229" y="243"/>
                </a:lnTo>
                <a:lnTo>
                  <a:pt x="233" y="269"/>
                </a:lnTo>
                <a:lnTo>
                  <a:pt x="240" y="291"/>
                </a:lnTo>
                <a:lnTo>
                  <a:pt x="240" y="292"/>
                </a:lnTo>
                <a:lnTo>
                  <a:pt x="240" y="292"/>
                </a:lnTo>
                <a:lnTo>
                  <a:pt x="236" y="295"/>
                </a:lnTo>
                <a:lnTo>
                  <a:pt x="232" y="298"/>
                </a:lnTo>
                <a:lnTo>
                  <a:pt x="229" y="302"/>
                </a:lnTo>
                <a:lnTo>
                  <a:pt x="227" y="307"/>
                </a:lnTo>
                <a:lnTo>
                  <a:pt x="224" y="318"/>
                </a:lnTo>
                <a:lnTo>
                  <a:pt x="223" y="331"/>
                </a:lnTo>
                <a:lnTo>
                  <a:pt x="223" y="337"/>
                </a:lnTo>
                <a:lnTo>
                  <a:pt x="224" y="343"/>
                </a:lnTo>
                <a:lnTo>
                  <a:pt x="226" y="350"/>
                </a:lnTo>
                <a:lnTo>
                  <a:pt x="228" y="355"/>
                </a:lnTo>
                <a:lnTo>
                  <a:pt x="231" y="360"/>
                </a:lnTo>
                <a:lnTo>
                  <a:pt x="235" y="364"/>
                </a:lnTo>
                <a:lnTo>
                  <a:pt x="237" y="368"/>
                </a:lnTo>
                <a:lnTo>
                  <a:pt x="242" y="370"/>
                </a:lnTo>
                <a:lnTo>
                  <a:pt x="244" y="390"/>
                </a:lnTo>
                <a:lnTo>
                  <a:pt x="249" y="406"/>
                </a:lnTo>
                <a:lnTo>
                  <a:pt x="254" y="422"/>
                </a:lnTo>
                <a:lnTo>
                  <a:pt x="260" y="433"/>
                </a:lnTo>
                <a:lnTo>
                  <a:pt x="267" y="442"/>
                </a:lnTo>
                <a:lnTo>
                  <a:pt x="274" y="450"/>
                </a:lnTo>
                <a:lnTo>
                  <a:pt x="281" y="455"/>
                </a:lnTo>
                <a:lnTo>
                  <a:pt x="287" y="459"/>
                </a:lnTo>
                <a:lnTo>
                  <a:pt x="287" y="519"/>
                </a:lnTo>
                <a:lnTo>
                  <a:pt x="272" y="524"/>
                </a:lnTo>
                <a:lnTo>
                  <a:pt x="256" y="530"/>
                </a:lnTo>
                <a:lnTo>
                  <a:pt x="241" y="535"/>
                </a:lnTo>
                <a:lnTo>
                  <a:pt x="226" y="540"/>
                </a:lnTo>
                <a:lnTo>
                  <a:pt x="193" y="550"/>
                </a:lnTo>
                <a:lnTo>
                  <a:pt x="161" y="562"/>
                </a:lnTo>
                <a:lnTo>
                  <a:pt x="133" y="573"/>
                </a:lnTo>
                <a:lnTo>
                  <a:pt x="110" y="586"/>
                </a:lnTo>
                <a:lnTo>
                  <a:pt x="100" y="573"/>
                </a:lnTo>
                <a:lnTo>
                  <a:pt x="89" y="562"/>
                </a:lnTo>
                <a:lnTo>
                  <a:pt x="80" y="549"/>
                </a:lnTo>
                <a:lnTo>
                  <a:pt x="73" y="536"/>
                </a:lnTo>
                <a:lnTo>
                  <a:pt x="65" y="523"/>
                </a:lnTo>
                <a:lnTo>
                  <a:pt x="57" y="509"/>
                </a:lnTo>
                <a:lnTo>
                  <a:pt x="51" y="495"/>
                </a:lnTo>
                <a:lnTo>
                  <a:pt x="46" y="481"/>
                </a:lnTo>
                <a:lnTo>
                  <a:pt x="41" y="467"/>
                </a:lnTo>
                <a:lnTo>
                  <a:pt x="35" y="453"/>
                </a:lnTo>
                <a:lnTo>
                  <a:pt x="32" y="437"/>
                </a:lnTo>
                <a:lnTo>
                  <a:pt x="29" y="422"/>
                </a:lnTo>
                <a:lnTo>
                  <a:pt x="26" y="408"/>
                </a:lnTo>
                <a:lnTo>
                  <a:pt x="25" y="392"/>
                </a:lnTo>
                <a:lnTo>
                  <a:pt x="24" y="377"/>
                </a:lnTo>
                <a:lnTo>
                  <a:pt x="23" y="360"/>
                </a:lnTo>
                <a:lnTo>
                  <a:pt x="24" y="343"/>
                </a:lnTo>
                <a:lnTo>
                  <a:pt x="25" y="327"/>
                </a:lnTo>
                <a:lnTo>
                  <a:pt x="26" y="310"/>
                </a:lnTo>
                <a:lnTo>
                  <a:pt x="30" y="293"/>
                </a:lnTo>
                <a:lnTo>
                  <a:pt x="34" y="277"/>
                </a:lnTo>
                <a:lnTo>
                  <a:pt x="38" y="261"/>
                </a:lnTo>
                <a:lnTo>
                  <a:pt x="43" y="244"/>
                </a:lnTo>
                <a:lnTo>
                  <a:pt x="50" y="230"/>
                </a:lnTo>
                <a:lnTo>
                  <a:pt x="56" y="215"/>
                </a:lnTo>
                <a:lnTo>
                  <a:pt x="64" y="201"/>
                </a:lnTo>
                <a:lnTo>
                  <a:pt x="71" y="187"/>
                </a:lnTo>
                <a:lnTo>
                  <a:pt x="80" y="173"/>
                </a:lnTo>
                <a:lnTo>
                  <a:pt x="91" y="160"/>
                </a:lnTo>
                <a:lnTo>
                  <a:pt x="100" y="147"/>
                </a:lnTo>
                <a:lnTo>
                  <a:pt x="111" y="134"/>
                </a:lnTo>
                <a:lnTo>
                  <a:pt x="122" y="122"/>
                </a:lnTo>
                <a:lnTo>
                  <a:pt x="133" y="112"/>
                </a:lnTo>
                <a:lnTo>
                  <a:pt x="146" y="101"/>
                </a:lnTo>
                <a:lnTo>
                  <a:pt x="159" y="92"/>
                </a:lnTo>
                <a:lnTo>
                  <a:pt x="172" y="81"/>
                </a:lnTo>
                <a:lnTo>
                  <a:pt x="186" y="72"/>
                </a:lnTo>
                <a:lnTo>
                  <a:pt x="200" y="65"/>
                </a:lnTo>
                <a:lnTo>
                  <a:pt x="214" y="57"/>
                </a:lnTo>
                <a:lnTo>
                  <a:pt x="229" y="51"/>
                </a:lnTo>
                <a:lnTo>
                  <a:pt x="244" y="44"/>
                </a:lnTo>
                <a:lnTo>
                  <a:pt x="260" y="39"/>
                </a:lnTo>
                <a:lnTo>
                  <a:pt x="276" y="35"/>
                </a:lnTo>
                <a:lnTo>
                  <a:pt x="292" y="31"/>
                </a:lnTo>
                <a:lnTo>
                  <a:pt x="309" y="27"/>
                </a:lnTo>
                <a:lnTo>
                  <a:pt x="326" y="26"/>
                </a:lnTo>
                <a:lnTo>
                  <a:pt x="342" y="25"/>
                </a:lnTo>
                <a:lnTo>
                  <a:pt x="359" y="24"/>
                </a:lnTo>
                <a:lnTo>
                  <a:pt x="377" y="25"/>
                </a:lnTo>
                <a:lnTo>
                  <a:pt x="394" y="26"/>
                </a:lnTo>
                <a:lnTo>
                  <a:pt x="410" y="27"/>
                </a:lnTo>
                <a:lnTo>
                  <a:pt x="427" y="31"/>
                </a:lnTo>
                <a:lnTo>
                  <a:pt x="444" y="35"/>
                </a:lnTo>
                <a:lnTo>
                  <a:pt x="459" y="39"/>
                </a:lnTo>
                <a:lnTo>
                  <a:pt x="475" y="44"/>
                </a:lnTo>
                <a:lnTo>
                  <a:pt x="490" y="51"/>
                </a:lnTo>
                <a:lnTo>
                  <a:pt x="506" y="57"/>
                </a:lnTo>
                <a:lnTo>
                  <a:pt x="520" y="65"/>
                </a:lnTo>
                <a:lnTo>
                  <a:pt x="534" y="72"/>
                </a:lnTo>
                <a:lnTo>
                  <a:pt x="548" y="81"/>
                </a:lnTo>
                <a:lnTo>
                  <a:pt x="561" y="92"/>
                </a:lnTo>
                <a:lnTo>
                  <a:pt x="574" y="101"/>
                </a:lnTo>
                <a:lnTo>
                  <a:pt x="586" y="112"/>
                </a:lnTo>
                <a:lnTo>
                  <a:pt x="598" y="122"/>
                </a:lnTo>
                <a:lnTo>
                  <a:pt x="608" y="134"/>
                </a:lnTo>
                <a:lnTo>
                  <a:pt x="620" y="147"/>
                </a:lnTo>
                <a:lnTo>
                  <a:pt x="629" y="160"/>
                </a:lnTo>
                <a:lnTo>
                  <a:pt x="639" y="173"/>
                </a:lnTo>
                <a:lnTo>
                  <a:pt x="648" y="187"/>
                </a:lnTo>
                <a:lnTo>
                  <a:pt x="656" y="201"/>
                </a:lnTo>
                <a:lnTo>
                  <a:pt x="663" y="215"/>
                </a:lnTo>
                <a:lnTo>
                  <a:pt x="670" y="230"/>
                </a:lnTo>
                <a:lnTo>
                  <a:pt x="676" y="244"/>
                </a:lnTo>
                <a:lnTo>
                  <a:pt x="681" y="261"/>
                </a:lnTo>
                <a:lnTo>
                  <a:pt x="685" y="277"/>
                </a:lnTo>
                <a:lnTo>
                  <a:pt x="689" y="293"/>
                </a:lnTo>
                <a:lnTo>
                  <a:pt x="692" y="310"/>
                </a:lnTo>
                <a:lnTo>
                  <a:pt x="694" y="327"/>
                </a:lnTo>
                <a:lnTo>
                  <a:pt x="696" y="343"/>
                </a:lnTo>
                <a:lnTo>
                  <a:pt x="697" y="360"/>
                </a:lnTo>
                <a:lnTo>
                  <a:pt x="696" y="377"/>
                </a:lnTo>
                <a:lnTo>
                  <a:pt x="694" y="392"/>
                </a:lnTo>
                <a:lnTo>
                  <a:pt x="693" y="408"/>
                </a:lnTo>
                <a:lnTo>
                  <a:pt x="690" y="422"/>
                </a:lnTo>
                <a:lnTo>
                  <a:pt x="688" y="437"/>
                </a:lnTo>
                <a:lnTo>
                  <a:pt x="684" y="453"/>
                </a:lnTo>
                <a:lnTo>
                  <a:pt x="679" y="467"/>
                </a:lnTo>
                <a:lnTo>
                  <a:pt x="674" y="481"/>
                </a:lnTo>
                <a:lnTo>
                  <a:pt x="669" y="495"/>
                </a:lnTo>
                <a:lnTo>
                  <a:pt x="662" y="509"/>
                </a:lnTo>
                <a:lnTo>
                  <a:pt x="654" y="523"/>
                </a:lnTo>
                <a:lnTo>
                  <a:pt x="647" y="536"/>
                </a:lnTo>
                <a:lnTo>
                  <a:pt x="639" y="549"/>
                </a:lnTo>
                <a:lnTo>
                  <a:pt x="630" y="562"/>
                </a:lnTo>
                <a:lnTo>
                  <a:pt x="620" y="573"/>
                </a:lnTo>
                <a:lnTo>
                  <a:pt x="610" y="585"/>
                </a:lnTo>
                <a:close/>
                <a:moveTo>
                  <a:pt x="359" y="0"/>
                </a:moveTo>
                <a:lnTo>
                  <a:pt x="341" y="0"/>
                </a:lnTo>
                <a:lnTo>
                  <a:pt x="323" y="2"/>
                </a:lnTo>
                <a:lnTo>
                  <a:pt x="305" y="4"/>
                </a:lnTo>
                <a:lnTo>
                  <a:pt x="287" y="7"/>
                </a:lnTo>
                <a:lnTo>
                  <a:pt x="269" y="12"/>
                </a:lnTo>
                <a:lnTo>
                  <a:pt x="253" y="16"/>
                </a:lnTo>
                <a:lnTo>
                  <a:pt x="236" y="22"/>
                </a:lnTo>
                <a:lnTo>
                  <a:pt x="219" y="29"/>
                </a:lnTo>
                <a:lnTo>
                  <a:pt x="204" y="35"/>
                </a:lnTo>
                <a:lnTo>
                  <a:pt x="188" y="44"/>
                </a:lnTo>
                <a:lnTo>
                  <a:pt x="173" y="52"/>
                </a:lnTo>
                <a:lnTo>
                  <a:pt x="159" y="62"/>
                </a:lnTo>
                <a:lnTo>
                  <a:pt x="145" y="72"/>
                </a:lnTo>
                <a:lnTo>
                  <a:pt x="131" y="83"/>
                </a:lnTo>
                <a:lnTo>
                  <a:pt x="118" y="94"/>
                </a:lnTo>
                <a:lnTo>
                  <a:pt x="105" y="106"/>
                </a:lnTo>
                <a:lnTo>
                  <a:pt x="93" y="119"/>
                </a:lnTo>
                <a:lnTo>
                  <a:pt x="82" y="131"/>
                </a:lnTo>
                <a:lnTo>
                  <a:pt x="71" y="146"/>
                </a:lnTo>
                <a:lnTo>
                  <a:pt x="61" y="160"/>
                </a:lnTo>
                <a:lnTo>
                  <a:pt x="51" y="174"/>
                </a:lnTo>
                <a:lnTo>
                  <a:pt x="43" y="189"/>
                </a:lnTo>
                <a:lnTo>
                  <a:pt x="34" y="205"/>
                </a:lnTo>
                <a:lnTo>
                  <a:pt x="28" y="220"/>
                </a:lnTo>
                <a:lnTo>
                  <a:pt x="21" y="237"/>
                </a:lnTo>
                <a:lnTo>
                  <a:pt x="15" y="253"/>
                </a:lnTo>
                <a:lnTo>
                  <a:pt x="11" y="270"/>
                </a:lnTo>
                <a:lnTo>
                  <a:pt x="6" y="288"/>
                </a:lnTo>
                <a:lnTo>
                  <a:pt x="3" y="306"/>
                </a:lnTo>
                <a:lnTo>
                  <a:pt x="1" y="324"/>
                </a:lnTo>
                <a:lnTo>
                  <a:pt x="0" y="342"/>
                </a:lnTo>
                <a:lnTo>
                  <a:pt x="0" y="360"/>
                </a:lnTo>
                <a:lnTo>
                  <a:pt x="0" y="378"/>
                </a:lnTo>
                <a:lnTo>
                  <a:pt x="1" y="395"/>
                </a:lnTo>
                <a:lnTo>
                  <a:pt x="3" y="413"/>
                </a:lnTo>
                <a:lnTo>
                  <a:pt x="6" y="429"/>
                </a:lnTo>
                <a:lnTo>
                  <a:pt x="10" y="446"/>
                </a:lnTo>
                <a:lnTo>
                  <a:pt x="14" y="463"/>
                </a:lnTo>
                <a:lnTo>
                  <a:pt x="19" y="478"/>
                </a:lnTo>
                <a:lnTo>
                  <a:pt x="25" y="495"/>
                </a:lnTo>
                <a:lnTo>
                  <a:pt x="32" y="510"/>
                </a:lnTo>
                <a:lnTo>
                  <a:pt x="39" y="526"/>
                </a:lnTo>
                <a:lnTo>
                  <a:pt x="47" y="540"/>
                </a:lnTo>
                <a:lnTo>
                  <a:pt x="56" y="555"/>
                </a:lnTo>
                <a:lnTo>
                  <a:pt x="65" y="569"/>
                </a:lnTo>
                <a:lnTo>
                  <a:pt x="75" y="582"/>
                </a:lnTo>
                <a:lnTo>
                  <a:pt x="87" y="596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113" y="622"/>
                </a:lnTo>
                <a:lnTo>
                  <a:pt x="127" y="635"/>
                </a:lnTo>
                <a:lnTo>
                  <a:pt x="141" y="645"/>
                </a:lnTo>
                <a:lnTo>
                  <a:pt x="156" y="657"/>
                </a:lnTo>
                <a:lnTo>
                  <a:pt x="172" y="666"/>
                </a:lnTo>
                <a:lnTo>
                  <a:pt x="187" y="676"/>
                </a:lnTo>
                <a:lnTo>
                  <a:pt x="204" y="684"/>
                </a:lnTo>
                <a:lnTo>
                  <a:pt x="220" y="691"/>
                </a:lnTo>
                <a:lnTo>
                  <a:pt x="237" y="698"/>
                </a:lnTo>
                <a:lnTo>
                  <a:pt x="254" y="704"/>
                </a:lnTo>
                <a:lnTo>
                  <a:pt x="272" y="709"/>
                </a:lnTo>
                <a:lnTo>
                  <a:pt x="288" y="713"/>
                </a:lnTo>
                <a:lnTo>
                  <a:pt x="306" y="717"/>
                </a:lnTo>
                <a:lnTo>
                  <a:pt x="324" y="720"/>
                </a:lnTo>
                <a:lnTo>
                  <a:pt x="342" y="721"/>
                </a:lnTo>
                <a:lnTo>
                  <a:pt x="359" y="721"/>
                </a:lnTo>
                <a:lnTo>
                  <a:pt x="377" y="721"/>
                </a:lnTo>
                <a:lnTo>
                  <a:pt x="395" y="720"/>
                </a:lnTo>
                <a:lnTo>
                  <a:pt x="413" y="717"/>
                </a:lnTo>
                <a:lnTo>
                  <a:pt x="431" y="713"/>
                </a:lnTo>
                <a:lnTo>
                  <a:pt x="448" y="709"/>
                </a:lnTo>
                <a:lnTo>
                  <a:pt x="466" y="704"/>
                </a:lnTo>
                <a:lnTo>
                  <a:pt x="482" y="698"/>
                </a:lnTo>
                <a:lnTo>
                  <a:pt x="499" y="691"/>
                </a:lnTo>
                <a:lnTo>
                  <a:pt x="516" y="684"/>
                </a:lnTo>
                <a:lnTo>
                  <a:pt x="532" y="676"/>
                </a:lnTo>
                <a:lnTo>
                  <a:pt x="549" y="666"/>
                </a:lnTo>
                <a:lnTo>
                  <a:pt x="565" y="657"/>
                </a:lnTo>
                <a:lnTo>
                  <a:pt x="579" y="645"/>
                </a:lnTo>
                <a:lnTo>
                  <a:pt x="594" y="635"/>
                </a:lnTo>
                <a:lnTo>
                  <a:pt x="607" y="622"/>
                </a:lnTo>
                <a:lnTo>
                  <a:pt x="621" y="609"/>
                </a:lnTo>
                <a:lnTo>
                  <a:pt x="621" y="609"/>
                </a:lnTo>
                <a:lnTo>
                  <a:pt x="621" y="609"/>
                </a:lnTo>
                <a:lnTo>
                  <a:pt x="633" y="596"/>
                </a:lnTo>
                <a:lnTo>
                  <a:pt x="643" y="584"/>
                </a:lnTo>
                <a:lnTo>
                  <a:pt x="653" y="569"/>
                </a:lnTo>
                <a:lnTo>
                  <a:pt x="663" y="555"/>
                </a:lnTo>
                <a:lnTo>
                  <a:pt x="672" y="540"/>
                </a:lnTo>
                <a:lnTo>
                  <a:pt x="680" y="526"/>
                </a:lnTo>
                <a:lnTo>
                  <a:pt x="688" y="510"/>
                </a:lnTo>
                <a:lnTo>
                  <a:pt x="694" y="495"/>
                </a:lnTo>
                <a:lnTo>
                  <a:pt x="701" y="478"/>
                </a:lnTo>
                <a:lnTo>
                  <a:pt x="706" y="463"/>
                </a:lnTo>
                <a:lnTo>
                  <a:pt x="710" y="446"/>
                </a:lnTo>
                <a:lnTo>
                  <a:pt x="714" y="429"/>
                </a:lnTo>
                <a:lnTo>
                  <a:pt x="716" y="413"/>
                </a:lnTo>
                <a:lnTo>
                  <a:pt x="719" y="395"/>
                </a:lnTo>
                <a:lnTo>
                  <a:pt x="720" y="378"/>
                </a:lnTo>
                <a:lnTo>
                  <a:pt x="720" y="360"/>
                </a:lnTo>
                <a:lnTo>
                  <a:pt x="720" y="342"/>
                </a:lnTo>
                <a:lnTo>
                  <a:pt x="719" y="324"/>
                </a:lnTo>
                <a:lnTo>
                  <a:pt x="716" y="306"/>
                </a:lnTo>
                <a:lnTo>
                  <a:pt x="714" y="288"/>
                </a:lnTo>
                <a:lnTo>
                  <a:pt x="708" y="270"/>
                </a:lnTo>
                <a:lnTo>
                  <a:pt x="705" y="253"/>
                </a:lnTo>
                <a:lnTo>
                  <a:pt x="698" y="237"/>
                </a:lnTo>
                <a:lnTo>
                  <a:pt x="692" y="220"/>
                </a:lnTo>
                <a:lnTo>
                  <a:pt x="685" y="205"/>
                </a:lnTo>
                <a:lnTo>
                  <a:pt x="676" y="189"/>
                </a:lnTo>
                <a:lnTo>
                  <a:pt x="669" y="174"/>
                </a:lnTo>
                <a:lnTo>
                  <a:pt x="658" y="160"/>
                </a:lnTo>
                <a:lnTo>
                  <a:pt x="648" y="146"/>
                </a:lnTo>
                <a:lnTo>
                  <a:pt x="638" y="131"/>
                </a:lnTo>
                <a:lnTo>
                  <a:pt x="626" y="119"/>
                </a:lnTo>
                <a:lnTo>
                  <a:pt x="615" y="106"/>
                </a:lnTo>
                <a:lnTo>
                  <a:pt x="602" y="94"/>
                </a:lnTo>
                <a:lnTo>
                  <a:pt x="589" y="83"/>
                </a:lnTo>
                <a:lnTo>
                  <a:pt x="575" y="72"/>
                </a:lnTo>
                <a:lnTo>
                  <a:pt x="561" y="62"/>
                </a:lnTo>
                <a:lnTo>
                  <a:pt x="547" y="52"/>
                </a:lnTo>
                <a:lnTo>
                  <a:pt x="531" y="44"/>
                </a:lnTo>
                <a:lnTo>
                  <a:pt x="516" y="35"/>
                </a:lnTo>
                <a:lnTo>
                  <a:pt x="500" y="29"/>
                </a:lnTo>
                <a:lnTo>
                  <a:pt x="484" y="22"/>
                </a:lnTo>
                <a:lnTo>
                  <a:pt x="467" y="16"/>
                </a:lnTo>
                <a:lnTo>
                  <a:pt x="450" y="12"/>
                </a:lnTo>
                <a:lnTo>
                  <a:pt x="432" y="7"/>
                </a:lnTo>
                <a:lnTo>
                  <a:pt x="414" y="4"/>
                </a:lnTo>
                <a:lnTo>
                  <a:pt x="396" y="2"/>
                </a:lnTo>
                <a:lnTo>
                  <a:pt x="378" y="0"/>
                </a:lnTo>
                <a:lnTo>
                  <a:pt x="359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2" name="Rectangle 231">
            <a:extLst>
              <a:ext uri="{FF2B5EF4-FFF2-40B4-BE49-F238E27FC236}">
                <a16:creationId xmlns:a16="http://schemas.microsoft.com/office/drawing/2014/main" id="{1EF12215-DE97-401B-8E09-F1A09FF52496}"/>
              </a:ext>
            </a:extLst>
          </p:cNvPr>
          <p:cNvSpPr/>
          <p:nvPr/>
        </p:nvSpPr>
        <p:spPr>
          <a:xfrm>
            <a:off x="4735691" y="1550777"/>
            <a:ext cx="2659868" cy="30777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400" b="1" i="0" u="none" strike="noStrike" dirty="0" err="1">
                <a:solidFill>
                  <a:srgbClr val="002B56"/>
                </a:solidFill>
                <a:effectLst/>
                <a:latin typeface="Poppins" panose="00000500000000000000" pitchFamily="2" charset="0"/>
              </a:rPr>
              <a:t>Ndzalama</a:t>
            </a:r>
            <a:r>
              <a:rPr lang="en-US" sz="1400" b="1" i="0" u="none" strike="noStrike" dirty="0">
                <a:solidFill>
                  <a:srgbClr val="002B56"/>
                </a:solidFill>
                <a:effectLst/>
                <a:latin typeface="Poppins" panose="00000500000000000000" pitchFamily="2" charset="0"/>
              </a:rPr>
              <a:t> </a:t>
            </a:r>
            <a:r>
              <a:rPr lang="en-US" sz="1400" b="1" i="0" u="none" strike="noStrike" dirty="0" err="1">
                <a:solidFill>
                  <a:srgbClr val="002B56"/>
                </a:solidFill>
                <a:effectLst/>
                <a:latin typeface="Poppins" panose="00000500000000000000" pitchFamily="2" charset="0"/>
              </a:rPr>
              <a:t>Mashale</a:t>
            </a:r>
            <a:endParaRPr lang="en-US" sz="1400" b="1" dirty="0">
              <a:solidFill>
                <a:srgbClr val="E83650"/>
              </a:solidFill>
            </a:endParaRPr>
          </a:p>
        </p:txBody>
      </p:sp>
      <p:sp>
        <p:nvSpPr>
          <p:cNvPr id="235" name="Rectangle 234">
            <a:extLst>
              <a:ext uri="{FF2B5EF4-FFF2-40B4-BE49-F238E27FC236}">
                <a16:creationId xmlns:a16="http://schemas.microsoft.com/office/drawing/2014/main" id="{0DF0AFED-8466-4C51-AA71-BF52402F7EAF}"/>
              </a:ext>
            </a:extLst>
          </p:cNvPr>
          <p:cNvSpPr/>
          <p:nvPr/>
        </p:nvSpPr>
        <p:spPr>
          <a:xfrm>
            <a:off x="6040651" y="3231609"/>
            <a:ext cx="2001530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endParaRPr lang="en-US" b="1" dirty="0">
              <a:solidFill>
                <a:srgbClr val="E83650"/>
              </a:solidFill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3DD687EA-6723-4D58-8669-1B082DF93A95}"/>
              </a:ext>
            </a:extLst>
          </p:cNvPr>
          <p:cNvGrpSpPr/>
          <p:nvPr/>
        </p:nvGrpSpPr>
        <p:grpSpPr>
          <a:xfrm>
            <a:off x="9652507" y="1361015"/>
            <a:ext cx="962602" cy="667934"/>
            <a:chOff x="10434637" y="1441549"/>
            <a:chExt cx="957263" cy="999194"/>
          </a:xfrm>
          <a:solidFill>
            <a:srgbClr val="0070C0"/>
          </a:solidFill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60DE1344-CB4D-4B72-B609-2291A8A42836}"/>
                </a:ext>
              </a:extLst>
            </p:cNvPr>
            <p:cNvSpPr/>
            <p:nvPr/>
          </p:nvSpPr>
          <p:spPr>
            <a:xfrm>
              <a:off x="10487025" y="1441549"/>
              <a:ext cx="904875" cy="99919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ight Triangle 12">
              <a:extLst>
                <a:ext uri="{FF2B5EF4-FFF2-40B4-BE49-F238E27FC236}">
                  <a16:creationId xmlns:a16="http://schemas.microsoft.com/office/drawing/2014/main" id="{8D35528E-79F5-419F-8AB9-40F2918E9780}"/>
                </a:ext>
              </a:extLst>
            </p:cNvPr>
            <p:cNvSpPr/>
            <p:nvPr/>
          </p:nvSpPr>
          <p:spPr>
            <a:xfrm flipH="1">
              <a:off x="10434637" y="1441549"/>
              <a:ext cx="52384" cy="111916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0" name="Right Triangle 239">
              <a:extLst>
                <a:ext uri="{FF2B5EF4-FFF2-40B4-BE49-F238E27FC236}">
                  <a16:creationId xmlns:a16="http://schemas.microsoft.com/office/drawing/2014/main" id="{C0E648F2-D61D-418A-BF82-95B935E86B0E}"/>
                </a:ext>
              </a:extLst>
            </p:cNvPr>
            <p:cNvSpPr/>
            <p:nvPr/>
          </p:nvSpPr>
          <p:spPr>
            <a:xfrm flipH="1" flipV="1">
              <a:off x="10434637" y="2328827"/>
              <a:ext cx="52384" cy="111916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41" name="Group 240">
            <a:extLst>
              <a:ext uri="{FF2B5EF4-FFF2-40B4-BE49-F238E27FC236}">
                <a16:creationId xmlns:a16="http://schemas.microsoft.com/office/drawing/2014/main" id="{C3274009-B533-43EE-B185-4D01AB33DC8B}"/>
              </a:ext>
            </a:extLst>
          </p:cNvPr>
          <p:cNvGrpSpPr/>
          <p:nvPr/>
        </p:nvGrpSpPr>
        <p:grpSpPr>
          <a:xfrm>
            <a:off x="9627586" y="3334493"/>
            <a:ext cx="957263" cy="629824"/>
            <a:chOff x="10434637" y="1441549"/>
            <a:chExt cx="957263" cy="999194"/>
          </a:xfrm>
          <a:solidFill>
            <a:srgbClr val="0070C0"/>
          </a:solidFill>
        </p:grpSpPr>
        <p:sp>
          <p:nvSpPr>
            <p:cNvPr id="242" name="Rectangle 241">
              <a:extLst>
                <a:ext uri="{FF2B5EF4-FFF2-40B4-BE49-F238E27FC236}">
                  <a16:creationId xmlns:a16="http://schemas.microsoft.com/office/drawing/2014/main" id="{A3E2B268-A8F8-4F28-9E4A-960102C64888}"/>
                </a:ext>
              </a:extLst>
            </p:cNvPr>
            <p:cNvSpPr/>
            <p:nvPr/>
          </p:nvSpPr>
          <p:spPr>
            <a:xfrm>
              <a:off x="10487025" y="1441549"/>
              <a:ext cx="904875" cy="99919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3" name="Right Triangle 242">
              <a:extLst>
                <a:ext uri="{FF2B5EF4-FFF2-40B4-BE49-F238E27FC236}">
                  <a16:creationId xmlns:a16="http://schemas.microsoft.com/office/drawing/2014/main" id="{80C96E8D-DE44-4651-8563-DEA7CCADD85C}"/>
                </a:ext>
              </a:extLst>
            </p:cNvPr>
            <p:cNvSpPr/>
            <p:nvPr/>
          </p:nvSpPr>
          <p:spPr>
            <a:xfrm flipH="1">
              <a:off x="10434637" y="1441549"/>
              <a:ext cx="52384" cy="111916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4" name="Right Triangle 243">
              <a:extLst>
                <a:ext uri="{FF2B5EF4-FFF2-40B4-BE49-F238E27FC236}">
                  <a16:creationId xmlns:a16="http://schemas.microsoft.com/office/drawing/2014/main" id="{CE043757-2135-41AA-8EDA-7D57EEE3FCB9}"/>
                </a:ext>
              </a:extLst>
            </p:cNvPr>
            <p:cNvSpPr/>
            <p:nvPr/>
          </p:nvSpPr>
          <p:spPr>
            <a:xfrm flipH="1" flipV="1">
              <a:off x="10434637" y="2328827"/>
              <a:ext cx="52384" cy="111916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45" name="Group 244">
            <a:extLst>
              <a:ext uri="{FF2B5EF4-FFF2-40B4-BE49-F238E27FC236}">
                <a16:creationId xmlns:a16="http://schemas.microsoft.com/office/drawing/2014/main" id="{BA8AE1DE-934F-4508-A6CC-5FDF9EB9AA28}"/>
              </a:ext>
            </a:extLst>
          </p:cNvPr>
          <p:cNvGrpSpPr/>
          <p:nvPr/>
        </p:nvGrpSpPr>
        <p:grpSpPr>
          <a:xfrm>
            <a:off x="9672434" y="4185166"/>
            <a:ext cx="912415" cy="667519"/>
            <a:chOff x="10434637" y="1441549"/>
            <a:chExt cx="957263" cy="999194"/>
          </a:xfrm>
          <a:solidFill>
            <a:srgbClr val="0070C0"/>
          </a:solidFill>
        </p:grpSpPr>
        <p:sp>
          <p:nvSpPr>
            <p:cNvPr id="246" name="Rectangle 245">
              <a:extLst>
                <a:ext uri="{FF2B5EF4-FFF2-40B4-BE49-F238E27FC236}">
                  <a16:creationId xmlns:a16="http://schemas.microsoft.com/office/drawing/2014/main" id="{C95B33AD-0735-422D-91C5-51513A6C2BEA}"/>
                </a:ext>
              </a:extLst>
            </p:cNvPr>
            <p:cNvSpPr/>
            <p:nvPr/>
          </p:nvSpPr>
          <p:spPr>
            <a:xfrm>
              <a:off x="10487025" y="1441549"/>
              <a:ext cx="904875" cy="99919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7" name="Right Triangle 246">
              <a:extLst>
                <a:ext uri="{FF2B5EF4-FFF2-40B4-BE49-F238E27FC236}">
                  <a16:creationId xmlns:a16="http://schemas.microsoft.com/office/drawing/2014/main" id="{531A32FC-9CFA-47BA-B1ED-7EEDC0917835}"/>
                </a:ext>
              </a:extLst>
            </p:cNvPr>
            <p:cNvSpPr/>
            <p:nvPr/>
          </p:nvSpPr>
          <p:spPr>
            <a:xfrm flipH="1">
              <a:off x="10434637" y="1441549"/>
              <a:ext cx="52384" cy="111916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8" name="Right Triangle 247">
              <a:extLst>
                <a:ext uri="{FF2B5EF4-FFF2-40B4-BE49-F238E27FC236}">
                  <a16:creationId xmlns:a16="http://schemas.microsoft.com/office/drawing/2014/main" id="{C283A62F-B689-44BF-8B85-5ACD07E9B4B8}"/>
                </a:ext>
              </a:extLst>
            </p:cNvPr>
            <p:cNvSpPr/>
            <p:nvPr/>
          </p:nvSpPr>
          <p:spPr>
            <a:xfrm flipH="1" flipV="1">
              <a:off x="10434637" y="2328827"/>
              <a:ext cx="52384" cy="111916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49" name="Group 248">
            <a:extLst>
              <a:ext uri="{FF2B5EF4-FFF2-40B4-BE49-F238E27FC236}">
                <a16:creationId xmlns:a16="http://schemas.microsoft.com/office/drawing/2014/main" id="{251801E0-C19D-445E-94C3-4C0450C7BA50}"/>
              </a:ext>
            </a:extLst>
          </p:cNvPr>
          <p:cNvGrpSpPr/>
          <p:nvPr/>
        </p:nvGrpSpPr>
        <p:grpSpPr>
          <a:xfrm>
            <a:off x="9679970" y="5167191"/>
            <a:ext cx="949987" cy="631695"/>
            <a:chOff x="10434637" y="1441549"/>
            <a:chExt cx="957263" cy="999194"/>
          </a:xfrm>
          <a:solidFill>
            <a:srgbClr val="0070C0"/>
          </a:solidFill>
        </p:grpSpPr>
        <p:sp>
          <p:nvSpPr>
            <p:cNvPr id="250" name="Rectangle 249">
              <a:extLst>
                <a:ext uri="{FF2B5EF4-FFF2-40B4-BE49-F238E27FC236}">
                  <a16:creationId xmlns:a16="http://schemas.microsoft.com/office/drawing/2014/main" id="{7DB8B3CC-1A7A-4D99-8B98-D408FCF155EE}"/>
                </a:ext>
              </a:extLst>
            </p:cNvPr>
            <p:cNvSpPr/>
            <p:nvPr/>
          </p:nvSpPr>
          <p:spPr>
            <a:xfrm>
              <a:off x="10487025" y="1441549"/>
              <a:ext cx="904875" cy="99919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1" name="Right Triangle 250">
              <a:extLst>
                <a:ext uri="{FF2B5EF4-FFF2-40B4-BE49-F238E27FC236}">
                  <a16:creationId xmlns:a16="http://schemas.microsoft.com/office/drawing/2014/main" id="{CF6F97D2-4D76-419C-BD9E-F01BEABE18F9}"/>
                </a:ext>
              </a:extLst>
            </p:cNvPr>
            <p:cNvSpPr/>
            <p:nvPr/>
          </p:nvSpPr>
          <p:spPr>
            <a:xfrm flipH="1">
              <a:off x="10434637" y="1441549"/>
              <a:ext cx="52384" cy="111916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2" name="Right Triangle 251">
              <a:extLst>
                <a:ext uri="{FF2B5EF4-FFF2-40B4-BE49-F238E27FC236}">
                  <a16:creationId xmlns:a16="http://schemas.microsoft.com/office/drawing/2014/main" id="{E837B95C-3D4B-4055-913F-EA5E01DFFAC6}"/>
                </a:ext>
              </a:extLst>
            </p:cNvPr>
            <p:cNvSpPr/>
            <p:nvPr/>
          </p:nvSpPr>
          <p:spPr>
            <a:xfrm flipH="1" flipV="1">
              <a:off x="10434637" y="2328827"/>
              <a:ext cx="52384" cy="111916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53" name="Group 252">
            <a:extLst>
              <a:ext uri="{FF2B5EF4-FFF2-40B4-BE49-F238E27FC236}">
                <a16:creationId xmlns:a16="http://schemas.microsoft.com/office/drawing/2014/main" id="{10678959-4A9D-43D4-A6F6-005A6F0E5885}"/>
              </a:ext>
            </a:extLst>
          </p:cNvPr>
          <p:cNvGrpSpPr/>
          <p:nvPr/>
        </p:nvGrpSpPr>
        <p:grpSpPr>
          <a:xfrm>
            <a:off x="10051314" y="1522381"/>
            <a:ext cx="200025" cy="287338"/>
            <a:chOff x="10502900" y="815975"/>
            <a:chExt cx="200025" cy="287338"/>
          </a:xfrm>
          <a:solidFill>
            <a:schemeClr val="bg1"/>
          </a:solidFill>
        </p:grpSpPr>
        <p:sp>
          <p:nvSpPr>
            <p:cNvPr id="254" name="Freeform 2127">
              <a:extLst>
                <a:ext uri="{FF2B5EF4-FFF2-40B4-BE49-F238E27FC236}">
                  <a16:creationId xmlns:a16="http://schemas.microsoft.com/office/drawing/2014/main" id="{0BC0B9DE-7F4E-4543-AF65-C8BA9181CC8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02900" y="815975"/>
              <a:ext cx="200025" cy="201613"/>
            </a:xfrm>
            <a:custGeom>
              <a:avLst/>
              <a:gdLst>
                <a:gd name="T0" fmla="*/ 284 w 632"/>
                <a:gd name="T1" fmla="*/ 3 h 632"/>
                <a:gd name="T2" fmla="*/ 237 w 632"/>
                <a:gd name="T3" fmla="*/ 10 h 632"/>
                <a:gd name="T4" fmla="*/ 193 w 632"/>
                <a:gd name="T5" fmla="*/ 26 h 632"/>
                <a:gd name="T6" fmla="*/ 152 w 632"/>
                <a:gd name="T7" fmla="*/ 47 h 632"/>
                <a:gd name="T8" fmla="*/ 115 w 632"/>
                <a:gd name="T9" fmla="*/ 72 h 632"/>
                <a:gd name="T10" fmla="*/ 82 w 632"/>
                <a:gd name="T11" fmla="*/ 104 h 632"/>
                <a:gd name="T12" fmla="*/ 54 w 632"/>
                <a:gd name="T13" fmla="*/ 139 h 632"/>
                <a:gd name="T14" fmla="*/ 31 w 632"/>
                <a:gd name="T15" fmla="*/ 180 h 632"/>
                <a:gd name="T16" fmla="*/ 14 w 632"/>
                <a:gd name="T17" fmla="*/ 222 h 632"/>
                <a:gd name="T18" fmla="*/ 4 w 632"/>
                <a:gd name="T19" fmla="*/ 269 h 632"/>
                <a:gd name="T20" fmla="*/ 0 w 632"/>
                <a:gd name="T21" fmla="*/ 316 h 632"/>
                <a:gd name="T22" fmla="*/ 3 w 632"/>
                <a:gd name="T23" fmla="*/ 363 h 632"/>
                <a:gd name="T24" fmla="*/ 14 w 632"/>
                <a:gd name="T25" fmla="*/ 407 h 632"/>
                <a:gd name="T26" fmla="*/ 30 w 632"/>
                <a:gd name="T27" fmla="*/ 450 h 632"/>
                <a:gd name="T28" fmla="*/ 50 w 632"/>
                <a:gd name="T29" fmla="*/ 489 h 632"/>
                <a:gd name="T30" fmla="*/ 77 w 632"/>
                <a:gd name="T31" fmla="*/ 523 h 632"/>
                <a:gd name="T32" fmla="*/ 109 w 632"/>
                <a:gd name="T33" fmla="*/ 555 h 632"/>
                <a:gd name="T34" fmla="*/ 144 w 632"/>
                <a:gd name="T35" fmla="*/ 581 h 632"/>
                <a:gd name="T36" fmla="*/ 183 w 632"/>
                <a:gd name="T37" fmla="*/ 602 h 632"/>
                <a:gd name="T38" fmla="*/ 225 w 632"/>
                <a:gd name="T39" fmla="*/ 618 h 632"/>
                <a:gd name="T40" fmla="*/ 270 w 632"/>
                <a:gd name="T41" fmla="*/ 628 h 632"/>
                <a:gd name="T42" fmla="*/ 301 w 632"/>
                <a:gd name="T43" fmla="*/ 473 h 632"/>
                <a:gd name="T44" fmla="*/ 256 w 632"/>
                <a:gd name="T45" fmla="*/ 512 h 632"/>
                <a:gd name="T46" fmla="*/ 185 w 632"/>
                <a:gd name="T47" fmla="*/ 447 h 632"/>
                <a:gd name="T48" fmla="*/ 181 w 632"/>
                <a:gd name="T49" fmla="*/ 431 h 632"/>
                <a:gd name="T50" fmla="*/ 196 w 632"/>
                <a:gd name="T51" fmla="*/ 421 h 632"/>
                <a:gd name="T52" fmla="*/ 256 w 632"/>
                <a:gd name="T53" fmla="*/ 475 h 632"/>
                <a:gd name="T54" fmla="*/ 309 w 632"/>
                <a:gd name="T55" fmla="*/ 423 h 632"/>
                <a:gd name="T56" fmla="*/ 319 w 632"/>
                <a:gd name="T57" fmla="*/ 421 h 632"/>
                <a:gd name="T58" fmla="*/ 326 w 632"/>
                <a:gd name="T59" fmla="*/ 426 h 632"/>
                <a:gd name="T60" fmla="*/ 430 w 632"/>
                <a:gd name="T61" fmla="*/ 423 h 632"/>
                <a:gd name="T62" fmla="*/ 446 w 632"/>
                <a:gd name="T63" fmla="*/ 426 h 632"/>
                <a:gd name="T64" fmla="*/ 450 w 632"/>
                <a:gd name="T65" fmla="*/ 442 h 632"/>
                <a:gd name="T66" fmla="*/ 381 w 632"/>
                <a:gd name="T67" fmla="*/ 511 h 632"/>
                <a:gd name="T68" fmla="*/ 365 w 632"/>
                <a:gd name="T69" fmla="*/ 507 h 632"/>
                <a:gd name="T70" fmla="*/ 346 w 632"/>
                <a:gd name="T71" fmla="*/ 630 h 632"/>
                <a:gd name="T72" fmla="*/ 391 w 632"/>
                <a:gd name="T73" fmla="*/ 623 h 632"/>
                <a:gd name="T74" fmla="*/ 434 w 632"/>
                <a:gd name="T75" fmla="*/ 608 h 632"/>
                <a:gd name="T76" fmla="*/ 474 w 632"/>
                <a:gd name="T77" fmla="*/ 589 h 632"/>
                <a:gd name="T78" fmla="*/ 511 w 632"/>
                <a:gd name="T79" fmla="*/ 564 h 632"/>
                <a:gd name="T80" fmla="*/ 544 w 632"/>
                <a:gd name="T81" fmla="*/ 534 h 632"/>
                <a:gd name="T82" fmla="*/ 572 w 632"/>
                <a:gd name="T83" fmla="*/ 501 h 632"/>
                <a:gd name="T84" fmla="*/ 595 w 632"/>
                <a:gd name="T85" fmla="*/ 463 h 632"/>
                <a:gd name="T86" fmla="*/ 613 w 632"/>
                <a:gd name="T87" fmla="*/ 421 h 632"/>
                <a:gd name="T88" fmla="*/ 626 w 632"/>
                <a:gd name="T89" fmla="*/ 378 h 632"/>
                <a:gd name="T90" fmla="*/ 631 w 632"/>
                <a:gd name="T91" fmla="*/ 332 h 632"/>
                <a:gd name="T92" fmla="*/ 629 w 632"/>
                <a:gd name="T93" fmla="*/ 283 h 632"/>
                <a:gd name="T94" fmla="*/ 622 w 632"/>
                <a:gd name="T95" fmla="*/ 237 h 632"/>
                <a:gd name="T96" fmla="*/ 606 w 632"/>
                <a:gd name="T97" fmla="*/ 193 h 632"/>
                <a:gd name="T98" fmla="*/ 585 w 632"/>
                <a:gd name="T99" fmla="*/ 153 h 632"/>
                <a:gd name="T100" fmla="*/ 560 w 632"/>
                <a:gd name="T101" fmla="*/ 115 h 632"/>
                <a:gd name="T102" fmla="*/ 528 w 632"/>
                <a:gd name="T103" fmla="*/ 82 h 632"/>
                <a:gd name="T104" fmla="*/ 492 w 632"/>
                <a:gd name="T105" fmla="*/ 54 h 632"/>
                <a:gd name="T106" fmla="*/ 452 w 632"/>
                <a:gd name="T107" fmla="*/ 32 h 632"/>
                <a:gd name="T108" fmla="*/ 409 w 632"/>
                <a:gd name="T109" fmla="*/ 15 h 632"/>
                <a:gd name="T110" fmla="*/ 364 w 632"/>
                <a:gd name="T111" fmla="*/ 4 h 632"/>
                <a:gd name="T112" fmla="*/ 315 w 632"/>
                <a:gd name="T113" fmla="*/ 0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32" h="632">
                  <a:moveTo>
                    <a:pt x="315" y="0"/>
                  </a:moveTo>
                  <a:lnTo>
                    <a:pt x="299" y="1"/>
                  </a:lnTo>
                  <a:lnTo>
                    <a:pt x="284" y="3"/>
                  </a:lnTo>
                  <a:lnTo>
                    <a:pt x="268" y="4"/>
                  </a:lnTo>
                  <a:lnTo>
                    <a:pt x="252" y="6"/>
                  </a:lnTo>
                  <a:lnTo>
                    <a:pt x="237" y="10"/>
                  </a:lnTo>
                  <a:lnTo>
                    <a:pt x="221" y="15"/>
                  </a:lnTo>
                  <a:lnTo>
                    <a:pt x="207" y="20"/>
                  </a:lnTo>
                  <a:lnTo>
                    <a:pt x="193" y="26"/>
                  </a:lnTo>
                  <a:lnTo>
                    <a:pt x="179" y="32"/>
                  </a:lnTo>
                  <a:lnTo>
                    <a:pt x="165" y="38"/>
                  </a:lnTo>
                  <a:lnTo>
                    <a:pt x="152" y="47"/>
                  </a:lnTo>
                  <a:lnTo>
                    <a:pt x="139" y="54"/>
                  </a:lnTo>
                  <a:lnTo>
                    <a:pt x="127" y="64"/>
                  </a:lnTo>
                  <a:lnTo>
                    <a:pt x="115" y="72"/>
                  </a:lnTo>
                  <a:lnTo>
                    <a:pt x="103" y="82"/>
                  </a:lnTo>
                  <a:lnTo>
                    <a:pt x="92" y="93"/>
                  </a:lnTo>
                  <a:lnTo>
                    <a:pt x="82" y="104"/>
                  </a:lnTo>
                  <a:lnTo>
                    <a:pt x="72" y="115"/>
                  </a:lnTo>
                  <a:lnTo>
                    <a:pt x="63" y="127"/>
                  </a:lnTo>
                  <a:lnTo>
                    <a:pt x="54" y="139"/>
                  </a:lnTo>
                  <a:lnTo>
                    <a:pt x="45" y="153"/>
                  </a:lnTo>
                  <a:lnTo>
                    <a:pt x="38" y="166"/>
                  </a:lnTo>
                  <a:lnTo>
                    <a:pt x="31" y="180"/>
                  </a:lnTo>
                  <a:lnTo>
                    <a:pt x="25" y="193"/>
                  </a:lnTo>
                  <a:lnTo>
                    <a:pt x="19" y="208"/>
                  </a:lnTo>
                  <a:lnTo>
                    <a:pt x="14" y="222"/>
                  </a:lnTo>
                  <a:lnTo>
                    <a:pt x="10" y="237"/>
                  </a:lnTo>
                  <a:lnTo>
                    <a:pt x="6" y="253"/>
                  </a:lnTo>
                  <a:lnTo>
                    <a:pt x="4" y="269"/>
                  </a:lnTo>
                  <a:lnTo>
                    <a:pt x="1" y="283"/>
                  </a:lnTo>
                  <a:lnTo>
                    <a:pt x="0" y="301"/>
                  </a:lnTo>
                  <a:lnTo>
                    <a:pt x="0" y="316"/>
                  </a:lnTo>
                  <a:lnTo>
                    <a:pt x="0" y="332"/>
                  </a:lnTo>
                  <a:lnTo>
                    <a:pt x="1" y="347"/>
                  </a:lnTo>
                  <a:lnTo>
                    <a:pt x="3" y="363"/>
                  </a:lnTo>
                  <a:lnTo>
                    <a:pt x="6" y="378"/>
                  </a:lnTo>
                  <a:lnTo>
                    <a:pt x="9" y="393"/>
                  </a:lnTo>
                  <a:lnTo>
                    <a:pt x="14" y="407"/>
                  </a:lnTo>
                  <a:lnTo>
                    <a:pt x="17" y="421"/>
                  </a:lnTo>
                  <a:lnTo>
                    <a:pt x="23" y="436"/>
                  </a:lnTo>
                  <a:lnTo>
                    <a:pt x="30" y="450"/>
                  </a:lnTo>
                  <a:lnTo>
                    <a:pt x="36" y="463"/>
                  </a:lnTo>
                  <a:lnTo>
                    <a:pt x="43" y="475"/>
                  </a:lnTo>
                  <a:lnTo>
                    <a:pt x="50" y="489"/>
                  </a:lnTo>
                  <a:lnTo>
                    <a:pt x="59" y="501"/>
                  </a:lnTo>
                  <a:lnTo>
                    <a:pt x="69" y="512"/>
                  </a:lnTo>
                  <a:lnTo>
                    <a:pt x="77" y="523"/>
                  </a:lnTo>
                  <a:lnTo>
                    <a:pt x="87" y="534"/>
                  </a:lnTo>
                  <a:lnTo>
                    <a:pt x="98" y="545"/>
                  </a:lnTo>
                  <a:lnTo>
                    <a:pt x="109" y="555"/>
                  </a:lnTo>
                  <a:lnTo>
                    <a:pt x="120" y="564"/>
                  </a:lnTo>
                  <a:lnTo>
                    <a:pt x="132" y="573"/>
                  </a:lnTo>
                  <a:lnTo>
                    <a:pt x="144" y="581"/>
                  </a:lnTo>
                  <a:lnTo>
                    <a:pt x="157" y="589"/>
                  </a:lnTo>
                  <a:lnTo>
                    <a:pt x="170" y="596"/>
                  </a:lnTo>
                  <a:lnTo>
                    <a:pt x="183" y="602"/>
                  </a:lnTo>
                  <a:lnTo>
                    <a:pt x="197" y="608"/>
                  </a:lnTo>
                  <a:lnTo>
                    <a:pt x="210" y="613"/>
                  </a:lnTo>
                  <a:lnTo>
                    <a:pt x="225" y="618"/>
                  </a:lnTo>
                  <a:lnTo>
                    <a:pt x="240" y="623"/>
                  </a:lnTo>
                  <a:lnTo>
                    <a:pt x="254" y="625"/>
                  </a:lnTo>
                  <a:lnTo>
                    <a:pt x="270" y="628"/>
                  </a:lnTo>
                  <a:lnTo>
                    <a:pt x="285" y="630"/>
                  </a:lnTo>
                  <a:lnTo>
                    <a:pt x="301" y="632"/>
                  </a:lnTo>
                  <a:lnTo>
                    <a:pt x="301" y="473"/>
                  </a:lnTo>
                  <a:lnTo>
                    <a:pt x="267" y="507"/>
                  </a:lnTo>
                  <a:lnTo>
                    <a:pt x="262" y="511"/>
                  </a:lnTo>
                  <a:lnTo>
                    <a:pt x="256" y="512"/>
                  </a:lnTo>
                  <a:lnTo>
                    <a:pt x="249" y="511"/>
                  </a:lnTo>
                  <a:lnTo>
                    <a:pt x="245" y="507"/>
                  </a:lnTo>
                  <a:lnTo>
                    <a:pt x="185" y="447"/>
                  </a:lnTo>
                  <a:lnTo>
                    <a:pt x="181" y="442"/>
                  </a:lnTo>
                  <a:lnTo>
                    <a:pt x="180" y="436"/>
                  </a:lnTo>
                  <a:lnTo>
                    <a:pt x="181" y="431"/>
                  </a:lnTo>
                  <a:lnTo>
                    <a:pt x="185" y="426"/>
                  </a:lnTo>
                  <a:lnTo>
                    <a:pt x="190" y="423"/>
                  </a:lnTo>
                  <a:lnTo>
                    <a:pt x="196" y="421"/>
                  </a:lnTo>
                  <a:lnTo>
                    <a:pt x="201" y="423"/>
                  </a:lnTo>
                  <a:lnTo>
                    <a:pt x="205" y="426"/>
                  </a:lnTo>
                  <a:lnTo>
                    <a:pt x="256" y="475"/>
                  </a:lnTo>
                  <a:lnTo>
                    <a:pt x="304" y="426"/>
                  </a:lnTo>
                  <a:lnTo>
                    <a:pt x="307" y="424"/>
                  </a:lnTo>
                  <a:lnTo>
                    <a:pt x="309" y="423"/>
                  </a:lnTo>
                  <a:lnTo>
                    <a:pt x="313" y="421"/>
                  </a:lnTo>
                  <a:lnTo>
                    <a:pt x="315" y="421"/>
                  </a:lnTo>
                  <a:lnTo>
                    <a:pt x="319" y="421"/>
                  </a:lnTo>
                  <a:lnTo>
                    <a:pt x="321" y="423"/>
                  </a:lnTo>
                  <a:lnTo>
                    <a:pt x="324" y="424"/>
                  </a:lnTo>
                  <a:lnTo>
                    <a:pt x="326" y="426"/>
                  </a:lnTo>
                  <a:lnTo>
                    <a:pt x="375" y="475"/>
                  </a:lnTo>
                  <a:lnTo>
                    <a:pt x="425" y="426"/>
                  </a:lnTo>
                  <a:lnTo>
                    <a:pt x="430" y="423"/>
                  </a:lnTo>
                  <a:lnTo>
                    <a:pt x="436" y="421"/>
                  </a:lnTo>
                  <a:lnTo>
                    <a:pt x="441" y="423"/>
                  </a:lnTo>
                  <a:lnTo>
                    <a:pt x="446" y="426"/>
                  </a:lnTo>
                  <a:lnTo>
                    <a:pt x="450" y="431"/>
                  </a:lnTo>
                  <a:lnTo>
                    <a:pt x="451" y="436"/>
                  </a:lnTo>
                  <a:lnTo>
                    <a:pt x="450" y="442"/>
                  </a:lnTo>
                  <a:lnTo>
                    <a:pt x="446" y="447"/>
                  </a:lnTo>
                  <a:lnTo>
                    <a:pt x="386" y="507"/>
                  </a:lnTo>
                  <a:lnTo>
                    <a:pt x="381" y="511"/>
                  </a:lnTo>
                  <a:lnTo>
                    <a:pt x="375" y="512"/>
                  </a:lnTo>
                  <a:lnTo>
                    <a:pt x="370" y="511"/>
                  </a:lnTo>
                  <a:lnTo>
                    <a:pt x="365" y="507"/>
                  </a:lnTo>
                  <a:lnTo>
                    <a:pt x="330" y="473"/>
                  </a:lnTo>
                  <a:lnTo>
                    <a:pt x="330" y="632"/>
                  </a:lnTo>
                  <a:lnTo>
                    <a:pt x="346" y="630"/>
                  </a:lnTo>
                  <a:lnTo>
                    <a:pt x="362" y="628"/>
                  </a:lnTo>
                  <a:lnTo>
                    <a:pt x="376" y="625"/>
                  </a:lnTo>
                  <a:lnTo>
                    <a:pt x="391" y="623"/>
                  </a:lnTo>
                  <a:lnTo>
                    <a:pt x="406" y="618"/>
                  </a:lnTo>
                  <a:lnTo>
                    <a:pt x="420" y="613"/>
                  </a:lnTo>
                  <a:lnTo>
                    <a:pt x="434" y="608"/>
                  </a:lnTo>
                  <a:lnTo>
                    <a:pt x="449" y="602"/>
                  </a:lnTo>
                  <a:lnTo>
                    <a:pt x="462" y="596"/>
                  </a:lnTo>
                  <a:lnTo>
                    <a:pt x="474" y="589"/>
                  </a:lnTo>
                  <a:lnTo>
                    <a:pt x="488" y="581"/>
                  </a:lnTo>
                  <a:lnTo>
                    <a:pt x="500" y="573"/>
                  </a:lnTo>
                  <a:lnTo>
                    <a:pt x="511" y="564"/>
                  </a:lnTo>
                  <a:lnTo>
                    <a:pt x="522" y="555"/>
                  </a:lnTo>
                  <a:lnTo>
                    <a:pt x="533" y="545"/>
                  </a:lnTo>
                  <a:lnTo>
                    <a:pt x="544" y="534"/>
                  </a:lnTo>
                  <a:lnTo>
                    <a:pt x="554" y="523"/>
                  </a:lnTo>
                  <a:lnTo>
                    <a:pt x="563" y="512"/>
                  </a:lnTo>
                  <a:lnTo>
                    <a:pt x="572" y="501"/>
                  </a:lnTo>
                  <a:lnTo>
                    <a:pt x="580" y="489"/>
                  </a:lnTo>
                  <a:lnTo>
                    <a:pt x="588" y="475"/>
                  </a:lnTo>
                  <a:lnTo>
                    <a:pt x="595" y="463"/>
                  </a:lnTo>
                  <a:lnTo>
                    <a:pt x="602" y="450"/>
                  </a:lnTo>
                  <a:lnTo>
                    <a:pt x="609" y="436"/>
                  </a:lnTo>
                  <a:lnTo>
                    <a:pt x="613" y="421"/>
                  </a:lnTo>
                  <a:lnTo>
                    <a:pt x="618" y="408"/>
                  </a:lnTo>
                  <a:lnTo>
                    <a:pt x="622" y="393"/>
                  </a:lnTo>
                  <a:lnTo>
                    <a:pt x="626" y="378"/>
                  </a:lnTo>
                  <a:lnTo>
                    <a:pt x="628" y="363"/>
                  </a:lnTo>
                  <a:lnTo>
                    <a:pt x="631" y="347"/>
                  </a:lnTo>
                  <a:lnTo>
                    <a:pt x="631" y="332"/>
                  </a:lnTo>
                  <a:lnTo>
                    <a:pt x="632" y="316"/>
                  </a:lnTo>
                  <a:lnTo>
                    <a:pt x="631" y="301"/>
                  </a:lnTo>
                  <a:lnTo>
                    <a:pt x="629" y="283"/>
                  </a:lnTo>
                  <a:lnTo>
                    <a:pt x="628" y="269"/>
                  </a:lnTo>
                  <a:lnTo>
                    <a:pt x="626" y="253"/>
                  </a:lnTo>
                  <a:lnTo>
                    <a:pt x="622" y="237"/>
                  </a:lnTo>
                  <a:lnTo>
                    <a:pt x="617" y="222"/>
                  </a:lnTo>
                  <a:lnTo>
                    <a:pt x="612" y="208"/>
                  </a:lnTo>
                  <a:lnTo>
                    <a:pt x="606" y="193"/>
                  </a:lnTo>
                  <a:lnTo>
                    <a:pt x="600" y="180"/>
                  </a:lnTo>
                  <a:lnTo>
                    <a:pt x="594" y="166"/>
                  </a:lnTo>
                  <a:lnTo>
                    <a:pt x="585" y="153"/>
                  </a:lnTo>
                  <a:lnTo>
                    <a:pt x="578" y="139"/>
                  </a:lnTo>
                  <a:lnTo>
                    <a:pt x="568" y="127"/>
                  </a:lnTo>
                  <a:lnTo>
                    <a:pt x="560" y="115"/>
                  </a:lnTo>
                  <a:lnTo>
                    <a:pt x="550" y="104"/>
                  </a:lnTo>
                  <a:lnTo>
                    <a:pt x="539" y="93"/>
                  </a:lnTo>
                  <a:lnTo>
                    <a:pt x="528" y="82"/>
                  </a:lnTo>
                  <a:lnTo>
                    <a:pt x="517" y="72"/>
                  </a:lnTo>
                  <a:lnTo>
                    <a:pt x="505" y="64"/>
                  </a:lnTo>
                  <a:lnTo>
                    <a:pt x="492" y="54"/>
                  </a:lnTo>
                  <a:lnTo>
                    <a:pt x="479" y="47"/>
                  </a:lnTo>
                  <a:lnTo>
                    <a:pt x="466" y="38"/>
                  </a:lnTo>
                  <a:lnTo>
                    <a:pt x="452" y="32"/>
                  </a:lnTo>
                  <a:lnTo>
                    <a:pt x="439" y="26"/>
                  </a:lnTo>
                  <a:lnTo>
                    <a:pt x="424" y="20"/>
                  </a:lnTo>
                  <a:lnTo>
                    <a:pt x="409" y="15"/>
                  </a:lnTo>
                  <a:lnTo>
                    <a:pt x="395" y="10"/>
                  </a:lnTo>
                  <a:lnTo>
                    <a:pt x="379" y="6"/>
                  </a:lnTo>
                  <a:lnTo>
                    <a:pt x="364" y="4"/>
                  </a:lnTo>
                  <a:lnTo>
                    <a:pt x="348" y="3"/>
                  </a:lnTo>
                  <a:lnTo>
                    <a:pt x="331" y="1"/>
                  </a:lnTo>
                  <a:lnTo>
                    <a:pt x="31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5" name="Freeform 2128">
              <a:extLst>
                <a:ext uri="{FF2B5EF4-FFF2-40B4-BE49-F238E27FC236}">
                  <a16:creationId xmlns:a16="http://schemas.microsoft.com/office/drawing/2014/main" id="{3B6A4969-20C9-4AAA-9552-A27CA2C1902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69575" y="1036638"/>
              <a:ext cx="66675" cy="9525"/>
            </a:xfrm>
            <a:custGeom>
              <a:avLst/>
              <a:gdLst>
                <a:gd name="T0" fmla="*/ 196 w 210"/>
                <a:gd name="T1" fmla="*/ 0 h 29"/>
                <a:gd name="T2" fmla="*/ 15 w 210"/>
                <a:gd name="T3" fmla="*/ 0 h 29"/>
                <a:gd name="T4" fmla="*/ 9 w 210"/>
                <a:gd name="T5" fmla="*/ 1 h 29"/>
                <a:gd name="T6" fmla="*/ 5 w 210"/>
                <a:gd name="T7" fmla="*/ 3 h 29"/>
                <a:gd name="T8" fmla="*/ 2 w 210"/>
                <a:gd name="T9" fmla="*/ 8 h 29"/>
                <a:gd name="T10" fmla="*/ 0 w 210"/>
                <a:gd name="T11" fmla="*/ 14 h 29"/>
                <a:gd name="T12" fmla="*/ 2 w 210"/>
                <a:gd name="T13" fmla="*/ 20 h 29"/>
                <a:gd name="T14" fmla="*/ 5 w 210"/>
                <a:gd name="T15" fmla="*/ 25 h 29"/>
                <a:gd name="T16" fmla="*/ 9 w 210"/>
                <a:gd name="T17" fmla="*/ 28 h 29"/>
                <a:gd name="T18" fmla="*/ 15 w 210"/>
                <a:gd name="T19" fmla="*/ 29 h 29"/>
                <a:gd name="T20" fmla="*/ 196 w 210"/>
                <a:gd name="T21" fmla="*/ 29 h 29"/>
                <a:gd name="T22" fmla="*/ 202 w 210"/>
                <a:gd name="T23" fmla="*/ 28 h 29"/>
                <a:gd name="T24" fmla="*/ 207 w 210"/>
                <a:gd name="T25" fmla="*/ 25 h 29"/>
                <a:gd name="T26" fmla="*/ 209 w 210"/>
                <a:gd name="T27" fmla="*/ 20 h 29"/>
                <a:gd name="T28" fmla="*/ 210 w 210"/>
                <a:gd name="T29" fmla="*/ 14 h 29"/>
                <a:gd name="T30" fmla="*/ 209 w 210"/>
                <a:gd name="T31" fmla="*/ 8 h 29"/>
                <a:gd name="T32" fmla="*/ 207 w 210"/>
                <a:gd name="T33" fmla="*/ 3 h 29"/>
                <a:gd name="T34" fmla="*/ 202 w 210"/>
                <a:gd name="T35" fmla="*/ 1 h 29"/>
                <a:gd name="T36" fmla="*/ 196 w 210"/>
                <a:gd name="T3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10" h="29">
                  <a:moveTo>
                    <a:pt x="196" y="0"/>
                  </a:moveTo>
                  <a:lnTo>
                    <a:pt x="15" y="0"/>
                  </a:lnTo>
                  <a:lnTo>
                    <a:pt x="9" y="1"/>
                  </a:lnTo>
                  <a:lnTo>
                    <a:pt x="5" y="3"/>
                  </a:lnTo>
                  <a:lnTo>
                    <a:pt x="2" y="8"/>
                  </a:lnTo>
                  <a:lnTo>
                    <a:pt x="0" y="14"/>
                  </a:lnTo>
                  <a:lnTo>
                    <a:pt x="2" y="20"/>
                  </a:lnTo>
                  <a:lnTo>
                    <a:pt x="5" y="25"/>
                  </a:lnTo>
                  <a:lnTo>
                    <a:pt x="9" y="28"/>
                  </a:lnTo>
                  <a:lnTo>
                    <a:pt x="15" y="29"/>
                  </a:lnTo>
                  <a:lnTo>
                    <a:pt x="196" y="29"/>
                  </a:lnTo>
                  <a:lnTo>
                    <a:pt x="202" y="28"/>
                  </a:lnTo>
                  <a:lnTo>
                    <a:pt x="207" y="25"/>
                  </a:lnTo>
                  <a:lnTo>
                    <a:pt x="209" y="20"/>
                  </a:lnTo>
                  <a:lnTo>
                    <a:pt x="210" y="14"/>
                  </a:lnTo>
                  <a:lnTo>
                    <a:pt x="209" y="8"/>
                  </a:lnTo>
                  <a:lnTo>
                    <a:pt x="207" y="3"/>
                  </a:lnTo>
                  <a:lnTo>
                    <a:pt x="202" y="1"/>
                  </a:lnTo>
                  <a:lnTo>
                    <a:pt x="19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6" name="Freeform 2129">
              <a:extLst>
                <a:ext uri="{FF2B5EF4-FFF2-40B4-BE49-F238E27FC236}">
                  <a16:creationId xmlns:a16="http://schemas.microsoft.com/office/drawing/2014/main" id="{65D78491-980D-40C7-9F2A-AB244A7D8F6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69575" y="1055688"/>
              <a:ext cx="66675" cy="9525"/>
            </a:xfrm>
            <a:custGeom>
              <a:avLst/>
              <a:gdLst>
                <a:gd name="T0" fmla="*/ 196 w 210"/>
                <a:gd name="T1" fmla="*/ 0 h 31"/>
                <a:gd name="T2" fmla="*/ 15 w 210"/>
                <a:gd name="T3" fmla="*/ 0 h 31"/>
                <a:gd name="T4" fmla="*/ 9 w 210"/>
                <a:gd name="T5" fmla="*/ 2 h 31"/>
                <a:gd name="T6" fmla="*/ 5 w 210"/>
                <a:gd name="T7" fmla="*/ 5 h 31"/>
                <a:gd name="T8" fmla="*/ 2 w 210"/>
                <a:gd name="T9" fmla="*/ 10 h 31"/>
                <a:gd name="T10" fmla="*/ 0 w 210"/>
                <a:gd name="T11" fmla="*/ 15 h 31"/>
                <a:gd name="T12" fmla="*/ 2 w 210"/>
                <a:gd name="T13" fmla="*/ 21 h 31"/>
                <a:gd name="T14" fmla="*/ 5 w 210"/>
                <a:gd name="T15" fmla="*/ 26 h 31"/>
                <a:gd name="T16" fmla="*/ 9 w 210"/>
                <a:gd name="T17" fmla="*/ 30 h 31"/>
                <a:gd name="T18" fmla="*/ 15 w 210"/>
                <a:gd name="T19" fmla="*/ 31 h 31"/>
                <a:gd name="T20" fmla="*/ 196 w 210"/>
                <a:gd name="T21" fmla="*/ 31 h 31"/>
                <a:gd name="T22" fmla="*/ 202 w 210"/>
                <a:gd name="T23" fmla="*/ 30 h 31"/>
                <a:gd name="T24" fmla="*/ 207 w 210"/>
                <a:gd name="T25" fmla="*/ 26 h 31"/>
                <a:gd name="T26" fmla="*/ 209 w 210"/>
                <a:gd name="T27" fmla="*/ 21 h 31"/>
                <a:gd name="T28" fmla="*/ 210 w 210"/>
                <a:gd name="T29" fmla="*/ 15 h 31"/>
                <a:gd name="T30" fmla="*/ 209 w 210"/>
                <a:gd name="T31" fmla="*/ 10 h 31"/>
                <a:gd name="T32" fmla="*/ 207 w 210"/>
                <a:gd name="T33" fmla="*/ 5 h 31"/>
                <a:gd name="T34" fmla="*/ 202 w 210"/>
                <a:gd name="T35" fmla="*/ 2 h 31"/>
                <a:gd name="T36" fmla="*/ 196 w 210"/>
                <a:gd name="T37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10" h="31">
                  <a:moveTo>
                    <a:pt x="196" y="0"/>
                  </a:moveTo>
                  <a:lnTo>
                    <a:pt x="15" y="0"/>
                  </a:lnTo>
                  <a:lnTo>
                    <a:pt x="9" y="2"/>
                  </a:lnTo>
                  <a:lnTo>
                    <a:pt x="5" y="5"/>
                  </a:lnTo>
                  <a:lnTo>
                    <a:pt x="2" y="10"/>
                  </a:lnTo>
                  <a:lnTo>
                    <a:pt x="0" y="15"/>
                  </a:lnTo>
                  <a:lnTo>
                    <a:pt x="2" y="21"/>
                  </a:lnTo>
                  <a:lnTo>
                    <a:pt x="5" y="26"/>
                  </a:lnTo>
                  <a:lnTo>
                    <a:pt x="9" y="30"/>
                  </a:lnTo>
                  <a:lnTo>
                    <a:pt x="15" y="31"/>
                  </a:lnTo>
                  <a:lnTo>
                    <a:pt x="196" y="31"/>
                  </a:lnTo>
                  <a:lnTo>
                    <a:pt x="202" y="30"/>
                  </a:lnTo>
                  <a:lnTo>
                    <a:pt x="207" y="26"/>
                  </a:lnTo>
                  <a:lnTo>
                    <a:pt x="209" y="21"/>
                  </a:lnTo>
                  <a:lnTo>
                    <a:pt x="210" y="15"/>
                  </a:lnTo>
                  <a:lnTo>
                    <a:pt x="209" y="10"/>
                  </a:lnTo>
                  <a:lnTo>
                    <a:pt x="207" y="5"/>
                  </a:lnTo>
                  <a:lnTo>
                    <a:pt x="202" y="2"/>
                  </a:lnTo>
                  <a:lnTo>
                    <a:pt x="19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7" name="Freeform 2130">
              <a:extLst>
                <a:ext uri="{FF2B5EF4-FFF2-40B4-BE49-F238E27FC236}">
                  <a16:creationId xmlns:a16="http://schemas.microsoft.com/office/drawing/2014/main" id="{8B73A465-5BFE-4ED8-8E3D-999006D3989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69575" y="1074738"/>
              <a:ext cx="66675" cy="28575"/>
            </a:xfrm>
            <a:custGeom>
              <a:avLst/>
              <a:gdLst>
                <a:gd name="T0" fmla="*/ 196 w 210"/>
                <a:gd name="T1" fmla="*/ 0 h 91"/>
                <a:gd name="T2" fmla="*/ 15 w 210"/>
                <a:gd name="T3" fmla="*/ 0 h 91"/>
                <a:gd name="T4" fmla="*/ 9 w 210"/>
                <a:gd name="T5" fmla="*/ 1 h 91"/>
                <a:gd name="T6" fmla="*/ 5 w 210"/>
                <a:gd name="T7" fmla="*/ 5 h 91"/>
                <a:gd name="T8" fmla="*/ 2 w 210"/>
                <a:gd name="T9" fmla="*/ 10 h 91"/>
                <a:gd name="T10" fmla="*/ 0 w 210"/>
                <a:gd name="T11" fmla="*/ 16 h 91"/>
                <a:gd name="T12" fmla="*/ 2 w 210"/>
                <a:gd name="T13" fmla="*/ 21 h 91"/>
                <a:gd name="T14" fmla="*/ 5 w 210"/>
                <a:gd name="T15" fmla="*/ 26 h 91"/>
                <a:gd name="T16" fmla="*/ 9 w 210"/>
                <a:gd name="T17" fmla="*/ 30 h 91"/>
                <a:gd name="T18" fmla="*/ 15 w 210"/>
                <a:gd name="T19" fmla="*/ 31 h 91"/>
                <a:gd name="T20" fmla="*/ 91 w 210"/>
                <a:gd name="T21" fmla="*/ 31 h 91"/>
                <a:gd name="T22" fmla="*/ 91 w 210"/>
                <a:gd name="T23" fmla="*/ 76 h 91"/>
                <a:gd name="T24" fmla="*/ 92 w 210"/>
                <a:gd name="T25" fmla="*/ 82 h 91"/>
                <a:gd name="T26" fmla="*/ 94 w 210"/>
                <a:gd name="T27" fmla="*/ 87 h 91"/>
                <a:gd name="T28" fmla="*/ 99 w 210"/>
                <a:gd name="T29" fmla="*/ 89 h 91"/>
                <a:gd name="T30" fmla="*/ 105 w 210"/>
                <a:gd name="T31" fmla="*/ 91 h 91"/>
                <a:gd name="T32" fmla="*/ 111 w 210"/>
                <a:gd name="T33" fmla="*/ 89 h 91"/>
                <a:gd name="T34" fmla="*/ 116 w 210"/>
                <a:gd name="T35" fmla="*/ 87 h 91"/>
                <a:gd name="T36" fmla="*/ 120 w 210"/>
                <a:gd name="T37" fmla="*/ 82 h 91"/>
                <a:gd name="T38" fmla="*/ 120 w 210"/>
                <a:gd name="T39" fmla="*/ 76 h 91"/>
                <a:gd name="T40" fmla="*/ 120 w 210"/>
                <a:gd name="T41" fmla="*/ 31 h 91"/>
                <a:gd name="T42" fmla="*/ 196 w 210"/>
                <a:gd name="T43" fmla="*/ 31 h 91"/>
                <a:gd name="T44" fmla="*/ 202 w 210"/>
                <a:gd name="T45" fmla="*/ 30 h 91"/>
                <a:gd name="T46" fmla="*/ 207 w 210"/>
                <a:gd name="T47" fmla="*/ 26 h 91"/>
                <a:gd name="T48" fmla="*/ 209 w 210"/>
                <a:gd name="T49" fmla="*/ 21 h 91"/>
                <a:gd name="T50" fmla="*/ 210 w 210"/>
                <a:gd name="T51" fmla="*/ 16 h 91"/>
                <a:gd name="T52" fmla="*/ 209 w 210"/>
                <a:gd name="T53" fmla="*/ 10 h 91"/>
                <a:gd name="T54" fmla="*/ 207 w 210"/>
                <a:gd name="T55" fmla="*/ 5 h 91"/>
                <a:gd name="T56" fmla="*/ 202 w 210"/>
                <a:gd name="T57" fmla="*/ 1 h 91"/>
                <a:gd name="T58" fmla="*/ 196 w 210"/>
                <a:gd name="T59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10" h="91">
                  <a:moveTo>
                    <a:pt x="196" y="0"/>
                  </a:moveTo>
                  <a:lnTo>
                    <a:pt x="15" y="0"/>
                  </a:lnTo>
                  <a:lnTo>
                    <a:pt x="9" y="1"/>
                  </a:lnTo>
                  <a:lnTo>
                    <a:pt x="5" y="5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2" y="21"/>
                  </a:lnTo>
                  <a:lnTo>
                    <a:pt x="5" y="26"/>
                  </a:lnTo>
                  <a:lnTo>
                    <a:pt x="9" y="30"/>
                  </a:lnTo>
                  <a:lnTo>
                    <a:pt x="15" y="31"/>
                  </a:lnTo>
                  <a:lnTo>
                    <a:pt x="91" y="31"/>
                  </a:lnTo>
                  <a:lnTo>
                    <a:pt x="91" y="76"/>
                  </a:lnTo>
                  <a:lnTo>
                    <a:pt x="92" y="82"/>
                  </a:lnTo>
                  <a:lnTo>
                    <a:pt x="94" y="87"/>
                  </a:lnTo>
                  <a:lnTo>
                    <a:pt x="99" y="89"/>
                  </a:lnTo>
                  <a:lnTo>
                    <a:pt x="105" y="91"/>
                  </a:lnTo>
                  <a:lnTo>
                    <a:pt x="111" y="89"/>
                  </a:lnTo>
                  <a:lnTo>
                    <a:pt x="116" y="87"/>
                  </a:lnTo>
                  <a:lnTo>
                    <a:pt x="120" y="82"/>
                  </a:lnTo>
                  <a:lnTo>
                    <a:pt x="120" y="76"/>
                  </a:lnTo>
                  <a:lnTo>
                    <a:pt x="120" y="31"/>
                  </a:lnTo>
                  <a:lnTo>
                    <a:pt x="196" y="31"/>
                  </a:lnTo>
                  <a:lnTo>
                    <a:pt x="202" y="30"/>
                  </a:lnTo>
                  <a:lnTo>
                    <a:pt x="207" y="26"/>
                  </a:lnTo>
                  <a:lnTo>
                    <a:pt x="209" y="21"/>
                  </a:lnTo>
                  <a:lnTo>
                    <a:pt x="210" y="16"/>
                  </a:lnTo>
                  <a:lnTo>
                    <a:pt x="209" y="10"/>
                  </a:lnTo>
                  <a:lnTo>
                    <a:pt x="207" y="5"/>
                  </a:lnTo>
                  <a:lnTo>
                    <a:pt x="202" y="1"/>
                  </a:lnTo>
                  <a:lnTo>
                    <a:pt x="19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58" name="Freeform 4612">
            <a:extLst>
              <a:ext uri="{FF2B5EF4-FFF2-40B4-BE49-F238E27FC236}">
                <a16:creationId xmlns:a16="http://schemas.microsoft.com/office/drawing/2014/main" id="{B6939ABE-6925-4825-8B49-8739671699D7}"/>
              </a:ext>
            </a:extLst>
          </p:cNvPr>
          <p:cNvSpPr>
            <a:spLocks noEditPoints="1"/>
          </p:cNvSpPr>
          <p:nvPr/>
        </p:nvSpPr>
        <p:spPr bwMode="auto">
          <a:xfrm>
            <a:off x="9986322" y="3466797"/>
            <a:ext cx="287338" cy="268288"/>
          </a:xfrm>
          <a:custGeom>
            <a:avLst/>
            <a:gdLst>
              <a:gd name="T0" fmla="*/ 710 w 904"/>
              <a:gd name="T1" fmla="*/ 495 h 844"/>
              <a:gd name="T2" fmla="*/ 674 w 904"/>
              <a:gd name="T3" fmla="*/ 460 h 844"/>
              <a:gd name="T4" fmla="*/ 693 w 904"/>
              <a:gd name="T5" fmla="*/ 414 h 844"/>
              <a:gd name="T6" fmla="*/ 742 w 904"/>
              <a:gd name="T7" fmla="*/ 414 h 844"/>
              <a:gd name="T8" fmla="*/ 763 w 904"/>
              <a:gd name="T9" fmla="*/ 460 h 844"/>
              <a:gd name="T10" fmla="*/ 661 w 904"/>
              <a:gd name="T11" fmla="*/ 698 h 844"/>
              <a:gd name="T12" fmla="*/ 620 w 904"/>
              <a:gd name="T13" fmla="*/ 715 h 844"/>
              <a:gd name="T14" fmla="*/ 579 w 904"/>
              <a:gd name="T15" fmla="*/ 707 h 844"/>
              <a:gd name="T16" fmla="*/ 547 w 904"/>
              <a:gd name="T17" fmla="*/ 674 h 844"/>
              <a:gd name="T18" fmla="*/ 538 w 904"/>
              <a:gd name="T19" fmla="*/ 632 h 844"/>
              <a:gd name="T20" fmla="*/ 555 w 904"/>
              <a:gd name="T21" fmla="*/ 591 h 844"/>
              <a:gd name="T22" fmla="*/ 592 w 904"/>
              <a:gd name="T23" fmla="*/ 567 h 844"/>
              <a:gd name="T24" fmla="*/ 635 w 904"/>
              <a:gd name="T25" fmla="*/ 567 h 844"/>
              <a:gd name="T26" fmla="*/ 671 w 904"/>
              <a:gd name="T27" fmla="*/ 591 h 844"/>
              <a:gd name="T28" fmla="*/ 688 w 904"/>
              <a:gd name="T29" fmla="*/ 632 h 844"/>
              <a:gd name="T30" fmla="*/ 680 w 904"/>
              <a:gd name="T31" fmla="*/ 674 h 844"/>
              <a:gd name="T32" fmla="*/ 575 w 904"/>
              <a:gd name="T33" fmla="*/ 217 h 844"/>
              <a:gd name="T34" fmla="*/ 625 w 904"/>
              <a:gd name="T35" fmla="*/ 204 h 844"/>
              <a:gd name="T36" fmla="*/ 660 w 904"/>
              <a:gd name="T37" fmla="*/ 226 h 844"/>
              <a:gd name="T38" fmla="*/ 672 w 904"/>
              <a:gd name="T39" fmla="*/ 275 h 844"/>
              <a:gd name="T40" fmla="*/ 651 w 904"/>
              <a:gd name="T41" fmla="*/ 310 h 844"/>
              <a:gd name="T42" fmla="*/ 602 w 904"/>
              <a:gd name="T43" fmla="*/ 323 h 844"/>
              <a:gd name="T44" fmla="*/ 566 w 904"/>
              <a:gd name="T45" fmla="*/ 301 h 844"/>
              <a:gd name="T46" fmla="*/ 554 w 904"/>
              <a:gd name="T47" fmla="*/ 252 h 844"/>
              <a:gd name="T48" fmla="*/ 571 w 904"/>
              <a:gd name="T49" fmla="*/ 221 h 844"/>
              <a:gd name="T50" fmla="*/ 389 w 904"/>
              <a:gd name="T51" fmla="*/ 282 h 844"/>
              <a:gd name="T52" fmla="*/ 339 w 904"/>
              <a:gd name="T53" fmla="*/ 270 h 844"/>
              <a:gd name="T54" fmla="*/ 318 w 904"/>
              <a:gd name="T55" fmla="*/ 235 h 844"/>
              <a:gd name="T56" fmla="*/ 330 w 904"/>
              <a:gd name="T57" fmla="*/ 185 h 844"/>
              <a:gd name="T58" fmla="*/ 365 w 904"/>
              <a:gd name="T59" fmla="*/ 165 h 844"/>
              <a:gd name="T60" fmla="*/ 415 w 904"/>
              <a:gd name="T61" fmla="*/ 177 h 844"/>
              <a:gd name="T62" fmla="*/ 436 w 904"/>
              <a:gd name="T63" fmla="*/ 212 h 844"/>
              <a:gd name="T64" fmla="*/ 424 w 904"/>
              <a:gd name="T65" fmla="*/ 262 h 844"/>
              <a:gd name="T66" fmla="*/ 711 w 904"/>
              <a:gd name="T67" fmla="*/ 93 h 844"/>
              <a:gd name="T68" fmla="*/ 588 w 904"/>
              <a:gd name="T69" fmla="*/ 28 h 844"/>
              <a:gd name="T70" fmla="*/ 453 w 904"/>
              <a:gd name="T71" fmla="*/ 0 h 844"/>
              <a:gd name="T72" fmla="*/ 325 w 904"/>
              <a:gd name="T73" fmla="*/ 12 h 844"/>
              <a:gd name="T74" fmla="*/ 208 w 904"/>
              <a:gd name="T75" fmla="*/ 60 h 844"/>
              <a:gd name="T76" fmla="*/ 110 w 904"/>
              <a:gd name="T77" fmla="*/ 141 h 844"/>
              <a:gd name="T78" fmla="*/ 38 w 904"/>
              <a:gd name="T79" fmla="*/ 252 h 844"/>
              <a:gd name="T80" fmla="*/ 4 w 904"/>
              <a:gd name="T81" fmla="*/ 383 h 844"/>
              <a:gd name="T82" fmla="*/ 7 w 904"/>
              <a:gd name="T83" fmla="*/ 520 h 844"/>
              <a:gd name="T84" fmla="*/ 50 w 904"/>
              <a:gd name="T85" fmla="*/ 650 h 844"/>
              <a:gd name="T86" fmla="*/ 125 w 904"/>
              <a:gd name="T87" fmla="*/ 762 h 844"/>
              <a:gd name="T88" fmla="*/ 178 w 904"/>
              <a:gd name="T89" fmla="*/ 802 h 844"/>
              <a:gd name="T90" fmla="*/ 230 w 904"/>
              <a:gd name="T91" fmla="*/ 802 h 844"/>
              <a:gd name="T92" fmla="*/ 274 w 904"/>
              <a:gd name="T93" fmla="*/ 771 h 844"/>
              <a:gd name="T94" fmla="*/ 293 w 904"/>
              <a:gd name="T95" fmla="*/ 724 h 844"/>
              <a:gd name="T96" fmla="*/ 283 w 904"/>
              <a:gd name="T97" fmla="*/ 674 h 844"/>
              <a:gd name="T98" fmla="*/ 250 w 904"/>
              <a:gd name="T99" fmla="*/ 628 h 844"/>
              <a:gd name="T100" fmla="*/ 258 w 904"/>
              <a:gd name="T101" fmla="*/ 593 h 844"/>
              <a:gd name="T102" fmla="*/ 457 w 904"/>
              <a:gd name="T103" fmla="*/ 779 h 844"/>
              <a:gd name="T104" fmla="*/ 573 w 904"/>
              <a:gd name="T105" fmla="*/ 840 h 844"/>
              <a:gd name="T106" fmla="*/ 706 w 904"/>
              <a:gd name="T107" fmla="*/ 826 h 844"/>
              <a:gd name="T108" fmla="*/ 809 w 904"/>
              <a:gd name="T109" fmla="*/ 745 h 844"/>
              <a:gd name="T110" fmla="*/ 875 w 904"/>
              <a:gd name="T111" fmla="*/ 631 h 844"/>
              <a:gd name="T112" fmla="*/ 903 w 904"/>
              <a:gd name="T113" fmla="*/ 506 h 844"/>
              <a:gd name="T114" fmla="*/ 894 w 904"/>
              <a:gd name="T115" fmla="*/ 376 h 844"/>
              <a:gd name="T116" fmla="*/ 847 w 904"/>
              <a:gd name="T117" fmla="*/ 250 h 844"/>
              <a:gd name="T118" fmla="*/ 764 w 904"/>
              <a:gd name="T119" fmla="*/ 140 h 8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04" h="844">
                <a:moveTo>
                  <a:pt x="750" y="483"/>
                </a:moveTo>
                <a:lnTo>
                  <a:pt x="742" y="489"/>
                </a:lnTo>
                <a:lnTo>
                  <a:pt x="735" y="493"/>
                </a:lnTo>
                <a:lnTo>
                  <a:pt x="727" y="495"/>
                </a:lnTo>
                <a:lnTo>
                  <a:pt x="718" y="497"/>
                </a:lnTo>
                <a:lnTo>
                  <a:pt x="710" y="495"/>
                </a:lnTo>
                <a:lnTo>
                  <a:pt x="701" y="493"/>
                </a:lnTo>
                <a:lnTo>
                  <a:pt x="693" y="489"/>
                </a:lnTo>
                <a:lnTo>
                  <a:pt x="686" y="483"/>
                </a:lnTo>
                <a:lnTo>
                  <a:pt x="680" y="476"/>
                </a:lnTo>
                <a:lnTo>
                  <a:pt x="676" y="468"/>
                </a:lnTo>
                <a:lnTo>
                  <a:pt x="674" y="460"/>
                </a:lnTo>
                <a:lnTo>
                  <a:pt x="672" y="451"/>
                </a:lnTo>
                <a:lnTo>
                  <a:pt x="674" y="442"/>
                </a:lnTo>
                <a:lnTo>
                  <a:pt x="676" y="434"/>
                </a:lnTo>
                <a:lnTo>
                  <a:pt x="680" y="427"/>
                </a:lnTo>
                <a:lnTo>
                  <a:pt x="686" y="420"/>
                </a:lnTo>
                <a:lnTo>
                  <a:pt x="693" y="414"/>
                </a:lnTo>
                <a:lnTo>
                  <a:pt x="701" y="410"/>
                </a:lnTo>
                <a:lnTo>
                  <a:pt x="710" y="407"/>
                </a:lnTo>
                <a:lnTo>
                  <a:pt x="718" y="406"/>
                </a:lnTo>
                <a:lnTo>
                  <a:pt x="727" y="407"/>
                </a:lnTo>
                <a:lnTo>
                  <a:pt x="735" y="410"/>
                </a:lnTo>
                <a:lnTo>
                  <a:pt x="742" y="414"/>
                </a:lnTo>
                <a:lnTo>
                  <a:pt x="750" y="420"/>
                </a:lnTo>
                <a:lnTo>
                  <a:pt x="756" y="427"/>
                </a:lnTo>
                <a:lnTo>
                  <a:pt x="759" y="434"/>
                </a:lnTo>
                <a:lnTo>
                  <a:pt x="763" y="442"/>
                </a:lnTo>
                <a:lnTo>
                  <a:pt x="763" y="451"/>
                </a:lnTo>
                <a:lnTo>
                  <a:pt x="763" y="460"/>
                </a:lnTo>
                <a:lnTo>
                  <a:pt x="759" y="468"/>
                </a:lnTo>
                <a:lnTo>
                  <a:pt x="756" y="476"/>
                </a:lnTo>
                <a:lnTo>
                  <a:pt x="750" y="483"/>
                </a:lnTo>
                <a:lnTo>
                  <a:pt x="750" y="483"/>
                </a:lnTo>
                <a:close/>
                <a:moveTo>
                  <a:pt x="667" y="693"/>
                </a:moveTo>
                <a:lnTo>
                  <a:pt x="661" y="698"/>
                </a:lnTo>
                <a:lnTo>
                  <a:pt x="654" y="702"/>
                </a:lnTo>
                <a:lnTo>
                  <a:pt x="649" y="706"/>
                </a:lnTo>
                <a:lnTo>
                  <a:pt x="642" y="709"/>
                </a:lnTo>
                <a:lnTo>
                  <a:pt x="635" y="711"/>
                </a:lnTo>
                <a:lnTo>
                  <a:pt x="627" y="713"/>
                </a:lnTo>
                <a:lnTo>
                  <a:pt x="620" y="715"/>
                </a:lnTo>
                <a:lnTo>
                  <a:pt x="614" y="715"/>
                </a:lnTo>
                <a:lnTo>
                  <a:pt x="606" y="715"/>
                </a:lnTo>
                <a:lnTo>
                  <a:pt x="599" y="713"/>
                </a:lnTo>
                <a:lnTo>
                  <a:pt x="592" y="711"/>
                </a:lnTo>
                <a:lnTo>
                  <a:pt x="585" y="709"/>
                </a:lnTo>
                <a:lnTo>
                  <a:pt x="579" y="707"/>
                </a:lnTo>
                <a:lnTo>
                  <a:pt x="572" y="702"/>
                </a:lnTo>
                <a:lnTo>
                  <a:pt x="566" y="698"/>
                </a:lnTo>
                <a:lnTo>
                  <a:pt x="561" y="693"/>
                </a:lnTo>
                <a:lnTo>
                  <a:pt x="555" y="687"/>
                </a:lnTo>
                <a:lnTo>
                  <a:pt x="550" y="681"/>
                </a:lnTo>
                <a:lnTo>
                  <a:pt x="547" y="674"/>
                </a:lnTo>
                <a:lnTo>
                  <a:pt x="544" y="668"/>
                </a:lnTo>
                <a:lnTo>
                  <a:pt x="541" y="660"/>
                </a:lnTo>
                <a:lnTo>
                  <a:pt x="539" y="654"/>
                </a:lnTo>
                <a:lnTo>
                  <a:pt x="538" y="647"/>
                </a:lnTo>
                <a:lnTo>
                  <a:pt x="538" y="639"/>
                </a:lnTo>
                <a:lnTo>
                  <a:pt x="538" y="632"/>
                </a:lnTo>
                <a:lnTo>
                  <a:pt x="539" y="625"/>
                </a:lnTo>
                <a:lnTo>
                  <a:pt x="541" y="617"/>
                </a:lnTo>
                <a:lnTo>
                  <a:pt x="544" y="611"/>
                </a:lnTo>
                <a:lnTo>
                  <a:pt x="547" y="604"/>
                </a:lnTo>
                <a:lnTo>
                  <a:pt x="550" y="598"/>
                </a:lnTo>
                <a:lnTo>
                  <a:pt x="555" y="591"/>
                </a:lnTo>
                <a:lnTo>
                  <a:pt x="561" y="586"/>
                </a:lnTo>
                <a:lnTo>
                  <a:pt x="566" y="581"/>
                </a:lnTo>
                <a:lnTo>
                  <a:pt x="572" y="577"/>
                </a:lnTo>
                <a:lnTo>
                  <a:pt x="579" y="572"/>
                </a:lnTo>
                <a:lnTo>
                  <a:pt x="585" y="570"/>
                </a:lnTo>
                <a:lnTo>
                  <a:pt x="592" y="567"/>
                </a:lnTo>
                <a:lnTo>
                  <a:pt x="599" y="565"/>
                </a:lnTo>
                <a:lnTo>
                  <a:pt x="606" y="564"/>
                </a:lnTo>
                <a:lnTo>
                  <a:pt x="614" y="564"/>
                </a:lnTo>
                <a:lnTo>
                  <a:pt x="620" y="564"/>
                </a:lnTo>
                <a:lnTo>
                  <a:pt x="627" y="565"/>
                </a:lnTo>
                <a:lnTo>
                  <a:pt x="635" y="567"/>
                </a:lnTo>
                <a:lnTo>
                  <a:pt x="642" y="570"/>
                </a:lnTo>
                <a:lnTo>
                  <a:pt x="649" y="572"/>
                </a:lnTo>
                <a:lnTo>
                  <a:pt x="654" y="577"/>
                </a:lnTo>
                <a:lnTo>
                  <a:pt x="661" y="581"/>
                </a:lnTo>
                <a:lnTo>
                  <a:pt x="667" y="586"/>
                </a:lnTo>
                <a:lnTo>
                  <a:pt x="671" y="591"/>
                </a:lnTo>
                <a:lnTo>
                  <a:pt x="676" y="598"/>
                </a:lnTo>
                <a:lnTo>
                  <a:pt x="680" y="604"/>
                </a:lnTo>
                <a:lnTo>
                  <a:pt x="683" y="611"/>
                </a:lnTo>
                <a:lnTo>
                  <a:pt x="686" y="617"/>
                </a:lnTo>
                <a:lnTo>
                  <a:pt x="687" y="625"/>
                </a:lnTo>
                <a:lnTo>
                  <a:pt x="688" y="632"/>
                </a:lnTo>
                <a:lnTo>
                  <a:pt x="688" y="639"/>
                </a:lnTo>
                <a:lnTo>
                  <a:pt x="688" y="647"/>
                </a:lnTo>
                <a:lnTo>
                  <a:pt x="687" y="654"/>
                </a:lnTo>
                <a:lnTo>
                  <a:pt x="686" y="660"/>
                </a:lnTo>
                <a:lnTo>
                  <a:pt x="683" y="668"/>
                </a:lnTo>
                <a:lnTo>
                  <a:pt x="680" y="674"/>
                </a:lnTo>
                <a:lnTo>
                  <a:pt x="676" y="681"/>
                </a:lnTo>
                <a:lnTo>
                  <a:pt x="671" y="687"/>
                </a:lnTo>
                <a:lnTo>
                  <a:pt x="667" y="693"/>
                </a:lnTo>
                <a:lnTo>
                  <a:pt x="667" y="693"/>
                </a:lnTo>
                <a:close/>
                <a:moveTo>
                  <a:pt x="571" y="221"/>
                </a:moveTo>
                <a:lnTo>
                  <a:pt x="575" y="217"/>
                </a:lnTo>
                <a:lnTo>
                  <a:pt x="580" y="213"/>
                </a:lnTo>
                <a:lnTo>
                  <a:pt x="585" y="210"/>
                </a:lnTo>
                <a:lnTo>
                  <a:pt x="591" y="207"/>
                </a:lnTo>
                <a:lnTo>
                  <a:pt x="602" y="204"/>
                </a:lnTo>
                <a:lnTo>
                  <a:pt x="614" y="203"/>
                </a:lnTo>
                <a:lnTo>
                  <a:pt x="625" y="204"/>
                </a:lnTo>
                <a:lnTo>
                  <a:pt x="636" y="207"/>
                </a:lnTo>
                <a:lnTo>
                  <a:pt x="642" y="210"/>
                </a:lnTo>
                <a:lnTo>
                  <a:pt x="646" y="213"/>
                </a:lnTo>
                <a:lnTo>
                  <a:pt x="651" y="217"/>
                </a:lnTo>
                <a:lnTo>
                  <a:pt x="655" y="221"/>
                </a:lnTo>
                <a:lnTo>
                  <a:pt x="660" y="226"/>
                </a:lnTo>
                <a:lnTo>
                  <a:pt x="663" y="230"/>
                </a:lnTo>
                <a:lnTo>
                  <a:pt x="667" y="236"/>
                </a:lnTo>
                <a:lnTo>
                  <a:pt x="669" y="241"/>
                </a:lnTo>
                <a:lnTo>
                  <a:pt x="672" y="252"/>
                </a:lnTo>
                <a:lnTo>
                  <a:pt x="674" y="264"/>
                </a:lnTo>
                <a:lnTo>
                  <a:pt x="672" y="275"/>
                </a:lnTo>
                <a:lnTo>
                  <a:pt x="669" y="287"/>
                </a:lnTo>
                <a:lnTo>
                  <a:pt x="667" y="291"/>
                </a:lnTo>
                <a:lnTo>
                  <a:pt x="663" y="297"/>
                </a:lnTo>
                <a:lnTo>
                  <a:pt x="660" y="301"/>
                </a:lnTo>
                <a:lnTo>
                  <a:pt x="655" y="306"/>
                </a:lnTo>
                <a:lnTo>
                  <a:pt x="651" y="310"/>
                </a:lnTo>
                <a:lnTo>
                  <a:pt x="646" y="314"/>
                </a:lnTo>
                <a:lnTo>
                  <a:pt x="642" y="317"/>
                </a:lnTo>
                <a:lnTo>
                  <a:pt x="636" y="319"/>
                </a:lnTo>
                <a:lnTo>
                  <a:pt x="625" y="323"/>
                </a:lnTo>
                <a:lnTo>
                  <a:pt x="614" y="324"/>
                </a:lnTo>
                <a:lnTo>
                  <a:pt x="602" y="323"/>
                </a:lnTo>
                <a:lnTo>
                  <a:pt x="591" y="319"/>
                </a:lnTo>
                <a:lnTo>
                  <a:pt x="585" y="317"/>
                </a:lnTo>
                <a:lnTo>
                  <a:pt x="580" y="314"/>
                </a:lnTo>
                <a:lnTo>
                  <a:pt x="575" y="310"/>
                </a:lnTo>
                <a:lnTo>
                  <a:pt x="571" y="306"/>
                </a:lnTo>
                <a:lnTo>
                  <a:pt x="566" y="301"/>
                </a:lnTo>
                <a:lnTo>
                  <a:pt x="563" y="297"/>
                </a:lnTo>
                <a:lnTo>
                  <a:pt x="559" y="291"/>
                </a:lnTo>
                <a:lnTo>
                  <a:pt x="557" y="287"/>
                </a:lnTo>
                <a:lnTo>
                  <a:pt x="554" y="275"/>
                </a:lnTo>
                <a:lnTo>
                  <a:pt x="553" y="264"/>
                </a:lnTo>
                <a:lnTo>
                  <a:pt x="554" y="252"/>
                </a:lnTo>
                <a:lnTo>
                  <a:pt x="557" y="241"/>
                </a:lnTo>
                <a:lnTo>
                  <a:pt x="559" y="236"/>
                </a:lnTo>
                <a:lnTo>
                  <a:pt x="563" y="230"/>
                </a:lnTo>
                <a:lnTo>
                  <a:pt x="566" y="226"/>
                </a:lnTo>
                <a:lnTo>
                  <a:pt x="571" y="221"/>
                </a:lnTo>
                <a:lnTo>
                  <a:pt x="571" y="221"/>
                </a:lnTo>
                <a:close/>
                <a:moveTo>
                  <a:pt x="419" y="266"/>
                </a:moveTo>
                <a:lnTo>
                  <a:pt x="415" y="270"/>
                </a:lnTo>
                <a:lnTo>
                  <a:pt x="410" y="273"/>
                </a:lnTo>
                <a:lnTo>
                  <a:pt x="405" y="276"/>
                </a:lnTo>
                <a:lnTo>
                  <a:pt x="399" y="279"/>
                </a:lnTo>
                <a:lnTo>
                  <a:pt x="389" y="282"/>
                </a:lnTo>
                <a:lnTo>
                  <a:pt x="377" y="283"/>
                </a:lnTo>
                <a:lnTo>
                  <a:pt x="365" y="282"/>
                </a:lnTo>
                <a:lnTo>
                  <a:pt x="354" y="279"/>
                </a:lnTo>
                <a:lnTo>
                  <a:pt x="349" y="276"/>
                </a:lnTo>
                <a:lnTo>
                  <a:pt x="344" y="273"/>
                </a:lnTo>
                <a:lnTo>
                  <a:pt x="339" y="270"/>
                </a:lnTo>
                <a:lnTo>
                  <a:pt x="335" y="266"/>
                </a:lnTo>
                <a:lnTo>
                  <a:pt x="330" y="262"/>
                </a:lnTo>
                <a:lnTo>
                  <a:pt x="327" y="256"/>
                </a:lnTo>
                <a:lnTo>
                  <a:pt x="323" y="252"/>
                </a:lnTo>
                <a:lnTo>
                  <a:pt x="321" y="246"/>
                </a:lnTo>
                <a:lnTo>
                  <a:pt x="318" y="235"/>
                </a:lnTo>
                <a:lnTo>
                  <a:pt x="317" y="223"/>
                </a:lnTo>
                <a:lnTo>
                  <a:pt x="318" y="212"/>
                </a:lnTo>
                <a:lnTo>
                  <a:pt x="321" y="201"/>
                </a:lnTo>
                <a:lnTo>
                  <a:pt x="323" y="195"/>
                </a:lnTo>
                <a:lnTo>
                  <a:pt x="327" y="191"/>
                </a:lnTo>
                <a:lnTo>
                  <a:pt x="330" y="185"/>
                </a:lnTo>
                <a:lnTo>
                  <a:pt x="335" y="180"/>
                </a:lnTo>
                <a:lnTo>
                  <a:pt x="339" y="177"/>
                </a:lnTo>
                <a:lnTo>
                  <a:pt x="344" y="172"/>
                </a:lnTo>
                <a:lnTo>
                  <a:pt x="349" y="170"/>
                </a:lnTo>
                <a:lnTo>
                  <a:pt x="354" y="167"/>
                </a:lnTo>
                <a:lnTo>
                  <a:pt x="365" y="165"/>
                </a:lnTo>
                <a:lnTo>
                  <a:pt x="377" y="163"/>
                </a:lnTo>
                <a:lnTo>
                  <a:pt x="389" y="165"/>
                </a:lnTo>
                <a:lnTo>
                  <a:pt x="399" y="167"/>
                </a:lnTo>
                <a:lnTo>
                  <a:pt x="405" y="170"/>
                </a:lnTo>
                <a:lnTo>
                  <a:pt x="410" y="172"/>
                </a:lnTo>
                <a:lnTo>
                  <a:pt x="415" y="177"/>
                </a:lnTo>
                <a:lnTo>
                  <a:pt x="419" y="180"/>
                </a:lnTo>
                <a:lnTo>
                  <a:pt x="424" y="185"/>
                </a:lnTo>
                <a:lnTo>
                  <a:pt x="427" y="191"/>
                </a:lnTo>
                <a:lnTo>
                  <a:pt x="431" y="195"/>
                </a:lnTo>
                <a:lnTo>
                  <a:pt x="433" y="201"/>
                </a:lnTo>
                <a:lnTo>
                  <a:pt x="436" y="212"/>
                </a:lnTo>
                <a:lnTo>
                  <a:pt x="438" y="223"/>
                </a:lnTo>
                <a:lnTo>
                  <a:pt x="436" y="235"/>
                </a:lnTo>
                <a:lnTo>
                  <a:pt x="433" y="246"/>
                </a:lnTo>
                <a:lnTo>
                  <a:pt x="431" y="252"/>
                </a:lnTo>
                <a:lnTo>
                  <a:pt x="427" y="256"/>
                </a:lnTo>
                <a:lnTo>
                  <a:pt x="424" y="262"/>
                </a:lnTo>
                <a:lnTo>
                  <a:pt x="419" y="266"/>
                </a:lnTo>
                <a:lnTo>
                  <a:pt x="419" y="266"/>
                </a:lnTo>
                <a:close/>
                <a:moveTo>
                  <a:pt x="764" y="140"/>
                </a:moveTo>
                <a:lnTo>
                  <a:pt x="747" y="123"/>
                </a:lnTo>
                <a:lnTo>
                  <a:pt x="729" y="108"/>
                </a:lnTo>
                <a:lnTo>
                  <a:pt x="711" y="93"/>
                </a:lnTo>
                <a:lnTo>
                  <a:pt x="692" y="80"/>
                </a:lnTo>
                <a:lnTo>
                  <a:pt x="672" y="67"/>
                </a:lnTo>
                <a:lnTo>
                  <a:pt x="652" y="56"/>
                </a:lnTo>
                <a:lnTo>
                  <a:pt x="631" y="46"/>
                </a:lnTo>
                <a:lnTo>
                  <a:pt x="610" y="36"/>
                </a:lnTo>
                <a:lnTo>
                  <a:pt x="588" y="28"/>
                </a:lnTo>
                <a:lnTo>
                  <a:pt x="566" y="20"/>
                </a:lnTo>
                <a:lnTo>
                  <a:pt x="544" y="14"/>
                </a:lnTo>
                <a:lnTo>
                  <a:pt x="521" y="9"/>
                </a:lnTo>
                <a:lnTo>
                  <a:pt x="498" y="5"/>
                </a:lnTo>
                <a:lnTo>
                  <a:pt x="476" y="2"/>
                </a:lnTo>
                <a:lnTo>
                  <a:pt x="453" y="0"/>
                </a:lnTo>
                <a:lnTo>
                  <a:pt x="430" y="0"/>
                </a:lnTo>
                <a:lnTo>
                  <a:pt x="408" y="0"/>
                </a:lnTo>
                <a:lnTo>
                  <a:pt x="387" y="2"/>
                </a:lnTo>
                <a:lnTo>
                  <a:pt x="365" y="4"/>
                </a:lnTo>
                <a:lnTo>
                  <a:pt x="345" y="8"/>
                </a:lnTo>
                <a:lnTo>
                  <a:pt x="325" y="12"/>
                </a:lnTo>
                <a:lnTo>
                  <a:pt x="304" y="18"/>
                </a:lnTo>
                <a:lnTo>
                  <a:pt x="284" y="25"/>
                </a:lnTo>
                <a:lnTo>
                  <a:pt x="265" y="31"/>
                </a:lnTo>
                <a:lnTo>
                  <a:pt x="246" y="40"/>
                </a:lnTo>
                <a:lnTo>
                  <a:pt x="226" y="49"/>
                </a:lnTo>
                <a:lnTo>
                  <a:pt x="208" y="60"/>
                </a:lnTo>
                <a:lnTo>
                  <a:pt x="190" y="71"/>
                </a:lnTo>
                <a:lnTo>
                  <a:pt x="173" y="83"/>
                </a:lnTo>
                <a:lnTo>
                  <a:pt x="156" y="96"/>
                </a:lnTo>
                <a:lnTo>
                  <a:pt x="140" y="110"/>
                </a:lnTo>
                <a:lnTo>
                  <a:pt x="126" y="125"/>
                </a:lnTo>
                <a:lnTo>
                  <a:pt x="110" y="141"/>
                </a:lnTo>
                <a:lnTo>
                  <a:pt x="95" y="158"/>
                </a:lnTo>
                <a:lnTo>
                  <a:pt x="82" y="176"/>
                </a:lnTo>
                <a:lnTo>
                  <a:pt x="69" y="194"/>
                </a:lnTo>
                <a:lnTo>
                  <a:pt x="58" y="212"/>
                </a:lnTo>
                <a:lnTo>
                  <a:pt x="48" y="232"/>
                </a:lnTo>
                <a:lnTo>
                  <a:pt x="38" y="252"/>
                </a:lnTo>
                <a:lnTo>
                  <a:pt x="30" y="273"/>
                </a:lnTo>
                <a:lnTo>
                  <a:pt x="22" y="293"/>
                </a:lnTo>
                <a:lnTo>
                  <a:pt x="16" y="315"/>
                </a:lnTo>
                <a:lnTo>
                  <a:pt x="11" y="337"/>
                </a:lnTo>
                <a:lnTo>
                  <a:pt x="6" y="359"/>
                </a:lnTo>
                <a:lnTo>
                  <a:pt x="4" y="383"/>
                </a:lnTo>
                <a:lnTo>
                  <a:pt x="2" y="405"/>
                </a:lnTo>
                <a:lnTo>
                  <a:pt x="0" y="429"/>
                </a:lnTo>
                <a:lnTo>
                  <a:pt x="0" y="451"/>
                </a:lnTo>
                <a:lnTo>
                  <a:pt x="2" y="475"/>
                </a:lnTo>
                <a:lnTo>
                  <a:pt x="4" y="498"/>
                </a:lnTo>
                <a:lnTo>
                  <a:pt x="7" y="520"/>
                </a:lnTo>
                <a:lnTo>
                  <a:pt x="12" y="543"/>
                </a:lnTo>
                <a:lnTo>
                  <a:pt x="17" y="564"/>
                </a:lnTo>
                <a:lnTo>
                  <a:pt x="24" y="587"/>
                </a:lnTo>
                <a:lnTo>
                  <a:pt x="32" y="608"/>
                </a:lnTo>
                <a:lnTo>
                  <a:pt x="40" y="629"/>
                </a:lnTo>
                <a:lnTo>
                  <a:pt x="50" y="650"/>
                </a:lnTo>
                <a:lnTo>
                  <a:pt x="60" y="671"/>
                </a:lnTo>
                <a:lnTo>
                  <a:pt x="72" y="690"/>
                </a:lnTo>
                <a:lnTo>
                  <a:pt x="83" y="709"/>
                </a:lnTo>
                <a:lnTo>
                  <a:pt x="96" y="727"/>
                </a:lnTo>
                <a:lnTo>
                  <a:pt x="110" y="745"/>
                </a:lnTo>
                <a:lnTo>
                  <a:pt x="125" y="762"/>
                </a:lnTo>
                <a:lnTo>
                  <a:pt x="140" y="779"/>
                </a:lnTo>
                <a:lnTo>
                  <a:pt x="147" y="785"/>
                </a:lnTo>
                <a:lnTo>
                  <a:pt x="154" y="790"/>
                </a:lnTo>
                <a:lnTo>
                  <a:pt x="162" y="795"/>
                </a:lnTo>
                <a:lnTo>
                  <a:pt x="170" y="798"/>
                </a:lnTo>
                <a:lnTo>
                  <a:pt x="178" y="802"/>
                </a:lnTo>
                <a:lnTo>
                  <a:pt x="187" y="803"/>
                </a:lnTo>
                <a:lnTo>
                  <a:pt x="195" y="805"/>
                </a:lnTo>
                <a:lnTo>
                  <a:pt x="204" y="805"/>
                </a:lnTo>
                <a:lnTo>
                  <a:pt x="213" y="805"/>
                </a:lnTo>
                <a:lnTo>
                  <a:pt x="222" y="803"/>
                </a:lnTo>
                <a:lnTo>
                  <a:pt x="230" y="802"/>
                </a:lnTo>
                <a:lnTo>
                  <a:pt x="238" y="798"/>
                </a:lnTo>
                <a:lnTo>
                  <a:pt x="246" y="795"/>
                </a:lnTo>
                <a:lnTo>
                  <a:pt x="253" y="790"/>
                </a:lnTo>
                <a:lnTo>
                  <a:pt x="260" y="785"/>
                </a:lnTo>
                <a:lnTo>
                  <a:pt x="267" y="779"/>
                </a:lnTo>
                <a:lnTo>
                  <a:pt x="274" y="771"/>
                </a:lnTo>
                <a:lnTo>
                  <a:pt x="278" y="764"/>
                </a:lnTo>
                <a:lnTo>
                  <a:pt x="283" y="756"/>
                </a:lnTo>
                <a:lnTo>
                  <a:pt x="287" y="748"/>
                </a:lnTo>
                <a:lnTo>
                  <a:pt x="290" y="741"/>
                </a:lnTo>
                <a:lnTo>
                  <a:pt x="292" y="732"/>
                </a:lnTo>
                <a:lnTo>
                  <a:pt x="293" y="724"/>
                </a:lnTo>
                <a:lnTo>
                  <a:pt x="294" y="715"/>
                </a:lnTo>
                <a:lnTo>
                  <a:pt x="293" y="707"/>
                </a:lnTo>
                <a:lnTo>
                  <a:pt x="292" y="698"/>
                </a:lnTo>
                <a:lnTo>
                  <a:pt x="290" y="690"/>
                </a:lnTo>
                <a:lnTo>
                  <a:pt x="287" y="682"/>
                </a:lnTo>
                <a:lnTo>
                  <a:pt x="283" y="674"/>
                </a:lnTo>
                <a:lnTo>
                  <a:pt x="278" y="666"/>
                </a:lnTo>
                <a:lnTo>
                  <a:pt x="274" y="658"/>
                </a:lnTo>
                <a:lnTo>
                  <a:pt x="267" y="651"/>
                </a:lnTo>
                <a:lnTo>
                  <a:pt x="259" y="643"/>
                </a:lnTo>
                <a:lnTo>
                  <a:pt x="253" y="636"/>
                </a:lnTo>
                <a:lnTo>
                  <a:pt x="250" y="628"/>
                </a:lnTo>
                <a:lnTo>
                  <a:pt x="248" y="620"/>
                </a:lnTo>
                <a:lnTo>
                  <a:pt x="247" y="613"/>
                </a:lnTo>
                <a:lnTo>
                  <a:pt x="247" y="607"/>
                </a:lnTo>
                <a:lnTo>
                  <a:pt x="249" y="602"/>
                </a:lnTo>
                <a:lnTo>
                  <a:pt x="252" y="598"/>
                </a:lnTo>
                <a:lnTo>
                  <a:pt x="258" y="593"/>
                </a:lnTo>
                <a:lnTo>
                  <a:pt x="261" y="593"/>
                </a:lnTo>
                <a:lnTo>
                  <a:pt x="265" y="593"/>
                </a:lnTo>
                <a:lnTo>
                  <a:pt x="270" y="596"/>
                </a:lnTo>
                <a:lnTo>
                  <a:pt x="279" y="602"/>
                </a:lnTo>
                <a:lnTo>
                  <a:pt x="291" y="613"/>
                </a:lnTo>
                <a:lnTo>
                  <a:pt x="457" y="779"/>
                </a:lnTo>
                <a:lnTo>
                  <a:pt x="474" y="794"/>
                </a:lnTo>
                <a:lnTo>
                  <a:pt x="491" y="806"/>
                </a:lnTo>
                <a:lnTo>
                  <a:pt x="510" y="817"/>
                </a:lnTo>
                <a:lnTo>
                  <a:pt x="530" y="828"/>
                </a:lnTo>
                <a:lnTo>
                  <a:pt x="550" y="834"/>
                </a:lnTo>
                <a:lnTo>
                  <a:pt x="573" y="840"/>
                </a:lnTo>
                <a:lnTo>
                  <a:pt x="594" y="843"/>
                </a:lnTo>
                <a:lnTo>
                  <a:pt x="618" y="844"/>
                </a:lnTo>
                <a:lnTo>
                  <a:pt x="641" y="843"/>
                </a:lnTo>
                <a:lnTo>
                  <a:pt x="663" y="840"/>
                </a:lnTo>
                <a:lnTo>
                  <a:pt x="685" y="834"/>
                </a:lnTo>
                <a:lnTo>
                  <a:pt x="706" y="826"/>
                </a:lnTo>
                <a:lnTo>
                  <a:pt x="726" y="817"/>
                </a:lnTo>
                <a:lnTo>
                  <a:pt x="745" y="806"/>
                </a:lnTo>
                <a:lnTo>
                  <a:pt x="763" y="794"/>
                </a:lnTo>
                <a:lnTo>
                  <a:pt x="779" y="779"/>
                </a:lnTo>
                <a:lnTo>
                  <a:pt x="794" y="762"/>
                </a:lnTo>
                <a:lnTo>
                  <a:pt x="809" y="745"/>
                </a:lnTo>
                <a:lnTo>
                  <a:pt x="823" y="727"/>
                </a:lnTo>
                <a:lnTo>
                  <a:pt x="835" y="709"/>
                </a:lnTo>
                <a:lnTo>
                  <a:pt x="846" y="690"/>
                </a:lnTo>
                <a:lnTo>
                  <a:pt x="857" y="671"/>
                </a:lnTo>
                <a:lnTo>
                  <a:pt x="867" y="651"/>
                </a:lnTo>
                <a:lnTo>
                  <a:pt x="875" y="631"/>
                </a:lnTo>
                <a:lnTo>
                  <a:pt x="881" y="611"/>
                </a:lnTo>
                <a:lnTo>
                  <a:pt x="888" y="590"/>
                </a:lnTo>
                <a:lnTo>
                  <a:pt x="894" y="569"/>
                </a:lnTo>
                <a:lnTo>
                  <a:pt x="897" y="549"/>
                </a:lnTo>
                <a:lnTo>
                  <a:pt x="901" y="527"/>
                </a:lnTo>
                <a:lnTo>
                  <a:pt x="903" y="506"/>
                </a:lnTo>
                <a:lnTo>
                  <a:pt x="904" y="484"/>
                </a:lnTo>
                <a:lnTo>
                  <a:pt x="904" y="462"/>
                </a:lnTo>
                <a:lnTo>
                  <a:pt x="903" y="440"/>
                </a:lnTo>
                <a:lnTo>
                  <a:pt x="901" y="419"/>
                </a:lnTo>
                <a:lnTo>
                  <a:pt x="897" y="397"/>
                </a:lnTo>
                <a:lnTo>
                  <a:pt x="894" y="376"/>
                </a:lnTo>
                <a:lnTo>
                  <a:pt x="888" y="354"/>
                </a:lnTo>
                <a:lnTo>
                  <a:pt x="882" y="333"/>
                </a:lnTo>
                <a:lnTo>
                  <a:pt x="875" y="313"/>
                </a:lnTo>
                <a:lnTo>
                  <a:pt x="867" y="291"/>
                </a:lnTo>
                <a:lnTo>
                  <a:pt x="858" y="271"/>
                </a:lnTo>
                <a:lnTo>
                  <a:pt x="847" y="250"/>
                </a:lnTo>
                <a:lnTo>
                  <a:pt x="836" y="231"/>
                </a:lnTo>
                <a:lnTo>
                  <a:pt x="824" y="212"/>
                </a:lnTo>
                <a:lnTo>
                  <a:pt x="810" y="193"/>
                </a:lnTo>
                <a:lnTo>
                  <a:pt x="796" y="175"/>
                </a:lnTo>
                <a:lnTo>
                  <a:pt x="781" y="157"/>
                </a:lnTo>
                <a:lnTo>
                  <a:pt x="764" y="140"/>
                </a:lnTo>
                <a:lnTo>
                  <a:pt x="764" y="14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259" name="Group 258">
            <a:extLst>
              <a:ext uri="{FF2B5EF4-FFF2-40B4-BE49-F238E27FC236}">
                <a16:creationId xmlns:a16="http://schemas.microsoft.com/office/drawing/2014/main" id="{0ED233A1-CBC3-4C6B-8212-EBDC71637F26}"/>
              </a:ext>
            </a:extLst>
          </p:cNvPr>
          <p:cNvGrpSpPr/>
          <p:nvPr/>
        </p:nvGrpSpPr>
        <p:grpSpPr>
          <a:xfrm>
            <a:off x="10060837" y="4266509"/>
            <a:ext cx="233362" cy="285750"/>
            <a:chOff x="9351963" y="3508375"/>
            <a:chExt cx="233362" cy="285750"/>
          </a:xfrm>
          <a:solidFill>
            <a:schemeClr val="bg1"/>
          </a:solidFill>
        </p:grpSpPr>
        <p:sp>
          <p:nvSpPr>
            <p:cNvPr id="260" name="Freeform 4592">
              <a:extLst>
                <a:ext uri="{FF2B5EF4-FFF2-40B4-BE49-F238E27FC236}">
                  <a16:creationId xmlns:a16="http://schemas.microsoft.com/office/drawing/2014/main" id="{1E4915B7-40BC-402E-B435-CBE0EF6F6B50}"/>
                </a:ext>
              </a:extLst>
            </p:cNvPr>
            <p:cNvSpPr>
              <a:spLocks/>
            </p:cNvSpPr>
            <p:nvPr/>
          </p:nvSpPr>
          <p:spPr bwMode="auto">
            <a:xfrm>
              <a:off x="9351963" y="3641725"/>
              <a:ext cx="104775" cy="152400"/>
            </a:xfrm>
            <a:custGeom>
              <a:avLst/>
              <a:gdLst>
                <a:gd name="T0" fmla="*/ 316 w 331"/>
                <a:gd name="T1" fmla="*/ 0 h 482"/>
                <a:gd name="T2" fmla="*/ 15 w 331"/>
                <a:gd name="T3" fmla="*/ 0 h 482"/>
                <a:gd name="T4" fmla="*/ 11 w 331"/>
                <a:gd name="T5" fmla="*/ 1 h 482"/>
                <a:gd name="T6" fmla="*/ 9 w 331"/>
                <a:gd name="T7" fmla="*/ 1 h 482"/>
                <a:gd name="T8" fmla="*/ 7 w 331"/>
                <a:gd name="T9" fmla="*/ 3 h 482"/>
                <a:gd name="T10" fmla="*/ 5 w 331"/>
                <a:gd name="T11" fmla="*/ 4 h 482"/>
                <a:gd name="T12" fmla="*/ 2 w 331"/>
                <a:gd name="T13" fmla="*/ 7 h 482"/>
                <a:gd name="T14" fmla="*/ 1 w 331"/>
                <a:gd name="T15" fmla="*/ 10 h 482"/>
                <a:gd name="T16" fmla="*/ 0 w 331"/>
                <a:gd name="T17" fmla="*/ 12 h 482"/>
                <a:gd name="T18" fmla="*/ 0 w 331"/>
                <a:gd name="T19" fmla="*/ 16 h 482"/>
                <a:gd name="T20" fmla="*/ 0 w 331"/>
                <a:gd name="T21" fmla="*/ 467 h 482"/>
                <a:gd name="T22" fmla="*/ 0 w 331"/>
                <a:gd name="T23" fmla="*/ 470 h 482"/>
                <a:gd name="T24" fmla="*/ 1 w 331"/>
                <a:gd name="T25" fmla="*/ 473 h 482"/>
                <a:gd name="T26" fmla="*/ 2 w 331"/>
                <a:gd name="T27" fmla="*/ 475 h 482"/>
                <a:gd name="T28" fmla="*/ 5 w 331"/>
                <a:gd name="T29" fmla="*/ 477 h 482"/>
                <a:gd name="T30" fmla="*/ 7 w 331"/>
                <a:gd name="T31" fmla="*/ 480 h 482"/>
                <a:gd name="T32" fmla="*/ 9 w 331"/>
                <a:gd name="T33" fmla="*/ 481 h 482"/>
                <a:gd name="T34" fmla="*/ 11 w 331"/>
                <a:gd name="T35" fmla="*/ 482 h 482"/>
                <a:gd name="T36" fmla="*/ 15 w 331"/>
                <a:gd name="T37" fmla="*/ 482 h 482"/>
                <a:gd name="T38" fmla="*/ 316 w 331"/>
                <a:gd name="T39" fmla="*/ 482 h 482"/>
                <a:gd name="T40" fmla="*/ 319 w 331"/>
                <a:gd name="T41" fmla="*/ 482 h 482"/>
                <a:gd name="T42" fmla="*/ 322 w 331"/>
                <a:gd name="T43" fmla="*/ 481 h 482"/>
                <a:gd name="T44" fmla="*/ 324 w 331"/>
                <a:gd name="T45" fmla="*/ 480 h 482"/>
                <a:gd name="T46" fmla="*/ 327 w 331"/>
                <a:gd name="T47" fmla="*/ 477 h 482"/>
                <a:gd name="T48" fmla="*/ 329 w 331"/>
                <a:gd name="T49" fmla="*/ 475 h 482"/>
                <a:gd name="T50" fmla="*/ 330 w 331"/>
                <a:gd name="T51" fmla="*/ 473 h 482"/>
                <a:gd name="T52" fmla="*/ 331 w 331"/>
                <a:gd name="T53" fmla="*/ 470 h 482"/>
                <a:gd name="T54" fmla="*/ 331 w 331"/>
                <a:gd name="T55" fmla="*/ 467 h 482"/>
                <a:gd name="T56" fmla="*/ 331 w 331"/>
                <a:gd name="T57" fmla="*/ 16 h 482"/>
                <a:gd name="T58" fmla="*/ 331 w 331"/>
                <a:gd name="T59" fmla="*/ 12 h 482"/>
                <a:gd name="T60" fmla="*/ 330 w 331"/>
                <a:gd name="T61" fmla="*/ 9 h 482"/>
                <a:gd name="T62" fmla="*/ 329 w 331"/>
                <a:gd name="T63" fmla="*/ 7 h 482"/>
                <a:gd name="T64" fmla="*/ 327 w 331"/>
                <a:gd name="T65" fmla="*/ 4 h 482"/>
                <a:gd name="T66" fmla="*/ 324 w 331"/>
                <a:gd name="T67" fmla="*/ 3 h 482"/>
                <a:gd name="T68" fmla="*/ 322 w 331"/>
                <a:gd name="T69" fmla="*/ 1 h 482"/>
                <a:gd name="T70" fmla="*/ 319 w 331"/>
                <a:gd name="T71" fmla="*/ 1 h 482"/>
                <a:gd name="T72" fmla="*/ 316 w 331"/>
                <a:gd name="T73" fmla="*/ 0 h 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31" h="482">
                  <a:moveTo>
                    <a:pt x="316" y="0"/>
                  </a:moveTo>
                  <a:lnTo>
                    <a:pt x="15" y="0"/>
                  </a:lnTo>
                  <a:lnTo>
                    <a:pt x="11" y="1"/>
                  </a:lnTo>
                  <a:lnTo>
                    <a:pt x="9" y="1"/>
                  </a:lnTo>
                  <a:lnTo>
                    <a:pt x="7" y="3"/>
                  </a:lnTo>
                  <a:lnTo>
                    <a:pt x="5" y="4"/>
                  </a:lnTo>
                  <a:lnTo>
                    <a:pt x="2" y="7"/>
                  </a:lnTo>
                  <a:lnTo>
                    <a:pt x="1" y="10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0" y="467"/>
                  </a:lnTo>
                  <a:lnTo>
                    <a:pt x="0" y="470"/>
                  </a:lnTo>
                  <a:lnTo>
                    <a:pt x="1" y="473"/>
                  </a:lnTo>
                  <a:lnTo>
                    <a:pt x="2" y="475"/>
                  </a:lnTo>
                  <a:lnTo>
                    <a:pt x="5" y="477"/>
                  </a:lnTo>
                  <a:lnTo>
                    <a:pt x="7" y="480"/>
                  </a:lnTo>
                  <a:lnTo>
                    <a:pt x="9" y="481"/>
                  </a:lnTo>
                  <a:lnTo>
                    <a:pt x="11" y="482"/>
                  </a:lnTo>
                  <a:lnTo>
                    <a:pt x="15" y="482"/>
                  </a:lnTo>
                  <a:lnTo>
                    <a:pt x="316" y="482"/>
                  </a:lnTo>
                  <a:lnTo>
                    <a:pt x="319" y="482"/>
                  </a:lnTo>
                  <a:lnTo>
                    <a:pt x="322" y="481"/>
                  </a:lnTo>
                  <a:lnTo>
                    <a:pt x="324" y="480"/>
                  </a:lnTo>
                  <a:lnTo>
                    <a:pt x="327" y="477"/>
                  </a:lnTo>
                  <a:lnTo>
                    <a:pt x="329" y="475"/>
                  </a:lnTo>
                  <a:lnTo>
                    <a:pt x="330" y="473"/>
                  </a:lnTo>
                  <a:lnTo>
                    <a:pt x="331" y="470"/>
                  </a:lnTo>
                  <a:lnTo>
                    <a:pt x="331" y="467"/>
                  </a:lnTo>
                  <a:lnTo>
                    <a:pt x="331" y="16"/>
                  </a:lnTo>
                  <a:lnTo>
                    <a:pt x="331" y="12"/>
                  </a:lnTo>
                  <a:lnTo>
                    <a:pt x="330" y="9"/>
                  </a:lnTo>
                  <a:lnTo>
                    <a:pt x="329" y="7"/>
                  </a:lnTo>
                  <a:lnTo>
                    <a:pt x="327" y="4"/>
                  </a:lnTo>
                  <a:lnTo>
                    <a:pt x="324" y="3"/>
                  </a:lnTo>
                  <a:lnTo>
                    <a:pt x="322" y="1"/>
                  </a:lnTo>
                  <a:lnTo>
                    <a:pt x="319" y="1"/>
                  </a:lnTo>
                  <a:lnTo>
                    <a:pt x="31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1" name="Freeform 4593">
              <a:extLst>
                <a:ext uri="{FF2B5EF4-FFF2-40B4-BE49-F238E27FC236}">
                  <a16:creationId xmlns:a16="http://schemas.microsoft.com/office/drawing/2014/main" id="{71E352FC-EC0E-4A97-9EC4-D4BB2C3ED72A}"/>
                </a:ext>
              </a:extLst>
            </p:cNvPr>
            <p:cNvSpPr>
              <a:spLocks/>
            </p:cNvSpPr>
            <p:nvPr/>
          </p:nvSpPr>
          <p:spPr bwMode="auto">
            <a:xfrm>
              <a:off x="9367838" y="3608388"/>
              <a:ext cx="73025" cy="28575"/>
            </a:xfrm>
            <a:custGeom>
              <a:avLst/>
              <a:gdLst>
                <a:gd name="T0" fmla="*/ 16 w 232"/>
                <a:gd name="T1" fmla="*/ 90 h 90"/>
                <a:gd name="T2" fmla="*/ 217 w 232"/>
                <a:gd name="T3" fmla="*/ 90 h 90"/>
                <a:gd name="T4" fmla="*/ 218 w 232"/>
                <a:gd name="T5" fmla="*/ 90 h 90"/>
                <a:gd name="T6" fmla="*/ 218 w 232"/>
                <a:gd name="T7" fmla="*/ 90 h 90"/>
                <a:gd name="T8" fmla="*/ 220 w 232"/>
                <a:gd name="T9" fmla="*/ 90 h 90"/>
                <a:gd name="T10" fmla="*/ 223 w 232"/>
                <a:gd name="T11" fmla="*/ 89 h 90"/>
                <a:gd name="T12" fmla="*/ 226 w 232"/>
                <a:gd name="T13" fmla="*/ 88 h 90"/>
                <a:gd name="T14" fmla="*/ 228 w 232"/>
                <a:gd name="T15" fmla="*/ 86 h 90"/>
                <a:gd name="T16" fmla="*/ 230 w 232"/>
                <a:gd name="T17" fmla="*/ 83 h 90"/>
                <a:gd name="T18" fmla="*/ 231 w 232"/>
                <a:gd name="T19" fmla="*/ 81 h 90"/>
                <a:gd name="T20" fmla="*/ 232 w 232"/>
                <a:gd name="T21" fmla="*/ 78 h 90"/>
                <a:gd name="T22" fmla="*/ 232 w 232"/>
                <a:gd name="T23" fmla="*/ 75 h 90"/>
                <a:gd name="T24" fmla="*/ 231 w 232"/>
                <a:gd name="T25" fmla="*/ 71 h 90"/>
                <a:gd name="T26" fmla="*/ 230 w 232"/>
                <a:gd name="T27" fmla="*/ 66 h 90"/>
                <a:gd name="T28" fmla="*/ 204 w 232"/>
                <a:gd name="T29" fmla="*/ 9 h 90"/>
                <a:gd name="T30" fmla="*/ 202 w 232"/>
                <a:gd name="T31" fmla="*/ 5 h 90"/>
                <a:gd name="T32" fmla="*/ 199 w 232"/>
                <a:gd name="T33" fmla="*/ 2 h 90"/>
                <a:gd name="T34" fmla="*/ 195 w 232"/>
                <a:gd name="T35" fmla="*/ 1 h 90"/>
                <a:gd name="T36" fmla="*/ 191 w 232"/>
                <a:gd name="T37" fmla="*/ 0 h 90"/>
                <a:gd name="T38" fmla="*/ 46 w 232"/>
                <a:gd name="T39" fmla="*/ 0 h 90"/>
                <a:gd name="T40" fmla="*/ 42 w 232"/>
                <a:gd name="T41" fmla="*/ 0 h 90"/>
                <a:gd name="T42" fmla="*/ 38 w 232"/>
                <a:gd name="T43" fmla="*/ 2 h 90"/>
                <a:gd name="T44" fmla="*/ 35 w 232"/>
                <a:gd name="T45" fmla="*/ 4 h 90"/>
                <a:gd name="T46" fmla="*/ 33 w 232"/>
                <a:gd name="T47" fmla="*/ 8 h 90"/>
                <a:gd name="T48" fmla="*/ 2 w 232"/>
                <a:gd name="T49" fmla="*/ 69 h 90"/>
                <a:gd name="T50" fmla="*/ 1 w 232"/>
                <a:gd name="T51" fmla="*/ 72 h 90"/>
                <a:gd name="T52" fmla="*/ 0 w 232"/>
                <a:gd name="T53" fmla="*/ 75 h 90"/>
                <a:gd name="T54" fmla="*/ 1 w 232"/>
                <a:gd name="T55" fmla="*/ 79 h 90"/>
                <a:gd name="T56" fmla="*/ 2 w 232"/>
                <a:gd name="T57" fmla="*/ 83 h 90"/>
                <a:gd name="T58" fmla="*/ 4 w 232"/>
                <a:gd name="T59" fmla="*/ 86 h 90"/>
                <a:gd name="T60" fmla="*/ 8 w 232"/>
                <a:gd name="T61" fmla="*/ 88 h 90"/>
                <a:gd name="T62" fmla="*/ 11 w 232"/>
                <a:gd name="T63" fmla="*/ 90 h 90"/>
                <a:gd name="T64" fmla="*/ 16 w 232"/>
                <a:gd name="T65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32" h="90">
                  <a:moveTo>
                    <a:pt x="16" y="90"/>
                  </a:moveTo>
                  <a:lnTo>
                    <a:pt x="217" y="90"/>
                  </a:lnTo>
                  <a:lnTo>
                    <a:pt x="218" y="90"/>
                  </a:lnTo>
                  <a:lnTo>
                    <a:pt x="218" y="90"/>
                  </a:lnTo>
                  <a:lnTo>
                    <a:pt x="220" y="90"/>
                  </a:lnTo>
                  <a:lnTo>
                    <a:pt x="223" y="89"/>
                  </a:lnTo>
                  <a:lnTo>
                    <a:pt x="226" y="88"/>
                  </a:lnTo>
                  <a:lnTo>
                    <a:pt x="228" y="86"/>
                  </a:lnTo>
                  <a:lnTo>
                    <a:pt x="230" y="83"/>
                  </a:lnTo>
                  <a:lnTo>
                    <a:pt x="231" y="81"/>
                  </a:lnTo>
                  <a:lnTo>
                    <a:pt x="232" y="78"/>
                  </a:lnTo>
                  <a:lnTo>
                    <a:pt x="232" y="75"/>
                  </a:lnTo>
                  <a:lnTo>
                    <a:pt x="231" y="71"/>
                  </a:lnTo>
                  <a:lnTo>
                    <a:pt x="230" y="66"/>
                  </a:lnTo>
                  <a:lnTo>
                    <a:pt x="204" y="9"/>
                  </a:lnTo>
                  <a:lnTo>
                    <a:pt x="202" y="5"/>
                  </a:lnTo>
                  <a:lnTo>
                    <a:pt x="199" y="2"/>
                  </a:lnTo>
                  <a:lnTo>
                    <a:pt x="195" y="1"/>
                  </a:lnTo>
                  <a:lnTo>
                    <a:pt x="191" y="0"/>
                  </a:lnTo>
                  <a:lnTo>
                    <a:pt x="46" y="0"/>
                  </a:lnTo>
                  <a:lnTo>
                    <a:pt x="42" y="0"/>
                  </a:lnTo>
                  <a:lnTo>
                    <a:pt x="38" y="2"/>
                  </a:lnTo>
                  <a:lnTo>
                    <a:pt x="35" y="4"/>
                  </a:lnTo>
                  <a:lnTo>
                    <a:pt x="33" y="8"/>
                  </a:lnTo>
                  <a:lnTo>
                    <a:pt x="2" y="69"/>
                  </a:lnTo>
                  <a:lnTo>
                    <a:pt x="1" y="72"/>
                  </a:lnTo>
                  <a:lnTo>
                    <a:pt x="0" y="75"/>
                  </a:lnTo>
                  <a:lnTo>
                    <a:pt x="1" y="79"/>
                  </a:lnTo>
                  <a:lnTo>
                    <a:pt x="2" y="83"/>
                  </a:lnTo>
                  <a:lnTo>
                    <a:pt x="4" y="86"/>
                  </a:lnTo>
                  <a:lnTo>
                    <a:pt x="8" y="88"/>
                  </a:lnTo>
                  <a:lnTo>
                    <a:pt x="11" y="90"/>
                  </a:lnTo>
                  <a:lnTo>
                    <a:pt x="16" y="9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2" name="Freeform 4594">
              <a:extLst>
                <a:ext uri="{FF2B5EF4-FFF2-40B4-BE49-F238E27FC236}">
                  <a16:creationId xmlns:a16="http://schemas.microsoft.com/office/drawing/2014/main" id="{611A68B7-2E19-4218-AFD8-F7677624BB71}"/>
                </a:ext>
              </a:extLst>
            </p:cNvPr>
            <p:cNvSpPr>
              <a:spLocks/>
            </p:cNvSpPr>
            <p:nvPr/>
          </p:nvSpPr>
          <p:spPr bwMode="auto">
            <a:xfrm>
              <a:off x="9390063" y="3556000"/>
              <a:ext cx="28575" cy="47625"/>
            </a:xfrm>
            <a:custGeom>
              <a:avLst/>
              <a:gdLst>
                <a:gd name="T0" fmla="*/ 16 w 90"/>
                <a:gd name="T1" fmla="*/ 90 h 150"/>
                <a:gd name="T2" fmla="*/ 30 w 90"/>
                <a:gd name="T3" fmla="*/ 90 h 150"/>
                <a:gd name="T4" fmla="*/ 30 w 90"/>
                <a:gd name="T5" fmla="*/ 135 h 150"/>
                <a:gd name="T6" fmla="*/ 30 w 90"/>
                <a:gd name="T7" fmla="*/ 137 h 150"/>
                <a:gd name="T8" fmla="*/ 31 w 90"/>
                <a:gd name="T9" fmla="*/ 141 h 150"/>
                <a:gd name="T10" fmla="*/ 33 w 90"/>
                <a:gd name="T11" fmla="*/ 143 h 150"/>
                <a:gd name="T12" fmla="*/ 35 w 90"/>
                <a:gd name="T13" fmla="*/ 145 h 150"/>
                <a:gd name="T14" fmla="*/ 37 w 90"/>
                <a:gd name="T15" fmla="*/ 148 h 150"/>
                <a:gd name="T16" fmla="*/ 39 w 90"/>
                <a:gd name="T17" fmla="*/ 149 h 150"/>
                <a:gd name="T18" fmla="*/ 43 w 90"/>
                <a:gd name="T19" fmla="*/ 150 h 150"/>
                <a:gd name="T20" fmla="*/ 45 w 90"/>
                <a:gd name="T21" fmla="*/ 150 h 150"/>
                <a:gd name="T22" fmla="*/ 52 w 90"/>
                <a:gd name="T23" fmla="*/ 149 h 150"/>
                <a:gd name="T24" fmla="*/ 56 w 90"/>
                <a:gd name="T25" fmla="*/ 145 h 150"/>
                <a:gd name="T26" fmla="*/ 59 w 90"/>
                <a:gd name="T27" fmla="*/ 143 h 150"/>
                <a:gd name="T28" fmla="*/ 60 w 90"/>
                <a:gd name="T29" fmla="*/ 141 h 150"/>
                <a:gd name="T30" fmla="*/ 61 w 90"/>
                <a:gd name="T31" fmla="*/ 137 h 150"/>
                <a:gd name="T32" fmla="*/ 61 w 90"/>
                <a:gd name="T33" fmla="*/ 135 h 150"/>
                <a:gd name="T34" fmla="*/ 61 w 90"/>
                <a:gd name="T35" fmla="*/ 90 h 150"/>
                <a:gd name="T36" fmla="*/ 76 w 90"/>
                <a:gd name="T37" fmla="*/ 90 h 150"/>
                <a:gd name="T38" fmla="*/ 79 w 90"/>
                <a:gd name="T39" fmla="*/ 90 h 150"/>
                <a:gd name="T40" fmla="*/ 81 w 90"/>
                <a:gd name="T41" fmla="*/ 89 h 150"/>
                <a:gd name="T42" fmla="*/ 85 w 90"/>
                <a:gd name="T43" fmla="*/ 88 h 150"/>
                <a:gd name="T44" fmla="*/ 87 w 90"/>
                <a:gd name="T45" fmla="*/ 86 h 150"/>
                <a:gd name="T46" fmla="*/ 88 w 90"/>
                <a:gd name="T47" fmla="*/ 83 h 150"/>
                <a:gd name="T48" fmla="*/ 89 w 90"/>
                <a:gd name="T49" fmla="*/ 81 h 150"/>
                <a:gd name="T50" fmla="*/ 90 w 90"/>
                <a:gd name="T51" fmla="*/ 79 h 150"/>
                <a:gd name="T52" fmla="*/ 90 w 90"/>
                <a:gd name="T53" fmla="*/ 75 h 150"/>
                <a:gd name="T54" fmla="*/ 90 w 90"/>
                <a:gd name="T55" fmla="*/ 16 h 150"/>
                <a:gd name="T56" fmla="*/ 90 w 90"/>
                <a:gd name="T57" fmla="*/ 12 h 150"/>
                <a:gd name="T58" fmla="*/ 89 w 90"/>
                <a:gd name="T59" fmla="*/ 10 h 150"/>
                <a:gd name="T60" fmla="*/ 88 w 90"/>
                <a:gd name="T61" fmla="*/ 6 h 150"/>
                <a:gd name="T62" fmla="*/ 87 w 90"/>
                <a:gd name="T63" fmla="*/ 4 h 150"/>
                <a:gd name="T64" fmla="*/ 85 w 90"/>
                <a:gd name="T65" fmla="*/ 3 h 150"/>
                <a:gd name="T66" fmla="*/ 81 w 90"/>
                <a:gd name="T67" fmla="*/ 1 h 150"/>
                <a:gd name="T68" fmla="*/ 79 w 90"/>
                <a:gd name="T69" fmla="*/ 1 h 150"/>
                <a:gd name="T70" fmla="*/ 76 w 90"/>
                <a:gd name="T71" fmla="*/ 0 h 150"/>
                <a:gd name="T72" fmla="*/ 16 w 90"/>
                <a:gd name="T73" fmla="*/ 0 h 150"/>
                <a:gd name="T74" fmla="*/ 12 w 90"/>
                <a:gd name="T75" fmla="*/ 1 h 150"/>
                <a:gd name="T76" fmla="*/ 10 w 90"/>
                <a:gd name="T77" fmla="*/ 1 h 150"/>
                <a:gd name="T78" fmla="*/ 7 w 90"/>
                <a:gd name="T79" fmla="*/ 3 h 150"/>
                <a:gd name="T80" fmla="*/ 4 w 90"/>
                <a:gd name="T81" fmla="*/ 4 h 150"/>
                <a:gd name="T82" fmla="*/ 3 w 90"/>
                <a:gd name="T83" fmla="*/ 6 h 150"/>
                <a:gd name="T84" fmla="*/ 2 w 90"/>
                <a:gd name="T85" fmla="*/ 10 h 150"/>
                <a:gd name="T86" fmla="*/ 1 w 90"/>
                <a:gd name="T87" fmla="*/ 12 h 150"/>
                <a:gd name="T88" fmla="*/ 0 w 90"/>
                <a:gd name="T89" fmla="*/ 16 h 150"/>
                <a:gd name="T90" fmla="*/ 0 w 90"/>
                <a:gd name="T91" fmla="*/ 75 h 150"/>
                <a:gd name="T92" fmla="*/ 1 w 90"/>
                <a:gd name="T93" fmla="*/ 79 h 150"/>
                <a:gd name="T94" fmla="*/ 2 w 90"/>
                <a:gd name="T95" fmla="*/ 81 h 150"/>
                <a:gd name="T96" fmla="*/ 3 w 90"/>
                <a:gd name="T97" fmla="*/ 83 h 150"/>
                <a:gd name="T98" fmla="*/ 4 w 90"/>
                <a:gd name="T99" fmla="*/ 86 h 150"/>
                <a:gd name="T100" fmla="*/ 7 w 90"/>
                <a:gd name="T101" fmla="*/ 88 h 150"/>
                <a:gd name="T102" fmla="*/ 10 w 90"/>
                <a:gd name="T103" fmla="*/ 89 h 150"/>
                <a:gd name="T104" fmla="*/ 12 w 90"/>
                <a:gd name="T105" fmla="*/ 90 h 150"/>
                <a:gd name="T106" fmla="*/ 16 w 90"/>
                <a:gd name="T107" fmla="*/ 9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0" h="150">
                  <a:moveTo>
                    <a:pt x="16" y="90"/>
                  </a:moveTo>
                  <a:lnTo>
                    <a:pt x="30" y="90"/>
                  </a:lnTo>
                  <a:lnTo>
                    <a:pt x="30" y="135"/>
                  </a:lnTo>
                  <a:lnTo>
                    <a:pt x="30" y="137"/>
                  </a:lnTo>
                  <a:lnTo>
                    <a:pt x="31" y="141"/>
                  </a:lnTo>
                  <a:lnTo>
                    <a:pt x="33" y="143"/>
                  </a:lnTo>
                  <a:lnTo>
                    <a:pt x="35" y="145"/>
                  </a:lnTo>
                  <a:lnTo>
                    <a:pt x="37" y="148"/>
                  </a:lnTo>
                  <a:lnTo>
                    <a:pt x="39" y="149"/>
                  </a:lnTo>
                  <a:lnTo>
                    <a:pt x="43" y="150"/>
                  </a:lnTo>
                  <a:lnTo>
                    <a:pt x="45" y="150"/>
                  </a:lnTo>
                  <a:lnTo>
                    <a:pt x="52" y="149"/>
                  </a:lnTo>
                  <a:lnTo>
                    <a:pt x="56" y="145"/>
                  </a:lnTo>
                  <a:lnTo>
                    <a:pt x="59" y="143"/>
                  </a:lnTo>
                  <a:lnTo>
                    <a:pt x="60" y="141"/>
                  </a:lnTo>
                  <a:lnTo>
                    <a:pt x="61" y="137"/>
                  </a:lnTo>
                  <a:lnTo>
                    <a:pt x="61" y="135"/>
                  </a:lnTo>
                  <a:lnTo>
                    <a:pt x="61" y="90"/>
                  </a:lnTo>
                  <a:lnTo>
                    <a:pt x="76" y="90"/>
                  </a:lnTo>
                  <a:lnTo>
                    <a:pt x="79" y="90"/>
                  </a:lnTo>
                  <a:lnTo>
                    <a:pt x="81" y="89"/>
                  </a:lnTo>
                  <a:lnTo>
                    <a:pt x="85" y="88"/>
                  </a:lnTo>
                  <a:lnTo>
                    <a:pt x="87" y="86"/>
                  </a:lnTo>
                  <a:lnTo>
                    <a:pt x="88" y="83"/>
                  </a:lnTo>
                  <a:lnTo>
                    <a:pt x="89" y="81"/>
                  </a:lnTo>
                  <a:lnTo>
                    <a:pt x="90" y="79"/>
                  </a:lnTo>
                  <a:lnTo>
                    <a:pt x="90" y="75"/>
                  </a:lnTo>
                  <a:lnTo>
                    <a:pt x="90" y="16"/>
                  </a:lnTo>
                  <a:lnTo>
                    <a:pt x="90" y="12"/>
                  </a:lnTo>
                  <a:lnTo>
                    <a:pt x="89" y="10"/>
                  </a:lnTo>
                  <a:lnTo>
                    <a:pt x="88" y="6"/>
                  </a:lnTo>
                  <a:lnTo>
                    <a:pt x="87" y="4"/>
                  </a:lnTo>
                  <a:lnTo>
                    <a:pt x="85" y="3"/>
                  </a:lnTo>
                  <a:lnTo>
                    <a:pt x="81" y="1"/>
                  </a:lnTo>
                  <a:lnTo>
                    <a:pt x="79" y="1"/>
                  </a:lnTo>
                  <a:lnTo>
                    <a:pt x="76" y="0"/>
                  </a:lnTo>
                  <a:lnTo>
                    <a:pt x="16" y="0"/>
                  </a:lnTo>
                  <a:lnTo>
                    <a:pt x="12" y="1"/>
                  </a:lnTo>
                  <a:lnTo>
                    <a:pt x="10" y="1"/>
                  </a:lnTo>
                  <a:lnTo>
                    <a:pt x="7" y="3"/>
                  </a:lnTo>
                  <a:lnTo>
                    <a:pt x="4" y="4"/>
                  </a:lnTo>
                  <a:lnTo>
                    <a:pt x="3" y="6"/>
                  </a:lnTo>
                  <a:lnTo>
                    <a:pt x="2" y="10"/>
                  </a:lnTo>
                  <a:lnTo>
                    <a:pt x="1" y="12"/>
                  </a:lnTo>
                  <a:lnTo>
                    <a:pt x="0" y="16"/>
                  </a:lnTo>
                  <a:lnTo>
                    <a:pt x="0" y="75"/>
                  </a:lnTo>
                  <a:lnTo>
                    <a:pt x="1" y="79"/>
                  </a:lnTo>
                  <a:lnTo>
                    <a:pt x="2" y="81"/>
                  </a:lnTo>
                  <a:lnTo>
                    <a:pt x="3" y="83"/>
                  </a:lnTo>
                  <a:lnTo>
                    <a:pt x="4" y="86"/>
                  </a:lnTo>
                  <a:lnTo>
                    <a:pt x="7" y="88"/>
                  </a:lnTo>
                  <a:lnTo>
                    <a:pt x="10" y="89"/>
                  </a:lnTo>
                  <a:lnTo>
                    <a:pt x="12" y="90"/>
                  </a:lnTo>
                  <a:lnTo>
                    <a:pt x="16" y="9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3" name="Freeform 4595">
              <a:extLst>
                <a:ext uri="{FF2B5EF4-FFF2-40B4-BE49-F238E27FC236}">
                  <a16:creationId xmlns:a16="http://schemas.microsoft.com/office/drawing/2014/main" id="{A41E07DA-F2EF-4626-B4EA-AAC145907473}"/>
                </a:ext>
              </a:extLst>
            </p:cNvPr>
            <p:cNvSpPr>
              <a:spLocks/>
            </p:cNvSpPr>
            <p:nvPr/>
          </p:nvSpPr>
          <p:spPr bwMode="auto">
            <a:xfrm>
              <a:off x="9467850" y="3565525"/>
              <a:ext cx="46038" cy="9525"/>
            </a:xfrm>
            <a:custGeom>
              <a:avLst/>
              <a:gdLst>
                <a:gd name="T0" fmla="*/ 129 w 144"/>
                <a:gd name="T1" fmla="*/ 0 h 31"/>
                <a:gd name="T2" fmla="*/ 15 w 144"/>
                <a:gd name="T3" fmla="*/ 0 h 31"/>
                <a:gd name="T4" fmla="*/ 11 w 144"/>
                <a:gd name="T5" fmla="*/ 0 h 31"/>
                <a:gd name="T6" fmla="*/ 9 w 144"/>
                <a:gd name="T7" fmla="*/ 1 h 31"/>
                <a:gd name="T8" fmla="*/ 7 w 144"/>
                <a:gd name="T9" fmla="*/ 2 h 31"/>
                <a:gd name="T10" fmla="*/ 5 w 144"/>
                <a:gd name="T11" fmla="*/ 5 h 31"/>
                <a:gd name="T12" fmla="*/ 2 w 144"/>
                <a:gd name="T13" fmla="*/ 7 h 31"/>
                <a:gd name="T14" fmla="*/ 1 w 144"/>
                <a:gd name="T15" fmla="*/ 9 h 31"/>
                <a:gd name="T16" fmla="*/ 0 w 144"/>
                <a:gd name="T17" fmla="*/ 13 h 31"/>
                <a:gd name="T18" fmla="*/ 0 w 144"/>
                <a:gd name="T19" fmla="*/ 15 h 31"/>
                <a:gd name="T20" fmla="*/ 0 w 144"/>
                <a:gd name="T21" fmla="*/ 18 h 31"/>
                <a:gd name="T22" fmla="*/ 1 w 144"/>
                <a:gd name="T23" fmla="*/ 22 h 31"/>
                <a:gd name="T24" fmla="*/ 2 w 144"/>
                <a:gd name="T25" fmla="*/ 24 h 31"/>
                <a:gd name="T26" fmla="*/ 5 w 144"/>
                <a:gd name="T27" fmla="*/ 26 h 31"/>
                <a:gd name="T28" fmla="*/ 7 w 144"/>
                <a:gd name="T29" fmla="*/ 27 h 31"/>
                <a:gd name="T30" fmla="*/ 9 w 144"/>
                <a:gd name="T31" fmla="*/ 30 h 31"/>
                <a:gd name="T32" fmla="*/ 11 w 144"/>
                <a:gd name="T33" fmla="*/ 30 h 31"/>
                <a:gd name="T34" fmla="*/ 15 w 144"/>
                <a:gd name="T35" fmla="*/ 31 h 31"/>
                <a:gd name="T36" fmla="*/ 129 w 144"/>
                <a:gd name="T37" fmla="*/ 31 h 31"/>
                <a:gd name="T38" fmla="*/ 132 w 144"/>
                <a:gd name="T39" fmla="*/ 30 h 31"/>
                <a:gd name="T40" fmla="*/ 134 w 144"/>
                <a:gd name="T41" fmla="*/ 30 h 31"/>
                <a:gd name="T42" fmla="*/ 138 w 144"/>
                <a:gd name="T43" fmla="*/ 27 h 31"/>
                <a:gd name="T44" fmla="*/ 139 w 144"/>
                <a:gd name="T45" fmla="*/ 26 h 31"/>
                <a:gd name="T46" fmla="*/ 141 w 144"/>
                <a:gd name="T47" fmla="*/ 24 h 31"/>
                <a:gd name="T48" fmla="*/ 142 w 144"/>
                <a:gd name="T49" fmla="*/ 22 h 31"/>
                <a:gd name="T50" fmla="*/ 144 w 144"/>
                <a:gd name="T51" fmla="*/ 18 h 31"/>
                <a:gd name="T52" fmla="*/ 144 w 144"/>
                <a:gd name="T53" fmla="*/ 15 h 31"/>
                <a:gd name="T54" fmla="*/ 144 w 144"/>
                <a:gd name="T55" fmla="*/ 13 h 31"/>
                <a:gd name="T56" fmla="*/ 142 w 144"/>
                <a:gd name="T57" fmla="*/ 9 h 31"/>
                <a:gd name="T58" fmla="*/ 141 w 144"/>
                <a:gd name="T59" fmla="*/ 7 h 31"/>
                <a:gd name="T60" fmla="*/ 139 w 144"/>
                <a:gd name="T61" fmla="*/ 5 h 31"/>
                <a:gd name="T62" fmla="*/ 138 w 144"/>
                <a:gd name="T63" fmla="*/ 2 h 31"/>
                <a:gd name="T64" fmla="*/ 134 w 144"/>
                <a:gd name="T65" fmla="*/ 1 h 31"/>
                <a:gd name="T66" fmla="*/ 132 w 144"/>
                <a:gd name="T67" fmla="*/ 0 h 31"/>
                <a:gd name="T68" fmla="*/ 129 w 144"/>
                <a:gd name="T69" fmla="*/ 0 h 31"/>
                <a:gd name="T70" fmla="*/ 129 w 144"/>
                <a:gd name="T71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4" h="31">
                  <a:moveTo>
                    <a:pt x="129" y="0"/>
                  </a:moveTo>
                  <a:lnTo>
                    <a:pt x="15" y="0"/>
                  </a:lnTo>
                  <a:lnTo>
                    <a:pt x="11" y="0"/>
                  </a:lnTo>
                  <a:lnTo>
                    <a:pt x="9" y="1"/>
                  </a:lnTo>
                  <a:lnTo>
                    <a:pt x="7" y="2"/>
                  </a:lnTo>
                  <a:lnTo>
                    <a:pt x="5" y="5"/>
                  </a:lnTo>
                  <a:lnTo>
                    <a:pt x="2" y="7"/>
                  </a:lnTo>
                  <a:lnTo>
                    <a:pt x="1" y="9"/>
                  </a:lnTo>
                  <a:lnTo>
                    <a:pt x="0" y="13"/>
                  </a:lnTo>
                  <a:lnTo>
                    <a:pt x="0" y="15"/>
                  </a:lnTo>
                  <a:lnTo>
                    <a:pt x="0" y="18"/>
                  </a:lnTo>
                  <a:lnTo>
                    <a:pt x="1" y="22"/>
                  </a:lnTo>
                  <a:lnTo>
                    <a:pt x="2" y="24"/>
                  </a:lnTo>
                  <a:lnTo>
                    <a:pt x="5" y="26"/>
                  </a:lnTo>
                  <a:lnTo>
                    <a:pt x="7" y="27"/>
                  </a:lnTo>
                  <a:lnTo>
                    <a:pt x="9" y="30"/>
                  </a:lnTo>
                  <a:lnTo>
                    <a:pt x="11" y="30"/>
                  </a:lnTo>
                  <a:lnTo>
                    <a:pt x="15" y="31"/>
                  </a:lnTo>
                  <a:lnTo>
                    <a:pt x="129" y="31"/>
                  </a:lnTo>
                  <a:lnTo>
                    <a:pt x="132" y="30"/>
                  </a:lnTo>
                  <a:lnTo>
                    <a:pt x="134" y="30"/>
                  </a:lnTo>
                  <a:lnTo>
                    <a:pt x="138" y="27"/>
                  </a:lnTo>
                  <a:lnTo>
                    <a:pt x="139" y="26"/>
                  </a:lnTo>
                  <a:lnTo>
                    <a:pt x="141" y="24"/>
                  </a:lnTo>
                  <a:lnTo>
                    <a:pt x="142" y="22"/>
                  </a:lnTo>
                  <a:lnTo>
                    <a:pt x="144" y="18"/>
                  </a:lnTo>
                  <a:lnTo>
                    <a:pt x="144" y="15"/>
                  </a:lnTo>
                  <a:lnTo>
                    <a:pt x="144" y="13"/>
                  </a:lnTo>
                  <a:lnTo>
                    <a:pt x="142" y="9"/>
                  </a:lnTo>
                  <a:lnTo>
                    <a:pt x="141" y="7"/>
                  </a:lnTo>
                  <a:lnTo>
                    <a:pt x="139" y="5"/>
                  </a:lnTo>
                  <a:lnTo>
                    <a:pt x="138" y="2"/>
                  </a:lnTo>
                  <a:lnTo>
                    <a:pt x="134" y="1"/>
                  </a:lnTo>
                  <a:lnTo>
                    <a:pt x="132" y="0"/>
                  </a:lnTo>
                  <a:lnTo>
                    <a:pt x="129" y="0"/>
                  </a:lnTo>
                  <a:lnTo>
                    <a:pt x="12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4" name="Freeform 4596">
              <a:extLst>
                <a:ext uri="{FF2B5EF4-FFF2-40B4-BE49-F238E27FC236}">
                  <a16:creationId xmlns:a16="http://schemas.microsoft.com/office/drawing/2014/main" id="{6459870C-AAB7-4DE8-849C-212937A67F67}"/>
                </a:ext>
              </a:extLst>
            </p:cNvPr>
            <p:cNvSpPr>
              <a:spLocks/>
            </p:cNvSpPr>
            <p:nvPr/>
          </p:nvSpPr>
          <p:spPr bwMode="auto">
            <a:xfrm>
              <a:off x="9461500" y="3589338"/>
              <a:ext cx="47625" cy="23813"/>
            </a:xfrm>
            <a:custGeom>
              <a:avLst/>
              <a:gdLst>
                <a:gd name="T0" fmla="*/ 141 w 151"/>
                <a:gd name="T1" fmla="*/ 45 h 74"/>
                <a:gd name="T2" fmla="*/ 20 w 151"/>
                <a:gd name="T3" fmla="*/ 0 h 74"/>
                <a:gd name="T4" fmla="*/ 18 w 151"/>
                <a:gd name="T5" fmla="*/ 0 h 74"/>
                <a:gd name="T6" fmla="*/ 14 w 151"/>
                <a:gd name="T7" fmla="*/ 0 h 74"/>
                <a:gd name="T8" fmla="*/ 12 w 151"/>
                <a:gd name="T9" fmla="*/ 0 h 74"/>
                <a:gd name="T10" fmla="*/ 9 w 151"/>
                <a:gd name="T11" fmla="*/ 1 h 74"/>
                <a:gd name="T12" fmla="*/ 7 w 151"/>
                <a:gd name="T13" fmla="*/ 2 h 74"/>
                <a:gd name="T14" fmla="*/ 4 w 151"/>
                <a:gd name="T15" fmla="*/ 4 h 74"/>
                <a:gd name="T16" fmla="*/ 3 w 151"/>
                <a:gd name="T17" fmla="*/ 7 h 74"/>
                <a:gd name="T18" fmla="*/ 1 w 151"/>
                <a:gd name="T19" fmla="*/ 9 h 74"/>
                <a:gd name="T20" fmla="*/ 1 w 151"/>
                <a:gd name="T21" fmla="*/ 12 h 74"/>
                <a:gd name="T22" fmla="*/ 0 w 151"/>
                <a:gd name="T23" fmla="*/ 16 h 74"/>
                <a:gd name="T24" fmla="*/ 1 w 151"/>
                <a:gd name="T25" fmla="*/ 18 h 74"/>
                <a:gd name="T26" fmla="*/ 2 w 151"/>
                <a:gd name="T27" fmla="*/ 21 h 74"/>
                <a:gd name="T28" fmla="*/ 3 w 151"/>
                <a:gd name="T29" fmla="*/ 24 h 74"/>
                <a:gd name="T30" fmla="*/ 5 w 151"/>
                <a:gd name="T31" fmla="*/ 26 h 74"/>
                <a:gd name="T32" fmla="*/ 8 w 151"/>
                <a:gd name="T33" fmla="*/ 27 h 74"/>
                <a:gd name="T34" fmla="*/ 10 w 151"/>
                <a:gd name="T35" fmla="*/ 28 h 74"/>
                <a:gd name="T36" fmla="*/ 131 w 151"/>
                <a:gd name="T37" fmla="*/ 73 h 74"/>
                <a:gd name="T38" fmla="*/ 133 w 151"/>
                <a:gd name="T39" fmla="*/ 74 h 74"/>
                <a:gd name="T40" fmla="*/ 135 w 151"/>
                <a:gd name="T41" fmla="*/ 74 h 74"/>
                <a:gd name="T42" fmla="*/ 140 w 151"/>
                <a:gd name="T43" fmla="*/ 74 h 74"/>
                <a:gd name="T44" fmla="*/ 144 w 151"/>
                <a:gd name="T45" fmla="*/ 72 h 74"/>
                <a:gd name="T46" fmla="*/ 148 w 151"/>
                <a:gd name="T47" fmla="*/ 69 h 74"/>
                <a:gd name="T48" fmla="*/ 150 w 151"/>
                <a:gd name="T49" fmla="*/ 65 h 74"/>
                <a:gd name="T50" fmla="*/ 151 w 151"/>
                <a:gd name="T51" fmla="*/ 62 h 74"/>
                <a:gd name="T52" fmla="*/ 151 w 151"/>
                <a:gd name="T53" fmla="*/ 59 h 74"/>
                <a:gd name="T54" fmla="*/ 150 w 151"/>
                <a:gd name="T55" fmla="*/ 56 h 74"/>
                <a:gd name="T56" fmla="*/ 150 w 151"/>
                <a:gd name="T57" fmla="*/ 53 h 74"/>
                <a:gd name="T58" fmla="*/ 147 w 151"/>
                <a:gd name="T59" fmla="*/ 48 h 74"/>
                <a:gd name="T60" fmla="*/ 141 w 151"/>
                <a:gd name="T61" fmla="*/ 45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51" h="74">
                  <a:moveTo>
                    <a:pt x="141" y="45"/>
                  </a:moveTo>
                  <a:lnTo>
                    <a:pt x="20" y="0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12" y="0"/>
                  </a:lnTo>
                  <a:lnTo>
                    <a:pt x="9" y="1"/>
                  </a:lnTo>
                  <a:lnTo>
                    <a:pt x="7" y="2"/>
                  </a:lnTo>
                  <a:lnTo>
                    <a:pt x="4" y="4"/>
                  </a:lnTo>
                  <a:lnTo>
                    <a:pt x="3" y="7"/>
                  </a:lnTo>
                  <a:lnTo>
                    <a:pt x="1" y="9"/>
                  </a:lnTo>
                  <a:lnTo>
                    <a:pt x="1" y="12"/>
                  </a:lnTo>
                  <a:lnTo>
                    <a:pt x="0" y="16"/>
                  </a:lnTo>
                  <a:lnTo>
                    <a:pt x="1" y="18"/>
                  </a:lnTo>
                  <a:lnTo>
                    <a:pt x="2" y="21"/>
                  </a:lnTo>
                  <a:lnTo>
                    <a:pt x="3" y="24"/>
                  </a:lnTo>
                  <a:lnTo>
                    <a:pt x="5" y="26"/>
                  </a:lnTo>
                  <a:lnTo>
                    <a:pt x="8" y="27"/>
                  </a:lnTo>
                  <a:lnTo>
                    <a:pt x="10" y="28"/>
                  </a:lnTo>
                  <a:lnTo>
                    <a:pt x="131" y="73"/>
                  </a:lnTo>
                  <a:lnTo>
                    <a:pt x="133" y="74"/>
                  </a:lnTo>
                  <a:lnTo>
                    <a:pt x="135" y="74"/>
                  </a:lnTo>
                  <a:lnTo>
                    <a:pt x="140" y="74"/>
                  </a:lnTo>
                  <a:lnTo>
                    <a:pt x="144" y="72"/>
                  </a:lnTo>
                  <a:lnTo>
                    <a:pt x="148" y="69"/>
                  </a:lnTo>
                  <a:lnTo>
                    <a:pt x="150" y="65"/>
                  </a:lnTo>
                  <a:lnTo>
                    <a:pt x="151" y="62"/>
                  </a:lnTo>
                  <a:lnTo>
                    <a:pt x="151" y="59"/>
                  </a:lnTo>
                  <a:lnTo>
                    <a:pt x="150" y="56"/>
                  </a:lnTo>
                  <a:lnTo>
                    <a:pt x="150" y="53"/>
                  </a:lnTo>
                  <a:lnTo>
                    <a:pt x="147" y="48"/>
                  </a:lnTo>
                  <a:lnTo>
                    <a:pt x="141" y="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5" name="Freeform 4597">
              <a:extLst>
                <a:ext uri="{FF2B5EF4-FFF2-40B4-BE49-F238E27FC236}">
                  <a16:creationId xmlns:a16="http://schemas.microsoft.com/office/drawing/2014/main" id="{B1EC5FE3-3251-496B-96B0-114F95D53ACB}"/>
                </a:ext>
              </a:extLst>
            </p:cNvPr>
            <p:cNvSpPr>
              <a:spLocks/>
            </p:cNvSpPr>
            <p:nvPr/>
          </p:nvSpPr>
          <p:spPr bwMode="auto">
            <a:xfrm>
              <a:off x="9461500" y="3532188"/>
              <a:ext cx="47625" cy="23813"/>
            </a:xfrm>
            <a:custGeom>
              <a:avLst/>
              <a:gdLst>
                <a:gd name="T0" fmla="*/ 16 w 151"/>
                <a:gd name="T1" fmla="*/ 75 h 75"/>
                <a:gd name="T2" fmla="*/ 18 w 151"/>
                <a:gd name="T3" fmla="*/ 75 h 75"/>
                <a:gd name="T4" fmla="*/ 20 w 151"/>
                <a:gd name="T5" fmla="*/ 74 h 75"/>
                <a:gd name="T6" fmla="*/ 141 w 151"/>
                <a:gd name="T7" fmla="*/ 28 h 75"/>
                <a:gd name="T8" fmla="*/ 144 w 151"/>
                <a:gd name="T9" fmla="*/ 27 h 75"/>
                <a:gd name="T10" fmla="*/ 147 w 151"/>
                <a:gd name="T11" fmla="*/ 26 h 75"/>
                <a:gd name="T12" fmla="*/ 148 w 151"/>
                <a:gd name="T13" fmla="*/ 24 h 75"/>
                <a:gd name="T14" fmla="*/ 150 w 151"/>
                <a:gd name="T15" fmla="*/ 22 h 75"/>
                <a:gd name="T16" fmla="*/ 150 w 151"/>
                <a:gd name="T17" fmla="*/ 18 h 75"/>
                <a:gd name="T18" fmla="*/ 151 w 151"/>
                <a:gd name="T19" fmla="*/ 16 h 75"/>
                <a:gd name="T20" fmla="*/ 151 w 151"/>
                <a:gd name="T21" fmla="*/ 13 h 75"/>
                <a:gd name="T22" fmla="*/ 150 w 151"/>
                <a:gd name="T23" fmla="*/ 9 h 75"/>
                <a:gd name="T24" fmla="*/ 149 w 151"/>
                <a:gd name="T25" fmla="*/ 7 h 75"/>
                <a:gd name="T26" fmla="*/ 147 w 151"/>
                <a:gd name="T27" fmla="*/ 5 h 75"/>
                <a:gd name="T28" fmla="*/ 144 w 151"/>
                <a:gd name="T29" fmla="*/ 2 h 75"/>
                <a:gd name="T30" fmla="*/ 142 w 151"/>
                <a:gd name="T31" fmla="*/ 1 h 75"/>
                <a:gd name="T32" fmla="*/ 140 w 151"/>
                <a:gd name="T33" fmla="*/ 0 h 75"/>
                <a:gd name="T34" fmla="*/ 136 w 151"/>
                <a:gd name="T35" fmla="*/ 0 h 75"/>
                <a:gd name="T36" fmla="*/ 133 w 151"/>
                <a:gd name="T37" fmla="*/ 0 h 75"/>
                <a:gd name="T38" fmla="*/ 131 w 151"/>
                <a:gd name="T39" fmla="*/ 1 h 75"/>
                <a:gd name="T40" fmla="*/ 10 w 151"/>
                <a:gd name="T41" fmla="*/ 45 h 75"/>
                <a:gd name="T42" fmla="*/ 5 w 151"/>
                <a:gd name="T43" fmla="*/ 49 h 75"/>
                <a:gd name="T44" fmla="*/ 2 w 151"/>
                <a:gd name="T45" fmla="*/ 54 h 75"/>
                <a:gd name="T46" fmla="*/ 1 w 151"/>
                <a:gd name="T47" fmla="*/ 57 h 75"/>
                <a:gd name="T48" fmla="*/ 0 w 151"/>
                <a:gd name="T49" fmla="*/ 59 h 75"/>
                <a:gd name="T50" fmla="*/ 1 w 151"/>
                <a:gd name="T51" fmla="*/ 62 h 75"/>
                <a:gd name="T52" fmla="*/ 1 w 151"/>
                <a:gd name="T53" fmla="*/ 66 h 75"/>
                <a:gd name="T54" fmla="*/ 3 w 151"/>
                <a:gd name="T55" fmla="*/ 69 h 75"/>
                <a:gd name="T56" fmla="*/ 7 w 151"/>
                <a:gd name="T57" fmla="*/ 72 h 75"/>
                <a:gd name="T58" fmla="*/ 11 w 151"/>
                <a:gd name="T59" fmla="*/ 75 h 75"/>
                <a:gd name="T60" fmla="*/ 16 w 151"/>
                <a:gd name="T61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51" h="75">
                  <a:moveTo>
                    <a:pt x="16" y="75"/>
                  </a:moveTo>
                  <a:lnTo>
                    <a:pt x="18" y="75"/>
                  </a:lnTo>
                  <a:lnTo>
                    <a:pt x="20" y="74"/>
                  </a:lnTo>
                  <a:lnTo>
                    <a:pt x="141" y="28"/>
                  </a:lnTo>
                  <a:lnTo>
                    <a:pt x="144" y="27"/>
                  </a:lnTo>
                  <a:lnTo>
                    <a:pt x="147" y="26"/>
                  </a:lnTo>
                  <a:lnTo>
                    <a:pt x="148" y="24"/>
                  </a:lnTo>
                  <a:lnTo>
                    <a:pt x="150" y="22"/>
                  </a:lnTo>
                  <a:lnTo>
                    <a:pt x="150" y="18"/>
                  </a:lnTo>
                  <a:lnTo>
                    <a:pt x="151" y="16"/>
                  </a:lnTo>
                  <a:lnTo>
                    <a:pt x="151" y="13"/>
                  </a:lnTo>
                  <a:lnTo>
                    <a:pt x="150" y="9"/>
                  </a:lnTo>
                  <a:lnTo>
                    <a:pt x="149" y="7"/>
                  </a:lnTo>
                  <a:lnTo>
                    <a:pt x="147" y="5"/>
                  </a:lnTo>
                  <a:lnTo>
                    <a:pt x="144" y="2"/>
                  </a:lnTo>
                  <a:lnTo>
                    <a:pt x="142" y="1"/>
                  </a:lnTo>
                  <a:lnTo>
                    <a:pt x="140" y="0"/>
                  </a:lnTo>
                  <a:lnTo>
                    <a:pt x="136" y="0"/>
                  </a:lnTo>
                  <a:lnTo>
                    <a:pt x="133" y="0"/>
                  </a:lnTo>
                  <a:lnTo>
                    <a:pt x="131" y="1"/>
                  </a:lnTo>
                  <a:lnTo>
                    <a:pt x="10" y="45"/>
                  </a:lnTo>
                  <a:lnTo>
                    <a:pt x="5" y="49"/>
                  </a:lnTo>
                  <a:lnTo>
                    <a:pt x="2" y="54"/>
                  </a:lnTo>
                  <a:lnTo>
                    <a:pt x="1" y="57"/>
                  </a:lnTo>
                  <a:lnTo>
                    <a:pt x="0" y="59"/>
                  </a:lnTo>
                  <a:lnTo>
                    <a:pt x="1" y="62"/>
                  </a:lnTo>
                  <a:lnTo>
                    <a:pt x="1" y="66"/>
                  </a:lnTo>
                  <a:lnTo>
                    <a:pt x="3" y="69"/>
                  </a:lnTo>
                  <a:lnTo>
                    <a:pt x="7" y="72"/>
                  </a:lnTo>
                  <a:lnTo>
                    <a:pt x="11" y="75"/>
                  </a:lnTo>
                  <a:lnTo>
                    <a:pt x="16" y="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6" name="Freeform 4598">
              <a:extLst>
                <a:ext uri="{FF2B5EF4-FFF2-40B4-BE49-F238E27FC236}">
                  <a16:creationId xmlns:a16="http://schemas.microsoft.com/office/drawing/2014/main" id="{C78F8059-4B32-4304-93D4-FC1E6DFA6102}"/>
                </a:ext>
              </a:extLst>
            </p:cNvPr>
            <p:cNvSpPr>
              <a:spLocks/>
            </p:cNvSpPr>
            <p:nvPr/>
          </p:nvSpPr>
          <p:spPr bwMode="auto">
            <a:xfrm>
              <a:off x="9528175" y="3508375"/>
              <a:ext cx="57150" cy="130175"/>
            </a:xfrm>
            <a:custGeom>
              <a:avLst/>
              <a:gdLst>
                <a:gd name="T0" fmla="*/ 181 w 182"/>
                <a:gd name="T1" fmla="*/ 186 h 409"/>
                <a:gd name="T2" fmla="*/ 174 w 182"/>
                <a:gd name="T3" fmla="*/ 161 h 409"/>
                <a:gd name="T4" fmla="*/ 161 w 182"/>
                <a:gd name="T5" fmla="*/ 138 h 409"/>
                <a:gd name="T6" fmla="*/ 146 w 182"/>
                <a:gd name="T7" fmla="*/ 120 h 409"/>
                <a:gd name="T8" fmla="*/ 124 w 182"/>
                <a:gd name="T9" fmla="*/ 106 h 409"/>
                <a:gd name="T10" fmla="*/ 109 w 182"/>
                <a:gd name="T11" fmla="*/ 91 h 409"/>
                <a:gd name="T12" fmla="*/ 106 w 182"/>
                <a:gd name="T13" fmla="*/ 66 h 409"/>
                <a:gd name="T14" fmla="*/ 96 w 182"/>
                <a:gd name="T15" fmla="*/ 45 h 409"/>
                <a:gd name="T16" fmla="*/ 75 w 182"/>
                <a:gd name="T17" fmla="*/ 21 h 409"/>
                <a:gd name="T18" fmla="*/ 47 w 182"/>
                <a:gd name="T19" fmla="*/ 5 h 409"/>
                <a:gd name="T20" fmla="*/ 14 w 182"/>
                <a:gd name="T21" fmla="*/ 0 h 409"/>
                <a:gd name="T22" fmla="*/ 7 w 182"/>
                <a:gd name="T23" fmla="*/ 2 h 409"/>
                <a:gd name="T24" fmla="*/ 1 w 182"/>
                <a:gd name="T25" fmla="*/ 9 h 409"/>
                <a:gd name="T26" fmla="*/ 0 w 182"/>
                <a:gd name="T27" fmla="*/ 18 h 409"/>
                <a:gd name="T28" fmla="*/ 4 w 182"/>
                <a:gd name="T29" fmla="*/ 25 h 409"/>
                <a:gd name="T30" fmla="*/ 12 w 182"/>
                <a:gd name="T31" fmla="*/ 29 h 409"/>
                <a:gd name="T32" fmla="*/ 30 w 182"/>
                <a:gd name="T33" fmla="*/ 31 h 409"/>
                <a:gd name="T34" fmla="*/ 51 w 182"/>
                <a:gd name="T35" fmla="*/ 40 h 409"/>
                <a:gd name="T36" fmla="*/ 68 w 182"/>
                <a:gd name="T37" fmla="*/ 56 h 409"/>
                <a:gd name="T38" fmla="*/ 77 w 182"/>
                <a:gd name="T39" fmla="*/ 73 h 409"/>
                <a:gd name="T40" fmla="*/ 79 w 182"/>
                <a:gd name="T41" fmla="*/ 92 h 409"/>
                <a:gd name="T42" fmla="*/ 75 w 182"/>
                <a:gd name="T43" fmla="*/ 108 h 409"/>
                <a:gd name="T44" fmla="*/ 78 w 182"/>
                <a:gd name="T45" fmla="*/ 117 h 409"/>
                <a:gd name="T46" fmla="*/ 85 w 182"/>
                <a:gd name="T47" fmla="*/ 124 h 409"/>
                <a:gd name="T48" fmla="*/ 101 w 182"/>
                <a:gd name="T49" fmla="*/ 128 h 409"/>
                <a:gd name="T50" fmla="*/ 120 w 182"/>
                <a:gd name="T51" fmla="*/ 138 h 409"/>
                <a:gd name="T52" fmla="*/ 134 w 182"/>
                <a:gd name="T53" fmla="*/ 152 h 409"/>
                <a:gd name="T54" fmla="*/ 144 w 182"/>
                <a:gd name="T55" fmla="*/ 170 h 409"/>
                <a:gd name="T56" fmla="*/ 150 w 182"/>
                <a:gd name="T57" fmla="*/ 189 h 409"/>
                <a:gd name="T58" fmla="*/ 151 w 182"/>
                <a:gd name="T59" fmla="*/ 213 h 409"/>
                <a:gd name="T60" fmla="*/ 148 w 182"/>
                <a:gd name="T61" fmla="*/ 234 h 409"/>
                <a:gd name="T62" fmla="*/ 139 w 182"/>
                <a:gd name="T63" fmla="*/ 252 h 409"/>
                <a:gd name="T64" fmla="*/ 125 w 182"/>
                <a:gd name="T65" fmla="*/ 268 h 409"/>
                <a:gd name="T66" fmla="*/ 108 w 182"/>
                <a:gd name="T67" fmla="*/ 278 h 409"/>
                <a:gd name="T68" fmla="*/ 88 w 182"/>
                <a:gd name="T69" fmla="*/ 284 h 409"/>
                <a:gd name="T70" fmla="*/ 80 w 182"/>
                <a:gd name="T71" fmla="*/ 290 h 409"/>
                <a:gd name="T72" fmla="*/ 75 w 182"/>
                <a:gd name="T73" fmla="*/ 299 h 409"/>
                <a:gd name="T74" fmla="*/ 80 w 182"/>
                <a:gd name="T75" fmla="*/ 311 h 409"/>
                <a:gd name="T76" fmla="*/ 82 w 182"/>
                <a:gd name="T77" fmla="*/ 329 h 409"/>
                <a:gd name="T78" fmla="*/ 78 w 182"/>
                <a:gd name="T79" fmla="*/ 345 h 409"/>
                <a:gd name="T80" fmla="*/ 65 w 182"/>
                <a:gd name="T81" fmla="*/ 362 h 409"/>
                <a:gd name="T82" fmla="*/ 43 w 182"/>
                <a:gd name="T83" fmla="*/ 374 h 409"/>
                <a:gd name="T84" fmla="*/ 14 w 182"/>
                <a:gd name="T85" fmla="*/ 379 h 409"/>
                <a:gd name="T86" fmla="*/ 7 w 182"/>
                <a:gd name="T87" fmla="*/ 382 h 409"/>
                <a:gd name="T88" fmla="*/ 1 w 182"/>
                <a:gd name="T89" fmla="*/ 388 h 409"/>
                <a:gd name="T90" fmla="*/ 0 w 182"/>
                <a:gd name="T91" fmla="*/ 397 h 409"/>
                <a:gd name="T92" fmla="*/ 4 w 182"/>
                <a:gd name="T93" fmla="*/ 405 h 409"/>
                <a:gd name="T94" fmla="*/ 12 w 182"/>
                <a:gd name="T95" fmla="*/ 409 h 409"/>
                <a:gd name="T96" fmla="*/ 42 w 182"/>
                <a:gd name="T97" fmla="*/ 406 h 409"/>
                <a:gd name="T98" fmla="*/ 75 w 182"/>
                <a:gd name="T99" fmla="*/ 391 h 409"/>
                <a:gd name="T100" fmla="*/ 100 w 182"/>
                <a:gd name="T101" fmla="*/ 367 h 409"/>
                <a:gd name="T102" fmla="*/ 109 w 182"/>
                <a:gd name="T103" fmla="*/ 346 h 409"/>
                <a:gd name="T104" fmla="*/ 113 w 182"/>
                <a:gd name="T105" fmla="*/ 325 h 409"/>
                <a:gd name="T106" fmla="*/ 118 w 182"/>
                <a:gd name="T107" fmla="*/ 307 h 409"/>
                <a:gd name="T108" fmla="*/ 140 w 182"/>
                <a:gd name="T109" fmla="*/ 295 h 409"/>
                <a:gd name="T110" fmla="*/ 158 w 182"/>
                <a:gd name="T111" fmla="*/ 278 h 409"/>
                <a:gd name="T112" fmla="*/ 170 w 182"/>
                <a:gd name="T113" fmla="*/ 257 h 409"/>
                <a:gd name="T114" fmla="*/ 179 w 182"/>
                <a:gd name="T115" fmla="*/ 232 h 409"/>
                <a:gd name="T116" fmla="*/ 182 w 182"/>
                <a:gd name="T117" fmla="*/ 205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82" h="409">
                  <a:moveTo>
                    <a:pt x="182" y="204"/>
                  </a:moveTo>
                  <a:lnTo>
                    <a:pt x="182" y="195"/>
                  </a:lnTo>
                  <a:lnTo>
                    <a:pt x="181" y="186"/>
                  </a:lnTo>
                  <a:lnTo>
                    <a:pt x="178" y="178"/>
                  </a:lnTo>
                  <a:lnTo>
                    <a:pt x="176" y="169"/>
                  </a:lnTo>
                  <a:lnTo>
                    <a:pt x="174" y="161"/>
                  </a:lnTo>
                  <a:lnTo>
                    <a:pt x="170" y="153"/>
                  </a:lnTo>
                  <a:lnTo>
                    <a:pt x="166" y="145"/>
                  </a:lnTo>
                  <a:lnTo>
                    <a:pt x="161" y="138"/>
                  </a:lnTo>
                  <a:lnTo>
                    <a:pt x="157" y="132"/>
                  </a:lnTo>
                  <a:lnTo>
                    <a:pt x="151" y="126"/>
                  </a:lnTo>
                  <a:lnTo>
                    <a:pt x="146" y="120"/>
                  </a:lnTo>
                  <a:lnTo>
                    <a:pt x="139" y="115"/>
                  </a:lnTo>
                  <a:lnTo>
                    <a:pt x="132" y="110"/>
                  </a:lnTo>
                  <a:lnTo>
                    <a:pt x="124" y="106"/>
                  </a:lnTo>
                  <a:lnTo>
                    <a:pt x="116" y="102"/>
                  </a:lnTo>
                  <a:lnTo>
                    <a:pt x="108" y="99"/>
                  </a:lnTo>
                  <a:lnTo>
                    <a:pt x="109" y="91"/>
                  </a:lnTo>
                  <a:lnTo>
                    <a:pt x="108" y="82"/>
                  </a:lnTo>
                  <a:lnTo>
                    <a:pt x="107" y="74"/>
                  </a:lnTo>
                  <a:lnTo>
                    <a:pt x="106" y="66"/>
                  </a:lnTo>
                  <a:lnTo>
                    <a:pt x="104" y="59"/>
                  </a:lnTo>
                  <a:lnTo>
                    <a:pt x="100" y="51"/>
                  </a:lnTo>
                  <a:lnTo>
                    <a:pt x="96" y="45"/>
                  </a:lnTo>
                  <a:lnTo>
                    <a:pt x="91" y="38"/>
                  </a:lnTo>
                  <a:lnTo>
                    <a:pt x="85" y="29"/>
                  </a:lnTo>
                  <a:lnTo>
                    <a:pt x="75" y="21"/>
                  </a:lnTo>
                  <a:lnTo>
                    <a:pt x="68" y="15"/>
                  </a:lnTo>
                  <a:lnTo>
                    <a:pt x="57" y="10"/>
                  </a:lnTo>
                  <a:lnTo>
                    <a:pt x="47" y="5"/>
                  </a:lnTo>
                  <a:lnTo>
                    <a:pt x="37" y="2"/>
                  </a:lnTo>
                  <a:lnTo>
                    <a:pt x="26" y="1"/>
                  </a:lnTo>
                  <a:lnTo>
                    <a:pt x="14" y="0"/>
                  </a:lnTo>
                  <a:lnTo>
                    <a:pt x="12" y="0"/>
                  </a:lnTo>
                  <a:lnTo>
                    <a:pt x="9" y="1"/>
                  </a:lnTo>
                  <a:lnTo>
                    <a:pt x="7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1" y="9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1" y="21"/>
                  </a:lnTo>
                  <a:lnTo>
                    <a:pt x="2" y="23"/>
                  </a:lnTo>
                  <a:lnTo>
                    <a:pt x="4" y="25"/>
                  </a:lnTo>
                  <a:lnTo>
                    <a:pt x="7" y="27"/>
                  </a:lnTo>
                  <a:lnTo>
                    <a:pt x="9" y="29"/>
                  </a:lnTo>
                  <a:lnTo>
                    <a:pt x="12" y="29"/>
                  </a:lnTo>
                  <a:lnTo>
                    <a:pt x="14" y="30"/>
                  </a:lnTo>
                  <a:lnTo>
                    <a:pt x="22" y="30"/>
                  </a:lnTo>
                  <a:lnTo>
                    <a:pt x="30" y="31"/>
                  </a:lnTo>
                  <a:lnTo>
                    <a:pt x="37" y="33"/>
                  </a:lnTo>
                  <a:lnTo>
                    <a:pt x="44" y="37"/>
                  </a:lnTo>
                  <a:lnTo>
                    <a:pt x="51" y="40"/>
                  </a:lnTo>
                  <a:lnTo>
                    <a:pt x="56" y="45"/>
                  </a:lnTo>
                  <a:lnTo>
                    <a:pt x="62" y="50"/>
                  </a:lnTo>
                  <a:lnTo>
                    <a:pt x="68" y="56"/>
                  </a:lnTo>
                  <a:lnTo>
                    <a:pt x="71" y="62"/>
                  </a:lnTo>
                  <a:lnTo>
                    <a:pt x="74" y="67"/>
                  </a:lnTo>
                  <a:lnTo>
                    <a:pt x="77" y="73"/>
                  </a:lnTo>
                  <a:lnTo>
                    <a:pt x="78" y="80"/>
                  </a:lnTo>
                  <a:lnTo>
                    <a:pt x="79" y="85"/>
                  </a:lnTo>
                  <a:lnTo>
                    <a:pt x="79" y="92"/>
                  </a:lnTo>
                  <a:lnTo>
                    <a:pt x="78" y="99"/>
                  </a:lnTo>
                  <a:lnTo>
                    <a:pt x="77" y="106"/>
                  </a:lnTo>
                  <a:lnTo>
                    <a:pt x="75" y="108"/>
                  </a:lnTo>
                  <a:lnTo>
                    <a:pt x="75" y="111"/>
                  </a:lnTo>
                  <a:lnTo>
                    <a:pt x="77" y="115"/>
                  </a:lnTo>
                  <a:lnTo>
                    <a:pt x="78" y="117"/>
                  </a:lnTo>
                  <a:lnTo>
                    <a:pt x="80" y="119"/>
                  </a:lnTo>
                  <a:lnTo>
                    <a:pt x="82" y="121"/>
                  </a:lnTo>
                  <a:lnTo>
                    <a:pt x="85" y="124"/>
                  </a:lnTo>
                  <a:lnTo>
                    <a:pt x="88" y="124"/>
                  </a:lnTo>
                  <a:lnTo>
                    <a:pt x="95" y="126"/>
                  </a:lnTo>
                  <a:lnTo>
                    <a:pt x="101" y="128"/>
                  </a:lnTo>
                  <a:lnTo>
                    <a:pt x="108" y="131"/>
                  </a:lnTo>
                  <a:lnTo>
                    <a:pt x="114" y="134"/>
                  </a:lnTo>
                  <a:lnTo>
                    <a:pt x="120" y="138"/>
                  </a:lnTo>
                  <a:lnTo>
                    <a:pt x="125" y="142"/>
                  </a:lnTo>
                  <a:lnTo>
                    <a:pt x="130" y="147"/>
                  </a:lnTo>
                  <a:lnTo>
                    <a:pt x="134" y="152"/>
                  </a:lnTo>
                  <a:lnTo>
                    <a:pt x="138" y="158"/>
                  </a:lnTo>
                  <a:lnTo>
                    <a:pt x="141" y="163"/>
                  </a:lnTo>
                  <a:lnTo>
                    <a:pt x="144" y="170"/>
                  </a:lnTo>
                  <a:lnTo>
                    <a:pt x="147" y="176"/>
                  </a:lnTo>
                  <a:lnTo>
                    <a:pt x="149" y="182"/>
                  </a:lnTo>
                  <a:lnTo>
                    <a:pt x="150" y="189"/>
                  </a:lnTo>
                  <a:lnTo>
                    <a:pt x="151" y="197"/>
                  </a:lnTo>
                  <a:lnTo>
                    <a:pt x="151" y="205"/>
                  </a:lnTo>
                  <a:lnTo>
                    <a:pt x="151" y="213"/>
                  </a:lnTo>
                  <a:lnTo>
                    <a:pt x="150" y="220"/>
                  </a:lnTo>
                  <a:lnTo>
                    <a:pt x="149" y="228"/>
                  </a:lnTo>
                  <a:lnTo>
                    <a:pt x="148" y="234"/>
                  </a:lnTo>
                  <a:lnTo>
                    <a:pt x="144" y="241"/>
                  </a:lnTo>
                  <a:lnTo>
                    <a:pt x="142" y="247"/>
                  </a:lnTo>
                  <a:lnTo>
                    <a:pt x="139" y="252"/>
                  </a:lnTo>
                  <a:lnTo>
                    <a:pt x="134" y="258"/>
                  </a:lnTo>
                  <a:lnTo>
                    <a:pt x="131" y="264"/>
                  </a:lnTo>
                  <a:lnTo>
                    <a:pt x="125" y="268"/>
                  </a:lnTo>
                  <a:lnTo>
                    <a:pt x="121" y="272"/>
                  </a:lnTo>
                  <a:lnTo>
                    <a:pt x="115" y="275"/>
                  </a:lnTo>
                  <a:lnTo>
                    <a:pt x="108" y="278"/>
                  </a:lnTo>
                  <a:lnTo>
                    <a:pt x="103" y="281"/>
                  </a:lnTo>
                  <a:lnTo>
                    <a:pt x="96" y="283"/>
                  </a:lnTo>
                  <a:lnTo>
                    <a:pt x="88" y="284"/>
                  </a:lnTo>
                  <a:lnTo>
                    <a:pt x="85" y="285"/>
                  </a:lnTo>
                  <a:lnTo>
                    <a:pt x="82" y="287"/>
                  </a:lnTo>
                  <a:lnTo>
                    <a:pt x="80" y="290"/>
                  </a:lnTo>
                  <a:lnTo>
                    <a:pt x="78" y="292"/>
                  </a:lnTo>
                  <a:lnTo>
                    <a:pt x="77" y="295"/>
                  </a:lnTo>
                  <a:lnTo>
                    <a:pt x="75" y="299"/>
                  </a:lnTo>
                  <a:lnTo>
                    <a:pt x="75" y="302"/>
                  </a:lnTo>
                  <a:lnTo>
                    <a:pt x="77" y="306"/>
                  </a:lnTo>
                  <a:lnTo>
                    <a:pt x="80" y="311"/>
                  </a:lnTo>
                  <a:lnTo>
                    <a:pt x="81" y="317"/>
                  </a:lnTo>
                  <a:lnTo>
                    <a:pt x="82" y="324"/>
                  </a:lnTo>
                  <a:lnTo>
                    <a:pt x="82" y="329"/>
                  </a:lnTo>
                  <a:lnTo>
                    <a:pt x="81" y="335"/>
                  </a:lnTo>
                  <a:lnTo>
                    <a:pt x="80" y="339"/>
                  </a:lnTo>
                  <a:lnTo>
                    <a:pt x="78" y="345"/>
                  </a:lnTo>
                  <a:lnTo>
                    <a:pt x="75" y="350"/>
                  </a:lnTo>
                  <a:lnTo>
                    <a:pt x="71" y="356"/>
                  </a:lnTo>
                  <a:lnTo>
                    <a:pt x="65" y="362"/>
                  </a:lnTo>
                  <a:lnTo>
                    <a:pt x="59" y="368"/>
                  </a:lnTo>
                  <a:lnTo>
                    <a:pt x="51" y="371"/>
                  </a:lnTo>
                  <a:lnTo>
                    <a:pt x="43" y="374"/>
                  </a:lnTo>
                  <a:lnTo>
                    <a:pt x="34" y="378"/>
                  </a:lnTo>
                  <a:lnTo>
                    <a:pt x="25" y="379"/>
                  </a:lnTo>
                  <a:lnTo>
                    <a:pt x="14" y="379"/>
                  </a:lnTo>
                  <a:lnTo>
                    <a:pt x="12" y="380"/>
                  </a:lnTo>
                  <a:lnTo>
                    <a:pt x="9" y="380"/>
                  </a:lnTo>
                  <a:lnTo>
                    <a:pt x="7" y="382"/>
                  </a:lnTo>
                  <a:lnTo>
                    <a:pt x="4" y="383"/>
                  </a:lnTo>
                  <a:lnTo>
                    <a:pt x="2" y="386"/>
                  </a:lnTo>
                  <a:lnTo>
                    <a:pt x="1" y="388"/>
                  </a:lnTo>
                  <a:lnTo>
                    <a:pt x="0" y="391"/>
                  </a:lnTo>
                  <a:lnTo>
                    <a:pt x="0" y="395"/>
                  </a:lnTo>
                  <a:lnTo>
                    <a:pt x="0" y="397"/>
                  </a:lnTo>
                  <a:lnTo>
                    <a:pt x="1" y="400"/>
                  </a:lnTo>
                  <a:lnTo>
                    <a:pt x="2" y="403"/>
                  </a:lnTo>
                  <a:lnTo>
                    <a:pt x="4" y="405"/>
                  </a:lnTo>
                  <a:lnTo>
                    <a:pt x="7" y="407"/>
                  </a:lnTo>
                  <a:lnTo>
                    <a:pt x="9" y="408"/>
                  </a:lnTo>
                  <a:lnTo>
                    <a:pt x="12" y="409"/>
                  </a:lnTo>
                  <a:lnTo>
                    <a:pt x="14" y="409"/>
                  </a:lnTo>
                  <a:lnTo>
                    <a:pt x="28" y="408"/>
                  </a:lnTo>
                  <a:lnTo>
                    <a:pt x="42" y="406"/>
                  </a:lnTo>
                  <a:lnTo>
                    <a:pt x="53" y="403"/>
                  </a:lnTo>
                  <a:lnTo>
                    <a:pt x="65" y="398"/>
                  </a:lnTo>
                  <a:lnTo>
                    <a:pt x="75" y="391"/>
                  </a:lnTo>
                  <a:lnTo>
                    <a:pt x="86" y="385"/>
                  </a:lnTo>
                  <a:lnTo>
                    <a:pt x="94" y="376"/>
                  </a:lnTo>
                  <a:lnTo>
                    <a:pt x="100" y="367"/>
                  </a:lnTo>
                  <a:lnTo>
                    <a:pt x="105" y="360"/>
                  </a:lnTo>
                  <a:lnTo>
                    <a:pt x="107" y="353"/>
                  </a:lnTo>
                  <a:lnTo>
                    <a:pt x="109" y="346"/>
                  </a:lnTo>
                  <a:lnTo>
                    <a:pt x="112" y="339"/>
                  </a:lnTo>
                  <a:lnTo>
                    <a:pt x="113" y="332"/>
                  </a:lnTo>
                  <a:lnTo>
                    <a:pt x="113" y="325"/>
                  </a:lnTo>
                  <a:lnTo>
                    <a:pt x="112" y="318"/>
                  </a:lnTo>
                  <a:lnTo>
                    <a:pt x="110" y="310"/>
                  </a:lnTo>
                  <a:lnTo>
                    <a:pt x="118" y="307"/>
                  </a:lnTo>
                  <a:lnTo>
                    <a:pt x="126" y="303"/>
                  </a:lnTo>
                  <a:lnTo>
                    <a:pt x="133" y="300"/>
                  </a:lnTo>
                  <a:lnTo>
                    <a:pt x="140" y="295"/>
                  </a:lnTo>
                  <a:lnTo>
                    <a:pt x="147" y="290"/>
                  </a:lnTo>
                  <a:lnTo>
                    <a:pt x="152" y="284"/>
                  </a:lnTo>
                  <a:lnTo>
                    <a:pt x="158" y="278"/>
                  </a:lnTo>
                  <a:lnTo>
                    <a:pt x="162" y="272"/>
                  </a:lnTo>
                  <a:lnTo>
                    <a:pt x="167" y="264"/>
                  </a:lnTo>
                  <a:lnTo>
                    <a:pt x="170" y="257"/>
                  </a:lnTo>
                  <a:lnTo>
                    <a:pt x="174" y="249"/>
                  </a:lnTo>
                  <a:lnTo>
                    <a:pt x="177" y="241"/>
                  </a:lnTo>
                  <a:lnTo>
                    <a:pt x="179" y="232"/>
                  </a:lnTo>
                  <a:lnTo>
                    <a:pt x="181" y="223"/>
                  </a:lnTo>
                  <a:lnTo>
                    <a:pt x="182" y="214"/>
                  </a:lnTo>
                  <a:lnTo>
                    <a:pt x="182" y="205"/>
                  </a:lnTo>
                  <a:lnTo>
                    <a:pt x="182" y="2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67" name="Group 266">
            <a:extLst>
              <a:ext uri="{FF2B5EF4-FFF2-40B4-BE49-F238E27FC236}">
                <a16:creationId xmlns:a16="http://schemas.microsoft.com/office/drawing/2014/main" id="{8C040C2C-06C2-4058-9362-C6E5B103793F}"/>
              </a:ext>
            </a:extLst>
          </p:cNvPr>
          <p:cNvGrpSpPr/>
          <p:nvPr/>
        </p:nvGrpSpPr>
        <p:grpSpPr>
          <a:xfrm>
            <a:off x="10045757" y="5323954"/>
            <a:ext cx="277813" cy="287337"/>
            <a:chOff x="11612563" y="4081463"/>
            <a:chExt cx="277813" cy="287337"/>
          </a:xfrm>
          <a:solidFill>
            <a:schemeClr val="bg1"/>
          </a:solidFill>
        </p:grpSpPr>
        <p:sp>
          <p:nvSpPr>
            <p:cNvPr id="268" name="Freeform 4632">
              <a:extLst>
                <a:ext uri="{FF2B5EF4-FFF2-40B4-BE49-F238E27FC236}">
                  <a16:creationId xmlns:a16="http://schemas.microsoft.com/office/drawing/2014/main" id="{4957A205-44F9-4A53-BA1F-A5EC16A4AFA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626850" y="4081463"/>
              <a:ext cx="249238" cy="173038"/>
            </a:xfrm>
            <a:custGeom>
              <a:avLst/>
              <a:gdLst>
                <a:gd name="T0" fmla="*/ 452 w 784"/>
                <a:gd name="T1" fmla="*/ 120 h 542"/>
                <a:gd name="T2" fmla="*/ 302 w 784"/>
                <a:gd name="T3" fmla="*/ 150 h 542"/>
                <a:gd name="T4" fmla="*/ 16 w 784"/>
                <a:gd name="T5" fmla="*/ 542 h 542"/>
                <a:gd name="T6" fmla="*/ 772 w 784"/>
                <a:gd name="T7" fmla="*/ 542 h 542"/>
                <a:gd name="T8" fmla="*/ 777 w 784"/>
                <a:gd name="T9" fmla="*/ 539 h 542"/>
                <a:gd name="T10" fmla="*/ 781 w 784"/>
                <a:gd name="T11" fmla="*/ 535 h 542"/>
                <a:gd name="T12" fmla="*/ 783 w 784"/>
                <a:gd name="T13" fmla="*/ 529 h 542"/>
                <a:gd name="T14" fmla="*/ 784 w 784"/>
                <a:gd name="T15" fmla="*/ 135 h 542"/>
                <a:gd name="T16" fmla="*/ 783 w 784"/>
                <a:gd name="T17" fmla="*/ 129 h 542"/>
                <a:gd name="T18" fmla="*/ 780 w 784"/>
                <a:gd name="T19" fmla="*/ 125 h 542"/>
                <a:gd name="T20" fmla="*/ 775 w 784"/>
                <a:gd name="T21" fmla="*/ 121 h 542"/>
                <a:gd name="T22" fmla="*/ 768 w 784"/>
                <a:gd name="T23" fmla="*/ 120 h 542"/>
                <a:gd name="T24" fmla="*/ 483 w 784"/>
                <a:gd name="T25" fmla="*/ 105 h 542"/>
                <a:gd name="T26" fmla="*/ 481 w 784"/>
                <a:gd name="T27" fmla="*/ 99 h 542"/>
                <a:gd name="T28" fmla="*/ 478 w 784"/>
                <a:gd name="T29" fmla="*/ 94 h 542"/>
                <a:gd name="T30" fmla="*/ 474 w 784"/>
                <a:gd name="T31" fmla="*/ 91 h 542"/>
                <a:gd name="T32" fmla="*/ 468 w 784"/>
                <a:gd name="T33" fmla="*/ 90 h 542"/>
                <a:gd name="T34" fmla="*/ 392 w 784"/>
                <a:gd name="T35" fmla="*/ 14 h 542"/>
                <a:gd name="T36" fmla="*/ 391 w 784"/>
                <a:gd name="T37" fmla="*/ 9 h 542"/>
                <a:gd name="T38" fmla="*/ 388 w 784"/>
                <a:gd name="T39" fmla="*/ 4 h 542"/>
                <a:gd name="T40" fmla="*/ 383 w 784"/>
                <a:gd name="T41" fmla="*/ 1 h 542"/>
                <a:gd name="T42" fmla="*/ 378 w 784"/>
                <a:gd name="T43" fmla="*/ 0 h 542"/>
                <a:gd name="T44" fmla="*/ 371 w 784"/>
                <a:gd name="T45" fmla="*/ 1 h 542"/>
                <a:gd name="T46" fmla="*/ 366 w 784"/>
                <a:gd name="T47" fmla="*/ 4 h 542"/>
                <a:gd name="T48" fmla="*/ 363 w 784"/>
                <a:gd name="T49" fmla="*/ 9 h 542"/>
                <a:gd name="T50" fmla="*/ 362 w 784"/>
                <a:gd name="T51" fmla="*/ 14 h 542"/>
                <a:gd name="T52" fmla="*/ 287 w 784"/>
                <a:gd name="T53" fmla="*/ 90 h 542"/>
                <a:gd name="T54" fmla="*/ 282 w 784"/>
                <a:gd name="T55" fmla="*/ 91 h 542"/>
                <a:gd name="T56" fmla="*/ 276 w 784"/>
                <a:gd name="T57" fmla="*/ 94 h 542"/>
                <a:gd name="T58" fmla="*/ 273 w 784"/>
                <a:gd name="T59" fmla="*/ 99 h 542"/>
                <a:gd name="T60" fmla="*/ 271 w 784"/>
                <a:gd name="T61" fmla="*/ 105 h 542"/>
                <a:gd name="T62" fmla="*/ 16 w 784"/>
                <a:gd name="T63" fmla="*/ 120 h 542"/>
                <a:gd name="T64" fmla="*/ 11 w 784"/>
                <a:gd name="T65" fmla="*/ 121 h 542"/>
                <a:gd name="T66" fmla="*/ 5 w 784"/>
                <a:gd name="T67" fmla="*/ 125 h 542"/>
                <a:gd name="T68" fmla="*/ 1 w 784"/>
                <a:gd name="T69" fmla="*/ 129 h 542"/>
                <a:gd name="T70" fmla="*/ 0 w 784"/>
                <a:gd name="T71" fmla="*/ 135 h 542"/>
                <a:gd name="T72" fmla="*/ 1 w 784"/>
                <a:gd name="T73" fmla="*/ 529 h 542"/>
                <a:gd name="T74" fmla="*/ 4 w 784"/>
                <a:gd name="T75" fmla="*/ 535 h 542"/>
                <a:gd name="T76" fmla="*/ 7 w 784"/>
                <a:gd name="T77" fmla="*/ 539 h 542"/>
                <a:gd name="T78" fmla="*/ 13 w 784"/>
                <a:gd name="T79" fmla="*/ 542 h 542"/>
                <a:gd name="T80" fmla="*/ 16 w 784"/>
                <a:gd name="T81" fmla="*/ 542 h 5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84" h="542">
                  <a:moveTo>
                    <a:pt x="302" y="120"/>
                  </a:moveTo>
                  <a:lnTo>
                    <a:pt x="452" y="120"/>
                  </a:lnTo>
                  <a:lnTo>
                    <a:pt x="452" y="150"/>
                  </a:lnTo>
                  <a:lnTo>
                    <a:pt x="302" y="150"/>
                  </a:lnTo>
                  <a:lnTo>
                    <a:pt x="302" y="120"/>
                  </a:lnTo>
                  <a:close/>
                  <a:moveTo>
                    <a:pt x="16" y="542"/>
                  </a:moveTo>
                  <a:lnTo>
                    <a:pt x="768" y="542"/>
                  </a:lnTo>
                  <a:lnTo>
                    <a:pt x="772" y="542"/>
                  </a:lnTo>
                  <a:lnTo>
                    <a:pt x="775" y="540"/>
                  </a:lnTo>
                  <a:lnTo>
                    <a:pt x="777" y="539"/>
                  </a:lnTo>
                  <a:lnTo>
                    <a:pt x="780" y="537"/>
                  </a:lnTo>
                  <a:lnTo>
                    <a:pt x="781" y="535"/>
                  </a:lnTo>
                  <a:lnTo>
                    <a:pt x="783" y="533"/>
                  </a:lnTo>
                  <a:lnTo>
                    <a:pt x="783" y="529"/>
                  </a:lnTo>
                  <a:lnTo>
                    <a:pt x="784" y="527"/>
                  </a:lnTo>
                  <a:lnTo>
                    <a:pt x="784" y="135"/>
                  </a:lnTo>
                  <a:lnTo>
                    <a:pt x="783" y="132"/>
                  </a:lnTo>
                  <a:lnTo>
                    <a:pt x="783" y="129"/>
                  </a:lnTo>
                  <a:lnTo>
                    <a:pt x="781" y="127"/>
                  </a:lnTo>
                  <a:lnTo>
                    <a:pt x="780" y="125"/>
                  </a:lnTo>
                  <a:lnTo>
                    <a:pt x="777" y="123"/>
                  </a:lnTo>
                  <a:lnTo>
                    <a:pt x="775" y="121"/>
                  </a:lnTo>
                  <a:lnTo>
                    <a:pt x="772" y="120"/>
                  </a:lnTo>
                  <a:lnTo>
                    <a:pt x="768" y="120"/>
                  </a:lnTo>
                  <a:lnTo>
                    <a:pt x="483" y="120"/>
                  </a:lnTo>
                  <a:lnTo>
                    <a:pt x="483" y="105"/>
                  </a:lnTo>
                  <a:lnTo>
                    <a:pt x="483" y="102"/>
                  </a:lnTo>
                  <a:lnTo>
                    <a:pt x="481" y="99"/>
                  </a:lnTo>
                  <a:lnTo>
                    <a:pt x="480" y="97"/>
                  </a:lnTo>
                  <a:lnTo>
                    <a:pt x="478" y="94"/>
                  </a:lnTo>
                  <a:lnTo>
                    <a:pt x="476" y="92"/>
                  </a:lnTo>
                  <a:lnTo>
                    <a:pt x="474" y="91"/>
                  </a:lnTo>
                  <a:lnTo>
                    <a:pt x="470" y="90"/>
                  </a:lnTo>
                  <a:lnTo>
                    <a:pt x="468" y="90"/>
                  </a:lnTo>
                  <a:lnTo>
                    <a:pt x="392" y="90"/>
                  </a:lnTo>
                  <a:lnTo>
                    <a:pt x="392" y="14"/>
                  </a:lnTo>
                  <a:lnTo>
                    <a:pt x="392" y="12"/>
                  </a:lnTo>
                  <a:lnTo>
                    <a:pt x="391" y="9"/>
                  </a:lnTo>
                  <a:lnTo>
                    <a:pt x="390" y="6"/>
                  </a:lnTo>
                  <a:lnTo>
                    <a:pt x="388" y="4"/>
                  </a:lnTo>
                  <a:lnTo>
                    <a:pt x="385" y="2"/>
                  </a:lnTo>
                  <a:lnTo>
                    <a:pt x="383" y="1"/>
                  </a:lnTo>
                  <a:lnTo>
                    <a:pt x="380" y="0"/>
                  </a:lnTo>
                  <a:lnTo>
                    <a:pt x="378" y="0"/>
                  </a:lnTo>
                  <a:lnTo>
                    <a:pt x="374" y="0"/>
                  </a:lnTo>
                  <a:lnTo>
                    <a:pt x="371" y="1"/>
                  </a:lnTo>
                  <a:lnTo>
                    <a:pt x="369" y="2"/>
                  </a:lnTo>
                  <a:lnTo>
                    <a:pt x="366" y="4"/>
                  </a:lnTo>
                  <a:lnTo>
                    <a:pt x="365" y="6"/>
                  </a:lnTo>
                  <a:lnTo>
                    <a:pt x="363" y="9"/>
                  </a:lnTo>
                  <a:lnTo>
                    <a:pt x="363" y="12"/>
                  </a:lnTo>
                  <a:lnTo>
                    <a:pt x="362" y="14"/>
                  </a:lnTo>
                  <a:lnTo>
                    <a:pt x="362" y="90"/>
                  </a:lnTo>
                  <a:lnTo>
                    <a:pt x="287" y="90"/>
                  </a:lnTo>
                  <a:lnTo>
                    <a:pt x="284" y="90"/>
                  </a:lnTo>
                  <a:lnTo>
                    <a:pt x="282" y="91"/>
                  </a:lnTo>
                  <a:lnTo>
                    <a:pt x="278" y="92"/>
                  </a:lnTo>
                  <a:lnTo>
                    <a:pt x="276" y="94"/>
                  </a:lnTo>
                  <a:lnTo>
                    <a:pt x="275" y="97"/>
                  </a:lnTo>
                  <a:lnTo>
                    <a:pt x="273" y="99"/>
                  </a:lnTo>
                  <a:lnTo>
                    <a:pt x="273" y="102"/>
                  </a:lnTo>
                  <a:lnTo>
                    <a:pt x="271" y="105"/>
                  </a:lnTo>
                  <a:lnTo>
                    <a:pt x="271" y="120"/>
                  </a:lnTo>
                  <a:lnTo>
                    <a:pt x="16" y="120"/>
                  </a:lnTo>
                  <a:lnTo>
                    <a:pt x="13" y="120"/>
                  </a:lnTo>
                  <a:lnTo>
                    <a:pt x="11" y="121"/>
                  </a:lnTo>
                  <a:lnTo>
                    <a:pt x="7" y="123"/>
                  </a:lnTo>
                  <a:lnTo>
                    <a:pt x="5" y="125"/>
                  </a:lnTo>
                  <a:lnTo>
                    <a:pt x="4" y="127"/>
                  </a:lnTo>
                  <a:lnTo>
                    <a:pt x="1" y="129"/>
                  </a:lnTo>
                  <a:lnTo>
                    <a:pt x="1" y="132"/>
                  </a:lnTo>
                  <a:lnTo>
                    <a:pt x="0" y="135"/>
                  </a:lnTo>
                  <a:lnTo>
                    <a:pt x="0" y="527"/>
                  </a:lnTo>
                  <a:lnTo>
                    <a:pt x="1" y="529"/>
                  </a:lnTo>
                  <a:lnTo>
                    <a:pt x="1" y="533"/>
                  </a:lnTo>
                  <a:lnTo>
                    <a:pt x="4" y="535"/>
                  </a:lnTo>
                  <a:lnTo>
                    <a:pt x="5" y="537"/>
                  </a:lnTo>
                  <a:lnTo>
                    <a:pt x="7" y="539"/>
                  </a:lnTo>
                  <a:lnTo>
                    <a:pt x="11" y="540"/>
                  </a:lnTo>
                  <a:lnTo>
                    <a:pt x="13" y="542"/>
                  </a:lnTo>
                  <a:lnTo>
                    <a:pt x="16" y="542"/>
                  </a:lnTo>
                  <a:lnTo>
                    <a:pt x="16" y="5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9" name="Freeform 4633">
              <a:extLst>
                <a:ext uri="{FF2B5EF4-FFF2-40B4-BE49-F238E27FC236}">
                  <a16:creationId xmlns:a16="http://schemas.microsoft.com/office/drawing/2014/main" id="{5CFDFB69-44CF-44C3-A516-087C152C5B5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12563" y="4264025"/>
              <a:ext cx="277813" cy="104775"/>
            </a:xfrm>
            <a:custGeom>
              <a:avLst/>
              <a:gdLst>
                <a:gd name="T0" fmla="*/ 45 w 874"/>
                <a:gd name="T1" fmla="*/ 0 h 331"/>
                <a:gd name="T2" fmla="*/ 26 w 874"/>
                <a:gd name="T3" fmla="*/ 2 h 331"/>
                <a:gd name="T4" fmla="*/ 13 w 874"/>
                <a:gd name="T5" fmla="*/ 11 h 331"/>
                <a:gd name="T6" fmla="*/ 4 w 874"/>
                <a:gd name="T7" fmla="*/ 26 h 331"/>
                <a:gd name="T8" fmla="*/ 0 w 874"/>
                <a:gd name="T9" fmla="*/ 45 h 331"/>
                <a:gd name="T10" fmla="*/ 4 w 874"/>
                <a:gd name="T11" fmla="*/ 64 h 331"/>
                <a:gd name="T12" fmla="*/ 13 w 874"/>
                <a:gd name="T13" fmla="*/ 78 h 331"/>
                <a:gd name="T14" fmla="*/ 26 w 874"/>
                <a:gd name="T15" fmla="*/ 87 h 331"/>
                <a:gd name="T16" fmla="*/ 45 w 874"/>
                <a:gd name="T17" fmla="*/ 90 h 331"/>
                <a:gd name="T18" fmla="*/ 105 w 874"/>
                <a:gd name="T19" fmla="*/ 310 h 331"/>
                <a:gd name="T20" fmla="*/ 103 w 874"/>
                <a:gd name="T21" fmla="*/ 315 h 331"/>
                <a:gd name="T22" fmla="*/ 104 w 874"/>
                <a:gd name="T23" fmla="*/ 321 h 331"/>
                <a:gd name="T24" fmla="*/ 106 w 874"/>
                <a:gd name="T25" fmla="*/ 325 h 331"/>
                <a:gd name="T26" fmla="*/ 112 w 874"/>
                <a:gd name="T27" fmla="*/ 330 h 331"/>
                <a:gd name="T28" fmla="*/ 119 w 874"/>
                <a:gd name="T29" fmla="*/ 331 h 331"/>
                <a:gd name="T30" fmla="*/ 127 w 874"/>
                <a:gd name="T31" fmla="*/ 329 h 331"/>
                <a:gd name="T32" fmla="*/ 132 w 874"/>
                <a:gd name="T33" fmla="*/ 323 h 331"/>
                <a:gd name="T34" fmla="*/ 407 w 874"/>
                <a:gd name="T35" fmla="*/ 90 h 331"/>
                <a:gd name="T36" fmla="*/ 408 w 874"/>
                <a:gd name="T37" fmla="*/ 319 h 331"/>
                <a:gd name="T38" fmla="*/ 410 w 874"/>
                <a:gd name="T39" fmla="*/ 324 h 331"/>
                <a:gd name="T40" fmla="*/ 414 w 874"/>
                <a:gd name="T41" fmla="*/ 329 h 331"/>
                <a:gd name="T42" fmla="*/ 419 w 874"/>
                <a:gd name="T43" fmla="*/ 331 h 331"/>
                <a:gd name="T44" fmla="*/ 425 w 874"/>
                <a:gd name="T45" fmla="*/ 331 h 331"/>
                <a:gd name="T46" fmla="*/ 430 w 874"/>
                <a:gd name="T47" fmla="*/ 329 h 331"/>
                <a:gd name="T48" fmla="*/ 435 w 874"/>
                <a:gd name="T49" fmla="*/ 324 h 331"/>
                <a:gd name="T50" fmla="*/ 437 w 874"/>
                <a:gd name="T51" fmla="*/ 319 h 331"/>
                <a:gd name="T52" fmla="*/ 437 w 874"/>
                <a:gd name="T53" fmla="*/ 90 h 331"/>
                <a:gd name="T54" fmla="*/ 713 w 874"/>
                <a:gd name="T55" fmla="*/ 323 h 331"/>
                <a:gd name="T56" fmla="*/ 718 w 874"/>
                <a:gd name="T57" fmla="*/ 329 h 331"/>
                <a:gd name="T58" fmla="*/ 726 w 874"/>
                <a:gd name="T59" fmla="*/ 331 h 331"/>
                <a:gd name="T60" fmla="*/ 733 w 874"/>
                <a:gd name="T61" fmla="*/ 330 h 331"/>
                <a:gd name="T62" fmla="*/ 738 w 874"/>
                <a:gd name="T63" fmla="*/ 325 h 331"/>
                <a:gd name="T64" fmla="*/ 740 w 874"/>
                <a:gd name="T65" fmla="*/ 321 h 331"/>
                <a:gd name="T66" fmla="*/ 741 w 874"/>
                <a:gd name="T67" fmla="*/ 315 h 331"/>
                <a:gd name="T68" fmla="*/ 739 w 874"/>
                <a:gd name="T69" fmla="*/ 310 h 331"/>
                <a:gd name="T70" fmla="*/ 829 w 874"/>
                <a:gd name="T71" fmla="*/ 90 h 331"/>
                <a:gd name="T72" fmla="*/ 848 w 874"/>
                <a:gd name="T73" fmla="*/ 87 h 331"/>
                <a:gd name="T74" fmla="*/ 862 w 874"/>
                <a:gd name="T75" fmla="*/ 78 h 331"/>
                <a:gd name="T76" fmla="*/ 871 w 874"/>
                <a:gd name="T77" fmla="*/ 64 h 331"/>
                <a:gd name="T78" fmla="*/ 874 w 874"/>
                <a:gd name="T79" fmla="*/ 45 h 331"/>
                <a:gd name="T80" fmla="*/ 871 w 874"/>
                <a:gd name="T81" fmla="*/ 26 h 331"/>
                <a:gd name="T82" fmla="*/ 862 w 874"/>
                <a:gd name="T83" fmla="*/ 11 h 331"/>
                <a:gd name="T84" fmla="*/ 848 w 874"/>
                <a:gd name="T85" fmla="*/ 2 h 331"/>
                <a:gd name="T86" fmla="*/ 829 w 874"/>
                <a:gd name="T87" fmla="*/ 0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874" h="331">
                  <a:moveTo>
                    <a:pt x="829" y="0"/>
                  </a:moveTo>
                  <a:lnTo>
                    <a:pt x="45" y="0"/>
                  </a:lnTo>
                  <a:lnTo>
                    <a:pt x="35" y="0"/>
                  </a:lnTo>
                  <a:lnTo>
                    <a:pt x="26" y="2"/>
                  </a:lnTo>
                  <a:lnTo>
                    <a:pt x="18" y="6"/>
                  </a:lnTo>
                  <a:lnTo>
                    <a:pt x="13" y="11"/>
                  </a:lnTo>
                  <a:lnTo>
                    <a:pt x="7" y="18"/>
                  </a:lnTo>
                  <a:lnTo>
                    <a:pt x="4" y="26"/>
                  </a:lnTo>
                  <a:lnTo>
                    <a:pt x="1" y="35"/>
                  </a:lnTo>
                  <a:lnTo>
                    <a:pt x="0" y="45"/>
                  </a:lnTo>
                  <a:lnTo>
                    <a:pt x="1" y="55"/>
                  </a:lnTo>
                  <a:lnTo>
                    <a:pt x="4" y="64"/>
                  </a:lnTo>
                  <a:lnTo>
                    <a:pt x="7" y="72"/>
                  </a:lnTo>
                  <a:lnTo>
                    <a:pt x="13" y="78"/>
                  </a:lnTo>
                  <a:lnTo>
                    <a:pt x="18" y="84"/>
                  </a:lnTo>
                  <a:lnTo>
                    <a:pt x="26" y="87"/>
                  </a:lnTo>
                  <a:lnTo>
                    <a:pt x="35" y="89"/>
                  </a:lnTo>
                  <a:lnTo>
                    <a:pt x="45" y="90"/>
                  </a:lnTo>
                  <a:lnTo>
                    <a:pt x="217" y="90"/>
                  </a:lnTo>
                  <a:lnTo>
                    <a:pt x="105" y="310"/>
                  </a:lnTo>
                  <a:lnTo>
                    <a:pt x="104" y="312"/>
                  </a:lnTo>
                  <a:lnTo>
                    <a:pt x="103" y="315"/>
                  </a:lnTo>
                  <a:lnTo>
                    <a:pt x="103" y="317"/>
                  </a:lnTo>
                  <a:lnTo>
                    <a:pt x="104" y="321"/>
                  </a:lnTo>
                  <a:lnTo>
                    <a:pt x="105" y="323"/>
                  </a:lnTo>
                  <a:lnTo>
                    <a:pt x="106" y="325"/>
                  </a:lnTo>
                  <a:lnTo>
                    <a:pt x="109" y="328"/>
                  </a:lnTo>
                  <a:lnTo>
                    <a:pt x="112" y="330"/>
                  </a:lnTo>
                  <a:lnTo>
                    <a:pt x="115" y="331"/>
                  </a:lnTo>
                  <a:lnTo>
                    <a:pt x="119" y="331"/>
                  </a:lnTo>
                  <a:lnTo>
                    <a:pt x="122" y="331"/>
                  </a:lnTo>
                  <a:lnTo>
                    <a:pt x="127" y="329"/>
                  </a:lnTo>
                  <a:lnTo>
                    <a:pt x="129" y="326"/>
                  </a:lnTo>
                  <a:lnTo>
                    <a:pt x="132" y="323"/>
                  </a:lnTo>
                  <a:lnTo>
                    <a:pt x="251" y="90"/>
                  </a:lnTo>
                  <a:lnTo>
                    <a:pt x="407" y="90"/>
                  </a:lnTo>
                  <a:lnTo>
                    <a:pt x="407" y="316"/>
                  </a:lnTo>
                  <a:lnTo>
                    <a:pt x="408" y="319"/>
                  </a:lnTo>
                  <a:lnTo>
                    <a:pt x="408" y="322"/>
                  </a:lnTo>
                  <a:lnTo>
                    <a:pt x="410" y="324"/>
                  </a:lnTo>
                  <a:lnTo>
                    <a:pt x="411" y="326"/>
                  </a:lnTo>
                  <a:lnTo>
                    <a:pt x="414" y="329"/>
                  </a:lnTo>
                  <a:lnTo>
                    <a:pt x="416" y="330"/>
                  </a:lnTo>
                  <a:lnTo>
                    <a:pt x="419" y="331"/>
                  </a:lnTo>
                  <a:lnTo>
                    <a:pt x="423" y="331"/>
                  </a:lnTo>
                  <a:lnTo>
                    <a:pt x="425" y="331"/>
                  </a:lnTo>
                  <a:lnTo>
                    <a:pt x="428" y="330"/>
                  </a:lnTo>
                  <a:lnTo>
                    <a:pt x="430" y="329"/>
                  </a:lnTo>
                  <a:lnTo>
                    <a:pt x="433" y="326"/>
                  </a:lnTo>
                  <a:lnTo>
                    <a:pt x="435" y="324"/>
                  </a:lnTo>
                  <a:lnTo>
                    <a:pt x="436" y="322"/>
                  </a:lnTo>
                  <a:lnTo>
                    <a:pt x="437" y="319"/>
                  </a:lnTo>
                  <a:lnTo>
                    <a:pt x="437" y="316"/>
                  </a:lnTo>
                  <a:lnTo>
                    <a:pt x="437" y="90"/>
                  </a:lnTo>
                  <a:lnTo>
                    <a:pt x="594" y="90"/>
                  </a:lnTo>
                  <a:lnTo>
                    <a:pt x="713" y="323"/>
                  </a:lnTo>
                  <a:lnTo>
                    <a:pt x="715" y="326"/>
                  </a:lnTo>
                  <a:lnTo>
                    <a:pt x="718" y="329"/>
                  </a:lnTo>
                  <a:lnTo>
                    <a:pt x="722" y="331"/>
                  </a:lnTo>
                  <a:lnTo>
                    <a:pt x="726" y="331"/>
                  </a:lnTo>
                  <a:lnTo>
                    <a:pt x="730" y="331"/>
                  </a:lnTo>
                  <a:lnTo>
                    <a:pt x="733" y="330"/>
                  </a:lnTo>
                  <a:lnTo>
                    <a:pt x="735" y="328"/>
                  </a:lnTo>
                  <a:lnTo>
                    <a:pt x="738" y="325"/>
                  </a:lnTo>
                  <a:lnTo>
                    <a:pt x="739" y="323"/>
                  </a:lnTo>
                  <a:lnTo>
                    <a:pt x="740" y="321"/>
                  </a:lnTo>
                  <a:lnTo>
                    <a:pt x="741" y="317"/>
                  </a:lnTo>
                  <a:lnTo>
                    <a:pt x="741" y="315"/>
                  </a:lnTo>
                  <a:lnTo>
                    <a:pt x="740" y="312"/>
                  </a:lnTo>
                  <a:lnTo>
                    <a:pt x="739" y="310"/>
                  </a:lnTo>
                  <a:lnTo>
                    <a:pt x="627" y="90"/>
                  </a:lnTo>
                  <a:lnTo>
                    <a:pt x="829" y="90"/>
                  </a:lnTo>
                  <a:lnTo>
                    <a:pt x="839" y="89"/>
                  </a:lnTo>
                  <a:lnTo>
                    <a:pt x="848" y="87"/>
                  </a:lnTo>
                  <a:lnTo>
                    <a:pt x="856" y="84"/>
                  </a:lnTo>
                  <a:lnTo>
                    <a:pt x="862" y="78"/>
                  </a:lnTo>
                  <a:lnTo>
                    <a:pt x="868" y="72"/>
                  </a:lnTo>
                  <a:lnTo>
                    <a:pt x="871" y="64"/>
                  </a:lnTo>
                  <a:lnTo>
                    <a:pt x="873" y="55"/>
                  </a:lnTo>
                  <a:lnTo>
                    <a:pt x="874" y="45"/>
                  </a:lnTo>
                  <a:lnTo>
                    <a:pt x="873" y="35"/>
                  </a:lnTo>
                  <a:lnTo>
                    <a:pt x="871" y="26"/>
                  </a:lnTo>
                  <a:lnTo>
                    <a:pt x="868" y="18"/>
                  </a:lnTo>
                  <a:lnTo>
                    <a:pt x="862" y="11"/>
                  </a:lnTo>
                  <a:lnTo>
                    <a:pt x="856" y="7"/>
                  </a:lnTo>
                  <a:lnTo>
                    <a:pt x="848" y="2"/>
                  </a:lnTo>
                  <a:lnTo>
                    <a:pt x="839" y="0"/>
                  </a:lnTo>
                  <a:lnTo>
                    <a:pt x="829" y="0"/>
                  </a:lnTo>
                  <a:lnTo>
                    <a:pt x="82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48E06796-F40B-F50B-5E2F-17828D8FB327}"/>
              </a:ext>
            </a:extLst>
          </p:cNvPr>
          <p:cNvSpPr/>
          <p:nvPr/>
        </p:nvSpPr>
        <p:spPr>
          <a:xfrm>
            <a:off x="4285318" y="2322617"/>
            <a:ext cx="5966021" cy="65278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0400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BC324DA6-8EDD-321F-7E78-D6232FEAA555}"/>
              </a:ext>
            </a:extLst>
          </p:cNvPr>
          <p:cNvSpPr/>
          <p:nvPr/>
        </p:nvSpPr>
        <p:spPr>
          <a:xfrm>
            <a:off x="3940333" y="2308345"/>
            <a:ext cx="752232" cy="752232"/>
          </a:xfrm>
          <a:prstGeom prst="ellipse">
            <a:avLst/>
          </a:prstGeom>
          <a:solidFill>
            <a:schemeClr val="bg1"/>
          </a:solidFill>
          <a:ln>
            <a:solidFill>
              <a:schemeClr val="tx1">
                <a:lumMod val="65000"/>
                <a:lumOff val="3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ID"/>
          </a:p>
        </p:txBody>
      </p:sp>
      <p:sp>
        <p:nvSpPr>
          <p:cNvPr id="7" name="Freeform 3447">
            <a:extLst>
              <a:ext uri="{FF2B5EF4-FFF2-40B4-BE49-F238E27FC236}">
                <a16:creationId xmlns:a16="http://schemas.microsoft.com/office/drawing/2014/main" id="{09298BFD-441F-CC90-792A-86118958D98B}"/>
              </a:ext>
            </a:extLst>
          </p:cNvPr>
          <p:cNvSpPr>
            <a:spLocks noEditPoints="1"/>
          </p:cNvSpPr>
          <p:nvPr/>
        </p:nvSpPr>
        <p:spPr bwMode="auto">
          <a:xfrm>
            <a:off x="4166208" y="2529113"/>
            <a:ext cx="285750" cy="285750"/>
          </a:xfrm>
          <a:custGeom>
            <a:avLst/>
            <a:gdLst>
              <a:gd name="T0" fmla="*/ 482 w 720"/>
              <a:gd name="T1" fmla="*/ 537 h 721"/>
              <a:gd name="T2" fmla="*/ 445 w 720"/>
              <a:gd name="T3" fmla="*/ 450 h 721"/>
              <a:gd name="T4" fmla="*/ 477 w 720"/>
              <a:gd name="T5" fmla="*/ 370 h 721"/>
              <a:gd name="T6" fmla="*/ 495 w 720"/>
              <a:gd name="T7" fmla="*/ 345 h 721"/>
              <a:gd name="T8" fmla="*/ 488 w 720"/>
              <a:gd name="T9" fmla="*/ 298 h 721"/>
              <a:gd name="T10" fmla="*/ 493 w 720"/>
              <a:gd name="T11" fmla="*/ 246 h 721"/>
              <a:gd name="T12" fmla="*/ 486 w 720"/>
              <a:gd name="T13" fmla="*/ 178 h 721"/>
              <a:gd name="T14" fmla="*/ 450 w 720"/>
              <a:gd name="T15" fmla="*/ 148 h 721"/>
              <a:gd name="T16" fmla="*/ 351 w 720"/>
              <a:gd name="T17" fmla="*/ 139 h 721"/>
              <a:gd name="T18" fmla="*/ 283 w 720"/>
              <a:gd name="T19" fmla="*/ 170 h 721"/>
              <a:gd name="T20" fmla="*/ 251 w 720"/>
              <a:gd name="T21" fmla="*/ 184 h 721"/>
              <a:gd name="T22" fmla="*/ 229 w 720"/>
              <a:gd name="T23" fmla="*/ 218 h 721"/>
              <a:gd name="T24" fmla="*/ 240 w 720"/>
              <a:gd name="T25" fmla="*/ 292 h 721"/>
              <a:gd name="T26" fmla="*/ 223 w 720"/>
              <a:gd name="T27" fmla="*/ 331 h 721"/>
              <a:gd name="T28" fmla="*/ 235 w 720"/>
              <a:gd name="T29" fmla="*/ 364 h 721"/>
              <a:gd name="T30" fmla="*/ 260 w 720"/>
              <a:gd name="T31" fmla="*/ 433 h 721"/>
              <a:gd name="T32" fmla="*/ 272 w 720"/>
              <a:gd name="T33" fmla="*/ 524 h 721"/>
              <a:gd name="T34" fmla="*/ 133 w 720"/>
              <a:gd name="T35" fmla="*/ 573 h 721"/>
              <a:gd name="T36" fmla="*/ 65 w 720"/>
              <a:gd name="T37" fmla="*/ 523 h 721"/>
              <a:gd name="T38" fmla="*/ 32 w 720"/>
              <a:gd name="T39" fmla="*/ 437 h 721"/>
              <a:gd name="T40" fmla="*/ 24 w 720"/>
              <a:gd name="T41" fmla="*/ 343 h 721"/>
              <a:gd name="T42" fmla="*/ 43 w 720"/>
              <a:gd name="T43" fmla="*/ 244 h 721"/>
              <a:gd name="T44" fmla="*/ 91 w 720"/>
              <a:gd name="T45" fmla="*/ 160 h 721"/>
              <a:gd name="T46" fmla="*/ 159 w 720"/>
              <a:gd name="T47" fmla="*/ 92 h 721"/>
              <a:gd name="T48" fmla="*/ 244 w 720"/>
              <a:gd name="T49" fmla="*/ 44 h 721"/>
              <a:gd name="T50" fmla="*/ 342 w 720"/>
              <a:gd name="T51" fmla="*/ 25 h 721"/>
              <a:gd name="T52" fmla="*/ 444 w 720"/>
              <a:gd name="T53" fmla="*/ 35 h 721"/>
              <a:gd name="T54" fmla="*/ 534 w 720"/>
              <a:gd name="T55" fmla="*/ 72 h 721"/>
              <a:gd name="T56" fmla="*/ 608 w 720"/>
              <a:gd name="T57" fmla="*/ 134 h 721"/>
              <a:gd name="T58" fmla="*/ 663 w 720"/>
              <a:gd name="T59" fmla="*/ 215 h 721"/>
              <a:gd name="T60" fmla="*/ 692 w 720"/>
              <a:gd name="T61" fmla="*/ 310 h 721"/>
              <a:gd name="T62" fmla="*/ 693 w 720"/>
              <a:gd name="T63" fmla="*/ 408 h 721"/>
              <a:gd name="T64" fmla="*/ 669 w 720"/>
              <a:gd name="T65" fmla="*/ 495 h 721"/>
              <a:gd name="T66" fmla="*/ 620 w 720"/>
              <a:gd name="T67" fmla="*/ 573 h 721"/>
              <a:gd name="T68" fmla="*/ 287 w 720"/>
              <a:gd name="T69" fmla="*/ 7 h 721"/>
              <a:gd name="T70" fmla="*/ 188 w 720"/>
              <a:gd name="T71" fmla="*/ 44 h 721"/>
              <a:gd name="T72" fmla="*/ 105 w 720"/>
              <a:gd name="T73" fmla="*/ 106 h 721"/>
              <a:gd name="T74" fmla="*/ 43 w 720"/>
              <a:gd name="T75" fmla="*/ 189 h 721"/>
              <a:gd name="T76" fmla="*/ 6 w 720"/>
              <a:gd name="T77" fmla="*/ 288 h 721"/>
              <a:gd name="T78" fmla="*/ 1 w 720"/>
              <a:gd name="T79" fmla="*/ 395 h 721"/>
              <a:gd name="T80" fmla="*/ 25 w 720"/>
              <a:gd name="T81" fmla="*/ 495 h 721"/>
              <a:gd name="T82" fmla="*/ 75 w 720"/>
              <a:gd name="T83" fmla="*/ 582 h 721"/>
              <a:gd name="T84" fmla="*/ 98 w 720"/>
              <a:gd name="T85" fmla="*/ 609 h 721"/>
              <a:gd name="T86" fmla="*/ 98 w 720"/>
              <a:gd name="T87" fmla="*/ 609 h 721"/>
              <a:gd name="T88" fmla="*/ 98 w 720"/>
              <a:gd name="T89" fmla="*/ 609 h 721"/>
              <a:gd name="T90" fmla="*/ 98 w 720"/>
              <a:gd name="T91" fmla="*/ 609 h 721"/>
              <a:gd name="T92" fmla="*/ 98 w 720"/>
              <a:gd name="T93" fmla="*/ 609 h 721"/>
              <a:gd name="T94" fmla="*/ 172 w 720"/>
              <a:gd name="T95" fmla="*/ 666 h 721"/>
              <a:gd name="T96" fmla="*/ 272 w 720"/>
              <a:gd name="T97" fmla="*/ 709 h 721"/>
              <a:gd name="T98" fmla="*/ 377 w 720"/>
              <a:gd name="T99" fmla="*/ 721 h 721"/>
              <a:gd name="T100" fmla="*/ 482 w 720"/>
              <a:gd name="T101" fmla="*/ 698 h 721"/>
              <a:gd name="T102" fmla="*/ 579 w 720"/>
              <a:gd name="T103" fmla="*/ 645 h 721"/>
              <a:gd name="T104" fmla="*/ 633 w 720"/>
              <a:gd name="T105" fmla="*/ 596 h 721"/>
              <a:gd name="T106" fmla="*/ 688 w 720"/>
              <a:gd name="T107" fmla="*/ 510 h 721"/>
              <a:gd name="T108" fmla="*/ 716 w 720"/>
              <a:gd name="T109" fmla="*/ 413 h 721"/>
              <a:gd name="T110" fmla="*/ 716 w 720"/>
              <a:gd name="T111" fmla="*/ 306 h 721"/>
              <a:gd name="T112" fmla="*/ 685 w 720"/>
              <a:gd name="T113" fmla="*/ 205 h 721"/>
              <a:gd name="T114" fmla="*/ 626 w 720"/>
              <a:gd name="T115" fmla="*/ 119 h 721"/>
              <a:gd name="T116" fmla="*/ 547 w 720"/>
              <a:gd name="T117" fmla="*/ 52 h 721"/>
              <a:gd name="T118" fmla="*/ 450 w 720"/>
              <a:gd name="T119" fmla="*/ 12 h 7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720" h="721">
                <a:moveTo>
                  <a:pt x="610" y="585"/>
                </a:moveTo>
                <a:lnTo>
                  <a:pt x="594" y="578"/>
                </a:lnTo>
                <a:lnTo>
                  <a:pt x="571" y="568"/>
                </a:lnTo>
                <a:lnTo>
                  <a:pt x="539" y="558"/>
                </a:lnTo>
                <a:lnTo>
                  <a:pt x="499" y="542"/>
                </a:lnTo>
                <a:lnTo>
                  <a:pt x="482" y="537"/>
                </a:lnTo>
                <a:lnTo>
                  <a:pt x="466" y="531"/>
                </a:lnTo>
                <a:lnTo>
                  <a:pt x="449" y="524"/>
                </a:lnTo>
                <a:lnTo>
                  <a:pt x="432" y="519"/>
                </a:lnTo>
                <a:lnTo>
                  <a:pt x="432" y="459"/>
                </a:lnTo>
                <a:lnTo>
                  <a:pt x="439" y="455"/>
                </a:lnTo>
                <a:lnTo>
                  <a:pt x="445" y="450"/>
                </a:lnTo>
                <a:lnTo>
                  <a:pt x="453" y="442"/>
                </a:lnTo>
                <a:lnTo>
                  <a:pt x="459" y="433"/>
                </a:lnTo>
                <a:lnTo>
                  <a:pt x="466" y="422"/>
                </a:lnTo>
                <a:lnTo>
                  <a:pt x="471" y="406"/>
                </a:lnTo>
                <a:lnTo>
                  <a:pt x="476" y="390"/>
                </a:lnTo>
                <a:lnTo>
                  <a:pt x="477" y="370"/>
                </a:lnTo>
                <a:lnTo>
                  <a:pt x="481" y="368"/>
                </a:lnTo>
                <a:lnTo>
                  <a:pt x="485" y="364"/>
                </a:lnTo>
                <a:lnTo>
                  <a:pt x="488" y="361"/>
                </a:lnTo>
                <a:lnTo>
                  <a:pt x="490" y="357"/>
                </a:lnTo>
                <a:lnTo>
                  <a:pt x="493" y="351"/>
                </a:lnTo>
                <a:lnTo>
                  <a:pt x="495" y="345"/>
                </a:lnTo>
                <a:lnTo>
                  <a:pt x="497" y="338"/>
                </a:lnTo>
                <a:lnTo>
                  <a:pt x="497" y="331"/>
                </a:lnTo>
                <a:lnTo>
                  <a:pt x="495" y="318"/>
                </a:lnTo>
                <a:lnTo>
                  <a:pt x="493" y="307"/>
                </a:lnTo>
                <a:lnTo>
                  <a:pt x="490" y="302"/>
                </a:lnTo>
                <a:lnTo>
                  <a:pt x="488" y="298"/>
                </a:lnTo>
                <a:lnTo>
                  <a:pt x="484" y="295"/>
                </a:lnTo>
                <a:lnTo>
                  <a:pt x="480" y="292"/>
                </a:lnTo>
                <a:lnTo>
                  <a:pt x="481" y="292"/>
                </a:lnTo>
                <a:lnTo>
                  <a:pt x="481" y="291"/>
                </a:lnTo>
                <a:lnTo>
                  <a:pt x="488" y="270"/>
                </a:lnTo>
                <a:lnTo>
                  <a:pt x="493" y="246"/>
                </a:lnTo>
                <a:lnTo>
                  <a:pt x="495" y="232"/>
                </a:lnTo>
                <a:lnTo>
                  <a:pt x="495" y="219"/>
                </a:lnTo>
                <a:lnTo>
                  <a:pt x="495" y="205"/>
                </a:lnTo>
                <a:lnTo>
                  <a:pt x="493" y="191"/>
                </a:lnTo>
                <a:lnTo>
                  <a:pt x="490" y="184"/>
                </a:lnTo>
                <a:lnTo>
                  <a:pt x="486" y="178"/>
                </a:lnTo>
                <a:lnTo>
                  <a:pt x="482" y="171"/>
                </a:lnTo>
                <a:lnTo>
                  <a:pt x="477" y="165"/>
                </a:lnTo>
                <a:lnTo>
                  <a:pt x="472" y="161"/>
                </a:lnTo>
                <a:lnTo>
                  <a:pt x="466" y="156"/>
                </a:lnTo>
                <a:lnTo>
                  <a:pt x="458" y="152"/>
                </a:lnTo>
                <a:lnTo>
                  <a:pt x="450" y="148"/>
                </a:lnTo>
                <a:lnTo>
                  <a:pt x="434" y="143"/>
                </a:lnTo>
                <a:lnTo>
                  <a:pt x="417" y="139"/>
                </a:lnTo>
                <a:lnTo>
                  <a:pt x="400" y="137"/>
                </a:lnTo>
                <a:lnTo>
                  <a:pt x="382" y="137"/>
                </a:lnTo>
                <a:lnTo>
                  <a:pt x="367" y="137"/>
                </a:lnTo>
                <a:lnTo>
                  <a:pt x="351" y="139"/>
                </a:lnTo>
                <a:lnTo>
                  <a:pt x="335" y="142"/>
                </a:lnTo>
                <a:lnTo>
                  <a:pt x="321" y="147"/>
                </a:lnTo>
                <a:lnTo>
                  <a:pt x="306" y="152"/>
                </a:lnTo>
                <a:lnTo>
                  <a:pt x="294" y="160"/>
                </a:lnTo>
                <a:lnTo>
                  <a:pt x="288" y="165"/>
                </a:lnTo>
                <a:lnTo>
                  <a:pt x="283" y="170"/>
                </a:lnTo>
                <a:lnTo>
                  <a:pt x="279" y="175"/>
                </a:lnTo>
                <a:lnTo>
                  <a:pt x="276" y="180"/>
                </a:lnTo>
                <a:lnTo>
                  <a:pt x="269" y="180"/>
                </a:lnTo>
                <a:lnTo>
                  <a:pt x="262" y="182"/>
                </a:lnTo>
                <a:lnTo>
                  <a:pt x="256" y="183"/>
                </a:lnTo>
                <a:lnTo>
                  <a:pt x="251" y="184"/>
                </a:lnTo>
                <a:lnTo>
                  <a:pt x="244" y="189"/>
                </a:lnTo>
                <a:lnTo>
                  <a:pt x="237" y="196"/>
                </a:lnTo>
                <a:lnTo>
                  <a:pt x="235" y="201"/>
                </a:lnTo>
                <a:lnTo>
                  <a:pt x="232" y="206"/>
                </a:lnTo>
                <a:lnTo>
                  <a:pt x="231" y="211"/>
                </a:lnTo>
                <a:lnTo>
                  <a:pt x="229" y="218"/>
                </a:lnTo>
                <a:lnTo>
                  <a:pt x="228" y="230"/>
                </a:lnTo>
                <a:lnTo>
                  <a:pt x="229" y="243"/>
                </a:lnTo>
                <a:lnTo>
                  <a:pt x="233" y="269"/>
                </a:lnTo>
                <a:lnTo>
                  <a:pt x="240" y="291"/>
                </a:lnTo>
                <a:lnTo>
                  <a:pt x="240" y="292"/>
                </a:lnTo>
                <a:lnTo>
                  <a:pt x="240" y="292"/>
                </a:lnTo>
                <a:lnTo>
                  <a:pt x="236" y="295"/>
                </a:lnTo>
                <a:lnTo>
                  <a:pt x="232" y="298"/>
                </a:lnTo>
                <a:lnTo>
                  <a:pt x="229" y="302"/>
                </a:lnTo>
                <a:lnTo>
                  <a:pt x="227" y="307"/>
                </a:lnTo>
                <a:lnTo>
                  <a:pt x="224" y="318"/>
                </a:lnTo>
                <a:lnTo>
                  <a:pt x="223" y="331"/>
                </a:lnTo>
                <a:lnTo>
                  <a:pt x="223" y="337"/>
                </a:lnTo>
                <a:lnTo>
                  <a:pt x="224" y="343"/>
                </a:lnTo>
                <a:lnTo>
                  <a:pt x="226" y="350"/>
                </a:lnTo>
                <a:lnTo>
                  <a:pt x="228" y="355"/>
                </a:lnTo>
                <a:lnTo>
                  <a:pt x="231" y="360"/>
                </a:lnTo>
                <a:lnTo>
                  <a:pt x="235" y="364"/>
                </a:lnTo>
                <a:lnTo>
                  <a:pt x="237" y="368"/>
                </a:lnTo>
                <a:lnTo>
                  <a:pt x="242" y="370"/>
                </a:lnTo>
                <a:lnTo>
                  <a:pt x="244" y="390"/>
                </a:lnTo>
                <a:lnTo>
                  <a:pt x="249" y="406"/>
                </a:lnTo>
                <a:lnTo>
                  <a:pt x="254" y="422"/>
                </a:lnTo>
                <a:lnTo>
                  <a:pt x="260" y="433"/>
                </a:lnTo>
                <a:lnTo>
                  <a:pt x="267" y="442"/>
                </a:lnTo>
                <a:lnTo>
                  <a:pt x="274" y="450"/>
                </a:lnTo>
                <a:lnTo>
                  <a:pt x="281" y="455"/>
                </a:lnTo>
                <a:lnTo>
                  <a:pt x="287" y="459"/>
                </a:lnTo>
                <a:lnTo>
                  <a:pt x="287" y="519"/>
                </a:lnTo>
                <a:lnTo>
                  <a:pt x="272" y="524"/>
                </a:lnTo>
                <a:lnTo>
                  <a:pt x="256" y="530"/>
                </a:lnTo>
                <a:lnTo>
                  <a:pt x="241" y="535"/>
                </a:lnTo>
                <a:lnTo>
                  <a:pt x="226" y="540"/>
                </a:lnTo>
                <a:lnTo>
                  <a:pt x="193" y="550"/>
                </a:lnTo>
                <a:lnTo>
                  <a:pt x="161" y="562"/>
                </a:lnTo>
                <a:lnTo>
                  <a:pt x="133" y="573"/>
                </a:lnTo>
                <a:lnTo>
                  <a:pt x="110" y="586"/>
                </a:lnTo>
                <a:lnTo>
                  <a:pt x="100" y="573"/>
                </a:lnTo>
                <a:lnTo>
                  <a:pt x="89" y="562"/>
                </a:lnTo>
                <a:lnTo>
                  <a:pt x="80" y="549"/>
                </a:lnTo>
                <a:lnTo>
                  <a:pt x="73" y="536"/>
                </a:lnTo>
                <a:lnTo>
                  <a:pt x="65" y="523"/>
                </a:lnTo>
                <a:lnTo>
                  <a:pt x="57" y="509"/>
                </a:lnTo>
                <a:lnTo>
                  <a:pt x="51" y="495"/>
                </a:lnTo>
                <a:lnTo>
                  <a:pt x="46" y="481"/>
                </a:lnTo>
                <a:lnTo>
                  <a:pt x="41" y="467"/>
                </a:lnTo>
                <a:lnTo>
                  <a:pt x="35" y="453"/>
                </a:lnTo>
                <a:lnTo>
                  <a:pt x="32" y="437"/>
                </a:lnTo>
                <a:lnTo>
                  <a:pt x="29" y="422"/>
                </a:lnTo>
                <a:lnTo>
                  <a:pt x="26" y="408"/>
                </a:lnTo>
                <a:lnTo>
                  <a:pt x="25" y="392"/>
                </a:lnTo>
                <a:lnTo>
                  <a:pt x="24" y="377"/>
                </a:lnTo>
                <a:lnTo>
                  <a:pt x="23" y="360"/>
                </a:lnTo>
                <a:lnTo>
                  <a:pt x="24" y="343"/>
                </a:lnTo>
                <a:lnTo>
                  <a:pt x="25" y="327"/>
                </a:lnTo>
                <a:lnTo>
                  <a:pt x="26" y="310"/>
                </a:lnTo>
                <a:lnTo>
                  <a:pt x="30" y="293"/>
                </a:lnTo>
                <a:lnTo>
                  <a:pt x="34" y="277"/>
                </a:lnTo>
                <a:lnTo>
                  <a:pt x="38" y="261"/>
                </a:lnTo>
                <a:lnTo>
                  <a:pt x="43" y="244"/>
                </a:lnTo>
                <a:lnTo>
                  <a:pt x="50" y="230"/>
                </a:lnTo>
                <a:lnTo>
                  <a:pt x="56" y="215"/>
                </a:lnTo>
                <a:lnTo>
                  <a:pt x="64" y="201"/>
                </a:lnTo>
                <a:lnTo>
                  <a:pt x="71" y="187"/>
                </a:lnTo>
                <a:lnTo>
                  <a:pt x="80" y="173"/>
                </a:lnTo>
                <a:lnTo>
                  <a:pt x="91" y="160"/>
                </a:lnTo>
                <a:lnTo>
                  <a:pt x="100" y="147"/>
                </a:lnTo>
                <a:lnTo>
                  <a:pt x="111" y="134"/>
                </a:lnTo>
                <a:lnTo>
                  <a:pt x="122" y="122"/>
                </a:lnTo>
                <a:lnTo>
                  <a:pt x="133" y="112"/>
                </a:lnTo>
                <a:lnTo>
                  <a:pt x="146" y="101"/>
                </a:lnTo>
                <a:lnTo>
                  <a:pt x="159" y="92"/>
                </a:lnTo>
                <a:lnTo>
                  <a:pt x="172" y="81"/>
                </a:lnTo>
                <a:lnTo>
                  <a:pt x="186" y="72"/>
                </a:lnTo>
                <a:lnTo>
                  <a:pt x="200" y="65"/>
                </a:lnTo>
                <a:lnTo>
                  <a:pt x="214" y="57"/>
                </a:lnTo>
                <a:lnTo>
                  <a:pt x="229" y="51"/>
                </a:lnTo>
                <a:lnTo>
                  <a:pt x="244" y="44"/>
                </a:lnTo>
                <a:lnTo>
                  <a:pt x="260" y="39"/>
                </a:lnTo>
                <a:lnTo>
                  <a:pt x="276" y="35"/>
                </a:lnTo>
                <a:lnTo>
                  <a:pt x="292" y="31"/>
                </a:lnTo>
                <a:lnTo>
                  <a:pt x="309" y="27"/>
                </a:lnTo>
                <a:lnTo>
                  <a:pt x="326" y="26"/>
                </a:lnTo>
                <a:lnTo>
                  <a:pt x="342" y="25"/>
                </a:lnTo>
                <a:lnTo>
                  <a:pt x="359" y="24"/>
                </a:lnTo>
                <a:lnTo>
                  <a:pt x="377" y="25"/>
                </a:lnTo>
                <a:lnTo>
                  <a:pt x="394" y="26"/>
                </a:lnTo>
                <a:lnTo>
                  <a:pt x="410" y="27"/>
                </a:lnTo>
                <a:lnTo>
                  <a:pt x="427" y="31"/>
                </a:lnTo>
                <a:lnTo>
                  <a:pt x="444" y="35"/>
                </a:lnTo>
                <a:lnTo>
                  <a:pt x="459" y="39"/>
                </a:lnTo>
                <a:lnTo>
                  <a:pt x="475" y="44"/>
                </a:lnTo>
                <a:lnTo>
                  <a:pt x="490" y="51"/>
                </a:lnTo>
                <a:lnTo>
                  <a:pt x="506" y="57"/>
                </a:lnTo>
                <a:lnTo>
                  <a:pt x="520" y="65"/>
                </a:lnTo>
                <a:lnTo>
                  <a:pt x="534" y="72"/>
                </a:lnTo>
                <a:lnTo>
                  <a:pt x="548" y="81"/>
                </a:lnTo>
                <a:lnTo>
                  <a:pt x="561" y="92"/>
                </a:lnTo>
                <a:lnTo>
                  <a:pt x="574" y="101"/>
                </a:lnTo>
                <a:lnTo>
                  <a:pt x="586" y="112"/>
                </a:lnTo>
                <a:lnTo>
                  <a:pt x="598" y="122"/>
                </a:lnTo>
                <a:lnTo>
                  <a:pt x="608" y="134"/>
                </a:lnTo>
                <a:lnTo>
                  <a:pt x="620" y="147"/>
                </a:lnTo>
                <a:lnTo>
                  <a:pt x="629" y="160"/>
                </a:lnTo>
                <a:lnTo>
                  <a:pt x="639" y="173"/>
                </a:lnTo>
                <a:lnTo>
                  <a:pt x="648" y="187"/>
                </a:lnTo>
                <a:lnTo>
                  <a:pt x="656" y="201"/>
                </a:lnTo>
                <a:lnTo>
                  <a:pt x="663" y="215"/>
                </a:lnTo>
                <a:lnTo>
                  <a:pt x="670" y="230"/>
                </a:lnTo>
                <a:lnTo>
                  <a:pt x="676" y="244"/>
                </a:lnTo>
                <a:lnTo>
                  <a:pt x="681" y="261"/>
                </a:lnTo>
                <a:lnTo>
                  <a:pt x="685" y="277"/>
                </a:lnTo>
                <a:lnTo>
                  <a:pt x="689" y="293"/>
                </a:lnTo>
                <a:lnTo>
                  <a:pt x="692" y="310"/>
                </a:lnTo>
                <a:lnTo>
                  <a:pt x="694" y="327"/>
                </a:lnTo>
                <a:lnTo>
                  <a:pt x="696" y="343"/>
                </a:lnTo>
                <a:lnTo>
                  <a:pt x="697" y="360"/>
                </a:lnTo>
                <a:lnTo>
                  <a:pt x="696" y="377"/>
                </a:lnTo>
                <a:lnTo>
                  <a:pt x="694" y="392"/>
                </a:lnTo>
                <a:lnTo>
                  <a:pt x="693" y="408"/>
                </a:lnTo>
                <a:lnTo>
                  <a:pt x="690" y="422"/>
                </a:lnTo>
                <a:lnTo>
                  <a:pt x="688" y="437"/>
                </a:lnTo>
                <a:lnTo>
                  <a:pt x="684" y="453"/>
                </a:lnTo>
                <a:lnTo>
                  <a:pt x="679" y="467"/>
                </a:lnTo>
                <a:lnTo>
                  <a:pt x="674" y="481"/>
                </a:lnTo>
                <a:lnTo>
                  <a:pt x="669" y="495"/>
                </a:lnTo>
                <a:lnTo>
                  <a:pt x="662" y="509"/>
                </a:lnTo>
                <a:lnTo>
                  <a:pt x="654" y="523"/>
                </a:lnTo>
                <a:lnTo>
                  <a:pt x="647" y="536"/>
                </a:lnTo>
                <a:lnTo>
                  <a:pt x="639" y="549"/>
                </a:lnTo>
                <a:lnTo>
                  <a:pt x="630" y="562"/>
                </a:lnTo>
                <a:lnTo>
                  <a:pt x="620" y="573"/>
                </a:lnTo>
                <a:lnTo>
                  <a:pt x="610" y="585"/>
                </a:lnTo>
                <a:close/>
                <a:moveTo>
                  <a:pt x="359" y="0"/>
                </a:moveTo>
                <a:lnTo>
                  <a:pt x="341" y="0"/>
                </a:lnTo>
                <a:lnTo>
                  <a:pt x="323" y="2"/>
                </a:lnTo>
                <a:lnTo>
                  <a:pt x="305" y="4"/>
                </a:lnTo>
                <a:lnTo>
                  <a:pt x="287" y="7"/>
                </a:lnTo>
                <a:lnTo>
                  <a:pt x="269" y="12"/>
                </a:lnTo>
                <a:lnTo>
                  <a:pt x="253" y="16"/>
                </a:lnTo>
                <a:lnTo>
                  <a:pt x="236" y="22"/>
                </a:lnTo>
                <a:lnTo>
                  <a:pt x="219" y="29"/>
                </a:lnTo>
                <a:lnTo>
                  <a:pt x="204" y="35"/>
                </a:lnTo>
                <a:lnTo>
                  <a:pt x="188" y="44"/>
                </a:lnTo>
                <a:lnTo>
                  <a:pt x="173" y="52"/>
                </a:lnTo>
                <a:lnTo>
                  <a:pt x="159" y="62"/>
                </a:lnTo>
                <a:lnTo>
                  <a:pt x="145" y="72"/>
                </a:lnTo>
                <a:lnTo>
                  <a:pt x="131" y="83"/>
                </a:lnTo>
                <a:lnTo>
                  <a:pt x="118" y="94"/>
                </a:lnTo>
                <a:lnTo>
                  <a:pt x="105" y="106"/>
                </a:lnTo>
                <a:lnTo>
                  <a:pt x="93" y="119"/>
                </a:lnTo>
                <a:lnTo>
                  <a:pt x="82" y="131"/>
                </a:lnTo>
                <a:lnTo>
                  <a:pt x="71" y="146"/>
                </a:lnTo>
                <a:lnTo>
                  <a:pt x="61" y="160"/>
                </a:lnTo>
                <a:lnTo>
                  <a:pt x="51" y="174"/>
                </a:lnTo>
                <a:lnTo>
                  <a:pt x="43" y="189"/>
                </a:lnTo>
                <a:lnTo>
                  <a:pt x="34" y="205"/>
                </a:lnTo>
                <a:lnTo>
                  <a:pt x="28" y="220"/>
                </a:lnTo>
                <a:lnTo>
                  <a:pt x="21" y="237"/>
                </a:lnTo>
                <a:lnTo>
                  <a:pt x="15" y="253"/>
                </a:lnTo>
                <a:lnTo>
                  <a:pt x="11" y="270"/>
                </a:lnTo>
                <a:lnTo>
                  <a:pt x="6" y="288"/>
                </a:lnTo>
                <a:lnTo>
                  <a:pt x="3" y="306"/>
                </a:lnTo>
                <a:lnTo>
                  <a:pt x="1" y="324"/>
                </a:lnTo>
                <a:lnTo>
                  <a:pt x="0" y="342"/>
                </a:lnTo>
                <a:lnTo>
                  <a:pt x="0" y="360"/>
                </a:lnTo>
                <a:lnTo>
                  <a:pt x="0" y="378"/>
                </a:lnTo>
                <a:lnTo>
                  <a:pt x="1" y="395"/>
                </a:lnTo>
                <a:lnTo>
                  <a:pt x="3" y="413"/>
                </a:lnTo>
                <a:lnTo>
                  <a:pt x="6" y="429"/>
                </a:lnTo>
                <a:lnTo>
                  <a:pt x="10" y="446"/>
                </a:lnTo>
                <a:lnTo>
                  <a:pt x="14" y="463"/>
                </a:lnTo>
                <a:lnTo>
                  <a:pt x="19" y="478"/>
                </a:lnTo>
                <a:lnTo>
                  <a:pt x="25" y="495"/>
                </a:lnTo>
                <a:lnTo>
                  <a:pt x="32" y="510"/>
                </a:lnTo>
                <a:lnTo>
                  <a:pt x="39" y="526"/>
                </a:lnTo>
                <a:lnTo>
                  <a:pt x="47" y="540"/>
                </a:lnTo>
                <a:lnTo>
                  <a:pt x="56" y="555"/>
                </a:lnTo>
                <a:lnTo>
                  <a:pt x="65" y="569"/>
                </a:lnTo>
                <a:lnTo>
                  <a:pt x="75" y="582"/>
                </a:lnTo>
                <a:lnTo>
                  <a:pt x="87" y="596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98" y="609"/>
                </a:lnTo>
                <a:lnTo>
                  <a:pt x="113" y="622"/>
                </a:lnTo>
                <a:lnTo>
                  <a:pt x="127" y="635"/>
                </a:lnTo>
                <a:lnTo>
                  <a:pt x="141" y="645"/>
                </a:lnTo>
                <a:lnTo>
                  <a:pt x="156" y="657"/>
                </a:lnTo>
                <a:lnTo>
                  <a:pt x="172" y="666"/>
                </a:lnTo>
                <a:lnTo>
                  <a:pt x="187" y="676"/>
                </a:lnTo>
                <a:lnTo>
                  <a:pt x="204" y="684"/>
                </a:lnTo>
                <a:lnTo>
                  <a:pt x="220" y="691"/>
                </a:lnTo>
                <a:lnTo>
                  <a:pt x="237" y="698"/>
                </a:lnTo>
                <a:lnTo>
                  <a:pt x="254" y="704"/>
                </a:lnTo>
                <a:lnTo>
                  <a:pt x="272" y="709"/>
                </a:lnTo>
                <a:lnTo>
                  <a:pt x="288" y="713"/>
                </a:lnTo>
                <a:lnTo>
                  <a:pt x="306" y="717"/>
                </a:lnTo>
                <a:lnTo>
                  <a:pt x="324" y="720"/>
                </a:lnTo>
                <a:lnTo>
                  <a:pt x="342" y="721"/>
                </a:lnTo>
                <a:lnTo>
                  <a:pt x="359" y="721"/>
                </a:lnTo>
                <a:lnTo>
                  <a:pt x="377" y="721"/>
                </a:lnTo>
                <a:lnTo>
                  <a:pt x="395" y="720"/>
                </a:lnTo>
                <a:lnTo>
                  <a:pt x="413" y="717"/>
                </a:lnTo>
                <a:lnTo>
                  <a:pt x="431" y="713"/>
                </a:lnTo>
                <a:lnTo>
                  <a:pt x="448" y="709"/>
                </a:lnTo>
                <a:lnTo>
                  <a:pt x="466" y="704"/>
                </a:lnTo>
                <a:lnTo>
                  <a:pt x="482" y="698"/>
                </a:lnTo>
                <a:lnTo>
                  <a:pt x="499" y="691"/>
                </a:lnTo>
                <a:lnTo>
                  <a:pt x="516" y="684"/>
                </a:lnTo>
                <a:lnTo>
                  <a:pt x="532" y="676"/>
                </a:lnTo>
                <a:lnTo>
                  <a:pt x="549" y="666"/>
                </a:lnTo>
                <a:lnTo>
                  <a:pt x="565" y="657"/>
                </a:lnTo>
                <a:lnTo>
                  <a:pt x="579" y="645"/>
                </a:lnTo>
                <a:lnTo>
                  <a:pt x="594" y="635"/>
                </a:lnTo>
                <a:lnTo>
                  <a:pt x="607" y="622"/>
                </a:lnTo>
                <a:lnTo>
                  <a:pt x="621" y="609"/>
                </a:lnTo>
                <a:lnTo>
                  <a:pt x="621" y="609"/>
                </a:lnTo>
                <a:lnTo>
                  <a:pt x="621" y="609"/>
                </a:lnTo>
                <a:lnTo>
                  <a:pt x="633" y="596"/>
                </a:lnTo>
                <a:lnTo>
                  <a:pt x="643" y="584"/>
                </a:lnTo>
                <a:lnTo>
                  <a:pt x="653" y="569"/>
                </a:lnTo>
                <a:lnTo>
                  <a:pt x="663" y="555"/>
                </a:lnTo>
                <a:lnTo>
                  <a:pt x="672" y="540"/>
                </a:lnTo>
                <a:lnTo>
                  <a:pt x="680" y="526"/>
                </a:lnTo>
                <a:lnTo>
                  <a:pt x="688" y="510"/>
                </a:lnTo>
                <a:lnTo>
                  <a:pt x="694" y="495"/>
                </a:lnTo>
                <a:lnTo>
                  <a:pt x="701" y="478"/>
                </a:lnTo>
                <a:lnTo>
                  <a:pt x="706" y="463"/>
                </a:lnTo>
                <a:lnTo>
                  <a:pt x="710" y="446"/>
                </a:lnTo>
                <a:lnTo>
                  <a:pt x="714" y="429"/>
                </a:lnTo>
                <a:lnTo>
                  <a:pt x="716" y="413"/>
                </a:lnTo>
                <a:lnTo>
                  <a:pt x="719" y="395"/>
                </a:lnTo>
                <a:lnTo>
                  <a:pt x="720" y="378"/>
                </a:lnTo>
                <a:lnTo>
                  <a:pt x="720" y="360"/>
                </a:lnTo>
                <a:lnTo>
                  <a:pt x="720" y="342"/>
                </a:lnTo>
                <a:lnTo>
                  <a:pt x="719" y="324"/>
                </a:lnTo>
                <a:lnTo>
                  <a:pt x="716" y="306"/>
                </a:lnTo>
                <a:lnTo>
                  <a:pt x="714" y="288"/>
                </a:lnTo>
                <a:lnTo>
                  <a:pt x="708" y="270"/>
                </a:lnTo>
                <a:lnTo>
                  <a:pt x="705" y="253"/>
                </a:lnTo>
                <a:lnTo>
                  <a:pt x="698" y="237"/>
                </a:lnTo>
                <a:lnTo>
                  <a:pt x="692" y="220"/>
                </a:lnTo>
                <a:lnTo>
                  <a:pt x="685" y="205"/>
                </a:lnTo>
                <a:lnTo>
                  <a:pt x="676" y="189"/>
                </a:lnTo>
                <a:lnTo>
                  <a:pt x="669" y="174"/>
                </a:lnTo>
                <a:lnTo>
                  <a:pt x="658" y="160"/>
                </a:lnTo>
                <a:lnTo>
                  <a:pt x="648" y="146"/>
                </a:lnTo>
                <a:lnTo>
                  <a:pt x="638" y="131"/>
                </a:lnTo>
                <a:lnTo>
                  <a:pt x="626" y="119"/>
                </a:lnTo>
                <a:lnTo>
                  <a:pt x="615" y="106"/>
                </a:lnTo>
                <a:lnTo>
                  <a:pt x="602" y="94"/>
                </a:lnTo>
                <a:lnTo>
                  <a:pt x="589" y="83"/>
                </a:lnTo>
                <a:lnTo>
                  <a:pt x="575" y="72"/>
                </a:lnTo>
                <a:lnTo>
                  <a:pt x="561" y="62"/>
                </a:lnTo>
                <a:lnTo>
                  <a:pt x="547" y="52"/>
                </a:lnTo>
                <a:lnTo>
                  <a:pt x="531" y="44"/>
                </a:lnTo>
                <a:lnTo>
                  <a:pt x="516" y="35"/>
                </a:lnTo>
                <a:lnTo>
                  <a:pt x="500" y="29"/>
                </a:lnTo>
                <a:lnTo>
                  <a:pt x="484" y="22"/>
                </a:lnTo>
                <a:lnTo>
                  <a:pt x="467" y="16"/>
                </a:lnTo>
                <a:lnTo>
                  <a:pt x="450" y="12"/>
                </a:lnTo>
                <a:lnTo>
                  <a:pt x="432" y="7"/>
                </a:lnTo>
                <a:lnTo>
                  <a:pt x="414" y="4"/>
                </a:lnTo>
                <a:lnTo>
                  <a:pt x="396" y="2"/>
                </a:lnTo>
                <a:lnTo>
                  <a:pt x="378" y="0"/>
                </a:lnTo>
                <a:lnTo>
                  <a:pt x="359" y="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F7552264-3CAA-C672-534E-93F1FA5F1D4F}"/>
              </a:ext>
            </a:extLst>
          </p:cNvPr>
          <p:cNvGrpSpPr/>
          <p:nvPr/>
        </p:nvGrpSpPr>
        <p:grpSpPr>
          <a:xfrm>
            <a:off x="9672694" y="2316728"/>
            <a:ext cx="904875" cy="682984"/>
            <a:chOff x="10434637" y="1441549"/>
            <a:chExt cx="957263" cy="999194"/>
          </a:xfrm>
          <a:solidFill>
            <a:srgbClr val="0070C0"/>
          </a:solidFill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80C0245E-86A4-CA33-EF22-69C526649D43}"/>
                </a:ext>
              </a:extLst>
            </p:cNvPr>
            <p:cNvSpPr/>
            <p:nvPr/>
          </p:nvSpPr>
          <p:spPr>
            <a:xfrm>
              <a:off x="10487025" y="1441549"/>
              <a:ext cx="904875" cy="99919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ight Triangle 16">
              <a:extLst>
                <a:ext uri="{FF2B5EF4-FFF2-40B4-BE49-F238E27FC236}">
                  <a16:creationId xmlns:a16="http://schemas.microsoft.com/office/drawing/2014/main" id="{13F2B2F6-BFD3-69A4-CBE2-86DDF597DB4A}"/>
                </a:ext>
              </a:extLst>
            </p:cNvPr>
            <p:cNvSpPr/>
            <p:nvPr/>
          </p:nvSpPr>
          <p:spPr>
            <a:xfrm flipH="1">
              <a:off x="10434637" y="1441549"/>
              <a:ext cx="52384" cy="111916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ight Triangle 17">
              <a:extLst>
                <a:ext uri="{FF2B5EF4-FFF2-40B4-BE49-F238E27FC236}">
                  <a16:creationId xmlns:a16="http://schemas.microsoft.com/office/drawing/2014/main" id="{53637376-DE3F-B975-96F2-4BA22CA7D0AB}"/>
                </a:ext>
              </a:extLst>
            </p:cNvPr>
            <p:cNvSpPr/>
            <p:nvPr/>
          </p:nvSpPr>
          <p:spPr>
            <a:xfrm flipH="1" flipV="1">
              <a:off x="10434637" y="2328827"/>
              <a:ext cx="52384" cy="111916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6D413C6C-F42C-0133-8EC8-EB19133885B6}"/>
              </a:ext>
            </a:extLst>
          </p:cNvPr>
          <p:cNvGrpSpPr/>
          <p:nvPr/>
        </p:nvGrpSpPr>
        <p:grpSpPr>
          <a:xfrm>
            <a:off x="10077506" y="2398651"/>
            <a:ext cx="200025" cy="287338"/>
            <a:chOff x="10502900" y="815975"/>
            <a:chExt cx="200025" cy="287338"/>
          </a:xfrm>
          <a:solidFill>
            <a:schemeClr val="bg1"/>
          </a:solidFill>
        </p:grpSpPr>
        <p:sp>
          <p:nvSpPr>
            <p:cNvPr id="20" name="Freeform 2127">
              <a:extLst>
                <a:ext uri="{FF2B5EF4-FFF2-40B4-BE49-F238E27FC236}">
                  <a16:creationId xmlns:a16="http://schemas.microsoft.com/office/drawing/2014/main" id="{F0C45810-BC36-0F4F-00E3-2FD961F3A0A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02900" y="815975"/>
              <a:ext cx="200025" cy="201613"/>
            </a:xfrm>
            <a:custGeom>
              <a:avLst/>
              <a:gdLst>
                <a:gd name="T0" fmla="*/ 284 w 632"/>
                <a:gd name="T1" fmla="*/ 3 h 632"/>
                <a:gd name="T2" fmla="*/ 237 w 632"/>
                <a:gd name="T3" fmla="*/ 10 h 632"/>
                <a:gd name="T4" fmla="*/ 193 w 632"/>
                <a:gd name="T5" fmla="*/ 26 h 632"/>
                <a:gd name="T6" fmla="*/ 152 w 632"/>
                <a:gd name="T7" fmla="*/ 47 h 632"/>
                <a:gd name="T8" fmla="*/ 115 w 632"/>
                <a:gd name="T9" fmla="*/ 72 h 632"/>
                <a:gd name="T10" fmla="*/ 82 w 632"/>
                <a:gd name="T11" fmla="*/ 104 h 632"/>
                <a:gd name="T12" fmla="*/ 54 w 632"/>
                <a:gd name="T13" fmla="*/ 139 h 632"/>
                <a:gd name="T14" fmla="*/ 31 w 632"/>
                <a:gd name="T15" fmla="*/ 180 h 632"/>
                <a:gd name="T16" fmla="*/ 14 w 632"/>
                <a:gd name="T17" fmla="*/ 222 h 632"/>
                <a:gd name="T18" fmla="*/ 4 w 632"/>
                <a:gd name="T19" fmla="*/ 269 h 632"/>
                <a:gd name="T20" fmla="*/ 0 w 632"/>
                <a:gd name="T21" fmla="*/ 316 h 632"/>
                <a:gd name="T22" fmla="*/ 3 w 632"/>
                <a:gd name="T23" fmla="*/ 363 h 632"/>
                <a:gd name="T24" fmla="*/ 14 w 632"/>
                <a:gd name="T25" fmla="*/ 407 h 632"/>
                <a:gd name="T26" fmla="*/ 30 w 632"/>
                <a:gd name="T27" fmla="*/ 450 h 632"/>
                <a:gd name="T28" fmla="*/ 50 w 632"/>
                <a:gd name="T29" fmla="*/ 489 h 632"/>
                <a:gd name="T30" fmla="*/ 77 w 632"/>
                <a:gd name="T31" fmla="*/ 523 h 632"/>
                <a:gd name="T32" fmla="*/ 109 w 632"/>
                <a:gd name="T33" fmla="*/ 555 h 632"/>
                <a:gd name="T34" fmla="*/ 144 w 632"/>
                <a:gd name="T35" fmla="*/ 581 h 632"/>
                <a:gd name="T36" fmla="*/ 183 w 632"/>
                <a:gd name="T37" fmla="*/ 602 h 632"/>
                <a:gd name="T38" fmla="*/ 225 w 632"/>
                <a:gd name="T39" fmla="*/ 618 h 632"/>
                <a:gd name="T40" fmla="*/ 270 w 632"/>
                <a:gd name="T41" fmla="*/ 628 h 632"/>
                <a:gd name="T42" fmla="*/ 301 w 632"/>
                <a:gd name="T43" fmla="*/ 473 h 632"/>
                <a:gd name="T44" fmla="*/ 256 w 632"/>
                <a:gd name="T45" fmla="*/ 512 h 632"/>
                <a:gd name="T46" fmla="*/ 185 w 632"/>
                <a:gd name="T47" fmla="*/ 447 h 632"/>
                <a:gd name="T48" fmla="*/ 181 w 632"/>
                <a:gd name="T49" fmla="*/ 431 h 632"/>
                <a:gd name="T50" fmla="*/ 196 w 632"/>
                <a:gd name="T51" fmla="*/ 421 h 632"/>
                <a:gd name="T52" fmla="*/ 256 w 632"/>
                <a:gd name="T53" fmla="*/ 475 h 632"/>
                <a:gd name="T54" fmla="*/ 309 w 632"/>
                <a:gd name="T55" fmla="*/ 423 h 632"/>
                <a:gd name="T56" fmla="*/ 319 w 632"/>
                <a:gd name="T57" fmla="*/ 421 h 632"/>
                <a:gd name="T58" fmla="*/ 326 w 632"/>
                <a:gd name="T59" fmla="*/ 426 h 632"/>
                <a:gd name="T60" fmla="*/ 430 w 632"/>
                <a:gd name="T61" fmla="*/ 423 h 632"/>
                <a:gd name="T62" fmla="*/ 446 w 632"/>
                <a:gd name="T63" fmla="*/ 426 h 632"/>
                <a:gd name="T64" fmla="*/ 450 w 632"/>
                <a:gd name="T65" fmla="*/ 442 h 632"/>
                <a:gd name="T66" fmla="*/ 381 w 632"/>
                <a:gd name="T67" fmla="*/ 511 h 632"/>
                <a:gd name="T68" fmla="*/ 365 w 632"/>
                <a:gd name="T69" fmla="*/ 507 h 632"/>
                <a:gd name="T70" fmla="*/ 346 w 632"/>
                <a:gd name="T71" fmla="*/ 630 h 632"/>
                <a:gd name="T72" fmla="*/ 391 w 632"/>
                <a:gd name="T73" fmla="*/ 623 h 632"/>
                <a:gd name="T74" fmla="*/ 434 w 632"/>
                <a:gd name="T75" fmla="*/ 608 h 632"/>
                <a:gd name="T76" fmla="*/ 474 w 632"/>
                <a:gd name="T77" fmla="*/ 589 h 632"/>
                <a:gd name="T78" fmla="*/ 511 w 632"/>
                <a:gd name="T79" fmla="*/ 564 h 632"/>
                <a:gd name="T80" fmla="*/ 544 w 632"/>
                <a:gd name="T81" fmla="*/ 534 h 632"/>
                <a:gd name="T82" fmla="*/ 572 w 632"/>
                <a:gd name="T83" fmla="*/ 501 h 632"/>
                <a:gd name="T84" fmla="*/ 595 w 632"/>
                <a:gd name="T85" fmla="*/ 463 h 632"/>
                <a:gd name="T86" fmla="*/ 613 w 632"/>
                <a:gd name="T87" fmla="*/ 421 h 632"/>
                <a:gd name="T88" fmla="*/ 626 w 632"/>
                <a:gd name="T89" fmla="*/ 378 h 632"/>
                <a:gd name="T90" fmla="*/ 631 w 632"/>
                <a:gd name="T91" fmla="*/ 332 h 632"/>
                <a:gd name="T92" fmla="*/ 629 w 632"/>
                <a:gd name="T93" fmla="*/ 283 h 632"/>
                <a:gd name="T94" fmla="*/ 622 w 632"/>
                <a:gd name="T95" fmla="*/ 237 h 632"/>
                <a:gd name="T96" fmla="*/ 606 w 632"/>
                <a:gd name="T97" fmla="*/ 193 h 632"/>
                <a:gd name="T98" fmla="*/ 585 w 632"/>
                <a:gd name="T99" fmla="*/ 153 h 632"/>
                <a:gd name="T100" fmla="*/ 560 w 632"/>
                <a:gd name="T101" fmla="*/ 115 h 632"/>
                <a:gd name="T102" fmla="*/ 528 w 632"/>
                <a:gd name="T103" fmla="*/ 82 h 632"/>
                <a:gd name="T104" fmla="*/ 492 w 632"/>
                <a:gd name="T105" fmla="*/ 54 h 632"/>
                <a:gd name="T106" fmla="*/ 452 w 632"/>
                <a:gd name="T107" fmla="*/ 32 h 632"/>
                <a:gd name="T108" fmla="*/ 409 w 632"/>
                <a:gd name="T109" fmla="*/ 15 h 632"/>
                <a:gd name="T110" fmla="*/ 364 w 632"/>
                <a:gd name="T111" fmla="*/ 4 h 632"/>
                <a:gd name="T112" fmla="*/ 315 w 632"/>
                <a:gd name="T113" fmla="*/ 0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32" h="632">
                  <a:moveTo>
                    <a:pt x="315" y="0"/>
                  </a:moveTo>
                  <a:lnTo>
                    <a:pt x="299" y="1"/>
                  </a:lnTo>
                  <a:lnTo>
                    <a:pt x="284" y="3"/>
                  </a:lnTo>
                  <a:lnTo>
                    <a:pt x="268" y="4"/>
                  </a:lnTo>
                  <a:lnTo>
                    <a:pt x="252" y="6"/>
                  </a:lnTo>
                  <a:lnTo>
                    <a:pt x="237" y="10"/>
                  </a:lnTo>
                  <a:lnTo>
                    <a:pt x="221" y="15"/>
                  </a:lnTo>
                  <a:lnTo>
                    <a:pt x="207" y="20"/>
                  </a:lnTo>
                  <a:lnTo>
                    <a:pt x="193" y="26"/>
                  </a:lnTo>
                  <a:lnTo>
                    <a:pt x="179" y="32"/>
                  </a:lnTo>
                  <a:lnTo>
                    <a:pt x="165" y="38"/>
                  </a:lnTo>
                  <a:lnTo>
                    <a:pt x="152" y="47"/>
                  </a:lnTo>
                  <a:lnTo>
                    <a:pt x="139" y="54"/>
                  </a:lnTo>
                  <a:lnTo>
                    <a:pt x="127" y="64"/>
                  </a:lnTo>
                  <a:lnTo>
                    <a:pt x="115" y="72"/>
                  </a:lnTo>
                  <a:lnTo>
                    <a:pt x="103" y="82"/>
                  </a:lnTo>
                  <a:lnTo>
                    <a:pt x="92" y="93"/>
                  </a:lnTo>
                  <a:lnTo>
                    <a:pt x="82" y="104"/>
                  </a:lnTo>
                  <a:lnTo>
                    <a:pt x="72" y="115"/>
                  </a:lnTo>
                  <a:lnTo>
                    <a:pt x="63" y="127"/>
                  </a:lnTo>
                  <a:lnTo>
                    <a:pt x="54" y="139"/>
                  </a:lnTo>
                  <a:lnTo>
                    <a:pt x="45" y="153"/>
                  </a:lnTo>
                  <a:lnTo>
                    <a:pt x="38" y="166"/>
                  </a:lnTo>
                  <a:lnTo>
                    <a:pt x="31" y="180"/>
                  </a:lnTo>
                  <a:lnTo>
                    <a:pt x="25" y="193"/>
                  </a:lnTo>
                  <a:lnTo>
                    <a:pt x="19" y="208"/>
                  </a:lnTo>
                  <a:lnTo>
                    <a:pt x="14" y="222"/>
                  </a:lnTo>
                  <a:lnTo>
                    <a:pt x="10" y="237"/>
                  </a:lnTo>
                  <a:lnTo>
                    <a:pt x="6" y="253"/>
                  </a:lnTo>
                  <a:lnTo>
                    <a:pt x="4" y="269"/>
                  </a:lnTo>
                  <a:lnTo>
                    <a:pt x="1" y="283"/>
                  </a:lnTo>
                  <a:lnTo>
                    <a:pt x="0" y="301"/>
                  </a:lnTo>
                  <a:lnTo>
                    <a:pt x="0" y="316"/>
                  </a:lnTo>
                  <a:lnTo>
                    <a:pt x="0" y="332"/>
                  </a:lnTo>
                  <a:lnTo>
                    <a:pt x="1" y="347"/>
                  </a:lnTo>
                  <a:lnTo>
                    <a:pt x="3" y="363"/>
                  </a:lnTo>
                  <a:lnTo>
                    <a:pt x="6" y="378"/>
                  </a:lnTo>
                  <a:lnTo>
                    <a:pt x="9" y="393"/>
                  </a:lnTo>
                  <a:lnTo>
                    <a:pt x="14" y="407"/>
                  </a:lnTo>
                  <a:lnTo>
                    <a:pt x="17" y="421"/>
                  </a:lnTo>
                  <a:lnTo>
                    <a:pt x="23" y="436"/>
                  </a:lnTo>
                  <a:lnTo>
                    <a:pt x="30" y="450"/>
                  </a:lnTo>
                  <a:lnTo>
                    <a:pt x="36" y="463"/>
                  </a:lnTo>
                  <a:lnTo>
                    <a:pt x="43" y="475"/>
                  </a:lnTo>
                  <a:lnTo>
                    <a:pt x="50" y="489"/>
                  </a:lnTo>
                  <a:lnTo>
                    <a:pt x="59" y="501"/>
                  </a:lnTo>
                  <a:lnTo>
                    <a:pt x="69" y="512"/>
                  </a:lnTo>
                  <a:lnTo>
                    <a:pt x="77" y="523"/>
                  </a:lnTo>
                  <a:lnTo>
                    <a:pt x="87" y="534"/>
                  </a:lnTo>
                  <a:lnTo>
                    <a:pt x="98" y="545"/>
                  </a:lnTo>
                  <a:lnTo>
                    <a:pt x="109" y="555"/>
                  </a:lnTo>
                  <a:lnTo>
                    <a:pt x="120" y="564"/>
                  </a:lnTo>
                  <a:lnTo>
                    <a:pt x="132" y="573"/>
                  </a:lnTo>
                  <a:lnTo>
                    <a:pt x="144" y="581"/>
                  </a:lnTo>
                  <a:lnTo>
                    <a:pt x="157" y="589"/>
                  </a:lnTo>
                  <a:lnTo>
                    <a:pt x="170" y="596"/>
                  </a:lnTo>
                  <a:lnTo>
                    <a:pt x="183" y="602"/>
                  </a:lnTo>
                  <a:lnTo>
                    <a:pt x="197" y="608"/>
                  </a:lnTo>
                  <a:lnTo>
                    <a:pt x="210" y="613"/>
                  </a:lnTo>
                  <a:lnTo>
                    <a:pt x="225" y="618"/>
                  </a:lnTo>
                  <a:lnTo>
                    <a:pt x="240" y="623"/>
                  </a:lnTo>
                  <a:lnTo>
                    <a:pt x="254" y="625"/>
                  </a:lnTo>
                  <a:lnTo>
                    <a:pt x="270" y="628"/>
                  </a:lnTo>
                  <a:lnTo>
                    <a:pt x="285" y="630"/>
                  </a:lnTo>
                  <a:lnTo>
                    <a:pt x="301" y="632"/>
                  </a:lnTo>
                  <a:lnTo>
                    <a:pt x="301" y="473"/>
                  </a:lnTo>
                  <a:lnTo>
                    <a:pt x="267" y="507"/>
                  </a:lnTo>
                  <a:lnTo>
                    <a:pt x="262" y="511"/>
                  </a:lnTo>
                  <a:lnTo>
                    <a:pt x="256" y="512"/>
                  </a:lnTo>
                  <a:lnTo>
                    <a:pt x="249" y="511"/>
                  </a:lnTo>
                  <a:lnTo>
                    <a:pt x="245" y="507"/>
                  </a:lnTo>
                  <a:lnTo>
                    <a:pt x="185" y="447"/>
                  </a:lnTo>
                  <a:lnTo>
                    <a:pt x="181" y="442"/>
                  </a:lnTo>
                  <a:lnTo>
                    <a:pt x="180" y="436"/>
                  </a:lnTo>
                  <a:lnTo>
                    <a:pt x="181" y="431"/>
                  </a:lnTo>
                  <a:lnTo>
                    <a:pt x="185" y="426"/>
                  </a:lnTo>
                  <a:lnTo>
                    <a:pt x="190" y="423"/>
                  </a:lnTo>
                  <a:lnTo>
                    <a:pt x="196" y="421"/>
                  </a:lnTo>
                  <a:lnTo>
                    <a:pt x="201" y="423"/>
                  </a:lnTo>
                  <a:lnTo>
                    <a:pt x="205" y="426"/>
                  </a:lnTo>
                  <a:lnTo>
                    <a:pt x="256" y="475"/>
                  </a:lnTo>
                  <a:lnTo>
                    <a:pt x="304" y="426"/>
                  </a:lnTo>
                  <a:lnTo>
                    <a:pt x="307" y="424"/>
                  </a:lnTo>
                  <a:lnTo>
                    <a:pt x="309" y="423"/>
                  </a:lnTo>
                  <a:lnTo>
                    <a:pt x="313" y="421"/>
                  </a:lnTo>
                  <a:lnTo>
                    <a:pt x="315" y="421"/>
                  </a:lnTo>
                  <a:lnTo>
                    <a:pt x="319" y="421"/>
                  </a:lnTo>
                  <a:lnTo>
                    <a:pt x="321" y="423"/>
                  </a:lnTo>
                  <a:lnTo>
                    <a:pt x="324" y="424"/>
                  </a:lnTo>
                  <a:lnTo>
                    <a:pt x="326" y="426"/>
                  </a:lnTo>
                  <a:lnTo>
                    <a:pt x="375" y="475"/>
                  </a:lnTo>
                  <a:lnTo>
                    <a:pt x="425" y="426"/>
                  </a:lnTo>
                  <a:lnTo>
                    <a:pt x="430" y="423"/>
                  </a:lnTo>
                  <a:lnTo>
                    <a:pt x="436" y="421"/>
                  </a:lnTo>
                  <a:lnTo>
                    <a:pt x="441" y="423"/>
                  </a:lnTo>
                  <a:lnTo>
                    <a:pt x="446" y="426"/>
                  </a:lnTo>
                  <a:lnTo>
                    <a:pt x="450" y="431"/>
                  </a:lnTo>
                  <a:lnTo>
                    <a:pt x="451" y="436"/>
                  </a:lnTo>
                  <a:lnTo>
                    <a:pt x="450" y="442"/>
                  </a:lnTo>
                  <a:lnTo>
                    <a:pt x="446" y="447"/>
                  </a:lnTo>
                  <a:lnTo>
                    <a:pt x="386" y="507"/>
                  </a:lnTo>
                  <a:lnTo>
                    <a:pt x="381" y="511"/>
                  </a:lnTo>
                  <a:lnTo>
                    <a:pt x="375" y="512"/>
                  </a:lnTo>
                  <a:lnTo>
                    <a:pt x="370" y="511"/>
                  </a:lnTo>
                  <a:lnTo>
                    <a:pt x="365" y="507"/>
                  </a:lnTo>
                  <a:lnTo>
                    <a:pt x="330" y="473"/>
                  </a:lnTo>
                  <a:lnTo>
                    <a:pt x="330" y="632"/>
                  </a:lnTo>
                  <a:lnTo>
                    <a:pt x="346" y="630"/>
                  </a:lnTo>
                  <a:lnTo>
                    <a:pt x="362" y="628"/>
                  </a:lnTo>
                  <a:lnTo>
                    <a:pt x="376" y="625"/>
                  </a:lnTo>
                  <a:lnTo>
                    <a:pt x="391" y="623"/>
                  </a:lnTo>
                  <a:lnTo>
                    <a:pt x="406" y="618"/>
                  </a:lnTo>
                  <a:lnTo>
                    <a:pt x="420" y="613"/>
                  </a:lnTo>
                  <a:lnTo>
                    <a:pt x="434" y="608"/>
                  </a:lnTo>
                  <a:lnTo>
                    <a:pt x="449" y="602"/>
                  </a:lnTo>
                  <a:lnTo>
                    <a:pt x="462" y="596"/>
                  </a:lnTo>
                  <a:lnTo>
                    <a:pt x="474" y="589"/>
                  </a:lnTo>
                  <a:lnTo>
                    <a:pt x="488" y="581"/>
                  </a:lnTo>
                  <a:lnTo>
                    <a:pt x="500" y="573"/>
                  </a:lnTo>
                  <a:lnTo>
                    <a:pt x="511" y="564"/>
                  </a:lnTo>
                  <a:lnTo>
                    <a:pt x="522" y="555"/>
                  </a:lnTo>
                  <a:lnTo>
                    <a:pt x="533" y="545"/>
                  </a:lnTo>
                  <a:lnTo>
                    <a:pt x="544" y="534"/>
                  </a:lnTo>
                  <a:lnTo>
                    <a:pt x="554" y="523"/>
                  </a:lnTo>
                  <a:lnTo>
                    <a:pt x="563" y="512"/>
                  </a:lnTo>
                  <a:lnTo>
                    <a:pt x="572" y="501"/>
                  </a:lnTo>
                  <a:lnTo>
                    <a:pt x="580" y="489"/>
                  </a:lnTo>
                  <a:lnTo>
                    <a:pt x="588" y="475"/>
                  </a:lnTo>
                  <a:lnTo>
                    <a:pt x="595" y="463"/>
                  </a:lnTo>
                  <a:lnTo>
                    <a:pt x="602" y="450"/>
                  </a:lnTo>
                  <a:lnTo>
                    <a:pt x="609" y="436"/>
                  </a:lnTo>
                  <a:lnTo>
                    <a:pt x="613" y="421"/>
                  </a:lnTo>
                  <a:lnTo>
                    <a:pt x="618" y="408"/>
                  </a:lnTo>
                  <a:lnTo>
                    <a:pt x="622" y="393"/>
                  </a:lnTo>
                  <a:lnTo>
                    <a:pt x="626" y="378"/>
                  </a:lnTo>
                  <a:lnTo>
                    <a:pt x="628" y="363"/>
                  </a:lnTo>
                  <a:lnTo>
                    <a:pt x="631" y="347"/>
                  </a:lnTo>
                  <a:lnTo>
                    <a:pt x="631" y="332"/>
                  </a:lnTo>
                  <a:lnTo>
                    <a:pt x="632" y="316"/>
                  </a:lnTo>
                  <a:lnTo>
                    <a:pt x="631" y="301"/>
                  </a:lnTo>
                  <a:lnTo>
                    <a:pt x="629" y="283"/>
                  </a:lnTo>
                  <a:lnTo>
                    <a:pt x="628" y="269"/>
                  </a:lnTo>
                  <a:lnTo>
                    <a:pt x="626" y="253"/>
                  </a:lnTo>
                  <a:lnTo>
                    <a:pt x="622" y="237"/>
                  </a:lnTo>
                  <a:lnTo>
                    <a:pt x="617" y="222"/>
                  </a:lnTo>
                  <a:lnTo>
                    <a:pt x="612" y="208"/>
                  </a:lnTo>
                  <a:lnTo>
                    <a:pt x="606" y="193"/>
                  </a:lnTo>
                  <a:lnTo>
                    <a:pt x="600" y="180"/>
                  </a:lnTo>
                  <a:lnTo>
                    <a:pt x="594" y="166"/>
                  </a:lnTo>
                  <a:lnTo>
                    <a:pt x="585" y="153"/>
                  </a:lnTo>
                  <a:lnTo>
                    <a:pt x="578" y="139"/>
                  </a:lnTo>
                  <a:lnTo>
                    <a:pt x="568" y="127"/>
                  </a:lnTo>
                  <a:lnTo>
                    <a:pt x="560" y="115"/>
                  </a:lnTo>
                  <a:lnTo>
                    <a:pt x="550" y="104"/>
                  </a:lnTo>
                  <a:lnTo>
                    <a:pt x="539" y="93"/>
                  </a:lnTo>
                  <a:lnTo>
                    <a:pt x="528" y="82"/>
                  </a:lnTo>
                  <a:lnTo>
                    <a:pt x="517" y="72"/>
                  </a:lnTo>
                  <a:lnTo>
                    <a:pt x="505" y="64"/>
                  </a:lnTo>
                  <a:lnTo>
                    <a:pt x="492" y="54"/>
                  </a:lnTo>
                  <a:lnTo>
                    <a:pt x="479" y="47"/>
                  </a:lnTo>
                  <a:lnTo>
                    <a:pt x="466" y="38"/>
                  </a:lnTo>
                  <a:lnTo>
                    <a:pt x="452" y="32"/>
                  </a:lnTo>
                  <a:lnTo>
                    <a:pt x="439" y="26"/>
                  </a:lnTo>
                  <a:lnTo>
                    <a:pt x="424" y="20"/>
                  </a:lnTo>
                  <a:lnTo>
                    <a:pt x="409" y="15"/>
                  </a:lnTo>
                  <a:lnTo>
                    <a:pt x="395" y="10"/>
                  </a:lnTo>
                  <a:lnTo>
                    <a:pt x="379" y="6"/>
                  </a:lnTo>
                  <a:lnTo>
                    <a:pt x="364" y="4"/>
                  </a:lnTo>
                  <a:lnTo>
                    <a:pt x="348" y="3"/>
                  </a:lnTo>
                  <a:lnTo>
                    <a:pt x="331" y="1"/>
                  </a:lnTo>
                  <a:lnTo>
                    <a:pt x="31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2128">
              <a:extLst>
                <a:ext uri="{FF2B5EF4-FFF2-40B4-BE49-F238E27FC236}">
                  <a16:creationId xmlns:a16="http://schemas.microsoft.com/office/drawing/2014/main" id="{15582054-BD94-ED6B-5593-79918C05EF6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69575" y="1036638"/>
              <a:ext cx="66675" cy="9525"/>
            </a:xfrm>
            <a:custGeom>
              <a:avLst/>
              <a:gdLst>
                <a:gd name="T0" fmla="*/ 196 w 210"/>
                <a:gd name="T1" fmla="*/ 0 h 29"/>
                <a:gd name="T2" fmla="*/ 15 w 210"/>
                <a:gd name="T3" fmla="*/ 0 h 29"/>
                <a:gd name="T4" fmla="*/ 9 w 210"/>
                <a:gd name="T5" fmla="*/ 1 h 29"/>
                <a:gd name="T6" fmla="*/ 5 w 210"/>
                <a:gd name="T7" fmla="*/ 3 h 29"/>
                <a:gd name="T8" fmla="*/ 2 w 210"/>
                <a:gd name="T9" fmla="*/ 8 h 29"/>
                <a:gd name="T10" fmla="*/ 0 w 210"/>
                <a:gd name="T11" fmla="*/ 14 h 29"/>
                <a:gd name="T12" fmla="*/ 2 w 210"/>
                <a:gd name="T13" fmla="*/ 20 h 29"/>
                <a:gd name="T14" fmla="*/ 5 w 210"/>
                <a:gd name="T15" fmla="*/ 25 h 29"/>
                <a:gd name="T16" fmla="*/ 9 w 210"/>
                <a:gd name="T17" fmla="*/ 28 h 29"/>
                <a:gd name="T18" fmla="*/ 15 w 210"/>
                <a:gd name="T19" fmla="*/ 29 h 29"/>
                <a:gd name="T20" fmla="*/ 196 w 210"/>
                <a:gd name="T21" fmla="*/ 29 h 29"/>
                <a:gd name="T22" fmla="*/ 202 w 210"/>
                <a:gd name="T23" fmla="*/ 28 h 29"/>
                <a:gd name="T24" fmla="*/ 207 w 210"/>
                <a:gd name="T25" fmla="*/ 25 h 29"/>
                <a:gd name="T26" fmla="*/ 209 w 210"/>
                <a:gd name="T27" fmla="*/ 20 h 29"/>
                <a:gd name="T28" fmla="*/ 210 w 210"/>
                <a:gd name="T29" fmla="*/ 14 h 29"/>
                <a:gd name="T30" fmla="*/ 209 w 210"/>
                <a:gd name="T31" fmla="*/ 8 h 29"/>
                <a:gd name="T32" fmla="*/ 207 w 210"/>
                <a:gd name="T33" fmla="*/ 3 h 29"/>
                <a:gd name="T34" fmla="*/ 202 w 210"/>
                <a:gd name="T35" fmla="*/ 1 h 29"/>
                <a:gd name="T36" fmla="*/ 196 w 210"/>
                <a:gd name="T3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10" h="29">
                  <a:moveTo>
                    <a:pt x="196" y="0"/>
                  </a:moveTo>
                  <a:lnTo>
                    <a:pt x="15" y="0"/>
                  </a:lnTo>
                  <a:lnTo>
                    <a:pt x="9" y="1"/>
                  </a:lnTo>
                  <a:lnTo>
                    <a:pt x="5" y="3"/>
                  </a:lnTo>
                  <a:lnTo>
                    <a:pt x="2" y="8"/>
                  </a:lnTo>
                  <a:lnTo>
                    <a:pt x="0" y="14"/>
                  </a:lnTo>
                  <a:lnTo>
                    <a:pt x="2" y="20"/>
                  </a:lnTo>
                  <a:lnTo>
                    <a:pt x="5" y="25"/>
                  </a:lnTo>
                  <a:lnTo>
                    <a:pt x="9" y="28"/>
                  </a:lnTo>
                  <a:lnTo>
                    <a:pt x="15" y="29"/>
                  </a:lnTo>
                  <a:lnTo>
                    <a:pt x="196" y="29"/>
                  </a:lnTo>
                  <a:lnTo>
                    <a:pt x="202" y="28"/>
                  </a:lnTo>
                  <a:lnTo>
                    <a:pt x="207" y="25"/>
                  </a:lnTo>
                  <a:lnTo>
                    <a:pt x="209" y="20"/>
                  </a:lnTo>
                  <a:lnTo>
                    <a:pt x="210" y="14"/>
                  </a:lnTo>
                  <a:lnTo>
                    <a:pt x="209" y="8"/>
                  </a:lnTo>
                  <a:lnTo>
                    <a:pt x="207" y="3"/>
                  </a:lnTo>
                  <a:lnTo>
                    <a:pt x="202" y="1"/>
                  </a:lnTo>
                  <a:lnTo>
                    <a:pt x="19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2129">
              <a:extLst>
                <a:ext uri="{FF2B5EF4-FFF2-40B4-BE49-F238E27FC236}">
                  <a16:creationId xmlns:a16="http://schemas.microsoft.com/office/drawing/2014/main" id="{856557EC-584E-1D9B-E6EF-01261EAC0E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69575" y="1055688"/>
              <a:ext cx="66675" cy="9525"/>
            </a:xfrm>
            <a:custGeom>
              <a:avLst/>
              <a:gdLst>
                <a:gd name="T0" fmla="*/ 196 w 210"/>
                <a:gd name="T1" fmla="*/ 0 h 31"/>
                <a:gd name="T2" fmla="*/ 15 w 210"/>
                <a:gd name="T3" fmla="*/ 0 h 31"/>
                <a:gd name="T4" fmla="*/ 9 w 210"/>
                <a:gd name="T5" fmla="*/ 2 h 31"/>
                <a:gd name="T6" fmla="*/ 5 w 210"/>
                <a:gd name="T7" fmla="*/ 5 h 31"/>
                <a:gd name="T8" fmla="*/ 2 w 210"/>
                <a:gd name="T9" fmla="*/ 10 h 31"/>
                <a:gd name="T10" fmla="*/ 0 w 210"/>
                <a:gd name="T11" fmla="*/ 15 h 31"/>
                <a:gd name="T12" fmla="*/ 2 w 210"/>
                <a:gd name="T13" fmla="*/ 21 h 31"/>
                <a:gd name="T14" fmla="*/ 5 w 210"/>
                <a:gd name="T15" fmla="*/ 26 h 31"/>
                <a:gd name="T16" fmla="*/ 9 w 210"/>
                <a:gd name="T17" fmla="*/ 30 h 31"/>
                <a:gd name="T18" fmla="*/ 15 w 210"/>
                <a:gd name="T19" fmla="*/ 31 h 31"/>
                <a:gd name="T20" fmla="*/ 196 w 210"/>
                <a:gd name="T21" fmla="*/ 31 h 31"/>
                <a:gd name="T22" fmla="*/ 202 w 210"/>
                <a:gd name="T23" fmla="*/ 30 h 31"/>
                <a:gd name="T24" fmla="*/ 207 w 210"/>
                <a:gd name="T25" fmla="*/ 26 h 31"/>
                <a:gd name="T26" fmla="*/ 209 w 210"/>
                <a:gd name="T27" fmla="*/ 21 h 31"/>
                <a:gd name="T28" fmla="*/ 210 w 210"/>
                <a:gd name="T29" fmla="*/ 15 h 31"/>
                <a:gd name="T30" fmla="*/ 209 w 210"/>
                <a:gd name="T31" fmla="*/ 10 h 31"/>
                <a:gd name="T32" fmla="*/ 207 w 210"/>
                <a:gd name="T33" fmla="*/ 5 h 31"/>
                <a:gd name="T34" fmla="*/ 202 w 210"/>
                <a:gd name="T35" fmla="*/ 2 h 31"/>
                <a:gd name="T36" fmla="*/ 196 w 210"/>
                <a:gd name="T37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10" h="31">
                  <a:moveTo>
                    <a:pt x="196" y="0"/>
                  </a:moveTo>
                  <a:lnTo>
                    <a:pt x="15" y="0"/>
                  </a:lnTo>
                  <a:lnTo>
                    <a:pt x="9" y="2"/>
                  </a:lnTo>
                  <a:lnTo>
                    <a:pt x="5" y="5"/>
                  </a:lnTo>
                  <a:lnTo>
                    <a:pt x="2" y="10"/>
                  </a:lnTo>
                  <a:lnTo>
                    <a:pt x="0" y="15"/>
                  </a:lnTo>
                  <a:lnTo>
                    <a:pt x="2" y="21"/>
                  </a:lnTo>
                  <a:lnTo>
                    <a:pt x="5" y="26"/>
                  </a:lnTo>
                  <a:lnTo>
                    <a:pt x="9" y="30"/>
                  </a:lnTo>
                  <a:lnTo>
                    <a:pt x="15" y="31"/>
                  </a:lnTo>
                  <a:lnTo>
                    <a:pt x="196" y="31"/>
                  </a:lnTo>
                  <a:lnTo>
                    <a:pt x="202" y="30"/>
                  </a:lnTo>
                  <a:lnTo>
                    <a:pt x="207" y="26"/>
                  </a:lnTo>
                  <a:lnTo>
                    <a:pt x="209" y="21"/>
                  </a:lnTo>
                  <a:lnTo>
                    <a:pt x="210" y="15"/>
                  </a:lnTo>
                  <a:lnTo>
                    <a:pt x="209" y="10"/>
                  </a:lnTo>
                  <a:lnTo>
                    <a:pt x="207" y="5"/>
                  </a:lnTo>
                  <a:lnTo>
                    <a:pt x="202" y="2"/>
                  </a:lnTo>
                  <a:lnTo>
                    <a:pt x="19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2130">
              <a:extLst>
                <a:ext uri="{FF2B5EF4-FFF2-40B4-BE49-F238E27FC236}">
                  <a16:creationId xmlns:a16="http://schemas.microsoft.com/office/drawing/2014/main" id="{D814A2CC-7EBC-3D0B-D751-EEC9CBD570E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69575" y="1074738"/>
              <a:ext cx="66675" cy="28575"/>
            </a:xfrm>
            <a:custGeom>
              <a:avLst/>
              <a:gdLst>
                <a:gd name="T0" fmla="*/ 196 w 210"/>
                <a:gd name="T1" fmla="*/ 0 h 91"/>
                <a:gd name="T2" fmla="*/ 15 w 210"/>
                <a:gd name="T3" fmla="*/ 0 h 91"/>
                <a:gd name="T4" fmla="*/ 9 w 210"/>
                <a:gd name="T5" fmla="*/ 1 h 91"/>
                <a:gd name="T6" fmla="*/ 5 w 210"/>
                <a:gd name="T7" fmla="*/ 5 h 91"/>
                <a:gd name="T8" fmla="*/ 2 w 210"/>
                <a:gd name="T9" fmla="*/ 10 h 91"/>
                <a:gd name="T10" fmla="*/ 0 w 210"/>
                <a:gd name="T11" fmla="*/ 16 h 91"/>
                <a:gd name="T12" fmla="*/ 2 w 210"/>
                <a:gd name="T13" fmla="*/ 21 h 91"/>
                <a:gd name="T14" fmla="*/ 5 w 210"/>
                <a:gd name="T15" fmla="*/ 26 h 91"/>
                <a:gd name="T16" fmla="*/ 9 w 210"/>
                <a:gd name="T17" fmla="*/ 30 h 91"/>
                <a:gd name="T18" fmla="*/ 15 w 210"/>
                <a:gd name="T19" fmla="*/ 31 h 91"/>
                <a:gd name="T20" fmla="*/ 91 w 210"/>
                <a:gd name="T21" fmla="*/ 31 h 91"/>
                <a:gd name="T22" fmla="*/ 91 w 210"/>
                <a:gd name="T23" fmla="*/ 76 h 91"/>
                <a:gd name="T24" fmla="*/ 92 w 210"/>
                <a:gd name="T25" fmla="*/ 82 h 91"/>
                <a:gd name="T26" fmla="*/ 94 w 210"/>
                <a:gd name="T27" fmla="*/ 87 h 91"/>
                <a:gd name="T28" fmla="*/ 99 w 210"/>
                <a:gd name="T29" fmla="*/ 89 h 91"/>
                <a:gd name="T30" fmla="*/ 105 w 210"/>
                <a:gd name="T31" fmla="*/ 91 h 91"/>
                <a:gd name="T32" fmla="*/ 111 w 210"/>
                <a:gd name="T33" fmla="*/ 89 h 91"/>
                <a:gd name="T34" fmla="*/ 116 w 210"/>
                <a:gd name="T35" fmla="*/ 87 h 91"/>
                <a:gd name="T36" fmla="*/ 120 w 210"/>
                <a:gd name="T37" fmla="*/ 82 h 91"/>
                <a:gd name="T38" fmla="*/ 120 w 210"/>
                <a:gd name="T39" fmla="*/ 76 h 91"/>
                <a:gd name="T40" fmla="*/ 120 w 210"/>
                <a:gd name="T41" fmla="*/ 31 h 91"/>
                <a:gd name="T42" fmla="*/ 196 w 210"/>
                <a:gd name="T43" fmla="*/ 31 h 91"/>
                <a:gd name="T44" fmla="*/ 202 w 210"/>
                <a:gd name="T45" fmla="*/ 30 h 91"/>
                <a:gd name="T46" fmla="*/ 207 w 210"/>
                <a:gd name="T47" fmla="*/ 26 h 91"/>
                <a:gd name="T48" fmla="*/ 209 w 210"/>
                <a:gd name="T49" fmla="*/ 21 h 91"/>
                <a:gd name="T50" fmla="*/ 210 w 210"/>
                <a:gd name="T51" fmla="*/ 16 h 91"/>
                <a:gd name="T52" fmla="*/ 209 w 210"/>
                <a:gd name="T53" fmla="*/ 10 h 91"/>
                <a:gd name="T54" fmla="*/ 207 w 210"/>
                <a:gd name="T55" fmla="*/ 5 h 91"/>
                <a:gd name="T56" fmla="*/ 202 w 210"/>
                <a:gd name="T57" fmla="*/ 1 h 91"/>
                <a:gd name="T58" fmla="*/ 196 w 210"/>
                <a:gd name="T59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10" h="91">
                  <a:moveTo>
                    <a:pt x="196" y="0"/>
                  </a:moveTo>
                  <a:lnTo>
                    <a:pt x="15" y="0"/>
                  </a:lnTo>
                  <a:lnTo>
                    <a:pt x="9" y="1"/>
                  </a:lnTo>
                  <a:lnTo>
                    <a:pt x="5" y="5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2" y="21"/>
                  </a:lnTo>
                  <a:lnTo>
                    <a:pt x="5" y="26"/>
                  </a:lnTo>
                  <a:lnTo>
                    <a:pt x="9" y="30"/>
                  </a:lnTo>
                  <a:lnTo>
                    <a:pt x="15" y="31"/>
                  </a:lnTo>
                  <a:lnTo>
                    <a:pt x="91" y="31"/>
                  </a:lnTo>
                  <a:lnTo>
                    <a:pt x="91" y="76"/>
                  </a:lnTo>
                  <a:lnTo>
                    <a:pt x="92" y="82"/>
                  </a:lnTo>
                  <a:lnTo>
                    <a:pt x="94" y="87"/>
                  </a:lnTo>
                  <a:lnTo>
                    <a:pt x="99" y="89"/>
                  </a:lnTo>
                  <a:lnTo>
                    <a:pt x="105" y="91"/>
                  </a:lnTo>
                  <a:lnTo>
                    <a:pt x="111" y="89"/>
                  </a:lnTo>
                  <a:lnTo>
                    <a:pt x="116" y="87"/>
                  </a:lnTo>
                  <a:lnTo>
                    <a:pt x="120" y="82"/>
                  </a:lnTo>
                  <a:lnTo>
                    <a:pt x="120" y="76"/>
                  </a:lnTo>
                  <a:lnTo>
                    <a:pt x="120" y="31"/>
                  </a:lnTo>
                  <a:lnTo>
                    <a:pt x="196" y="31"/>
                  </a:lnTo>
                  <a:lnTo>
                    <a:pt x="202" y="30"/>
                  </a:lnTo>
                  <a:lnTo>
                    <a:pt x="207" y="26"/>
                  </a:lnTo>
                  <a:lnTo>
                    <a:pt x="209" y="21"/>
                  </a:lnTo>
                  <a:lnTo>
                    <a:pt x="210" y="16"/>
                  </a:lnTo>
                  <a:lnTo>
                    <a:pt x="209" y="10"/>
                  </a:lnTo>
                  <a:lnTo>
                    <a:pt x="207" y="5"/>
                  </a:lnTo>
                  <a:lnTo>
                    <a:pt x="202" y="1"/>
                  </a:lnTo>
                  <a:lnTo>
                    <a:pt x="19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295B7279-C7B3-F28E-B3A4-0C380C23DC28}"/>
              </a:ext>
            </a:extLst>
          </p:cNvPr>
          <p:cNvSpPr/>
          <p:nvPr/>
        </p:nvSpPr>
        <p:spPr>
          <a:xfrm>
            <a:off x="4981320" y="3378340"/>
            <a:ext cx="2175368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400" b="1" i="0" u="none" strike="noStrike" dirty="0">
                <a:solidFill>
                  <a:srgbClr val="002B56"/>
                </a:solidFill>
                <a:effectLst/>
                <a:latin typeface="Poppins" panose="00000500000000000000" pitchFamily="2" charset="0"/>
              </a:rPr>
              <a:t>Lungisa Mahlokomane</a:t>
            </a:r>
            <a:endParaRPr lang="en-US" sz="1400" b="1" dirty="0">
              <a:solidFill>
                <a:srgbClr val="E83650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65D0F540-7EFE-0C19-C1D2-D3934C3E9C50}"/>
              </a:ext>
            </a:extLst>
          </p:cNvPr>
          <p:cNvSpPr txBox="1"/>
          <p:nvPr/>
        </p:nvSpPr>
        <p:spPr>
          <a:xfrm>
            <a:off x="4841109" y="2486399"/>
            <a:ext cx="609755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" b="1" i="0" u="none" strike="noStrike">
                <a:solidFill>
                  <a:srgbClr val="002B56"/>
                </a:solidFill>
                <a:effectLst/>
                <a:latin typeface="Poppins" panose="00000500000000000000" pitchFamily="2" charset="0"/>
              </a:rPr>
              <a:t>Nthabiseng Mashile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E83650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sp>
        <p:nvSpPr>
          <p:cNvPr id="38" name="Rectangle 4">
            <a:extLst>
              <a:ext uri="{FF2B5EF4-FFF2-40B4-BE49-F238E27FC236}">
                <a16:creationId xmlns:a16="http://schemas.microsoft.com/office/drawing/2014/main" id="{863CE308-440A-5F1E-CCB3-691EA72FC7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03838" y="37544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1064FA97-E5F9-A46B-4F91-D00284B03422}"/>
              </a:ext>
            </a:extLst>
          </p:cNvPr>
          <p:cNvSpPr/>
          <p:nvPr/>
        </p:nvSpPr>
        <p:spPr>
          <a:xfrm>
            <a:off x="4927350" y="4446982"/>
            <a:ext cx="2175368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400" b="1" i="0" u="none" strike="noStrike" dirty="0">
                <a:solidFill>
                  <a:srgbClr val="002B56"/>
                </a:solidFill>
                <a:effectLst/>
                <a:latin typeface="Poppins" panose="00000500000000000000" pitchFamily="2" charset="0"/>
              </a:rPr>
              <a:t>Precious Matlou</a:t>
            </a:r>
          </a:p>
          <a:p>
            <a:endParaRPr lang="en-US" sz="1400" b="1" i="0" u="none" strike="noStrike" dirty="0">
              <a:solidFill>
                <a:srgbClr val="002B56"/>
              </a:solidFill>
              <a:effectLst/>
              <a:latin typeface="Poppins" panose="00000500000000000000" pitchFamily="2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9DE8210-489D-DECF-DADB-0B234030EC3C}"/>
              </a:ext>
            </a:extLst>
          </p:cNvPr>
          <p:cNvSpPr/>
          <p:nvPr/>
        </p:nvSpPr>
        <p:spPr>
          <a:xfrm>
            <a:off x="4719433" y="5390235"/>
            <a:ext cx="2259599" cy="30777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400" b="1" i="0" u="none" strike="noStrike" dirty="0" err="1">
                <a:solidFill>
                  <a:srgbClr val="002B56"/>
                </a:solidFill>
                <a:effectLst/>
                <a:latin typeface="Poppins" panose="00000500000000000000" pitchFamily="2" charset="0"/>
              </a:rPr>
              <a:t>Zamanguni</a:t>
            </a:r>
            <a:r>
              <a:rPr lang="en-US" sz="1400" b="1" i="0" u="none" strike="noStrike" dirty="0">
                <a:solidFill>
                  <a:srgbClr val="002B56"/>
                </a:solidFill>
                <a:effectLst/>
                <a:latin typeface="Poppins" panose="00000500000000000000" pitchFamily="2" charset="0"/>
              </a:rPr>
              <a:t> Khuzwayo</a:t>
            </a:r>
            <a:endParaRPr lang="en-US" sz="1400" b="1" dirty="0">
              <a:solidFill>
                <a:srgbClr val="E83650"/>
              </a:solidFill>
            </a:endParaRPr>
          </a:p>
        </p:txBody>
      </p:sp>
      <p:sp>
        <p:nvSpPr>
          <p:cNvPr id="42" name="Rectangle 5">
            <a:extLst>
              <a:ext uri="{FF2B5EF4-FFF2-40B4-BE49-F238E27FC236}">
                <a16:creationId xmlns:a16="http://schemas.microsoft.com/office/drawing/2014/main" id="{AB7D4522-3EAC-2D30-03A8-CEC560AB5C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03838" y="37544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7FFB83A-2454-B0E5-1595-D4F62F2F6EE3}"/>
              </a:ext>
            </a:extLst>
          </p:cNvPr>
          <p:cNvSpPr/>
          <p:nvPr/>
        </p:nvSpPr>
        <p:spPr>
          <a:xfrm>
            <a:off x="7190449" y="1534179"/>
            <a:ext cx="2659868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400" b="1" i="0" u="none" strike="noStrike" dirty="0">
                <a:solidFill>
                  <a:srgbClr val="002B56"/>
                </a:solidFill>
                <a:effectLst/>
                <a:latin typeface="Poppins" panose="00000500000000000000" pitchFamily="2" charset="0"/>
              </a:rPr>
              <a:t>Project Manager</a:t>
            </a:r>
          </a:p>
          <a:p>
            <a:endParaRPr lang="en-US" sz="1400" b="1" i="0" u="none" strike="noStrike" dirty="0">
              <a:solidFill>
                <a:srgbClr val="002B56"/>
              </a:solidFill>
              <a:effectLst/>
              <a:latin typeface="Poppins" panose="00000500000000000000" pitchFamily="2" charset="0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8C3B7089-D97C-D798-0E6B-311FC591699C}"/>
              </a:ext>
            </a:extLst>
          </p:cNvPr>
          <p:cNvSpPr/>
          <p:nvPr/>
        </p:nvSpPr>
        <p:spPr>
          <a:xfrm>
            <a:off x="7186949" y="2617355"/>
            <a:ext cx="2659868" cy="30777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400" b="1" i="0" u="none" strike="noStrike" dirty="0">
                <a:solidFill>
                  <a:srgbClr val="002B56"/>
                </a:solidFill>
                <a:effectLst/>
                <a:latin typeface="Poppins" panose="00000500000000000000" pitchFamily="2" charset="0"/>
              </a:rPr>
              <a:t>Product Manager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545280B1-1943-AA86-0F31-F7D88932810D}"/>
              </a:ext>
            </a:extLst>
          </p:cNvPr>
          <p:cNvSpPr/>
          <p:nvPr/>
        </p:nvSpPr>
        <p:spPr>
          <a:xfrm>
            <a:off x="7120472" y="3655709"/>
            <a:ext cx="2659868" cy="30777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400" b="1" i="0" u="none" strike="noStrike" dirty="0">
                <a:solidFill>
                  <a:srgbClr val="002B56"/>
                </a:solidFill>
                <a:effectLst/>
                <a:latin typeface="Poppins" panose="00000500000000000000" pitchFamily="2" charset="0"/>
              </a:rPr>
              <a:t>UX Researcher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9AD65339-995F-470C-317B-4E33F2D876A3}"/>
              </a:ext>
            </a:extLst>
          </p:cNvPr>
          <p:cNvSpPr/>
          <p:nvPr/>
        </p:nvSpPr>
        <p:spPr>
          <a:xfrm>
            <a:off x="7156688" y="4386756"/>
            <a:ext cx="2659868" cy="30777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400" b="1" i="0" u="none" strike="noStrike" dirty="0">
                <a:solidFill>
                  <a:srgbClr val="002B56"/>
                </a:solidFill>
                <a:effectLst/>
                <a:latin typeface="Poppins" panose="00000500000000000000" pitchFamily="2" charset="0"/>
              </a:rPr>
              <a:t>UI/UX Designer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966DD3EF-6E99-2B0B-8C45-5F86016A2A33}"/>
              </a:ext>
            </a:extLst>
          </p:cNvPr>
          <p:cNvSpPr/>
          <p:nvPr/>
        </p:nvSpPr>
        <p:spPr>
          <a:xfrm>
            <a:off x="7141841" y="5251523"/>
            <a:ext cx="2659868" cy="73866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400" b="1" i="0" u="none" strike="noStrike" dirty="0">
                <a:solidFill>
                  <a:srgbClr val="002B56"/>
                </a:solidFill>
                <a:effectLst/>
                <a:latin typeface="Poppins" panose="00000500000000000000" pitchFamily="2" charset="0"/>
              </a:rPr>
              <a:t>Data Analyst</a:t>
            </a:r>
          </a:p>
          <a:p>
            <a:endParaRPr lang="en-US" sz="1400" b="1" i="0" u="none" strike="noStrike" dirty="0">
              <a:solidFill>
                <a:srgbClr val="002B56"/>
              </a:solidFill>
              <a:effectLst/>
              <a:latin typeface="Poppins" panose="00000500000000000000" pitchFamily="2" charset="0"/>
            </a:endParaRPr>
          </a:p>
          <a:p>
            <a:endParaRPr lang="en-US" sz="1400" b="1" i="0" u="none" strike="noStrike" dirty="0">
              <a:solidFill>
                <a:srgbClr val="002B56"/>
              </a:solidFill>
              <a:effectLst/>
              <a:latin typeface="Poppins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75868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BAA2F18-07D0-0939-0D6E-BECAB92F9D23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/>
        </p:blipFill>
        <p:spPr>
          <a:xfrm>
            <a:off x="9277" y="-78658"/>
            <a:ext cx="12192000" cy="6936658"/>
          </a:xfrm>
          <a:prstGeom prst="rect">
            <a:avLst/>
          </a:prstGeom>
        </p:spPr>
      </p:pic>
      <p:sp>
        <p:nvSpPr>
          <p:cNvPr id="299" name="TextBox 298">
            <a:extLst>
              <a:ext uri="{FF2B5EF4-FFF2-40B4-BE49-F238E27FC236}">
                <a16:creationId xmlns:a16="http://schemas.microsoft.com/office/drawing/2014/main" id="{5C8D5741-99AC-71D7-FD49-F52FD4531AA7}"/>
              </a:ext>
            </a:extLst>
          </p:cNvPr>
          <p:cNvSpPr txBox="1"/>
          <p:nvPr/>
        </p:nvSpPr>
        <p:spPr>
          <a:xfrm>
            <a:off x="2727896" y="265946"/>
            <a:ext cx="6754762" cy="424732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sz="2400" b="1" dirty="0"/>
              <a:t>YOUTH UNEMPLOYMENT IN SOUTH AFRICA AS OF 2024</a:t>
            </a:r>
          </a:p>
        </p:txBody>
      </p:sp>
      <p:grpSp>
        <p:nvGrpSpPr>
          <p:cNvPr id="300" name="Group 299">
            <a:extLst>
              <a:ext uri="{FF2B5EF4-FFF2-40B4-BE49-F238E27FC236}">
                <a16:creationId xmlns:a16="http://schemas.microsoft.com/office/drawing/2014/main" id="{A0093885-9488-5C0C-0886-D8DF5C1DC624}"/>
              </a:ext>
            </a:extLst>
          </p:cNvPr>
          <p:cNvGrpSpPr/>
          <p:nvPr/>
        </p:nvGrpSpPr>
        <p:grpSpPr>
          <a:xfrm>
            <a:off x="6474620" y="817035"/>
            <a:ext cx="624974" cy="87811"/>
            <a:chOff x="1122243" y="865889"/>
            <a:chExt cx="624974" cy="87811"/>
          </a:xfrm>
        </p:grpSpPr>
        <p:sp>
          <p:nvSpPr>
            <p:cNvPr id="301" name="Oval 300">
              <a:extLst>
                <a:ext uri="{FF2B5EF4-FFF2-40B4-BE49-F238E27FC236}">
                  <a16:creationId xmlns:a16="http://schemas.microsoft.com/office/drawing/2014/main" id="{A8E0A4D6-B829-24E0-E720-C308AF42A6A7}"/>
                </a:ext>
              </a:extLst>
            </p:cNvPr>
            <p:cNvSpPr/>
            <p:nvPr/>
          </p:nvSpPr>
          <p:spPr>
            <a:xfrm>
              <a:off x="1122243" y="865889"/>
              <a:ext cx="87811" cy="87811"/>
            </a:xfrm>
            <a:prstGeom prst="ellipse">
              <a:avLst/>
            </a:prstGeom>
            <a:solidFill>
              <a:srgbClr val="6955CA"/>
            </a:solidFill>
            <a:ln w="1905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  <p:sp>
          <p:nvSpPr>
            <p:cNvPr id="302" name="Oval 301">
              <a:extLst>
                <a:ext uri="{FF2B5EF4-FFF2-40B4-BE49-F238E27FC236}">
                  <a16:creationId xmlns:a16="http://schemas.microsoft.com/office/drawing/2014/main" id="{91D0FAE7-C5B1-0EAD-92A9-234A5DDAACC2}"/>
                </a:ext>
              </a:extLst>
            </p:cNvPr>
            <p:cNvSpPr/>
            <p:nvPr/>
          </p:nvSpPr>
          <p:spPr>
            <a:xfrm>
              <a:off x="1390825" y="865889"/>
              <a:ext cx="87811" cy="87811"/>
            </a:xfrm>
            <a:prstGeom prst="ellipse">
              <a:avLst/>
            </a:prstGeom>
            <a:solidFill>
              <a:srgbClr val="6955CA"/>
            </a:solidFill>
            <a:ln w="1905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  <p:sp>
          <p:nvSpPr>
            <p:cNvPr id="303" name="Oval 302">
              <a:extLst>
                <a:ext uri="{FF2B5EF4-FFF2-40B4-BE49-F238E27FC236}">
                  <a16:creationId xmlns:a16="http://schemas.microsoft.com/office/drawing/2014/main" id="{C1BAB4CA-08ED-B834-86DA-C53F0D5A10D7}"/>
                </a:ext>
              </a:extLst>
            </p:cNvPr>
            <p:cNvSpPr/>
            <p:nvPr/>
          </p:nvSpPr>
          <p:spPr>
            <a:xfrm>
              <a:off x="1659406" y="865889"/>
              <a:ext cx="87811" cy="87811"/>
            </a:xfrm>
            <a:prstGeom prst="ellipse">
              <a:avLst/>
            </a:prstGeom>
            <a:solidFill>
              <a:srgbClr val="6955CA"/>
            </a:solidFill>
            <a:ln w="1905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</p:grpSp>
      <p:sp>
        <p:nvSpPr>
          <p:cNvPr id="350" name="TextBox 349">
            <a:extLst>
              <a:ext uri="{FF2B5EF4-FFF2-40B4-BE49-F238E27FC236}">
                <a16:creationId xmlns:a16="http://schemas.microsoft.com/office/drawing/2014/main" id="{9A99B741-86BA-B414-DC65-24F82B67C0F7}"/>
              </a:ext>
            </a:extLst>
          </p:cNvPr>
          <p:cNvSpPr txBox="1"/>
          <p:nvPr/>
        </p:nvSpPr>
        <p:spPr>
          <a:xfrm>
            <a:off x="768270" y="1647668"/>
            <a:ext cx="512260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Problem: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High unemployment rates are limiting economic growth and individual well-being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GCGO Related: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Unemployment</a:t>
            </a:r>
          </a:p>
        </p:txBody>
      </p:sp>
      <p:sp>
        <p:nvSpPr>
          <p:cNvPr id="2148" name="Rectangle 2147">
            <a:extLst>
              <a:ext uri="{FF2B5EF4-FFF2-40B4-BE49-F238E27FC236}">
                <a16:creationId xmlns:a16="http://schemas.microsoft.com/office/drawing/2014/main" id="{16057C72-355F-3930-F943-974078650830}"/>
              </a:ext>
            </a:extLst>
          </p:cNvPr>
          <p:cNvSpPr/>
          <p:nvPr/>
        </p:nvSpPr>
        <p:spPr>
          <a:xfrm>
            <a:off x="6096000" y="4174334"/>
            <a:ext cx="5693434" cy="18774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Why It Matters: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Unemployment leads to poverty, social instability, and lost potential, harming both individuals and the broader economy. Addressing unemployment is crucial for building inclusive, resilient communities and ensuring sustainable development.</a:t>
            </a:r>
          </a:p>
          <a:p>
            <a:endParaRPr lang="en-US" sz="1400" dirty="0">
              <a:solidFill>
                <a:prstClr val="black"/>
              </a:solidFill>
              <a:latin typeface="Aptos" panose="021100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18427562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5">
            <a:extLst>
              <a:ext uri="{FF2B5EF4-FFF2-40B4-BE49-F238E27FC236}">
                <a16:creationId xmlns:a16="http://schemas.microsoft.com/office/drawing/2014/main" id="{8E63A6C5-5429-B2F2-C3D6-0E92071C5CA5}"/>
              </a:ext>
            </a:extLst>
          </p:cNvPr>
          <p:cNvSpPr>
            <a:spLocks/>
          </p:cNvSpPr>
          <p:nvPr/>
        </p:nvSpPr>
        <p:spPr bwMode="auto">
          <a:xfrm>
            <a:off x="5820229" y="1548157"/>
            <a:ext cx="6382249" cy="5309844"/>
          </a:xfrm>
          <a:custGeom>
            <a:avLst/>
            <a:gdLst>
              <a:gd name="T0" fmla="*/ 1301 w 1301"/>
              <a:gd name="T1" fmla="*/ 0 h 1083"/>
              <a:gd name="T2" fmla="*/ 1301 w 1301"/>
              <a:gd name="T3" fmla="*/ 1083 h 1083"/>
              <a:gd name="T4" fmla="*/ 0 w 1301"/>
              <a:gd name="T5" fmla="*/ 1083 h 1083"/>
              <a:gd name="T6" fmla="*/ 344 w 1301"/>
              <a:gd name="T7" fmla="*/ 897 h 1083"/>
              <a:gd name="T8" fmla="*/ 1047 w 1301"/>
              <a:gd name="T9" fmla="*/ 467 h 1083"/>
              <a:gd name="T10" fmla="*/ 1301 w 1301"/>
              <a:gd name="T11" fmla="*/ 0 h 10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01" h="1083">
                <a:moveTo>
                  <a:pt x="1301" y="0"/>
                </a:moveTo>
                <a:cubicBezTo>
                  <a:pt x="1301" y="1083"/>
                  <a:pt x="1301" y="1083"/>
                  <a:pt x="1301" y="1083"/>
                </a:cubicBezTo>
                <a:cubicBezTo>
                  <a:pt x="0" y="1083"/>
                  <a:pt x="0" y="1083"/>
                  <a:pt x="0" y="1083"/>
                </a:cubicBezTo>
                <a:cubicBezTo>
                  <a:pt x="0" y="1083"/>
                  <a:pt x="94" y="911"/>
                  <a:pt x="344" y="897"/>
                </a:cubicBezTo>
                <a:cubicBezTo>
                  <a:pt x="594" y="882"/>
                  <a:pt x="900" y="894"/>
                  <a:pt x="1047" y="467"/>
                </a:cubicBezTo>
                <a:cubicBezTo>
                  <a:pt x="1194" y="41"/>
                  <a:pt x="1177" y="113"/>
                  <a:pt x="1301" y="0"/>
                </a:cubicBezTo>
                <a:close/>
              </a:path>
            </a:pathLst>
          </a:custGeom>
          <a:solidFill>
            <a:srgbClr val="196B24">
              <a:lumMod val="20000"/>
              <a:lumOff val="8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quipExtended-Light"/>
            </a:endParaRPr>
          </a:p>
        </p:txBody>
      </p:sp>
      <p:sp>
        <p:nvSpPr>
          <p:cNvPr id="4" name="Freeform 5">
            <a:extLst>
              <a:ext uri="{FF2B5EF4-FFF2-40B4-BE49-F238E27FC236}">
                <a16:creationId xmlns:a16="http://schemas.microsoft.com/office/drawing/2014/main" id="{AAB7BC50-4828-C6CA-D193-4EE1BCFAB636}"/>
              </a:ext>
            </a:extLst>
          </p:cNvPr>
          <p:cNvSpPr>
            <a:spLocks/>
          </p:cNvSpPr>
          <p:nvPr/>
        </p:nvSpPr>
        <p:spPr bwMode="auto">
          <a:xfrm>
            <a:off x="7039429" y="2571213"/>
            <a:ext cx="5152571" cy="4286788"/>
          </a:xfrm>
          <a:custGeom>
            <a:avLst/>
            <a:gdLst>
              <a:gd name="T0" fmla="*/ 1301 w 1301"/>
              <a:gd name="T1" fmla="*/ 0 h 1083"/>
              <a:gd name="T2" fmla="*/ 1301 w 1301"/>
              <a:gd name="T3" fmla="*/ 1083 h 1083"/>
              <a:gd name="T4" fmla="*/ 0 w 1301"/>
              <a:gd name="T5" fmla="*/ 1083 h 1083"/>
              <a:gd name="T6" fmla="*/ 344 w 1301"/>
              <a:gd name="T7" fmla="*/ 897 h 1083"/>
              <a:gd name="T8" fmla="*/ 1047 w 1301"/>
              <a:gd name="T9" fmla="*/ 467 h 1083"/>
              <a:gd name="T10" fmla="*/ 1301 w 1301"/>
              <a:gd name="T11" fmla="*/ 0 h 10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01" h="1083">
                <a:moveTo>
                  <a:pt x="1301" y="0"/>
                </a:moveTo>
                <a:cubicBezTo>
                  <a:pt x="1301" y="1083"/>
                  <a:pt x="1301" y="1083"/>
                  <a:pt x="1301" y="1083"/>
                </a:cubicBezTo>
                <a:cubicBezTo>
                  <a:pt x="0" y="1083"/>
                  <a:pt x="0" y="1083"/>
                  <a:pt x="0" y="1083"/>
                </a:cubicBezTo>
                <a:cubicBezTo>
                  <a:pt x="0" y="1083"/>
                  <a:pt x="94" y="911"/>
                  <a:pt x="344" y="897"/>
                </a:cubicBezTo>
                <a:cubicBezTo>
                  <a:pt x="594" y="882"/>
                  <a:pt x="900" y="894"/>
                  <a:pt x="1047" y="467"/>
                </a:cubicBezTo>
                <a:cubicBezTo>
                  <a:pt x="1194" y="41"/>
                  <a:pt x="1177" y="113"/>
                  <a:pt x="1301" y="0"/>
                </a:cubicBezTo>
                <a:close/>
              </a:path>
            </a:pathLst>
          </a:custGeom>
          <a:gradFill>
            <a:gsLst>
              <a:gs pos="100000">
                <a:srgbClr val="006496"/>
              </a:gs>
              <a:gs pos="62000">
                <a:srgbClr val="0077B5"/>
              </a:gs>
            </a:gsLst>
            <a:lin ang="5400000" scaled="1"/>
          </a:gradFill>
          <a:ln w="11113" cap="flat">
            <a:noFill/>
            <a:prstDash val="solid"/>
            <a:miter lim="800000"/>
            <a:headEnd/>
            <a:tailEnd/>
          </a:ln>
          <a:effectLst>
            <a:innerShdw blurRad="63500" dist="50800" dir="13500000">
              <a:prstClr val="black">
                <a:alpha val="2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>
              <a:defRPr/>
            </a:pPr>
            <a:endParaRPr lang="en-US">
              <a:solidFill>
                <a:prstClr val="black"/>
              </a:solidFill>
              <a:latin typeface="EquipExtended-Light"/>
            </a:endParaRPr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48E10F7C-2448-5465-30CB-633E8149CD31}"/>
              </a:ext>
            </a:extLst>
          </p:cNvPr>
          <p:cNvSpPr>
            <a:spLocks/>
          </p:cNvSpPr>
          <p:nvPr/>
        </p:nvSpPr>
        <p:spPr bwMode="auto">
          <a:xfrm>
            <a:off x="0" y="-72174"/>
            <a:ext cx="4523223" cy="3068465"/>
          </a:xfrm>
          <a:custGeom>
            <a:avLst/>
            <a:gdLst>
              <a:gd name="T0" fmla="*/ 2 w 873"/>
              <a:gd name="T1" fmla="*/ 457 h 587"/>
              <a:gd name="T2" fmla="*/ 362 w 873"/>
              <a:gd name="T3" fmla="*/ 508 h 587"/>
              <a:gd name="T4" fmla="*/ 726 w 873"/>
              <a:gd name="T5" fmla="*/ 103 h 587"/>
              <a:gd name="T6" fmla="*/ 873 w 873"/>
              <a:gd name="T7" fmla="*/ 0 h 587"/>
              <a:gd name="T8" fmla="*/ 0 w 873"/>
              <a:gd name="T9" fmla="*/ 0 h 587"/>
              <a:gd name="T10" fmla="*/ 2 w 873"/>
              <a:gd name="T11" fmla="*/ 457 h 5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73" h="587">
                <a:moveTo>
                  <a:pt x="2" y="457"/>
                </a:moveTo>
                <a:cubicBezTo>
                  <a:pt x="2" y="457"/>
                  <a:pt x="119" y="587"/>
                  <a:pt x="362" y="508"/>
                </a:cubicBezTo>
                <a:cubicBezTo>
                  <a:pt x="604" y="429"/>
                  <a:pt x="612" y="203"/>
                  <a:pt x="726" y="103"/>
                </a:cubicBezTo>
                <a:cubicBezTo>
                  <a:pt x="840" y="3"/>
                  <a:pt x="873" y="0"/>
                  <a:pt x="873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3" y="456"/>
                  <a:pt x="2" y="457"/>
                </a:cubicBezTo>
                <a:close/>
              </a:path>
            </a:pathLst>
          </a:custGeom>
          <a:gradFill>
            <a:gsLst>
              <a:gs pos="100000">
                <a:srgbClr val="006496"/>
              </a:gs>
              <a:gs pos="49000">
                <a:srgbClr val="0077B5"/>
              </a:gs>
            </a:gsLst>
            <a:lin ang="5400000" scaled="1"/>
          </a:gradFill>
          <a:ln w="11113" cap="flat">
            <a:noFill/>
            <a:prstDash val="solid"/>
            <a:miter lim="800000"/>
            <a:headEnd/>
            <a:tailEnd/>
          </a:ln>
          <a:effectLst>
            <a:innerShdw blurRad="63500" dist="50800" dir="2700000">
              <a:prstClr val="black">
                <a:alpha val="2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>
              <a:solidFill>
                <a:prstClr val="black"/>
              </a:solidFill>
              <a:latin typeface="EquipExtended-Light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0B8451A-C5A5-48BA-9EF5-F71BB04866F7}"/>
              </a:ext>
            </a:extLst>
          </p:cNvPr>
          <p:cNvSpPr/>
          <p:nvPr/>
        </p:nvSpPr>
        <p:spPr>
          <a:xfrm>
            <a:off x="5820227" y="583869"/>
            <a:ext cx="5540948" cy="366254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1400" b="1" dirty="0">
                <a:solidFill>
                  <a:prstClr val="black"/>
                </a:solidFill>
                <a:latin typeface="Aptos" panose="02110004020202020204"/>
              </a:rPr>
              <a:t>Personal Story:</a:t>
            </a:r>
          </a:p>
          <a:p>
            <a:r>
              <a:rPr lang="en-US" sz="1400" dirty="0">
                <a:solidFill>
                  <a:prstClr val="black"/>
                </a:solidFill>
                <a:latin typeface="Aptos" panose="02110004020202020204"/>
              </a:rPr>
              <a:t>Thabo has been unemployed for two years, applying for jobs using his phone when he can afford data. He often visits local community centers for free Wi-Fi but finds it difficult to access structured career guidance. He dreams of becoming a graphic designer but lacks the resources to develop his skills.</a:t>
            </a:r>
          </a:p>
          <a:p>
            <a:endParaRPr lang="en-US" sz="1400" dirty="0">
              <a:solidFill>
                <a:prstClr val="black"/>
              </a:solidFill>
              <a:latin typeface="Aptos" panose="02110004020202020204"/>
            </a:endParaRPr>
          </a:p>
          <a:p>
            <a:r>
              <a:rPr lang="en-US" sz="1400" b="1" dirty="0">
                <a:solidFill>
                  <a:prstClr val="black"/>
                </a:solidFill>
                <a:latin typeface="Aptos" panose="02110004020202020204"/>
              </a:rPr>
              <a:t> Challenges:</a:t>
            </a:r>
          </a:p>
          <a:p>
            <a:r>
              <a:rPr lang="en-US" sz="1400" dirty="0">
                <a:solidFill>
                  <a:prstClr val="black"/>
                </a:solidFill>
                <a:latin typeface="Aptos" panose="02110004020202020204"/>
              </a:rPr>
              <a:t>- Limited access to reliable internet for job applications and skill development</a:t>
            </a:r>
          </a:p>
          <a:p>
            <a:r>
              <a:rPr lang="en-US" sz="1400" dirty="0">
                <a:solidFill>
                  <a:prstClr val="black"/>
                </a:solidFill>
                <a:latin typeface="Aptos" panose="02110004020202020204"/>
              </a:rPr>
              <a:t>- No formal career mentorship or guidance</a:t>
            </a:r>
          </a:p>
          <a:p>
            <a:r>
              <a:rPr lang="en-US" sz="1400" dirty="0">
                <a:solidFill>
                  <a:prstClr val="black"/>
                </a:solidFill>
                <a:latin typeface="Aptos" panose="02110004020202020204"/>
              </a:rPr>
              <a:t>- Struggles to create a professional CV and portfolio</a:t>
            </a:r>
          </a:p>
          <a:p>
            <a:r>
              <a:rPr lang="en-US" sz="1400" dirty="0">
                <a:solidFill>
                  <a:prstClr val="black"/>
                </a:solidFill>
                <a:latin typeface="Aptos" panose="02110004020202020204"/>
              </a:rPr>
              <a:t>Feels discouraged due to repeated job rejections</a:t>
            </a:r>
          </a:p>
          <a:p>
            <a:pPr marL="285750" indent="-285750">
              <a:buFontTx/>
              <a:buChar char="-"/>
            </a:pPr>
            <a:endParaRPr lang="en-US" sz="1400" dirty="0">
              <a:solidFill>
                <a:prstClr val="black"/>
              </a:solidFill>
              <a:latin typeface="Aptos" panose="02110004020202020204"/>
            </a:endParaRPr>
          </a:p>
          <a:p>
            <a:r>
              <a:rPr lang="en-US" sz="1400" dirty="0">
                <a:solidFill>
                  <a:prstClr val="black"/>
                </a:solidFill>
                <a:latin typeface="Aptos" panose="02110004020202020204"/>
              </a:rPr>
              <a:t>Thabo represents a realistic subset of the affected population—youth aged 18 to 35 in townships and rural areas who face barriers to employment due to lack of resources and guidance.</a:t>
            </a:r>
          </a:p>
        </p:txBody>
      </p:sp>
      <p:sp>
        <p:nvSpPr>
          <p:cNvPr id="9" name="Slide Number Placeholder 1">
            <a:extLst>
              <a:ext uri="{FF2B5EF4-FFF2-40B4-BE49-F238E27FC236}">
                <a16:creationId xmlns:a16="http://schemas.microsoft.com/office/drawing/2014/main" id="{715DBCB8-D2DE-868E-493E-90BC568CB6D1}"/>
              </a:ext>
            </a:extLst>
          </p:cNvPr>
          <p:cNvSpPr txBox="1">
            <a:spLocks/>
          </p:cNvSpPr>
          <p:nvPr/>
        </p:nvSpPr>
        <p:spPr>
          <a:xfrm>
            <a:off x="11347532" y="6480742"/>
            <a:ext cx="394524" cy="1163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9CD6E39-4852-418B-BA35-BEEEB494AB9E}" type="slidenum">
              <a:rPr lang="en-US" b="1" smtClean="0">
                <a:solidFill>
                  <a:prstClr val="black"/>
                </a:solidFill>
                <a:latin typeface="Aptos" panose="02110004020202020204"/>
              </a:rPr>
              <a:pPr/>
              <a:t>3</a:t>
            </a:fld>
            <a:endParaRPr lang="en-US" b="1" dirty="0">
              <a:solidFill>
                <a:prstClr val="black"/>
              </a:solidFill>
              <a:latin typeface="Aptos" panose="02110004020202020204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F816AB5-679E-C6A8-2FA3-4C3AF58CE095}"/>
              </a:ext>
            </a:extLst>
          </p:cNvPr>
          <p:cNvSpPr txBox="1"/>
          <p:nvPr/>
        </p:nvSpPr>
        <p:spPr>
          <a:xfrm>
            <a:off x="393057" y="3429000"/>
            <a:ext cx="5069324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b="1" dirty="0">
                <a:solidFill>
                  <a:prstClr val="black">
                    <a:lumMod val="75000"/>
                    <a:lumOff val="25000"/>
                  </a:prstClr>
                </a:solidFill>
                <a:latin typeface="Segoe UI"/>
              </a:rPr>
              <a:t>Thabo Mokoena</a:t>
            </a:r>
          </a:p>
          <a:p>
            <a:pPr algn="ctr"/>
            <a:r>
              <a:rPr 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Segoe UI"/>
              </a:rPr>
              <a:t>Occupation/Role : Unemployed young adult seeking career opportunities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5692979-70DD-C430-AD6A-425A0A76282D}"/>
              </a:ext>
            </a:extLst>
          </p:cNvPr>
          <p:cNvSpPr txBox="1"/>
          <p:nvPr/>
        </p:nvSpPr>
        <p:spPr>
          <a:xfrm>
            <a:off x="579070" y="4203079"/>
            <a:ext cx="4999538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                                  Demographics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- Age: 24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- Gender: Male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- Location: Mamelodi, Pretoria, South Africa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- Income: No stable income, relies on occasional freelance work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FE74635-7AB4-612F-666F-FABA0BD43C7C}"/>
              </a:ext>
            </a:extLst>
          </p:cNvPr>
          <p:cNvSpPr txBox="1"/>
          <p:nvPr/>
        </p:nvSpPr>
        <p:spPr>
          <a:xfrm>
            <a:off x="501061" y="-5615"/>
            <a:ext cx="452322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Poppins" panose="00000500000000000000" pitchFamily="2" charset="0"/>
              </a:rPr>
              <a:t> </a:t>
            </a:r>
            <a:r>
              <a:rPr lang="en-US" sz="2400" b="1" dirty="0">
                <a:solidFill>
                  <a:schemeClr val="bg1"/>
                </a:solidFill>
              </a:rPr>
              <a:t>IMPACTED</a:t>
            </a:r>
            <a:r>
              <a:rPr lang="en-US" sz="2000" dirty="0">
                <a:solidFill>
                  <a:schemeClr val="bg1"/>
                </a:solidFill>
                <a:latin typeface="Poppins" panose="00000500000000000000" pitchFamily="2" charset="0"/>
              </a:rPr>
              <a:t> </a:t>
            </a:r>
            <a:r>
              <a:rPr lang="en-US" sz="2400" b="1" dirty="0">
                <a:solidFill>
                  <a:schemeClr val="bg1"/>
                </a:solidFill>
              </a:rPr>
              <a:t>PERSON</a:t>
            </a:r>
          </a:p>
        </p:txBody>
      </p:sp>
      <p:pic>
        <p:nvPicPr>
          <p:cNvPr id="3076" name="Picture 4" descr="4,400+ Black Boy In School Uniform Stock Photos, Pictures &amp; Royalty-Free  Images - iStock | Clean kitchen, Black guy in a club, Black guy dancing">
            <a:extLst>
              <a:ext uri="{FF2B5EF4-FFF2-40B4-BE49-F238E27FC236}">
                <a16:creationId xmlns:a16="http://schemas.microsoft.com/office/drawing/2014/main" id="{1DDC8D14-8616-20C2-F0C7-DD02EC462A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2143" y="609600"/>
            <a:ext cx="4523223" cy="281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EBBCB38E-3A44-701B-AAC2-E7B4F216363A}"/>
              </a:ext>
            </a:extLst>
          </p:cNvPr>
          <p:cNvSpPr txBox="1"/>
          <p:nvPr/>
        </p:nvSpPr>
        <p:spPr>
          <a:xfrm>
            <a:off x="337451" y="5496529"/>
            <a:ext cx="5558713" cy="1292662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                                     Background &amp; Context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Thabo is a 24-year-old living in a township outside Pretoria.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He completed high school but was unable to afford tertiary education. He has been searching for job opportunities but struggles due to limited internet access and lack of professional guidance.</a:t>
            </a:r>
          </a:p>
        </p:txBody>
      </p:sp>
    </p:spTree>
    <p:extLst>
      <p:ext uri="{BB962C8B-B14F-4D97-AF65-F5344CB8AC3E}">
        <p14:creationId xmlns:p14="http://schemas.microsoft.com/office/powerpoint/2010/main" val="37379246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8" name="Picture 8" descr="Unemployment Essay: Types, Trends, Causes &amp; Solutions">
            <a:extLst>
              <a:ext uri="{FF2B5EF4-FFF2-40B4-BE49-F238E27FC236}">
                <a16:creationId xmlns:a16="http://schemas.microsoft.com/office/drawing/2014/main" id="{7E7BD699-9FA6-1CA1-E604-3AE3FDA485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17917" y="1426811"/>
            <a:ext cx="3292524" cy="182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253" name="Straight Connector 10252">
            <a:extLst>
              <a:ext uri="{FF2B5EF4-FFF2-40B4-BE49-F238E27FC236}">
                <a16:creationId xmlns:a16="http://schemas.microsoft.com/office/drawing/2014/main" id="{D4BDCD00-BA97-40D8-93CD-0A9CA931BE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02080" y="3429000"/>
            <a:ext cx="2636520" cy="0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55" name="Straight Connector 10254">
            <a:extLst>
              <a:ext uri="{FF2B5EF4-FFF2-40B4-BE49-F238E27FC236}">
                <a16:creationId xmlns:a16="http://schemas.microsoft.com/office/drawing/2014/main" id="{2D631E40-F51C-4828-B23B-DF90351329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573887"/>
            <a:ext cx="0" cy="3710227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24">
            <a:extLst>
              <a:ext uri="{FF2B5EF4-FFF2-40B4-BE49-F238E27FC236}">
                <a16:creationId xmlns:a16="http://schemas.microsoft.com/office/drawing/2014/main" id="{C53557B8-9304-F764-5630-CC3E35C8CF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4709" y="1123527"/>
            <a:ext cx="4328513" cy="4604800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382C8F97-0C5B-26A9-519C-0C3D4B1247CF}"/>
              </a:ext>
            </a:extLst>
          </p:cNvPr>
          <p:cNvGrpSpPr/>
          <p:nvPr/>
        </p:nvGrpSpPr>
        <p:grpSpPr>
          <a:xfrm>
            <a:off x="1801006" y="3671318"/>
            <a:ext cx="1935240" cy="2057015"/>
            <a:chOff x="3162300" y="1514475"/>
            <a:chExt cx="4491038" cy="4773613"/>
          </a:xfrm>
        </p:grpSpPr>
        <p:sp>
          <p:nvSpPr>
            <p:cNvPr id="4" name="Freeform 5">
              <a:extLst>
                <a:ext uri="{FF2B5EF4-FFF2-40B4-BE49-F238E27FC236}">
                  <a16:creationId xmlns:a16="http://schemas.microsoft.com/office/drawing/2014/main" id="{3D4C7B2C-8C06-B630-46F9-D133EDF8F6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8488" y="1885950"/>
              <a:ext cx="998538" cy="676275"/>
            </a:xfrm>
            <a:custGeom>
              <a:avLst/>
              <a:gdLst>
                <a:gd name="T0" fmla="*/ 0 w 629"/>
                <a:gd name="T1" fmla="*/ 0 h 426"/>
                <a:gd name="T2" fmla="*/ 0 w 629"/>
                <a:gd name="T3" fmla="*/ 99 h 426"/>
                <a:gd name="T4" fmla="*/ 434 w 629"/>
                <a:gd name="T5" fmla="*/ 292 h 426"/>
                <a:gd name="T6" fmla="*/ 457 w 629"/>
                <a:gd name="T7" fmla="*/ 426 h 426"/>
                <a:gd name="T8" fmla="*/ 629 w 629"/>
                <a:gd name="T9" fmla="*/ 346 h 426"/>
                <a:gd name="T10" fmla="*/ 627 w 629"/>
                <a:gd name="T11" fmla="*/ 266 h 426"/>
                <a:gd name="T12" fmla="*/ 0 w 629"/>
                <a:gd name="T13" fmla="*/ 0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9" h="426">
                  <a:moveTo>
                    <a:pt x="0" y="0"/>
                  </a:moveTo>
                  <a:lnTo>
                    <a:pt x="0" y="99"/>
                  </a:lnTo>
                  <a:lnTo>
                    <a:pt x="434" y="292"/>
                  </a:lnTo>
                  <a:lnTo>
                    <a:pt x="457" y="426"/>
                  </a:lnTo>
                  <a:lnTo>
                    <a:pt x="629" y="346"/>
                  </a:lnTo>
                  <a:lnTo>
                    <a:pt x="627" y="26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BB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5" name="Freeform 6">
              <a:extLst>
                <a:ext uri="{FF2B5EF4-FFF2-40B4-BE49-F238E27FC236}">
                  <a16:creationId xmlns:a16="http://schemas.microsoft.com/office/drawing/2014/main" id="{77AF82A5-8012-A882-EF23-D58A38E41F48}"/>
                </a:ext>
              </a:extLst>
            </p:cNvPr>
            <p:cNvSpPr>
              <a:spLocks/>
            </p:cNvSpPr>
            <p:nvPr/>
          </p:nvSpPr>
          <p:spPr bwMode="auto">
            <a:xfrm>
              <a:off x="4229100" y="4170363"/>
              <a:ext cx="379413" cy="1400175"/>
            </a:xfrm>
            <a:custGeom>
              <a:avLst/>
              <a:gdLst>
                <a:gd name="T0" fmla="*/ 27 w 239"/>
                <a:gd name="T1" fmla="*/ 882 h 882"/>
                <a:gd name="T2" fmla="*/ 239 w 239"/>
                <a:gd name="T3" fmla="*/ 771 h 882"/>
                <a:gd name="T4" fmla="*/ 191 w 239"/>
                <a:gd name="T5" fmla="*/ 0 h 882"/>
                <a:gd name="T6" fmla="*/ 0 w 239"/>
                <a:gd name="T7" fmla="*/ 107 h 882"/>
                <a:gd name="T8" fmla="*/ 27 w 239"/>
                <a:gd name="T9" fmla="*/ 882 h 8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9" h="882">
                  <a:moveTo>
                    <a:pt x="27" y="882"/>
                  </a:moveTo>
                  <a:lnTo>
                    <a:pt x="239" y="771"/>
                  </a:lnTo>
                  <a:lnTo>
                    <a:pt x="191" y="0"/>
                  </a:lnTo>
                  <a:lnTo>
                    <a:pt x="0" y="107"/>
                  </a:lnTo>
                  <a:lnTo>
                    <a:pt x="27" y="882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6" name="Freeform 7">
              <a:extLst>
                <a:ext uri="{FF2B5EF4-FFF2-40B4-BE49-F238E27FC236}">
                  <a16:creationId xmlns:a16="http://schemas.microsoft.com/office/drawing/2014/main" id="{899AF16F-2F8D-2FD4-61E8-97798B73A9C4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7663" y="2349500"/>
              <a:ext cx="1143000" cy="1851025"/>
            </a:xfrm>
            <a:custGeom>
              <a:avLst/>
              <a:gdLst>
                <a:gd name="T0" fmla="*/ 39 w 720"/>
                <a:gd name="T1" fmla="*/ 1166 h 1166"/>
                <a:gd name="T2" fmla="*/ 185 w 720"/>
                <a:gd name="T3" fmla="*/ 1098 h 1166"/>
                <a:gd name="T4" fmla="*/ 169 w 720"/>
                <a:gd name="T5" fmla="*/ 415 h 1166"/>
                <a:gd name="T6" fmla="*/ 720 w 720"/>
                <a:gd name="T7" fmla="*/ 97 h 1166"/>
                <a:gd name="T8" fmla="*/ 720 w 720"/>
                <a:gd name="T9" fmla="*/ 0 h 1166"/>
                <a:gd name="T10" fmla="*/ 0 w 720"/>
                <a:gd name="T11" fmla="*/ 302 h 1166"/>
                <a:gd name="T12" fmla="*/ 39 w 720"/>
                <a:gd name="T13" fmla="*/ 1166 h 1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20" h="1166">
                  <a:moveTo>
                    <a:pt x="39" y="1166"/>
                  </a:moveTo>
                  <a:lnTo>
                    <a:pt x="185" y="1098"/>
                  </a:lnTo>
                  <a:lnTo>
                    <a:pt x="169" y="415"/>
                  </a:lnTo>
                  <a:lnTo>
                    <a:pt x="720" y="97"/>
                  </a:lnTo>
                  <a:lnTo>
                    <a:pt x="720" y="0"/>
                  </a:lnTo>
                  <a:lnTo>
                    <a:pt x="0" y="302"/>
                  </a:lnTo>
                  <a:lnTo>
                    <a:pt x="39" y="1166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7" name="Freeform 8">
              <a:extLst>
                <a:ext uri="{FF2B5EF4-FFF2-40B4-BE49-F238E27FC236}">
                  <a16:creationId xmlns:a16="http://schemas.microsoft.com/office/drawing/2014/main" id="{D0F94C4A-AD4B-0CE0-C955-E23C15242D69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2825" y="4148138"/>
              <a:ext cx="500063" cy="1422400"/>
            </a:xfrm>
            <a:custGeom>
              <a:avLst/>
              <a:gdLst>
                <a:gd name="T0" fmla="*/ 315 w 315"/>
                <a:gd name="T1" fmla="*/ 117 h 896"/>
                <a:gd name="T2" fmla="*/ 93 w 315"/>
                <a:gd name="T3" fmla="*/ 0 h 896"/>
                <a:gd name="T4" fmla="*/ 0 w 315"/>
                <a:gd name="T5" fmla="*/ 33 h 896"/>
                <a:gd name="T6" fmla="*/ 27 w 315"/>
                <a:gd name="T7" fmla="*/ 170 h 896"/>
                <a:gd name="T8" fmla="*/ 128 w 315"/>
                <a:gd name="T9" fmla="*/ 224 h 896"/>
                <a:gd name="T10" fmla="*/ 224 w 315"/>
                <a:gd name="T11" fmla="*/ 867 h 896"/>
                <a:gd name="T12" fmla="*/ 282 w 315"/>
                <a:gd name="T13" fmla="*/ 896 h 896"/>
                <a:gd name="T14" fmla="*/ 315 w 315"/>
                <a:gd name="T15" fmla="*/ 117 h 8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5" h="896">
                  <a:moveTo>
                    <a:pt x="315" y="117"/>
                  </a:moveTo>
                  <a:lnTo>
                    <a:pt x="93" y="0"/>
                  </a:lnTo>
                  <a:lnTo>
                    <a:pt x="0" y="33"/>
                  </a:lnTo>
                  <a:lnTo>
                    <a:pt x="27" y="170"/>
                  </a:lnTo>
                  <a:lnTo>
                    <a:pt x="128" y="224"/>
                  </a:lnTo>
                  <a:lnTo>
                    <a:pt x="224" y="867"/>
                  </a:lnTo>
                  <a:lnTo>
                    <a:pt x="282" y="896"/>
                  </a:lnTo>
                  <a:lnTo>
                    <a:pt x="315" y="117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8" name="Freeform 9">
              <a:extLst>
                <a:ext uri="{FF2B5EF4-FFF2-40B4-BE49-F238E27FC236}">
                  <a16:creationId xmlns:a16="http://schemas.microsoft.com/office/drawing/2014/main" id="{A2DA1B98-FE0F-E995-154D-43654B780D50}"/>
                </a:ext>
              </a:extLst>
            </p:cNvPr>
            <p:cNvSpPr>
              <a:spLocks/>
            </p:cNvSpPr>
            <p:nvPr/>
          </p:nvSpPr>
          <p:spPr bwMode="auto">
            <a:xfrm>
              <a:off x="5397500" y="1885950"/>
              <a:ext cx="1006475" cy="646113"/>
            </a:xfrm>
            <a:custGeom>
              <a:avLst/>
              <a:gdLst>
                <a:gd name="T0" fmla="*/ 4 w 634"/>
                <a:gd name="T1" fmla="*/ 266 h 407"/>
                <a:gd name="T2" fmla="*/ 634 w 634"/>
                <a:gd name="T3" fmla="*/ 0 h 407"/>
                <a:gd name="T4" fmla="*/ 634 w 634"/>
                <a:gd name="T5" fmla="*/ 74 h 407"/>
                <a:gd name="T6" fmla="*/ 126 w 634"/>
                <a:gd name="T7" fmla="*/ 292 h 407"/>
                <a:gd name="T8" fmla="*/ 130 w 634"/>
                <a:gd name="T9" fmla="*/ 407 h 407"/>
                <a:gd name="T10" fmla="*/ 0 w 634"/>
                <a:gd name="T11" fmla="*/ 379 h 407"/>
                <a:gd name="T12" fmla="*/ 4 w 634"/>
                <a:gd name="T13" fmla="*/ 266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4" h="407">
                  <a:moveTo>
                    <a:pt x="4" y="266"/>
                  </a:moveTo>
                  <a:lnTo>
                    <a:pt x="634" y="0"/>
                  </a:lnTo>
                  <a:lnTo>
                    <a:pt x="634" y="74"/>
                  </a:lnTo>
                  <a:lnTo>
                    <a:pt x="126" y="292"/>
                  </a:lnTo>
                  <a:lnTo>
                    <a:pt x="130" y="407"/>
                  </a:lnTo>
                  <a:lnTo>
                    <a:pt x="0" y="379"/>
                  </a:lnTo>
                  <a:lnTo>
                    <a:pt x="4" y="266"/>
                  </a:lnTo>
                  <a:close/>
                </a:path>
              </a:pathLst>
            </a:custGeom>
            <a:solidFill>
              <a:srgbClr val="E090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9" name="Freeform 10">
              <a:extLst>
                <a:ext uri="{FF2B5EF4-FFF2-40B4-BE49-F238E27FC236}">
                  <a16:creationId xmlns:a16="http://schemas.microsoft.com/office/drawing/2014/main" id="{701BC465-0D79-58BC-D6AF-18D757ABB4AC}"/>
                </a:ext>
              </a:extLst>
            </p:cNvPr>
            <p:cNvSpPr>
              <a:spLocks/>
            </p:cNvSpPr>
            <p:nvPr/>
          </p:nvSpPr>
          <p:spPr bwMode="auto">
            <a:xfrm>
              <a:off x="4321175" y="4238625"/>
              <a:ext cx="2166938" cy="763588"/>
            </a:xfrm>
            <a:custGeom>
              <a:avLst/>
              <a:gdLst>
                <a:gd name="T0" fmla="*/ 0 w 1365"/>
                <a:gd name="T1" fmla="*/ 97 h 481"/>
                <a:gd name="T2" fmla="*/ 166 w 1365"/>
                <a:gd name="T3" fmla="*/ 0 h 481"/>
                <a:gd name="T4" fmla="*/ 1275 w 1365"/>
                <a:gd name="T5" fmla="*/ 50 h 481"/>
                <a:gd name="T6" fmla="*/ 1365 w 1365"/>
                <a:gd name="T7" fmla="*/ 97 h 481"/>
                <a:gd name="T8" fmla="*/ 684 w 1365"/>
                <a:gd name="T9" fmla="*/ 481 h 481"/>
                <a:gd name="T10" fmla="*/ 0 w 1365"/>
                <a:gd name="T11" fmla="*/ 97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65" h="481">
                  <a:moveTo>
                    <a:pt x="0" y="97"/>
                  </a:moveTo>
                  <a:lnTo>
                    <a:pt x="166" y="0"/>
                  </a:lnTo>
                  <a:lnTo>
                    <a:pt x="1275" y="50"/>
                  </a:lnTo>
                  <a:lnTo>
                    <a:pt x="1365" y="97"/>
                  </a:lnTo>
                  <a:lnTo>
                    <a:pt x="684" y="481"/>
                  </a:lnTo>
                  <a:lnTo>
                    <a:pt x="0" y="97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0" name="Freeform 11">
              <a:extLst>
                <a:ext uri="{FF2B5EF4-FFF2-40B4-BE49-F238E27FC236}">
                  <a16:creationId xmlns:a16="http://schemas.microsoft.com/office/drawing/2014/main" id="{1C387C50-01B7-8EF1-2485-5195FBF79565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1113" y="3592513"/>
              <a:ext cx="1181100" cy="741363"/>
            </a:xfrm>
            <a:custGeom>
              <a:avLst/>
              <a:gdLst>
                <a:gd name="T0" fmla="*/ 744 w 744"/>
                <a:gd name="T1" fmla="*/ 132 h 467"/>
                <a:gd name="T2" fmla="*/ 504 w 744"/>
                <a:gd name="T3" fmla="*/ 0 h 467"/>
                <a:gd name="T4" fmla="*/ 0 w 744"/>
                <a:gd name="T5" fmla="*/ 198 h 467"/>
                <a:gd name="T6" fmla="*/ 68 w 744"/>
                <a:gd name="T7" fmla="*/ 426 h 467"/>
                <a:gd name="T8" fmla="*/ 146 w 744"/>
                <a:gd name="T9" fmla="*/ 467 h 467"/>
                <a:gd name="T10" fmla="*/ 744 w 744"/>
                <a:gd name="T11" fmla="*/ 132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4" h="467">
                  <a:moveTo>
                    <a:pt x="744" y="132"/>
                  </a:moveTo>
                  <a:lnTo>
                    <a:pt x="504" y="0"/>
                  </a:lnTo>
                  <a:lnTo>
                    <a:pt x="0" y="198"/>
                  </a:lnTo>
                  <a:lnTo>
                    <a:pt x="68" y="426"/>
                  </a:lnTo>
                  <a:lnTo>
                    <a:pt x="146" y="467"/>
                  </a:lnTo>
                  <a:lnTo>
                    <a:pt x="744" y="132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1" name="Freeform 12">
              <a:extLst>
                <a:ext uri="{FF2B5EF4-FFF2-40B4-BE49-F238E27FC236}">
                  <a16:creationId xmlns:a16="http://schemas.microsoft.com/office/drawing/2014/main" id="{16901AF3-9EC7-F88F-E5D1-EAC10FB6E255}"/>
                </a:ext>
              </a:extLst>
            </p:cNvPr>
            <p:cNvSpPr>
              <a:spLocks/>
            </p:cNvSpPr>
            <p:nvPr/>
          </p:nvSpPr>
          <p:spPr bwMode="auto">
            <a:xfrm>
              <a:off x="3279775" y="3606800"/>
              <a:ext cx="1069975" cy="733425"/>
            </a:xfrm>
            <a:custGeom>
              <a:avLst/>
              <a:gdLst>
                <a:gd name="T0" fmla="*/ 0 w 674"/>
                <a:gd name="T1" fmla="*/ 123 h 462"/>
                <a:gd name="T2" fmla="*/ 230 w 674"/>
                <a:gd name="T3" fmla="*/ 0 h 462"/>
                <a:gd name="T4" fmla="*/ 592 w 674"/>
                <a:gd name="T5" fmla="*/ 374 h 462"/>
                <a:gd name="T6" fmla="*/ 674 w 674"/>
                <a:gd name="T7" fmla="*/ 335 h 462"/>
                <a:gd name="T8" fmla="*/ 674 w 674"/>
                <a:gd name="T9" fmla="*/ 419 h 462"/>
                <a:gd name="T10" fmla="*/ 598 w 674"/>
                <a:gd name="T11" fmla="*/ 462 h 462"/>
                <a:gd name="T12" fmla="*/ 0 w 674"/>
                <a:gd name="T13" fmla="*/ 123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4" h="462">
                  <a:moveTo>
                    <a:pt x="0" y="123"/>
                  </a:moveTo>
                  <a:lnTo>
                    <a:pt x="230" y="0"/>
                  </a:lnTo>
                  <a:lnTo>
                    <a:pt x="592" y="374"/>
                  </a:lnTo>
                  <a:lnTo>
                    <a:pt x="674" y="335"/>
                  </a:lnTo>
                  <a:lnTo>
                    <a:pt x="674" y="419"/>
                  </a:lnTo>
                  <a:lnTo>
                    <a:pt x="598" y="462"/>
                  </a:lnTo>
                  <a:lnTo>
                    <a:pt x="0" y="123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2" name="Freeform 13">
              <a:extLst>
                <a:ext uri="{FF2B5EF4-FFF2-40B4-BE49-F238E27FC236}">
                  <a16:creationId xmlns:a16="http://schemas.microsoft.com/office/drawing/2014/main" id="{015F3505-1249-19D6-597C-321A941972FD}"/>
                </a:ext>
              </a:extLst>
            </p:cNvPr>
            <p:cNvSpPr>
              <a:spLocks/>
            </p:cNvSpPr>
            <p:nvPr/>
          </p:nvSpPr>
          <p:spPr bwMode="auto">
            <a:xfrm>
              <a:off x="3279775" y="3802063"/>
              <a:ext cx="992188" cy="1768475"/>
            </a:xfrm>
            <a:custGeom>
              <a:avLst/>
              <a:gdLst>
                <a:gd name="T0" fmla="*/ 51 w 625"/>
                <a:gd name="T1" fmla="*/ 754 h 1114"/>
                <a:gd name="T2" fmla="*/ 625 w 625"/>
                <a:gd name="T3" fmla="*/ 1114 h 1114"/>
                <a:gd name="T4" fmla="*/ 598 w 625"/>
                <a:gd name="T5" fmla="*/ 339 h 1114"/>
                <a:gd name="T6" fmla="*/ 0 w 625"/>
                <a:gd name="T7" fmla="*/ 0 h 1114"/>
                <a:gd name="T8" fmla="*/ 51 w 625"/>
                <a:gd name="T9" fmla="*/ 754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5" h="1114">
                  <a:moveTo>
                    <a:pt x="51" y="754"/>
                  </a:moveTo>
                  <a:lnTo>
                    <a:pt x="625" y="1114"/>
                  </a:lnTo>
                  <a:lnTo>
                    <a:pt x="598" y="339"/>
                  </a:lnTo>
                  <a:lnTo>
                    <a:pt x="0" y="0"/>
                  </a:lnTo>
                  <a:lnTo>
                    <a:pt x="51" y="754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3" name="Freeform 14">
              <a:extLst>
                <a:ext uri="{FF2B5EF4-FFF2-40B4-BE49-F238E27FC236}">
                  <a16:creationId xmlns:a16="http://schemas.microsoft.com/office/drawing/2014/main" id="{37C92732-4E40-F0BB-666C-BC7C59ED19BA}"/>
                </a:ext>
              </a:extLst>
            </p:cNvPr>
            <p:cNvSpPr>
              <a:spLocks/>
            </p:cNvSpPr>
            <p:nvPr/>
          </p:nvSpPr>
          <p:spPr bwMode="auto">
            <a:xfrm>
              <a:off x="3162300" y="2359025"/>
              <a:ext cx="1057275" cy="1841500"/>
            </a:xfrm>
            <a:custGeom>
              <a:avLst/>
              <a:gdLst>
                <a:gd name="T0" fmla="*/ 59 w 666"/>
                <a:gd name="T1" fmla="*/ 825 h 1160"/>
                <a:gd name="T2" fmla="*/ 666 w 666"/>
                <a:gd name="T3" fmla="*/ 1160 h 1160"/>
                <a:gd name="T4" fmla="*/ 627 w 666"/>
                <a:gd name="T5" fmla="*/ 296 h 1160"/>
                <a:gd name="T6" fmla="*/ 0 w 666"/>
                <a:gd name="T7" fmla="*/ 0 h 1160"/>
                <a:gd name="T8" fmla="*/ 59 w 666"/>
                <a:gd name="T9" fmla="*/ 825 h 1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6" h="1160">
                  <a:moveTo>
                    <a:pt x="59" y="825"/>
                  </a:moveTo>
                  <a:lnTo>
                    <a:pt x="666" y="1160"/>
                  </a:lnTo>
                  <a:lnTo>
                    <a:pt x="627" y="296"/>
                  </a:lnTo>
                  <a:lnTo>
                    <a:pt x="0" y="0"/>
                  </a:lnTo>
                  <a:lnTo>
                    <a:pt x="59" y="825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4" name="Freeform 15">
              <a:extLst>
                <a:ext uri="{FF2B5EF4-FFF2-40B4-BE49-F238E27FC236}">
                  <a16:creationId xmlns:a16="http://schemas.microsoft.com/office/drawing/2014/main" id="{A2071059-7832-FF9C-AEC1-A83A032E5F2E}"/>
                </a:ext>
              </a:extLst>
            </p:cNvPr>
            <p:cNvSpPr>
              <a:spLocks/>
            </p:cNvSpPr>
            <p:nvPr/>
          </p:nvSpPr>
          <p:spPr bwMode="auto">
            <a:xfrm>
              <a:off x="5521325" y="2359025"/>
              <a:ext cx="1136650" cy="1841500"/>
            </a:xfrm>
            <a:custGeom>
              <a:avLst/>
              <a:gdLst>
                <a:gd name="T0" fmla="*/ 0 w 716"/>
                <a:gd name="T1" fmla="*/ 0 h 1160"/>
                <a:gd name="T2" fmla="*/ 0 w 716"/>
                <a:gd name="T3" fmla="*/ 99 h 1160"/>
                <a:gd name="T4" fmla="*/ 568 w 716"/>
                <a:gd name="T5" fmla="*/ 350 h 1160"/>
                <a:gd name="T6" fmla="*/ 568 w 716"/>
                <a:gd name="T7" fmla="*/ 1114 h 1160"/>
                <a:gd name="T8" fmla="*/ 675 w 716"/>
                <a:gd name="T9" fmla="*/ 1160 h 1160"/>
                <a:gd name="T10" fmla="*/ 716 w 716"/>
                <a:gd name="T11" fmla="*/ 298 h 1160"/>
                <a:gd name="T12" fmla="*/ 0 w 716"/>
                <a:gd name="T13" fmla="*/ 0 h 1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6" h="1160">
                  <a:moveTo>
                    <a:pt x="0" y="0"/>
                  </a:moveTo>
                  <a:lnTo>
                    <a:pt x="0" y="99"/>
                  </a:lnTo>
                  <a:lnTo>
                    <a:pt x="568" y="350"/>
                  </a:lnTo>
                  <a:lnTo>
                    <a:pt x="568" y="1114"/>
                  </a:lnTo>
                  <a:lnTo>
                    <a:pt x="675" y="1160"/>
                  </a:lnTo>
                  <a:lnTo>
                    <a:pt x="716" y="2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C1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5" name="Freeform 16">
              <a:extLst>
                <a:ext uri="{FF2B5EF4-FFF2-40B4-BE49-F238E27FC236}">
                  <a16:creationId xmlns:a16="http://schemas.microsoft.com/office/drawing/2014/main" id="{20F5F2A4-A023-F446-8E14-B4AA874E021D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1963" y="2884488"/>
              <a:ext cx="1135063" cy="1965325"/>
            </a:xfrm>
            <a:custGeom>
              <a:avLst/>
              <a:gdLst>
                <a:gd name="T0" fmla="*/ 0 w 715"/>
                <a:gd name="T1" fmla="*/ 0 h 1238"/>
                <a:gd name="T2" fmla="*/ 31 w 715"/>
                <a:gd name="T3" fmla="*/ 866 h 1238"/>
                <a:gd name="T4" fmla="*/ 715 w 715"/>
                <a:gd name="T5" fmla="*/ 1238 h 1238"/>
                <a:gd name="T6" fmla="*/ 715 w 715"/>
                <a:gd name="T7" fmla="*/ 339 h 1238"/>
                <a:gd name="T8" fmla="*/ 0 w 715"/>
                <a:gd name="T9" fmla="*/ 0 h 1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5" h="1238">
                  <a:moveTo>
                    <a:pt x="0" y="0"/>
                  </a:moveTo>
                  <a:lnTo>
                    <a:pt x="31" y="866"/>
                  </a:lnTo>
                  <a:lnTo>
                    <a:pt x="715" y="1238"/>
                  </a:lnTo>
                  <a:lnTo>
                    <a:pt x="715" y="3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6" name="Freeform 17">
              <a:extLst>
                <a:ext uri="{FF2B5EF4-FFF2-40B4-BE49-F238E27FC236}">
                  <a16:creationId xmlns:a16="http://schemas.microsoft.com/office/drawing/2014/main" id="{AF5173E3-8334-6402-2799-4257FA11C7AB}"/>
                </a:ext>
              </a:extLst>
            </p:cNvPr>
            <p:cNvSpPr>
              <a:spLocks/>
            </p:cNvSpPr>
            <p:nvPr/>
          </p:nvSpPr>
          <p:spPr bwMode="auto">
            <a:xfrm>
              <a:off x="4321175" y="4392613"/>
              <a:ext cx="1085850" cy="1895475"/>
            </a:xfrm>
            <a:custGeom>
              <a:avLst/>
              <a:gdLst>
                <a:gd name="T0" fmla="*/ 684 w 684"/>
                <a:gd name="T1" fmla="*/ 1194 h 1194"/>
                <a:gd name="T2" fmla="*/ 684 w 684"/>
                <a:gd name="T3" fmla="*/ 384 h 1194"/>
                <a:gd name="T4" fmla="*/ 0 w 684"/>
                <a:gd name="T5" fmla="*/ 0 h 1194"/>
                <a:gd name="T6" fmla="*/ 33 w 684"/>
                <a:gd name="T7" fmla="*/ 783 h 1194"/>
                <a:gd name="T8" fmla="*/ 684 w 684"/>
                <a:gd name="T9" fmla="*/ 1194 h 1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4" h="1194">
                  <a:moveTo>
                    <a:pt x="684" y="1194"/>
                  </a:moveTo>
                  <a:lnTo>
                    <a:pt x="684" y="384"/>
                  </a:lnTo>
                  <a:lnTo>
                    <a:pt x="0" y="0"/>
                  </a:lnTo>
                  <a:lnTo>
                    <a:pt x="33" y="783"/>
                  </a:lnTo>
                  <a:lnTo>
                    <a:pt x="684" y="1194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7" name="Freeform 18">
              <a:extLst>
                <a:ext uri="{FF2B5EF4-FFF2-40B4-BE49-F238E27FC236}">
                  <a16:creationId xmlns:a16="http://schemas.microsoft.com/office/drawing/2014/main" id="{53AE26D2-FFBB-8A8A-A25E-A87E91921FFD}"/>
                </a:ext>
              </a:extLst>
            </p:cNvPr>
            <p:cNvSpPr>
              <a:spLocks/>
            </p:cNvSpPr>
            <p:nvPr/>
          </p:nvSpPr>
          <p:spPr bwMode="auto">
            <a:xfrm>
              <a:off x="5407025" y="4392613"/>
              <a:ext cx="1081088" cy="1895475"/>
            </a:xfrm>
            <a:custGeom>
              <a:avLst/>
              <a:gdLst>
                <a:gd name="T0" fmla="*/ 0 w 681"/>
                <a:gd name="T1" fmla="*/ 384 h 1194"/>
                <a:gd name="T2" fmla="*/ 681 w 681"/>
                <a:gd name="T3" fmla="*/ 0 h 1194"/>
                <a:gd name="T4" fmla="*/ 652 w 681"/>
                <a:gd name="T5" fmla="*/ 783 h 1194"/>
                <a:gd name="T6" fmla="*/ 0 w 681"/>
                <a:gd name="T7" fmla="*/ 1194 h 1194"/>
                <a:gd name="T8" fmla="*/ 0 w 681"/>
                <a:gd name="T9" fmla="*/ 384 h 1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1" h="1194">
                  <a:moveTo>
                    <a:pt x="0" y="384"/>
                  </a:moveTo>
                  <a:lnTo>
                    <a:pt x="681" y="0"/>
                  </a:lnTo>
                  <a:lnTo>
                    <a:pt x="652" y="783"/>
                  </a:lnTo>
                  <a:lnTo>
                    <a:pt x="0" y="1194"/>
                  </a:lnTo>
                  <a:lnTo>
                    <a:pt x="0" y="384"/>
                  </a:lnTo>
                  <a:close/>
                </a:path>
              </a:pathLst>
            </a:custGeom>
            <a:solidFill>
              <a:srgbClr val="CF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" name="Freeform 19">
              <a:extLst>
                <a:ext uri="{FF2B5EF4-FFF2-40B4-BE49-F238E27FC236}">
                  <a16:creationId xmlns:a16="http://schemas.microsoft.com/office/drawing/2014/main" id="{7AF9DAF9-4BC6-3C90-1AFE-34733CEF29A7}"/>
                </a:ext>
              </a:extLst>
            </p:cNvPr>
            <p:cNvSpPr>
              <a:spLocks/>
            </p:cNvSpPr>
            <p:nvPr/>
          </p:nvSpPr>
          <p:spPr bwMode="auto">
            <a:xfrm>
              <a:off x="5407025" y="2884488"/>
              <a:ext cx="1133475" cy="1965325"/>
            </a:xfrm>
            <a:custGeom>
              <a:avLst/>
              <a:gdLst>
                <a:gd name="T0" fmla="*/ 0 w 714"/>
                <a:gd name="T1" fmla="*/ 339 h 1238"/>
                <a:gd name="T2" fmla="*/ 714 w 714"/>
                <a:gd name="T3" fmla="*/ 0 h 1238"/>
                <a:gd name="T4" fmla="*/ 681 w 714"/>
                <a:gd name="T5" fmla="*/ 866 h 1238"/>
                <a:gd name="T6" fmla="*/ 0 w 714"/>
                <a:gd name="T7" fmla="*/ 1238 h 1238"/>
                <a:gd name="T8" fmla="*/ 0 w 714"/>
                <a:gd name="T9" fmla="*/ 339 h 1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4" h="1238">
                  <a:moveTo>
                    <a:pt x="0" y="339"/>
                  </a:moveTo>
                  <a:lnTo>
                    <a:pt x="714" y="0"/>
                  </a:lnTo>
                  <a:lnTo>
                    <a:pt x="681" y="866"/>
                  </a:lnTo>
                  <a:lnTo>
                    <a:pt x="0" y="1238"/>
                  </a:lnTo>
                  <a:lnTo>
                    <a:pt x="0" y="339"/>
                  </a:lnTo>
                  <a:close/>
                </a:path>
              </a:pathLst>
            </a:custGeom>
            <a:solidFill>
              <a:srgbClr val="CF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" name="Freeform 20">
              <a:extLst>
                <a:ext uri="{FF2B5EF4-FFF2-40B4-BE49-F238E27FC236}">
                  <a16:creationId xmlns:a16="http://schemas.microsoft.com/office/drawing/2014/main" id="{561AEE10-1D62-242D-0C02-C92D409AD8CF}"/>
                </a:ext>
              </a:extLst>
            </p:cNvPr>
            <p:cNvSpPr>
              <a:spLocks/>
            </p:cNvSpPr>
            <p:nvPr/>
          </p:nvSpPr>
          <p:spPr bwMode="auto">
            <a:xfrm>
              <a:off x="6592888" y="2359025"/>
              <a:ext cx="1060450" cy="1841500"/>
            </a:xfrm>
            <a:custGeom>
              <a:avLst/>
              <a:gdLst>
                <a:gd name="T0" fmla="*/ 41 w 668"/>
                <a:gd name="T1" fmla="*/ 298 h 1160"/>
                <a:gd name="T2" fmla="*/ 0 w 668"/>
                <a:gd name="T3" fmla="*/ 1160 h 1160"/>
                <a:gd name="T4" fmla="*/ 606 w 668"/>
                <a:gd name="T5" fmla="*/ 823 h 1160"/>
                <a:gd name="T6" fmla="*/ 668 w 668"/>
                <a:gd name="T7" fmla="*/ 0 h 1160"/>
                <a:gd name="T8" fmla="*/ 41 w 668"/>
                <a:gd name="T9" fmla="*/ 298 h 1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8" h="1160">
                  <a:moveTo>
                    <a:pt x="41" y="298"/>
                  </a:moveTo>
                  <a:lnTo>
                    <a:pt x="0" y="1160"/>
                  </a:lnTo>
                  <a:lnTo>
                    <a:pt x="606" y="823"/>
                  </a:lnTo>
                  <a:lnTo>
                    <a:pt x="668" y="0"/>
                  </a:lnTo>
                  <a:lnTo>
                    <a:pt x="41" y="298"/>
                  </a:lnTo>
                  <a:close/>
                </a:path>
              </a:pathLst>
            </a:custGeom>
            <a:solidFill>
              <a:srgbClr val="CF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0" name="Freeform 21">
              <a:extLst>
                <a:ext uri="{FF2B5EF4-FFF2-40B4-BE49-F238E27FC236}">
                  <a16:creationId xmlns:a16="http://schemas.microsoft.com/office/drawing/2014/main" id="{3257A61E-F2AB-9EA4-43C4-A4239FDD942C}"/>
                </a:ext>
              </a:extLst>
            </p:cNvPr>
            <p:cNvSpPr>
              <a:spLocks/>
            </p:cNvSpPr>
            <p:nvPr/>
          </p:nvSpPr>
          <p:spPr bwMode="auto">
            <a:xfrm>
              <a:off x="6540500" y="3802063"/>
              <a:ext cx="1001713" cy="1768475"/>
            </a:xfrm>
            <a:custGeom>
              <a:avLst/>
              <a:gdLst>
                <a:gd name="T0" fmla="*/ 0 w 631"/>
                <a:gd name="T1" fmla="*/ 1114 h 1114"/>
                <a:gd name="T2" fmla="*/ 33 w 631"/>
                <a:gd name="T3" fmla="*/ 335 h 1114"/>
                <a:gd name="T4" fmla="*/ 631 w 631"/>
                <a:gd name="T5" fmla="*/ 0 h 1114"/>
                <a:gd name="T6" fmla="*/ 576 w 631"/>
                <a:gd name="T7" fmla="*/ 750 h 1114"/>
                <a:gd name="T8" fmla="*/ 0 w 631"/>
                <a:gd name="T9" fmla="*/ 1114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1" h="1114">
                  <a:moveTo>
                    <a:pt x="0" y="1114"/>
                  </a:moveTo>
                  <a:lnTo>
                    <a:pt x="33" y="335"/>
                  </a:lnTo>
                  <a:lnTo>
                    <a:pt x="631" y="0"/>
                  </a:lnTo>
                  <a:lnTo>
                    <a:pt x="576" y="750"/>
                  </a:lnTo>
                  <a:lnTo>
                    <a:pt x="0" y="1114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9525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id="{A78395A6-0F45-2C21-4939-7CDA387107A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1963" y="2401888"/>
              <a:ext cx="2268538" cy="1020763"/>
            </a:xfrm>
            <a:custGeom>
              <a:avLst/>
              <a:gdLst>
                <a:gd name="T0" fmla="*/ 0 w 1429"/>
                <a:gd name="T1" fmla="*/ 304 h 643"/>
                <a:gd name="T2" fmla="*/ 715 w 1429"/>
                <a:gd name="T3" fmla="*/ 0 h 643"/>
                <a:gd name="T4" fmla="*/ 1429 w 1429"/>
                <a:gd name="T5" fmla="*/ 304 h 643"/>
                <a:gd name="T6" fmla="*/ 715 w 1429"/>
                <a:gd name="T7" fmla="*/ 643 h 643"/>
                <a:gd name="T8" fmla="*/ 0 w 1429"/>
                <a:gd name="T9" fmla="*/ 304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29" h="643">
                  <a:moveTo>
                    <a:pt x="0" y="304"/>
                  </a:moveTo>
                  <a:lnTo>
                    <a:pt x="715" y="0"/>
                  </a:lnTo>
                  <a:lnTo>
                    <a:pt x="1429" y="304"/>
                  </a:lnTo>
                  <a:lnTo>
                    <a:pt x="715" y="643"/>
                  </a:lnTo>
                  <a:lnTo>
                    <a:pt x="0" y="304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2" name="Freeform 23">
              <a:extLst>
                <a:ext uri="{FF2B5EF4-FFF2-40B4-BE49-F238E27FC236}">
                  <a16:creationId xmlns:a16="http://schemas.microsoft.com/office/drawing/2014/main" id="{FF8907CE-35D4-6D9B-C141-E99E558E3013}"/>
                </a:ext>
              </a:extLst>
            </p:cNvPr>
            <p:cNvSpPr>
              <a:spLocks/>
            </p:cNvSpPr>
            <p:nvPr/>
          </p:nvSpPr>
          <p:spPr bwMode="auto">
            <a:xfrm>
              <a:off x="3162300" y="1928813"/>
              <a:ext cx="2138363" cy="900113"/>
            </a:xfrm>
            <a:custGeom>
              <a:avLst/>
              <a:gdLst>
                <a:gd name="T0" fmla="*/ 0 w 1347"/>
                <a:gd name="T1" fmla="*/ 271 h 567"/>
                <a:gd name="T2" fmla="*/ 711 w 1347"/>
                <a:gd name="T3" fmla="*/ 0 h 567"/>
                <a:gd name="T4" fmla="*/ 1347 w 1347"/>
                <a:gd name="T5" fmla="*/ 265 h 567"/>
                <a:gd name="T6" fmla="*/ 627 w 1347"/>
                <a:gd name="T7" fmla="*/ 567 h 567"/>
                <a:gd name="T8" fmla="*/ 0 w 1347"/>
                <a:gd name="T9" fmla="*/ 271 h 5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47" h="567">
                  <a:moveTo>
                    <a:pt x="0" y="271"/>
                  </a:moveTo>
                  <a:lnTo>
                    <a:pt x="711" y="0"/>
                  </a:lnTo>
                  <a:lnTo>
                    <a:pt x="1347" y="265"/>
                  </a:lnTo>
                  <a:lnTo>
                    <a:pt x="627" y="567"/>
                  </a:lnTo>
                  <a:lnTo>
                    <a:pt x="0" y="271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3" name="Freeform 24">
              <a:extLst>
                <a:ext uri="{FF2B5EF4-FFF2-40B4-BE49-F238E27FC236}">
                  <a16:creationId xmlns:a16="http://schemas.microsoft.com/office/drawing/2014/main" id="{A41BC9BF-3AF8-89F2-F077-217302BE9161}"/>
                </a:ext>
              </a:extLst>
            </p:cNvPr>
            <p:cNvSpPr>
              <a:spLocks/>
            </p:cNvSpPr>
            <p:nvPr/>
          </p:nvSpPr>
          <p:spPr bwMode="auto">
            <a:xfrm>
              <a:off x="5521325" y="1928813"/>
              <a:ext cx="2132013" cy="903288"/>
            </a:xfrm>
            <a:custGeom>
              <a:avLst/>
              <a:gdLst>
                <a:gd name="T0" fmla="*/ 716 w 1343"/>
                <a:gd name="T1" fmla="*/ 569 h 569"/>
                <a:gd name="T2" fmla="*/ 0 w 1343"/>
                <a:gd name="T3" fmla="*/ 271 h 569"/>
                <a:gd name="T4" fmla="*/ 636 w 1343"/>
                <a:gd name="T5" fmla="*/ 0 h 569"/>
                <a:gd name="T6" fmla="*/ 1343 w 1343"/>
                <a:gd name="T7" fmla="*/ 271 h 569"/>
                <a:gd name="T8" fmla="*/ 716 w 1343"/>
                <a:gd name="T9" fmla="*/ 569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43" h="569">
                  <a:moveTo>
                    <a:pt x="716" y="569"/>
                  </a:moveTo>
                  <a:lnTo>
                    <a:pt x="0" y="271"/>
                  </a:lnTo>
                  <a:lnTo>
                    <a:pt x="636" y="0"/>
                  </a:lnTo>
                  <a:lnTo>
                    <a:pt x="1343" y="271"/>
                  </a:lnTo>
                  <a:lnTo>
                    <a:pt x="716" y="569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4" name="Freeform 25">
              <a:extLst>
                <a:ext uri="{FF2B5EF4-FFF2-40B4-BE49-F238E27FC236}">
                  <a16:creationId xmlns:a16="http://schemas.microsoft.com/office/drawing/2014/main" id="{9E0BD639-03CD-EC2D-2410-E00A06ED284F}"/>
                </a:ext>
              </a:extLst>
            </p:cNvPr>
            <p:cNvSpPr>
              <a:spLocks/>
            </p:cNvSpPr>
            <p:nvPr/>
          </p:nvSpPr>
          <p:spPr bwMode="auto">
            <a:xfrm>
              <a:off x="4398963" y="1514475"/>
              <a:ext cx="2014538" cy="800100"/>
            </a:xfrm>
            <a:custGeom>
              <a:avLst/>
              <a:gdLst>
                <a:gd name="T0" fmla="*/ 633 w 1269"/>
                <a:gd name="T1" fmla="*/ 0 h 504"/>
                <a:gd name="T2" fmla="*/ 1269 w 1269"/>
                <a:gd name="T3" fmla="*/ 234 h 504"/>
                <a:gd name="T4" fmla="*/ 633 w 1269"/>
                <a:gd name="T5" fmla="*/ 504 h 504"/>
                <a:gd name="T6" fmla="*/ 0 w 1269"/>
                <a:gd name="T7" fmla="*/ 234 h 504"/>
                <a:gd name="T8" fmla="*/ 633 w 1269"/>
                <a:gd name="T9" fmla="*/ 0 h 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9" h="504">
                  <a:moveTo>
                    <a:pt x="633" y="0"/>
                  </a:moveTo>
                  <a:lnTo>
                    <a:pt x="1269" y="234"/>
                  </a:lnTo>
                  <a:lnTo>
                    <a:pt x="633" y="504"/>
                  </a:lnTo>
                  <a:lnTo>
                    <a:pt x="0" y="234"/>
                  </a:lnTo>
                  <a:lnTo>
                    <a:pt x="633" y="0"/>
                  </a:lnTo>
                  <a:close/>
                </a:path>
              </a:pathLst>
            </a:custGeom>
            <a:solidFill>
              <a:srgbClr val="FFDB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DB12EE8A-6D0B-5661-0983-6A48962476CC}"/>
              </a:ext>
            </a:extLst>
          </p:cNvPr>
          <p:cNvSpPr txBox="1"/>
          <p:nvPr/>
        </p:nvSpPr>
        <p:spPr>
          <a:xfrm>
            <a:off x="1551584" y="605642"/>
            <a:ext cx="891976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The youth unemployment rate (ages 15–24) stood at </a:t>
            </a:r>
            <a:r>
              <a:rPr lang="en-US" b="1" dirty="0"/>
              <a:t>59.6%</a:t>
            </a:r>
            <a:r>
              <a:rPr lang="en-US" dirty="0"/>
              <a:t> in the fourth quarter of 2024, reflecting a slight decrease from 60.2% in the third quarter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34B2DC0-0C17-98DA-70F2-E2527FB246EB}"/>
              </a:ext>
            </a:extLst>
          </p:cNvPr>
          <p:cNvSpPr txBox="1"/>
          <p:nvPr/>
        </p:nvSpPr>
        <p:spPr>
          <a:xfrm>
            <a:off x="2817537" y="23761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sz="2000" b="1" dirty="0"/>
              <a:t>YOUTH UNEMPLOYMENT IN SOUTH AFRICA AS OF 2024</a:t>
            </a:r>
            <a:endParaRPr lang="en-US" sz="2000" b="1" dirty="0">
              <a:solidFill>
                <a:prstClr val="black">
                  <a:lumMod val="75000"/>
                  <a:lumOff val="25000"/>
                </a:prstClr>
              </a:solidFill>
              <a:latin typeface="Segoe UI" panose="020B0502040204020203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72728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FC7F7E-F975-32F0-E17A-4D12140453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48" name="Rectangle 4147">
            <a:extLst>
              <a:ext uri="{FF2B5EF4-FFF2-40B4-BE49-F238E27FC236}">
                <a16:creationId xmlns:a16="http://schemas.microsoft.com/office/drawing/2014/main" id="{BEBFA723-5A7B-472D-ABD7-1526B8D3A3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33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50" name="Rectangle 4149">
            <a:extLst>
              <a:ext uri="{FF2B5EF4-FFF2-40B4-BE49-F238E27FC236}">
                <a16:creationId xmlns:a16="http://schemas.microsoft.com/office/drawing/2014/main" id="{A6B27065-399A-4CF7-BF70-CF79B9848F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33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152" name="Group 4151">
            <a:extLst>
              <a:ext uri="{FF2B5EF4-FFF2-40B4-BE49-F238E27FC236}">
                <a16:creationId xmlns:a16="http://schemas.microsoft.com/office/drawing/2014/main" id="{CF22986C-DDF7-4109-9D6A-006800D6B0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2636" y="52996"/>
            <a:ext cx="6093363" cy="6805005"/>
            <a:chOff x="6095999" y="52996"/>
            <a:chExt cx="6093363" cy="6805005"/>
          </a:xfrm>
          <a:solidFill>
            <a:schemeClr val="accent5">
              <a:alpha val="10000"/>
            </a:schemeClr>
          </a:solidFill>
        </p:grpSpPr>
        <p:sp>
          <p:nvSpPr>
            <p:cNvPr id="4153" name="Freeform: Shape 4152">
              <a:extLst>
                <a:ext uri="{FF2B5EF4-FFF2-40B4-BE49-F238E27FC236}">
                  <a16:creationId xmlns:a16="http://schemas.microsoft.com/office/drawing/2014/main" id="{4C025298-F835-4B83-A3A3-6555157E01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1" y="52996"/>
              <a:ext cx="6093361" cy="6805003"/>
            </a:xfrm>
            <a:custGeom>
              <a:avLst/>
              <a:gdLst>
                <a:gd name="connsiteX0" fmla="*/ 3391253 w 5890489"/>
                <a:gd name="connsiteY0" fmla="*/ 0 h 6578438"/>
                <a:gd name="connsiteX1" fmla="*/ 3434974 w 5890489"/>
                <a:gd name="connsiteY1" fmla="*/ 646 h 6578438"/>
                <a:gd name="connsiteX2" fmla="*/ 3522419 w 5890489"/>
                <a:gd name="connsiteY2" fmla="*/ 2712 h 6578438"/>
                <a:gd name="connsiteX3" fmla="*/ 3610261 w 5890489"/>
                <a:gd name="connsiteY3" fmla="*/ 6458 h 6578438"/>
                <a:gd name="connsiteX4" fmla="*/ 3786872 w 5890489"/>
                <a:gd name="connsiteY4" fmla="*/ 20667 h 6578438"/>
                <a:gd name="connsiteX5" fmla="*/ 3962291 w 5890489"/>
                <a:gd name="connsiteY5" fmla="*/ 43530 h 6578438"/>
                <a:gd name="connsiteX6" fmla="*/ 4135855 w 5890489"/>
                <a:gd name="connsiteY6" fmla="*/ 75176 h 6578438"/>
                <a:gd name="connsiteX7" fmla="*/ 4307299 w 5890489"/>
                <a:gd name="connsiteY7" fmla="*/ 114315 h 6578438"/>
                <a:gd name="connsiteX8" fmla="*/ 4476358 w 5890489"/>
                <a:gd name="connsiteY8" fmla="*/ 160816 h 6578438"/>
                <a:gd name="connsiteX9" fmla="*/ 4559829 w 5890489"/>
                <a:gd name="connsiteY9" fmla="*/ 186779 h 6578438"/>
                <a:gd name="connsiteX10" fmla="*/ 4642901 w 5890489"/>
                <a:gd name="connsiteY10" fmla="*/ 213648 h 6578438"/>
                <a:gd name="connsiteX11" fmla="*/ 5280847 w 5890489"/>
                <a:gd name="connsiteY11" fmla="*/ 485936 h 6578438"/>
                <a:gd name="connsiteX12" fmla="*/ 5865400 w 5890489"/>
                <a:gd name="connsiteY12" fmla="*/ 851099 h 6578438"/>
                <a:gd name="connsiteX13" fmla="*/ 5890489 w 5890489"/>
                <a:gd name="connsiteY13" fmla="*/ 870950 h 6578438"/>
                <a:gd name="connsiteX14" fmla="*/ 5890489 w 5890489"/>
                <a:gd name="connsiteY14" fmla="*/ 1321814 h 6578438"/>
                <a:gd name="connsiteX15" fmla="*/ 5887395 w 5890489"/>
                <a:gd name="connsiteY15" fmla="*/ 1318952 h 6578438"/>
                <a:gd name="connsiteX16" fmla="*/ 5830291 w 5890489"/>
                <a:gd name="connsiteY16" fmla="*/ 1265992 h 6578438"/>
                <a:gd name="connsiteX17" fmla="*/ 5815981 w 5890489"/>
                <a:gd name="connsiteY17" fmla="*/ 1252687 h 6578438"/>
                <a:gd name="connsiteX18" fmla="*/ 5801142 w 5890489"/>
                <a:gd name="connsiteY18" fmla="*/ 1240158 h 6578438"/>
                <a:gd name="connsiteX19" fmla="*/ 5771464 w 5890489"/>
                <a:gd name="connsiteY19" fmla="*/ 1214969 h 6578438"/>
                <a:gd name="connsiteX20" fmla="*/ 5651030 w 5890489"/>
                <a:gd name="connsiteY20" fmla="*/ 1115767 h 6578438"/>
                <a:gd name="connsiteX21" fmla="*/ 5123183 w 5890489"/>
                <a:gd name="connsiteY21" fmla="*/ 780443 h 6578438"/>
                <a:gd name="connsiteX22" fmla="*/ 4533860 w 5890489"/>
                <a:gd name="connsiteY22" fmla="*/ 567701 h 6578438"/>
                <a:gd name="connsiteX23" fmla="*/ 4457281 w 5890489"/>
                <a:gd name="connsiteY23" fmla="*/ 550780 h 6578438"/>
                <a:gd name="connsiteX24" fmla="*/ 4380568 w 5890489"/>
                <a:gd name="connsiteY24" fmla="*/ 535279 h 6578438"/>
                <a:gd name="connsiteX25" fmla="*/ 4303325 w 5890489"/>
                <a:gd name="connsiteY25" fmla="*/ 522879 h 6578438"/>
                <a:gd name="connsiteX26" fmla="*/ 4264769 w 5890489"/>
                <a:gd name="connsiteY26" fmla="*/ 516679 h 6578438"/>
                <a:gd name="connsiteX27" fmla="*/ 4226082 w 5890489"/>
                <a:gd name="connsiteY27" fmla="*/ 511253 h 6578438"/>
                <a:gd name="connsiteX28" fmla="*/ 4070934 w 5890489"/>
                <a:gd name="connsiteY28" fmla="*/ 494848 h 6578438"/>
                <a:gd name="connsiteX29" fmla="*/ 3915521 w 5890489"/>
                <a:gd name="connsiteY29" fmla="*/ 486065 h 6578438"/>
                <a:gd name="connsiteX30" fmla="*/ 3760241 w 5890489"/>
                <a:gd name="connsiteY30" fmla="*/ 484257 h 6578438"/>
                <a:gd name="connsiteX31" fmla="*/ 3682734 w 5890489"/>
                <a:gd name="connsiteY31" fmla="*/ 486581 h 6578438"/>
                <a:gd name="connsiteX32" fmla="*/ 3605491 w 5890489"/>
                <a:gd name="connsiteY32" fmla="*/ 488907 h 6578438"/>
                <a:gd name="connsiteX33" fmla="*/ 3527454 w 5890489"/>
                <a:gd name="connsiteY33" fmla="*/ 493169 h 6578438"/>
                <a:gd name="connsiteX34" fmla="*/ 3449151 w 5890489"/>
                <a:gd name="connsiteY34" fmla="*/ 498336 h 6578438"/>
                <a:gd name="connsiteX35" fmla="*/ 3410067 w 5890489"/>
                <a:gd name="connsiteY35" fmla="*/ 500532 h 6578438"/>
                <a:gd name="connsiteX36" fmla="*/ 3371246 w 5890489"/>
                <a:gd name="connsiteY36" fmla="*/ 504279 h 6578438"/>
                <a:gd name="connsiteX37" fmla="*/ 3293739 w 5890489"/>
                <a:gd name="connsiteY37" fmla="*/ 511512 h 6578438"/>
                <a:gd name="connsiteX38" fmla="*/ 2689445 w 5890489"/>
                <a:gd name="connsiteY38" fmla="*/ 610198 h 6578438"/>
                <a:gd name="connsiteX39" fmla="*/ 2117875 w 5890489"/>
                <a:gd name="connsiteY39" fmla="*/ 800335 h 6578438"/>
                <a:gd name="connsiteX40" fmla="*/ 1981276 w 5890489"/>
                <a:gd name="connsiteY40" fmla="*/ 865566 h 6578438"/>
                <a:gd name="connsiteX41" fmla="*/ 1847991 w 5890489"/>
                <a:gd name="connsiteY41" fmla="*/ 938676 h 6578438"/>
                <a:gd name="connsiteX42" fmla="*/ 1783069 w 5890489"/>
                <a:gd name="connsiteY42" fmla="*/ 978718 h 6578438"/>
                <a:gd name="connsiteX43" fmla="*/ 1750609 w 5890489"/>
                <a:gd name="connsiteY43" fmla="*/ 998869 h 6578438"/>
                <a:gd name="connsiteX44" fmla="*/ 1734312 w 5890489"/>
                <a:gd name="connsiteY44" fmla="*/ 1008945 h 6578438"/>
                <a:gd name="connsiteX45" fmla="*/ 1718547 w 5890489"/>
                <a:gd name="connsiteY45" fmla="*/ 1019924 h 6578438"/>
                <a:gd name="connsiteX46" fmla="*/ 1655481 w 5890489"/>
                <a:gd name="connsiteY46" fmla="*/ 1063582 h 6578438"/>
                <a:gd name="connsiteX47" fmla="*/ 1593077 w 5890489"/>
                <a:gd name="connsiteY47" fmla="*/ 1108664 h 6578438"/>
                <a:gd name="connsiteX48" fmla="*/ 1532263 w 5890489"/>
                <a:gd name="connsiteY48" fmla="*/ 1156197 h 6578438"/>
                <a:gd name="connsiteX49" fmla="*/ 1472509 w 5890489"/>
                <a:gd name="connsiteY49" fmla="*/ 1205152 h 6578438"/>
                <a:gd name="connsiteX50" fmla="*/ 1414212 w 5890489"/>
                <a:gd name="connsiteY50" fmla="*/ 1256175 h 6578438"/>
                <a:gd name="connsiteX51" fmla="*/ 1357242 w 5890489"/>
                <a:gd name="connsiteY51" fmla="*/ 1308359 h 6578438"/>
                <a:gd name="connsiteX52" fmla="*/ 1153072 w 5890489"/>
                <a:gd name="connsiteY52" fmla="*/ 1529498 h 6578438"/>
                <a:gd name="connsiteX53" fmla="*/ 1002694 w 5890489"/>
                <a:gd name="connsiteY53" fmla="*/ 1770658 h 6578438"/>
                <a:gd name="connsiteX54" fmla="*/ 974076 w 5890489"/>
                <a:gd name="connsiteY54" fmla="*/ 1835371 h 6578438"/>
                <a:gd name="connsiteX55" fmla="*/ 949564 w 5890489"/>
                <a:gd name="connsiteY55" fmla="*/ 1903573 h 6578438"/>
                <a:gd name="connsiteX56" fmla="*/ 927173 w 5890489"/>
                <a:gd name="connsiteY56" fmla="*/ 1974229 h 6578438"/>
                <a:gd name="connsiteX57" fmla="*/ 906107 w 5890489"/>
                <a:gd name="connsiteY57" fmla="*/ 2046952 h 6578438"/>
                <a:gd name="connsiteX58" fmla="*/ 751092 w 5890489"/>
                <a:gd name="connsiteY58" fmla="*/ 2676266 h 6578438"/>
                <a:gd name="connsiteX59" fmla="*/ 547189 w 5890489"/>
                <a:gd name="connsiteY59" fmla="*/ 3308422 h 6578438"/>
                <a:gd name="connsiteX60" fmla="*/ 441195 w 5890489"/>
                <a:gd name="connsiteY60" fmla="*/ 3866306 h 6578438"/>
                <a:gd name="connsiteX61" fmla="*/ 527182 w 5890489"/>
                <a:gd name="connsiteY61" fmla="*/ 4439174 h 6578438"/>
                <a:gd name="connsiteX62" fmla="*/ 775073 w 5890489"/>
                <a:gd name="connsiteY62" fmla="*/ 4987240 h 6578438"/>
                <a:gd name="connsiteX63" fmla="*/ 943206 w 5890489"/>
                <a:gd name="connsiteY63" fmla="*/ 5244933 h 6578438"/>
                <a:gd name="connsiteX64" fmla="*/ 1133728 w 5890489"/>
                <a:gd name="connsiteY64" fmla="*/ 5490356 h 6578438"/>
                <a:gd name="connsiteX65" fmla="*/ 1359626 w 5890489"/>
                <a:gd name="connsiteY65" fmla="*/ 5709815 h 6578438"/>
                <a:gd name="connsiteX66" fmla="*/ 1481254 w 5890489"/>
                <a:gd name="connsiteY66" fmla="*/ 5809146 h 6578438"/>
                <a:gd name="connsiteX67" fmla="*/ 1543260 w 5890489"/>
                <a:gd name="connsiteY67" fmla="*/ 5856940 h 6578438"/>
                <a:gd name="connsiteX68" fmla="*/ 1607518 w 5890489"/>
                <a:gd name="connsiteY68" fmla="*/ 5901374 h 6578438"/>
                <a:gd name="connsiteX69" fmla="*/ 2145566 w 5890489"/>
                <a:gd name="connsiteY69" fmla="*/ 6193814 h 6578438"/>
                <a:gd name="connsiteX70" fmla="*/ 2214991 w 5890489"/>
                <a:gd name="connsiteY70" fmla="*/ 6221844 h 6578438"/>
                <a:gd name="connsiteX71" fmla="*/ 2249307 w 5890489"/>
                <a:gd name="connsiteY71" fmla="*/ 6236182 h 6578438"/>
                <a:gd name="connsiteX72" fmla="*/ 2284285 w 5890489"/>
                <a:gd name="connsiteY72" fmla="*/ 6248711 h 6578438"/>
                <a:gd name="connsiteX73" fmla="*/ 2354241 w 5890489"/>
                <a:gd name="connsiteY73" fmla="*/ 6273124 h 6578438"/>
                <a:gd name="connsiteX74" fmla="*/ 2371597 w 5890489"/>
                <a:gd name="connsiteY74" fmla="*/ 6279324 h 6578438"/>
                <a:gd name="connsiteX75" fmla="*/ 2387894 w 5890489"/>
                <a:gd name="connsiteY75" fmla="*/ 6287719 h 6578438"/>
                <a:gd name="connsiteX76" fmla="*/ 2421414 w 5890489"/>
                <a:gd name="connsiteY76" fmla="*/ 6302186 h 6578438"/>
                <a:gd name="connsiteX77" fmla="*/ 2489117 w 5890489"/>
                <a:gd name="connsiteY77" fmla="*/ 6329441 h 6578438"/>
                <a:gd name="connsiteX78" fmla="*/ 2522902 w 5890489"/>
                <a:gd name="connsiteY78" fmla="*/ 6343134 h 6578438"/>
                <a:gd name="connsiteX79" fmla="*/ 2556953 w 5890489"/>
                <a:gd name="connsiteY79" fmla="*/ 6356051 h 6578438"/>
                <a:gd name="connsiteX80" fmla="*/ 2695009 w 5890489"/>
                <a:gd name="connsiteY80" fmla="*/ 6401905 h 6578438"/>
                <a:gd name="connsiteX81" fmla="*/ 3268035 w 5890489"/>
                <a:gd name="connsiteY81" fmla="*/ 6501238 h 6578438"/>
                <a:gd name="connsiteX82" fmla="*/ 3341038 w 5890489"/>
                <a:gd name="connsiteY82" fmla="*/ 6506145 h 6578438"/>
                <a:gd name="connsiteX83" fmla="*/ 3414703 w 5890489"/>
                <a:gd name="connsiteY83" fmla="*/ 6507050 h 6578438"/>
                <a:gd name="connsiteX84" fmla="*/ 3488237 w 5890489"/>
                <a:gd name="connsiteY84" fmla="*/ 6508212 h 6578438"/>
                <a:gd name="connsiteX85" fmla="*/ 3524142 w 5890489"/>
                <a:gd name="connsiteY85" fmla="*/ 6507955 h 6578438"/>
                <a:gd name="connsiteX86" fmla="*/ 3559252 w 5890489"/>
                <a:gd name="connsiteY86" fmla="*/ 6506921 h 6578438"/>
                <a:gd name="connsiteX87" fmla="*/ 3629207 w 5890489"/>
                <a:gd name="connsiteY87" fmla="*/ 6503045 h 6578438"/>
                <a:gd name="connsiteX88" fmla="*/ 3698633 w 5890489"/>
                <a:gd name="connsiteY88" fmla="*/ 6496845 h 6578438"/>
                <a:gd name="connsiteX89" fmla="*/ 3733213 w 5890489"/>
                <a:gd name="connsiteY89" fmla="*/ 6493357 h 6578438"/>
                <a:gd name="connsiteX90" fmla="*/ 3767529 w 5890489"/>
                <a:gd name="connsiteY90" fmla="*/ 6488707 h 6578438"/>
                <a:gd name="connsiteX91" fmla="*/ 3801845 w 5890489"/>
                <a:gd name="connsiteY91" fmla="*/ 6484057 h 6578438"/>
                <a:gd name="connsiteX92" fmla="*/ 3835895 w 5890489"/>
                <a:gd name="connsiteY92" fmla="*/ 6478116 h 6578438"/>
                <a:gd name="connsiteX93" fmla="*/ 4364801 w 5890489"/>
                <a:gd name="connsiteY93" fmla="*/ 6308517 h 6578438"/>
                <a:gd name="connsiteX94" fmla="*/ 4861379 w 5890489"/>
                <a:gd name="connsiteY94" fmla="*/ 6000576 h 6578438"/>
                <a:gd name="connsiteX95" fmla="*/ 5341263 w 5890489"/>
                <a:gd name="connsiteY95" fmla="*/ 5605834 h 6578438"/>
                <a:gd name="connsiteX96" fmla="*/ 5587301 w 5890489"/>
                <a:gd name="connsiteY96" fmla="*/ 5390379 h 6578438"/>
                <a:gd name="connsiteX97" fmla="*/ 5849105 w 5890489"/>
                <a:gd name="connsiteY97" fmla="*/ 5176344 h 6578438"/>
                <a:gd name="connsiteX98" fmla="*/ 5890489 w 5890489"/>
                <a:gd name="connsiteY98" fmla="*/ 5145260 h 6578438"/>
                <a:gd name="connsiteX99" fmla="*/ 5890489 w 5890489"/>
                <a:gd name="connsiteY99" fmla="*/ 5995323 h 6578438"/>
                <a:gd name="connsiteX100" fmla="*/ 5811477 w 5890489"/>
                <a:gd name="connsiteY100" fmla="*/ 6077819 h 6578438"/>
                <a:gd name="connsiteX101" fmla="*/ 5301384 w 5890489"/>
                <a:gd name="connsiteY101" fmla="*/ 6542958 h 6578438"/>
                <a:gd name="connsiteX102" fmla="*/ 5252008 w 5890489"/>
                <a:gd name="connsiteY102" fmla="*/ 6578438 h 6578438"/>
                <a:gd name="connsiteX103" fmla="*/ 1653730 w 5890489"/>
                <a:gd name="connsiteY103" fmla="*/ 6578438 h 6578438"/>
                <a:gd name="connsiteX104" fmla="*/ 1549768 w 5890489"/>
                <a:gd name="connsiteY104" fmla="*/ 6488821 h 6578438"/>
                <a:gd name="connsiteX105" fmla="*/ 1298282 w 5890489"/>
                <a:gd name="connsiteY105" fmla="*/ 6243932 h 6578438"/>
                <a:gd name="connsiteX106" fmla="*/ 1237999 w 5890489"/>
                <a:gd name="connsiteY106" fmla="*/ 6181671 h 6578438"/>
                <a:gd name="connsiteX107" fmla="*/ 1179967 w 5890489"/>
                <a:gd name="connsiteY107" fmla="*/ 6117862 h 6578438"/>
                <a:gd name="connsiteX108" fmla="*/ 1121936 w 5890489"/>
                <a:gd name="connsiteY108" fmla="*/ 6054569 h 6578438"/>
                <a:gd name="connsiteX109" fmla="*/ 1065628 w 5890489"/>
                <a:gd name="connsiteY109" fmla="*/ 5990243 h 6578438"/>
                <a:gd name="connsiteX110" fmla="*/ 954335 w 5890489"/>
                <a:gd name="connsiteY110" fmla="*/ 5861460 h 6578438"/>
                <a:gd name="connsiteX111" fmla="*/ 898953 w 5890489"/>
                <a:gd name="connsiteY111" fmla="*/ 5797393 h 6578438"/>
                <a:gd name="connsiteX112" fmla="*/ 842908 w 5890489"/>
                <a:gd name="connsiteY112" fmla="*/ 5733582 h 6578438"/>
                <a:gd name="connsiteX113" fmla="*/ 622442 w 5890489"/>
                <a:gd name="connsiteY113" fmla="*/ 5471884 h 6578438"/>
                <a:gd name="connsiteX114" fmla="*/ 425559 w 5890489"/>
                <a:gd name="connsiteY114" fmla="*/ 5190036 h 6578438"/>
                <a:gd name="connsiteX115" fmla="*/ 123877 w 5890489"/>
                <a:gd name="connsiteY115" fmla="*/ 4564210 h 6578438"/>
                <a:gd name="connsiteX116" fmla="*/ 130 w 5890489"/>
                <a:gd name="connsiteY116" fmla="*/ 3865530 h 6578438"/>
                <a:gd name="connsiteX117" fmla="*/ 30602 w 5890489"/>
                <a:gd name="connsiteY117" fmla="*/ 3505793 h 6578438"/>
                <a:gd name="connsiteX118" fmla="*/ 126924 w 5890489"/>
                <a:gd name="connsiteY118" fmla="*/ 3157164 h 6578438"/>
                <a:gd name="connsiteX119" fmla="*/ 334803 w 5890489"/>
                <a:gd name="connsiteY119" fmla="*/ 2560530 h 6578438"/>
                <a:gd name="connsiteX120" fmla="*/ 381176 w 5890489"/>
                <a:gd name="connsiteY120" fmla="*/ 2409144 h 6578438"/>
                <a:gd name="connsiteX121" fmla="*/ 425825 w 5890489"/>
                <a:gd name="connsiteY121" fmla="*/ 2255819 h 6578438"/>
                <a:gd name="connsiteX122" fmla="*/ 470210 w 5890489"/>
                <a:gd name="connsiteY122" fmla="*/ 2099523 h 6578438"/>
                <a:gd name="connsiteX123" fmla="*/ 492998 w 5890489"/>
                <a:gd name="connsiteY123" fmla="*/ 2020213 h 6578438"/>
                <a:gd name="connsiteX124" fmla="*/ 517509 w 5890489"/>
                <a:gd name="connsiteY124" fmla="*/ 1939224 h 6578438"/>
                <a:gd name="connsiteX125" fmla="*/ 544007 w 5890489"/>
                <a:gd name="connsiteY125" fmla="*/ 1857201 h 6578438"/>
                <a:gd name="connsiteX126" fmla="*/ 573288 w 5890489"/>
                <a:gd name="connsiteY126" fmla="*/ 1774274 h 6578438"/>
                <a:gd name="connsiteX127" fmla="*/ 606146 w 5890489"/>
                <a:gd name="connsiteY127" fmla="*/ 1690832 h 6578438"/>
                <a:gd name="connsiteX128" fmla="*/ 644569 w 5890489"/>
                <a:gd name="connsiteY128" fmla="*/ 1607775 h 6578438"/>
                <a:gd name="connsiteX129" fmla="*/ 837874 w 5890489"/>
                <a:gd name="connsiteY129" fmla="*/ 1297638 h 6578438"/>
                <a:gd name="connsiteX130" fmla="*/ 1069602 w 5890489"/>
                <a:gd name="connsiteY130" fmla="*/ 1032194 h 6578438"/>
                <a:gd name="connsiteX131" fmla="*/ 1130548 w 5890489"/>
                <a:gd name="connsiteY131" fmla="*/ 970839 h 6578438"/>
                <a:gd name="connsiteX132" fmla="*/ 1192024 w 5890489"/>
                <a:gd name="connsiteY132" fmla="*/ 910129 h 6578438"/>
                <a:gd name="connsiteX133" fmla="*/ 1255356 w 5890489"/>
                <a:gd name="connsiteY133" fmla="*/ 850841 h 6578438"/>
                <a:gd name="connsiteX134" fmla="*/ 1319614 w 5890489"/>
                <a:gd name="connsiteY134" fmla="*/ 792068 h 6578438"/>
                <a:gd name="connsiteX135" fmla="*/ 1385728 w 5890489"/>
                <a:gd name="connsiteY135" fmla="*/ 734975 h 6578438"/>
                <a:gd name="connsiteX136" fmla="*/ 1452768 w 5890489"/>
                <a:gd name="connsiteY136" fmla="*/ 678528 h 6578438"/>
                <a:gd name="connsiteX137" fmla="*/ 1469594 w 5890489"/>
                <a:gd name="connsiteY137" fmla="*/ 664449 h 6578438"/>
                <a:gd name="connsiteX138" fmla="*/ 1487083 w 5890489"/>
                <a:gd name="connsiteY138" fmla="*/ 651015 h 6578438"/>
                <a:gd name="connsiteX139" fmla="*/ 1522193 w 5890489"/>
                <a:gd name="connsiteY139" fmla="*/ 624277 h 6578438"/>
                <a:gd name="connsiteX140" fmla="*/ 1592415 w 5890489"/>
                <a:gd name="connsiteY140" fmla="*/ 570671 h 6578438"/>
                <a:gd name="connsiteX141" fmla="*/ 1738287 w 5890489"/>
                <a:gd name="connsiteY141" fmla="*/ 469402 h 6578438"/>
                <a:gd name="connsiteX142" fmla="*/ 1890918 w 5890489"/>
                <a:gd name="connsiteY142" fmla="*/ 376530 h 6578438"/>
                <a:gd name="connsiteX143" fmla="*/ 2555363 w 5890489"/>
                <a:gd name="connsiteY143" fmla="*/ 105274 h 6578438"/>
                <a:gd name="connsiteX144" fmla="*/ 3259291 w 5890489"/>
                <a:gd name="connsiteY144" fmla="*/ 3229 h 6578438"/>
                <a:gd name="connsiteX145" fmla="*/ 3347265 w 5890489"/>
                <a:gd name="connsiteY145" fmla="*/ 903 h 6578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</a:cxnLst>
              <a:rect l="l" t="t" r="r" b="b"/>
              <a:pathLst>
                <a:path w="5890489" h="6578438">
                  <a:moveTo>
                    <a:pt x="3391253" y="0"/>
                  </a:moveTo>
                  <a:lnTo>
                    <a:pt x="3434974" y="646"/>
                  </a:lnTo>
                  <a:lnTo>
                    <a:pt x="3522419" y="2712"/>
                  </a:lnTo>
                  <a:cubicBezTo>
                    <a:pt x="3551567" y="3488"/>
                    <a:pt x="3580451" y="3746"/>
                    <a:pt x="3610261" y="6458"/>
                  </a:cubicBezTo>
                  <a:cubicBezTo>
                    <a:pt x="3669353" y="10850"/>
                    <a:pt x="3728179" y="14337"/>
                    <a:pt x="3786872" y="20667"/>
                  </a:cubicBezTo>
                  <a:lnTo>
                    <a:pt x="3962291" y="43530"/>
                  </a:lnTo>
                  <a:lnTo>
                    <a:pt x="4135855" y="75176"/>
                  </a:lnTo>
                  <a:cubicBezTo>
                    <a:pt x="4193224" y="87836"/>
                    <a:pt x="4250328" y="101398"/>
                    <a:pt x="4307299" y="114315"/>
                  </a:cubicBezTo>
                  <a:cubicBezTo>
                    <a:pt x="4364139" y="128394"/>
                    <a:pt x="4420050" y="145575"/>
                    <a:pt x="4476358" y="160816"/>
                  </a:cubicBezTo>
                  <a:cubicBezTo>
                    <a:pt x="4504580" y="167921"/>
                    <a:pt x="4532138" y="177995"/>
                    <a:pt x="4559829" y="186779"/>
                  </a:cubicBezTo>
                  <a:lnTo>
                    <a:pt x="4642901" y="213648"/>
                  </a:lnTo>
                  <a:cubicBezTo>
                    <a:pt x="4863234" y="288307"/>
                    <a:pt x="5076414" y="379371"/>
                    <a:pt x="5280847" y="485936"/>
                  </a:cubicBezTo>
                  <a:cubicBezTo>
                    <a:pt x="5485018" y="592631"/>
                    <a:pt x="5681768" y="713145"/>
                    <a:pt x="5865400" y="851099"/>
                  </a:cubicBezTo>
                  <a:lnTo>
                    <a:pt x="5890489" y="870950"/>
                  </a:lnTo>
                  <a:lnTo>
                    <a:pt x="5890489" y="1321814"/>
                  </a:lnTo>
                  <a:lnTo>
                    <a:pt x="5887395" y="1318952"/>
                  </a:lnTo>
                  <a:lnTo>
                    <a:pt x="5830291" y="1265992"/>
                  </a:lnTo>
                  <a:lnTo>
                    <a:pt x="5815981" y="1252687"/>
                  </a:lnTo>
                  <a:lnTo>
                    <a:pt x="5801142" y="1240158"/>
                  </a:lnTo>
                  <a:lnTo>
                    <a:pt x="5771464" y="1214969"/>
                  </a:lnTo>
                  <a:cubicBezTo>
                    <a:pt x="5731849" y="1181385"/>
                    <a:pt x="5692897" y="1146896"/>
                    <a:pt x="5651030" y="1115767"/>
                  </a:cubicBezTo>
                  <a:cubicBezTo>
                    <a:pt x="5487534" y="986985"/>
                    <a:pt x="5311321" y="872542"/>
                    <a:pt x="5123183" y="780443"/>
                  </a:cubicBezTo>
                  <a:cubicBezTo>
                    <a:pt x="4935309" y="688087"/>
                    <a:pt x="4737102" y="616398"/>
                    <a:pt x="4533860" y="567701"/>
                  </a:cubicBezTo>
                  <a:lnTo>
                    <a:pt x="4457281" y="550780"/>
                  </a:lnTo>
                  <a:cubicBezTo>
                    <a:pt x="4431709" y="545484"/>
                    <a:pt x="4406536" y="538896"/>
                    <a:pt x="4380568" y="535279"/>
                  </a:cubicBezTo>
                  <a:lnTo>
                    <a:pt x="4303325" y="522879"/>
                  </a:lnTo>
                  <a:lnTo>
                    <a:pt x="4264769" y="516679"/>
                  </a:lnTo>
                  <a:cubicBezTo>
                    <a:pt x="4251918" y="514612"/>
                    <a:pt x="4239067" y="512415"/>
                    <a:pt x="4226082" y="511253"/>
                  </a:cubicBezTo>
                  <a:cubicBezTo>
                    <a:pt x="4174145" y="505829"/>
                    <a:pt x="4122606" y="499498"/>
                    <a:pt x="4070934" y="494848"/>
                  </a:cubicBezTo>
                  <a:lnTo>
                    <a:pt x="3915521" y="486065"/>
                  </a:lnTo>
                  <a:lnTo>
                    <a:pt x="3760241" y="484257"/>
                  </a:lnTo>
                  <a:cubicBezTo>
                    <a:pt x="3734405" y="483869"/>
                    <a:pt x="3708571" y="485936"/>
                    <a:pt x="3682734" y="486581"/>
                  </a:cubicBezTo>
                  <a:lnTo>
                    <a:pt x="3605491" y="488907"/>
                  </a:lnTo>
                  <a:cubicBezTo>
                    <a:pt x="3579921" y="489165"/>
                    <a:pt x="3553555" y="491490"/>
                    <a:pt x="3527454" y="493169"/>
                  </a:cubicBezTo>
                  <a:lnTo>
                    <a:pt x="3449151" y="498336"/>
                  </a:lnTo>
                  <a:lnTo>
                    <a:pt x="3410067" y="500532"/>
                  </a:lnTo>
                  <a:lnTo>
                    <a:pt x="3371246" y="504279"/>
                  </a:lnTo>
                  <a:cubicBezTo>
                    <a:pt x="3345410" y="506862"/>
                    <a:pt x="3319575" y="509315"/>
                    <a:pt x="3293739" y="511512"/>
                  </a:cubicBezTo>
                  <a:cubicBezTo>
                    <a:pt x="3087450" y="531662"/>
                    <a:pt x="2885531" y="563180"/>
                    <a:pt x="2689445" y="610198"/>
                  </a:cubicBezTo>
                  <a:cubicBezTo>
                    <a:pt x="2493357" y="657344"/>
                    <a:pt x="2302303" y="719088"/>
                    <a:pt x="2117875" y="800335"/>
                  </a:cubicBezTo>
                  <a:cubicBezTo>
                    <a:pt x="2072298" y="821648"/>
                    <a:pt x="2026854" y="843606"/>
                    <a:pt x="1981276" y="865566"/>
                  </a:cubicBezTo>
                  <a:cubicBezTo>
                    <a:pt x="1937025" y="889978"/>
                    <a:pt x="1891978" y="913229"/>
                    <a:pt x="1847991" y="938676"/>
                  </a:cubicBezTo>
                  <a:lnTo>
                    <a:pt x="1783069" y="978718"/>
                  </a:lnTo>
                  <a:lnTo>
                    <a:pt x="1750609" y="998869"/>
                  </a:lnTo>
                  <a:lnTo>
                    <a:pt x="1734312" y="1008945"/>
                  </a:lnTo>
                  <a:lnTo>
                    <a:pt x="1718547" y="1019924"/>
                  </a:lnTo>
                  <a:lnTo>
                    <a:pt x="1655481" y="1063582"/>
                  </a:lnTo>
                  <a:cubicBezTo>
                    <a:pt x="1634414" y="1078178"/>
                    <a:pt x="1612950" y="1092259"/>
                    <a:pt x="1593077" y="1108664"/>
                  </a:cubicBezTo>
                  <a:lnTo>
                    <a:pt x="1532263" y="1156197"/>
                  </a:lnTo>
                  <a:cubicBezTo>
                    <a:pt x="1511992" y="1172085"/>
                    <a:pt x="1491587" y="1187844"/>
                    <a:pt x="1472509" y="1205152"/>
                  </a:cubicBezTo>
                  <a:lnTo>
                    <a:pt x="1414212" y="1256175"/>
                  </a:lnTo>
                  <a:cubicBezTo>
                    <a:pt x="1395001" y="1273354"/>
                    <a:pt x="1375127" y="1290147"/>
                    <a:pt x="1357242" y="1308359"/>
                  </a:cubicBezTo>
                  <a:cubicBezTo>
                    <a:pt x="1283178" y="1379532"/>
                    <a:pt x="1212163" y="1452513"/>
                    <a:pt x="1153072" y="1529498"/>
                  </a:cubicBezTo>
                  <a:cubicBezTo>
                    <a:pt x="1090933" y="1605578"/>
                    <a:pt x="1043501" y="1685794"/>
                    <a:pt x="1002694" y="1770658"/>
                  </a:cubicBezTo>
                  <a:lnTo>
                    <a:pt x="974076" y="1835371"/>
                  </a:lnTo>
                  <a:lnTo>
                    <a:pt x="949564" y="1903573"/>
                  </a:lnTo>
                  <a:cubicBezTo>
                    <a:pt x="940820" y="1925661"/>
                    <a:pt x="934593" y="1950719"/>
                    <a:pt x="927173" y="1974229"/>
                  </a:cubicBezTo>
                  <a:cubicBezTo>
                    <a:pt x="920019" y="1998254"/>
                    <a:pt x="912468" y="2021504"/>
                    <a:pt x="906107" y="2046952"/>
                  </a:cubicBezTo>
                  <a:cubicBezTo>
                    <a:pt x="853906" y="2245614"/>
                    <a:pt x="809918" y="2463136"/>
                    <a:pt x="751092" y="2676266"/>
                  </a:cubicBezTo>
                  <a:cubicBezTo>
                    <a:pt x="693458" y="2889912"/>
                    <a:pt x="624166" y="3100976"/>
                    <a:pt x="547189" y="3308422"/>
                  </a:cubicBezTo>
                  <a:cubicBezTo>
                    <a:pt x="479617" y="3487580"/>
                    <a:pt x="444109" y="3675523"/>
                    <a:pt x="441195" y="3866306"/>
                  </a:cubicBezTo>
                  <a:cubicBezTo>
                    <a:pt x="438014" y="4057089"/>
                    <a:pt x="469282" y="4250456"/>
                    <a:pt x="527182" y="4439174"/>
                  </a:cubicBezTo>
                  <a:cubicBezTo>
                    <a:pt x="584815" y="4628278"/>
                    <a:pt x="671067" y="4811828"/>
                    <a:pt x="775073" y="4987240"/>
                  </a:cubicBezTo>
                  <a:cubicBezTo>
                    <a:pt x="827009" y="5075075"/>
                    <a:pt x="884246" y="5160327"/>
                    <a:pt x="943206" y="5244933"/>
                  </a:cubicBezTo>
                  <a:cubicBezTo>
                    <a:pt x="1002296" y="5329411"/>
                    <a:pt x="1064964" y="5412337"/>
                    <a:pt x="1133728" y="5490356"/>
                  </a:cubicBezTo>
                  <a:cubicBezTo>
                    <a:pt x="1203949" y="5567728"/>
                    <a:pt x="1279337" y="5642259"/>
                    <a:pt x="1359626" y="5709815"/>
                  </a:cubicBezTo>
                  <a:cubicBezTo>
                    <a:pt x="1398711" y="5744949"/>
                    <a:pt x="1439916" y="5777241"/>
                    <a:pt x="1481254" y="5809146"/>
                  </a:cubicBezTo>
                  <a:cubicBezTo>
                    <a:pt x="1501922" y="5825163"/>
                    <a:pt x="1522325" y="5841309"/>
                    <a:pt x="1543260" y="5856940"/>
                  </a:cubicBezTo>
                  <a:cubicBezTo>
                    <a:pt x="1564591" y="5871923"/>
                    <a:pt x="1585921" y="5886777"/>
                    <a:pt x="1607518" y="5901374"/>
                  </a:cubicBezTo>
                  <a:cubicBezTo>
                    <a:pt x="1778565" y="6019693"/>
                    <a:pt x="1961271" y="6115924"/>
                    <a:pt x="2145566" y="6193814"/>
                  </a:cubicBezTo>
                  <a:lnTo>
                    <a:pt x="2214991" y="6221844"/>
                  </a:lnTo>
                  <a:lnTo>
                    <a:pt x="2249307" y="6236182"/>
                  </a:lnTo>
                  <a:cubicBezTo>
                    <a:pt x="2260702" y="6241089"/>
                    <a:pt x="2272625" y="6244577"/>
                    <a:pt x="2284285" y="6248711"/>
                  </a:cubicBezTo>
                  <a:lnTo>
                    <a:pt x="2354241" y="6273124"/>
                  </a:lnTo>
                  <a:cubicBezTo>
                    <a:pt x="2360070" y="6275190"/>
                    <a:pt x="2365899" y="6277128"/>
                    <a:pt x="2371597" y="6279324"/>
                  </a:cubicBezTo>
                  <a:cubicBezTo>
                    <a:pt x="2377161" y="6281778"/>
                    <a:pt x="2382329" y="6285007"/>
                    <a:pt x="2387894" y="6287719"/>
                  </a:cubicBezTo>
                  <a:cubicBezTo>
                    <a:pt x="2398757" y="6293274"/>
                    <a:pt x="2410153" y="6297666"/>
                    <a:pt x="2421414" y="6302186"/>
                  </a:cubicBezTo>
                  <a:lnTo>
                    <a:pt x="2489117" y="6329441"/>
                  </a:lnTo>
                  <a:lnTo>
                    <a:pt x="2522902" y="6343134"/>
                  </a:lnTo>
                  <a:cubicBezTo>
                    <a:pt x="2534165" y="6347654"/>
                    <a:pt x="2545294" y="6352563"/>
                    <a:pt x="2556953" y="6356051"/>
                  </a:cubicBezTo>
                  <a:lnTo>
                    <a:pt x="2695009" y="6401905"/>
                  </a:lnTo>
                  <a:cubicBezTo>
                    <a:pt x="2880895" y="6457190"/>
                    <a:pt x="3073141" y="6489095"/>
                    <a:pt x="3268035" y="6501238"/>
                  </a:cubicBezTo>
                  <a:cubicBezTo>
                    <a:pt x="3292413" y="6502659"/>
                    <a:pt x="3316527" y="6505629"/>
                    <a:pt x="3341038" y="6506145"/>
                  </a:cubicBezTo>
                  <a:lnTo>
                    <a:pt x="3414703" y="6507050"/>
                  </a:lnTo>
                  <a:lnTo>
                    <a:pt x="3488237" y="6508212"/>
                  </a:lnTo>
                  <a:cubicBezTo>
                    <a:pt x="3500690" y="6508729"/>
                    <a:pt x="3512483" y="6508471"/>
                    <a:pt x="3524142" y="6507955"/>
                  </a:cubicBezTo>
                  <a:lnTo>
                    <a:pt x="3559252" y="6506921"/>
                  </a:lnTo>
                  <a:cubicBezTo>
                    <a:pt x="3582835" y="6506792"/>
                    <a:pt x="3605889" y="6504467"/>
                    <a:pt x="3629207" y="6503045"/>
                  </a:cubicBezTo>
                  <a:cubicBezTo>
                    <a:pt x="3652526" y="6502012"/>
                    <a:pt x="3675579" y="6499171"/>
                    <a:pt x="3698633" y="6496845"/>
                  </a:cubicBezTo>
                  <a:cubicBezTo>
                    <a:pt x="3710160" y="6495683"/>
                    <a:pt x="3721819" y="6494907"/>
                    <a:pt x="3733213" y="6493357"/>
                  </a:cubicBezTo>
                  <a:lnTo>
                    <a:pt x="3767529" y="6488707"/>
                  </a:lnTo>
                  <a:lnTo>
                    <a:pt x="3801845" y="6484057"/>
                  </a:lnTo>
                  <a:lnTo>
                    <a:pt x="3835895" y="6478116"/>
                  </a:lnTo>
                  <a:cubicBezTo>
                    <a:pt x="4017673" y="6446727"/>
                    <a:pt x="4194152" y="6390281"/>
                    <a:pt x="4364801" y="6308517"/>
                  </a:cubicBezTo>
                  <a:cubicBezTo>
                    <a:pt x="4535583" y="6227139"/>
                    <a:pt x="4700138" y="6120962"/>
                    <a:pt x="4861379" y="6000576"/>
                  </a:cubicBezTo>
                  <a:cubicBezTo>
                    <a:pt x="5022621" y="5879931"/>
                    <a:pt x="5180684" y="5745337"/>
                    <a:pt x="5341263" y="5605834"/>
                  </a:cubicBezTo>
                  <a:lnTo>
                    <a:pt x="5587301" y="5390379"/>
                  </a:lnTo>
                  <a:cubicBezTo>
                    <a:pt x="5674216" y="5315718"/>
                    <a:pt x="5761527" y="5244416"/>
                    <a:pt x="5849105" y="5176344"/>
                  </a:cubicBezTo>
                  <a:lnTo>
                    <a:pt x="5890489" y="5145260"/>
                  </a:lnTo>
                  <a:lnTo>
                    <a:pt x="5890489" y="5995323"/>
                  </a:lnTo>
                  <a:lnTo>
                    <a:pt x="5811477" y="6077819"/>
                  </a:lnTo>
                  <a:cubicBezTo>
                    <a:pt x="5654739" y="6238377"/>
                    <a:pt x="5487138" y="6396093"/>
                    <a:pt x="5301384" y="6542958"/>
                  </a:cubicBezTo>
                  <a:lnTo>
                    <a:pt x="5252008" y="6578438"/>
                  </a:lnTo>
                  <a:lnTo>
                    <a:pt x="1653730" y="6578438"/>
                  </a:lnTo>
                  <a:lnTo>
                    <a:pt x="1549768" y="6488821"/>
                  </a:lnTo>
                  <a:cubicBezTo>
                    <a:pt x="1461976" y="6409495"/>
                    <a:pt x="1378573" y="6327182"/>
                    <a:pt x="1298282" y="6243932"/>
                  </a:cubicBezTo>
                  <a:cubicBezTo>
                    <a:pt x="1278277" y="6223006"/>
                    <a:pt x="1258138" y="6202210"/>
                    <a:pt x="1237999" y="6181671"/>
                  </a:cubicBezTo>
                  <a:lnTo>
                    <a:pt x="1179967" y="6117862"/>
                  </a:lnTo>
                  <a:lnTo>
                    <a:pt x="1121936" y="6054569"/>
                  </a:lnTo>
                  <a:cubicBezTo>
                    <a:pt x="1102328" y="6033644"/>
                    <a:pt x="1084573" y="6011427"/>
                    <a:pt x="1065628" y="5990243"/>
                  </a:cubicBezTo>
                  <a:cubicBezTo>
                    <a:pt x="1028662" y="5947099"/>
                    <a:pt x="990239" y="5904991"/>
                    <a:pt x="954335" y="5861460"/>
                  </a:cubicBezTo>
                  <a:cubicBezTo>
                    <a:pt x="936050" y="5840018"/>
                    <a:pt x="917634" y="5818446"/>
                    <a:pt x="898953" y="5797393"/>
                  </a:cubicBezTo>
                  <a:cubicBezTo>
                    <a:pt x="880404" y="5776208"/>
                    <a:pt x="861325" y="5755412"/>
                    <a:pt x="842908" y="5733582"/>
                  </a:cubicBezTo>
                  <a:cubicBezTo>
                    <a:pt x="767919" y="5647942"/>
                    <a:pt x="693061" y="5561786"/>
                    <a:pt x="622442" y="5471884"/>
                  </a:cubicBezTo>
                  <a:cubicBezTo>
                    <a:pt x="551559" y="5382112"/>
                    <a:pt x="486639" y="5287430"/>
                    <a:pt x="425559" y="5190036"/>
                  </a:cubicBezTo>
                  <a:cubicBezTo>
                    <a:pt x="303668" y="4994990"/>
                    <a:pt x="200193" y="4786123"/>
                    <a:pt x="123877" y="4564210"/>
                  </a:cubicBezTo>
                  <a:cubicBezTo>
                    <a:pt x="47694" y="4342555"/>
                    <a:pt x="2249" y="4106045"/>
                    <a:pt x="130" y="3865530"/>
                  </a:cubicBezTo>
                  <a:cubicBezTo>
                    <a:pt x="-1328" y="3745403"/>
                    <a:pt x="9537" y="3624629"/>
                    <a:pt x="30602" y="3505793"/>
                  </a:cubicBezTo>
                  <a:cubicBezTo>
                    <a:pt x="51802" y="3386828"/>
                    <a:pt x="84659" y="3270059"/>
                    <a:pt x="126924" y="3157164"/>
                  </a:cubicBezTo>
                  <a:cubicBezTo>
                    <a:pt x="200457" y="2959276"/>
                    <a:pt x="271737" y="2761388"/>
                    <a:pt x="334803" y="2560530"/>
                  </a:cubicBezTo>
                  <a:lnTo>
                    <a:pt x="381176" y="2409144"/>
                  </a:lnTo>
                  <a:lnTo>
                    <a:pt x="425825" y="2255819"/>
                  </a:lnTo>
                  <a:lnTo>
                    <a:pt x="470210" y="2099523"/>
                  </a:lnTo>
                  <a:lnTo>
                    <a:pt x="492998" y="2020213"/>
                  </a:lnTo>
                  <a:lnTo>
                    <a:pt x="517509" y="1939224"/>
                  </a:lnTo>
                  <a:cubicBezTo>
                    <a:pt x="525061" y="1912485"/>
                    <a:pt x="534866" y="1884586"/>
                    <a:pt x="544007" y="1857201"/>
                  </a:cubicBezTo>
                  <a:cubicBezTo>
                    <a:pt x="553680" y="1829559"/>
                    <a:pt x="561496" y="1802304"/>
                    <a:pt x="573288" y="1774274"/>
                  </a:cubicBezTo>
                  <a:lnTo>
                    <a:pt x="606146" y="1690832"/>
                  </a:lnTo>
                  <a:cubicBezTo>
                    <a:pt x="618467" y="1663060"/>
                    <a:pt x="631716" y="1635417"/>
                    <a:pt x="644569" y="1607775"/>
                  </a:cubicBezTo>
                  <a:cubicBezTo>
                    <a:pt x="698625" y="1498368"/>
                    <a:pt x="763413" y="1391287"/>
                    <a:pt x="837874" y="1297638"/>
                  </a:cubicBezTo>
                  <a:cubicBezTo>
                    <a:pt x="910348" y="1201278"/>
                    <a:pt x="990107" y="1115897"/>
                    <a:pt x="1069602" y="1032194"/>
                  </a:cubicBezTo>
                  <a:cubicBezTo>
                    <a:pt x="1089079" y="1010624"/>
                    <a:pt x="1110012" y="990990"/>
                    <a:pt x="1130548" y="970839"/>
                  </a:cubicBezTo>
                  <a:lnTo>
                    <a:pt x="1192024" y="910129"/>
                  </a:lnTo>
                  <a:cubicBezTo>
                    <a:pt x="1212031" y="889462"/>
                    <a:pt x="1234024" y="870475"/>
                    <a:pt x="1255356" y="850841"/>
                  </a:cubicBezTo>
                  <a:lnTo>
                    <a:pt x="1319614" y="792068"/>
                  </a:lnTo>
                  <a:cubicBezTo>
                    <a:pt x="1340680" y="772176"/>
                    <a:pt x="1363469" y="753834"/>
                    <a:pt x="1385728" y="734975"/>
                  </a:cubicBezTo>
                  <a:lnTo>
                    <a:pt x="1452768" y="678528"/>
                  </a:lnTo>
                  <a:lnTo>
                    <a:pt x="1469594" y="664449"/>
                  </a:lnTo>
                  <a:lnTo>
                    <a:pt x="1487083" y="651015"/>
                  </a:lnTo>
                  <a:lnTo>
                    <a:pt x="1522193" y="624277"/>
                  </a:lnTo>
                  <a:lnTo>
                    <a:pt x="1592415" y="570671"/>
                  </a:lnTo>
                  <a:cubicBezTo>
                    <a:pt x="1640110" y="535925"/>
                    <a:pt x="1689531" y="503245"/>
                    <a:pt x="1738287" y="469402"/>
                  </a:cubicBezTo>
                  <a:cubicBezTo>
                    <a:pt x="1788634" y="438015"/>
                    <a:pt x="1839643" y="407013"/>
                    <a:pt x="1890918" y="376530"/>
                  </a:cubicBezTo>
                  <a:cubicBezTo>
                    <a:pt x="2098400" y="258209"/>
                    <a:pt x="2323503" y="166241"/>
                    <a:pt x="2555363" y="105274"/>
                  </a:cubicBezTo>
                  <a:cubicBezTo>
                    <a:pt x="2787223" y="44047"/>
                    <a:pt x="3024516" y="12013"/>
                    <a:pt x="3259291" y="3229"/>
                  </a:cubicBezTo>
                  <a:lnTo>
                    <a:pt x="3347265" y="903"/>
                  </a:ln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54" name="Freeform: Shape 4153">
              <a:extLst>
                <a:ext uri="{FF2B5EF4-FFF2-40B4-BE49-F238E27FC236}">
                  <a16:creationId xmlns:a16="http://schemas.microsoft.com/office/drawing/2014/main" id="{17106C81-A3F0-4DA0-9368-6BBCDB9648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5999" y="52997"/>
              <a:ext cx="6093363" cy="6805004"/>
            </a:xfrm>
            <a:custGeom>
              <a:avLst/>
              <a:gdLst>
                <a:gd name="connsiteX0" fmla="*/ 3517682 w 5890491"/>
                <a:gd name="connsiteY0" fmla="*/ 0 h 6578439"/>
                <a:gd name="connsiteX1" fmla="*/ 5849513 w 5890491"/>
                <a:gd name="connsiteY1" fmla="*/ 841730 h 6578439"/>
                <a:gd name="connsiteX2" fmla="*/ 5890491 w 5890491"/>
                <a:gd name="connsiteY2" fmla="*/ 879061 h 6578439"/>
                <a:gd name="connsiteX3" fmla="*/ 5890491 w 5890491"/>
                <a:gd name="connsiteY3" fmla="*/ 2034114 h 6578439"/>
                <a:gd name="connsiteX4" fmla="*/ 5757065 w 5890491"/>
                <a:gd name="connsiteY4" fmla="*/ 1854938 h 6578439"/>
                <a:gd name="connsiteX5" fmla="*/ 5564060 w 5890491"/>
                <a:gd name="connsiteY5" fmla="*/ 1642182 h 6578439"/>
                <a:gd name="connsiteX6" fmla="*/ 3517551 w 5890491"/>
                <a:gd name="connsiteY6" fmla="*/ 790012 h 6578439"/>
                <a:gd name="connsiteX7" fmla="*/ 1611552 w 5890491"/>
                <a:gd name="connsiteY7" fmla="*/ 1543282 h 6578439"/>
                <a:gd name="connsiteX8" fmla="*/ 1340656 w 5890491"/>
                <a:gd name="connsiteY8" fmla="*/ 1897925 h 6578439"/>
                <a:gd name="connsiteX9" fmla="*/ 1201705 w 5890491"/>
                <a:gd name="connsiteY9" fmla="*/ 2361213 h 6578439"/>
                <a:gd name="connsiteX10" fmla="*/ 852705 w 5890491"/>
                <a:gd name="connsiteY10" fmla="*/ 3529176 h 6578439"/>
                <a:gd name="connsiteX11" fmla="*/ 863863 w 5890491"/>
                <a:gd name="connsiteY11" fmla="*/ 4437051 h 6578439"/>
                <a:gd name="connsiteX12" fmla="*/ 1413569 w 5890491"/>
                <a:gd name="connsiteY12" fmla="*/ 5357174 h 6578439"/>
                <a:gd name="connsiteX13" fmla="*/ 2339129 w 5890491"/>
                <a:gd name="connsiteY13" fmla="*/ 6143367 h 6578439"/>
                <a:gd name="connsiteX14" fmla="*/ 3439449 w 5890491"/>
                <a:gd name="connsiteY14" fmla="*/ 6420049 h 6578439"/>
                <a:gd name="connsiteX15" fmla="*/ 5251388 w 5890491"/>
                <a:gd name="connsiteY15" fmla="*/ 5349009 h 6578439"/>
                <a:gd name="connsiteX16" fmla="*/ 5657731 w 5890491"/>
                <a:gd name="connsiteY16" fmla="*/ 4959205 h 6578439"/>
                <a:gd name="connsiteX17" fmla="*/ 5836127 w 5890491"/>
                <a:gd name="connsiteY17" fmla="*/ 4792052 h 6578439"/>
                <a:gd name="connsiteX18" fmla="*/ 5890491 w 5890491"/>
                <a:gd name="connsiteY18" fmla="*/ 4738662 h 6578439"/>
                <a:gd name="connsiteX19" fmla="*/ 5890491 w 5890491"/>
                <a:gd name="connsiteY19" fmla="*/ 5821964 h 6578439"/>
                <a:gd name="connsiteX20" fmla="*/ 5802001 w 5890491"/>
                <a:gd name="connsiteY20" fmla="*/ 5907904 h 6578439"/>
                <a:gd name="connsiteX21" fmla="*/ 5294358 w 5890491"/>
                <a:gd name="connsiteY21" fmla="*/ 6397505 h 6578439"/>
                <a:gd name="connsiteX22" fmla="*/ 5077178 w 5890491"/>
                <a:gd name="connsiteY22" fmla="*/ 6578439 h 6578439"/>
                <a:gd name="connsiteX23" fmla="*/ 1567290 w 5890491"/>
                <a:gd name="connsiteY23" fmla="*/ 6578439 h 6578439"/>
                <a:gd name="connsiteX24" fmla="*/ 1508588 w 5890491"/>
                <a:gd name="connsiteY24" fmla="*/ 6535186 h 6578439"/>
                <a:gd name="connsiteX25" fmla="*/ 826498 w 5890491"/>
                <a:gd name="connsiteY25" fmla="*/ 5876034 h 6578439"/>
                <a:gd name="connsiteX26" fmla="*/ 122403 w 5890491"/>
                <a:gd name="connsiteY26" fmla="*/ 3255655 h 6578439"/>
                <a:gd name="connsiteX27" fmla="*/ 1061197 w 5890491"/>
                <a:gd name="connsiteY27" fmla="*/ 984650 h 6578439"/>
                <a:gd name="connsiteX28" fmla="*/ 3517682 w 5890491"/>
                <a:gd name="connsiteY28" fmla="*/ 0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890491" h="6578439">
                  <a:moveTo>
                    <a:pt x="3517682" y="0"/>
                  </a:moveTo>
                  <a:cubicBezTo>
                    <a:pt x="4402017" y="0"/>
                    <a:pt x="5213742" y="315483"/>
                    <a:pt x="5849513" y="841730"/>
                  </a:cubicBezTo>
                  <a:lnTo>
                    <a:pt x="5890491" y="879061"/>
                  </a:lnTo>
                  <a:lnTo>
                    <a:pt x="5890491" y="2034114"/>
                  </a:lnTo>
                  <a:lnTo>
                    <a:pt x="5757065" y="1854938"/>
                  </a:lnTo>
                  <a:cubicBezTo>
                    <a:pt x="5696443" y="1781264"/>
                    <a:pt x="5632076" y="1710299"/>
                    <a:pt x="5564060" y="1642182"/>
                  </a:cubicBezTo>
                  <a:cubicBezTo>
                    <a:pt x="5015393" y="1092636"/>
                    <a:pt x="4288592" y="790012"/>
                    <a:pt x="3517551" y="790012"/>
                  </a:cubicBezTo>
                  <a:cubicBezTo>
                    <a:pt x="2701750" y="790012"/>
                    <a:pt x="2131676" y="1015335"/>
                    <a:pt x="1611552" y="1543282"/>
                  </a:cubicBezTo>
                  <a:cubicBezTo>
                    <a:pt x="1435754" y="1721722"/>
                    <a:pt x="1375945" y="1822729"/>
                    <a:pt x="1340656" y="1897925"/>
                  </a:cubicBezTo>
                  <a:cubicBezTo>
                    <a:pt x="1289148" y="2007623"/>
                    <a:pt x="1252432" y="2155907"/>
                    <a:pt x="1201705" y="2361213"/>
                  </a:cubicBezTo>
                  <a:cubicBezTo>
                    <a:pt x="1133721" y="2635919"/>
                    <a:pt x="1040568" y="3012290"/>
                    <a:pt x="852705" y="3529176"/>
                  </a:cubicBezTo>
                  <a:cubicBezTo>
                    <a:pt x="749952" y="3811784"/>
                    <a:pt x="753584" y="4108747"/>
                    <a:pt x="863863" y="4437051"/>
                  </a:cubicBezTo>
                  <a:cubicBezTo>
                    <a:pt x="964800" y="4737438"/>
                    <a:pt x="1154869" y="5055603"/>
                    <a:pt x="1413569" y="5357174"/>
                  </a:cubicBezTo>
                  <a:cubicBezTo>
                    <a:pt x="1718326" y="5712343"/>
                    <a:pt x="2021008" y="5969404"/>
                    <a:pt x="2339129" y="6143367"/>
                  </a:cubicBezTo>
                  <a:cubicBezTo>
                    <a:pt x="2679565" y="6329577"/>
                    <a:pt x="3039591" y="6420049"/>
                    <a:pt x="3439449" y="6420049"/>
                  </a:cubicBezTo>
                  <a:cubicBezTo>
                    <a:pt x="4142246" y="6420049"/>
                    <a:pt x="4633828" y="5976251"/>
                    <a:pt x="5251388" y="5349009"/>
                  </a:cubicBezTo>
                  <a:cubicBezTo>
                    <a:pt x="5389949" y="5208364"/>
                    <a:pt x="5526047" y="5081677"/>
                    <a:pt x="5657731" y="4959205"/>
                  </a:cubicBezTo>
                  <a:cubicBezTo>
                    <a:pt x="5719520" y="4901722"/>
                    <a:pt x="5779200" y="4846206"/>
                    <a:pt x="5836127" y="4792052"/>
                  </a:cubicBezTo>
                  <a:lnTo>
                    <a:pt x="5890491" y="4738662"/>
                  </a:lnTo>
                  <a:lnTo>
                    <a:pt x="5890491" y="5821964"/>
                  </a:lnTo>
                  <a:lnTo>
                    <a:pt x="5802001" y="5907904"/>
                  </a:lnTo>
                  <a:cubicBezTo>
                    <a:pt x="5634962" y="6077456"/>
                    <a:pt x="5467509" y="6243625"/>
                    <a:pt x="5294358" y="6397505"/>
                  </a:cubicBezTo>
                  <a:lnTo>
                    <a:pt x="5077178" y="6578439"/>
                  </a:lnTo>
                  <a:lnTo>
                    <a:pt x="1567290" y="6578439"/>
                  </a:lnTo>
                  <a:lnTo>
                    <a:pt x="1508588" y="6535186"/>
                  </a:lnTo>
                  <a:cubicBezTo>
                    <a:pt x="1263991" y="6345442"/>
                    <a:pt x="1038054" y="6122666"/>
                    <a:pt x="826498" y="5876034"/>
                  </a:cubicBezTo>
                  <a:cubicBezTo>
                    <a:pt x="261613" y="5217713"/>
                    <a:pt x="-239182" y="4250314"/>
                    <a:pt x="122403" y="3255655"/>
                  </a:cubicBezTo>
                  <a:cubicBezTo>
                    <a:pt x="607497" y="1921629"/>
                    <a:pt x="393040" y="1662857"/>
                    <a:pt x="1061197" y="984650"/>
                  </a:cubicBezTo>
                  <a:cubicBezTo>
                    <a:pt x="1729484" y="306444"/>
                    <a:pt x="2498060" y="0"/>
                    <a:pt x="351768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55" name="Freeform: Shape 4154">
              <a:extLst>
                <a:ext uri="{FF2B5EF4-FFF2-40B4-BE49-F238E27FC236}">
                  <a16:creationId xmlns:a16="http://schemas.microsoft.com/office/drawing/2014/main" id="{4B3B35E8-1AF4-4D76-93A5-B0B0884083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0" y="52997"/>
              <a:ext cx="6093362" cy="6805004"/>
            </a:xfrm>
            <a:custGeom>
              <a:avLst/>
              <a:gdLst>
                <a:gd name="connsiteX0" fmla="*/ 5890490 w 5890490"/>
                <a:gd name="connsiteY0" fmla="*/ 5389037 h 6578439"/>
                <a:gd name="connsiteX1" fmla="*/ 5890490 w 5890490"/>
                <a:gd name="connsiteY1" fmla="*/ 5855587 h 6578439"/>
                <a:gd name="connsiteX2" fmla="*/ 5784593 w 5890490"/>
                <a:gd name="connsiteY2" fmla="*/ 5962054 h 6578439"/>
                <a:gd name="connsiteX3" fmla="*/ 5663414 w 5890490"/>
                <a:gd name="connsiteY3" fmla="*/ 6082564 h 6578439"/>
                <a:gd name="connsiteX4" fmla="*/ 5147099 w 5890490"/>
                <a:gd name="connsiteY4" fmla="*/ 6547726 h 6578439"/>
                <a:gd name="connsiteX5" fmla="*/ 5105015 w 5890490"/>
                <a:gd name="connsiteY5" fmla="*/ 6578439 h 6578439"/>
                <a:gd name="connsiteX6" fmla="*/ 4385601 w 5890490"/>
                <a:gd name="connsiteY6" fmla="*/ 6578439 h 6578439"/>
                <a:gd name="connsiteX7" fmla="*/ 4507252 w 5890490"/>
                <a:gd name="connsiteY7" fmla="*/ 6515968 h 6578439"/>
                <a:gd name="connsiteX8" fmla="*/ 4909330 w 5890490"/>
                <a:gd name="connsiteY8" fmla="*/ 6253453 h 6578439"/>
                <a:gd name="connsiteX9" fmla="*/ 5411374 w 5890490"/>
                <a:gd name="connsiteY9" fmla="*/ 5828544 h 6578439"/>
                <a:gd name="connsiteX10" fmla="*/ 5533570 w 5890490"/>
                <a:gd name="connsiteY10" fmla="*/ 5714534 h 6578439"/>
                <a:gd name="connsiteX11" fmla="*/ 5657425 w 5890490"/>
                <a:gd name="connsiteY11" fmla="*/ 5597650 h 6578439"/>
                <a:gd name="connsiteX12" fmla="*/ 3336813 w 5890490"/>
                <a:gd name="connsiteY12" fmla="*/ 499 h 6578439"/>
                <a:gd name="connsiteX13" fmla="*/ 3513674 w 5890490"/>
                <a:gd name="connsiteY13" fmla="*/ 1202 h 6578439"/>
                <a:gd name="connsiteX14" fmla="*/ 3602743 w 5890490"/>
                <a:gd name="connsiteY14" fmla="*/ 4827 h 6578439"/>
                <a:gd name="connsiteX15" fmla="*/ 3647213 w 5890490"/>
                <a:gd name="connsiteY15" fmla="*/ 6703 h 6578439"/>
                <a:gd name="connsiteX16" fmla="*/ 3691684 w 5890490"/>
                <a:gd name="connsiteY16" fmla="*/ 9453 h 6578439"/>
                <a:gd name="connsiteX17" fmla="*/ 3868927 w 5890490"/>
                <a:gd name="connsiteY17" fmla="*/ 27080 h 6578439"/>
                <a:gd name="connsiteX18" fmla="*/ 5200872 w 5890490"/>
                <a:gd name="connsiteY18" fmla="*/ 472240 h 6578439"/>
                <a:gd name="connsiteX19" fmla="*/ 5772711 w 5890490"/>
                <a:gd name="connsiteY19" fmla="*/ 866334 h 6578439"/>
                <a:gd name="connsiteX20" fmla="*/ 5890490 w 5890490"/>
                <a:gd name="connsiteY20" fmla="*/ 972426 h 6578439"/>
                <a:gd name="connsiteX21" fmla="*/ 5890490 w 5890490"/>
                <a:gd name="connsiteY21" fmla="*/ 1158576 h 6578439"/>
                <a:gd name="connsiteX22" fmla="*/ 5676045 w 5890490"/>
                <a:gd name="connsiteY22" fmla="*/ 986969 h 6578439"/>
                <a:gd name="connsiteX23" fmla="*/ 5103776 w 5890490"/>
                <a:gd name="connsiteY23" fmla="*/ 655879 h 6578439"/>
                <a:gd name="connsiteX24" fmla="*/ 4482465 w 5890490"/>
                <a:gd name="connsiteY24" fmla="*/ 440363 h 6578439"/>
                <a:gd name="connsiteX25" fmla="*/ 4402444 w 5890490"/>
                <a:gd name="connsiteY25" fmla="*/ 422111 h 6578439"/>
                <a:gd name="connsiteX26" fmla="*/ 4322423 w 5890490"/>
                <a:gd name="connsiteY26" fmla="*/ 404610 h 6578439"/>
                <a:gd name="connsiteX27" fmla="*/ 4241892 w 5890490"/>
                <a:gd name="connsiteY27" fmla="*/ 389858 h 6578439"/>
                <a:gd name="connsiteX28" fmla="*/ 4201627 w 5890490"/>
                <a:gd name="connsiteY28" fmla="*/ 382483 h 6578439"/>
                <a:gd name="connsiteX29" fmla="*/ 4161234 w 5890490"/>
                <a:gd name="connsiteY29" fmla="*/ 375857 h 6578439"/>
                <a:gd name="connsiteX30" fmla="*/ 3999280 w 5890490"/>
                <a:gd name="connsiteY30" fmla="*/ 353606 h 6578439"/>
                <a:gd name="connsiteX31" fmla="*/ 3836817 w 5890490"/>
                <a:gd name="connsiteY31" fmla="*/ 338480 h 6578439"/>
                <a:gd name="connsiteX32" fmla="*/ 3673972 w 5890490"/>
                <a:gd name="connsiteY32" fmla="*/ 330604 h 6578439"/>
                <a:gd name="connsiteX33" fmla="*/ 3511126 w 5890490"/>
                <a:gd name="connsiteY33" fmla="*/ 328978 h 6578439"/>
                <a:gd name="connsiteX34" fmla="*/ 3183142 w 5890490"/>
                <a:gd name="connsiteY34" fmla="*/ 342854 h 6578439"/>
                <a:gd name="connsiteX35" fmla="*/ 2541444 w 5890490"/>
                <a:gd name="connsiteY35" fmla="*/ 439988 h 6578439"/>
                <a:gd name="connsiteX36" fmla="*/ 1933895 w 5890490"/>
                <a:gd name="connsiteY36" fmla="*/ 650505 h 6578439"/>
                <a:gd name="connsiteX37" fmla="*/ 1378079 w 5890490"/>
                <a:gd name="connsiteY37" fmla="*/ 983905 h 6578439"/>
                <a:gd name="connsiteX38" fmla="*/ 1312967 w 5890490"/>
                <a:gd name="connsiteY38" fmla="*/ 1033660 h 6578439"/>
                <a:gd name="connsiteX39" fmla="*/ 1248364 w 5890490"/>
                <a:gd name="connsiteY39" fmla="*/ 1084413 h 6578439"/>
                <a:gd name="connsiteX40" fmla="*/ 1185163 w 5890490"/>
                <a:gd name="connsiteY40" fmla="*/ 1137168 h 6578439"/>
                <a:gd name="connsiteX41" fmla="*/ 1122852 w 5890490"/>
                <a:gd name="connsiteY41" fmla="*/ 1190922 h 6578439"/>
                <a:gd name="connsiteX42" fmla="*/ 892092 w 5890490"/>
                <a:gd name="connsiteY42" fmla="*/ 1421440 h 6578439"/>
                <a:gd name="connsiteX43" fmla="*/ 707202 w 5890490"/>
                <a:gd name="connsiteY43" fmla="*/ 1684212 h 6578439"/>
                <a:gd name="connsiteX44" fmla="*/ 670121 w 5890490"/>
                <a:gd name="connsiteY44" fmla="*/ 1756093 h 6578439"/>
                <a:gd name="connsiteX45" fmla="*/ 637630 w 5890490"/>
                <a:gd name="connsiteY45" fmla="*/ 1830724 h 6578439"/>
                <a:gd name="connsiteX46" fmla="*/ 607685 w 5890490"/>
                <a:gd name="connsiteY46" fmla="*/ 1907105 h 6578439"/>
                <a:gd name="connsiteX47" fmla="*/ 580034 w 5890490"/>
                <a:gd name="connsiteY47" fmla="*/ 1984986 h 6578439"/>
                <a:gd name="connsiteX48" fmla="*/ 481919 w 5890490"/>
                <a:gd name="connsiteY48" fmla="*/ 2304386 h 6578439"/>
                <a:gd name="connsiteX49" fmla="*/ 433881 w 5890490"/>
                <a:gd name="connsiteY49" fmla="*/ 2465399 h 6578439"/>
                <a:gd name="connsiteX50" fmla="*/ 384442 w 5890490"/>
                <a:gd name="connsiteY50" fmla="*/ 2626163 h 6578439"/>
                <a:gd name="connsiteX51" fmla="*/ 166039 w 5890490"/>
                <a:gd name="connsiteY51" fmla="*/ 3261338 h 6578439"/>
                <a:gd name="connsiteX52" fmla="*/ 56202 w 5890490"/>
                <a:gd name="connsiteY52" fmla="*/ 3910265 h 6578439"/>
                <a:gd name="connsiteX53" fmla="*/ 93664 w 5890490"/>
                <a:gd name="connsiteY53" fmla="*/ 4237292 h 6578439"/>
                <a:gd name="connsiteX54" fmla="*/ 111758 w 5890490"/>
                <a:gd name="connsiteY54" fmla="*/ 4317548 h 6578439"/>
                <a:gd name="connsiteX55" fmla="*/ 133038 w 5890490"/>
                <a:gd name="connsiteY55" fmla="*/ 4397054 h 6578439"/>
                <a:gd name="connsiteX56" fmla="*/ 157757 w 5890490"/>
                <a:gd name="connsiteY56" fmla="*/ 4475560 h 6578439"/>
                <a:gd name="connsiteX57" fmla="*/ 185153 w 5890490"/>
                <a:gd name="connsiteY57" fmla="*/ 4553066 h 6578439"/>
                <a:gd name="connsiteX58" fmla="*/ 493642 w 5890490"/>
                <a:gd name="connsiteY58" fmla="*/ 5132239 h 6578439"/>
                <a:gd name="connsiteX59" fmla="*/ 914391 w 5890490"/>
                <a:gd name="connsiteY59" fmla="*/ 5636528 h 6578439"/>
                <a:gd name="connsiteX60" fmla="*/ 1402034 w 5890490"/>
                <a:gd name="connsiteY60" fmla="*/ 6076188 h 6578439"/>
                <a:gd name="connsiteX61" fmla="*/ 1664397 w 5890490"/>
                <a:gd name="connsiteY61" fmla="*/ 6267079 h 6578439"/>
                <a:gd name="connsiteX62" fmla="*/ 1938992 w 5890490"/>
                <a:gd name="connsiteY62" fmla="*/ 6434343 h 6578439"/>
                <a:gd name="connsiteX63" fmla="*/ 2225931 w 5890490"/>
                <a:gd name="connsiteY63" fmla="*/ 6574322 h 6578439"/>
                <a:gd name="connsiteX64" fmla="*/ 2236328 w 5890490"/>
                <a:gd name="connsiteY64" fmla="*/ 6578439 h 6578439"/>
                <a:gd name="connsiteX65" fmla="*/ 1504665 w 5890490"/>
                <a:gd name="connsiteY65" fmla="*/ 6578439 h 6578439"/>
                <a:gd name="connsiteX66" fmla="*/ 1456827 w 5890490"/>
                <a:gd name="connsiteY66" fmla="*/ 6543476 h 6578439"/>
                <a:gd name="connsiteX67" fmla="*/ 1188475 w 5890490"/>
                <a:gd name="connsiteY67" fmla="*/ 6314083 h 6578439"/>
                <a:gd name="connsiteX68" fmla="*/ 721728 w 5890490"/>
                <a:gd name="connsiteY68" fmla="*/ 5798666 h 6578439"/>
                <a:gd name="connsiteX69" fmla="*/ 344175 w 5890490"/>
                <a:gd name="connsiteY69" fmla="*/ 5219495 h 6578439"/>
                <a:gd name="connsiteX70" fmla="*/ 87293 w 5890490"/>
                <a:gd name="connsiteY70" fmla="*/ 4583569 h 6578439"/>
                <a:gd name="connsiteX71" fmla="*/ 65886 w 5890490"/>
                <a:gd name="connsiteY71" fmla="*/ 4500813 h 6578439"/>
                <a:gd name="connsiteX72" fmla="*/ 47409 w 5890490"/>
                <a:gd name="connsiteY72" fmla="*/ 4417431 h 6578439"/>
                <a:gd name="connsiteX73" fmla="*/ 39000 w 5890490"/>
                <a:gd name="connsiteY73" fmla="*/ 4375677 h 6578439"/>
                <a:gd name="connsiteX74" fmla="*/ 31610 w 5890490"/>
                <a:gd name="connsiteY74" fmla="*/ 4333674 h 6578439"/>
                <a:gd name="connsiteX75" fmla="*/ 18868 w 5890490"/>
                <a:gd name="connsiteY75" fmla="*/ 4249417 h 6578439"/>
                <a:gd name="connsiteX76" fmla="*/ 646 w 5890490"/>
                <a:gd name="connsiteY76" fmla="*/ 3910265 h 6578439"/>
                <a:gd name="connsiteX77" fmla="*/ 130234 w 5890490"/>
                <a:gd name="connsiteY77" fmla="*/ 3248337 h 6578439"/>
                <a:gd name="connsiteX78" fmla="*/ 335383 w 5890490"/>
                <a:gd name="connsiteY78" fmla="*/ 2611911 h 6578439"/>
                <a:gd name="connsiteX79" fmla="*/ 487272 w 5890490"/>
                <a:gd name="connsiteY79" fmla="*/ 1958609 h 6578439"/>
                <a:gd name="connsiteX80" fmla="*/ 508550 w 5890490"/>
                <a:gd name="connsiteY80" fmla="*/ 1876227 h 6578439"/>
                <a:gd name="connsiteX81" fmla="*/ 531742 w 5890490"/>
                <a:gd name="connsiteY81" fmla="*/ 1793721 h 6578439"/>
                <a:gd name="connsiteX82" fmla="*/ 558245 w 5890490"/>
                <a:gd name="connsiteY82" fmla="*/ 1711465 h 6578439"/>
                <a:gd name="connsiteX83" fmla="*/ 590100 w 5890490"/>
                <a:gd name="connsiteY83" fmla="*/ 1630332 h 6578439"/>
                <a:gd name="connsiteX84" fmla="*/ 758680 w 5890490"/>
                <a:gd name="connsiteY84" fmla="*/ 1322433 h 6578439"/>
                <a:gd name="connsiteX85" fmla="*/ 976317 w 5890490"/>
                <a:gd name="connsiteY85" fmla="*/ 1049286 h 6578439"/>
                <a:gd name="connsiteX86" fmla="*/ 1035314 w 5890490"/>
                <a:gd name="connsiteY86" fmla="*/ 985406 h 6578439"/>
                <a:gd name="connsiteX87" fmla="*/ 1095329 w 5890490"/>
                <a:gd name="connsiteY87" fmla="*/ 922526 h 6578439"/>
                <a:gd name="connsiteX88" fmla="*/ 1157384 w 5890490"/>
                <a:gd name="connsiteY88" fmla="*/ 861271 h 6578439"/>
                <a:gd name="connsiteX89" fmla="*/ 1220841 w 5890490"/>
                <a:gd name="connsiteY89" fmla="*/ 801017 h 6578439"/>
                <a:gd name="connsiteX90" fmla="*/ 1286462 w 5890490"/>
                <a:gd name="connsiteY90" fmla="*/ 742886 h 6578439"/>
                <a:gd name="connsiteX91" fmla="*/ 1353233 w 5890490"/>
                <a:gd name="connsiteY91" fmla="*/ 685632 h 6578439"/>
                <a:gd name="connsiteX92" fmla="*/ 1369924 w 5890490"/>
                <a:gd name="connsiteY92" fmla="*/ 671256 h 6578439"/>
                <a:gd name="connsiteX93" fmla="*/ 1387380 w 5890490"/>
                <a:gd name="connsiteY93" fmla="*/ 657755 h 6578439"/>
                <a:gd name="connsiteX94" fmla="*/ 1422422 w 5890490"/>
                <a:gd name="connsiteY94" fmla="*/ 630877 h 6578439"/>
                <a:gd name="connsiteX95" fmla="*/ 1492759 w 5890490"/>
                <a:gd name="connsiteY95" fmla="*/ 577248 h 6578439"/>
                <a:gd name="connsiteX96" fmla="*/ 1528820 w 5890490"/>
                <a:gd name="connsiteY96" fmla="*/ 551496 h 6578439"/>
                <a:gd name="connsiteX97" fmla="*/ 1565390 w 5890490"/>
                <a:gd name="connsiteY97" fmla="*/ 526370 h 6578439"/>
                <a:gd name="connsiteX98" fmla="*/ 1639040 w 5890490"/>
                <a:gd name="connsiteY98" fmla="*/ 476490 h 6578439"/>
                <a:gd name="connsiteX99" fmla="*/ 1792075 w 5890490"/>
                <a:gd name="connsiteY99" fmla="*/ 384859 h 6578439"/>
                <a:gd name="connsiteX100" fmla="*/ 2455943 w 5890490"/>
                <a:gd name="connsiteY100" fmla="*/ 117836 h 6578439"/>
                <a:gd name="connsiteX101" fmla="*/ 3159952 w 5890490"/>
                <a:gd name="connsiteY101" fmla="*/ 7203 h 6578439"/>
                <a:gd name="connsiteX102" fmla="*/ 3336813 w 5890490"/>
                <a:gd name="connsiteY102" fmla="*/ 499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5890490" h="6578439">
                  <a:moveTo>
                    <a:pt x="5890490" y="5389037"/>
                  </a:moveTo>
                  <a:lnTo>
                    <a:pt x="5890490" y="5855587"/>
                  </a:lnTo>
                  <a:lnTo>
                    <a:pt x="5784593" y="5962054"/>
                  </a:lnTo>
                  <a:cubicBezTo>
                    <a:pt x="5744454" y="6002308"/>
                    <a:pt x="5704062" y="6042436"/>
                    <a:pt x="5663414" y="6082564"/>
                  </a:cubicBezTo>
                  <a:cubicBezTo>
                    <a:pt x="5500314" y="6242577"/>
                    <a:pt x="5330970" y="6400714"/>
                    <a:pt x="5147099" y="6547726"/>
                  </a:cubicBezTo>
                  <a:lnTo>
                    <a:pt x="5105015" y="6578439"/>
                  </a:lnTo>
                  <a:lnTo>
                    <a:pt x="4385601" y="6578439"/>
                  </a:lnTo>
                  <a:lnTo>
                    <a:pt x="4507252" y="6515968"/>
                  </a:lnTo>
                  <a:cubicBezTo>
                    <a:pt x="4645901" y="6439679"/>
                    <a:pt x="4779837" y="6350961"/>
                    <a:pt x="4909330" y="6253453"/>
                  </a:cubicBezTo>
                  <a:cubicBezTo>
                    <a:pt x="5082369" y="6123567"/>
                    <a:pt x="5248145" y="5979180"/>
                    <a:pt x="5411374" y="5828544"/>
                  </a:cubicBezTo>
                  <a:cubicBezTo>
                    <a:pt x="5452149" y="5790791"/>
                    <a:pt x="5492924" y="5752788"/>
                    <a:pt x="5533570" y="5714534"/>
                  </a:cubicBezTo>
                  <a:lnTo>
                    <a:pt x="5657425" y="5597650"/>
                  </a:lnTo>
                  <a:close/>
                  <a:moveTo>
                    <a:pt x="3336813" y="499"/>
                  </a:moveTo>
                  <a:cubicBezTo>
                    <a:pt x="3395682" y="-392"/>
                    <a:pt x="3454550" y="-48"/>
                    <a:pt x="3513674" y="1202"/>
                  </a:cubicBezTo>
                  <a:lnTo>
                    <a:pt x="3602743" y="4827"/>
                  </a:lnTo>
                  <a:lnTo>
                    <a:pt x="3647213" y="6703"/>
                  </a:lnTo>
                  <a:cubicBezTo>
                    <a:pt x="3661994" y="7327"/>
                    <a:pt x="3676903" y="7703"/>
                    <a:pt x="3691684" y="9453"/>
                  </a:cubicBezTo>
                  <a:lnTo>
                    <a:pt x="3868927" y="27080"/>
                  </a:lnTo>
                  <a:cubicBezTo>
                    <a:pt x="4340645" y="85584"/>
                    <a:pt x="4795160" y="243221"/>
                    <a:pt x="5200872" y="472240"/>
                  </a:cubicBezTo>
                  <a:cubicBezTo>
                    <a:pt x="5403855" y="587124"/>
                    <a:pt x="5594988" y="719447"/>
                    <a:pt x="5772711" y="866334"/>
                  </a:cubicBezTo>
                  <a:lnTo>
                    <a:pt x="5890490" y="972426"/>
                  </a:lnTo>
                  <a:lnTo>
                    <a:pt x="5890490" y="1158576"/>
                  </a:lnTo>
                  <a:lnTo>
                    <a:pt x="5676045" y="986969"/>
                  </a:lnTo>
                  <a:cubicBezTo>
                    <a:pt x="5496587" y="857740"/>
                    <a:pt x="5304275" y="746699"/>
                    <a:pt x="5103776" y="655879"/>
                  </a:cubicBezTo>
                  <a:cubicBezTo>
                    <a:pt x="4903214" y="564747"/>
                    <a:pt x="4695006" y="492492"/>
                    <a:pt x="4482465" y="440363"/>
                  </a:cubicBezTo>
                  <a:lnTo>
                    <a:pt x="4402444" y="422111"/>
                  </a:lnTo>
                  <a:cubicBezTo>
                    <a:pt x="4375813" y="416111"/>
                    <a:pt x="4349436" y="408859"/>
                    <a:pt x="4322423" y="404610"/>
                  </a:cubicBezTo>
                  <a:lnTo>
                    <a:pt x="4241892" y="389858"/>
                  </a:lnTo>
                  <a:lnTo>
                    <a:pt x="4201627" y="382483"/>
                  </a:lnTo>
                  <a:cubicBezTo>
                    <a:pt x="4188248" y="379983"/>
                    <a:pt x="4174869" y="377483"/>
                    <a:pt x="4161234" y="375857"/>
                  </a:cubicBezTo>
                  <a:cubicBezTo>
                    <a:pt x="4107208" y="368482"/>
                    <a:pt x="4053308" y="360482"/>
                    <a:pt x="3999280" y="353606"/>
                  </a:cubicBezTo>
                  <a:cubicBezTo>
                    <a:pt x="3944999" y="348855"/>
                    <a:pt x="3890844" y="343854"/>
                    <a:pt x="3836817" y="338480"/>
                  </a:cubicBezTo>
                  <a:lnTo>
                    <a:pt x="3673972" y="330604"/>
                  </a:lnTo>
                  <a:cubicBezTo>
                    <a:pt x="3619690" y="329104"/>
                    <a:pt x="3565281" y="329604"/>
                    <a:pt x="3511126" y="328978"/>
                  </a:cubicBezTo>
                  <a:cubicBezTo>
                    <a:pt x="3402054" y="330728"/>
                    <a:pt x="3291706" y="334604"/>
                    <a:pt x="3183142" y="342854"/>
                  </a:cubicBezTo>
                  <a:cubicBezTo>
                    <a:pt x="2965505" y="358855"/>
                    <a:pt x="2750670" y="389733"/>
                    <a:pt x="2541444" y="439988"/>
                  </a:cubicBezTo>
                  <a:cubicBezTo>
                    <a:pt x="2332216" y="490117"/>
                    <a:pt x="2128850" y="559997"/>
                    <a:pt x="1933895" y="650505"/>
                  </a:cubicBezTo>
                  <a:cubicBezTo>
                    <a:pt x="1738939" y="741261"/>
                    <a:pt x="1553540" y="854146"/>
                    <a:pt x="1378079" y="983905"/>
                  </a:cubicBezTo>
                  <a:lnTo>
                    <a:pt x="1312967" y="1033660"/>
                  </a:lnTo>
                  <a:cubicBezTo>
                    <a:pt x="1291178" y="1050286"/>
                    <a:pt x="1269006" y="1066412"/>
                    <a:pt x="1248364" y="1084413"/>
                  </a:cubicBezTo>
                  <a:lnTo>
                    <a:pt x="1185163" y="1137168"/>
                  </a:lnTo>
                  <a:cubicBezTo>
                    <a:pt x="1164138" y="1154794"/>
                    <a:pt x="1142603" y="1172046"/>
                    <a:pt x="1122852" y="1190922"/>
                  </a:cubicBezTo>
                  <a:cubicBezTo>
                    <a:pt x="1041557" y="1264303"/>
                    <a:pt x="961663" y="1339309"/>
                    <a:pt x="892092" y="1421440"/>
                  </a:cubicBezTo>
                  <a:cubicBezTo>
                    <a:pt x="819589" y="1501822"/>
                    <a:pt x="759827" y="1590329"/>
                    <a:pt x="707202" y="1684212"/>
                  </a:cubicBezTo>
                  <a:cubicBezTo>
                    <a:pt x="694715" y="1708089"/>
                    <a:pt x="682227" y="1731841"/>
                    <a:pt x="670121" y="1756093"/>
                  </a:cubicBezTo>
                  <a:lnTo>
                    <a:pt x="637630" y="1830724"/>
                  </a:lnTo>
                  <a:cubicBezTo>
                    <a:pt x="626161" y="1855350"/>
                    <a:pt x="617624" y="1881603"/>
                    <a:pt x="607685" y="1907105"/>
                  </a:cubicBezTo>
                  <a:cubicBezTo>
                    <a:pt x="598128" y="1932857"/>
                    <a:pt x="588317" y="1958483"/>
                    <a:pt x="580034" y="1984986"/>
                  </a:cubicBezTo>
                  <a:cubicBezTo>
                    <a:pt x="544611" y="2089620"/>
                    <a:pt x="513393" y="2197128"/>
                    <a:pt x="481919" y="2304386"/>
                  </a:cubicBezTo>
                  <a:lnTo>
                    <a:pt x="433881" y="2465399"/>
                  </a:lnTo>
                  <a:lnTo>
                    <a:pt x="384442" y="2626163"/>
                  </a:lnTo>
                  <a:cubicBezTo>
                    <a:pt x="317672" y="2839680"/>
                    <a:pt x="243129" y="3050946"/>
                    <a:pt x="166039" y="3261338"/>
                  </a:cubicBezTo>
                  <a:cubicBezTo>
                    <a:pt x="88822" y="3468979"/>
                    <a:pt x="50850" y="3690248"/>
                    <a:pt x="56202" y="3910265"/>
                  </a:cubicBezTo>
                  <a:cubicBezTo>
                    <a:pt x="58495" y="4020274"/>
                    <a:pt x="71493" y="4129783"/>
                    <a:pt x="93664" y="4237292"/>
                  </a:cubicBezTo>
                  <a:cubicBezTo>
                    <a:pt x="99143" y="4264168"/>
                    <a:pt x="104623" y="4291045"/>
                    <a:pt x="111758" y="4317548"/>
                  </a:cubicBezTo>
                  <a:cubicBezTo>
                    <a:pt x="118384" y="4344176"/>
                    <a:pt x="124627" y="4370802"/>
                    <a:pt x="133038" y="4397054"/>
                  </a:cubicBezTo>
                  <a:cubicBezTo>
                    <a:pt x="140810" y="4423307"/>
                    <a:pt x="148456" y="4449683"/>
                    <a:pt x="157757" y="4475560"/>
                  </a:cubicBezTo>
                  <a:cubicBezTo>
                    <a:pt x="166549" y="4501562"/>
                    <a:pt x="175087" y="4527564"/>
                    <a:pt x="185153" y="4553066"/>
                  </a:cubicBezTo>
                  <a:cubicBezTo>
                    <a:pt x="262371" y="4758458"/>
                    <a:pt x="368895" y="4951974"/>
                    <a:pt x="493642" y="5132239"/>
                  </a:cubicBezTo>
                  <a:cubicBezTo>
                    <a:pt x="618389" y="5312627"/>
                    <a:pt x="760846" y="5480391"/>
                    <a:pt x="914391" y="5636528"/>
                  </a:cubicBezTo>
                  <a:cubicBezTo>
                    <a:pt x="1069081" y="5793166"/>
                    <a:pt x="1231544" y="5941677"/>
                    <a:pt x="1402034" y="6076188"/>
                  </a:cubicBezTo>
                  <a:cubicBezTo>
                    <a:pt x="1487535" y="6143320"/>
                    <a:pt x="1574565" y="6207574"/>
                    <a:pt x="1664397" y="6267079"/>
                  </a:cubicBezTo>
                  <a:cubicBezTo>
                    <a:pt x="1753592" y="6327459"/>
                    <a:pt x="1845336" y="6383088"/>
                    <a:pt x="1938992" y="6434343"/>
                  </a:cubicBezTo>
                  <a:cubicBezTo>
                    <a:pt x="2032647" y="6485659"/>
                    <a:pt x="2128309" y="6532600"/>
                    <a:pt x="2225931" y="6574322"/>
                  </a:cubicBezTo>
                  <a:lnTo>
                    <a:pt x="2236328" y="6578439"/>
                  </a:lnTo>
                  <a:lnTo>
                    <a:pt x="1504665" y="6578439"/>
                  </a:lnTo>
                  <a:lnTo>
                    <a:pt x="1456827" y="6543476"/>
                  </a:lnTo>
                  <a:cubicBezTo>
                    <a:pt x="1363554" y="6470595"/>
                    <a:pt x="1273848" y="6394340"/>
                    <a:pt x="1188475" y="6314083"/>
                  </a:cubicBezTo>
                  <a:cubicBezTo>
                    <a:pt x="1017856" y="6153445"/>
                    <a:pt x="863803" y="5979931"/>
                    <a:pt x="721728" y="5798666"/>
                  </a:cubicBezTo>
                  <a:cubicBezTo>
                    <a:pt x="579397" y="5616027"/>
                    <a:pt x="452103" y="5422511"/>
                    <a:pt x="344175" y="5219495"/>
                  </a:cubicBezTo>
                  <a:cubicBezTo>
                    <a:pt x="236505" y="5016354"/>
                    <a:pt x="147946" y="4803586"/>
                    <a:pt x="87293" y="4583569"/>
                  </a:cubicBezTo>
                  <a:cubicBezTo>
                    <a:pt x="79138" y="4556193"/>
                    <a:pt x="72639" y="4528440"/>
                    <a:pt x="65886" y="4500813"/>
                  </a:cubicBezTo>
                  <a:cubicBezTo>
                    <a:pt x="58751" y="4473311"/>
                    <a:pt x="53144" y="4445308"/>
                    <a:pt x="47409" y="4417431"/>
                  </a:cubicBezTo>
                  <a:cubicBezTo>
                    <a:pt x="44733" y="4403430"/>
                    <a:pt x="41294" y="4389679"/>
                    <a:pt x="39000" y="4375677"/>
                  </a:cubicBezTo>
                  <a:lnTo>
                    <a:pt x="31610" y="4333674"/>
                  </a:lnTo>
                  <a:cubicBezTo>
                    <a:pt x="26258" y="4305797"/>
                    <a:pt x="22563" y="4277544"/>
                    <a:pt x="18868" y="4249417"/>
                  </a:cubicBezTo>
                  <a:cubicBezTo>
                    <a:pt x="4214" y="4136784"/>
                    <a:pt x="-2158" y="4023275"/>
                    <a:pt x="646" y="3910265"/>
                  </a:cubicBezTo>
                  <a:cubicBezTo>
                    <a:pt x="5997" y="3683872"/>
                    <a:pt x="50596" y="3459605"/>
                    <a:pt x="130234" y="3248337"/>
                  </a:cubicBezTo>
                  <a:cubicBezTo>
                    <a:pt x="207961" y="3039196"/>
                    <a:pt x="278044" y="2827179"/>
                    <a:pt x="335383" y="2611911"/>
                  </a:cubicBezTo>
                  <a:cubicBezTo>
                    <a:pt x="393743" y="2396644"/>
                    <a:pt x="435792" y="2178627"/>
                    <a:pt x="487272" y="1958609"/>
                  </a:cubicBezTo>
                  <a:cubicBezTo>
                    <a:pt x="493259" y="1931107"/>
                    <a:pt x="501287" y="1903730"/>
                    <a:pt x="508550" y="1876227"/>
                  </a:cubicBezTo>
                  <a:cubicBezTo>
                    <a:pt x="516195" y="1848725"/>
                    <a:pt x="522312" y="1820972"/>
                    <a:pt x="531742" y="1793721"/>
                  </a:cubicBezTo>
                  <a:lnTo>
                    <a:pt x="558245" y="1711465"/>
                  </a:lnTo>
                  <a:cubicBezTo>
                    <a:pt x="568439" y="1684337"/>
                    <a:pt x="579652" y="1657459"/>
                    <a:pt x="590100" y="1630332"/>
                  </a:cubicBezTo>
                  <a:cubicBezTo>
                    <a:pt x="635080" y="1523075"/>
                    <a:pt x="690637" y="1417566"/>
                    <a:pt x="758680" y="1322433"/>
                  </a:cubicBezTo>
                  <a:cubicBezTo>
                    <a:pt x="824430" y="1225051"/>
                    <a:pt x="899610" y="1136168"/>
                    <a:pt x="976317" y="1049286"/>
                  </a:cubicBezTo>
                  <a:cubicBezTo>
                    <a:pt x="995049" y="1027035"/>
                    <a:pt x="1015436" y="1006533"/>
                    <a:pt x="1035314" y="985406"/>
                  </a:cubicBezTo>
                  <a:lnTo>
                    <a:pt x="1095329" y="922526"/>
                  </a:lnTo>
                  <a:cubicBezTo>
                    <a:pt x="1114953" y="901149"/>
                    <a:pt x="1136359" y="881397"/>
                    <a:pt x="1157384" y="861271"/>
                  </a:cubicBezTo>
                  <a:lnTo>
                    <a:pt x="1220841" y="801017"/>
                  </a:lnTo>
                  <a:cubicBezTo>
                    <a:pt x="1241610" y="780514"/>
                    <a:pt x="1264418" y="762014"/>
                    <a:pt x="1286462" y="742886"/>
                  </a:cubicBezTo>
                  <a:lnTo>
                    <a:pt x="1353233" y="685632"/>
                  </a:lnTo>
                  <a:lnTo>
                    <a:pt x="1369924" y="671256"/>
                  </a:lnTo>
                  <a:cubicBezTo>
                    <a:pt x="1375658" y="666631"/>
                    <a:pt x="1381520" y="662255"/>
                    <a:pt x="1387380" y="657755"/>
                  </a:cubicBezTo>
                  <a:lnTo>
                    <a:pt x="1422422" y="630877"/>
                  </a:lnTo>
                  <a:lnTo>
                    <a:pt x="1492759" y="577248"/>
                  </a:lnTo>
                  <a:cubicBezTo>
                    <a:pt x="1504355" y="567997"/>
                    <a:pt x="1516714" y="559997"/>
                    <a:pt x="1528820" y="551496"/>
                  </a:cubicBezTo>
                  <a:lnTo>
                    <a:pt x="1565390" y="526370"/>
                  </a:lnTo>
                  <a:lnTo>
                    <a:pt x="1639040" y="476490"/>
                  </a:lnTo>
                  <a:cubicBezTo>
                    <a:pt x="1689754" y="445613"/>
                    <a:pt x="1740723" y="414986"/>
                    <a:pt x="1792075" y="384859"/>
                  </a:cubicBezTo>
                  <a:cubicBezTo>
                    <a:pt x="2000282" y="268724"/>
                    <a:pt x="2224927" y="179467"/>
                    <a:pt x="2455943" y="117836"/>
                  </a:cubicBezTo>
                  <a:cubicBezTo>
                    <a:pt x="2687088" y="55957"/>
                    <a:pt x="2923964" y="21204"/>
                    <a:pt x="3159952" y="7203"/>
                  </a:cubicBezTo>
                  <a:cubicBezTo>
                    <a:pt x="3219076" y="3515"/>
                    <a:pt x="3277945" y="1389"/>
                    <a:pt x="3336813" y="49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3B88C60E-C4DB-E3EF-85DB-9BB24545E147}"/>
              </a:ext>
            </a:extLst>
          </p:cNvPr>
          <p:cNvSpPr txBox="1"/>
          <p:nvPr/>
        </p:nvSpPr>
        <p:spPr>
          <a:xfrm>
            <a:off x="747253" y="3103014"/>
            <a:ext cx="4149212" cy="178651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000" b="1" dirty="0"/>
              <a:t>THE UNEMPLOYMENT RATE IN SOUTH AFRICA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000" b="1" dirty="0"/>
              <a:t>2023 VS 2024</a:t>
            </a:r>
          </a:p>
        </p:txBody>
      </p:sp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598A193A-A451-7D88-AB36-681801CAF27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27925409"/>
              </p:ext>
            </p:extLst>
          </p:nvPr>
        </p:nvGraphicFramePr>
        <p:xfrm>
          <a:off x="6379340" y="743798"/>
          <a:ext cx="5497699" cy="5362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3046978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C3862298-AF85-4572-BED3-52E573EBD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1C897582-CB19-41B5-9426-8BD7BD0082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471106" cy="4631426"/>
          </a:xfrm>
          <a:custGeom>
            <a:avLst/>
            <a:gdLst>
              <a:gd name="connsiteX0" fmla="*/ 0 w 5471106"/>
              <a:gd name="connsiteY0" fmla="*/ 3301451 h 4631426"/>
              <a:gd name="connsiteX1" fmla="*/ 125703 w 5471106"/>
              <a:gd name="connsiteY1" fmla="*/ 3469551 h 4631426"/>
              <a:gd name="connsiteX2" fmla="*/ 584138 w 5471106"/>
              <a:gd name="connsiteY2" fmla="*/ 3917166 h 4631426"/>
              <a:gd name="connsiteX3" fmla="*/ 716463 w 5471106"/>
              <a:gd name="connsiteY3" fmla="*/ 4010064 h 4631426"/>
              <a:gd name="connsiteX4" fmla="*/ 705202 w 5471106"/>
              <a:gd name="connsiteY4" fmla="*/ 4016176 h 4631426"/>
              <a:gd name="connsiteX5" fmla="*/ 671370 w 5471106"/>
              <a:gd name="connsiteY5" fmla="*/ 4044091 h 4631426"/>
              <a:gd name="connsiteX6" fmla="*/ 656526 w 5471106"/>
              <a:gd name="connsiteY6" fmla="*/ 4066106 h 4631426"/>
              <a:gd name="connsiteX7" fmla="*/ 534490 w 5471106"/>
              <a:gd name="connsiteY7" fmla="*/ 3980431 h 4631426"/>
              <a:gd name="connsiteX8" fmla="*/ 63650 w 5471106"/>
              <a:gd name="connsiteY8" fmla="*/ 3520703 h 4631426"/>
              <a:gd name="connsiteX9" fmla="*/ 0 w 5471106"/>
              <a:gd name="connsiteY9" fmla="*/ 3435586 h 4631426"/>
              <a:gd name="connsiteX10" fmla="*/ 4933182 w 5471106"/>
              <a:gd name="connsiteY10" fmla="*/ 0 h 4631426"/>
              <a:gd name="connsiteX11" fmla="*/ 5027180 w 5471106"/>
              <a:gd name="connsiteY11" fmla="*/ 0 h 4631426"/>
              <a:gd name="connsiteX12" fmla="*/ 5102720 w 5471106"/>
              <a:gd name="connsiteY12" fmla="*/ 124342 h 4631426"/>
              <a:gd name="connsiteX13" fmla="*/ 5471106 w 5471106"/>
              <a:gd name="connsiteY13" fmla="*/ 1579210 h 4631426"/>
              <a:gd name="connsiteX14" fmla="*/ 2418889 w 5471106"/>
              <a:gd name="connsiteY14" fmla="*/ 4631426 h 4631426"/>
              <a:gd name="connsiteX15" fmla="*/ 1095627 w 5471106"/>
              <a:gd name="connsiteY15" fmla="*/ 4330445 h 4631426"/>
              <a:gd name="connsiteX16" fmla="*/ 1039194 w 5471106"/>
              <a:gd name="connsiteY16" fmla="*/ 4301325 h 4631426"/>
              <a:gd name="connsiteX17" fmla="*/ 1043650 w 5471106"/>
              <a:gd name="connsiteY17" fmla="*/ 4294717 h 4631426"/>
              <a:gd name="connsiteX18" fmla="*/ 1056970 w 5471106"/>
              <a:gd name="connsiteY18" fmla="*/ 4251806 h 4631426"/>
              <a:gd name="connsiteX19" fmla="*/ 1060016 w 5471106"/>
              <a:gd name="connsiteY19" fmla="*/ 4221593 h 4631426"/>
              <a:gd name="connsiteX20" fmla="*/ 1130491 w 5471106"/>
              <a:gd name="connsiteY20" fmla="*/ 4257958 h 4631426"/>
              <a:gd name="connsiteX21" fmla="*/ 2418889 w 5471106"/>
              <a:gd name="connsiteY21" fmla="*/ 4551009 h 4631426"/>
              <a:gd name="connsiteX22" fmla="*/ 5390689 w 5471106"/>
              <a:gd name="connsiteY22" fmla="*/ 1579210 h 4631426"/>
              <a:gd name="connsiteX23" fmla="*/ 5032009 w 5471106"/>
              <a:gd name="connsiteY23" fmla="*/ 162673 h 4631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471106" h="4631426">
                <a:moveTo>
                  <a:pt x="0" y="3301451"/>
                </a:moveTo>
                <a:lnTo>
                  <a:pt x="125703" y="3469551"/>
                </a:lnTo>
                <a:cubicBezTo>
                  <a:pt x="261971" y="3634670"/>
                  <a:pt x="415728" y="3784820"/>
                  <a:pt x="584138" y="3917166"/>
                </a:cubicBezTo>
                <a:lnTo>
                  <a:pt x="716463" y="4010064"/>
                </a:lnTo>
                <a:lnTo>
                  <a:pt x="705202" y="4016176"/>
                </a:lnTo>
                <a:cubicBezTo>
                  <a:pt x="693040" y="4024393"/>
                  <a:pt x="681712" y="4033748"/>
                  <a:pt x="671370" y="4044091"/>
                </a:cubicBezTo>
                <a:lnTo>
                  <a:pt x="656526" y="4066106"/>
                </a:lnTo>
                <a:lnTo>
                  <a:pt x="534490" y="3980431"/>
                </a:lnTo>
                <a:cubicBezTo>
                  <a:pt x="361523" y="3844503"/>
                  <a:pt x="203605" y="3690290"/>
                  <a:pt x="63650" y="3520703"/>
                </a:cubicBezTo>
                <a:lnTo>
                  <a:pt x="0" y="3435586"/>
                </a:lnTo>
                <a:close/>
                <a:moveTo>
                  <a:pt x="4933182" y="0"/>
                </a:moveTo>
                <a:lnTo>
                  <a:pt x="5027180" y="0"/>
                </a:lnTo>
                <a:lnTo>
                  <a:pt x="5102720" y="124342"/>
                </a:lnTo>
                <a:cubicBezTo>
                  <a:pt x="5337656" y="556821"/>
                  <a:pt x="5471106" y="1052431"/>
                  <a:pt x="5471106" y="1579210"/>
                </a:cubicBezTo>
                <a:cubicBezTo>
                  <a:pt x="5471106" y="3264903"/>
                  <a:pt x="4104582" y="4631426"/>
                  <a:pt x="2418889" y="4631426"/>
                </a:cubicBezTo>
                <a:cubicBezTo>
                  <a:pt x="1944788" y="4631426"/>
                  <a:pt x="1495934" y="4523332"/>
                  <a:pt x="1095627" y="4330445"/>
                </a:cubicBezTo>
                <a:lnTo>
                  <a:pt x="1039194" y="4301325"/>
                </a:lnTo>
                <a:lnTo>
                  <a:pt x="1043650" y="4294717"/>
                </a:lnTo>
                <a:cubicBezTo>
                  <a:pt x="1049433" y="4281042"/>
                  <a:pt x="1053925" y="4266687"/>
                  <a:pt x="1056970" y="4251806"/>
                </a:cubicBezTo>
                <a:lnTo>
                  <a:pt x="1060016" y="4221593"/>
                </a:lnTo>
                <a:lnTo>
                  <a:pt x="1130491" y="4257958"/>
                </a:lnTo>
                <a:cubicBezTo>
                  <a:pt x="1520251" y="4445763"/>
                  <a:pt x="1957279" y="4551009"/>
                  <a:pt x="2418889" y="4551009"/>
                </a:cubicBezTo>
                <a:cubicBezTo>
                  <a:pt x="4060169" y="4551009"/>
                  <a:pt x="5390689" y="3220490"/>
                  <a:pt x="5390689" y="1579210"/>
                </a:cubicBezTo>
                <a:cubicBezTo>
                  <a:pt x="5390689" y="1066310"/>
                  <a:pt x="5260755" y="583758"/>
                  <a:pt x="5032009" y="162673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0E7066FC-B004-4B5A-B02B-599B51EF32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13120" y="515619"/>
            <a:ext cx="365760" cy="365760"/>
          </a:xfrm>
          <a:prstGeom prst="ellipse">
            <a:avLst/>
          </a:prstGeom>
          <a:solidFill>
            <a:schemeClr val="accent6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" name="Chart 2">
            <a:extLst>
              <a:ext uri="{FF2B5EF4-FFF2-40B4-BE49-F238E27FC236}">
                <a16:creationId xmlns:a16="http://schemas.microsoft.com/office/drawing/2014/main" id="{7906514F-E6F7-0EFE-F5C5-A484B1B8B42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09418640"/>
              </p:ext>
            </p:extLst>
          </p:nvPr>
        </p:nvGraphicFramePr>
        <p:xfrm>
          <a:off x="1700785" y="965201"/>
          <a:ext cx="9519941" cy="4927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F1AC5A96-A9F5-5CE1-4015-8B7848208657}"/>
              </a:ext>
            </a:extLst>
          </p:cNvPr>
          <p:cNvSpPr txBox="1"/>
          <p:nvPr/>
        </p:nvSpPr>
        <p:spPr>
          <a:xfrm>
            <a:off x="-73011" y="262827"/>
            <a:ext cx="5471106" cy="7023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buSzPts val="1000"/>
              <a:tabLst>
                <a:tab pos="457200" algn="l"/>
              </a:tabLst>
            </a:pP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UNEMPLOYMENT RATES ACROSS DIFFERENT EDUCATION LEVELS </a:t>
            </a:r>
            <a:endParaRPr lang="en-US" sz="1600" dirty="0">
              <a:solidFill>
                <a:srgbClr val="00000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31149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37FC1F2-152E-29EC-34CE-62CC6BBCB139}"/>
              </a:ext>
            </a:extLst>
          </p:cNvPr>
          <p:cNvSpPr txBox="1"/>
          <p:nvPr/>
        </p:nvSpPr>
        <p:spPr>
          <a:xfrm>
            <a:off x="1484672" y="887629"/>
            <a:ext cx="935047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Portable Career Pods – Compact, solar-powered booths that pop up in rural or township areas and offer free Wi-Fi, virtual job training, CV creation tools, and live chats with real career advisors via hologram.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BCA9A5B8-DA02-E882-6906-CC0088396A28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045389" y="2336801"/>
            <a:ext cx="2107572" cy="3552824"/>
            <a:chOff x="2846" y="480"/>
            <a:chExt cx="1992" cy="3358"/>
          </a:xfrm>
          <a:solidFill>
            <a:schemeClr val="bg1">
              <a:lumMod val="85000"/>
            </a:schemeClr>
          </a:solidFill>
        </p:grpSpPr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D0359113-DCFD-F3F7-50FE-ABB77A8D7450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7" y="3008"/>
              <a:ext cx="1011" cy="135"/>
            </a:xfrm>
            <a:custGeom>
              <a:avLst/>
              <a:gdLst>
                <a:gd name="T0" fmla="*/ 397 w 426"/>
                <a:gd name="T1" fmla="*/ 57 h 57"/>
                <a:gd name="T2" fmla="*/ 29 w 426"/>
                <a:gd name="T3" fmla="*/ 57 h 57"/>
                <a:gd name="T4" fmla="*/ 0 w 426"/>
                <a:gd name="T5" fmla="*/ 28 h 57"/>
                <a:gd name="T6" fmla="*/ 0 w 426"/>
                <a:gd name="T7" fmla="*/ 28 h 57"/>
                <a:gd name="T8" fmla="*/ 29 w 426"/>
                <a:gd name="T9" fmla="*/ 0 h 57"/>
                <a:gd name="T10" fmla="*/ 397 w 426"/>
                <a:gd name="T11" fmla="*/ 0 h 57"/>
                <a:gd name="T12" fmla="*/ 426 w 426"/>
                <a:gd name="T13" fmla="*/ 28 h 57"/>
                <a:gd name="T14" fmla="*/ 426 w 426"/>
                <a:gd name="T15" fmla="*/ 28 h 57"/>
                <a:gd name="T16" fmla="*/ 397 w 426"/>
                <a:gd name="T17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6" h="57">
                  <a:moveTo>
                    <a:pt x="397" y="57"/>
                  </a:moveTo>
                  <a:cubicBezTo>
                    <a:pt x="29" y="57"/>
                    <a:pt x="29" y="57"/>
                    <a:pt x="29" y="57"/>
                  </a:cubicBezTo>
                  <a:cubicBezTo>
                    <a:pt x="13" y="57"/>
                    <a:pt x="0" y="44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397" y="0"/>
                    <a:pt x="397" y="0"/>
                    <a:pt x="397" y="0"/>
                  </a:cubicBezTo>
                  <a:cubicBezTo>
                    <a:pt x="413" y="0"/>
                    <a:pt x="426" y="13"/>
                    <a:pt x="426" y="28"/>
                  </a:cubicBezTo>
                  <a:cubicBezTo>
                    <a:pt x="426" y="28"/>
                    <a:pt x="426" y="28"/>
                    <a:pt x="426" y="28"/>
                  </a:cubicBezTo>
                  <a:cubicBezTo>
                    <a:pt x="426" y="44"/>
                    <a:pt x="413" y="57"/>
                    <a:pt x="397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18E697F9-989E-A8FA-33E3-2B52FA3661EB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7" y="3224"/>
              <a:ext cx="1011" cy="135"/>
            </a:xfrm>
            <a:custGeom>
              <a:avLst/>
              <a:gdLst>
                <a:gd name="T0" fmla="*/ 397 w 426"/>
                <a:gd name="T1" fmla="*/ 57 h 57"/>
                <a:gd name="T2" fmla="*/ 29 w 426"/>
                <a:gd name="T3" fmla="*/ 57 h 57"/>
                <a:gd name="T4" fmla="*/ 0 w 426"/>
                <a:gd name="T5" fmla="*/ 28 h 57"/>
                <a:gd name="T6" fmla="*/ 0 w 426"/>
                <a:gd name="T7" fmla="*/ 28 h 57"/>
                <a:gd name="T8" fmla="*/ 29 w 426"/>
                <a:gd name="T9" fmla="*/ 0 h 57"/>
                <a:gd name="T10" fmla="*/ 397 w 426"/>
                <a:gd name="T11" fmla="*/ 0 h 57"/>
                <a:gd name="T12" fmla="*/ 426 w 426"/>
                <a:gd name="T13" fmla="*/ 28 h 57"/>
                <a:gd name="T14" fmla="*/ 426 w 426"/>
                <a:gd name="T15" fmla="*/ 28 h 57"/>
                <a:gd name="T16" fmla="*/ 397 w 426"/>
                <a:gd name="T17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6" h="57">
                  <a:moveTo>
                    <a:pt x="397" y="57"/>
                  </a:moveTo>
                  <a:cubicBezTo>
                    <a:pt x="29" y="57"/>
                    <a:pt x="29" y="57"/>
                    <a:pt x="29" y="57"/>
                  </a:cubicBezTo>
                  <a:cubicBezTo>
                    <a:pt x="13" y="57"/>
                    <a:pt x="0" y="44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397" y="0"/>
                    <a:pt x="397" y="0"/>
                    <a:pt x="397" y="0"/>
                  </a:cubicBezTo>
                  <a:cubicBezTo>
                    <a:pt x="413" y="0"/>
                    <a:pt x="426" y="13"/>
                    <a:pt x="426" y="28"/>
                  </a:cubicBezTo>
                  <a:cubicBezTo>
                    <a:pt x="426" y="28"/>
                    <a:pt x="426" y="28"/>
                    <a:pt x="426" y="28"/>
                  </a:cubicBezTo>
                  <a:cubicBezTo>
                    <a:pt x="426" y="44"/>
                    <a:pt x="413" y="57"/>
                    <a:pt x="397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3A58DAF5-A932-376A-29A0-A0375BF83523}"/>
                </a:ext>
              </a:extLst>
            </p:cNvPr>
            <p:cNvSpPr>
              <a:spLocks/>
            </p:cNvSpPr>
            <p:nvPr/>
          </p:nvSpPr>
          <p:spPr bwMode="auto">
            <a:xfrm>
              <a:off x="3423" y="3441"/>
              <a:ext cx="839" cy="135"/>
            </a:xfrm>
            <a:custGeom>
              <a:avLst/>
              <a:gdLst>
                <a:gd name="T0" fmla="*/ 325 w 354"/>
                <a:gd name="T1" fmla="*/ 57 h 57"/>
                <a:gd name="T2" fmla="*/ 29 w 354"/>
                <a:gd name="T3" fmla="*/ 57 h 57"/>
                <a:gd name="T4" fmla="*/ 0 w 354"/>
                <a:gd name="T5" fmla="*/ 28 h 57"/>
                <a:gd name="T6" fmla="*/ 0 w 354"/>
                <a:gd name="T7" fmla="*/ 28 h 57"/>
                <a:gd name="T8" fmla="*/ 29 w 354"/>
                <a:gd name="T9" fmla="*/ 0 h 57"/>
                <a:gd name="T10" fmla="*/ 325 w 354"/>
                <a:gd name="T11" fmla="*/ 0 h 57"/>
                <a:gd name="T12" fmla="*/ 354 w 354"/>
                <a:gd name="T13" fmla="*/ 28 h 57"/>
                <a:gd name="T14" fmla="*/ 354 w 354"/>
                <a:gd name="T15" fmla="*/ 28 h 57"/>
                <a:gd name="T16" fmla="*/ 325 w 354"/>
                <a:gd name="T17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4" h="57">
                  <a:moveTo>
                    <a:pt x="325" y="57"/>
                  </a:moveTo>
                  <a:cubicBezTo>
                    <a:pt x="29" y="57"/>
                    <a:pt x="29" y="57"/>
                    <a:pt x="29" y="57"/>
                  </a:cubicBezTo>
                  <a:cubicBezTo>
                    <a:pt x="13" y="57"/>
                    <a:pt x="0" y="44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325" y="0"/>
                    <a:pt x="325" y="0"/>
                    <a:pt x="325" y="0"/>
                  </a:cubicBezTo>
                  <a:cubicBezTo>
                    <a:pt x="341" y="0"/>
                    <a:pt x="354" y="13"/>
                    <a:pt x="354" y="28"/>
                  </a:cubicBezTo>
                  <a:cubicBezTo>
                    <a:pt x="354" y="28"/>
                    <a:pt x="354" y="28"/>
                    <a:pt x="354" y="28"/>
                  </a:cubicBezTo>
                  <a:cubicBezTo>
                    <a:pt x="354" y="44"/>
                    <a:pt x="341" y="57"/>
                    <a:pt x="325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873B51FA-DB9B-539F-05E7-66A0A4A2447F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2" y="3658"/>
              <a:ext cx="361" cy="180"/>
            </a:xfrm>
            <a:custGeom>
              <a:avLst/>
              <a:gdLst>
                <a:gd name="T0" fmla="*/ 152 w 152"/>
                <a:gd name="T1" fmla="*/ 0 h 76"/>
                <a:gd name="T2" fmla="*/ 76 w 152"/>
                <a:gd name="T3" fmla="*/ 76 h 76"/>
                <a:gd name="T4" fmla="*/ 0 w 152"/>
                <a:gd name="T5" fmla="*/ 0 h 76"/>
                <a:gd name="T6" fmla="*/ 152 w 152"/>
                <a:gd name="T7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2" h="76">
                  <a:moveTo>
                    <a:pt x="152" y="0"/>
                  </a:moveTo>
                  <a:cubicBezTo>
                    <a:pt x="152" y="42"/>
                    <a:pt x="118" y="76"/>
                    <a:pt x="76" y="76"/>
                  </a:cubicBezTo>
                  <a:cubicBezTo>
                    <a:pt x="34" y="76"/>
                    <a:pt x="0" y="42"/>
                    <a:pt x="0" y="0"/>
                  </a:cubicBezTo>
                  <a:lnTo>
                    <a:pt x="15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F9106BA6-1C29-8D0A-4A2F-CEC2276253A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46" y="480"/>
              <a:ext cx="1992" cy="2446"/>
            </a:xfrm>
            <a:custGeom>
              <a:avLst/>
              <a:gdLst>
                <a:gd name="T0" fmla="*/ 420 w 840"/>
                <a:gd name="T1" fmla="*/ 0 h 1033"/>
                <a:gd name="T2" fmla="*/ 0 w 840"/>
                <a:gd name="T3" fmla="*/ 420 h 1033"/>
                <a:gd name="T4" fmla="*/ 257 w 840"/>
                <a:gd name="T5" fmla="*/ 1033 h 1033"/>
                <a:gd name="T6" fmla="*/ 420 w 840"/>
                <a:gd name="T7" fmla="*/ 1033 h 1033"/>
                <a:gd name="T8" fmla="*/ 583 w 840"/>
                <a:gd name="T9" fmla="*/ 1033 h 1033"/>
                <a:gd name="T10" fmla="*/ 840 w 840"/>
                <a:gd name="T11" fmla="*/ 420 h 1033"/>
                <a:gd name="T12" fmla="*/ 420 w 840"/>
                <a:gd name="T13" fmla="*/ 0 h 1033"/>
                <a:gd name="T14" fmla="*/ 743 w 840"/>
                <a:gd name="T15" fmla="*/ 447 h 1033"/>
                <a:gd name="T16" fmla="*/ 742 w 840"/>
                <a:gd name="T17" fmla="*/ 447 h 1033"/>
                <a:gd name="T18" fmla="*/ 733 w 840"/>
                <a:gd name="T19" fmla="*/ 436 h 1033"/>
                <a:gd name="T20" fmla="*/ 663 w 840"/>
                <a:gd name="T21" fmla="*/ 208 h 1033"/>
                <a:gd name="T22" fmla="*/ 664 w 840"/>
                <a:gd name="T23" fmla="*/ 193 h 1033"/>
                <a:gd name="T24" fmla="*/ 678 w 840"/>
                <a:gd name="T25" fmla="*/ 194 h 1033"/>
                <a:gd name="T26" fmla="*/ 753 w 840"/>
                <a:gd name="T27" fmla="*/ 438 h 1033"/>
                <a:gd name="T28" fmla="*/ 743 w 840"/>
                <a:gd name="T29" fmla="*/ 447 h 1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0" h="1033">
                  <a:moveTo>
                    <a:pt x="420" y="0"/>
                  </a:moveTo>
                  <a:cubicBezTo>
                    <a:pt x="186" y="0"/>
                    <a:pt x="0" y="161"/>
                    <a:pt x="0" y="420"/>
                  </a:cubicBezTo>
                  <a:cubicBezTo>
                    <a:pt x="0" y="679"/>
                    <a:pt x="257" y="845"/>
                    <a:pt x="257" y="1033"/>
                  </a:cubicBezTo>
                  <a:cubicBezTo>
                    <a:pt x="420" y="1033"/>
                    <a:pt x="420" y="1033"/>
                    <a:pt x="420" y="1033"/>
                  </a:cubicBezTo>
                  <a:cubicBezTo>
                    <a:pt x="583" y="1033"/>
                    <a:pt x="583" y="1033"/>
                    <a:pt x="583" y="1033"/>
                  </a:cubicBezTo>
                  <a:cubicBezTo>
                    <a:pt x="583" y="845"/>
                    <a:pt x="840" y="679"/>
                    <a:pt x="840" y="420"/>
                  </a:cubicBezTo>
                  <a:cubicBezTo>
                    <a:pt x="840" y="161"/>
                    <a:pt x="654" y="0"/>
                    <a:pt x="420" y="0"/>
                  </a:cubicBezTo>
                  <a:close/>
                  <a:moveTo>
                    <a:pt x="743" y="447"/>
                  </a:moveTo>
                  <a:cubicBezTo>
                    <a:pt x="742" y="447"/>
                    <a:pt x="742" y="447"/>
                    <a:pt x="742" y="447"/>
                  </a:cubicBezTo>
                  <a:cubicBezTo>
                    <a:pt x="736" y="446"/>
                    <a:pt x="732" y="442"/>
                    <a:pt x="733" y="436"/>
                  </a:cubicBezTo>
                  <a:cubicBezTo>
                    <a:pt x="745" y="304"/>
                    <a:pt x="664" y="209"/>
                    <a:pt x="663" y="208"/>
                  </a:cubicBezTo>
                  <a:cubicBezTo>
                    <a:pt x="660" y="203"/>
                    <a:pt x="660" y="197"/>
                    <a:pt x="664" y="193"/>
                  </a:cubicBezTo>
                  <a:cubicBezTo>
                    <a:pt x="668" y="190"/>
                    <a:pt x="675" y="190"/>
                    <a:pt x="678" y="194"/>
                  </a:cubicBezTo>
                  <a:cubicBezTo>
                    <a:pt x="682" y="199"/>
                    <a:pt x="766" y="297"/>
                    <a:pt x="753" y="438"/>
                  </a:cubicBezTo>
                  <a:cubicBezTo>
                    <a:pt x="752" y="443"/>
                    <a:pt x="748" y="447"/>
                    <a:pt x="743" y="4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0B37EE3A-BA91-CDFA-84CE-4E2C1176BA5D}"/>
              </a:ext>
            </a:extLst>
          </p:cNvPr>
          <p:cNvSpPr/>
          <p:nvPr/>
        </p:nvSpPr>
        <p:spPr>
          <a:xfrm>
            <a:off x="0" y="6129338"/>
            <a:ext cx="12192000" cy="72866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5">
            <a:extLst>
              <a:ext uri="{FF2B5EF4-FFF2-40B4-BE49-F238E27FC236}">
                <a16:creationId xmlns:a16="http://schemas.microsoft.com/office/drawing/2014/main" id="{354CC909-EFEA-9025-1E82-8461501809D8}"/>
              </a:ext>
            </a:extLst>
          </p:cNvPr>
          <p:cNvSpPr>
            <a:spLocks/>
          </p:cNvSpPr>
          <p:nvPr/>
        </p:nvSpPr>
        <p:spPr bwMode="auto">
          <a:xfrm>
            <a:off x="752476" y="0"/>
            <a:ext cx="1047750" cy="162417"/>
          </a:xfrm>
          <a:custGeom>
            <a:avLst/>
            <a:gdLst>
              <a:gd name="T0" fmla="*/ 0 w 561"/>
              <a:gd name="T1" fmla="*/ 0 h 84"/>
              <a:gd name="T2" fmla="*/ 183 w 561"/>
              <a:gd name="T3" fmla="*/ 70 h 84"/>
              <a:gd name="T4" fmla="*/ 561 w 561"/>
              <a:gd name="T5" fmla="*/ 0 h 84"/>
              <a:gd name="T6" fmla="*/ 0 w 561"/>
              <a:gd name="T7" fmla="*/ 0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61" h="84">
                <a:moveTo>
                  <a:pt x="0" y="0"/>
                </a:moveTo>
                <a:cubicBezTo>
                  <a:pt x="0" y="0"/>
                  <a:pt x="55" y="56"/>
                  <a:pt x="183" y="70"/>
                </a:cubicBezTo>
                <a:cubicBezTo>
                  <a:pt x="311" y="84"/>
                  <a:pt x="469" y="4"/>
                  <a:pt x="561" y="0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100000">
                <a:srgbClr val="024793"/>
              </a:gs>
              <a:gs pos="11000">
                <a:srgbClr val="33D36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485750CA-0511-482B-01DF-64063DECC149}"/>
              </a:ext>
            </a:extLst>
          </p:cNvPr>
          <p:cNvGrpSpPr/>
          <p:nvPr/>
        </p:nvGrpSpPr>
        <p:grpSpPr>
          <a:xfrm>
            <a:off x="7247674" y="4312138"/>
            <a:ext cx="967662" cy="915472"/>
            <a:chOff x="4279221" y="1895791"/>
            <a:chExt cx="1412875" cy="1336674"/>
          </a:xfrm>
        </p:grpSpPr>
        <p:sp>
          <p:nvSpPr>
            <p:cNvPr id="16" name="Freeform 5">
              <a:extLst>
                <a:ext uri="{FF2B5EF4-FFF2-40B4-BE49-F238E27FC236}">
                  <a16:creationId xmlns:a16="http://schemas.microsoft.com/office/drawing/2014/main" id="{14EF5096-3E54-0104-60B6-DF1909743E46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9221" y="2081212"/>
              <a:ext cx="1412875" cy="1063914"/>
            </a:xfrm>
            <a:custGeom>
              <a:avLst/>
              <a:gdLst>
                <a:gd name="T0" fmla="*/ 36 w 374"/>
                <a:gd name="T1" fmla="*/ 145 h 356"/>
                <a:gd name="T2" fmla="*/ 118 w 374"/>
                <a:gd name="T3" fmla="*/ 65 h 356"/>
                <a:gd name="T4" fmla="*/ 271 w 374"/>
                <a:gd name="T5" fmla="*/ 39 h 356"/>
                <a:gd name="T6" fmla="*/ 353 w 374"/>
                <a:gd name="T7" fmla="*/ 207 h 356"/>
                <a:gd name="T8" fmla="*/ 128 w 374"/>
                <a:gd name="T9" fmla="*/ 310 h 356"/>
                <a:gd name="T10" fmla="*/ 35 w 374"/>
                <a:gd name="T11" fmla="*/ 218 h 356"/>
                <a:gd name="T12" fmla="*/ 36 w 374"/>
                <a:gd name="T13" fmla="*/ 145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4" h="356">
                  <a:moveTo>
                    <a:pt x="36" y="145"/>
                  </a:moveTo>
                  <a:cubicBezTo>
                    <a:pt x="61" y="130"/>
                    <a:pt x="78" y="127"/>
                    <a:pt x="118" y="65"/>
                  </a:cubicBezTo>
                  <a:cubicBezTo>
                    <a:pt x="159" y="3"/>
                    <a:pt x="231" y="0"/>
                    <a:pt x="271" y="39"/>
                  </a:cubicBezTo>
                  <a:cubicBezTo>
                    <a:pt x="311" y="78"/>
                    <a:pt x="374" y="119"/>
                    <a:pt x="353" y="207"/>
                  </a:cubicBezTo>
                  <a:cubicBezTo>
                    <a:pt x="332" y="296"/>
                    <a:pt x="216" y="356"/>
                    <a:pt x="128" y="310"/>
                  </a:cubicBezTo>
                  <a:cubicBezTo>
                    <a:pt x="76" y="282"/>
                    <a:pt x="53" y="251"/>
                    <a:pt x="35" y="218"/>
                  </a:cubicBezTo>
                  <a:cubicBezTo>
                    <a:pt x="23" y="196"/>
                    <a:pt x="0" y="166"/>
                    <a:pt x="36" y="145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6">
              <a:extLst>
                <a:ext uri="{FF2B5EF4-FFF2-40B4-BE49-F238E27FC236}">
                  <a16:creationId xmlns:a16="http://schemas.microsoft.com/office/drawing/2014/main" id="{A6438610-15CF-E586-3933-DBC15E183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8374" y="1895791"/>
              <a:ext cx="1216025" cy="1336674"/>
            </a:xfrm>
            <a:custGeom>
              <a:avLst/>
              <a:gdLst>
                <a:gd name="T0" fmla="*/ 223 w 322"/>
                <a:gd name="T1" fmla="*/ 21 h 353"/>
                <a:gd name="T2" fmla="*/ 113 w 322"/>
                <a:gd name="T3" fmla="*/ 52 h 353"/>
                <a:gd name="T4" fmla="*/ 14 w 322"/>
                <a:gd name="T5" fmla="*/ 172 h 353"/>
                <a:gd name="T6" fmla="*/ 119 w 322"/>
                <a:gd name="T7" fmla="*/ 327 h 353"/>
                <a:gd name="T8" fmla="*/ 320 w 322"/>
                <a:gd name="T9" fmla="*/ 183 h 353"/>
                <a:gd name="T10" fmla="*/ 287 w 322"/>
                <a:gd name="T11" fmla="*/ 56 h 353"/>
                <a:gd name="T12" fmla="*/ 223 w 322"/>
                <a:gd name="T13" fmla="*/ 21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2" h="353">
                  <a:moveTo>
                    <a:pt x="223" y="21"/>
                  </a:moveTo>
                  <a:cubicBezTo>
                    <a:pt x="198" y="35"/>
                    <a:pt x="187" y="48"/>
                    <a:pt x="113" y="52"/>
                  </a:cubicBezTo>
                  <a:cubicBezTo>
                    <a:pt x="39" y="57"/>
                    <a:pt x="0" y="118"/>
                    <a:pt x="14" y="172"/>
                  </a:cubicBezTo>
                  <a:cubicBezTo>
                    <a:pt x="28" y="226"/>
                    <a:pt x="32" y="301"/>
                    <a:pt x="119" y="327"/>
                  </a:cubicBezTo>
                  <a:cubicBezTo>
                    <a:pt x="206" y="353"/>
                    <a:pt x="316" y="282"/>
                    <a:pt x="320" y="183"/>
                  </a:cubicBezTo>
                  <a:cubicBezTo>
                    <a:pt x="322" y="124"/>
                    <a:pt x="306" y="88"/>
                    <a:pt x="287" y="56"/>
                  </a:cubicBezTo>
                  <a:cubicBezTo>
                    <a:pt x="274" y="35"/>
                    <a:pt x="259" y="0"/>
                    <a:pt x="223" y="21"/>
                  </a:cubicBezTo>
                  <a:close/>
                </a:path>
              </a:pathLst>
            </a:custGeom>
            <a:gradFill>
              <a:gsLst>
                <a:gs pos="0">
                  <a:srgbClr val="024793"/>
                </a:gs>
                <a:gs pos="100000">
                  <a:srgbClr val="33D360"/>
                </a:gs>
              </a:gsLst>
              <a:lin ang="135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A67795D4-095C-F91B-9F08-B3860DB57486}"/>
              </a:ext>
            </a:extLst>
          </p:cNvPr>
          <p:cNvGrpSpPr/>
          <p:nvPr/>
        </p:nvGrpSpPr>
        <p:grpSpPr>
          <a:xfrm>
            <a:off x="3520705" y="3063047"/>
            <a:ext cx="967662" cy="955862"/>
            <a:chOff x="4279221" y="2033354"/>
            <a:chExt cx="1412875" cy="1395646"/>
          </a:xfrm>
        </p:grpSpPr>
        <p:sp>
          <p:nvSpPr>
            <p:cNvPr id="19" name="Freeform 5">
              <a:extLst>
                <a:ext uri="{FF2B5EF4-FFF2-40B4-BE49-F238E27FC236}">
                  <a16:creationId xmlns:a16="http://schemas.microsoft.com/office/drawing/2014/main" id="{B4B79B80-8C3E-B84C-5F5E-4A3CA8E8E63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9221" y="2081212"/>
              <a:ext cx="1412875" cy="1347788"/>
            </a:xfrm>
            <a:custGeom>
              <a:avLst/>
              <a:gdLst>
                <a:gd name="T0" fmla="*/ 36 w 374"/>
                <a:gd name="T1" fmla="*/ 145 h 356"/>
                <a:gd name="T2" fmla="*/ 118 w 374"/>
                <a:gd name="T3" fmla="*/ 65 h 356"/>
                <a:gd name="T4" fmla="*/ 271 w 374"/>
                <a:gd name="T5" fmla="*/ 39 h 356"/>
                <a:gd name="T6" fmla="*/ 353 w 374"/>
                <a:gd name="T7" fmla="*/ 207 h 356"/>
                <a:gd name="T8" fmla="*/ 128 w 374"/>
                <a:gd name="T9" fmla="*/ 310 h 356"/>
                <a:gd name="T10" fmla="*/ 35 w 374"/>
                <a:gd name="T11" fmla="*/ 218 h 356"/>
                <a:gd name="T12" fmla="*/ 36 w 374"/>
                <a:gd name="T13" fmla="*/ 145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4" h="356">
                  <a:moveTo>
                    <a:pt x="36" y="145"/>
                  </a:moveTo>
                  <a:cubicBezTo>
                    <a:pt x="61" y="130"/>
                    <a:pt x="78" y="127"/>
                    <a:pt x="118" y="65"/>
                  </a:cubicBezTo>
                  <a:cubicBezTo>
                    <a:pt x="159" y="3"/>
                    <a:pt x="231" y="0"/>
                    <a:pt x="271" y="39"/>
                  </a:cubicBezTo>
                  <a:cubicBezTo>
                    <a:pt x="311" y="78"/>
                    <a:pt x="374" y="119"/>
                    <a:pt x="353" y="207"/>
                  </a:cubicBezTo>
                  <a:cubicBezTo>
                    <a:pt x="332" y="296"/>
                    <a:pt x="216" y="356"/>
                    <a:pt x="128" y="310"/>
                  </a:cubicBezTo>
                  <a:cubicBezTo>
                    <a:pt x="76" y="282"/>
                    <a:pt x="53" y="251"/>
                    <a:pt x="35" y="218"/>
                  </a:cubicBezTo>
                  <a:cubicBezTo>
                    <a:pt x="23" y="196"/>
                    <a:pt x="0" y="166"/>
                    <a:pt x="36" y="145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6">
              <a:extLst>
                <a:ext uri="{FF2B5EF4-FFF2-40B4-BE49-F238E27FC236}">
                  <a16:creationId xmlns:a16="http://schemas.microsoft.com/office/drawing/2014/main" id="{F69C1651-99CE-A214-C16D-C03AB44CE373}"/>
                </a:ext>
              </a:extLst>
            </p:cNvPr>
            <p:cNvSpPr>
              <a:spLocks/>
            </p:cNvSpPr>
            <p:nvPr/>
          </p:nvSpPr>
          <p:spPr bwMode="auto">
            <a:xfrm>
              <a:off x="4377645" y="2033354"/>
              <a:ext cx="1216025" cy="1336675"/>
            </a:xfrm>
            <a:custGeom>
              <a:avLst/>
              <a:gdLst>
                <a:gd name="T0" fmla="*/ 223 w 322"/>
                <a:gd name="T1" fmla="*/ 21 h 353"/>
                <a:gd name="T2" fmla="*/ 113 w 322"/>
                <a:gd name="T3" fmla="*/ 52 h 353"/>
                <a:gd name="T4" fmla="*/ 14 w 322"/>
                <a:gd name="T5" fmla="*/ 172 h 353"/>
                <a:gd name="T6" fmla="*/ 119 w 322"/>
                <a:gd name="T7" fmla="*/ 327 h 353"/>
                <a:gd name="T8" fmla="*/ 320 w 322"/>
                <a:gd name="T9" fmla="*/ 183 h 353"/>
                <a:gd name="T10" fmla="*/ 287 w 322"/>
                <a:gd name="T11" fmla="*/ 56 h 353"/>
                <a:gd name="T12" fmla="*/ 223 w 322"/>
                <a:gd name="T13" fmla="*/ 21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2" h="353">
                  <a:moveTo>
                    <a:pt x="223" y="21"/>
                  </a:moveTo>
                  <a:cubicBezTo>
                    <a:pt x="198" y="35"/>
                    <a:pt x="187" y="48"/>
                    <a:pt x="113" y="52"/>
                  </a:cubicBezTo>
                  <a:cubicBezTo>
                    <a:pt x="39" y="57"/>
                    <a:pt x="0" y="118"/>
                    <a:pt x="14" y="172"/>
                  </a:cubicBezTo>
                  <a:cubicBezTo>
                    <a:pt x="28" y="226"/>
                    <a:pt x="32" y="301"/>
                    <a:pt x="119" y="327"/>
                  </a:cubicBezTo>
                  <a:cubicBezTo>
                    <a:pt x="206" y="353"/>
                    <a:pt x="316" y="282"/>
                    <a:pt x="320" y="183"/>
                  </a:cubicBezTo>
                  <a:cubicBezTo>
                    <a:pt x="322" y="124"/>
                    <a:pt x="306" y="88"/>
                    <a:pt x="287" y="56"/>
                  </a:cubicBezTo>
                  <a:cubicBezTo>
                    <a:pt x="274" y="35"/>
                    <a:pt x="259" y="0"/>
                    <a:pt x="223" y="21"/>
                  </a:cubicBezTo>
                  <a:close/>
                </a:path>
              </a:pathLst>
            </a:custGeom>
            <a:gradFill>
              <a:gsLst>
                <a:gs pos="0">
                  <a:srgbClr val="024793"/>
                </a:gs>
                <a:gs pos="100000">
                  <a:srgbClr val="33D360"/>
                </a:gs>
              </a:gsLst>
              <a:lin ang="135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E58342D7-2DF2-65E9-2607-079C2BD46C18}"/>
              </a:ext>
            </a:extLst>
          </p:cNvPr>
          <p:cNvGrpSpPr/>
          <p:nvPr/>
        </p:nvGrpSpPr>
        <p:grpSpPr>
          <a:xfrm>
            <a:off x="3984072" y="4381525"/>
            <a:ext cx="967662" cy="955862"/>
            <a:chOff x="4279221" y="2033354"/>
            <a:chExt cx="1412875" cy="1395646"/>
          </a:xfrm>
        </p:grpSpPr>
        <p:sp>
          <p:nvSpPr>
            <p:cNvPr id="22" name="Freeform 5">
              <a:extLst>
                <a:ext uri="{FF2B5EF4-FFF2-40B4-BE49-F238E27FC236}">
                  <a16:creationId xmlns:a16="http://schemas.microsoft.com/office/drawing/2014/main" id="{42E6B0D1-DF2E-CDC3-DB85-CD094521A87C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9221" y="2081212"/>
              <a:ext cx="1412875" cy="1347788"/>
            </a:xfrm>
            <a:custGeom>
              <a:avLst/>
              <a:gdLst>
                <a:gd name="T0" fmla="*/ 36 w 374"/>
                <a:gd name="T1" fmla="*/ 145 h 356"/>
                <a:gd name="T2" fmla="*/ 118 w 374"/>
                <a:gd name="T3" fmla="*/ 65 h 356"/>
                <a:gd name="T4" fmla="*/ 271 w 374"/>
                <a:gd name="T5" fmla="*/ 39 h 356"/>
                <a:gd name="T6" fmla="*/ 353 w 374"/>
                <a:gd name="T7" fmla="*/ 207 h 356"/>
                <a:gd name="T8" fmla="*/ 128 w 374"/>
                <a:gd name="T9" fmla="*/ 310 h 356"/>
                <a:gd name="T10" fmla="*/ 35 w 374"/>
                <a:gd name="T11" fmla="*/ 218 h 356"/>
                <a:gd name="T12" fmla="*/ 36 w 374"/>
                <a:gd name="T13" fmla="*/ 145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4" h="356">
                  <a:moveTo>
                    <a:pt x="36" y="145"/>
                  </a:moveTo>
                  <a:cubicBezTo>
                    <a:pt x="61" y="130"/>
                    <a:pt x="78" y="127"/>
                    <a:pt x="118" y="65"/>
                  </a:cubicBezTo>
                  <a:cubicBezTo>
                    <a:pt x="159" y="3"/>
                    <a:pt x="231" y="0"/>
                    <a:pt x="271" y="39"/>
                  </a:cubicBezTo>
                  <a:cubicBezTo>
                    <a:pt x="311" y="78"/>
                    <a:pt x="374" y="119"/>
                    <a:pt x="353" y="207"/>
                  </a:cubicBezTo>
                  <a:cubicBezTo>
                    <a:pt x="332" y="296"/>
                    <a:pt x="216" y="356"/>
                    <a:pt x="128" y="310"/>
                  </a:cubicBezTo>
                  <a:cubicBezTo>
                    <a:pt x="76" y="282"/>
                    <a:pt x="53" y="251"/>
                    <a:pt x="35" y="218"/>
                  </a:cubicBezTo>
                  <a:cubicBezTo>
                    <a:pt x="23" y="196"/>
                    <a:pt x="0" y="166"/>
                    <a:pt x="36" y="145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6">
              <a:extLst>
                <a:ext uri="{FF2B5EF4-FFF2-40B4-BE49-F238E27FC236}">
                  <a16:creationId xmlns:a16="http://schemas.microsoft.com/office/drawing/2014/main" id="{D8B2F2F1-4CD6-B034-E034-8D252E443BFC}"/>
                </a:ext>
              </a:extLst>
            </p:cNvPr>
            <p:cNvSpPr>
              <a:spLocks/>
            </p:cNvSpPr>
            <p:nvPr/>
          </p:nvSpPr>
          <p:spPr bwMode="auto">
            <a:xfrm>
              <a:off x="4377645" y="2033354"/>
              <a:ext cx="1216025" cy="1336675"/>
            </a:xfrm>
            <a:custGeom>
              <a:avLst/>
              <a:gdLst>
                <a:gd name="T0" fmla="*/ 223 w 322"/>
                <a:gd name="T1" fmla="*/ 21 h 353"/>
                <a:gd name="T2" fmla="*/ 113 w 322"/>
                <a:gd name="T3" fmla="*/ 52 h 353"/>
                <a:gd name="T4" fmla="*/ 14 w 322"/>
                <a:gd name="T5" fmla="*/ 172 h 353"/>
                <a:gd name="T6" fmla="*/ 119 w 322"/>
                <a:gd name="T7" fmla="*/ 327 h 353"/>
                <a:gd name="T8" fmla="*/ 320 w 322"/>
                <a:gd name="T9" fmla="*/ 183 h 353"/>
                <a:gd name="T10" fmla="*/ 287 w 322"/>
                <a:gd name="T11" fmla="*/ 56 h 353"/>
                <a:gd name="T12" fmla="*/ 223 w 322"/>
                <a:gd name="T13" fmla="*/ 21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2" h="353">
                  <a:moveTo>
                    <a:pt x="223" y="21"/>
                  </a:moveTo>
                  <a:cubicBezTo>
                    <a:pt x="198" y="35"/>
                    <a:pt x="187" y="48"/>
                    <a:pt x="113" y="52"/>
                  </a:cubicBezTo>
                  <a:cubicBezTo>
                    <a:pt x="39" y="57"/>
                    <a:pt x="0" y="118"/>
                    <a:pt x="14" y="172"/>
                  </a:cubicBezTo>
                  <a:cubicBezTo>
                    <a:pt x="28" y="226"/>
                    <a:pt x="32" y="301"/>
                    <a:pt x="119" y="327"/>
                  </a:cubicBezTo>
                  <a:cubicBezTo>
                    <a:pt x="206" y="353"/>
                    <a:pt x="316" y="282"/>
                    <a:pt x="320" y="183"/>
                  </a:cubicBezTo>
                  <a:cubicBezTo>
                    <a:pt x="322" y="124"/>
                    <a:pt x="306" y="88"/>
                    <a:pt x="287" y="56"/>
                  </a:cubicBezTo>
                  <a:cubicBezTo>
                    <a:pt x="274" y="35"/>
                    <a:pt x="259" y="0"/>
                    <a:pt x="223" y="21"/>
                  </a:cubicBezTo>
                  <a:close/>
                </a:path>
              </a:pathLst>
            </a:custGeom>
            <a:gradFill>
              <a:gsLst>
                <a:gs pos="0">
                  <a:srgbClr val="024793"/>
                </a:gs>
                <a:gs pos="100000">
                  <a:srgbClr val="33D360"/>
                </a:gs>
              </a:gsLst>
              <a:lin ang="135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9C5F69AB-35A1-5096-26E7-441D3FB50621}"/>
              </a:ext>
            </a:extLst>
          </p:cNvPr>
          <p:cNvGrpSpPr/>
          <p:nvPr/>
        </p:nvGrpSpPr>
        <p:grpSpPr>
          <a:xfrm>
            <a:off x="7246616" y="2951069"/>
            <a:ext cx="967662" cy="955862"/>
            <a:chOff x="4279221" y="2033354"/>
            <a:chExt cx="1412875" cy="1395646"/>
          </a:xfrm>
        </p:grpSpPr>
        <p:sp>
          <p:nvSpPr>
            <p:cNvPr id="28" name="Freeform 5">
              <a:extLst>
                <a:ext uri="{FF2B5EF4-FFF2-40B4-BE49-F238E27FC236}">
                  <a16:creationId xmlns:a16="http://schemas.microsoft.com/office/drawing/2014/main" id="{686FCFA5-AFFE-F502-501B-066419F3D3C3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9221" y="2081212"/>
              <a:ext cx="1412875" cy="1347788"/>
            </a:xfrm>
            <a:custGeom>
              <a:avLst/>
              <a:gdLst>
                <a:gd name="T0" fmla="*/ 36 w 374"/>
                <a:gd name="T1" fmla="*/ 145 h 356"/>
                <a:gd name="T2" fmla="*/ 118 w 374"/>
                <a:gd name="T3" fmla="*/ 65 h 356"/>
                <a:gd name="T4" fmla="*/ 271 w 374"/>
                <a:gd name="T5" fmla="*/ 39 h 356"/>
                <a:gd name="T6" fmla="*/ 353 w 374"/>
                <a:gd name="T7" fmla="*/ 207 h 356"/>
                <a:gd name="T8" fmla="*/ 128 w 374"/>
                <a:gd name="T9" fmla="*/ 310 h 356"/>
                <a:gd name="T10" fmla="*/ 35 w 374"/>
                <a:gd name="T11" fmla="*/ 218 h 356"/>
                <a:gd name="T12" fmla="*/ 36 w 374"/>
                <a:gd name="T13" fmla="*/ 145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4" h="356">
                  <a:moveTo>
                    <a:pt x="36" y="145"/>
                  </a:moveTo>
                  <a:cubicBezTo>
                    <a:pt x="61" y="130"/>
                    <a:pt x="78" y="127"/>
                    <a:pt x="118" y="65"/>
                  </a:cubicBezTo>
                  <a:cubicBezTo>
                    <a:pt x="159" y="3"/>
                    <a:pt x="231" y="0"/>
                    <a:pt x="271" y="39"/>
                  </a:cubicBezTo>
                  <a:cubicBezTo>
                    <a:pt x="311" y="78"/>
                    <a:pt x="374" y="119"/>
                    <a:pt x="353" y="207"/>
                  </a:cubicBezTo>
                  <a:cubicBezTo>
                    <a:pt x="332" y="296"/>
                    <a:pt x="216" y="356"/>
                    <a:pt x="128" y="310"/>
                  </a:cubicBezTo>
                  <a:cubicBezTo>
                    <a:pt x="76" y="282"/>
                    <a:pt x="53" y="251"/>
                    <a:pt x="35" y="218"/>
                  </a:cubicBezTo>
                  <a:cubicBezTo>
                    <a:pt x="23" y="196"/>
                    <a:pt x="0" y="166"/>
                    <a:pt x="36" y="145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6">
              <a:extLst>
                <a:ext uri="{FF2B5EF4-FFF2-40B4-BE49-F238E27FC236}">
                  <a16:creationId xmlns:a16="http://schemas.microsoft.com/office/drawing/2014/main" id="{F672EEF6-5D75-046B-7FCD-31B80E8F4F6C}"/>
                </a:ext>
              </a:extLst>
            </p:cNvPr>
            <p:cNvSpPr>
              <a:spLocks/>
            </p:cNvSpPr>
            <p:nvPr/>
          </p:nvSpPr>
          <p:spPr bwMode="auto">
            <a:xfrm>
              <a:off x="4377645" y="2033354"/>
              <a:ext cx="1216025" cy="1336675"/>
            </a:xfrm>
            <a:custGeom>
              <a:avLst/>
              <a:gdLst>
                <a:gd name="T0" fmla="*/ 223 w 322"/>
                <a:gd name="T1" fmla="*/ 21 h 353"/>
                <a:gd name="T2" fmla="*/ 113 w 322"/>
                <a:gd name="T3" fmla="*/ 52 h 353"/>
                <a:gd name="T4" fmla="*/ 14 w 322"/>
                <a:gd name="T5" fmla="*/ 172 h 353"/>
                <a:gd name="T6" fmla="*/ 119 w 322"/>
                <a:gd name="T7" fmla="*/ 327 h 353"/>
                <a:gd name="T8" fmla="*/ 320 w 322"/>
                <a:gd name="T9" fmla="*/ 183 h 353"/>
                <a:gd name="T10" fmla="*/ 287 w 322"/>
                <a:gd name="T11" fmla="*/ 56 h 353"/>
                <a:gd name="T12" fmla="*/ 223 w 322"/>
                <a:gd name="T13" fmla="*/ 21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2" h="353">
                  <a:moveTo>
                    <a:pt x="223" y="21"/>
                  </a:moveTo>
                  <a:cubicBezTo>
                    <a:pt x="198" y="35"/>
                    <a:pt x="187" y="48"/>
                    <a:pt x="113" y="52"/>
                  </a:cubicBezTo>
                  <a:cubicBezTo>
                    <a:pt x="39" y="57"/>
                    <a:pt x="0" y="118"/>
                    <a:pt x="14" y="172"/>
                  </a:cubicBezTo>
                  <a:cubicBezTo>
                    <a:pt x="28" y="226"/>
                    <a:pt x="32" y="301"/>
                    <a:pt x="119" y="327"/>
                  </a:cubicBezTo>
                  <a:cubicBezTo>
                    <a:pt x="206" y="353"/>
                    <a:pt x="316" y="282"/>
                    <a:pt x="320" y="183"/>
                  </a:cubicBezTo>
                  <a:cubicBezTo>
                    <a:pt x="322" y="124"/>
                    <a:pt x="306" y="88"/>
                    <a:pt x="287" y="56"/>
                  </a:cubicBezTo>
                  <a:cubicBezTo>
                    <a:pt x="274" y="35"/>
                    <a:pt x="259" y="0"/>
                    <a:pt x="223" y="21"/>
                  </a:cubicBezTo>
                  <a:close/>
                </a:path>
              </a:pathLst>
            </a:custGeom>
            <a:gradFill>
              <a:gsLst>
                <a:gs pos="0">
                  <a:srgbClr val="024793"/>
                </a:gs>
                <a:gs pos="100000">
                  <a:srgbClr val="33D360"/>
                </a:gs>
              </a:gsLst>
              <a:lin ang="135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</p:grpSp>
      <p:sp>
        <p:nvSpPr>
          <p:cNvPr id="33" name="Freeform 13">
            <a:extLst>
              <a:ext uri="{FF2B5EF4-FFF2-40B4-BE49-F238E27FC236}">
                <a16:creationId xmlns:a16="http://schemas.microsoft.com/office/drawing/2014/main" id="{797B40FF-800C-0FFC-E58B-AA332447B46A}"/>
              </a:ext>
            </a:extLst>
          </p:cNvPr>
          <p:cNvSpPr>
            <a:spLocks/>
          </p:cNvSpPr>
          <p:nvPr/>
        </p:nvSpPr>
        <p:spPr bwMode="auto">
          <a:xfrm>
            <a:off x="5859392" y="3104778"/>
            <a:ext cx="566650" cy="939862"/>
          </a:xfrm>
          <a:custGeom>
            <a:avLst/>
            <a:gdLst>
              <a:gd name="T0" fmla="*/ 160 w 436"/>
              <a:gd name="T1" fmla="*/ 0 h 725"/>
              <a:gd name="T2" fmla="*/ 0 w 436"/>
              <a:gd name="T3" fmla="*/ 319 h 725"/>
              <a:gd name="T4" fmla="*/ 196 w 436"/>
              <a:gd name="T5" fmla="*/ 379 h 725"/>
              <a:gd name="T6" fmla="*/ 19 w 436"/>
              <a:gd name="T7" fmla="*/ 669 h 725"/>
              <a:gd name="T8" fmla="*/ 31 w 436"/>
              <a:gd name="T9" fmla="*/ 717 h 725"/>
              <a:gd name="T10" fmla="*/ 31 w 436"/>
              <a:gd name="T11" fmla="*/ 717 h 725"/>
              <a:gd name="T12" fmla="*/ 75 w 436"/>
              <a:gd name="T13" fmla="*/ 709 h 725"/>
              <a:gd name="T14" fmla="*/ 436 w 436"/>
              <a:gd name="T15" fmla="*/ 279 h 725"/>
              <a:gd name="T16" fmla="*/ 272 w 436"/>
              <a:gd name="T17" fmla="*/ 219 h 725"/>
              <a:gd name="T18" fmla="*/ 396 w 436"/>
              <a:gd name="T19" fmla="*/ 0 h 725"/>
              <a:gd name="T20" fmla="*/ 160 w 436"/>
              <a:gd name="T21" fmla="*/ 0 h 7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36" h="725">
                <a:moveTo>
                  <a:pt x="160" y="0"/>
                </a:moveTo>
                <a:cubicBezTo>
                  <a:pt x="0" y="319"/>
                  <a:pt x="0" y="319"/>
                  <a:pt x="0" y="319"/>
                </a:cubicBezTo>
                <a:cubicBezTo>
                  <a:pt x="196" y="379"/>
                  <a:pt x="196" y="379"/>
                  <a:pt x="196" y="379"/>
                </a:cubicBezTo>
                <a:cubicBezTo>
                  <a:pt x="19" y="669"/>
                  <a:pt x="19" y="669"/>
                  <a:pt x="19" y="669"/>
                </a:cubicBezTo>
                <a:cubicBezTo>
                  <a:pt x="8" y="685"/>
                  <a:pt x="14" y="707"/>
                  <a:pt x="31" y="717"/>
                </a:cubicBezTo>
                <a:cubicBezTo>
                  <a:pt x="31" y="717"/>
                  <a:pt x="31" y="717"/>
                  <a:pt x="31" y="717"/>
                </a:cubicBezTo>
                <a:cubicBezTo>
                  <a:pt x="45" y="725"/>
                  <a:pt x="64" y="722"/>
                  <a:pt x="75" y="709"/>
                </a:cubicBezTo>
                <a:cubicBezTo>
                  <a:pt x="436" y="279"/>
                  <a:pt x="436" y="279"/>
                  <a:pt x="436" y="279"/>
                </a:cubicBezTo>
                <a:cubicBezTo>
                  <a:pt x="272" y="219"/>
                  <a:pt x="272" y="219"/>
                  <a:pt x="272" y="219"/>
                </a:cubicBezTo>
                <a:cubicBezTo>
                  <a:pt x="396" y="0"/>
                  <a:pt x="396" y="0"/>
                  <a:pt x="396" y="0"/>
                </a:cubicBezTo>
                <a:lnTo>
                  <a:pt x="160" y="0"/>
                </a:lnTo>
                <a:close/>
              </a:path>
            </a:pathLst>
          </a:custGeom>
          <a:gradFill>
            <a:gsLst>
              <a:gs pos="0">
                <a:srgbClr val="024793"/>
              </a:gs>
              <a:gs pos="100000">
                <a:srgbClr val="33D360"/>
              </a:gs>
            </a:gsLst>
            <a:lin ang="135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2" name="Freeform 19">
            <a:extLst>
              <a:ext uri="{FF2B5EF4-FFF2-40B4-BE49-F238E27FC236}">
                <a16:creationId xmlns:a16="http://schemas.microsoft.com/office/drawing/2014/main" id="{697B40DF-B8EE-F08B-C2CD-908A3C2D88D7}"/>
              </a:ext>
            </a:extLst>
          </p:cNvPr>
          <p:cNvSpPr>
            <a:spLocks noEditPoints="1"/>
          </p:cNvSpPr>
          <p:nvPr/>
        </p:nvSpPr>
        <p:spPr bwMode="auto">
          <a:xfrm>
            <a:off x="7595552" y="4737863"/>
            <a:ext cx="361950" cy="194645"/>
          </a:xfrm>
          <a:custGeom>
            <a:avLst/>
            <a:gdLst>
              <a:gd name="T0" fmla="*/ 96 w 96"/>
              <a:gd name="T1" fmla="*/ 40 h 78"/>
              <a:gd name="T2" fmla="*/ 96 w 96"/>
              <a:gd name="T3" fmla="*/ 40 h 78"/>
              <a:gd name="T4" fmla="*/ 96 w 96"/>
              <a:gd name="T5" fmla="*/ 39 h 78"/>
              <a:gd name="T6" fmla="*/ 96 w 96"/>
              <a:gd name="T7" fmla="*/ 39 h 78"/>
              <a:gd name="T8" fmla="*/ 83 w 96"/>
              <a:gd name="T9" fmla="*/ 10 h 78"/>
              <a:gd name="T10" fmla="*/ 86 w 96"/>
              <a:gd name="T11" fmla="*/ 10 h 78"/>
              <a:gd name="T12" fmla="*/ 88 w 96"/>
              <a:gd name="T13" fmla="*/ 8 h 78"/>
              <a:gd name="T14" fmla="*/ 86 w 96"/>
              <a:gd name="T15" fmla="*/ 6 h 78"/>
              <a:gd name="T16" fmla="*/ 54 w 96"/>
              <a:gd name="T17" fmla="*/ 6 h 78"/>
              <a:gd name="T18" fmla="*/ 46 w 96"/>
              <a:gd name="T19" fmla="*/ 0 h 78"/>
              <a:gd name="T20" fmla="*/ 38 w 96"/>
              <a:gd name="T21" fmla="*/ 6 h 78"/>
              <a:gd name="T22" fmla="*/ 10 w 96"/>
              <a:gd name="T23" fmla="*/ 6 h 78"/>
              <a:gd name="T24" fmla="*/ 8 w 96"/>
              <a:gd name="T25" fmla="*/ 8 h 78"/>
              <a:gd name="T26" fmla="*/ 10 w 96"/>
              <a:gd name="T27" fmla="*/ 10 h 78"/>
              <a:gd name="T28" fmla="*/ 13 w 96"/>
              <a:gd name="T29" fmla="*/ 10 h 78"/>
              <a:gd name="T30" fmla="*/ 0 w 96"/>
              <a:gd name="T31" fmla="*/ 39 h 78"/>
              <a:gd name="T32" fmla="*/ 0 w 96"/>
              <a:gd name="T33" fmla="*/ 39 h 78"/>
              <a:gd name="T34" fmla="*/ 0 w 96"/>
              <a:gd name="T35" fmla="*/ 40 h 78"/>
              <a:gd name="T36" fmla="*/ 0 w 96"/>
              <a:gd name="T37" fmla="*/ 40 h 78"/>
              <a:gd name="T38" fmla="*/ 0 w 96"/>
              <a:gd name="T39" fmla="*/ 40 h 78"/>
              <a:gd name="T40" fmla="*/ 16 w 96"/>
              <a:gd name="T41" fmla="*/ 56 h 78"/>
              <a:gd name="T42" fmla="*/ 32 w 96"/>
              <a:gd name="T43" fmla="*/ 40 h 78"/>
              <a:gd name="T44" fmla="*/ 32 w 96"/>
              <a:gd name="T45" fmla="*/ 40 h 78"/>
              <a:gd name="T46" fmla="*/ 32 w 96"/>
              <a:gd name="T47" fmla="*/ 40 h 78"/>
              <a:gd name="T48" fmla="*/ 32 w 96"/>
              <a:gd name="T49" fmla="*/ 39 h 78"/>
              <a:gd name="T50" fmla="*/ 32 w 96"/>
              <a:gd name="T51" fmla="*/ 39 h 78"/>
              <a:gd name="T52" fmla="*/ 19 w 96"/>
              <a:gd name="T53" fmla="*/ 10 h 78"/>
              <a:gd name="T54" fmla="*/ 38 w 96"/>
              <a:gd name="T55" fmla="*/ 10 h 78"/>
              <a:gd name="T56" fmla="*/ 44 w 96"/>
              <a:gd name="T57" fmla="*/ 16 h 78"/>
              <a:gd name="T58" fmla="*/ 44 w 96"/>
              <a:gd name="T59" fmla="*/ 74 h 78"/>
              <a:gd name="T60" fmla="*/ 32 w 96"/>
              <a:gd name="T61" fmla="*/ 74 h 78"/>
              <a:gd name="T62" fmla="*/ 30 w 96"/>
              <a:gd name="T63" fmla="*/ 76 h 78"/>
              <a:gd name="T64" fmla="*/ 32 w 96"/>
              <a:gd name="T65" fmla="*/ 78 h 78"/>
              <a:gd name="T66" fmla="*/ 62 w 96"/>
              <a:gd name="T67" fmla="*/ 78 h 78"/>
              <a:gd name="T68" fmla="*/ 64 w 96"/>
              <a:gd name="T69" fmla="*/ 76 h 78"/>
              <a:gd name="T70" fmla="*/ 62 w 96"/>
              <a:gd name="T71" fmla="*/ 74 h 78"/>
              <a:gd name="T72" fmla="*/ 48 w 96"/>
              <a:gd name="T73" fmla="*/ 74 h 78"/>
              <a:gd name="T74" fmla="*/ 48 w 96"/>
              <a:gd name="T75" fmla="*/ 16 h 78"/>
              <a:gd name="T76" fmla="*/ 54 w 96"/>
              <a:gd name="T77" fmla="*/ 10 h 78"/>
              <a:gd name="T78" fmla="*/ 77 w 96"/>
              <a:gd name="T79" fmla="*/ 10 h 78"/>
              <a:gd name="T80" fmla="*/ 64 w 96"/>
              <a:gd name="T81" fmla="*/ 39 h 78"/>
              <a:gd name="T82" fmla="*/ 64 w 96"/>
              <a:gd name="T83" fmla="*/ 39 h 78"/>
              <a:gd name="T84" fmla="*/ 64 w 96"/>
              <a:gd name="T85" fmla="*/ 40 h 78"/>
              <a:gd name="T86" fmla="*/ 64 w 96"/>
              <a:gd name="T87" fmla="*/ 40 h 78"/>
              <a:gd name="T88" fmla="*/ 64 w 96"/>
              <a:gd name="T89" fmla="*/ 40 h 78"/>
              <a:gd name="T90" fmla="*/ 80 w 96"/>
              <a:gd name="T91" fmla="*/ 56 h 78"/>
              <a:gd name="T92" fmla="*/ 96 w 96"/>
              <a:gd name="T93" fmla="*/ 40 h 78"/>
              <a:gd name="T94" fmla="*/ 96 w 96"/>
              <a:gd name="T95" fmla="*/ 40 h 78"/>
              <a:gd name="T96" fmla="*/ 27 w 96"/>
              <a:gd name="T97" fmla="*/ 38 h 78"/>
              <a:gd name="T98" fmla="*/ 5 w 96"/>
              <a:gd name="T99" fmla="*/ 38 h 78"/>
              <a:gd name="T100" fmla="*/ 16 w 96"/>
              <a:gd name="T101" fmla="*/ 13 h 78"/>
              <a:gd name="T102" fmla="*/ 27 w 96"/>
              <a:gd name="T103" fmla="*/ 38 h 78"/>
              <a:gd name="T104" fmla="*/ 69 w 96"/>
              <a:gd name="T105" fmla="*/ 38 h 78"/>
              <a:gd name="T106" fmla="*/ 80 w 96"/>
              <a:gd name="T107" fmla="*/ 13 h 78"/>
              <a:gd name="T108" fmla="*/ 91 w 96"/>
              <a:gd name="T109" fmla="*/ 38 h 78"/>
              <a:gd name="T110" fmla="*/ 69 w 96"/>
              <a:gd name="T111" fmla="*/ 38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96" h="78">
                <a:moveTo>
                  <a:pt x="96" y="40"/>
                </a:moveTo>
                <a:cubicBezTo>
                  <a:pt x="96" y="40"/>
                  <a:pt x="96" y="40"/>
                  <a:pt x="96" y="40"/>
                </a:cubicBezTo>
                <a:cubicBezTo>
                  <a:pt x="96" y="39"/>
                  <a:pt x="96" y="39"/>
                  <a:pt x="96" y="39"/>
                </a:cubicBezTo>
                <a:cubicBezTo>
                  <a:pt x="96" y="39"/>
                  <a:pt x="96" y="39"/>
                  <a:pt x="96" y="39"/>
                </a:cubicBezTo>
                <a:cubicBezTo>
                  <a:pt x="83" y="10"/>
                  <a:pt x="83" y="10"/>
                  <a:pt x="83" y="10"/>
                </a:cubicBezTo>
                <a:cubicBezTo>
                  <a:pt x="86" y="10"/>
                  <a:pt x="86" y="10"/>
                  <a:pt x="86" y="10"/>
                </a:cubicBezTo>
                <a:cubicBezTo>
                  <a:pt x="87" y="10"/>
                  <a:pt x="88" y="9"/>
                  <a:pt x="88" y="8"/>
                </a:cubicBezTo>
                <a:cubicBezTo>
                  <a:pt x="88" y="7"/>
                  <a:pt x="87" y="6"/>
                  <a:pt x="86" y="6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3"/>
                  <a:pt x="50" y="0"/>
                  <a:pt x="46" y="0"/>
                </a:cubicBezTo>
                <a:cubicBezTo>
                  <a:pt x="42" y="0"/>
                  <a:pt x="39" y="3"/>
                  <a:pt x="38" y="6"/>
                </a:cubicBezTo>
                <a:cubicBezTo>
                  <a:pt x="10" y="6"/>
                  <a:pt x="10" y="6"/>
                  <a:pt x="10" y="6"/>
                </a:cubicBezTo>
                <a:cubicBezTo>
                  <a:pt x="9" y="6"/>
                  <a:pt x="8" y="7"/>
                  <a:pt x="8" y="8"/>
                </a:cubicBezTo>
                <a:cubicBezTo>
                  <a:pt x="8" y="9"/>
                  <a:pt x="9" y="10"/>
                  <a:pt x="10" y="10"/>
                </a:cubicBezTo>
                <a:cubicBezTo>
                  <a:pt x="13" y="10"/>
                  <a:pt x="13" y="10"/>
                  <a:pt x="13" y="10"/>
                </a:cubicBez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40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49"/>
                  <a:pt x="7" y="56"/>
                  <a:pt x="16" y="56"/>
                </a:cubicBezTo>
                <a:cubicBezTo>
                  <a:pt x="25" y="56"/>
                  <a:pt x="32" y="49"/>
                  <a:pt x="32" y="40"/>
                </a:cubicBezTo>
                <a:cubicBezTo>
                  <a:pt x="32" y="40"/>
                  <a:pt x="32" y="40"/>
                  <a:pt x="32" y="40"/>
                </a:cubicBezTo>
                <a:cubicBezTo>
                  <a:pt x="32" y="40"/>
                  <a:pt x="32" y="40"/>
                  <a:pt x="32" y="40"/>
                </a:cubicBezTo>
                <a:cubicBezTo>
                  <a:pt x="32" y="39"/>
                  <a:pt x="32" y="39"/>
                  <a:pt x="32" y="39"/>
                </a:cubicBezTo>
                <a:cubicBezTo>
                  <a:pt x="32" y="39"/>
                  <a:pt x="32" y="39"/>
                  <a:pt x="32" y="39"/>
                </a:cubicBezTo>
                <a:cubicBezTo>
                  <a:pt x="19" y="10"/>
                  <a:pt x="19" y="10"/>
                  <a:pt x="19" y="10"/>
                </a:cubicBezTo>
                <a:cubicBezTo>
                  <a:pt x="38" y="10"/>
                  <a:pt x="38" y="10"/>
                  <a:pt x="38" y="10"/>
                </a:cubicBezTo>
                <a:cubicBezTo>
                  <a:pt x="39" y="13"/>
                  <a:pt x="41" y="15"/>
                  <a:pt x="44" y="16"/>
                </a:cubicBezTo>
                <a:cubicBezTo>
                  <a:pt x="44" y="74"/>
                  <a:pt x="44" y="74"/>
                  <a:pt x="44" y="74"/>
                </a:cubicBezTo>
                <a:cubicBezTo>
                  <a:pt x="32" y="74"/>
                  <a:pt x="32" y="74"/>
                  <a:pt x="32" y="74"/>
                </a:cubicBezTo>
                <a:cubicBezTo>
                  <a:pt x="31" y="74"/>
                  <a:pt x="30" y="75"/>
                  <a:pt x="30" y="76"/>
                </a:cubicBezTo>
                <a:cubicBezTo>
                  <a:pt x="30" y="77"/>
                  <a:pt x="31" y="78"/>
                  <a:pt x="32" y="78"/>
                </a:cubicBezTo>
                <a:cubicBezTo>
                  <a:pt x="62" y="78"/>
                  <a:pt x="62" y="78"/>
                  <a:pt x="62" y="78"/>
                </a:cubicBezTo>
                <a:cubicBezTo>
                  <a:pt x="63" y="78"/>
                  <a:pt x="64" y="77"/>
                  <a:pt x="64" y="76"/>
                </a:cubicBezTo>
                <a:cubicBezTo>
                  <a:pt x="64" y="75"/>
                  <a:pt x="63" y="74"/>
                  <a:pt x="62" y="74"/>
                </a:cubicBezTo>
                <a:cubicBezTo>
                  <a:pt x="48" y="74"/>
                  <a:pt x="48" y="74"/>
                  <a:pt x="48" y="74"/>
                </a:cubicBezTo>
                <a:cubicBezTo>
                  <a:pt x="48" y="16"/>
                  <a:pt x="48" y="16"/>
                  <a:pt x="48" y="16"/>
                </a:cubicBezTo>
                <a:cubicBezTo>
                  <a:pt x="51" y="15"/>
                  <a:pt x="53" y="13"/>
                  <a:pt x="54" y="10"/>
                </a:cubicBezTo>
                <a:cubicBezTo>
                  <a:pt x="77" y="10"/>
                  <a:pt x="77" y="10"/>
                  <a:pt x="77" y="10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9"/>
                  <a:pt x="64" y="39"/>
                  <a:pt x="64" y="40"/>
                </a:cubicBezTo>
                <a:cubicBezTo>
                  <a:pt x="64" y="40"/>
                  <a:pt x="64" y="40"/>
                  <a:pt x="64" y="40"/>
                </a:cubicBezTo>
                <a:cubicBezTo>
                  <a:pt x="64" y="40"/>
                  <a:pt x="64" y="40"/>
                  <a:pt x="64" y="40"/>
                </a:cubicBezTo>
                <a:cubicBezTo>
                  <a:pt x="64" y="49"/>
                  <a:pt x="71" y="56"/>
                  <a:pt x="80" y="56"/>
                </a:cubicBezTo>
                <a:cubicBezTo>
                  <a:pt x="89" y="56"/>
                  <a:pt x="96" y="49"/>
                  <a:pt x="96" y="40"/>
                </a:cubicBezTo>
                <a:cubicBezTo>
                  <a:pt x="96" y="40"/>
                  <a:pt x="96" y="40"/>
                  <a:pt x="96" y="40"/>
                </a:cubicBezTo>
                <a:close/>
                <a:moveTo>
                  <a:pt x="27" y="38"/>
                </a:moveTo>
                <a:cubicBezTo>
                  <a:pt x="5" y="38"/>
                  <a:pt x="5" y="38"/>
                  <a:pt x="5" y="38"/>
                </a:cubicBezTo>
                <a:cubicBezTo>
                  <a:pt x="16" y="13"/>
                  <a:pt x="16" y="13"/>
                  <a:pt x="16" y="13"/>
                </a:cubicBezTo>
                <a:lnTo>
                  <a:pt x="27" y="38"/>
                </a:lnTo>
                <a:close/>
                <a:moveTo>
                  <a:pt x="69" y="38"/>
                </a:moveTo>
                <a:cubicBezTo>
                  <a:pt x="80" y="13"/>
                  <a:pt x="80" y="13"/>
                  <a:pt x="80" y="13"/>
                </a:cubicBezTo>
                <a:cubicBezTo>
                  <a:pt x="91" y="38"/>
                  <a:pt x="91" y="38"/>
                  <a:pt x="91" y="38"/>
                </a:cubicBezTo>
                <a:lnTo>
                  <a:pt x="69" y="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53" name="Group 52">
            <a:extLst>
              <a:ext uri="{FF2B5EF4-FFF2-40B4-BE49-F238E27FC236}">
                <a16:creationId xmlns:a16="http://schemas.microsoft.com/office/drawing/2014/main" id="{CE2A5D67-5D92-1667-0856-8573020B4219}"/>
              </a:ext>
            </a:extLst>
          </p:cNvPr>
          <p:cNvGrpSpPr/>
          <p:nvPr/>
        </p:nvGrpSpPr>
        <p:grpSpPr>
          <a:xfrm>
            <a:off x="3852815" y="3384855"/>
            <a:ext cx="340768" cy="312246"/>
            <a:chOff x="2670175" y="739775"/>
            <a:chExt cx="360363" cy="330200"/>
          </a:xfrm>
          <a:solidFill>
            <a:schemeClr val="bg1"/>
          </a:solidFill>
        </p:grpSpPr>
        <p:sp>
          <p:nvSpPr>
            <p:cNvPr id="54" name="Freeform 78">
              <a:extLst>
                <a:ext uri="{FF2B5EF4-FFF2-40B4-BE49-F238E27FC236}">
                  <a16:creationId xmlns:a16="http://schemas.microsoft.com/office/drawing/2014/main" id="{B9D4A059-4B12-3810-835B-AB686B6F015E}"/>
                </a:ext>
              </a:extLst>
            </p:cNvPr>
            <p:cNvSpPr>
              <a:spLocks/>
            </p:cNvSpPr>
            <p:nvPr/>
          </p:nvSpPr>
          <p:spPr bwMode="auto">
            <a:xfrm>
              <a:off x="2835275" y="904875"/>
              <a:ext cx="195263" cy="165100"/>
            </a:xfrm>
            <a:custGeom>
              <a:avLst/>
              <a:gdLst>
                <a:gd name="T0" fmla="*/ 40 w 52"/>
                <a:gd name="T1" fmla="*/ 0 h 44"/>
                <a:gd name="T2" fmla="*/ 34 w 52"/>
                <a:gd name="T3" fmla="*/ 0 h 44"/>
                <a:gd name="T4" fmla="*/ 14 w 52"/>
                <a:gd name="T5" fmla="*/ 12 h 44"/>
                <a:gd name="T6" fmla="*/ 0 w 52"/>
                <a:gd name="T7" fmla="*/ 12 h 44"/>
                <a:gd name="T8" fmla="*/ 0 w 52"/>
                <a:gd name="T9" fmla="*/ 20 h 44"/>
                <a:gd name="T10" fmla="*/ 12 w 52"/>
                <a:gd name="T11" fmla="*/ 32 h 44"/>
                <a:gd name="T12" fmla="*/ 21 w 52"/>
                <a:gd name="T13" fmla="*/ 32 h 44"/>
                <a:gd name="T14" fmla="*/ 33 w 52"/>
                <a:gd name="T15" fmla="*/ 43 h 44"/>
                <a:gd name="T16" fmla="*/ 34 w 52"/>
                <a:gd name="T17" fmla="*/ 44 h 44"/>
                <a:gd name="T18" fmla="*/ 35 w 52"/>
                <a:gd name="T19" fmla="*/ 44 h 44"/>
                <a:gd name="T20" fmla="*/ 36 w 52"/>
                <a:gd name="T21" fmla="*/ 42 h 44"/>
                <a:gd name="T22" fmla="*/ 36 w 52"/>
                <a:gd name="T23" fmla="*/ 32 h 44"/>
                <a:gd name="T24" fmla="*/ 40 w 52"/>
                <a:gd name="T25" fmla="*/ 32 h 44"/>
                <a:gd name="T26" fmla="*/ 52 w 52"/>
                <a:gd name="T27" fmla="*/ 20 h 44"/>
                <a:gd name="T28" fmla="*/ 52 w 52"/>
                <a:gd name="T29" fmla="*/ 12 h 44"/>
                <a:gd name="T30" fmla="*/ 40 w 52"/>
                <a:gd name="T3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2" h="44">
                  <a:moveTo>
                    <a:pt x="40" y="0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0" y="7"/>
                    <a:pt x="23" y="12"/>
                    <a:pt x="14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7"/>
                    <a:pt x="5" y="32"/>
                    <a:pt x="1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33" y="44"/>
                    <a:pt x="33" y="44"/>
                    <a:pt x="34" y="44"/>
                  </a:cubicBezTo>
                  <a:cubicBezTo>
                    <a:pt x="34" y="44"/>
                    <a:pt x="35" y="44"/>
                    <a:pt x="35" y="44"/>
                  </a:cubicBezTo>
                  <a:cubicBezTo>
                    <a:pt x="36" y="44"/>
                    <a:pt x="36" y="43"/>
                    <a:pt x="36" y="4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47" y="32"/>
                    <a:pt x="52" y="27"/>
                    <a:pt x="52" y="20"/>
                  </a:cubicBezTo>
                  <a:cubicBezTo>
                    <a:pt x="52" y="12"/>
                    <a:pt x="52" y="12"/>
                    <a:pt x="52" y="12"/>
                  </a:cubicBezTo>
                  <a:cubicBezTo>
                    <a:pt x="52" y="5"/>
                    <a:pt x="47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5" name="Freeform 79">
              <a:extLst>
                <a:ext uri="{FF2B5EF4-FFF2-40B4-BE49-F238E27FC236}">
                  <a16:creationId xmlns:a16="http://schemas.microsoft.com/office/drawing/2014/main" id="{8A17A284-C4CD-178D-9FCD-5A445B834BF2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0175" y="739775"/>
              <a:ext cx="285750" cy="255588"/>
            </a:xfrm>
            <a:custGeom>
              <a:avLst/>
              <a:gdLst>
                <a:gd name="T0" fmla="*/ 76 w 76"/>
                <a:gd name="T1" fmla="*/ 34 h 68"/>
                <a:gd name="T2" fmla="*/ 76 w 76"/>
                <a:gd name="T3" fmla="*/ 18 h 68"/>
                <a:gd name="T4" fmla="*/ 58 w 76"/>
                <a:gd name="T5" fmla="*/ 0 h 68"/>
                <a:gd name="T6" fmla="*/ 18 w 76"/>
                <a:gd name="T7" fmla="*/ 0 h 68"/>
                <a:gd name="T8" fmla="*/ 0 w 76"/>
                <a:gd name="T9" fmla="*/ 18 h 68"/>
                <a:gd name="T10" fmla="*/ 0 w 76"/>
                <a:gd name="T11" fmla="*/ 34 h 68"/>
                <a:gd name="T12" fmla="*/ 18 w 76"/>
                <a:gd name="T13" fmla="*/ 52 h 68"/>
                <a:gd name="T14" fmla="*/ 20 w 76"/>
                <a:gd name="T15" fmla="*/ 52 h 68"/>
                <a:gd name="T16" fmla="*/ 22 w 76"/>
                <a:gd name="T17" fmla="*/ 52 h 68"/>
                <a:gd name="T18" fmla="*/ 22 w 76"/>
                <a:gd name="T19" fmla="*/ 54 h 68"/>
                <a:gd name="T20" fmla="*/ 22 w 76"/>
                <a:gd name="T21" fmla="*/ 66 h 68"/>
                <a:gd name="T22" fmla="*/ 23 w 76"/>
                <a:gd name="T23" fmla="*/ 68 h 68"/>
                <a:gd name="T24" fmla="*/ 24 w 76"/>
                <a:gd name="T25" fmla="*/ 68 h 68"/>
                <a:gd name="T26" fmla="*/ 25 w 76"/>
                <a:gd name="T27" fmla="*/ 67 h 68"/>
                <a:gd name="T28" fmla="*/ 41 w 76"/>
                <a:gd name="T29" fmla="*/ 52 h 68"/>
                <a:gd name="T30" fmla="*/ 42 w 76"/>
                <a:gd name="T31" fmla="*/ 52 h 68"/>
                <a:gd name="T32" fmla="*/ 58 w 76"/>
                <a:gd name="T33" fmla="*/ 52 h 68"/>
                <a:gd name="T34" fmla="*/ 76 w 76"/>
                <a:gd name="T35" fmla="*/ 3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6" h="68">
                  <a:moveTo>
                    <a:pt x="76" y="34"/>
                  </a:moveTo>
                  <a:cubicBezTo>
                    <a:pt x="76" y="18"/>
                    <a:pt x="76" y="18"/>
                    <a:pt x="76" y="18"/>
                  </a:cubicBezTo>
                  <a:cubicBezTo>
                    <a:pt x="76" y="8"/>
                    <a:pt x="68" y="0"/>
                    <a:pt x="5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44"/>
                    <a:pt x="8" y="52"/>
                    <a:pt x="18" y="52"/>
                  </a:cubicBezTo>
                  <a:cubicBezTo>
                    <a:pt x="20" y="52"/>
                    <a:pt x="20" y="52"/>
                    <a:pt x="20" y="52"/>
                  </a:cubicBezTo>
                  <a:cubicBezTo>
                    <a:pt x="22" y="52"/>
                    <a:pt x="22" y="52"/>
                    <a:pt x="22" y="52"/>
                  </a:cubicBezTo>
                  <a:cubicBezTo>
                    <a:pt x="22" y="54"/>
                    <a:pt x="22" y="54"/>
                    <a:pt x="22" y="54"/>
                  </a:cubicBezTo>
                  <a:cubicBezTo>
                    <a:pt x="22" y="66"/>
                    <a:pt x="22" y="66"/>
                    <a:pt x="22" y="66"/>
                  </a:cubicBezTo>
                  <a:cubicBezTo>
                    <a:pt x="22" y="67"/>
                    <a:pt x="22" y="68"/>
                    <a:pt x="23" y="68"/>
                  </a:cubicBezTo>
                  <a:cubicBezTo>
                    <a:pt x="23" y="68"/>
                    <a:pt x="24" y="68"/>
                    <a:pt x="24" y="68"/>
                  </a:cubicBezTo>
                  <a:cubicBezTo>
                    <a:pt x="25" y="68"/>
                    <a:pt x="25" y="68"/>
                    <a:pt x="25" y="67"/>
                  </a:cubicBezTo>
                  <a:cubicBezTo>
                    <a:pt x="41" y="52"/>
                    <a:pt x="41" y="52"/>
                    <a:pt x="41" y="52"/>
                  </a:cubicBezTo>
                  <a:cubicBezTo>
                    <a:pt x="42" y="52"/>
                    <a:pt x="42" y="52"/>
                    <a:pt x="42" y="52"/>
                  </a:cubicBezTo>
                  <a:cubicBezTo>
                    <a:pt x="58" y="52"/>
                    <a:pt x="58" y="52"/>
                    <a:pt x="58" y="52"/>
                  </a:cubicBezTo>
                  <a:cubicBezTo>
                    <a:pt x="68" y="52"/>
                    <a:pt x="76" y="44"/>
                    <a:pt x="76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3CEED7A6-EADA-991B-C3D1-923B2767E8A0}"/>
              </a:ext>
            </a:extLst>
          </p:cNvPr>
          <p:cNvGrpSpPr/>
          <p:nvPr/>
        </p:nvGrpSpPr>
        <p:grpSpPr>
          <a:xfrm>
            <a:off x="4325452" y="4707057"/>
            <a:ext cx="317870" cy="319272"/>
            <a:chOff x="4833938" y="2163763"/>
            <a:chExt cx="360362" cy="361951"/>
          </a:xfrm>
          <a:solidFill>
            <a:schemeClr val="bg1"/>
          </a:solidFill>
        </p:grpSpPr>
        <p:sp>
          <p:nvSpPr>
            <p:cNvPr id="57" name="Freeform 5">
              <a:extLst>
                <a:ext uri="{FF2B5EF4-FFF2-40B4-BE49-F238E27FC236}">
                  <a16:creationId xmlns:a16="http://schemas.microsoft.com/office/drawing/2014/main" id="{9ABD11F6-292A-038F-BCDD-0188DB3EE8AD}"/>
                </a:ext>
              </a:extLst>
            </p:cNvPr>
            <p:cNvSpPr>
              <a:spLocks/>
            </p:cNvSpPr>
            <p:nvPr/>
          </p:nvSpPr>
          <p:spPr bwMode="auto">
            <a:xfrm>
              <a:off x="4833938" y="2419351"/>
              <a:ext cx="192088" cy="106363"/>
            </a:xfrm>
            <a:custGeom>
              <a:avLst/>
              <a:gdLst>
                <a:gd name="T0" fmla="*/ 44 w 51"/>
                <a:gd name="T1" fmla="*/ 14 h 28"/>
                <a:gd name="T2" fmla="*/ 51 w 51"/>
                <a:gd name="T3" fmla="*/ 0 h 28"/>
                <a:gd name="T4" fmla="*/ 22 w 51"/>
                <a:gd name="T5" fmla="*/ 0 h 28"/>
                <a:gd name="T6" fmla="*/ 20 w 51"/>
                <a:gd name="T7" fmla="*/ 0 h 28"/>
                <a:gd name="T8" fmla="*/ 14 w 51"/>
                <a:gd name="T9" fmla="*/ 0 h 28"/>
                <a:gd name="T10" fmla="*/ 0 w 51"/>
                <a:gd name="T11" fmla="*/ 14 h 28"/>
                <a:gd name="T12" fmla="*/ 14 w 51"/>
                <a:gd name="T13" fmla="*/ 28 h 28"/>
                <a:gd name="T14" fmla="*/ 51 w 51"/>
                <a:gd name="T15" fmla="*/ 28 h 28"/>
                <a:gd name="T16" fmla="*/ 44 w 51"/>
                <a:gd name="T17" fmla="*/ 1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28">
                  <a:moveTo>
                    <a:pt x="44" y="14"/>
                  </a:moveTo>
                  <a:cubicBezTo>
                    <a:pt x="44" y="8"/>
                    <a:pt x="47" y="3"/>
                    <a:pt x="51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6"/>
                    <a:pt x="0" y="14"/>
                  </a:cubicBezTo>
                  <a:cubicBezTo>
                    <a:pt x="0" y="22"/>
                    <a:pt x="6" y="28"/>
                    <a:pt x="14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47" y="25"/>
                    <a:pt x="44" y="20"/>
                    <a:pt x="44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8" name="Freeform 6">
              <a:extLst>
                <a:ext uri="{FF2B5EF4-FFF2-40B4-BE49-F238E27FC236}">
                  <a16:creationId xmlns:a16="http://schemas.microsoft.com/office/drawing/2014/main" id="{7320E148-4843-6E31-9B39-A4BA1A78E60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908550" y="2163763"/>
              <a:ext cx="285750" cy="361950"/>
            </a:xfrm>
            <a:custGeom>
              <a:avLst/>
              <a:gdLst>
                <a:gd name="T0" fmla="*/ 64 w 76"/>
                <a:gd name="T1" fmla="*/ 0 h 96"/>
                <a:gd name="T2" fmla="*/ 14 w 76"/>
                <a:gd name="T3" fmla="*/ 0 h 96"/>
                <a:gd name="T4" fmla="*/ 0 w 76"/>
                <a:gd name="T5" fmla="*/ 14 h 96"/>
                <a:gd name="T6" fmla="*/ 0 w 76"/>
                <a:gd name="T7" fmla="*/ 64 h 96"/>
                <a:gd name="T8" fmla="*/ 42 w 76"/>
                <a:gd name="T9" fmla="*/ 64 h 96"/>
                <a:gd name="T10" fmla="*/ 44 w 76"/>
                <a:gd name="T11" fmla="*/ 66 h 96"/>
                <a:gd name="T12" fmla="*/ 42 w 76"/>
                <a:gd name="T13" fmla="*/ 68 h 96"/>
                <a:gd name="T14" fmla="*/ 28 w 76"/>
                <a:gd name="T15" fmla="*/ 82 h 96"/>
                <a:gd name="T16" fmla="*/ 42 w 76"/>
                <a:gd name="T17" fmla="*/ 96 h 96"/>
                <a:gd name="T18" fmla="*/ 56 w 76"/>
                <a:gd name="T19" fmla="*/ 82 h 96"/>
                <a:gd name="T20" fmla="*/ 56 w 76"/>
                <a:gd name="T21" fmla="*/ 16 h 96"/>
                <a:gd name="T22" fmla="*/ 74 w 76"/>
                <a:gd name="T23" fmla="*/ 16 h 96"/>
                <a:gd name="T24" fmla="*/ 76 w 76"/>
                <a:gd name="T25" fmla="*/ 14 h 96"/>
                <a:gd name="T26" fmla="*/ 64 w 76"/>
                <a:gd name="T27" fmla="*/ 0 h 96"/>
                <a:gd name="T28" fmla="*/ 38 w 76"/>
                <a:gd name="T29" fmla="*/ 56 h 96"/>
                <a:gd name="T30" fmla="*/ 16 w 76"/>
                <a:gd name="T31" fmla="*/ 56 h 96"/>
                <a:gd name="T32" fmla="*/ 14 w 76"/>
                <a:gd name="T33" fmla="*/ 54 h 96"/>
                <a:gd name="T34" fmla="*/ 16 w 76"/>
                <a:gd name="T35" fmla="*/ 52 h 96"/>
                <a:gd name="T36" fmla="*/ 38 w 76"/>
                <a:gd name="T37" fmla="*/ 52 h 96"/>
                <a:gd name="T38" fmla="*/ 40 w 76"/>
                <a:gd name="T39" fmla="*/ 54 h 96"/>
                <a:gd name="T40" fmla="*/ 38 w 76"/>
                <a:gd name="T41" fmla="*/ 56 h 96"/>
                <a:gd name="T42" fmla="*/ 38 w 76"/>
                <a:gd name="T43" fmla="*/ 44 h 96"/>
                <a:gd name="T44" fmla="*/ 16 w 76"/>
                <a:gd name="T45" fmla="*/ 44 h 96"/>
                <a:gd name="T46" fmla="*/ 14 w 76"/>
                <a:gd name="T47" fmla="*/ 42 h 96"/>
                <a:gd name="T48" fmla="*/ 16 w 76"/>
                <a:gd name="T49" fmla="*/ 40 h 96"/>
                <a:gd name="T50" fmla="*/ 38 w 76"/>
                <a:gd name="T51" fmla="*/ 40 h 96"/>
                <a:gd name="T52" fmla="*/ 40 w 76"/>
                <a:gd name="T53" fmla="*/ 42 h 96"/>
                <a:gd name="T54" fmla="*/ 38 w 76"/>
                <a:gd name="T55" fmla="*/ 44 h 96"/>
                <a:gd name="T56" fmla="*/ 38 w 76"/>
                <a:gd name="T57" fmla="*/ 32 h 96"/>
                <a:gd name="T58" fmla="*/ 16 w 76"/>
                <a:gd name="T59" fmla="*/ 32 h 96"/>
                <a:gd name="T60" fmla="*/ 14 w 76"/>
                <a:gd name="T61" fmla="*/ 30 h 96"/>
                <a:gd name="T62" fmla="*/ 16 w 76"/>
                <a:gd name="T63" fmla="*/ 28 h 96"/>
                <a:gd name="T64" fmla="*/ 38 w 76"/>
                <a:gd name="T65" fmla="*/ 28 h 96"/>
                <a:gd name="T66" fmla="*/ 40 w 76"/>
                <a:gd name="T67" fmla="*/ 30 h 96"/>
                <a:gd name="T68" fmla="*/ 38 w 76"/>
                <a:gd name="T69" fmla="*/ 32 h 96"/>
                <a:gd name="T70" fmla="*/ 38 w 76"/>
                <a:gd name="T71" fmla="*/ 20 h 96"/>
                <a:gd name="T72" fmla="*/ 16 w 76"/>
                <a:gd name="T73" fmla="*/ 20 h 96"/>
                <a:gd name="T74" fmla="*/ 14 w 76"/>
                <a:gd name="T75" fmla="*/ 18 h 96"/>
                <a:gd name="T76" fmla="*/ 16 w 76"/>
                <a:gd name="T77" fmla="*/ 16 h 96"/>
                <a:gd name="T78" fmla="*/ 38 w 76"/>
                <a:gd name="T79" fmla="*/ 16 h 96"/>
                <a:gd name="T80" fmla="*/ 40 w 76"/>
                <a:gd name="T81" fmla="*/ 18 h 96"/>
                <a:gd name="T82" fmla="*/ 38 w 76"/>
                <a:gd name="T83" fmla="*/ 20 h 96"/>
                <a:gd name="T84" fmla="*/ 56 w 76"/>
                <a:gd name="T85" fmla="*/ 12 h 96"/>
                <a:gd name="T86" fmla="*/ 63 w 76"/>
                <a:gd name="T87" fmla="*/ 4 h 96"/>
                <a:gd name="T88" fmla="*/ 64 w 76"/>
                <a:gd name="T89" fmla="*/ 4 h 96"/>
                <a:gd name="T90" fmla="*/ 72 w 76"/>
                <a:gd name="T91" fmla="*/ 12 h 96"/>
                <a:gd name="T92" fmla="*/ 56 w 76"/>
                <a:gd name="T93" fmla="*/ 1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76" h="96">
                  <a:moveTo>
                    <a:pt x="64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6"/>
                    <a:pt x="0" y="14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42" y="64"/>
                    <a:pt x="42" y="64"/>
                    <a:pt x="42" y="64"/>
                  </a:cubicBezTo>
                  <a:cubicBezTo>
                    <a:pt x="43" y="64"/>
                    <a:pt x="44" y="65"/>
                    <a:pt x="44" y="66"/>
                  </a:cubicBezTo>
                  <a:cubicBezTo>
                    <a:pt x="44" y="67"/>
                    <a:pt x="43" y="68"/>
                    <a:pt x="42" y="68"/>
                  </a:cubicBezTo>
                  <a:cubicBezTo>
                    <a:pt x="36" y="68"/>
                    <a:pt x="28" y="73"/>
                    <a:pt x="28" y="82"/>
                  </a:cubicBezTo>
                  <a:cubicBezTo>
                    <a:pt x="28" y="91"/>
                    <a:pt x="36" y="96"/>
                    <a:pt x="42" y="96"/>
                  </a:cubicBezTo>
                  <a:cubicBezTo>
                    <a:pt x="50" y="96"/>
                    <a:pt x="56" y="90"/>
                    <a:pt x="56" y="82"/>
                  </a:cubicBezTo>
                  <a:cubicBezTo>
                    <a:pt x="56" y="16"/>
                    <a:pt x="56" y="16"/>
                    <a:pt x="56" y="16"/>
                  </a:cubicBezTo>
                  <a:cubicBezTo>
                    <a:pt x="74" y="16"/>
                    <a:pt x="74" y="16"/>
                    <a:pt x="74" y="16"/>
                  </a:cubicBezTo>
                  <a:cubicBezTo>
                    <a:pt x="75" y="16"/>
                    <a:pt x="76" y="15"/>
                    <a:pt x="76" y="14"/>
                  </a:cubicBezTo>
                  <a:cubicBezTo>
                    <a:pt x="76" y="6"/>
                    <a:pt x="71" y="0"/>
                    <a:pt x="64" y="0"/>
                  </a:cubicBezTo>
                  <a:close/>
                  <a:moveTo>
                    <a:pt x="38" y="56"/>
                  </a:moveTo>
                  <a:cubicBezTo>
                    <a:pt x="16" y="56"/>
                    <a:pt x="16" y="56"/>
                    <a:pt x="16" y="56"/>
                  </a:cubicBezTo>
                  <a:cubicBezTo>
                    <a:pt x="15" y="56"/>
                    <a:pt x="14" y="55"/>
                    <a:pt x="14" y="54"/>
                  </a:cubicBezTo>
                  <a:cubicBezTo>
                    <a:pt x="14" y="53"/>
                    <a:pt x="15" y="52"/>
                    <a:pt x="16" y="52"/>
                  </a:cubicBezTo>
                  <a:cubicBezTo>
                    <a:pt x="38" y="52"/>
                    <a:pt x="38" y="52"/>
                    <a:pt x="38" y="52"/>
                  </a:cubicBezTo>
                  <a:cubicBezTo>
                    <a:pt x="39" y="52"/>
                    <a:pt x="40" y="53"/>
                    <a:pt x="40" y="54"/>
                  </a:cubicBezTo>
                  <a:cubicBezTo>
                    <a:pt x="40" y="55"/>
                    <a:pt x="39" y="56"/>
                    <a:pt x="38" y="56"/>
                  </a:cubicBezTo>
                  <a:close/>
                  <a:moveTo>
                    <a:pt x="38" y="44"/>
                  </a:moveTo>
                  <a:cubicBezTo>
                    <a:pt x="16" y="44"/>
                    <a:pt x="16" y="44"/>
                    <a:pt x="16" y="44"/>
                  </a:cubicBezTo>
                  <a:cubicBezTo>
                    <a:pt x="15" y="44"/>
                    <a:pt x="14" y="43"/>
                    <a:pt x="14" y="42"/>
                  </a:cubicBezTo>
                  <a:cubicBezTo>
                    <a:pt x="14" y="41"/>
                    <a:pt x="15" y="40"/>
                    <a:pt x="16" y="40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39" y="40"/>
                    <a:pt x="40" y="41"/>
                    <a:pt x="40" y="42"/>
                  </a:cubicBezTo>
                  <a:cubicBezTo>
                    <a:pt x="40" y="43"/>
                    <a:pt x="39" y="44"/>
                    <a:pt x="38" y="44"/>
                  </a:cubicBezTo>
                  <a:close/>
                  <a:moveTo>
                    <a:pt x="38" y="32"/>
                  </a:moveTo>
                  <a:cubicBezTo>
                    <a:pt x="16" y="32"/>
                    <a:pt x="16" y="32"/>
                    <a:pt x="16" y="32"/>
                  </a:cubicBezTo>
                  <a:cubicBezTo>
                    <a:pt x="15" y="32"/>
                    <a:pt x="14" y="31"/>
                    <a:pt x="14" y="30"/>
                  </a:cubicBezTo>
                  <a:cubicBezTo>
                    <a:pt x="14" y="29"/>
                    <a:pt x="15" y="28"/>
                    <a:pt x="16" y="28"/>
                  </a:cubicBezTo>
                  <a:cubicBezTo>
                    <a:pt x="38" y="28"/>
                    <a:pt x="38" y="28"/>
                    <a:pt x="38" y="28"/>
                  </a:cubicBezTo>
                  <a:cubicBezTo>
                    <a:pt x="39" y="28"/>
                    <a:pt x="40" y="29"/>
                    <a:pt x="40" y="30"/>
                  </a:cubicBezTo>
                  <a:cubicBezTo>
                    <a:pt x="40" y="31"/>
                    <a:pt x="39" y="32"/>
                    <a:pt x="38" y="32"/>
                  </a:cubicBezTo>
                  <a:close/>
                  <a:moveTo>
                    <a:pt x="38" y="20"/>
                  </a:moveTo>
                  <a:cubicBezTo>
                    <a:pt x="16" y="20"/>
                    <a:pt x="16" y="20"/>
                    <a:pt x="16" y="20"/>
                  </a:cubicBezTo>
                  <a:cubicBezTo>
                    <a:pt x="15" y="20"/>
                    <a:pt x="14" y="19"/>
                    <a:pt x="14" y="18"/>
                  </a:cubicBezTo>
                  <a:cubicBezTo>
                    <a:pt x="14" y="17"/>
                    <a:pt x="15" y="16"/>
                    <a:pt x="16" y="16"/>
                  </a:cubicBezTo>
                  <a:cubicBezTo>
                    <a:pt x="38" y="16"/>
                    <a:pt x="38" y="16"/>
                    <a:pt x="38" y="16"/>
                  </a:cubicBezTo>
                  <a:cubicBezTo>
                    <a:pt x="39" y="16"/>
                    <a:pt x="40" y="17"/>
                    <a:pt x="40" y="18"/>
                  </a:cubicBezTo>
                  <a:cubicBezTo>
                    <a:pt x="40" y="19"/>
                    <a:pt x="39" y="20"/>
                    <a:pt x="38" y="20"/>
                  </a:cubicBezTo>
                  <a:close/>
                  <a:moveTo>
                    <a:pt x="56" y="12"/>
                  </a:moveTo>
                  <a:cubicBezTo>
                    <a:pt x="58" y="6"/>
                    <a:pt x="62" y="4"/>
                    <a:pt x="63" y="4"/>
                  </a:cubicBezTo>
                  <a:cubicBezTo>
                    <a:pt x="64" y="4"/>
                    <a:pt x="64" y="4"/>
                    <a:pt x="64" y="4"/>
                  </a:cubicBezTo>
                  <a:cubicBezTo>
                    <a:pt x="68" y="4"/>
                    <a:pt x="71" y="7"/>
                    <a:pt x="72" y="12"/>
                  </a:cubicBezTo>
                  <a:lnTo>
                    <a:pt x="56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419B7D66-16E4-8C61-2574-A6205C8D7B31}"/>
              </a:ext>
            </a:extLst>
          </p:cNvPr>
          <p:cNvGrpSpPr/>
          <p:nvPr/>
        </p:nvGrpSpPr>
        <p:grpSpPr>
          <a:xfrm>
            <a:off x="7602178" y="3181682"/>
            <a:ext cx="340768" cy="340768"/>
            <a:chOff x="6276975" y="673100"/>
            <a:chExt cx="360363" cy="360363"/>
          </a:xfrm>
          <a:solidFill>
            <a:schemeClr val="bg1"/>
          </a:solidFill>
        </p:grpSpPr>
        <p:sp>
          <p:nvSpPr>
            <p:cNvPr id="60" name="Freeform 127">
              <a:extLst>
                <a:ext uri="{FF2B5EF4-FFF2-40B4-BE49-F238E27FC236}">
                  <a16:creationId xmlns:a16="http://schemas.microsoft.com/office/drawing/2014/main" id="{D0D2C420-5849-24E0-612D-454B787F524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348413" y="673100"/>
              <a:ext cx="220663" cy="330200"/>
            </a:xfrm>
            <a:custGeom>
              <a:avLst/>
              <a:gdLst>
                <a:gd name="T0" fmla="*/ 30 w 59"/>
                <a:gd name="T1" fmla="*/ 0 h 88"/>
                <a:gd name="T2" fmla="*/ 0 w 59"/>
                <a:gd name="T3" fmla="*/ 29 h 88"/>
                <a:gd name="T4" fmla="*/ 28 w 59"/>
                <a:gd name="T5" fmla="*/ 87 h 88"/>
                <a:gd name="T6" fmla="*/ 30 w 59"/>
                <a:gd name="T7" fmla="*/ 88 h 88"/>
                <a:gd name="T8" fmla="*/ 31 w 59"/>
                <a:gd name="T9" fmla="*/ 87 h 88"/>
                <a:gd name="T10" fmla="*/ 59 w 59"/>
                <a:gd name="T11" fmla="*/ 29 h 88"/>
                <a:gd name="T12" fmla="*/ 30 w 59"/>
                <a:gd name="T13" fmla="*/ 0 h 88"/>
                <a:gd name="T14" fmla="*/ 29 w 59"/>
                <a:gd name="T15" fmla="*/ 44 h 88"/>
                <a:gd name="T16" fmla="*/ 13 w 59"/>
                <a:gd name="T17" fmla="*/ 28 h 88"/>
                <a:gd name="T18" fmla="*/ 29 w 59"/>
                <a:gd name="T19" fmla="*/ 12 h 88"/>
                <a:gd name="T20" fmla="*/ 45 w 59"/>
                <a:gd name="T21" fmla="*/ 28 h 88"/>
                <a:gd name="T22" fmla="*/ 29 w 59"/>
                <a:gd name="T23" fmla="*/ 44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9" h="88">
                  <a:moveTo>
                    <a:pt x="30" y="0"/>
                  </a:moveTo>
                  <a:cubicBezTo>
                    <a:pt x="13" y="0"/>
                    <a:pt x="0" y="13"/>
                    <a:pt x="0" y="29"/>
                  </a:cubicBezTo>
                  <a:cubicBezTo>
                    <a:pt x="0" y="45"/>
                    <a:pt x="27" y="85"/>
                    <a:pt x="28" y="87"/>
                  </a:cubicBezTo>
                  <a:cubicBezTo>
                    <a:pt x="28" y="88"/>
                    <a:pt x="29" y="88"/>
                    <a:pt x="30" y="88"/>
                  </a:cubicBezTo>
                  <a:cubicBezTo>
                    <a:pt x="30" y="88"/>
                    <a:pt x="31" y="88"/>
                    <a:pt x="31" y="87"/>
                  </a:cubicBezTo>
                  <a:cubicBezTo>
                    <a:pt x="32" y="85"/>
                    <a:pt x="59" y="45"/>
                    <a:pt x="59" y="29"/>
                  </a:cubicBezTo>
                  <a:cubicBezTo>
                    <a:pt x="59" y="13"/>
                    <a:pt x="46" y="0"/>
                    <a:pt x="30" y="0"/>
                  </a:cubicBezTo>
                  <a:close/>
                  <a:moveTo>
                    <a:pt x="29" y="44"/>
                  </a:moveTo>
                  <a:cubicBezTo>
                    <a:pt x="20" y="44"/>
                    <a:pt x="13" y="37"/>
                    <a:pt x="13" y="28"/>
                  </a:cubicBezTo>
                  <a:cubicBezTo>
                    <a:pt x="13" y="19"/>
                    <a:pt x="20" y="12"/>
                    <a:pt x="29" y="12"/>
                  </a:cubicBezTo>
                  <a:cubicBezTo>
                    <a:pt x="38" y="12"/>
                    <a:pt x="45" y="19"/>
                    <a:pt x="45" y="28"/>
                  </a:cubicBezTo>
                  <a:cubicBezTo>
                    <a:pt x="45" y="37"/>
                    <a:pt x="38" y="44"/>
                    <a:pt x="29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1" name="Freeform 128">
              <a:extLst>
                <a:ext uri="{FF2B5EF4-FFF2-40B4-BE49-F238E27FC236}">
                  <a16:creationId xmlns:a16="http://schemas.microsoft.com/office/drawing/2014/main" id="{C81C583F-048D-85C1-C341-6BA888AC24A7}"/>
                </a:ext>
              </a:extLst>
            </p:cNvPr>
            <p:cNvSpPr>
              <a:spLocks/>
            </p:cNvSpPr>
            <p:nvPr/>
          </p:nvSpPr>
          <p:spPr bwMode="auto">
            <a:xfrm>
              <a:off x="6276975" y="958850"/>
              <a:ext cx="360363" cy="74613"/>
            </a:xfrm>
            <a:custGeom>
              <a:avLst/>
              <a:gdLst>
                <a:gd name="T0" fmla="*/ 61 w 96"/>
                <a:gd name="T1" fmla="*/ 0 h 20"/>
                <a:gd name="T2" fmla="*/ 53 w 96"/>
                <a:gd name="T3" fmla="*/ 13 h 20"/>
                <a:gd name="T4" fmla="*/ 48 w 96"/>
                <a:gd name="T5" fmla="*/ 16 h 20"/>
                <a:gd name="T6" fmla="*/ 43 w 96"/>
                <a:gd name="T7" fmla="*/ 13 h 20"/>
                <a:gd name="T8" fmla="*/ 35 w 96"/>
                <a:gd name="T9" fmla="*/ 0 h 20"/>
                <a:gd name="T10" fmla="*/ 0 w 96"/>
                <a:gd name="T11" fmla="*/ 10 h 20"/>
                <a:gd name="T12" fmla="*/ 48 w 96"/>
                <a:gd name="T13" fmla="*/ 20 h 20"/>
                <a:gd name="T14" fmla="*/ 96 w 96"/>
                <a:gd name="T15" fmla="*/ 10 h 20"/>
                <a:gd name="T16" fmla="*/ 61 w 96"/>
                <a:gd name="T1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6" h="20">
                  <a:moveTo>
                    <a:pt x="61" y="0"/>
                  </a:moveTo>
                  <a:cubicBezTo>
                    <a:pt x="57" y="7"/>
                    <a:pt x="54" y="12"/>
                    <a:pt x="53" y="13"/>
                  </a:cubicBezTo>
                  <a:cubicBezTo>
                    <a:pt x="52" y="15"/>
                    <a:pt x="50" y="16"/>
                    <a:pt x="48" y="16"/>
                  </a:cubicBezTo>
                  <a:cubicBezTo>
                    <a:pt x="46" y="16"/>
                    <a:pt x="44" y="15"/>
                    <a:pt x="43" y="13"/>
                  </a:cubicBezTo>
                  <a:cubicBezTo>
                    <a:pt x="42" y="12"/>
                    <a:pt x="39" y="7"/>
                    <a:pt x="35" y="0"/>
                  </a:cubicBezTo>
                  <a:cubicBezTo>
                    <a:pt x="27" y="1"/>
                    <a:pt x="0" y="2"/>
                    <a:pt x="0" y="10"/>
                  </a:cubicBezTo>
                  <a:cubicBezTo>
                    <a:pt x="0" y="19"/>
                    <a:pt x="39" y="20"/>
                    <a:pt x="48" y="20"/>
                  </a:cubicBezTo>
                  <a:cubicBezTo>
                    <a:pt x="57" y="20"/>
                    <a:pt x="96" y="19"/>
                    <a:pt x="96" y="10"/>
                  </a:cubicBezTo>
                  <a:cubicBezTo>
                    <a:pt x="96" y="2"/>
                    <a:pt x="69" y="1"/>
                    <a:pt x="6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69" name="TextBox 68">
            <a:extLst>
              <a:ext uri="{FF2B5EF4-FFF2-40B4-BE49-F238E27FC236}">
                <a16:creationId xmlns:a16="http://schemas.microsoft.com/office/drawing/2014/main" id="{079350AF-A662-56FA-FA7F-F23018E0E75F}"/>
              </a:ext>
            </a:extLst>
          </p:cNvPr>
          <p:cNvSpPr txBox="1"/>
          <p:nvPr/>
        </p:nvSpPr>
        <p:spPr>
          <a:xfrm>
            <a:off x="3984072" y="76919"/>
            <a:ext cx="522529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sz="2000" b="1" dirty="0"/>
              <a:t>POSSIBLE SOLUTION TO THE GCGO PROBLEM</a:t>
            </a:r>
            <a:endParaRPr lang="en-US" sz="2000" b="1" dirty="0">
              <a:solidFill>
                <a:prstClr val="black">
                  <a:lumMod val="75000"/>
                  <a:lumOff val="25000"/>
                </a:prstClr>
              </a:solidFill>
              <a:latin typeface="Segoe UI" panose="020B0502040204020203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DE4E03D3-527A-FF31-165D-6A18A795D246}"/>
              </a:ext>
            </a:extLst>
          </p:cNvPr>
          <p:cNvSpPr txBox="1"/>
          <p:nvPr/>
        </p:nvSpPr>
        <p:spPr>
          <a:xfrm>
            <a:off x="8271124" y="4265402"/>
            <a:ext cx="3117716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Skill Development:</a:t>
            </a:r>
            <a:r>
              <a:rPr lang="en-US" dirty="0"/>
              <a:t> </a:t>
            </a:r>
            <a:r>
              <a:rPr lang="en-US" sz="1600" dirty="0"/>
              <a:t>Free virtual job training provides critical upskilling opportunities, enabling individuals to become more employable in current and future job markets.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0832B603-A737-6521-685D-13C9875E4B75}"/>
              </a:ext>
            </a:extLst>
          </p:cNvPr>
          <p:cNvSpPr txBox="1"/>
          <p:nvPr/>
        </p:nvSpPr>
        <p:spPr>
          <a:xfrm>
            <a:off x="-44349" y="4554818"/>
            <a:ext cx="3638587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Practical Tools:</a:t>
            </a:r>
            <a:r>
              <a:rPr lang="en-US" dirty="0"/>
              <a:t> CV creation tools and Wi-Fi access empower users to apply for jobs immediately, increasing their chances of finding employment faster.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1E2B3222-9B63-D46D-B6DB-39058FE34E9A}"/>
              </a:ext>
            </a:extLst>
          </p:cNvPr>
          <p:cNvSpPr txBox="1"/>
          <p:nvPr/>
        </p:nvSpPr>
        <p:spPr>
          <a:xfrm>
            <a:off x="8202168" y="2438016"/>
            <a:ext cx="342754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Accessibility:</a:t>
            </a:r>
            <a:r>
              <a:rPr lang="en-US" dirty="0"/>
              <a:t> The Pods are mobile and solar-powered, meaning they can be deployed anywhere without needing existing infrastructure. 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EC0076EB-E65D-C877-0598-72913E1EC438}"/>
              </a:ext>
            </a:extLst>
          </p:cNvPr>
          <p:cNvSpPr txBox="1"/>
          <p:nvPr/>
        </p:nvSpPr>
        <p:spPr>
          <a:xfrm>
            <a:off x="66057" y="2251587"/>
            <a:ext cx="3862348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Real-Time Support:</a:t>
            </a:r>
            <a:r>
              <a:rPr lang="en-US" dirty="0"/>
              <a:t> Live chats with career advisors (even via hologram) offer personalized guidance, which can significantly improve job-seeking strategies, application quality, and interview readiness.</a:t>
            </a:r>
          </a:p>
        </p:txBody>
      </p:sp>
    </p:spTree>
    <p:extLst>
      <p:ext uri="{BB962C8B-B14F-4D97-AF65-F5344CB8AC3E}">
        <p14:creationId xmlns:p14="http://schemas.microsoft.com/office/powerpoint/2010/main" val="37080955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296" name="Rectangle 11295">
            <a:extLst>
              <a:ext uri="{FF2B5EF4-FFF2-40B4-BE49-F238E27FC236}">
                <a16:creationId xmlns:a16="http://schemas.microsoft.com/office/drawing/2014/main" id="{A169D286-F4D7-4C8B-A6BD-D05384C7F1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75" name="Freeform 6">
            <a:extLst>
              <a:ext uri="{FF2B5EF4-FFF2-40B4-BE49-F238E27FC236}">
                <a16:creationId xmlns:a16="http://schemas.microsoft.com/office/drawing/2014/main" id="{39E8235E-135E-4261-8F54-2B316E493C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142164" y="610728"/>
            <a:ext cx="759618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277" name="Freeform 7">
            <a:extLst>
              <a:ext uri="{FF2B5EF4-FFF2-40B4-BE49-F238E27FC236}">
                <a16:creationId xmlns:a16="http://schemas.microsoft.com/office/drawing/2014/main" id="{D4ED8EC3-4D57-4620-93CE-4E6661F09A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144437" y="343079"/>
            <a:ext cx="482654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279" name="Freeform: Shape 11278">
            <a:extLst>
              <a:ext uri="{FF2B5EF4-FFF2-40B4-BE49-F238E27FC236}">
                <a16:creationId xmlns:a16="http://schemas.microsoft.com/office/drawing/2014/main" id="{83BCB34A-2F40-4F41-8488-A134C1C155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045" y="340424"/>
            <a:ext cx="4630139" cy="5265795"/>
          </a:xfrm>
          <a:custGeom>
            <a:avLst/>
            <a:gdLst>
              <a:gd name="connsiteX0" fmla="*/ 0 w 4630139"/>
              <a:gd name="connsiteY0" fmla="*/ 0 h 5265795"/>
              <a:gd name="connsiteX1" fmla="*/ 4630139 w 4630139"/>
              <a:gd name="connsiteY1" fmla="*/ 0 h 5265795"/>
              <a:gd name="connsiteX2" fmla="*/ 4630139 w 4630139"/>
              <a:gd name="connsiteY2" fmla="*/ 5265795 h 5265795"/>
              <a:gd name="connsiteX3" fmla="*/ 0 w 4630139"/>
              <a:gd name="connsiteY3" fmla="*/ 5265795 h 5265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30139" h="5265795">
                <a:moveTo>
                  <a:pt x="0" y="0"/>
                </a:moveTo>
                <a:lnTo>
                  <a:pt x="4630139" y="0"/>
                </a:lnTo>
                <a:lnTo>
                  <a:pt x="4630139" y="5265795"/>
                </a:lnTo>
                <a:lnTo>
                  <a:pt x="0" y="5265795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1266" name="Picture 2">
            <a:extLst>
              <a:ext uri="{FF2B5EF4-FFF2-40B4-BE49-F238E27FC236}">
                <a16:creationId xmlns:a16="http://schemas.microsoft.com/office/drawing/2014/main" id="{4D8ADF83-4867-6B37-9FBF-59B9414997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1228" y="983891"/>
            <a:ext cx="2615497" cy="3993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81" name="Freeform: Shape 11280">
            <a:extLst>
              <a:ext uri="{FF2B5EF4-FFF2-40B4-BE49-F238E27FC236}">
                <a16:creationId xmlns:a16="http://schemas.microsoft.com/office/drawing/2014/main" id="{F78382DC-4207-465E-B379-1E16448AA2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1780" y="1071563"/>
            <a:ext cx="7290218" cy="5242298"/>
          </a:xfrm>
          <a:custGeom>
            <a:avLst/>
            <a:gdLst>
              <a:gd name="connsiteX0" fmla="*/ 0 w 7290218"/>
              <a:gd name="connsiteY0" fmla="*/ 0 h 5242298"/>
              <a:gd name="connsiteX1" fmla="*/ 7290218 w 7290218"/>
              <a:gd name="connsiteY1" fmla="*/ 0 h 5242298"/>
              <a:gd name="connsiteX2" fmla="*/ 7290218 w 7290218"/>
              <a:gd name="connsiteY2" fmla="*/ 5242298 h 5242298"/>
              <a:gd name="connsiteX3" fmla="*/ 0 w 7290218"/>
              <a:gd name="connsiteY3" fmla="*/ 5242298 h 5242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90218" h="5242298">
                <a:moveTo>
                  <a:pt x="0" y="0"/>
                </a:moveTo>
                <a:lnTo>
                  <a:pt x="7290218" y="0"/>
                </a:lnTo>
                <a:lnTo>
                  <a:pt x="7290218" y="5242298"/>
                </a:lnTo>
                <a:lnTo>
                  <a:pt x="0" y="5242298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1268" name="Picture 4">
            <a:extLst>
              <a:ext uri="{FF2B5EF4-FFF2-40B4-BE49-F238E27FC236}">
                <a16:creationId xmlns:a16="http://schemas.microsoft.com/office/drawing/2014/main" id="{D5872445-6875-0BA9-836C-E006FCA01C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83989" y="1715030"/>
            <a:ext cx="5943239" cy="396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CE942F8-CCCB-A722-26E0-4CEF52B56A47}"/>
              </a:ext>
            </a:extLst>
          </p:cNvPr>
          <p:cNvSpPr txBox="1"/>
          <p:nvPr/>
        </p:nvSpPr>
        <p:spPr>
          <a:xfrm>
            <a:off x="3779620" y="-44850"/>
            <a:ext cx="515210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sz="1800" b="1" dirty="0"/>
              <a:t>POSSIBLE SOLUTION </a:t>
            </a:r>
            <a:r>
              <a:rPr lang="en-US" sz="2000" b="1" dirty="0"/>
              <a:t>FOR</a:t>
            </a:r>
            <a:r>
              <a:rPr lang="en-US" sz="1800" b="1" dirty="0"/>
              <a:t> UNEMPLOYMENT RATE</a:t>
            </a:r>
            <a:endParaRPr lang="en-US" sz="1800" b="1" dirty="0">
              <a:solidFill>
                <a:prstClr val="black">
                  <a:lumMod val="75000"/>
                  <a:lumOff val="25000"/>
                </a:prstClr>
              </a:solidFill>
              <a:latin typeface="Segoe UI" panose="020B0502040204020203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3F6A84C-DFDD-4787-C693-D34BE2D5271A}"/>
              </a:ext>
            </a:extLst>
          </p:cNvPr>
          <p:cNvSpPr txBox="1"/>
          <p:nvPr/>
        </p:nvSpPr>
        <p:spPr>
          <a:xfrm>
            <a:off x="-3046" y="5772664"/>
            <a:ext cx="4287598" cy="13029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spcAft>
                <a:spcPts val="800"/>
              </a:spcAft>
              <a:buNone/>
            </a:pPr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Prototype 3D structure of Portable Career POD</a:t>
            </a:r>
            <a:endParaRPr lang="en-US" b="0" dirty="0">
              <a:effectLst/>
            </a:endParaRPr>
          </a:p>
          <a:p>
            <a:pPr>
              <a:buNone/>
            </a:pPr>
            <a:br>
              <a:rPr lang="en-US" dirty="0"/>
            </a:b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70929BF-C235-D580-E8DA-7D9D9DDAF4EB}"/>
              </a:ext>
            </a:extLst>
          </p:cNvPr>
          <p:cNvSpPr txBox="1"/>
          <p:nvPr/>
        </p:nvSpPr>
        <p:spPr>
          <a:xfrm>
            <a:off x="6355672" y="610728"/>
            <a:ext cx="5334883" cy="10259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spcAft>
                <a:spcPts val="800"/>
              </a:spcAft>
              <a:buNone/>
            </a:pPr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User interface of the Portable Career POD</a:t>
            </a:r>
            <a:endParaRPr lang="en-US" b="0" dirty="0">
              <a:effectLst/>
            </a:endParaRPr>
          </a:p>
          <a:p>
            <a:pPr>
              <a:buNone/>
            </a:pP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23929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8" name="Picture 6" descr="What are challenges of Microservices architecture? | by Rasheed Amir |  Medium">
            <a:extLst>
              <a:ext uri="{FF2B5EF4-FFF2-40B4-BE49-F238E27FC236}">
                <a16:creationId xmlns:a16="http://schemas.microsoft.com/office/drawing/2014/main" id="{5F65CDAE-E06B-21F6-13A9-21EA38B2E7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2" r="-3" b="-3"/>
          <a:stretch/>
        </p:blipFill>
        <p:spPr bwMode="auto">
          <a:xfrm>
            <a:off x="5419263" y="3265076"/>
            <a:ext cx="6129269" cy="2949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What are challenges of Microservices architecture? | by Rasheed Amir |  Medium">
            <a:extLst>
              <a:ext uri="{FF2B5EF4-FFF2-40B4-BE49-F238E27FC236}">
                <a16:creationId xmlns:a16="http://schemas.microsoft.com/office/drawing/2014/main" id="{890FA05C-917E-5DEE-4F31-44804B7E6C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54" r="-1" b="-1"/>
          <a:stretch/>
        </p:blipFill>
        <p:spPr bwMode="auto">
          <a:xfrm>
            <a:off x="536064" y="323587"/>
            <a:ext cx="5559936" cy="3100500"/>
          </a:xfrm>
          <a:custGeom>
            <a:avLst/>
            <a:gdLst/>
            <a:ahLst/>
            <a:cxnLst/>
            <a:rect l="l" t="t" r="r" b="b"/>
            <a:pathLst>
              <a:path w="6082711" h="3920044">
                <a:moveTo>
                  <a:pt x="0" y="0"/>
                </a:moveTo>
                <a:lnTo>
                  <a:pt x="6082711" y="0"/>
                </a:lnTo>
                <a:lnTo>
                  <a:pt x="6082711" y="3103225"/>
                </a:lnTo>
                <a:lnTo>
                  <a:pt x="4614930" y="3103225"/>
                </a:lnTo>
                <a:lnTo>
                  <a:pt x="4614930" y="3920044"/>
                </a:lnTo>
                <a:lnTo>
                  <a:pt x="0" y="3920044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32" name="Rectangle 13331">
            <a:extLst>
              <a:ext uri="{FF2B5EF4-FFF2-40B4-BE49-F238E27FC236}">
                <a16:creationId xmlns:a16="http://schemas.microsoft.com/office/drawing/2014/main" id="{E97C36FC-DEAA-4DCA-B0AB-7F9357FA40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87045" y="643467"/>
            <a:ext cx="4661488" cy="2460741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334" name="Rectangle 13333">
            <a:extLst>
              <a:ext uri="{FF2B5EF4-FFF2-40B4-BE49-F238E27FC236}">
                <a16:creationId xmlns:a16="http://schemas.microsoft.com/office/drawing/2014/main" id="{278C38CD-A630-49FF-8417-6792A2B13F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8" y="4080063"/>
            <a:ext cx="4614930" cy="2156145"/>
          </a:xfrm>
          <a:prstGeom prst="rect">
            <a:avLst/>
          </a:prstGeom>
          <a:solidFill>
            <a:schemeClr val="tx1">
              <a:lumMod val="50000"/>
              <a:lumOff val="5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334F25-C503-D086-4E76-16B601ECAA8C}"/>
              </a:ext>
            </a:extLst>
          </p:cNvPr>
          <p:cNvSpPr txBox="1"/>
          <p:nvPr/>
        </p:nvSpPr>
        <p:spPr>
          <a:xfrm>
            <a:off x="7423584" y="1032373"/>
            <a:ext cx="3427543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b="1" dirty="0"/>
              <a:t>1. No Offline Options:</a:t>
            </a:r>
            <a:endParaRPr lang="en-US" dirty="0"/>
          </a:p>
          <a:p>
            <a:r>
              <a:rPr lang="en-US" dirty="0"/>
              <a:t>The Pod’s internet went down, users were left without any way to continue learning or preparing their CVs.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330AEE0-B98A-0970-AF92-FF5989F5D79C}"/>
              </a:ext>
            </a:extLst>
          </p:cNvPr>
          <p:cNvSpPr txBox="1"/>
          <p:nvPr/>
        </p:nvSpPr>
        <p:spPr>
          <a:xfrm>
            <a:off x="1110488" y="4557970"/>
            <a:ext cx="342754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2. Intimidation by Technology</a:t>
            </a:r>
          </a:p>
          <a:p>
            <a:r>
              <a:rPr lang="en-US" dirty="0"/>
              <a:t>First-time users found the high-tech hologram environment intimidating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AB7CCF3-2276-922B-D349-EE88EF1926F2}"/>
              </a:ext>
            </a:extLst>
          </p:cNvPr>
          <p:cNvSpPr txBox="1"/>
          <p:nvPr/>
        </p:nvSpPr>
        <p:spPr>
          <a:xfrm>
            <a:off x="3161752" y="0"/>
            <a:ext cx="4261832" cy="8956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sz="2000" b="1" dirty="0"/>
              <a:t>CHALLENGES OF THE USER INTERFACE FOR THE PORTABLE CAREER POD</a:t>
            </a:r>
          </a:p>
          <a:p>
            <a:pPr>
              <a:lnSpc>
                <a:spcPct val="90000"/>
              </a:lnSpc>
            </a:pPr>
            <a:endParaRPr lang="en-US" sz="1800" b="1" dirty="0">
              <a:solidFill>
                <a:prstClr val="black">
                  <a:lumMod val="75000"/>
                  <a:lumOff val="25000"/>
                </a:prstClr>
              </a:solidFill>
              <a:latin typeface="Segoe UI" panose="020B0502040204020203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61303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363" name="Rectangle 14362">
            <a:extLst>
              <a:ext uri="{FF2B5EF4-FFF2-40B4-BE49-F238E27FC236}">
                <a16:creationId xmlns:a16="http://schemas.microsoft.com/office/drawing/2014/main" id="{700E0F77-E936-4985-B7B1-B9823486AC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221B08-18CF-6525-DF4E-CEA64E8349A9}"/>
              </a:ext>
            </a:extLst>
          </p:cNvPr>
          <p:cNvSpPr txBox="1"/>
          <p:nvPr/>
        </p:nvSpPr>
        <p:spPr>
          <a:xfrm>
            <a:off x="180422" y="4607083"/>
            <a:ext cx="4529344" cy="15569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b="1" dirty="0"/>
              <a:t>1.Downloadable offline training modules and basic CV templates that don’t require internet.</a:t>
            </a:r>
          </a:p>
        </p:txBody>
      </p:sp>
      <p:sp>
        <p:nvSpPr>
          <p:cNvPr id="14365" name="Rectangle 14364">
            <a:extLst>
              <a:ext uri="{FF2B5EF4-FFF2-40B4-BE49-F238E27FC236}">
                <a16:creationId xmlns:a16="http://schemas.microsoft.com/office/drawing/2014/main" id="{95C8260E-968F-44E8-A823-ABB4313119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86584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67" name="Rectangle 14366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89" y="0"/>
            <a:ext cx="11231745" cy="458818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340" name="Picture 4" descr="Sometimes &quot;solutions&quot; can be just as &quot;problematic&quot;... — GPE Stratagem">
            <a:extLst>
              <a:ext uri="{FF2B5EF4-FFF2-40B4-BE49-F238E27FC236}">
                <a16:creationId xmlns:a16="http://schemas.microsoft.com/office/drawing/2014/main" id="{4B78C94D-F683-B973-3CB6-F9FD331A4A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2140"/>
          <a:stretch/>
        </p:blipFill>
        <p:spPr bwMode="auto">
          <a:xfrm>
            <a:off x="2740683" y="1040958"/>
            <a:ext cx="5646482" cy="3372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69" name="Rectangle 14368">
            <a:extLst>
              <a:ext uri="{FF2B5EF4-FFF2-40B4-BE49-F238E27FC236}">
                <a16:creationId xmlns:a16="http://schemas.microsoft.com/office/drawing/2014/main" id="{FE43805F-24A6-46A4-B19B-54F2834735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4001107" y="5661132"/>
            <a:ext cx="1463040" cy="4571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1D11FF9-C1E2-C4D4-B156-741D5ACC47AF}"/>
              </a:ext>
            </a:extLst>
          </p:cNvPr>
          <p:cNvSpPr txBox="1"/>
          <p:nvPr/>
        </p:nvSpPr>
        <p:spPr>
          <a:xfrm>
            <a:off x="5162719" y="4583231"/>
            <a:ext cx="6586915" cy="15569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b="1" dirty="0"/>
              <a:t>2. A "basic mode" with simple voice and touch guidance to ease them into using the system without feeling overwhelmed.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9F5D8D-4A83-A7F6-59A2-F881F35905AF}"/>
              </a:ext>
            </a:extLst>
          </p:cNvPr>
          <p:cNvSpPr txBox="1"/>
          <p:nvPr/>
        </p:nvSpPr>
        <p:spPr>
          <a:xfrm>
            <a:off x="4630994" y="100856"/>
            <a:ext cx="2114719" cy="3416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sz="1800" b="1" dirty="0"/>
              <a:t>POSSIBLE SOLUTIONS</a:t>
            </a:r>
            <a:endParaRPr lang="en-US" sz="1800" b="1" dirty="0">
              <a:solidFill>
                <a:prstClr val="black">
                  <a:lumMod val="75000"/>
                  <a:lumOff val="25000"/>
                </a:prstClr>
              </a:solidFill>
              <a:latin typeface="Segoe UI" panose="020B0502040204020203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00812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C3862298-AF85-4572-BED3-52E573EBD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C897582-CB19-41B5-9426-8BD7BD0082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471106" cy="4631426"/>
          </a:xfrm>
          <a:custGeom>
            <a:avLst/>
            <a:gdLst>
              <a:gd name="connsiteX0" fmla="*/ 0 w 5471106"/>
              <a:gd name="connsiteY0" fmla="*/ 3301451 h 4631426"/>
              <a:gd name="connsiteX1" fmla="*/ 125703 w 5471106"/>
              <a:gd name="connsiteY1" fmla="*/ 3469551 h 4631426"/>
              <a:gd name="connsiteX2" fmla="*/ 584138 w 5471106"/>
              <a:gd name="connsiteY2" fmla="*/ 3917166 h 4631426"/>
              <a:gd name="connsiteX3" fmla="*/ 716463 w 5471106"/>
              <a:gd name="connsiteY3" fmla="*/ 4010064 h 4631426"/>
              <a:gd name="connsiteX4" fmla="*/ 705202 w 5471106"/>
              <a:gd name="connsiteY4" fmla="*/ 4016176 h 4631426"/>
              <a:gd name="connsiteX5" fmla="*/ 671370 w 5471106"/>
              <a:gd name="connsiteY5" fmla="*/ 4044091 h 4631426"/>
              <a:gd name="connsiteX6" fmla="*/ 656526 w 5471106"/>
              <a:gd name="connsiteY6" fmla="*/ 4066106 h 4631426"/>
              <a:gd name="connsiteX7" fmla="*/ 534490 w 5471106"/>
              <a:gd name="connsiteY7" fmla="*/ 3980431 h 4631426"/>
              <a:gd name="connsiteX8" fmla="*/ 63650 w 5471106"/>
              <a:gd name="connsiteY8" fmla="*/ 3520703 h 4631426"/>
              <a:gd name="connsiteX9" fmla="*/ 0 w 5471106"/>
              <a:gd name="connsiteY9" fmla="*/ 3435586 h 4631426"/>
              <a:gd name="connsiteX10" fmla="*/ 4933182 w 5471106"/>
              <a:gd name="connsiteY10" fmla="*/ 0 h 4631426"/>
              <a:gd name="connsiteX11" fmla="*/ 5027180 w 5471106"/>
              <a:gd name="connsiteY11" fmla="*/ 0 h 4631426"/>
              <a:gd name="connsiteX12" fmla="*/ 5102720 w 5471106"/>
              <a:gd name="connsiteY12" fmla="*/ 124342 h 4631426"/>
              <a:gd name="connsiteX13" fmla="*/ 5471106 w 5471106"/>
              <a:gd name="connsiteY13" fmla="*/ 1579210 h 4631426"/>
              <a:gd name="connsiteX14" fmla="*/ 2418889 w 5471106"/>
              <a:gd name="connsiteY14" fmla="*/ 4631426 h 4631426"/>
              <a:gd name="connsiteX15" fmla="*/ 1095627 w 5471106"/>
              <a:gd name="connsiteY15" fmla="*/ 4330445 h 4631426"/>
              <a:gd name="connsiteX16" fmla="*/ 1039194 w 5471106"/>
              <a:gd name="connsiteY16" fmla="*/ 4301325 h 4631426"/>
              <a:gd name="connsiteX17" fmla="*/ 1043650 w 5471106"/>
              <a:gd name="connsiteY17" fmla="*/ 4294717 h 4631426"/>
              <a:gd name="connsiteX18" fmla="*/ 1056970 w 5471106"/>
              <a:gd name="connsiteY18" fmla="*/ 4251806 h 4631426"/>
              <a:gd name="connsiteX19" fmla="*/ 1060016 w 5471106"/>
              <a:gd name="connsiteY19" fmla="*/ 4221593 h 4631426"/>
              <a:gd name="connsiteX20" fmla="*/ 1130491 w 5471106"/>
              <a:gd name="connsiteY20" fmla="*/ 4257958 h 4631426"/>
              <a:gd name="connsiteX21" fmla="*/ 2418889 w 5471106"/>
              <a:gd name="connsiteY21" fmla="*/ 4551009 h 4631426"/>
              <a:gd name="connsiteX22" fmla="*/ 5390689 w 5471106"/>
              <a:gd name="connsiteY22" fmla="*/ 1579210 h 4631426"/>
              <a:gd name="connsiteX23" fmla="*/ 5032009 w 5471106"/>
              <a:gd name="connsiteY23" fmla="*/ 162673 h 4631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471106" h="4631426">
                <a:moveTo>
                  <a:pt x="0" y="3301451"/>
                </a:moveTo>
                <a:lnTo>
                  <a:pt x="125703" y="3469551"/>
                </a:lnTo>
                <a:cubicBezTo>
                  <a:pt x="261971" y="3634670"/>
                  <a:pt x="415728" y="3784820"/>
                  <a:pt x="584138" y="3917166"/>
                </a:cubicBezTo>
                <a:lnTo>
                  <a:pt x="716463" y="4010064"/>
                </a:lnTo>
                <a:lnTo>
                  <a:pt x="705202" y="4016176"/>
                </a:lnTo>
                <a:cubicBezTo>
                  <a:pt x="693040" y="4024393"/>
                  <a:pt x="681712" y="4033748"/>
                  <a:pt x="671370" y="4044091"/>
                </a:cubicBezTo>
                <a:lnTo>
                  <a:pt x="656526" y="4066106"/>
                </a:lnTo>
                <a:lnTo>
                  <a:pt x="534490" y="3980431"/>
                </a:lnTo>
                <a:cubicBezTo>
                  <a:pt x="361523" y="3844503"/>
                  <a:pt x="203605" y="3690290"/>
                  <a:pt x="63650" y="3520703"/>
                </a:cubicBezTo>
                <a:lnTo>
                  <a:pt x="0" y="3435586"/>
                </a:lnTo>
                <a:close/>
                <a:moveTo>
                  <a:pt x="4933182" y="0"/>
                </a:moveTo>
                <a:lnTo>
                  <a:pt x="5027180" y="0"/>
                </a:lnTo>
                <a:lnTo>
                  <a:pt x="5102720" y="124342"/>
                </a:lnTo>
                <a:cubicBezTo>
                  <a:pt x="5337656" y="556821"/>
                  <a:pt x="5471106" y="1052431"/>
                  <a:pt x="5471106" y="1579210"/>
                </a:cubicBezTo>
                <a:cubicBezTo>
                  <a:pt x="5471106" y="3264903"/>
                  <a:pt x="4104582" y="4631426"/>
                  <a:pt x="2418889" y="4631426"/>
                </a:cubicBezTo>
                <a:cubicBezTo>
                  <a:pt x="1944788" y="4631426"/>
                  <a:pt x="1495934" y="4523332"/>
                  <a:pt x="1095627" y="4330445"/>
                </a:cubicBezTo>
                <a:lnTo>
                  <a:pt x="1039194" y="4301325"/>
                </a:lnTo>
                <a:lnTo>
                  <a:pt x="1043650" y="4294717"/>
                </a:lnTo>
                <a:cubicBezTo>
                  <a:pt x="1049433" y="4281042"/>
                  <a:pt x="1053925" y="4266687"/>
                  <a:pt x="1056970" y="4251806"/>
                </a:cubicBezTo>
                <a:lnTo>
                  <a:pt x="1060016" y="4221593"/>
                </a:lnTo>
                <a:lnTo>
                  <a:pt x="1130491" y="4257958"/>
                </a:lnTo>
                <a:cubicBezTo>
                  <a:pt x="1520251" y="4445763"/>
                  <a:pt x="1957279" y="4551009"/>
                  <a:pt x="2418889" y="4551009"/>
                </a:cubicBezTo>
                <a:cubicBezTo>
                  <a:pt x="4060169" y="4551009"/>
                  <a:pt x="5390689" y="3220490"/>
                  <a:pt x="5390689" y="1579210"/>
                </a:cubicBezTo>
                <a:cubicBezTo>
                  <a:pt x="5390689" y="1066310"/>
                  <a:pt x="5260755" y="583758"/>
                  <a:pt x="5032009" y="162673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0E7066FC-B004-4B5A-B02B-599B51EF32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13120" y="515619"/>
            <a:ext cx="365760" cy="365760"/>
          </a:xfrm>
          <a:prstGeom prst="ellipse">
            <a:avLst/>
          </a:prstGeom>
          <a:solidFill>
            <a:schemeClr val="accent6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Veteran organizations invited toapply for capital program funding –  Westside News Inc">
            <a:extLst>
              <a:ext uri="{FF2B5EF4-FFF2-40B4-BE49-F238E27FC236}">
                <a16:creationId xmlns:a16="http://schemas.microsoft.com/office/drawing/2014/main" id="{21F3165B-D702-D919-95FD-165649BC50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85520" y="817113"/>
            <a:ext cx="4927600" cy="492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12BAEA1C-25EB-4B9B-2A97-4E576079472B}"/>
              </a:ext>
            </a:extLst>
          </p:cNvPr>
          <p:cNvSpPr txBox="1"/>
          <p:nvPr/>
        </p:nvSpPr>
        <p:spPr>
          <a:xfrm>
            <a:off x="6096000" y="1803585"/>
            <a:ext cx="5801032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✅ Deploy </a:t>
            </a:r>
            <a:r>
              <a:rPr lang="en-US" b="1" dirty="0"/>
              <a:t>10,000+ Portable Career Pods</a:t>
            </a:r>
          </a:p>
          <a:p>
            <a:br>
              <a:rPr lang="en-US" dirty="0"/>
            </a:br>
            <a:r>
              <a:rPr lang="en-US" dirty="0"/>
              <a:t>✅ Train and place </a:t>
            </a:r>
            <a:r>
              <a:rPr lang="en-US" b="1" dirty="0"/>
              <a:t>1 million+ people</a:t>
            </a:r>
            <a:r>
              <a:rPr lang="en-US" dirty="0"/>
              <a:t> into jobs or self-employment within </a:t>
            </a:r>
            <a:r>
              <a:rPr lang="en-US" b="1" dirty="0"/>
              <a:t>5 years</a:t>
            </a:r>
          </a:p>
          <a:p>
            <a:br>
              <a:rPr lang="en-US" dirty="0"/>
            </a:br>
            <a:r>
              <a:rPr lang="en-US" dirty="0"/>
              <a:t>✅ Help communities move from unemployment to empowerment.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329D0D5-2B3D-A13C-B709-7B22A6C621F3}"/>
              </a:ext>
            </a:extLst>
          </p:cNvPr>
          <p:cNvSpPr txBox="1"/>
          <p:nvPr/>
        </p:nvSpPr>
        <p:spPr>
          <a:xfrm>
            <a:off x="6794091" y="173987"/>
            <a:ext cx="3736257" cy="3416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sz="1800" b="1" dirty="0"/>
              <a:t>ACTION ITEMS</a:t>
            </a:r>
            <a:endParaRPr lang="en-US" sz="1800" b="1" dirty="0">
              <a:solidFill>
                <a:prstClr val="black">
                  <a:lumMod val="75000"/>
                  <a:lumOff val="25000"/>
                </a:prstClr>
              </a:solidFill>
              <a:latin typeface="Segoe UI" panose="020B0502040204020203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3740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422" name="Straight Connector 17421">
            <a:extLst>
              <a:ext uri="{FF2B5EF4-FFF2-40B4-BE49-F238E27FC236}">
                <a16:creationId xmlns:a16="http://schemas.microsoft.com/office/drawing/2014/main" id="{22F6364A-B358-4BEE-B158-0734D2C938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738202" y="1570814"/>
            <a:ext cx="0" cy="3710227"/>
          </a:xfrm>
          <a:prstGeom prst="line">
            <a:avLst/>
          </a:prstGeom>
          <a:ln w="19050">
            <a:solidFill>
              <a:srgbClr val="0C5CB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410" name="Picture 2" descr="Find Out Why Ecobank Was Ordered To Pay Skye Bank N629m - Nairametrics">
            <a:extLst>
              <a:ext uri="{FF2B5EF4-FFF2-40B4-BE49-F238E27FC236}">
                <a16:creationId xmlns:a16="http://schemas.microsoft.com/office/drawing/2014/main" id="{EFCF0DF7-117B-5995-E035-314E4FA7F1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80192" y="1252398"/>
            <a:ext cx="4131975" cy="4353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CB357649-A8C6-DA9F-0200-B5960D120E9F}"/>
              </a:ext>
            </a:extLst>
          </p:cNvPr>
          <p:cNvSpPr txBox="1"/>
          <p:nvPr/>
        </p:nvSpPr>
        <p:spPr>
          <a:xfrm>
            <a:off x="17694" y="1570814"/>
            <a:ext cx="382964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dirty="0"/>
              <a:t>In many rural and township communities, talented individuals are trapped by barriers like poor internet access, lack of skills training, and little connection to real job markets. 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dirty="0"/>
              <a:t>The </a:t>
            </a:r>
            <a:r>
              <a:rPr lang="en-US" b="1" dirty="0"/>
              <a:t>Portable Career Pods</a:t>
            </a:r>
            <a:r>
              <a:rPr lang="en-US" dirty="0"/>
              <a:t> are designed to </a:t>
            </a:r>
            <a:r>
              <a:rPr lang="en-US" b="1" dirty="0"/>
              <a:t>break those barriers</a:t>
            </a:r>
            <a:r>
              <a:rPr lang="en-US" dirty="0"/>
              <a:t> by delivering free Wi-Fi, virtual job training, CV creation tools, and live career coaching </a:t>
            </a:r>
            <a:r>
              <a:rPr lang="en-US" b="1" dirty="0"/>
              <a:t>directly to the people who need them most</a:t>
            </a:r>
            <a:r>
              <a:rPr lang="en-US" dirty="0"/>
              <a:t> — powered by solar energy and smart technology.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35CA0A1-F961-E150-EF58-9BC6BB801F07}"/>
              </a:ext>
            </a:extLst>
          </p:cNvPr>
          <p:cNvSpPr txBox="1"/>
          <p:nvPr/>
        </p:nvSpPr>
        <p:spPr>
          <a:xfrm>
            <a:off x="3847334" y="1570814"/>
            <a:ext cx="3721865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dirty="0"/>
              <a:t>This solution matters because it transforms career access from a distant dream into a </a:t>
            </a:r>
            <a:r>
              <a:rPr lang="en-US" b="1" dirty="0"/>
              <a:t>reachable, tangible reality</a:t>
            </a:r>
            <a:r>
              <a:rPr lang="en-US" dirty="0"/>
              <a:t>. By connecting people with the tools, skills, and support they need to succeed, the Pods empower individuals to build better futures for themselves and their communities.</a:t>
            </a:r>
          </a:p>
          <a:p>
            <a:pPr>
              <a:buNone/>
            </a:pPr>
            <a:endParaRPr lang="en-US" dirty="0"/>
          </a:p>
          <a:p>
            <a:r>
              <a:rPr lang="en-US" dirty="0"/>
              <a:t>Ultimately, the </a:t>
            </a:r>
            <a:r>
              <a:rPr lang="en-US" b="1" dirty="0"/>
              <a:t>Portable Career Pods</a:t>
            </a:r>
            <a:r>
              <a:rPr lang="en-US" dirty="0"/>
              <a:t> are more than just technology — they are </a:t>
            </a:r>
            <a:r>
              <a:rPr lang="en-US" b="1" dirty="0"/>
              <a:t>gateways to dignity, hope, and economic transformation.</a:t>
            </a:r>
            <a:endParaRPr lang="en-US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AFA4DB8-7586-D478-C0D0-E032F3B8973A}"/>
              </a:ext>
            </a:extLst>
          </p:cNvPr>
          <p:cNvSpPr txBox="1"/>
          <p:nvPr/>
        </p:nvSpPr>
        <p:spPr>
          <a:xfrm>
            <a:off x="3962401" y="114993"/>
            <a:ext cx="3736257" cy="5909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sz="1800" b="1" dirty="0"/>
              <a:t>WHY THE PORTABLE CAREER POD AS A CHOSEN SOLUTION?</a:t>
            </a:r>
            <a:endParaRPr lang="en-US" sz="1800" b="1" dirty="0">
              <a:solidFill>
                <a:prstClr val="black">
                  <a:lumMod val="75000"/>
                  <a:lumOff val="25000"/>
                </a:prstClr>
              </a:solidFill>
              <a:latin typeface="Segoe UI" panose="020B0502040204020203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99076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498" name="Rectangle 18497">
            <a:extLst>
              <a:ext uri="{FF2B5EF4-FFF2-40B4-BE49-F238E27FC236}">
                <a16:creationId xmlns:a16="http://schemas.microsoft.com/office/drawing/2014/main" id="{EE5F705A-5E81-4B3A-8EF4-911982DB31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4" descr="Thank You Images - Free Download on Freepik">
            <a:extLst>
              <a:ext uri="{FF2B5EF4-FFF2-40B4-BE49-F238E27FC236}">
                <a16:creationId xmlns:a16="http://schemas.microsoft.com/office/drawing/2014/main" id="{17AE13E5-A90C-EEE1-71FD-8B58D115B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37063" y="2290869"/>
            <a:ext cx="3217333" cy="227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500" name="Freeform: Shape 18499">
            <a:extLst>
              <a:ext uri="{FF2B5EF4-FFF2-40B4-BE49-F238E27FC236}">
                <a16:creationId xmlns:a16="http://schemas.microsoft.com/office/drawing/2014/main" id="{AD8F92D9-1751-4ABF-9CB7-D198C9A05A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9067" y="0"/>
            <a:ext cx="1715241" cy="6858000"/>
          </a:xfrm>
          <a:custGeom>
            <a:avLst/>
            <a:gdLst>
              <a:gd name="connsiteX0" fmla="*/ 1619628 w 1715241"/>
              <a:gd name="connsiteY0" fmla="*/ 0 h 6858000"/>
              <a:gd name="connsiteX1" fmla="*/ 1715241 w 1715241"/>
              <a:gd name="connsiteY1" fmla="*/ 0 h 6858000"/>
              <a:gd name="connsiteX2" fmla="*/ 1711235 w 1715241"/>
              <a:gd name="connsiteY2" fmla="*/ 3148 h 6858000"/>
              <a:gd name="connsiteX3" fmla="*/ 95613 w 1715241"/>
              <a:gd name="connsiteY3" fmla="*/ 3429000 h 6858000"/>
              <a:gd name="connsiteX4" fmla="*/ 1711235 w 1715241"/>
              <a:gd name="connsiteY4" fmla="*/ 6854853 h 6858000"/>
              <a:gd name="connsiteX5" fmla="*/ 1715240 w 1715241"/>
              <a:gd name="connsiteY5" fmla="*/ 6858000 h 6858000"/>
              <a:gd name="connsiteX6" fmla="*/ 1619627 w 1715241"/>
              <a:gd name="connsiteY6" fmla="*/ 6858000 h 6858000"/>
              <a:gd name="connsiteX7" fmla="*/ 1615622 w 1715241"/>
              <a:gd name="connsiteY7" fmla="*/ 6854853 h 6858000"/>
              <a:gd name="connsiteX8" fmla="*/ 0 w 1715241"/>
              <a:gd name="connsiteY8" fmla="*/ 3429000 h 6858000"/>
              <a:gd name="connsiteX9" fmla="*/ 1615622 w 1715241"/>
              <a:gd name="connsiteY9" fmla="*/ 314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715241" h="6858000">
                <a:moveTo>
                  <a:pt x="1619628" y="0"/>
                </a:moveTo>
                <a:lnTo>
                  <a:pt x="1715241" y="0"/>
                </a:lnTo>
                <a:lnTo>
                  <a:pt x="1711235" y="3148"/>
                </a:lnTo>
                <a:cubicBezTo>
                  <a:pt x="724534" y="817446"/>
                  <a:pt x="95613" y="2049777"/>
                  <a:pt x="95613" y="3429000"/>
                </a:cubicBezTo>
                <a:cubicBezTo>
                  <a:pt x="95613" y="4808224"/>
                  <a:pt x="724534" y="6040555"/>
                  <a:pt x="1711235" y="6854853"/>
                </a:cubicBezTo>
                <a:lnTo>
                  <a:pt x="1715240" y="6858000"/>
                </a:lnTo>
                <a:lnTo>
                  <a:pt x="1619627" y="6858000"/>
                </a:lnTo>
                <a:lnTo>
                  <a:pt x="1615622" y="6854853"/>
                </a:lnTo>
                <a:cubicBezTo>
                  <a:pt x="628921" y="6040555"/>
                  <a:pt x="0" y="4808224"/>
                  <a:pt x="0" y="3429000"/>
                </a:cubicBezTo>
                <a:cubicBezTo>
                  <a:pt x="0" y="2049777"/>
                  <a:pt x="628921" y="817446"/>
                  <a:pt x="1615622" y="3148"/>
                </a:cubicBezTo>
                <a:close/>
              </a:path>
            </a:pathLst>
          </a:custGeom>
          <a:solidFill>
            <a:schemeClr val="accent6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18442" name="Picture 10" descr="129 Puzzle Thank You Stock Photos - Free &amp; Royalty-Free Stock Photos from  Dreamstime">
            <a:extLst>
              <a:ext uri="{FF2B5EF4-FFF2-40B4-BE49-F238E27FC236}">
                <a16:creationId xmlns:a16="http://schemas.microsoft.com/office/drawing/2014/main" id="{78CEDE88-402B-8302-EAF5-C8C68F3425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48" r="1" b="6091"/>
          <a:stretch/>
        </p:blipFill>
        <p:spPr bwMode="auto">
          <a:xfrm>
            <a:off x="6096001" y="1829453"/>
            <a:ext cx="4381748" cy="3199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502" name="Freeform: Shape 18501">
            <a:extLst>
              <a:ext uri="{FF2B5EF4-FFF2-40B4-BE49-F238E27FC236}">
                <a16:creationId xmlns:a16="http://schemas.microsoft.com/office/drawing/2014/main" id="{6D6B998F-CA62-4EE6-B7E7-046377D4F7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27816" y="2306119"/>
            <a:ext cx="1164184" cy="2245762"/>
          </a:xfrm>
          <a:custGeom>
            <a:avLst/>
            <a:gdLst>
              <a:gd name="connsiteX0" fmla="*/ 1436137 w 1488962"/>
              <a:gd name="connsiteY0" fmla="*/ 0 h 2872274"/>
              <a:gd name="connsiteX1" fmla="*/ 1488962 w 1488962"/>
              <a:gd name="connsiteY1" fmla="*/ 2668 h 2872274"/>
              <a:gd name="connsiteX2" fmla="*/ 1488962 w 1488962"/>
              <a:gd name="connsiteY2" fmla="*/ 2869607 h 2872274"/>
              <a:gd name="connsiteX3" fmla="*/ 1436137 w 1488962"/>
              <a:gd name="connsiteY3" fmla="*/ 2872274 h 2872274"/>
              <a:gd name="connsiteX4" fmla="*/ 0 w 1488962"/>
              <a:gd name="connsiteY4" fmla="*/ 1436137 h 2872274"/>
              <a:gd name="connsiteX5" fmla="*/ 1436137 w 1488962"/>
              <a:gd name="connsiteY5" fmla="*/ 0 h 28722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8962" h="2872274">
                <a:moveTo>
                  <a:pt x="1436137" y="0"/>
                </a:moveTo>
                <a:lnTo>
                  <a:pt x="1488962" y="2668"/>
                </a:lnTo>
                <a:lnTo>
                  <a:pt x="1488962" y="2869607"/>
                </a:lnTo>
                <a:lnTo>
                  <a:pt x="1436137" y="2872274"/>
                </a:lnTo>
                <a:cubicBezTo>
                  <a:pt x="642980" y="2872274"/>
                  <a:pt x="0" y="2229294"/>
                  <a:pt x="0" y="1436137"/>
                </a:cubicBezTo>
                <a:cubicBezTo>
                  <a:pt x="0" y="642980"/>
                  <a:pt x="642980" y="0"/>
                  <a:pt x="1436137" y="0"/>
                </a:cubicBezTo>
                <a:close/>
              </a:path>
            </a:pathLst>
          </a:custGeom>
          <a:solidFill>
            <a:schemeClr val="accent6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1574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dern 03">
      <a:majorFont>
        <a:latin typeface="Segoe UI"/>
        <a:ea typeface=""/>
        <a:cs typeface=""/>
      </a:majorFont>
      <a:minorFont>
        <a:latin typeface="Calibr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1010</TotalTime>
  <Words>1393</Words>
  <Application>Microsoft Office PowerPoint</Application>
  <PresentationFormat>Widescreen</PresentationFormat>
  <Paragraphs>116</Paragraphs>
  <Slides>13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Aptos</vt:lpstr>
      <vt:lpstr>Arial</vt:lpstr>
      <vt:lpstr>Calibri</vt:lpstr>
      <vt:lpstr>Calibri Light</vt:lpstr>
      <vt:lpstr>EquipExtended-Light</vt:lpstr>
      <vt:lpstr>Poppins</vt:lpstr>
      <vt:lpstr>Segoe UI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Nugroho Ade</dc:creator>
  <cp:lastModifiedBy>Nthabiseng Mashile</cp:lastModifiedBy>
  <cp:revision>124</cp:revision>
  <dcterms:created xsi:type="dcterms:W3CDTF">2018-02-28T03:30:53Z</dcterms:created>
  <dcterms:modified xsi:type="dcterms:W3CDTF">2025-04-27T17:37:23Z</dcterms:modified>
</cp:coreProperties>
</file>