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667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76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36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383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63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642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387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402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049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2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1/30/22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69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1/30/22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593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ingvillage.org/2010/02/16/multicultural-activities-in-class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ggiehosmcgrane.com/2011/01/concepts-v-topics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0" y="1524000"/>
            <a:ext cx="5334000" cy="2286000"/>
          </a:xfrm>
        </p:spPr>
        <p:txBody>
          <a:bodyPr>
            <a:normAutofit/>
          </a:bodyPr>
          <a:lstStyle/>
          <a:p>
            <a:pPr algn="l"/>
            <a:r>
              <a:rPr lang="en-US" sz="4400"/>
              <a:t>Ethnic Groups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0" y="4571999"/>
            <a:ext cx="5334000" cy="1524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>
                <a:solidFill>
                  <a:srgbClr val="FFFFFF">
                    <a:alpha val="70000"/>
                  </a:srgbClr>
                </a:solidFill>
              </a:rPr>
              <a:t>Mercy Linder</a:t>
            </a:r>
            <a:endParaRPr lang="en-US"/>
          </a:p>
        </p:txBody>
      </p:sp>
      <p:pic>
        <p:nvPicPr>
          <p:cNvPr id="4" name="Picture 3" descr="Colored pencils inside a pencil holder which is on top of a wood table">
            <a:extLst>
              <a:ext uri="{FF2B5EF4-FFF2-40B4-BE49-F238E27FC236}">
                <a16:creationId xmlns:a16="http://schemas.microsoft.com/office/drawing/2014/main" id="{AB68D453-E0AD-488F-8F38-65349874A50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957" r="10" b="10"/>
          <a:stretch/>
        </p:blipFill>
        <p:spPr>
          <a:xfrm>
            <a:off x="2" y="732510"/>
            <a:ext cx="5333999" cy="6125491"/>
          </a:xfrm>
          <a:custGeom>
            <a:avLst/>
            <a:gdLst/>
            <a:ahLst/>
            <a:cxnLst/>
            <a:rect l="l" t="t" r="r" b="b"/>
            <a:pathLst>
              <a:path w="5333999" h="6125491">
                <a:moveTo>
                  <a:pt x="0" y="0"/>
                </a:moveTo>
                <a:lnTo>
                  <a:pt x="201347" y="12133"/>
                </a:lnTo>
                <a:cubicBezTo>
                  <a:pt x="834520" y="59989"/>
                  <a:pt x="1489622" y="165274"/>
                  <a:pt x="2149412" y="288819"/>
                </a:cubicBezTo>
                <a:cubicBezTo>
                  <a:pt x="4194087" y="671477"/>
                  <a:pt x="4738431" y="1884930"/>
                  <a:pt x="5125148" y="3309606"/>
                </a:cubicBezTo>
                <a:cubicBezTo>
                  <a:pt x="5383961" y="4263563"/>
                  <a:pt x="5599841" y="5130569"/>
                  <a:pt x="4496734" y="5829050"/>
                </a:cubicBezTo>
                <a:cubicBezTo>
                  <a:pt x="4342061" y="5927011"/>
                  <a:pt x="4177261" y="6012425"/>
                  <a:pt x="4005032" y="6088102"/>
                </a:cubicBezTo>
                <a:lnTo>
                  <a:pt x="3915032" y="6125491"/>
                </a:lnTo>
                <a:lnTo>
                  <a:pt x="0" y="6125491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EB7CBBE-178B-4DB3-AD92-DED458BAE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52425"/>
            <a:ext cx="5185830" cy="650557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pic>
        <p:nvPicPr>
          <p:cNvPr id="5" name="voice">
            <a:hlinkClick r:id="" action="ppaction://media"/>
            <a:extLst>
              <a:ext uri="{FF2B5EF4-FFF2-40B4-BE49-F238E27FC236}">
                <a16:creationId xmlns:a16="http://schemas.microsoft.com/office/drawing/2014/main" id="{AC588A46-9FBA-4AED-9C81-349652D4F7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23668" y="5996856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96E0416-6F73-4CD7-8947-45A73C497F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3545" r="7046" b="-1"/>
          <a:stretch/>
        </p:blipFill>
        <p:spPr>
          <a:xfrm>
            <a:off x="6483778" y="10"/>
            <a:ext cx="5578824" cy="6028246"/>
          </a:xfrm>
          <a:custGeom>
            <a:avLst/>
            <a:gdLst/>
            <a:ahLst/>
            <a:cxnLst/>
            <a:rect l="l" t="t" r="r" b="b"/>
            <a:pathLst>
              <a:path w="5578824" h="6028256">
                <a:moveTo>
                  <a:pt x="1681218" y="0"/>
                </a:moveTo>
                <a:lnTo>
                  <a:pt x="5578824" y="0"/>
                </a:lnTo>
                <a:lnTo>
                  <a:pt x="5578824" y="5760161"/>
                </a:lnTo>
                <a:lnTo>
                  <a:pt x="5441231" y="5804042"/>
                </a:lnTo>
                <a:cubicBezTo>
                  <a:pt x="5079089" y="5907589"/>
                  <a:pt x="4674877" y="5944442"/>
                  <a:pt x="4253224" y="5980388"/>
                </a:cubicBezTo>
                <a:cubicBezTo>
                  <a:pt x="2813852" y="6102970"/>
                  <a:pt x="1551586" y="6071494"/>
                  <a:pt x="837278" y="4877588"/>
                </a:cubicBezTo>
                <a:cubicBezTo>
                  <a:pt x="529862" y="4363935"/>
                  <a:pt x="255162" y="3847185"/>
                  <a:pt x="109626" y="3329255"/>
                </a:cubicBezTo>
                <a:cubicBezTo>
                  <a:pt x="-35907" y="2811325"/>
                  <a:pt x="-52277" y="2292214"/>
                  <a:pt x="156962" y="1773839"/>
                </a:cubicBezTo>
                <a:cubicBezTo>
                  <a:pt x="296494" y="1428108"/>
                  <a:pt x="536161" y="1082881"/>
                  <a:pt x="904890" y="738354"/>
                </a:cubicBezTo>
                <a:cubicBezTo>
                  <a:pt x="1036690" y="615181"/>
                  <a:pt x="1169968" y="488910"/>
                  <a:pt x="1304592" y="360545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362A0EA-3E81-4464-94B8-70BE5870E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87883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55859E-9D2C-466E-86D7-2F52D05DC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86000"/>
            <a:ext cx="5334000" cy="38100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/>
              <a:t>Christianity</a:t>
            </a:r>
          </a:p>
          <a:p>
            <a:r>
              <a:rPr lang="en-US" sz="2400"/>
              <a:t>Hispanics</a:t>
            </a:r>
          </a:p>
          <a:p>
            <a:r>
              <a:rPr lang="en-US" sz="2400"/>
              <a:t>Caucasians</a:t>
            </a:r>
          </a:p>
          <a:p>
            <a:r>
              <a:rPr lang="en-US" sz="2400"/>
              <a:t>African Americans</a:t>
            </a:r>
          </a:p>
          <a:p>
            <a:endParaRPr lang="en-US" sz="24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9252DB-DB6A-4B5E-A094-C367BF057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5334000" cy="1524000"/>
          </a:xfrm>
        </p:spPr>
        <p:txBody>
          <a:bodyPr>
            <a:normAutofit/>
          </a:bodyPr>
          <a:lstStyle/>
          <a:p>
            <a:r>
              <a:rPr lang="en-US" sz="3200"/>
              <a:t>Everyday Ethnic Groups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BFE7C7-9A29-4B7F-AD3D-17BEB2DAED6F}"/>
              </a:ext>
            </a:extLst>
          </p:cNvPr>
          <p:cNvSpPr txBox="1"/>
          <p:nvPr/>
        </p:nvSpPr>
        <p:spPr>
          <a:xfrm>
            <a:off x="9391233" y="6657945"/>
            <a:ext cx="2800767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4653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E543F-65F0-4DF4-B53A-02474CBFF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Concepts/Theories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0ED8F-CC2F-4896-9EFB-CDCB14135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Multiethnic- </a:t>
            </a:r>
            <a:r>
              <a:rPr lang="en-US" dirty="0">
                <a:ea typeface="+mn-lt"/>
                <a:cs typeface="+mn-lt"/>
              </a:rPr>
              <a:t>A society composed of numerous cultural, racial, and religious groups.</a:t>
            </a:r>
            <a:endParaRPr lang="en-US" dirty="0">
              <a:solidFill>
                <a:srgbClr val="FFFFFF">
                  <a:alpha val="70000"/>
                </a:srgbClr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Ethnocentrism- </a:t>
            </a:r>
            <a:r>
              <a:rPr lang="en-US" dirty="0">
                <a:ea typeface="+mn-lt"/>
                <a:cs typeface="+mn-lt"/>
              </a:rPr>
              <a:t>The belief by members of a group that their culture is superior to others.</a:t>
            </a:r>
            <a:endParaRPr lang="en-US" dirty="0">
              <a:solidFill>
                <a:srgbClr val="FFFFFF">
                  <a:alpha val="70000"/>
                </a:srgbClr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Ideology- </a:t>
            </a:r>
            <a:r>
              <a:rPr lang="en-US" dirty="0">
                <a:ea typeface="+mn-lt"/>
                <a:cs typeface="+mn-lt"/>
              </a:rPr>
              <a:t>A set of beliefs and values that explain, rationalize, and justify inequalities in wealth, power, and privilege.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939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6EF5A53-0A64-4CA5-B9C7-1CB97CB5C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4ABFBEA-4EB0-4D02-A2C0-1733CD3D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9E083F6-57F4-487B-A766-EA0462B1E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DADCB79D-3CFF-479D-84C8-735353429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437" r="-1" b="2697"/>
          <a:stretch/>
        </p:blipFill>
        <p:spPr>
          <a:xfrm>
            <a:off x="5091546" y="619123"/>
            <a:ext cx="7100454" cy="6238874"/>
          </a:xfrm>
          <a:custGeom>
            <a:avLst/>
            <a:gdLst/>
            <a:ahLst/>
            <a:cxnLst/>
            <a:rect l="l" t="t" r="r" b="b"/>
            <a:pathLst>
              <a:path w="7100454" h="6238874">
                <a:moveTo>
                  <a:pt x="5221938" y="783"/>
                </a:moveTo>
                <a:cubicBezTo>
                  <a:pt x="5784158" y="15914"/>
                  <a:pt x="6301398" y="253541"/>
                  <a:pt x="6756828" y="979302"/>
                </a:cubicBezTo>
                <a:cubicBezTo>
                  <a:pt x="6870382" y="1160214"/>
                  <a:pt x="6969391" y="1352970"/>
                  <a:pt x="7057114" y="1554417"/>
                </a:cubicBezTo>
                <a:lnTo>
                  <a:pt x="7100454" y="1659685"/>
                </a:lnTo>
                <a:lnTo>
                  <a:pt x="7100454" y="6238874"/>
                </a:lnTo>
                <a:lnTo>
                  <a:pt x="0" y="6238874"/>
                </a:lnTo>
                <a:lnTo>
                  <a:pt x="14064" y="6003370"/>
                </a:lnTo>
                <a:cubicBezTo>
                  <a:pt x="69537" y="5262783"/>
                  <a:pt x="191580" y="4496548"/>
                  <a:pt x="334789" y="3724830"/>
                </a:cubicBezTo>
                <a:cubicBezTo>
                  <a:pt x="778352" y="1333290"/>
                  <a:pt x="2184944" y="696602"/>
                  <a:pt x="3836378" y="244282"/>
                </a:cubicBezTo>
                <a:cubicBezTo>
                  <a:pt x="4320163" y="111842"/>
                  <a:pt x="4784656" y="-10986"/>
                  <a:pt x="5221938" y="783"/>
                </a:cubicBez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A0F8916-44ED-4BA2-B4A8-BFF92E4B4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5254705" y="-79298"/>
            <a:ext cx="6064089" cy="7810500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50C1B3-5837-4BEE-963A-CFE14A977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4572000" cy="2286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Why These Concepts?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36D021-6FEE-41EC-A60D-BE43C6C7EF82}"/>
              </a:ext>
            </a:extLst>
          </p:cNvPr>
          <p:cNvSpPr txBox="1"/>
          <p:nvPr/>
        </p:nvSpPr>
        <p:spPr>
          <a:xfrm>
            <a:off x="9413675" y="6657945"/>
            <a:ext cx="2778325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9501362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RegularSeed_2SEEDS">
      <a:dk1>
        <a:srgbClr val="000000"/>
      </a:dk1>
      <a:lt1>
        <a:srgbClr val="FFFFFF"/>
      </a:lt1>
      <a:dk2>
        <a:srgbClr val="1B2F2F"/>
      </a:dk2>
      <a:lt2>
        <a:srgbClr val="F3F1F0"/>
      </a:lt2>
      <a:accent1>
        <a:srgbClr val="3B9EB1"/>
      </a:accent1>
      <a:accent2>
        <a:srgbClr val="46B196"/>
      </a:accent2>
      <a:accent3>
        <a:srgbClr val="4D7FC3"/>
      </a:accent3>
      <a:accent4>
        <a:srgbClr val="B13B3E"/>
      </a:accent4>
      <a:accent5>
        <a:srgbClr val="C37B4D"/>
      </a:accent5>
      <a:accent6>
        <a:srgbClr val="B19B3B"/>
      </a:accent6>
      <a:hlink>
        <a:srgbClr val="BF5641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PebbleVTI</vt:lpstr>
      <vt:lpstr>Ethnic Groups</vt:lpstr>
      <vt:lpstr>Everyday Ethnic Groups</vt:lpstr>
      <vt:lpstr>Concepts/Theories</vt:lpstr>
      <vt:lpstr>Why These Concepts?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Mercy Linder</cp:lastModifiedBy>
  <cp:revision>37</cp:revision>
  <dcterms:created xsi:type="dcterms:W3CDTF">2022-01-30T22:04:54Z</dcterms:created>
  <dcterms:modified xsi:type="dcterms:W3CDTF">2022-01-31T03:49:12Z</dcterms:modified>
</cp:coreProperties>
</file>