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4" d="100"/>
          <a:sy n="94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8468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734941"/>
            <a:ext cx="4286250" cy="20116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88000"/>
              </a:lnSpc>
              <a:buNone/>
            </a:pPr>
            <a:r>
              <a:rPr lang="en-US" sz="330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PHISHING:
NÃO CAIAS NA
ARMADILHA
DIGITAL!</a:t>
            </a:r>
            <a:endParaRPr lang="en-US" sz="3300" dirty="0"/>
          </a:p>
        </p:txBody>
      </p:sp>
      <p:sp>
        <p:nvSpPr>
          <p:cNvPr id="4" name="Shape 1"/>
          <p:cNvSpPr/>
          <p:nvPr/>
        </p:nvSpPr>
        <p:spPr>
          <a:xfrm>
            <a:off x="571500" y="2918027"/>
            <a:ext cx="4286250" cy="419695"/>
          </a:xfrm>
          <a:prstGeom prst="rect">
            <a:avLst/>
          </a:prstGeom>
          <a:solidFill>
            <a:srgbClr val="FFD166"/>
          </a:solidFill>
          <a:ln/>
        </p:spPr>
      </p:sp>
      <p:sp>
        <p:nvSpPr>
          <p:cNvPr id="5" name="Text 2"/>
          <p:cNvSpPr/>
          <p:nvPr/>
        </p:nvSpPr>
        <p:spPr>
          <a:xfrm>
            <a:off x="571500" y="2918027"/>
            <a:ext cx="4286250" cy="419695"/>
          </a:xfrm>
          <a:prstGeom prst="rect">
            <a:avLst/>
          </a:prstGeom>
          <a:noFill/>
          <a:ln/>
        </p:spPr>
        <p:txBody>
          <a:bodyPr wrap="square" lIns="170053" tIns="85090" rIns="170053" bIns="85090" rtlCol="0" anchor="t">
            <a:sp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Guia de Segurança para Alunos</a:t>
            </a:r>
            <a:endParaRPr lang="en-US" sz="1600" dirty="0"/>
          </a:p>
        </p:txBody>
      </p:sp>
      <p:sp>
        <p:nvSpPr>
          <p:cNvPr id="6" name="Text 3"/>
          <p:cNvSpPr/>
          <p:nvPr/>
        </p:nvSpPr>
        <p:spPr>
          <a:xfrm>
            <a:off x="571500" y="3480597"/>
            <a:ext cx="4286250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50" dirty="0">
                <a:solidFill>
                  <a:srgbClr val="E2E8F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2º Ciclo ao Secundário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5257800" y="971550"/>
            <a:ext cx="3486150" cy="3486150"/>
          </a:xfrm>
          <a:prstGeom prst="rect">
            <a:avLst/>
          </a:prstGeom>
          <a:solidFill>
            <a:srgbClr val="000000">
              <a:alpha val="0"/>
            </a:srgbClr>
          </a:solidFill>
          <a:ln w="27432">
            <a:solidFill>
              <a:srgbClr val="FFFFFF"/>
            </a:solidFill>
            <a:prstDash val="solid"/>
          </a:ln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4950" y="957263"/>
            <a:ext cx="3429000" cy="383619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572500" cy="414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245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O QUE É O PHISHING?</a:t>
            </a:r>
            <a:endParaRPr lang="en-US" sz="2450" dirty="0"/>
          </a:p>
        </p:txBody>
      </p:sp>
      <p:sp>
        <p:nvSpPr>
          <p:cNvPr id="4" name="Shape 1"/>
          <p:cNvSpPr/>
          <p:nvPr/>
        </p:nvSpPr>
        <p:spPr>
          <a:xfrm>
            <a:off x="571500" y="1128713"/>
            <a:ext cx="8629650" cy="3486150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D166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857250" y="1414463"/>
            <a:ext cx="457200" cy="457200"/>
          </a:xfrm>
          <a:prstGeom prst="rect">
            <a:avLst/>
          </a:prstGeom>
          <a:solidFill>
            <a:srgbClr val="0A2540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339" y="1543050"/>
            <a:ext cx="175022" cy="20002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485900" y="1414463"/>
            <a:ext cx="7372350" cy="5200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Uma técnica usada por criminosos para </a:t>
            </a:r>
            <a:r>
              <a:rPr lang="en-US" sz="1300" b="1" dirty="0">
                <a:solidFill>
                  <a:srgbClr val="FF6B6B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roubar os teus dados</a:t>
            </a:r>
            <a:r>
              <a:rPr lang="en-US" sz="140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fingindo ser pessoas ou empresas em quem confias.</a:t>
            </a:r>
            <a:endParaRPr lang="en-US" sz="1400" dirty="0"/>
          </a:p>
        </p:txBody>
      </p:sp>
      <p:sp>
        <p:nvSpPr>
          <p:cNvPr id="8" name="Shape 4"/>
          <p:cNvSpPr/>
          <p:nvPr/>
        </p:nvSpPr>
        <p:spPr>
          <a:xfrm>
            <a:off x="857250" y="2148818"/>
            <a:ext cx="457200" cy="457200"/>
          </a:xfrm>
          <a:prstGeom prst="rect">
            <a:avLst/>
          </a:prstGeom>
          <a:solidFill>
            <a:srgbClr val="0A2540"/>
          </a:solidFill>
          <a:ln/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5838" y="2277405"/>
            <a:ext cx="200025" cy="200025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485900" y="2148818"/>
            <a:ext cx="7372350" cy="5200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O objetivo é "pescar" as tuas </a:t>
            </a:r>
            <a:r>
              <a:rPr lang="en-US" sz="1300" b="1" dirty="0">
                <a:solidFill>
                  <a:srgbClr val="FF6B6B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passwords</a:t>
            </a:r>
            <a:r>
              <a:rPr lang="en-US" sz="140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, dados bancários ou instalar </a:t>
            </a:r>
            <a:r>
              <a:rPr lang="en-US" sz="1300" b="1" dirty="0">
                <a:solidFill>
                  <a:srgbClr val="FF6B6B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vírus</a:t>
            </a:r>
            <a:r>
              <a:rPr lang="en-US" sz="140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no teu dispositivo.</a:t>
            </a:r>
            <a:endParaRPr lang="en-US" sz="1400" dirty="0"/>
          </a:p>
        </p:txBody>
      </p:sp>
      <p:sp>
        <p:nvSpPr>
          <p:cNvPr id="11" name="Shape 6"/>
          <p:cNvSpPr/>
          <p:nvPr/>
        </p:nvSpPr>
        <p:spPr>
          <a:xfrm>
            <a:off x="857250" y="2883173"/>
            <a:ext cx="8001000" cy="848655"/>
          </a:xfrm>
          <a:prstGeom prst="rect">
            <a:avLst/>
          </a:prstGeom>
          <a:solidFill>
            <a:srgbClr val="FFD166"/>
          </a:solidFill>
          <a:ln w="18288">
            <a:solidFill>
              <a:srgbClr val="0A2540"/>
            </a:solidFill>
            <a:prstDash val="dash"/>
          </a:ln>
        </p:spPr>
      </p:sp>
      <p:sp>
        <p:nvSpPr>
          <p:cNvPr id="12" name="Shape 7"/>
          <p:cNvSpPr/>
          <p:nvPr/>
        </p:nvSpPr>
        <p:spPr>
          <a:xfrm>
            <a:off x="1000125" y="3026048"/>
            <a:ext cx="457200" cy="457200"/>
          </a:xfrm>
          <a:prstGeom prst="rect">
            <a:avLst/>
          </a:prstGeom>
          <a:solidFill>
            <a:srgbClr val="0A2540"/>
          </a:solidFill>
          <a:ln/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6211" y="3154635"/>
            <a:ext cx="225028" cy="200025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628775" y="3026048"/>
            <a:ext cx="7086600" cy="5200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3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Pensa nisto como um anzol digital: se morderes o isco, eles ganham acesso à tua vida online!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572500" cy="414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245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COMO TE TENTAM APANHAR?</a:t>
            </a:r>
            <a:endParaRPr lang="en-US" sz="2450" dirty="0"/>
          </a:p>
        </p:txBody>
      </p:sp>
      <p:sp>
        <p:nvSpPr>
          <p:cNvPr id="4" name="Shape 1"/>
          <p:cNvSpPr/>
          <p:nvPr/>
        </p:nvSpPr>
        <p:spPr>
          <a:xfrm>
            <a:off x="571500" y="1271588"/>
            <a:ext cx="628650" cy="628650"/>
          </a:xfrm>
          <a:prstGeom prst="rect">
            <a:avLst/>
          </a:prstGeom>
          <a:solidFill>
            <a:srgbClr val="FFFFFF"/>
          </a:solidFill>
          <a:ln w="27432">
            <a:solidFill>
              <a:srgbClr val="0A2540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950" y="1443038"/>
            <a:ext cx="228600" cy="22860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71500" y="2014538"/>
            <a:ext cx="1584127" cy="22287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300" b="1" dirty="0">
                <a:solidFill>
                  <a:srgbClr val="FFD166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E-MAILS FALSOS</a:t>
            </a:r>
            <a:endParaRPr lang="en-US" sz="1300" dirty="0"/>
          </a:p>
        </p:txBody>
      </p:sp>
      <p:sp>
        <p:nvSpPr>
          <p:cNvPr id="7" name="Text 3"/>
          <p:cNvSpPr/>
          <p:nvPr/>
        </p:nvSpPr>
        <p:spPr>
          <a:xfrm>
            <a:off x="571500" y="2323142"/>
            <a:ext cx="1785938" cy="7715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950" dirty="0">
                <a:solidFill>
                  <a:srgbClr val="E2E8F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Parecem oficiais, mas contêm links ou anexos perigosos que instalam vírus.</a:t>
            </a:r>
            <a:endParaRPr lang="en-US" sz="950" dirty="0"/>
          </a:p>
        </p:txBody>
      </p:sp>
      <p:sp>
        <p:nvSpPr>
          <p:cNvPr id="8" name="Shape 4"/>
          <p:cNvSpPr/>
          <p:nvPr/>
        </p:nvSpPr>
        <p:spPr>
          <a:xfrm>
            <a:off x="2643188" y="1271588"/>
            <a:ext cx="628650" cy="628650"/>
          </a:xfrm>
          <a:prstGeom prst="rect">
            <a:avLst/>
          </a:prstGeom>
          <a:solidFill>
            <a:srgbClr val="FFD166"/>
          </a:solidFill>
          <a:ln w="27432">
            <a:solidFill>
              <a:srgbClr val="0A2540"/>
            </a:solidFill>
            <a:prstDash val="solid"/>
          </a:ln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4638" y="1443038"/>
            <a:ext cx="228600" cy="22860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2643188" y="2014538"/>
            <a:ext cx="1555552" cy="22287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300" b="1" dirty="0">
                <a:solidFill>
                  <a:srgbClr val="FFD166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SMISHING (SMS)</a:t>
            </a:r>
            <a:endParaRPr lang="en-US" sz="1300" dirty="0"/>
          </a:p>
        </p:txBody>
      </p:sp>
      <p:sp>
        <p:nvSpPr>
          <p:cNvPr id="11" name="Text 6"/>
          <p:cNvSpPr/>
          <p:nvPr/>
        </p:nvSpPr>
        <p:spPr>
          <a:xfrm>
            <a:off x="2643188" y="2323142"/>
            <a:ext cx="1785938" cy="7715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950" dirty="0">
                <a:solidFill>
                  <a:srgbClr val="E2E8F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Mensagens de texto no telemóvel com links estranhos para roubar passwords.</a:t>
            </a:r>
            <a:endParaRPr lang="en-US" sz="950" dirty="0"/>
          </a:p>
        </p:txBody>
      </p:sp>
      <p:sp>
        <p:nvSpPr>
          <p:cNvPr id="12" name="Shape 7"/>
          <p:cNvSpPr/>
          <p:nvPr/>
        </p:nvSpPr>
        <p:spPr>
          <a:xfrm>
            <a:off x="4714875" y="1271588"/>
            <a:ext cx="628650" cy="628650"/>
          </a:xfrm>
          <a:prstGeom prst="rect">
            <a:avLst/>
          </a:prstGeom>
          <a:solidFill>
            <a:srgbClr val="FFFFFF"/>
          </a:solidFill>
          <a:ln w="27432">
            <a:solidFill>
              <a:srgbClr val="0A2540"/>
            </a:solidFill>
            <a:prstDash val="solid"/>
          </a:ln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86325" y="1443038"/>
            <a:ext cx="228600" cy="22860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4714875" y="2014538"/>
            <a:ext cx="1393031" cy="22287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300" b="1" dirty="0">
                <a:solidFill>
                  <a:srgbClr val="FFD166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VISHING (VOZ)</a:t>
            </a:r>
            <a:endParaRPr lang="en-US" sz="1300" dirty="0"/>
          </a:p>
        </p:txBody>
      </p:sp>
      <p:sp>
        <p:nvSpPr>
          <p:cNvPr id="15" name="Text 9"/>
          <p:cNvSpPr/>
          <p:nvPr/>
        </p:nvSpPr>
        <p:spPr>
          <a:xfrm>
            <a:off x="4714875" y="2323142"/>
            <a:ext cx="1785938" cy="5786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950" dirty="0">
                <a:solidFill>
                  <a:srgbClr val="E2E8F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Chamadas de voz a fingir que são do suporte técnico ou do teu banco.</a:t>
            </a:r>
            <a:endParaRPr lang="en-US" sz="950" dirty="0"/>
          </a:p>
        </p:txBody>
      </p:sp>
      <p:sp>
        <p:nvSpPr>
          <p:cNvPr id="16" name="Shape 10"/>
          <p:cNvSpPr/>
          <p:nvPr/>
        </p:nvSpPr>
        <p:spPr>
          <a:xfrm>
            <a:off x="6786563" y="1271588"/>
            <a:ext cx="628650" cy="628650"/>
          </a:xfrm>
          <a:prstGeom prst="rect">
            <a:avLst/>
          </a:prstGeom>
          <a:solidFill>
            <a:srgbClr val="FF6B6B"/>
          </a:solidFill>
          <a:ln w="27432">
            <a:solidFill>
              <a:srgbClr val="0A2540"/>
            </a:solidFill>
            <a:prstDash val="solid"/>
          </a:ln>
        </p:spPr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9438" y="1443038"/>
            <a:ext cx="285750" cy="228600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6786563" y="2014538"/>
            <a:ext cx="1450181" cy="22287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300" b="1" dirty="0">
                <a:solidFill>
                  <a:srgbClr val="FFD166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MULTI-VECTOR</a:t>
            </a:r>
            <a:endParaRPr lang="en-US" sz="1300" dirty="0"/>
          </a:p>
        </p:txBody>
      </p:sp>
      <p:sp>
        <p:nvSpPr>
          <p:cNvPr id="19" name="Text 12"/>
          <p:cNvSpPr/>
          <p:nvPr/>
        </p:nvSpPr>
        <p:spPr>
          <a:xfrm>
            <a:off x="6786563" y="2323142"/>
            <a:ext cx="1785938" cy="57864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950" dirty="0">
                <a:solidFill>
                  <a:srgbClr val="E2E8F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Combinam vários destes métodos ao mesmo tempo para parecerem mais reais.</a:t>
            </a:r>
            <a:endParaRPr lang="en-US" sz="9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572500" cy="414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245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SINAIS DE ALERTA: DETETA O "ISCO"</a:t>
            </a:r>
            <a:endParaRPr lang="en-US" sz="2450" dirty="0"/>
          </a:p>
        </p:txBody>
      </p:sp>
      <p:sp>
        <p:nvSpPr>
          <p:cNvPr id="4" name="Shape 1"/>
          <p:cNvSpPr/>
          <p:nvPr/>
        </p:nvSpPr>
        <p:spPr>
          <a:xfrm>
            <a:off x="571500" y="1057275"/>
            <a:ext cx="8001000" cy="885825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6B6B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1328738"/>
            <a:ext cx="428625" cy="28575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235869" y="1368028"/>
            <a:ext cx="1989534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SENTIDO DE URGÊNCIA</a:t>
            </a:r>
            <a:endParaRPr lang="en-US" sz="1200" dirty="0"/>
          </a:p>
        </p:txBody>
      </p:sp>
      <p:sp>
        <p:nvSpPr>
          <p:cNvPr id="7" name="Text 3"/>
          <p:cNvSpPr/>
          <p:nvPr/>
        </p:nvSpPr>
        <p:spPr>
          <a:xfrm>
            <a:off x="5611416" y="1384995"/>
            <a:ext cx="2903934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425466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"A tua conta vai ser bloqueada AGORA!"</a:t>
            </a:r>
            <a:endParaRPr lang="en-US" sz="1000" dirty="0"/>
          </a:p>
        </p:txBody>
      </p:sp>
      <p:sp>
        <p:nvSpPr>
          <p:cNvPr id="8" name="Shape 4"/>
          <p:cNvSpPr/>
          <p:nvPr/>
        </p:nvSpPr>
        <p:spPr>
          <a:xfrm>
            <a:off x="571500" y="1971675"/>
            <a:ext cx="8001000" cy="885825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6B6B"/>
            </a:solidFill>
            <a:prstDash val="solid"/>
          </a:ln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0" y="2243138"/>
            <a:ext cx="428625" cy="28575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235869" y="2282428"/>
            <a:ext cx="1626989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ERROS DE ESCRITA</a:t>
            </a:r>
            <a:endParaRPr lang="en-US" sz="1200" dirty="0"/>
          </a:p>
        </p:txBody>
      </p:sp>
      <p:sp>
        <p:nvSpPr>
          <p:cNvPr id="11" name="Text 6"/>
          <p:cNvSpPr/>
          <p:nvPr/>
        </p:nvSpPr>
        <p:spPr>
          <a:xfrm>
            <a:off x="4654153" y="2299395"/>
            <a:ext cx="3861197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425466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Erros de português que empresas reais não cometem.</a:t>
            </a:r>
            <a:endParaRPr lang="en-US" sz="1000" dirty="0"/>
          </a:p>
        </p:txBody>
      </p:sp>
      <p:sp>
        <p:nvSpPr>
          <p:cNvPr id="12" name="Shape 7"/>
          <p:cNvSpPr/>
          <p:nvPr/>
        </p:nvSpPr>
        <p:spPr>
          <a:xfrm>
            <a:off x="571500" y="2886075"/>
            <a:ext cx="8001000" cy="885825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6B6B"/>
            </a:solidFill>
            <a:prstDash val="solid"/>
          </a:ln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650" y="3157538"/>
            <a:ext cx="428625" cy="28575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235869" y="3196828"/>
            <a:ext cx="2080617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REMETENTE ESTRANHO</a:t>
            </a:r>
            <a:endParaRPr lang="en-US" sz="1200" dirty="0"/>
          </a:p>
        </p:txBody>
      </p:sp>
      <p:sp>
        <p:nvSpPr>
          <p:cNvPr id="15" name="Text 9"/>
          <p:cNvSpPr/>
          <p:nvPr/>
        </p:nvSpPr>
        <p:spPr>
          <a:xfrm>
            <a:off x="5525691" y="3213795"/>
            <a:ext cx="2989659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425466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Diz ser Google, mas o e-mail é @xyz.com.</a:t>
            </a:r>
            <a:endParaRPr lang="en-US" sz="1000" dirty="0"/>
          </a:p>
        </p:txBody>
      </p:sp>
      <p:sp>
        <p:nvSpPr>
          <p:cNvPr id="16" name="Shape 10"/>
          <p:cNvSpPr/>
          <p:nvPr/>
        </p:nvSpPr>
        <p:spPr>
          <a:xfrm>
            <a:off x="571500" y="3800475"/>
            <a:ext cx="8001000" cy="885825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6B6B"/>
            </a:solidFill>
            <a:prstDash val="solid"/>
          </a:ln>
        </p:spPr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650" y="4071938"/>
            <a:ext cx="428625" cy="285750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1235869" y="4111228"/>
            <a:ext cx="2185988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PROMESSAS DE PRÉMIOS</a:t>
            </a:r>
            <a:endParaRPr lang="en-US" sz="1200" dirty="0"/>
          </a:p>
        </p:txBody>
      </p:sp>
      <p:sp>
        <p:nvSpPr>
          <p:cNvPr id="19" name="Text 12"/>
          <p:cNvSpPr/>
          <p:nvPr/>
        </p:nvSpPr>
        <p:spPr>
          <a:xfrm>
            <a:off x="5627489" y="4128195"/>
            <a:ext cx="2887861" cy="1732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425466"/>
                </a:solidFill>
                <a:latin typeface="Inter SemiBold" pitchFamily="34" charset="0"/>
                <a:ea typeface="Inter SemiBold" pitchFamily="34" charset="-122"/>
                <a:cs typeface="Inter SemiBold" pitchFamily="34" charset="-120"/>
              </a:rPr>
              <a:t>"Ganhaste um iPhone! Reclama já aqui."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572500" cy="414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245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PHISHING POR E-MAIL: O QUE VERIFICAR?</a:t>
            </a:r>
            <a:endParaRPr lang="en-US" sz="2450" dirty="0"/>
          </a:p>
        </p:txBody>
      </p:sp>
      <p:sp>
        <p:nvSpPr>
          <p:cNvPr id="4" name="Shape 1"/>
          <p:cNvSpPr/>
          <p:nvPr/>
        </p:nvSpPr>
        <p:spPr>
          <a:xfrm>
            <a:off x="571500" y="1128713"/>
            <a:ext cx="4629150" cy="828675"/>
          </a:xfrm>
          <a:prstGeom prst="rect">
            <a:avLst/>
          </a:prstGeom>
          <a:solidFill>
            <a:srgbClr val="FFFFFF">
              <a:alpha val="95000"/>
            </a:srgbClr>
          </a:solidFill>
          <a:ln w="18288">
            <a:solidFill>
              <a:srgbClr val="FFD166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656" y="1419820"/>
            <a:ext cx="250031" cy="20002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071563" y="1335881"/>
            <a:ext cx="4021931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Saudações Genéricas:</a:t>
            </a: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"Caro cliente" em vez do teu nome real é um sinal de alerta.</a:t>
            </a:r>
            <a:endParaRPr lang="en-US" sz="1000" dirty="0"/>
          </a:p>
        </p:txBody>
      </p:sp>
      <p:sp>
        <p:nvSpPr>
          <p:cNvPr id="7" name="Shape 3"/>
          <p:cNvSpPr/>
          <p:nvPr/>
        </p:nvSpPr>
        <p:spPr>
          <a:xfrm>
            <a:off x="571500" y="2021681"/>
            <a:ext cx="4629150" cy="828675"/>
          </a:xfrm>
          <a:prstGeom prst="rect">
            <a:avLst/>
          </a:prstGeom>
          <a:solidFill>
            <a:srgbClr val="FFFFFF">
              <a:alpha val="95000"/>
            </a:srgbClr>
          </a:solidFill>
          <a:ln w="18288">
            <a:solidFill>
              <a:srgbClr val="FFD166"/>
            </a:solidFill>
            <a:prstDash val="solid"/>
          </a:ln>
        </p:spPr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691" y="2312789"/>
            <a:ext cx="125016" cy="200025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022617" y="2228850"/>
            <a:ext cx="4070877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Links Escondidos:</a:t>
            </a: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Passa o rato sobre o link (sem clicar!) para veres o endereço real.</a:t>
            </a:r>
            <a:endParaRPr lang="en-US" sz="1000" dirty="0"/>
          </a:p>
        </p:txBody>
      </p:sp>
      <p:sp>
        <p:nvSpPr>
          <p:cNvPr id="10" name="Shape 5"/>
          <p:cNvSpPr/>
          <p:nvPr/>
        </p:nvSpPr>
        <p:spPr>
          <a:xfrm>
            <a:off x="571500" y="2914650"/>
            <a:ext cx="4629150" cy="828675"/>
          </a:xfrm>
          <a:prstGeom prst="rect">
            <a:avLst/>
          </a:prstGeom>
          <a:solidFill>
            <a:srgbClr val="FFFFFF">
              <a:alpha val="95000"/>
            </a:srgbClr>
          </a:solidFill>
          <a:ln w="18288">
            <a:solidFill>
              <a:srgbClr val="FFD166"/>
            </a:solidFill>
            <a:prstDash val="solid"/>
          </a:ln>
        </p:spPr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403" y="3205758"/>
            <a:ext cx="150019" cy="200025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031072" y="3121819"/>
            <a:ext cx="4062422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Anexos Inesperados:</a:t>
            </a: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Nunca abras ficheiros .zip ou .exe de quem não conheces.</a:t>
            </a:r>
            <a:endParaRPr lang="en-US" sz="1000" dirty="0"/>
          </a:p>
        </p:txBody>
      </p:sp>
      <p:sp>
        <p:nvSpPr>
          <p:cNvPr id="13" name="Shape 7"/>
          <p:cNvSpPr/>
          <p:nvPr/>
        </p:nvSpPr>
        <p:spPr>
          <a:xfrm>
            <a:off x="571500" y="3807619"/>
            <a:ext cx="4629150" cy="828675"/>
          </a:xfrm>
          <a:prstGeom prst="rect">
            <a:avLst/>
          </a:prstGeom>
          <a:solidFill>
            <a:srgbClr val="FFFFFF">
              <a:alpha val="95000"/>
            </a:srgbClr>
          </a:solidFill>
          <a:ln w="18288">
            <a:solidFill>
              <a:srgbClr val="FFD166"/>
            </a:solidFill>
            <a:prstDash val="solid"/>
          </a:ln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656" y="4098727"/>
            <a:ext cx="200025" cy="200025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1021556" y="4014788"/>
            <a:ext cx="4071938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Domínio do Remetente:</a:t>
            </a: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Verifica sempre a parte depois do "@" no endereço de e-mail.</a:t>
            </a:r>
            <a:endParaRPr lang="en-US" sz="1000" dirty="0"/>
          </a:p>
        </p:txBody>
      </p:sp>
      <p:sp>
        <p:nvSpPr>
          <p:cNvPr id="16" name="Shape 9"/>
          <p:cNvSpPr/>
          <p:nvPr/>
        </p:nvSpPr>
        <p:spPr>
          <a:xfrm>
            <a:off x="5600700" y="1128713"/>
            <a:ext cx="2857500" cy="2857500"/>
          </a:xfrm>
          <a:prstGeom prst="rect">
            <a:avLst/>
          </a:prstGeom>
          <a:solidFill>
            <a:srgbClr val="FFD166"/>
          </a:solidFill>
          <a:ln w="27432">
            <a:solidFill>
              <a:srgbClr val="0A2540"/>
            </a:solidFill>
            <a:prstDash val="solid"/>
          </a:ln>
        </p:spPr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43700" y="1713607"/>
            <a:ext cx="571500" cy="571500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6412409" y="2494062"/>
            <a:ext cx="1234083" cy="4143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PENSA ANTES
DE CLICAR!</a:t>
            </a:r>
            <a:endParaRPr lang="en-US" sz="1200" dirty="0"/>
          </a:p>
        </p:txBody>
      </p:sp>
      <p:sp>
        <p:nvSpPr>
          <p:cNvPr id="19" name="Text 11"/>
          <p:cNvSpPr/>
          <p:nvPr/>
        </p:nvSpPr>
        <p:spPr>
          <a:xfrm>
            <a:off x="5743575" y="3015555"/>
            <a:ext cx="2571750" cy="3107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Um clique errado pode comprometer a tua segurança.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572500" cy="414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245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CUIDADO COM O TELEMÓVEL</a:t>
            </a:r>
            <a:endParaRPr lang="en-US" sz="2450" dirty="0"/>
          </a:p>
        </p:txBody>
      </p:sp>
      <p:sp>
        <p:nvSpPr>
          <p:cNvPr id="4" name="Shape 1"/>
          <p:cNvSpPr/>
          <p:nvPr/>
        </p:nvSpPr>
        <p:spPr>
          <a:xfrm>
            <a:off x="571500" y="1128713"/>
            <a:ext cx="3857625" cy="3486150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D166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13" y="1343918"/>
            <a:ext cx="257175" cy="25717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185863" y="1343025"/>
            <a:ext cx="1805583" cy="2589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SMISHING (SMS)</a:t>
            </a:r>
            <a:endParaRPr lang="en-US" sz="15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813" y="1809155"/>
            <a:ext cx="128588" cy="12858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1556" y="1773436"/>
            <a:ext cx="3164681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Se receberes um link por SMS de um número desconhecido, apaga-o logo.</a:t>
            </a:r>
            <a:endParaRPr lang="en-US" sz="1050" dirty="0"/>
          </a:p>
        </p:txBody>
      </p:sp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813" y="2316361"/>
            <a:ext cx="128588" cy="128588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1021556" y="2280642"/>
            <a:ext cx="3164681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Nunca dês códigos de verificação que recebas por SMS a ninguém.</a:t>
            </a:r>
            <a:endParaRPr lang="en-US" sz="1050" dirty="0"/>
          </a:p>
        </p:txBody>
      </p:sp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813" y="2823567"/>
            <a:ext cx="160734" cy="128588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1053703" y="2787848"/>
            <a:ext cx="3132534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Desconfia de links que pedem dados pessoais ou bancários.</a:t>
            </a:r>
            <a:endParaRPr lang="en-US" sz="1050" dirty="0"/>
          </a:p>
        </p:txBody>
      </p:sp>
      <p:sp>
        <p:nvSpPr>
          <p:cNvPr id="13" name="Shape 6"/>
          <p:cNvSpPr/>
          <p:nvPr/>
        </p:nvSpPr>
        <p:spPr>
          <a:xfrm>
            <a:off x="4686300" y="1128713"/>
            <a:ext cx="3886200" cy="3486150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D166"/>
            </a:solidFill>
            <a:prstDash val="solid"/>
          </a:ln>
        </p:spPr>
      </p:sp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29188" y="1343918"/>
            <a:ext cx="257175" cy="257175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5329238" y="1343025"/>
            <a:ext cx="1610916" cy="2589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VISHING (VOZ)</a:t>
            </a:r>
            <a:endParaRPr lang="en-US" sz="1500" dirty="0"/>
          </a:p>
        </p:txBody>
      </p:sp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9188" y="1809155"/>
            <a:ext cx="160734" cy="128588"/>
          </a:xfrm>
          <a:prstGeom prst="rect">
            <a:avLst/>
          </a:prstGeom>
        </p:spPr>
      </p:pic>
      <p:sp>
        <p:nvSpPr>
          <p:cNvPr id="17" name="Text 8"/>
          <p:cNvSpPr/>
          <p:nvPr/>
        </p:nvSpPr>
        <p:spPr>
          <a:xfrm>
            <a:off x="5197078" y="1773436"/>
            <a:ext cx="3161109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Se te pressionarem a tomar uma decisão rápida, desconfia e desliga.</a:t>
            </a:r>
            <a:endParaRPr lang="en-US" sz="1050" dirty="0"/>
          </a:p>
        </p:txBody>
      </p:sp>
      <p:pic>
        <p:nvPicPr>
          <p:cNvPr id="18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29188" y="2316361"/>
            <a:ext cx="144661" cy="128588"/>
          </a:xfrm>
          <a:prstGeom prst="rect">
            <a:avLst/>
          </a:prstGeom>
        </p:spPr>
      </p:pic>
      <p:sp>
        <p:nvSpPr>
          <p:cNvPr id="19" name="Text 9"/>
          <p:cNvSpPr/>
          <p:nvPr/>
        </p:nvSpPr>
        <p:spPr>
          <a:xfrm>
            <a:off x="5181005" y="2280642"/>
            <a:ext cx="3177183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Nunca dês informações sensíveis por telefone a desconhecidos.</a:t>
            </a:r>
            <a:endParaRPr lang="en-US" sz="1050" dirty="0"/>
          </a:p>
        </p:txBody>
      </p:sp>
      <p:pic>
        <p:nvPicPr>
          <p:cNvPr id="2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29188" y="2823567"/>
            <a:ext cx="128588" cy="128588"/>
          </a:xfrm>
          <a:prstGeom prst="rect">
            <a:avLst/>
          </a:prstGeom>
        </p:spPr>
      </p:pic>
      <p:sp>
        <p:nvSpPr>
          <p:cNvPr id="21" name="Text 10"/>
          <p:cNvSpPr/>
          <p:nvPr/>
        </p:nvSpPr>
        <p:spPr>
          <a:xfrm>
            <a:off x="5164931" y="2787848"/>
            <a:ext cx="3193256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Tenta confirmar a chamada com a entidade oficial.</a:t>
            </a:r>
            <a:endParaRPr lang="en-US" sz="1050" dirty="0"/>
          </a:p>
        </p:txBody>
      </p:sp>
      <p:sp>
        <p:nvSpPr>
          <p:cNvPr id="22" name="Shape 11"/>
          <p:cNvSpPr/>
          <p:nvPr/>
        </p:nvSpPr>
        <p:spPr>
          <a:xfrm>
            <a:off x="4929188" y="3366492"/>
            <a:ext cx="3429000" cy="782241"/>
          </a:xfrm>
          <a:prstGeom prst="rect">
            <a:avLst/>
          </a:prstGeom>
          <a:solidFill>
            <a:srgbClr val="0A2540"/>
          </a:solidFill>
          <a:ln/>
        </p:spPr>
      </p:sp>
      <p:sp>
        <p:nvSpPr>
          <p:cNvPr id="23" name="Text 12"/>
          <p:cNvSpPr/>
          <p:nvPr/>
        </p:nvSpPr>
        <p:spPr>
          <a:xfrm>
            <a:off x="5036344" y="3602236"/>
            <a:ext cx="3214688" cy="3107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FFD166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DICA:</a:t>
            </a:r>
            <a:r>
              <a:rPr lang="en-US" sz="950" dirty="0">
                <a:solidFill>
                  <a:srgbClr val="FFFFFF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Usa apps como </a:t>
            </a:r>
            <a:r>
              <a:rPr lang="en-US" sz="900" b="1" dirty="0">
                <a:solidFill>
                  <a:srgbClr val="FFD166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TrueCaller</a:t>
            </a:r>
            <a:r>
              <a:rPr lang="en-US" sz="950" dirty="0">
                <a:solidFill>
                  <a:srgbClr val="FFFFFF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ou </a:t>
            </a:r>
            <a:r>
              <a:rPr lang="en-US" sz="900" b="1" dirty="0">
                <a:solidFill>
                  <a:srgbClr val="FFD166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Hiya</a:t>
            </a:r>
            <a:r>
              <a:rPr lang="en-US" sz="950" dirty="0">
                <a:solidFill>
                  <a:srgbClr val="FFFFFF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para identificar e bloquear números de burlões.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572500" cy="414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245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IMPORTÂNCIA DAS ATUALIZAÇÕES</a:t>
            </a:r>
            <a:endParaRPr lang="en-US" sz="2450" dirty="0"/>
          </a:p>
        </p:txBody>
      </p:sp>
      <p:sp>
        <p:nvSpPr>
          <p:cNvPr id="4" name="Shape 1"/>
          <p:cNvSpPr/>
          <p:nvPr/>
        </p:nvSpPr>
        <p:spPr>
          <a:xfrm>
            <a:off x="571500" y="1128713"/>
            <a:ext cx="457200" cy="457200"/>
          </a:xfrm>
          <a:prstGeom prst="rect">
            <a:avLst/>
          </a:prstGeom>
          <a:solidFill>
            <a:srgbClr val="FFD166"/>
          </a:solidFill>
          <a:ln/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088" y="1257300"/>
            <a:ext cx="200025" cy="20002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171575" y="1314450"/>
            <a:ext cx="3943350" cy="2250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D166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CORREÇÃO DE "BURACOS"</a:t>
            </a:r>
            <a:endParaRPr lang="en-US" sz="1300" dirty="0"/>
          </a:p>
        </p:txBody>
      </p:sp>
      <p:sp>
        <p:nvSpPr>
          <p:cNvPr id="7" name="Text 3"/>
          <p:cNvSpPr/>
          <p:nvPr/>
        </p:nvSpPr>
        <p:spPr>
          <a:xfrm>
            <a:off x="1171575" y="1596628"/>
            <a:ext cx="3943350" cy="4286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As atualizações corrigem vulnerabilidades que os hackers usam para entrar nos teus dispositivos.</a:t>
            </a:r>
            <a:endParaRPr lang="en-US" sz="1050" dirty="0"/>
          </a:p>
        </p:txBody>
      </p:sp>
      <p:sp>
        <p:nvSpPr>
          <p:cNvPr id="8" name="Shape 4"/>
          <p:cNvSpPr/>
          <p:nvPr/>
        </p:nvSpPr>
        <p:spPr>
          <a:xfrm>
            <a:off x="571500" y="2196703"/>
            <a:ext cx="457200" cy="457200"/>
          </a:xfrm>
          <a:prstGeom prst="rect">
            <a:avLst/>
          </a:prstGeom>
          <a:solidFill>
            <a:srgbClr val="FFD166"/>
          </a:solidFill>
          <a:ln/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084" y="2325291"/>
            <a:ext cx="250031" cy="200025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171575" y="2382441"/>
            <a:ext cx="3943350" cy="2250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D166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BARREIRA DE DEFESA</a:t>
            </a:r>
            <a:endParaRPr lang="en-US" sz="1300" dirty="0"/>
          </a:p>
        </p:txBody>
      </p:sp>
      <p:sp>
        <p:nvSpPr>
          <p:cNvPr id="11" name="Text 6"/>
          <p:cNvSpPr/>
          <p:nvPr/>
        </p:nvSpPr>
        <p:spPr>
          <a:xfrm>
            <a:off x="1171575" y="2664619"/>
            <a:ext cx="3943350" cy="4286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Manter o telemóvel e o PC atualizados é a tua primeira e mais importante linha de defesa digital.</a:t>
            </a:r>
            <a:endParaRPr lang="en-US" sz="1050" dirty="0"/>
          </a:p>
        </p:txBody>
      </p:sp>
      <p:sp>
        <p:nvSpPr>
          <p:cNvPr id="12" name="Shape 7"/>
          <p:cNvSpPr/>
          <p:nvPr/>
        </p:nvSpPr>
        <p:spPr>
          <a:xfrm>
            <a:off x="571500" y="3336131"/>
            <a:ext cx="2753916" cy="308967"/>
          </a:xfrm>
          <a:prstGeom prst="rect">
            <a:avLst/>
          </a:prstGeom>
          <a:solidFill>
            <a:srgbClr val="FF6B6B"/>
          </a:solidFill>
          <a:ln/>
        </p:spPr>
      </p:sp>
      <p:sp>
        <p:nvSpPr>
          <p:cNvPr id="13" name="Text 8"/>
          <p:cNvSpPr/>
          <p:nvPr/>
        </p:nvSpPr>
        <p:spPr>
          <a:xfrm>
            <a:off x="714375" y="3421856"/>
            <a:ext cx="2468166" cy="1375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ATUALIZAÇÃO FEITA = PORTA TRANCADA!</a:t>
            </a:r>
            <a:endParaRPr lang="en-US" sz="800" dirty="0"/>
          </a:p>
        </p:txBody>
      </p:sp>
      <p:sp>
        <p:nvSpPr>
          <p:cNvPr id="14" name="Shape 9"/>
          <p:cNvSpPr/>
          <p:nvPr/>
        </p:nvSpPr>
        <p:spPr>
          <a:xfrm>
            <a:off x="5772150" y="1128713"/>
            <a:ext cx="2571750" cy="1891308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D166"/>
            </a:solidFill>
            <a:prstDash val="solid"/>
          </a:ln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0850" y="1391245"/>
            <a:ext cx="514350" cy="514350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5986463" y="2107406"/>
            <a:ext cx="2143125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SISTEMA PROTEGIDO</a:t>
            </a:r>
            <a:endParaRPr lang="en-US" sz="1200" dirty="0"/>
          </a:p>
        </p:txBody>
      </p:sp>
      <p:sp>
        <p:nvSpPr>
          <p:cNvPr id="17" name="Shape 11"/>
          <p:cNvSpPr/>
          <p:nvPr/>
        </p:nvSpPr>
        <p:spPr>
          <a:xfrm>
            <a:off x="5986463" y="2421731"/>
            <a:ext cx="2143125" cy="326827"/>
          </a:xfrm>
          <a:prstGeom prst="rect">
            <a:avLst/>
          </a:prstGeom>
          <a:solidFill>
            <a:srgbClr val="0A2540"/>
          </a:solidFill>
          <a:ln/>
        </p:spPr>
      </p:sp>
      <p:sp>
        <p:nvSpPr>
          <p:cNvPr id="18" name="Text 12"/>
          <p:cNvSpPr/>
          <p:nvPr/>
        </p:nvSpPr>
        <p:spPr>
          <a:xfrm>
            <a:off x="5986463" y="2421731"/>
            <a:ext cx="2143125" cy="326827"/>
          </a:xfrm>
          <a:prstGeom prst="rect">
            <a:avLst/>
          </a:prstGeom>
          <a:noFill/>
          <a:ln/>
        </p:spPr>
        <p:txBody>
          <a:bodyPr wrap="square" lIns="170053" tIns="102108" rIns="170053" bIns="102108" rtlCol="0" anchor="t">
            <a:spAutoFit/>
          </a:bodyPr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VERIFICAR AGORA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572500" cy="414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245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COMO TE PODES PROTEGER?</a:t>
            </a:r>
            <a:endParaRPr lang="en-US" sz="2450" dirty="0"/>
          </a:p>
        </p:txBody>
      </p:sp>
      <p:sp>
        <p:nvSpPr>
          <p:cNvPr id="4" name="Shape 1"/>
          <p:cNvSpPr/>
          <p:nvPr/>
        </p:nvSpPr>
        <p:spPr>
          <a:xfrm>
            <a:off x="571500" y="1128713"/>
            <a:ext cx="3893344" cy="1428750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D166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750094" y="1307306"/>
            <a:ext cx="385763" cy="385763"/>
          </a:xfrm>
          <a:prstGeom prst="rect">
            <a:avLst/>
          </a:prstGeom>
          <a:solidFill>
            <a:srgbClr val="0A2540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963" y="1400175"/>
            <a:ext cx="200025" cy="20002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278731" y="1396603"/>
            <a:ext cx="1771650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DESCONFIA SEMPRE</a:t>
            </a:r>
            <a:endParaRPr lang="en-US" sz="1200" dirty="0"/>
          </a:p>
        </p:txBody>
      </p:sp>
      <p:sp>
        <p:nvSpPr>
          <p:cNvPr id="8" name="Text 4"/>
          <p:cNvSpPr/>
          <p:nvPr/>
        </p:nvSpPr>
        <p:spPr>
          <a:xfrm>
            <a:off x="750094" y="1835944"/>
            <a:ext cx="3536156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Se parece bom demais para ser verdade, provavelmente é mentira. </a:t>
            </a:r>
            <a:r>
              <a:rPr lang="en-US" sz="1000" b="1" dirty="0">
                <a:solidFill>
                  <a:srgbClr val="FF6B6B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Questiona tudo!</a:t>
            </a:r>
            <a:endParaRPr lang="en-US" sz="1050" dirty="0"/>
          </a:p>
        </p:txBody>
      </p:sp>
      <p:sp>
        <p:nvSpPr>
          <p:cNvPr id="9" name="Shape 5"/>
          <p:cNvSpPr/>
          <p:nvPr/>
        </p:nvSpPr>
        <p:spPr>
          <a:xfrm>
            <a:off x="4679156" y="1128713"/>
            <a:ext cx="3893344" cy="1428750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D166"/>
            </a:solidFill>
            <a:prstDash val="solid"/>
          </a:ln>
        </p:spPr>
      </p:sp>
      <p:sp>
        <p:nvSpPr>
          <p:cNvPr id="10" name="Shape 6"/>
          <p:cNvSpPr/>
          <p:nvPr/>
        </p:nvSpPr>
        <p:spPr>
          <a:xfrm>
            <a:off x="4857750" y="1307306"/>
            <a:ext cx="385763" cy="385763"/>
          </a:xfrm>
          <a:prstGeom prst="rect">
            <a:avLst/>
          </a:prstGeom>
          <a:solidFill>
            <a:srgbClr val="FF6B6B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0619" y="1400175"/>
            <a:ext cx="200025" cy="200025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5386388" y="1396603"/>
            <a:ext cx="1835944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PASSWORDS FORTES</a:t>
            </a:r>
            <a:endParaRPr lang="en-US" sz="1200" dirty="0"/>
          </a:p>
        </p:txBody>
      </p:sp>
      <p:sp>
        <p:nvSpPr>
          <p:cNvPr id="13" name="Text 8"/>
          <p:cNvSpPr/>
          <p:nvPr/>
        </p:nvSpPr>
        <p:spPr>
          <a:xfrm>
            <a:off x="4857750" y="1835944"/>
            <a:ext cx="3536156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Usa combinações de letras, números e símbolos. Nada de nomes óbvios ou datas de nascimento.</a:t>
            </a:r>
            <a:endParaRPr lang="en-US" sz="1050" dirty="0"/>
          </a:p>
        </p:txBody>
      </p:sp>
      <p:sp>
        <p:nvSpPr>
          <p:cNvPr id="14" name="Shape 9"/>
          <p:cNvSpPr/>
          <p:nvPr/>
        </p:nvSpPr>
        <p:spPr>
          <a:xfrm>
            <a:off x="571500" y="2771775"/>
            <a:ext cx="3893344" cy="1428750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D166"/>
            </a:solidFill>
            <a:prstDash val="solid"/>
          </a:ln>
        </p:spPr>
      </p:sp>
      <p:sp>
        <p:nvSpPr>
          <p:cNvPr id="15" name="Shape 10"/>
          <p:cNvSpPr/>
          <p:nvPr/>
        </p:nvSpPr>
        <p:spPr>
          <a:xfrm>
            <a:off x="750094" y="2950369"/>
            <a:ext cx="385763" cy="385763"/>
          </a:xfrm>
          <a:prstGeom prst="rect">
            <a:avLst/>
          </a:prstGeom>
          <a:solidFill>
            <a:srgbClr val="FFD166"/>
          </a:solidFill>
          <a:ln/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963" y="3043238"/>
            <a:ext cx="200025" cy="200025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1278731" y="3039666"/>
            <a:ext cx="1775222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AUTENTICAÇÃO 2FA</a:t>
            </a:r>
            <a:endParaRPr lang="en-US" sz="1200" dirty="0"/>
          </a:p>
        </p:txBody>
      </p:sp>
      <p:sp>
        <p:nvSpPr>
          <p:cNvPr id="18" name="Text 12"/>
          <p:cNvSpPr/>
          <p:nvPr/>
        </p:nvSpPr>
        <p:spPr>
          <a:xfrm>
            <a:off x="750094" y="3479006"/>
            <a:ext cx="3536156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Ativa a autenticação de 2 passos. É uma </a:t>
            </a:r>
            <a:r>
              <a:rPr lang="en-US" sz="1000" b="1" dirty="0">
                <a:solidFill>
                  <a:srgbClr val="FF6B6B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camada extra</a:t>
            </a: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 de segurança essencial.</a:t>
            </a:r>
            <a:endParaRPr lang="en-US" sz="1050" dirty="0"/>
          </a:p>
        </p:txBody>
      </p:sp>
      <p:sp>
        <p:nvSpPr>
          <p:cNvPr id="19" name="Shape 13"/>
          <p:cNvSpPr/>
          <p:nvPr/>
        </p:nvSpPr>
        <p:spPr>
          <a:xfrm>
            <a:off x="4679156" y="2771775"/>
            <a:ext cx="3893344" cy="1428750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D166"/>
            </a:solidFill>
            <a:prstDash val="solid"/>
          </a:ln>
        </p:spPr>
      </p:sp>
      <p:sp>
        <p:nvSpPr>
          <p:cNvPr id="20" name="Shape 14"/>
          <p:cNvSpPr/>
          <p:nvPr/>
        </p:nvSpPr>
        <p:spPr>
          <a:xfrm>
            <a:off x="4857750" y="2950369"/>
            <a:ext cx="385763" cy="385763"/>
          </a:xfrm>
          <a:prstGeom prst="rect">
            <a:avLst/>
          </a:prstGeom>
          <a:solidFill>
            <a:srgbClr val="425466"/>
          </a:solidFill>
          <a:ln/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5616" y="3043238"/>
            <a:ext cx="250031" cy="200025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5386388" y="3039666"/>
            <a:ext cx="1975247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FALA COM UM ADULTO</a:t>
            </a:r>
            <a:endParaRPr lang="en-US" sz="1200" dirty="0"/>
          </a:p>
        </p:txBody>
      </p:sp>
      <p:sp>
        <p:nvSpPr>
          <p:cNvPr id="23" name="Text 16"/>
          <p:cNvSpPr/>
          <p:nvPr/>
        </p:nvSpPr>
        <p:spPr>
          <a:xfrm>
            <a:off x="4857750" y="3479006"/>
            <a:ext cx="3536156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0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Se achares algo estranho, pede ajuda a um professor ou aos teus pais. </a:t>
            </a:r>
            <a:r>
              <a:rPr lang="en-US" sz="1000" b="1" dirty="0">
                <a:solidFill>
                  <a:srgbClr val="FF6B6B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Não tenhas medo!</a:t>
            </a:r>
            <a:endParaRPr lang="en-US" sz="10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572500" cy="414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245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O QUE FAZER SE FORES "FISGADO"?</a:t>
            </a:r>
            <a:endParaRPr lang="en-US" sz="2450" dirty="0"/>
          </a:p>
        </p:txBody>
      </p:sp>
      <p:sp>
        <p:nvSpPr>
          <p:cNvPr id="4" name="Shape 1"/>
          <p:cNvSpPr/>
          <p:nvPr/>
        </p:nvSpPr>
        <p:spPr>
          <a:xfrm>
            <a:off x="571500" y="1057275"/>
            <a:ext cx="8001000" cy="714375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6B6B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750094" y="1207294"/>
            <a:ext cx="428625" cy="4143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buNone/>
            </a:pPr>
            <a:r>
              <a:rPr lang="en-US" sz="2450" b="1" dirty="0">
                <a:solidFill>
                  <a:srgbClr val="FF6B6B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1</a:t>
            </a:r>
            <a:endParaRPr lang="en-US" sz="2450" dirty="0"/>
          </a:p>
        </p:txBody>
      </p:sp>
      <p:sp>
        <p:nvSpPr>
          <p:cNvPr id="6" name="Text 3"/>
          <p:cNvSpPr/>
          <p:nvPr/>
        </p:nvSpPr>
        <p:spPr>
          <a:xfrm>
            <a:off x="1357313" y="1209442"/>
            <a:ext cx="5079206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NÃO ENTRES EM PÂNICO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1357313" y="1452330"/>
            <a:ext cx="5079206" cy="1671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Acontece aos melhores. O importante agora é agir rápido para minimizar os danos.</a:t>
            </a:r>
            <a:endParaRPr lang="en-US" sz="9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6731" y="1300163"/>
            <a:ext cx="257175" cy="228600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571500" y="1857375"/>
            <a:ext cx="8001000" cy="714375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6B6B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750094" y="2007394"/>
            <a:ext cx="428625" cy="4143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buNone/>
            </a:pPr>
            <a:r>
              <a:rPr lang="en-US" sz="2450" b="1" dirty="0">
                <a:solidFill>
                  <a:srgbClr val="FF6B6B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2</a:t>
            </a:r>
            <a:endParaRPr lang="en-US" sz="2450" dirty="0"/>
          </a:p>
        </p:txBody>
      </p:sp>
      <p:sp>
        <p:nvSpPr>
          <p:cNvPr id="11" name="Text 7"/>
          <p:cNvSpPr/>
          <p:nvPr/>
        </p:nvSpPr>
        <p:spPr>
          <a:xfrm>
            <a:off x="1357313" y="2009542"/>
            <a:ext cx="4798814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MUDA AS TUAS PASSWORDS</a:t>
            </a:r>
            <a:endParaRPr lang="en-US" sz="1200" dirty="0"/>
          </a:p>
        </p:txBody>
      </p:sp>
      <p:sp>
        <p:nvSpPr>
          <p:cNvPr id="12" name="Text 8"/>
          <p:cNvSpPr/>
          <p:nvPr/>
        </p:nvSpPr>
        <p:spPr>
          <a:xfrm>
            <a:off x="1357313" y="2252430"/>
            <a:ext cx="4798814" cy="1671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Altera imediatamente as tuas senhas, começando pela do teu e-mail principal.</a:t>
            </a:r>
            <a:endParaRPr lang="en-US" sz="95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5306" y="2100263"/>
            <a:ext cx="228600" cy="228600"/>
          </a:xfrm>
          <a:prstGeom prst="rect">
            <a:avLst/>
          </a:prstGeom>
        </p:spPr>
      </p:pic>
      <p:sp>
        <p:nvSpPr>
          <p:cNvPr id="14" name="Shape 9"/>
          <p:cNvSpPr/>
          <p:nvPr/>
        </p:nvSpPr>
        <p:spPr>
          <a:xfrm>
            <a:off x="571500" y="2657475"/>
            <a:ext cx="8001000" cy="714375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6B6B"/>
            </a:solidFill>
            <a:prstDash val="solid"/>
          </a:ln>
        </p:spPr>
      </p:sp>
      <p:sp>
        <p:nvSpPr>
          <p:cNvPr id="15" name="Text 10"/>
          <p:cNvSpPr/>
          <p:nvPr/>
        </p:nvSpPr>
        <p:spPr>
          <a:xfrm>
            <a:off x="750094" y="2807494"/>
            <a:ext cx="428625" cy="4143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buNone/>
            </a:pPr>
            <a:r>
              <a:rPr lang="en-US" sz="2450" b="1" dirty="0">
                <a:solidFill>
                  <a:srgbClr val="FF6B6B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3</a:t>
            </a:r>
            <a:endParaRPr lang="en-US" sz="2450" dirty="0"/>
          </a:p>
        </p:txBody>
      </p:sp>
      <p:sp>
        <p:nvSpPr>
          <p:cNvPr id="16" name="Text 11"/>
          <p:cNvSpPr/>
          <p:nvPr/>
        </p:nvSpPr>
        <p:spPr>
          <a:xfrm>
            <a:off x="1357313" y="2809642"/>
            <a:ext cx="4479131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INFORMA A ENTIDADE REAL</a:t>
            </a:r>
            <a:endParaRPr lang="en-US" sz="1200" dirty="0"/>
          </a:p>
        </p:txBody>
      </p:sp>
      <p:sp>
        <p:nvSpPr>
          <p:cNvPr id="17" name="Text 12"/>
          <p:cNvSpPr/>
          <p:nvPr/>
        </p:nvSpPr>
        <p:spPr>
          <a:xfrm>
            <a:off x="1357313" y="3052530"/>
            <a:ext cx="4479131" cy="1671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Se fingiram ser o teu banco, escola ou rede social, avisa-os do sucedido.</a:t>
            </a:r>
            <a:endParaRPr lang="en-US" sz="950" dirty="0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2456" y="2900363"/>
            <a:ext cx="171450" cy="228600"/>
          </a:xfrm>
          <a:prstGeom prst="rect">
            <a:avLst/>
          </a:prstGeom>
        </p:spPr>
      </p:pic>
      <p:sp>
        <p:nvSpPr>
          <p:cNvPr id="19" name="Shape 13"/>
          <p:cNvSpPr/>
          <p:nvPr/>
        </p:nvSpPr>
        <p:spPr>
          <a:xfrm>
            <a:off x="571500" y="3457575"/>
            <a:ext cx="8001000" cy="714375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6B6B"/>
            </a:solidFill>
            <a:prstDash val="solid"/>
          </a:ln>
        </p:spPr>
      </p:sp>
      <p:sp>
        <p:nvSpPr>
          <p:cNvPr id="20" name="Text 14"/>
          <p:cNvSpPr/>
          <p:nvPr/>
        </p:nvSpPr>
        <p:spPr>
          <a:xfrm>
            <a:off x="750094" y="3607594"/>
            <a:ext cx="428625" cy="41433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buNone/>
            </a:pPr>
            <a:r>
              <a:rPr lang="en-US" sz="2450" b="1" dirty="0">
                <a:solidFill>
                  <a:srgbClr val="FF6B6B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4</a:t>
            </a:r>
            <a:endParaRPr lang="en-US" sz="2450" dirty="0"/>
          </a:p>
        </p:txBody>
      </p:sp>
      <p:sp>
        <p:nvSpPr>
          <p:cNvPr id="21" name="Text 15"/>
          <p:cNvSpPr/>
          <p:nvPr/>
        </p:nvSpPr>
        <p:spPr>
          <a:xfrm>
            <a:off x="1357313" y="3609742"/>
            <a:ext cx="4666655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REPORTA O INCIDENTE</a:t>
            </a:r>
            <a:endParaRPr lang="en-US" sz="1200" dirty="0"/>
          </a:p>
        </p:txBody>
      </p:sp>
      <p:sp>
        <p:nvSpPr>
          <p:cNvPr id="22" name="Text 16"/>
          <p:cNvSpPr/>
          <p:nvPr/>
        </p:nvSpPr>
        <p:spPr>
          <a:xfrm>
            <a:off x="1357313" y="3852630"/>
            <a:ext cx="4666655" cy="16715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dirty="0">
                <a:solidFill>
                  <a:srgbClr val="0A2540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Pede ajuda a um professor ou aos teus pais para limparem o teu dispositivo.</a:t>
            </a:r>
            <a:endParaRPr lang="en-US" sz="950" dirty="0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5306" y="3700463"/>
            <a:ext cx="228600" cy="2286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1500" y="428625"/>
            <a:ext cx="8572500" cy="414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245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RESUMO: NAVEGA COM SEGURANÇA!</a:t>
            </a:r>
            <a:endParaRPr lang="en-US" sz="2450" dirty="0"/>
          </a:p>
        </p:txBody>
      </p:sp>
      <p:sp>
        <p:nvSpPr>
          <p:cNvPr id="4" name="Shape 1"/>
          <p:cNvSpPr/>
          <p:nvPr/>
        </p:nvSpPr>
        <p:spPr>
          <a:xfrm>
            <a:off x="571500" y="1014413"/>
            <a:ext cx="8001000" cy="742950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D166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950" y="1243013"/>
            <a:ext cx="357188" cy="22860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228725" y="1253728"/>
            <a:ext cx="3871913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VERIFICA SEMPRE O REMETENTE E OS LINKS.</a:t>
            </a:r>
            <a:endParaRPr lang="en-US" sz="1200" dirty="0"/>
          </a:p>
        </p:txBody>
      </p:sp>
      <p:sp>
        <p:nvSpPr>
          <p:cNvPr id="7" name="Shape 3"/>
          <p:cNvSpPr/>
          <p:nvPr/>
        </p:nvSpPr>
        <p:spPr>
          <a:xfrm>
            <a:off x="571500" y="1785938"/>
            <a:ext cx="8001000" cy="742950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D166"/>
            </a:solidFill>
            <a:prstDash val="solid"/>
          </a:ln>
        </p:spPr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950" y="2014538"/>
            <a:ext cx="357188" cy="22860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228725" y="2025253"/>
            <a:ext cx="4382691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MANTÉM O TEU SOFTWARE SEMPRE ATUALIZADO.</a:t>
            </a:r>
            <a:endParaRPr lang="en-US" sz="1200" dirty="0"/>
          </a:p>
        </p:txBody>
      </p:sp>
      <p:sp>
        <p:nvSpPr>
          <p:cNvPr id="10" name="Shape 5"/>
          <p:cNvSpPr/>
          <p:nvPr/>
        </p:nvSpPr>
        <p:spPr>
          <a:xfrm>
            <a:off x="571500" y="2557463"/>
            <a:ext cx="8001000" cy="742950"/>
          </a:xfrm>
          <a:prstGeom prst="rect">
            <a:avLst/>
          </a:prstGeom>
          <a:solidFill>
            <a:srgbClr val="FFFFFF">
              <a:alpha val="95000"/>
            </a:srgbClr>
          </a:solidFill>
          <a:ln w="27432">
            <a:solidFill>
              <a:srgbClr val="FFD166"/>
            </a:solidFill>
            <a:prstDash val="solid"/>
          </a:ln>
        </p:spPr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950" y="2786063"/>
            <a:ext cx="357188" cy="22860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228725" y="2796778"/>
            <a:ext cx="5129213" cy="20716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A2540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PENSA DUAS VEZES ANTES DE CLICAR EM QUALQUER ISCO.</a:t>
            </a:r>
            <a:endParaRPr lang="en-US" sz="1200" dirty="0"/>
          </a:p>
        </p:txBody>
      </p:sp>
      <p:sp>
        <p:nvSpPr>
          <p:cNvPr id="13" name="Shape 7"/>
          <p:cNvSpPr/>
          <p:nvPr/>
        </p:nvSpPr>
        <p:spPr>
          <a:xfrm>
            <a:off x="571500" y="3414713"/>
            <a:ext cx="8001000" cy="626864"/>
          </a:xfrm>
          <a:prstGeom prst="rect">
            <a:avLst/>
          </a:prstGeom>
          <a:solidFill>
            <a:srgbClr val="FF6B6B"/>
          </a:solidFill>
          <a:ln w="27432">
            <a:solidFill>
              <a:srgbClr val="FFFFFF"/>
            </a:solidFill>
            <a:prstDash val="solid"/>
          </a:ln>
        </p:spPr>
      </p:sp>
      <p:sp>
        <p:nvSpPr>
          <p:cNvPr id="14" name="Text 8"/>
          <p:cNvSpPr/>
          <p:nvPr/>
        </p:nvSpPr>
        <p:spPr>
          <a:xfrm>
            <a:off x="700088" y="3543300"/>
            <a:ext cx="7743825" cy="3125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A TUA SEGURANÇA DIGITAL ESTÁ NAS TUAS MÃOS!</a:t>
            </a:r>
            <a:endParaRPr lang="en-US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57639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837730" y="571500"/>
            <a:ext cx="5468541" cy="414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buNone/>
            </a:pPr>
            <a:r>
              <a:rPr lang="en-US" sz="245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CRÉDITOS E AGRADECIMENTOS</a:t>
            </a:r>
            <a:endParaRPr lang="en-US" sz="2450" dirty="0"/>
          </a:p>
        </p:txBody>
      </p:sp>
      <p:sp>
        <p:nvSpPr>
          <p:cNvPr id="4" name="Shape 1"/>
          <p:cNvSpPr/>
          <p:nvPr/>
        </p:nvSpPr>
        <p:spPr>
          <a:xfrm>
            <a:off x="1471613" y="1271588"/>
            <a:ext cx="6200775" cy="2068813"/>
          </a:xfrm>
          <a:prstGeom prst="rect">
            <a:avLst/>
          </a:prstGeom>
          <a:solidFill>
            <a:srgbClr val="0A2540">
              <a:alpha val="90000"/>
            </a:srgbClr>
          </a:solidFill>
          <a:ln w="27432">
            <a:solidFill>
              <a:srgbClr val="FFFFF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714500" y="1685925"/>
            <a:ext cx="5715000" cy="2428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D166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AUTORIA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3630811" y="2116336"/>
            <a:ext cx="1882378" cy="18930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ct val="128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Sandra Faria - PG60858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1714500" y="2494592"/>
            <a:ext cx="5715000" cy="5029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ct val="12800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Trabalho realizado com recurso a IA para promover a cibersegurança na escola.</a:t>
            </a:r>
            <a:endParaRPr lang="en-US" sz="1150" dirty="0"/>
          </a:p>
        </p:txBody>
      </p:sp>
      <p:sp>
        <p:nvSpPr>
          <p:cNvPr id="8" name="Text 5"/>
          <p:cNvSpPr/>
          <p:nvPr/>
        </p:nvSpPr>
        <p:spPr>
          <a:xfrm>
            <a:off x="1714500" y="3711876"/>
            <a:ext cx="5715000" cy="11072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buNone/>
            </a:pPr>
            <a:r>
              <a:rPr lang="en-US" sz="3300" b="1" dirty="0">
                <a:solidFill>
                  <a:srgbClr val="FF6B6B"/>
                </a:solidFill>
                <a:latin typeface="Inter Black" pitchFamily="34" charset="0"/>
                <a:ea typeface="Inter Black" pitchFamily="34" charset="-122"/>
                <a:cs typeface="Inter Black" pitchFamily="34" charset="-120"/>
              </a:rPr>
              <a:t>OBRIGADO PELA VOSSA ATENÇÃO!</a:t>
            </a:r>
            <a:endParaRPr lang="en-US" sz="33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1906" y="5176345"/>
            <a:ext cx="342900" cy="342900"/>
          </a:xfrm>
          <a:prstGeom prst="rect">
            <a:avLst/>
          </a:prstGeom>
        </p:spPr>
      </p:pic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9119" y="5176345"/>
            <a:ext cx="300038" cy="342900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3469" y="5176345"/>
            <a:ext cx="428625" cy="3429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699</Words>
  <Application>Microsoft Office PowerPoint</Application>
  <PresentationFormat>Apresentação no Ecrã (16:9)</PresentationFormat>
  <Paragraphs>93</Paragraphs>
  <Slides>11</Slides>
  <Notes>11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7" baseType="lpstr">
      <vt:lpstr>Arial</vt:lpstr>
      <vt:lpstr>Calibri</vt:lpstr>
      <vt:lpstr>Inter Black</vt:lpstr>
      <vt:lpstr>Inter Medium</vt:lpstr>
      <vt:lpstr>Inter SemiBold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Sandra Mónica Mendes de Faria</cp:lastModifiedBy>
  <cp:revision>1</cp:revision>
  <dcterms:created xsi:type="dcterms:W3CDTF">2026-06-10T15:04:39Z</dcterms:created>
  <dcterms:modified xsi:type="dcterms:W3CDTF">2026-06-14T18:25:00Z</dcterms:modified>
</cp:coreProperties>
</file>