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C910"/>
    <a:srgbClr val="D9D9D9"/>
    <a:srgbClr val="D3D3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0" autoAdjust="0"/>
    <p:restoredTop sz="86410" autoAdjust="0"/>
  </p:normalViewPr>
  <p:slideViewPr>
    <p:cSldViewPr snapToGrid="0" snapToObjects="1">
      <p:cViewPr varScale="1">
        <p:scale>
          <a:sx n="98" d="100"/>
          <a:sy n="98" d="100"/>
        </p:scale>
        <p:origin x="276" y="9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1B9759-2D07-4A4D-B789-D247855CC979}" type="datetimeFigureOut">
              <a:rPr lang="es-CO" smtClean="0"/>
              <a:t>1/06/2022</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764777-4AB7-4349-8DF5-736D2E81FB38}" type="slidenum">
              <a:rPr lang="es-CO" smtClean="0"/>
              <a:t>‹Nº›</a:t>
            </a:fld>
            <a:endParaRPr lang="es-CO"/>
          </a:p>
        </p:txBody>
      </p:sp>
    </p:spTree>
    <p:extLst>
      <p:ext uri="{BB962C8B-B14F-4D97-AF65-F5344CB8AC3E}">
        <p14:creationId xmlns:p14="http://schemas.microsoft.com/office/powerpoint/2010/main" val="42286609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textbox</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GHGH</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image</a:t>
            </a:r>
            <a:endParaRPr dirty="0"/>
          </a:p>
          <a:p>
            <a:r>
              <a:rPr b="0" dirty="0"/>
              <a:t>No alt text provided</a:t>
            </a:r>
            <a:endParaRPr dirty="0"/>
          </a:p>
          <a:p>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image</a:t>
            </a:r>
            <a:endParaRPr dirty="0"/>
          </a:p>
          <a:p>
            <a:r>
              <a:rPr b="0" dirty="0"/>
              <a:t>No alt text provided</a:t>
            </a:r>
            <a:endParaRPr dirty="0"/>
          </a:p>
          <a:p>
            <a:endParaRPr dirty="0"/>
          </a:p>
          <a:p>
            <a:r>
              <a:rPr b="1" dirty="0"/>
              <a:t>% VARIATION OPERATING COST 2019-2022</a:t>
            </a:r>
            <a:endParaRPr dirty="0"/>
          </a:p>
          <a:p>
            <a:r>
              <a:rPr b="0" dirty="0"/>
              <a:t>No alt text provided</a:t>
            </a:r>
            <a:endParaRPr dirty="0"/>
          </a:p>
          <a:p>
            <a:endParaRPr dirty="0"/>
          </a:p>
          <a:p>
            <a:r>
              <a:rPr b="1" dirty="0"/>
              <a:t>DELTA OPERATING COST 2019-2022</a:t>
            </a:r>
            <a:endParaRPr dirty="0"/>
          </a:p>
          <a:p>
            <a:r>
              <a:rPr b="0" dirty="0"/>
              <a:t>No alt text provided</a:t>
            </a:r>
            <a:endParaRPr dirty="0"/>
          </a:p>
          <a:p>
            <a:endParaRPr dirty="0"/>
          </a:p>
          <a:p>
            <a:r>
              <a:rPr b="1" dirty="0"/>
              <a:t>OPERATING COST 2022</a:t>
            </a:r>
            <a:endParaRPr dirty="0"/>
          </a:p>
          <a:p>
            <a:r>
              <a:rPr b="0" dirty="0"/>
              <a:t>No alt text provided</a:t>
            </a:r>
            <a:endParaRPr dirty="0"/>
          </a:p>
          <a:p>
            <a:endParaRPr dirty="0"/>
          </a:p>
          <a:p>
            <a:r>
              <a:rPr b="1" dirty="0"/>
              <a:t>LFL2019</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DELTA OPERATING COST 2019-2021</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EBITDA</a:t>
            </a:r>
            <a:endParaRPr dirty="0"/>
          </a:p>
          <a:p>
            <a:r>
              <a:rPr b="0" dirty="0"/>
              <a:t>No alt text provided</a:t>
            </a:r>
            <a:endParaRPr dirty="0"/>
          </a:p>
          <a:p>
            <a:endParaRPr dirty="0"/>
          </a:p>
          <a:p>
            <a:r>
              <a:rPr b="1" dirty="0"/>
              <a:t>OPERATING COST 2021</a:t>
            </a:r>
            <a:endParaRPr dirty="0"/>
          </a:p>
          <a:p>
            <a:r>
              <a:rPr b="0" dirty="0"/>
              <a:t>No alt text provided</a:t>
            </a:r>
            <a:endParaRPr dirty="0"/>
          </a:p>
          <a:p>
            <a:endParaRPr dirty="0"/>
          </a:p>
          <a:p>
            <a:r>
              <a:rPr b="1" dirty="0"/>
              <a:t>% VARIATION OPERATING COST 2019-2021</a:t>
            </a:r>
            <a:endParaRPr dirty="0"/>
          </a:p>
          <a:p>
            <a:r>
              <a:rPr b="0" dirty="0"/>
              <a:t>No alt text provided</a:t>
            </a:r>
            <a:endParaRPr dirty="0"/>
          </a:p>
          <a:p>
            <a:endParaRPr dirty="0"/>
          </a:p>
          <a:p>
            <a:r>
              <a:rPr b="1" dirty="0"/>
              <a:t>OPERATING COST 2019</a:t>
            </a:r>
            <a:endParaRPr dirty="0"/>
          </a:p>
          <a:p>
            <a:r>
              <a:rPr b="0" dirty="0"/>
              <a:t>No alt text provided</a:t>
            </a:r>
            <a:endParaRPr dirty="0"/>
          </a:p>
          <a:p>
            <a:endParaRPr dirty="0"/>
          </a:p>
          <a:p>
            <a:r>
              <a:rPr b="1" dirty="0"/>
              <a:t>EBIT</a:t>
            </a:r>
            <a:endParaRPr dirty="0"/>
          </a:p>
          <a:p>
            <a:r>
              <a:rPr b="0" dirty="0"/>
              <a:t>No alt text provided</a:t>
            </a:r>
            <a:endParaRPr dirty="0"/>
          </a:p>
          <a:p>
            <a:endParaRPr dirty="0"/>
          </a:p>
          <a:p>
            <a:r>
              <a:rPr b="1" dirty="0"/>
              <a:t>DELTA P&amp;L 2019 VS 2022</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EBITDA BEFORE OH</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textbox</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VARIATION LFL REVENUE Vs 2019</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LFL 2019 PERIMETER</a:t>
            </a:r>
            <a:endParaRPr dirty="0"/>
          </a:p>
          <a:p>
            <a:r>
              <a:rPr b="0" dirty="0"/>
              <a:t>No alt text provided</a:t>
            </a:r>
            <a:endParaRPr dirty="0"/>
          </a:p>
          <a:p>
            <a:endParaRPr dirty="0"/>
          </a:p>
          <a:p>
            <a:r>
              <a:rPr b="1" dirty="0"/>
              <a:t>LFL 2021 PERIMETER</a:t>
            </a:r>
            <a:endParaRPr dirty="0"/>
          </a:p>
          <a:p>
            <a:r>
              <a:rPr b="0" dirty="0"/>
              <a:t>No alt text provided</a:t>
            </a:r>
            <a:endParaRPr dirty="0"/>
          </a:p>
          <a:p>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DELTA P&amp;L BUDGET Vs REAL 2022</a:t>
            </a:r>
            <a:endParaRPr dirty="0"/>
          </a:p>
          <a:p>
            <a:r>
              <a:rPr b="0" dirty="0"/>
              <a:t>No alt text provided</a:t>
            </a:r>
            <a:endParaRPr dirty="0"/>
          </a:p>
          <a:p>
            <a:endParaRPr dirty="0"/>
          </a:p>
          <a:p>
            <a:r>
              <a:rPr b="1" dirty="0"/>
              <a:t>OBJETIVE 30%</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OBJETIVE 2%</a:t>
            </a:r>
            <a:endParaRPr dirty="0"/>
          </a:p>
          <a:p>
            <a:r>
              <a:rPr b="0" dirty="0"/>
              <a:t>No alt text provided</a:t>
            </a:r>
            <a:endParaRPr dirty="0"/>
          </a:p>
          <a:p>
            <a:endParaRPr dirty="0"/>
          </a:p>
          <a:p>
            <a:r>
              <a:rPr b="1" dirty="0"/>
              <a:t>OBJETIVE 2%</a:t>
            </a:r>
            <a:endParaRPr dirty="0"/>
          </a:p>
          <a:p>
            <a:r>
              <a:rPr b="0" dirty="0"/>
              <a:t>No alt text provided</a:t>
            </a:r>
            <a:endParaRPr dirty="0"/>
          </a:p>
          <a:p>
            <a:endParaRPr dirty="0"/>
          </a:p>
          <a:p>
            <a:r>
              <a:rPr b="1" dirty="0"/>
              <a:t>OBJETIVE 45%</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BUDGET</a:t>
            </a:r>
            <a:endParaRPr dirty="0"/>
          </a:p>
          <a:p>
            <a:r>
              <a:rPr b="0" dirty="0"/>
              <a:t>No alt text provided</a:t>
            </a:r>
            <a:endParaRPr dirty="0"/>
          </a:p>
          <a:p>
            <a:endParaRPr dirty="0"/>
          </a:p>
          <a:p>
            <a:r>
              <a:rPr b="1" dirty="0"/>
              <a:t>image</a:t>
            </a:r>
            <a:endParaRPr dirty="0"/>
          </a:p>
          <a:p>
            <a:r>
              <a:rPr b="0" dirty="0"/>
              <a:t>No alt text provided</a:t>
            </a:r>
            <a:endParaRPr dirty="0"/>
          </a:p>
          <a:p>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TOTAL INCOMES INI - R1 - REAL</a:t>
            </a:r>
            <a:endParaRPr dirty="0"/>
          </a:p>
          <a:p>
            <a:r>
              <a:rPr b="0" dirty="0"/>
              <a:t>No alt text provided</a:t>
            </a:r>
            <a:endParaRPr dirty="0"/>
          </a:p>
          <a:p>
            <a:endParaRPr dirty="0"/>
          </a:p>
          <a:p>
            <a:r>
              <a:rPr b="1" dirty="0"/>
              <a:t>EBITDA INI - R1 - REAL</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INI INCOMES ACHIEVEMENT</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card</a:t>
            </a:r>
            <a:endParaRPr dirty="0"/>
          </a:p>
          <a:p>
            <a:r>
              <a:rPr b="0" dirty="0"/>
              <a:t>No alt text provided</a:t>
            </a:r>
            <a:endParaRPr dirty="0"/>
          </a:p>
          <a:p>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INCOMES BUDGET-REAL</a:t>
            </a:r>
            <a:endParaRPr dirty="0"/>
          </a:p>
          <a:p>
            <a:r>
              <a:rPr b="0" dirty="0"/>
              <a:t>No alt text provided</a:t>
            </a:r>
            <a:endParaRPr dirty="0"/>
          </a:p>
          <a:p>
            <a:endParaRPr dirty="0"/>
          </a:p>
          <a:p>
            <a:r>
              <a:rPr b="1" dirty="0"/>
              <a:t>EBITDA BUDGET - REAL</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REAL INCOMES - EBITDA</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BUDGET</a:t>
            </a:r>
            <a:endParaRPr dirty="0"/>
          </a:p>
          <a:p>
            <a:r>
              <a:rPr b="0" dirty="0"/>
              <a:t>No alt text provided</a:t>
            </a:r>
            <a:endParaRPr dirty="0"/>
          </a:p>
          <a:p>
            <a:endParaRPr dirty="0"/>
          </a:p>
          <a:p>
            <a:r>
              <a:rPr b="1" dirty="0"/>
              <a:t>LFL 2019</a:t>
            </a:r>
            <a:endParaRPr dirty="0"/>
          </a:p>
          <a:p>
            <a:r>
              <a:rPr b="0" dirty="0"/>
              <a:t>No alt text provided</a:t>
            </a:r>
            <a:endParaRPr dirty="0"/>
          </a:p>
          <a:p>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INCOMES</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EBITDA BEFORE OVERHEAD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tableEx</a:t>
            </a:r>
            <a:endParaRPr dirty="0"/>
          </a:p>
          <a:p>
            <a:r>
              <a:rPr b="0" dirty="0"/>
              <a:t>No alt text provided</a:t>
            </a:r>
            <a:endParaRPr dirty="0"/>
          </a:p>
          <a:p>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TOTAL INCOMES ACHIEVEMENT</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COMPANY</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BUDGET</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slicer</a:t>
            </a:r>
            <a:endParaRPr dirty="0"/>
          </a:p>
          <a:p>
            <a:r>
              <a:rPr b="0" dirty="0"/>
              <a:t>No alt text provided</a:t>
            </a:r>
            <a:endParaRPr dirty="0"/>
          </a:p>
          <a:p>
            <a:endParaRPr dirty="0"/>
          </a:p>
          <a:p>
            <a:r>
              <a:rPr b="1" dirty="0"/>
              <a:t>RENT INCOMES BUDGET VS REAL</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INCOMES COVID TEST</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SQUARE METERS FOR RENTING</a:t>
            </a:r>
            <a:endParaRPr dirty="0"/>
          </a:p>
          <a:p>
            <a:r>
              <a:rPr b="0" dirty="0"/>
              <a:t>No alt text provided</a:t>
            </a:r>
            <a:endParaRPr dirty="0"/>
          </a:p>
          <a:p>
            <a:endParaRPr dirty="0"/>
          </a:p>
          <a:p>
            <a:r>
              <a:rPr b="1" dirty="0"/>
              <a:t>DARK KITCHEN</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lineChart</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DELTA OPERATING COST REAL - BUDGET</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OPERATING COST ACHIEVEMENT</a:t>
            </a:r>
            <a:endParaRPr dirty="0"/>
          </a:p>
          <a:p>
            <a:r>
              <a:rPr b="0" dirty="0"/>
              <a:t>No alt text provided</a:t>
            </a:r>
            <a:endParaRPr dirty="0"/>
          </a:p>
          <a:p>
            <a:endParaRPr dirty="0"/>
          </a:p>
          <a:p>
            <a:r>
              <a:rPr b="1" dirty="0"/>
              <a:t>DELTA OPERATING COST VS BUDGET</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BUDGET</a:t>
            </a:r>
            <a:endParaRPr dirty="0"/>
          </a:p>
          <a:p>
            <a:r>
              <a:rPr b="0" dirty="0"/>
              <a:t>No alt text provided</a:t>
            </a:r>
            <a:endParaRPr dirty="0"/>
          </a:p>
          <a:p>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OPERATING COST 2022</a:t>
            </a:r>
            <a:endParaRPr dirty="0"/>
          </a:p>
          <a:p>
            <a:r>
              <a:rPr b="0" dirty="0"/>
              <a:t>No alt text provided</a:t>
            </a:r>
            <a:endParaRPr dirty="0"/>
          </a:p>
          <a:p>
            <a:endParaRPr dirty="0"/>
          </a:p>
          <a:p>
            <a:r>
              <a:rPr b="1" dirty="0"/>
              <a:t>DELTA 2019-2022</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OPERATING COST BY YEAR</a:t>
            </a:r>
            <a:endParaRPr dirty="0"/>
          </a:p>
          <a:p>
            <a:r>
              <a:rPr b="0" dirty="0"/>
              <a:t>No alt text provided</a:t>
            </a:r>
            <a:endParaRPr dirty="0"/>
          </a:p>
          <a:p>
            <a:endParaRPr dirty="0"/>
          </a:p>
          <a:p>
            <a:r>
              <a:rPr b="1" dirty="0"/>
              <a:t>OPERATING COST 2019</a:t>
            </a:r>
            <a:endParaRPr dirty="0"/>
          </a:p>
          <a:p>
            <a:r>
              <a:rPr b="0" dirty="0"/>
              <a:t>No alt text provided</a:t>
            </a:r>
            <a:endParaRPr dirty="0"/>
          </a:p>
          <a:p>
            <a:endParaRPr dirty="0"/>
          </a:p>
          <a:p>
            <a:r>
              <a:rPr b="1" dirty="0"/>
              <a:t>VARIATION 2019-2022</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OPERATING COST Year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OPERATING COST 2021</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DELTA 2019-2021</a:t>
            </a:r>
            <a:endParaRPr dirty="0"/>
          </a:p>
          <a:p>
            <a:r>
              <a:rPr b="0" dirty="0"/>
              <a:t>No alt text provided</a:t>
            </a:r>
            <a:endParaRPr dirty="0"/>
          </a:p>
          <a:p>
            <a:endParaRPr dirty="0"/>
          </a:p>
          <a:p>
            <a:r>
              <a:rPr b="1" dirty="0"/>
              <a:t>VARIATION 2019-2021</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image</a:t>
            </a:r>
            <a:endParaRPr dirty="0"/>
          </a:p>
          <a:p>
            <a:r>
              <a:rPr b="0" dirty="0"/>
              <a:t>No alt text provided</a:t>
            </a:r>
            <a:endParaRPr dirty="0"/>
          </a:p>
          <a:p>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lineChart</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image</a:t>
            </a:r>
            <a:endParaRPr dirty="0"/>
          </a:p>
          <a:p>
            <a:r>
              <a:rPr b="0" dirty="0"/>
              <a:t>No alt text provided</a:t>
            </a:r>
            <a:endParaRPr dirty="0"/>
          </a:p>
          <a:p>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slicer</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TOTAL INCOMES / EBITDA BEFORE OH</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LFL 2019</a:t>
            </a:r>
            <a:endParaRPr dirty="0"/>
          </a:p>
          <a:p>
            <a:r>
              <a:rPr b="0" dirty="0"/>
              <a:t>No alt text provided</a:t>
            </a:r>
            <a:endParaRPr dirty="0"/>
          </a:p>
          <a:p>
            <a:endParaRPr dirty="0"/>
          </a:p>
          <a:p>
            <a:r>
              <a:rPr b="1" dirty="0"/>
              <a:t>LFL 2021</a:t>
            </a:r>
            <a:endParaRPr dirty="0"/>
          </a:p>
          <a:p>
            <a:r>
              <a:rPr b="0" dirty="0"/>
              <a:t>No alt text provided</a:t>
            </a:r>
            <a:endParaRPr dirty="0"/>
          </a:p>
          <a:p>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NET RESULT INI - R1 - REAL</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pivotTable</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basicShape</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basicShape</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Company</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basicShape</a:t>
            </a:r>
            <a:endParaRPr dirty="0"/>
          </a:p>
          <a:p>
            <a:r>
              <a:rPr b="0" dirty="0"/>
              <a:t>No alt text provided</a:t>
            </a:r>
            <a:endParaRPr dirty="0"/>
          </a:p>
          <a:p>
            <a:endParaRPr dirty="0"/>
          </a:p>
          <a:p>
            <a:r>
              <a:rPr b="1" dirty="0"/>
              <a:t>basicShape</a:t>
            </a:r>
            <a:endParaRPr dirty="0"/>
          </a:p>
          <a:p>
            <a:r>
              <a:rPr b="0" dirty="0"/>
              <a:t>No alt text provided</a:t>
            </a:r>
            <a:endParaRPr dirty="0"/>
          </a:p>
          <a:p>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TOTAL TICKETS</a:t>
            </a:r>
            <a:endParaRPr dirty="0"/>
          </a:p>
          <a:p>
            <a:r>
              <a:rPr b="0" dirty="0"/>
              <a:t>No alt text provided</a:t>
            </a:r>
            <a:endParaRPr dirty="0"/>
          </a:p>
          <a:p>
            <a:endParaRPr dirty="0"/>
          </a:p>
          <a:p>
            <a:r>
              <a:rPr b="1" dirty="0"/>
              <a:t>TOTAL VEHICLE SUBSCRIPTIONS TICKETS</a:t>
            </a:r>
            <a:endParaRPr dirty="0"/>
          </a:p>
          <a:p>
            <a:r>
              <a:rPr b="0" dirty="0"/>
              <a:t>No alt text provided</a:t>
            </a:r>
            <a:endParaRPr dirty="0"/>
          </a:p>
          <a:p>
            <a:endParaRPr dirty="0"/>
          </a:p>
          <a:p>
            <a:r>
              <a:rPr b="1" dirty="0"/>
              <a:t>TOTAL BIKE TICKETS</a:t>
            </a:r>
            <a:endParaRPr dirty="0"/>
          </a:p>
          <a:p>
            <a:r>
              <a:rPr b="0" dirty="0"/>
              <a:t>No alt text provided</a:t>
            </a:r>
            <a:endParaRPr dirty="0"/>
          </a:p>
          <a:p>
            <a:endParaRPr dirty="0"/>
          </a:p>
          <a:p>
            <a:r>
              <a:rPr b="1" dirty="0"/>
              <a:t>TOTAL HOURLY VEHICLE TICKETS</a:t>
            </a:r>
            <a:endParaRPr dirty="0"/>
          </a:p>
          <a:p>
            <a:r>
              <a:rPr b="0" dirty="0"/>
              <a:t>No alt text provided</a:t>
            </a:r>
            <a:endParaRPr dirty="0"/>
          </a:p>
          <a:p>
            <a:endParaRPr dirty="0"/>
          </a:p>
          <a:p>
            <a:r>
              <a:rPr b="1" dirty="0"/>
              <a:t>TOTAL MOTORCYCLE TICKETS</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sss</a:t>
            </a:r>
            <a:endParaRPr dirty="0"/>
          </a:p>
          <a:p>
            <a:r>
              <a:rPr b="0" dirty="0"/>
              <a:t>No alt text provided</a:t>
            </a:r>
            <a:endParaRPr dirty="0"/>
          </a:p>
          <a:p>
            <a:endParaRPr dirty="0"/>
          </a:p>
          <a:p>
            <a:r>
              <a:rPr b="1" dirty="0"/>
              <a:t>sss</a:t>
            </a:r>
            <a:endParaRPr dirty="0"/>
          </a:p>
          <a:p>
            <a:r>
              <a:rPr b="0" dirty="0"/>
              <a:t>No alt text provided</a:t>
            </a:r>
            <a:endParaRPr dirty="0"/>
          </a:p>
          <a:p>
            <a:endParaRPr dirty="0"/>
          </a:p>
          <a:p>
            <a:r>
              <a:rPr b="1" dirty="0"/>
              <a:t>sss</a:t>
            </a:r>
            <a:endParaRPr dirty="0"/>
          </a:p>
          <a:p>
            <a:r>
              <a:rPr b="0" dirty="0"/>
              <a:t>No alt text provided</a:t>
            </a:r>
            <a:endParaRPr dirty="0"/>
          </a:p>
          <a:p>
            <a:endParaRPr dirty="0"/>
          </a:p>
          <a:p>
            <a:r>
              <a:rPr b="1" dirty="0"/>
              <a:t>sss</a:t>
            </a:r>
            <a:endParaRPr dirty="0"/>
          </a:p>
          <a:p>
            <a:r>
              <a:rPr b="0" dirty="0"/>
              <a:t>No alt text provided</a:t>
            </a:r>
            <a:endParaRPr dirty="0"/>
          </a:p>
          <a:p>
            <a:endParaRPr dirty="0"/>
          </a:p>
          <a:p>
            <a:r>
              <a:rPr b="1" dirty="0"/>
              <a:t>sss</a:t>
            </a:r>
            <a:endParaRPr dirty="0"/>
          </a:p>
          <a:p>
            <a:r>
              <a:rPr b="0" dirty="0"/>
              <a:t>No alt text provided</a:t>
            </a:r>
            <a:endParaRPr dirty="0"/>
          </a:p>
          <a:p>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Tickets CPC</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TOP 14</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ROTATION TOTAL BY YEAR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 OCCUPATION</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ROTATION BY YEAR ( ONLY APPLY BY DA )</a:t>
            </a:r>
            <a:endParaRPr dirty="0"/>
          </a:p>
          <a:p>
            <a:r>
              <a:rPr b="0" dirty="0"/>
              <a:t>No alt text provided</a:t>
            </a:r>
            <a:endParaRPr dirty="0"/>
          </a:p>
          <a:p>
            <a:endParaRPr dirty="0"/>
          </a:p>
          <a:p>
            <a:r>
              <a:rPr b="1" dirty="0"/>
              <a:t>AVERAGE DA ROTATION BY YEAR</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REAL</a:t>
            </a:r>
            <a:endParaRPr dirty="0"/>
          </a:p>
          <a:p>
            <a:r>
              <a:rPr b="0" dirty="0"/>
              <a:t>No alt text provided</a:t>
            </a:r>
            <a:endParaRPr dirty="0"/>
          </a:p>
          <a:p>
            <a:endParaRPr dirty="0"/>
          </a:p>
          <a:p>
            <a:r>
              <a:rPr b="1" dirty="0"/>
              <a:t># EMPLOYEES</a:t>
            </a:r>
            <a:endParaRPr dirty="0"/>
          </a:p>
          <a:p>
            <a:r>
              <a:rPr b="0" dirty="0"/>
              <a:t>No alt text provided</a:t>
            </a:r>
            <a:endParaRPr dirty="0"/>
          </a:p>
          <a:p>
            <a:endParaRPr dirty="0"/>
          </a:p>
          <a:p>
            <a:r>
              <a:rPr b="1" dirty="0"/>
              <a:t># SPACES</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INCOMES BY PERSON</a:t>
            </a:r>
            <a:endParaRPr dirty="0"/>
          </a:p>
          <a:p>
            <a:r>
              <a:rPr b="0" dirty="0"/>
              <a:t>No alt text provided</a:t>
            </a:r>
            <a:endParaRPr dirty="0"/>
          </a:p>
          <a:p>
            <a:endParaRPr dirty="0"/>
          </a:p>
          <a:p>
            <a:r>
              <a:rPr b="1" dirty="0"/>
              <a:t>INCOMES BY SPACES</a:t>
            </a:r>
            <a:endParaRPr dirty="0"/>
          </a:p>
          <a:p>
            <a:r>
              <a:rPr b="0" dirty="0"/>
              <a:t>No alt text provided</a:t>
            </a:r>
            <a:endParaRPr dirty="0"/>
          </a:p>
          <a:p>
            <a:endParaRPr dirty="0"/>
          </a:p>
          <a:p>
            <a:r>
              <a:rPr b="1" dirty="0"/>
              <a:t>tableEx</a:t>
            </a:r>
            <a:endParaRPr dirty="0"/>
          </a:p>
          <a:p>
            <a:r>
              <a:rPr b="0" dirty="0"/>
              <a:t>No alt text provided</a:t>
            </a:r>
            <a:endParaRPr dirty="0"/>
          </a:p>
          <a:p>
            <a:endParaRPr dirty="0"/>
          </a:p>
          <a:p>
            <a:r>
              <a:rPr b="1" dirty="0"/>
              <a:t>lineChart</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SPACES BY PERSON</a:t>
            </a:r>
            <a:endParaRPr dirty="0"/>
          </a:p>
          <a:p>
            <a:r>
              <a:rPr b="0" dirty="0"/>
              <a:t>No alt text provided</a:t>
            </a:r>
            <a:endParaRPr dirty="0"/>
          </a:p>
          <a:p>
            <a:endParaRPr dirty="0"/>
          </a:p>
          <a:p>
            <a:r>
              <a:rPr b="1" dirty="0"/>
              <a:t>TOP - 5</a:t>
            </a:r>
            <a:endParaRPr dirty="0"/>
          </a:p>
          <a:p>
            <a:r>
              <a:rPr b="0" dirty="0"/>
              <a:t>No alt text provided</a:t>
            </a:r>
            <a:endParaRPr dirty="0"/>
          </a:p>
          <a:p>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textbox</a:t>
            </a:r>
            <a:endParaRPr dirty="0"/>
          </a:p>
          <a:p>
            <a:r>
              <a:rPr b="0" dirty="0"/>
              <a:t>No alt text provided</a:t>
            </a:r>
            <a:endParaRPr dirty="0"/>
          </a:p>
          <a:p>
            <a:endParaRPr dirty="0"/>
          </a:p>
          <a:p>
            <a:r>
              <a:rPr b="1" dirty="0"/>
              <a:t>FOLLOWERS ON INSTAGRAM</a:t>
            </a:r>
            <a:endParaRPr dirty="0"/>
          </a:p>
          <a:p>
            <a:r>
              <a:rPr b="0" dirty="0"/>
              <a:t>No alt text provided</a:t>
            </a:r>
            <a:endParaRPr dirty="0"/>
          </a:p>
          <a:p>
            <a:endParaRPr dirty="0"/>
          </a:p>
          <a:p>
            <a:r>
              <a:rPr b="1" dirty="0"/>
              <a:t>MAILCHIMP USERS</a:t>
            </a:r>
            <a:endParaRPr dirty="0"/>
          </a:p>
          <a:p>
            <a:r>
              <a:rPr b="0" dirty="0"/>
              <a:t>No alt text provided</a:t>
            </a:r>
            <a:endParaRPr dirty="0"/>
          </a:p>
          <a:p>
            <a:endParaRPr dirty="0"/>
          </a:p>
          <a:p>
            <a:r>
              <a:rPr b="1" dirty="0"/>
              <a:t>FOLLOWERS ON TWITTER</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FOLLOWERS ON LINKEDIN</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FOLLOWERS ON FACEBOOK</a:t>
            </a:r>
            <a:endParaRPr dirty="0"/>
          </a:p>
          <a:p>
            <a:r>
              <a:rPr b="0" dirty="0"/>
              <a:t>No alt text provided</a:t>
            </a:r>
            <a:endParaRPr dirty="0"/>
          </a:p>
          <a:p>
            <a:endParaRPr dirty="0"/>
          </a:p>
          <a:p>
            <a:r>
              <a:rPr b="1" dirty="0"/>
              <a:t>YEAR</a:t>
            </a:r>
            <a:endParaRPr dirty="0"/>
          </a:p>
          <a:p>
            <a:r>
              <a:rPr b="0" dirty="0"/>
              <a:t>No alt text provided</a:t>
            </a:r>
            <a:endParaRPr dirty="0"/>
          </a:p>
          <a:p>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GOOGLE CLICKS</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WAZE CLICKS</a:t>
            </a:r>
            <a:endParaRPr dirty="0"/>
          </a:p>
          <a:p>
            <a:r>
              <a:rPr b="0" dirty="0"/>
              <a:t>No alt text provided</a:t>
            </a:r>
            <a:endParaRPr dirty="0"/>
          </a:p>
          <a:p>
            <a:endParaRPr dirty="0"/>
          </a:p>
          <a:p>
            <a:r>
              <a:rPr b="1" dirty="0"/>
              <a:t>WAZE IMPRESSIONS</a:t>
            </a:r>
            <a:endParaRPr dirty="0"/>
          </a:p>
          <a:p>
            <a:r>
              <a:rPr b="0" dirty="0"/>
              <a:t>No alt text provided</a:t>
            </a:r>
            <a:endParaRPr dirty="0"/>
          </a:p>
          <a:p>
            <a:endParaRPr dirty="0"/>
          </a:p>
          <a:p>
            <a:r>
              <a:rPr b="1" dirty="0"/>
              <a:t>QUANTITY PARKING LOT IN WAZE</a:t>
            </a:r>
            <a:endParaRPr dirty="0"/>
          </a:p>
          <a:p>
            <a:r>
              <a:rPr b="0" dirty="0"/>
              <a:t>No alt text provided</a:t>
            </a:r>
            <a:endParaRPr dirty="0"/>
          </a:p>
          <a:p>
            <a:endParaRPr dirty="0"/>
          </a:p>
          <a:p>
            <a:r>
              <a:rPr b="1" dirty="0"/>
              <a:t>WAZE NAVIGATION</a:t>
            </a:r>
            <a:endParaRPr dirty="0"/>
          </a:p>
          <a:p>
            <a:r>
              <a:rPr b="0" dirty="0"/>
              <a:t>No alt text provided</a:t>
            </a:r>
            <a:endParaRPr dirty="0"/>
          </a:p>
          <a:p>
            <a:endParaRPr dirty="0"/>
          </a:p>
          <a:p>
            <a:r>
              <a:rPr b="1" dirty="0"/>
              <a:t>GOOGLE IMPRESSIONS</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GOOGLE REVIEWS</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MONTH</a:t>
            </a:r>
            <a:endParaRPr dirty="0"/>
          </a:p>
          <a:p>
            <a:r>
              <a:rPr b="0" dirty="0"/>
              <a:t>No alt text provided</a:t>
            </a:r>
            <a:endParaRPr dirty="0"/>
          </a:p>
          <a:p>
            <a:endParaRPr dirty="0"/>
          </a:p>
          <a:p>
            <a:r>
              <a:rPr b="1" dirty="0"/>
              <a:t>GOOGLE AVERAGE MARKS</a:t>
            </a:r>
            <a:endParaRPr dirty="0"/>
          </a:p>
          <a:p>
            <a:r>
              <a:rPr b="0" dirty="0"/>
              <a:t>No alt text provided</a:t>
            </a:r>
            <a:endParaRPr dirty="0"/>
          </a:p>
          <a:p>
            <a:endParaRPr dirty="0"/>
          </a:p>
          <a:p>
            <a:r>
              <a:rPr b="1" dirty="0"/>
              <a:t>GOOGLE SEARCHES</a:t>
            </a:r>
            <a:endParaRPr dirty="0"/>
          </a:p>
          <a:p>
            <a:r>
              <a:rPr b="0" dirty="0"/>
              <a:t>No alt text provided</a:t>
            </a:r>
            <a:endParaRPr dirty="0"/>
          </a:p>
          <a:p>
            <a:endParaRPr dirty="0"/>
          </a:p>
          <a:p>
            <a:r>
              <a:rPr b="1" dirty="0"/>
              <a:t>GOOGLE VISUALIZATIONS</a:t>
            </a:r>
            <a:endParaRPr dirty="0"/>
          </a:p>
          <a:p>
            <a:r>
              <a:rPr b="0" dirty="0"/>
              <a:t>No alt text provided</a:t>
            </a:r>
            <a:endParaRPr dirty="0"/>
          </a:p>
          <a:p>
            <a:endParaRPr dirty="0"/>
          </a:p>
          <a:p>
            <a:r>
              <a:rPr b="1" dirty="0"/>
              <a:t>GOOGLE ACTIONS</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map</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card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multiRowCard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CIUDAD</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textbox</a:t>
            </a:r>
            <a:endParaRPr dirty="0"/>
          </a:p>
          <a:p>
            <a:r>
              <a:rPr b="0" dirty="0"/>
              <a:t>No alt text provided</a:t>
            </a:r>
            <a:endParaRPr dirty="0"/>
          </a:p>
          <a:p>
            <a:endParaRPr dirty="0"/>
          </a:p>
          <a:p>
            <a:r>
              <a:rPr b="1" dirty="0"/>
              <a:t>CANTIDAD</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slicer</a:t>
            </a:r>
            <a:endParaRPr dirty="0"/>
          </a:p>
          <a:p>
            <a:r>
              <a:rPr b="0" dirty="0"/>
              <a:t>No alt text provided</a:t>
            </a:r>
            <a:endParaRPr dirty="0"/>
          </a:p>
          <a:p>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textbox</a:t>
            </a:r>
            <a:endParaRPr dirty="0"/>
          </a:p>
          <a:p>
            <a:r>
              <a:rPr b="0" dirty="0"/>
              <a:t>No alt text provided</a:t>
            </a:r>
            <a:endParaRPr dirty="0"/>
          </a:p>
          <a:p>
            <a:endParaRPr dirty="0"/>
          </a:p>
          <a:p>
            <a:r>
              <a:rPr b="1" dirty="0"/>
              <a:t>TOTAL PEOPLE  2021-2022</a:t>
            </a:r>
            <a:endParaRPr dirty="0"/>
          </a:p>
          <a:p>
            <a:r>
              <a:rPr b="0" dirty="0"/>
              <a:t>No alt text provided</a:t>
            </a:r>
            <a:endParaRPr dirty="0"/>
          </a:p>
          <a:p>
            <a:endParaRPr dirty="0"/>
          </a:p>
          <a:p>
            <a:r>
              <a:rPr b="1" dirty="0"/>
              <a:t>TYPE PEOPLE</a:t>
            </a:r>
            <a:endParaRPr dirty="0"/>
          </a:p>
          <a:p>
            <a:r>
              <a:rPr b="0" dirty="0"/>
              <a:t>No alt text provided</a:t>
            </a:r>
            <a:endParaRPr dirty="0"/>
          </a:p>
          <a:p>
            <a:endParaRPr dirty="0"/>
          </a:p>
          <a:p>
            <a:r>
              <a:rPr b="1" dirty="0"/>
              <a:t>GENDER  PEOPLE 2021-2022</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pivotTable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Text"/>
          <p:cNvSpPr>
            <a:spLocks noGrp="1"/>
          </p:cNvSpPr>
          <p:nvPr>
            <p:ph type="body" idx="1"/>
          </p:nvPr>
        </p:nvSpPr>
        <p:spPr/>
        <p:txBody>
          <a:bodyPr/>
          <a:lstStyle/>
          <a:p>
            <a:r>
              <a:rPr b="1" dirty="0"/>
              <a:t>textbox</a:t>
            </a:r>
            <a:endParaRPr dirty="0"/>
          </a:p>
          <a:p>
            <a:r>
              <a:rPr b="0" dirty="0"/>
              <a:t>No alt text provided</a:t>
            </a:r>
            <a:endParaRPr dirty="0"/>
          </a:p>
          <a:p>
            <a:endParaRPr dirty="0"/>
          </a:p>
          <a:p>
            <a:r>
              <a:rPr b="1" dirty="0"/>
              <a:t>actionButton</a:t>
            </a:r>
            <a:endParaRPr dirty="0"/>
          </a:p>
          <a:p>
            <a:r>
              <a:rPr b="0" dirty="0"/>
              <a:t>No alt text provided</a:t>
            </a:r>
            <a:endParaRPr dirty="0"/>
          </a:p>
          <a:p>
            <a:endParaRPr dirty="0"/>
          </a:p>
          <a:p>
            <a:r>
              <a:rPr b="1" dirty="0"/>
              <a:t>ROTATION PEOPLE  2020-2022</a:t>
            </a:r>
            <a:endParaRPr dirty="0"/>
          </a:p>
          <a:p>
            <a:r>
              <a:rPr b="0" dirty="0"/>
              <a:t>No alt text provided</a:t>
            </a:r>
            <a:endParaRPr dirty="0"/>
          </a:p>
          <a:p>
            <a:endParaRPr dirty="0"/>
          </a:p>
          <a:p>
            <a:r>
              <a:rPr b="1" dirty="0"/>
              <a:t>DAYS OF WORKPLACE ACCIDENTS</a:t>
            </a:r>
            <a:endParaRPr dirty="0"/>
          </a:p>
          <a:p>
            <a:r>
              <a:rPr b="0" dirty="0"/>
              <a:t>No alt text provided</a:t>
            </a:r>
            <a:endParaRPr dirty="0"/>
          </a:p>
          <a:p>
            <a:endParaRPr dirty="0"/>
          </a:p>
          <a:p>
            <a:r>
              <a:rPr b="1" dirty="0"/>
              <a:t>TOTAL ACCIDENTS</a:t>
            </a:r>
            <a:endParaRPr dirty="0"/>
          </a:p>
          <a:p>
            <a:r>
              <a:rPr b="0" dirty="0"/>
              <a:t>No alt text provided</a:t>
            </a:r>
            <a:endParaRPr dirty="0"/>
          </a:p>
          <a:p>
            <a:endParaRPr dirty="0"/>
          </a:p>
          <a:p>
            <a:r>
              <a:rPr b="1" dirty="0"/>
              <a:t>PEOPLE BY AGE</a:t>
            </a:r>
            <a:endParaRPr dirty="0"/>
          </a:p>
          <a:p>
            <a:r>
              <a:rPr b="0" dirty="0"/>
              <a:t>No alt text provided</a:t>
            </a:r>
            <a:endParaRPr dirty="0"/>
          </a:p>
          <a:p>
            <a:endParaRPr dirty="0"/>
          </a:p>
          <a:p>
            <a:r>
              <a:rPr b="1" dirty="0"/>
              <a:t>AVERAGE FEMALE AGE</a:t>
            </a:r>
            <a:endParaRPr dirty="0"/>
          </a:p>
          <a:p>
            <a:r>
              <a:rPr b="0" dirty="0"/>
              <a:t>No alt text provided</a:t>
            </a:r>
            <a:endParaRPr dirty="0"/>
          </a:p>
          <a:p>
            <a:endParaRPr dirty="0"/>
          </a:p>
          <a:p>
            <a:r>
              <a:rPr b="1" dirty="0"/>
              <a:t>PEOPLE INCLUSION WITH DISABILITY</a:t>
            </a:r>
            <a:endParaRPr dirty="0"/>
          </a:p>
          <a:p>
            <a:r>
              <a:rPr b="0" dirty="0"/>
              <a:t>No alt text provided</a:t>
            </a:r>
            <a:endParaRPr dirty="0"/>
          </a:p>
          <a:p>
            <a:endParaRPr dirty="0"/>
          </a:p>
          <a:p>
            <a:r>
              <a:rPr b="1" dirty="0"/>
              <a:t>AVERAGE MALE AGE</a:t>
            </a:r>
            <a:endParaRPr dirty="0"/>
          </a:p>
          <a:p>
            <a:r>
              <a:rPr b="0" dirty="0"/>
              <a:t>No alt text provided</a:t>
            </a:r>
            <a:endParaRPr dirty="0"/>
          </a:p>
          <a:p>
            <a:endParaRPr dirty="0"/>
          </a:p>
          <a:p>
            <a:r>
              <a:rPr b="1" dirty="0"/>
              <a:t>shape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image</a:t>
            </a:r>
            <a:endParaRPr dirty="0"/>
          </a:p>
          <a:p>
            <a:r>
              <a:rPr b="0" dirty="0"/>
              <a:t>No alt text provided</a:t>
            </a:r>
            <a:endParaRPr dirty="0"/>
          </a:p>
          <a:p>
            <a:endParaRPr dirty="0"/>
          </a:p>
          <a:p>
            <a:r>
              <a:rPr b="1" dirty="0"/>
              <a:t>slicer</a:t>
            </a:r>
            <a:endParaRPr dirty="0"/>
          </a:p>
          <a:p>
            <a:r>
              <a:rPr b="0" dirty="0"/>
              <a:t>No alt text provided</a:t>
            </a:r>
            <a:endParaRPr dirty="0"/>
          </a:p>
          <a:p>
            <a:endParaRPr dirty="0"/>
          </a:p>
          <a:p>
            <a:r>
              <a:rPr b="1" dirty="0"/>
              <a:t>TIME STAFF</a:t>
            </a:r>
            <a:endParaRPr dirty="0"/>
          </a:p>
          <a:p>
            <a:r>
              <a:rPr b="0" dirty="0"/>
              <a:t>No alt text provided</a:t>
            </a:r>
            <a:endParaRPr dirty="0"/>
          </a:p>
          <a:p>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27ED9C8-F09A-4D9E-BEC0-4725162E21FF}"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1747689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ED9C8-F09A-4D9E-BEC0-4725162E21FF}"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214498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7ED9C8-F09A-4D9E-BEC0-4725162E21FF}"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1026881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27ED9C8-F09A-4D9E-BEC0-4725162E21FF}"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100433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27ED9C8-F09A-4D9E-BEC0-4725162E21FF}" type="datetimeFigureOut">
              <a:rPr lang="en-US" smtClean="0"/>
              <a:t>6/1/2022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925692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7ED9C8-F09A-4D9E-BEC0-4725162E21FF}" type="datetimeFigureOut">
              <a:rPr lang="en-US" smtClean="0"/>
              <a:t>6/1/2022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228091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7ED9C8-F09A-4D9E-BEC0-4725162E21FF}" type="datetimeFigureOut">
              <a:rPr lang="en-US" smtClean="0"/>
              <a:t>6/1/2022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2358181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27ED9C8-F09A-4D9E-BEC0-4725162E21FF}"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993390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27ED9C8-F09A-4D9E-BEC0-4725162E21FF}"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2884807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ED9C8-F09A-4D9E-BEC0-4725162E21FF}"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553214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ED9C8-F09A-4D9E-BEC0-4725162E21FF}"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7D807A-D3EC-4DEA-86E2-120E4093F1A6}" type="slidenum">
              <a:rPr lang="en-US" smtClean="0"/>
              <a:t>‹Nº›</a:t>
            </a:fld>
            <a:endParaRPr lang="en-US"/>
          </a:p>
        </p:txBody>
      </p:sp>
    </p:spTree>
    <p:extLst>
      <p:ext uri="{BB962C8B-B14F-4D97-AF65-F5344CB8AC3E}">
        <p14:creationId xmlns:p14="http://schemas.microsoft.com/office/powerpoint/2010/main" val="2982640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7ED9C8-F09A-4D9E-BEC0-4725162E21FF}" type="datetimeFigureOut">
              <a:rPr lang="en-US" smtClean="0"/>
              <a:t>6/1/2022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7D807A-D3EC-4DEA-86E2-120E4093F1A6}" type="slidenum">
              <a:rPr lang="en-US" smtClean="0"/>
              <a:t>‹Nº›</a:t>
            </a:fld>
            <a:endParaRPr lang="en-US"/>
          </a:p>
        </p:txBody>
      </p:sp>
    </p:spTree>
    <p:extLst>
      <p:ext uri="{BB962C8B-B14F-4D97-AF65-F5344CB8AC3E}">
        <p14:creationId xmlns:p14="http://schemas.microsoft.com/office/powerpoint/2010/main" val="14236910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hyperlink" Target="https://app.powerbi.com/groups/me/reports/7d14ffe5-6a32-447f-8210-abf5f30c19cc/?pbi_source=PowerPoint"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extbox ,actionButton ,textbox ,textbox ,textbox ,textbox ,actionButton ,actionButton ,GHGH ,actionButton ,actionButton ,actionButton ,actionButton ,actionButton ,actionButton ,actionButton ,actionButton ,actionButton ,actionButton ,actionButton ,actionButton ,actionButton ,actionButton ,actionButton ,actionButton ,actionButton ,shape ,image ,image ,image ,image ,image ,image ,actionButton ,slicer ,actionButton ,actionButton ,actionButton ,imag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Main Page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image ,% VARIATION OPERATING COST 2019-2022 ,DELTA OPERATING COST 2019-2022 ,OPERATING COST 2022 ,LFL2019 ,slicer ,DELTA OPERATING COST 2019-2021 ,image ,shape ,image ,actionButton ,EBITDA ,OPERATING COST 2021 ,% VARIATION OPERATING COST 2019-2021 ,OPERATING COST 2019 ,EBIT ,DELTA P&amp;L 2019 VS 2022 ,pivotTable ,EBITDA BEFORE OH ,textbox ,slicer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P&amp;L Resume 2019-2022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extbox ,shape ,image ,actionButton ,slicer ,VARIATION LFL REVENUE Vs 2019 ,Month ,Month ,image ,Month ,LFL 2019 PERIMETER ,LFL 2021 PERIMET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Variation Revenue LFL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slicer ,slicer ,textbox ,slicer ,pivotTable ,DELTA P&amp;L BUDGET Vs REAL 2022 ,OBJETIVE 30% ,slicer ,OBJETIVE 2% ,OBJETIVE 2% ,OBJETIVE 45% ,slicer ,actionButton ,image ,shape ,image ,slicer ,BUDGET ,imag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P&amp;L Resume Budget -REAL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OTAL INCOMES INI - R1 - REAL ,EBITDA INI - R1 - REAL ,card ,card ,slicer ,textbox ,card ,card ,INI INCOMES ACHIEVEMENT ,card ,actionButton ,image ,shape ,image ,slicer ,slicer ,slicer ,LFL 2019 ,card.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Incomes / Ebitda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INCOMES BUDGET-REAL ,EBITDA BUDGET - REAL ,slicer ,REAL INCOMES - EBITDA ,slicer ,slicer ,actionButton ,textbox ,image ,shape ,image ,BUDGET ,LFL 2019.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Incomes &amp; Ebitda By Type vs Budget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INCOMES ,slicer ,slicer ,actionButton ,textbox ,image ,shape ,image ,LFL 2019 ,EBITDA BEFORE OVERHEAD ,slicer ,tableEx.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Incomes &amp; Ebitda By Type Vs 2019-2022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card ,card ,card ,TOTAL INCOMES ACHIEVEMENT ,slicer ,textbox ,image ,shape ,image ,slicer ,actionButton ,LFL 2019 ,COMPANY ,pivotTable ,BUDGET ,image ,imag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Delta Incomes Vs Budget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slicer ,RENT INCOMES BUDGET VS REAL ,textbox ,INCOMES COVID TEST ,slicer ,slicer ,SQUARE METERS FOR RENTING ,DARK KITCHEN ,image ,shape ,image ,actionButton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Urban Services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lineChart ,slicer ,slicer ,slicer ,multiRowCard ,multiRowCard ,multiRowCard ,textbox ,slicer ,slicer ,image ,image ,shape ,actionButton ,LFL 2019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Incomes By year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card ,card ,DELTA OPERATING COST REAL - BUDGET ,card ,OPERATING COST ACHIEVEMENT ,DELTA OPERATING COST VS BUDGET ,slicer ,LFL 2019 ,textbox ,slicer ,image ,shape ,image ,actionButton ,slicer ,BUDGET.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Delta Operating Cost Real Vs Budget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OPERATING COST 2022 ,DELTA 2019-2022 ,slicer ,OPERATING COST BY YEAR ,OPERATING COST 2019 ,VARIATION 2019-2022 ,textbox ,OPERATING COST Year ,slicer ,OPERATING COST 2021 ,slicer ,DELTA 2019-2021 ,VARIATION 2019-2021 ,slicer ,slicer ,LFL 2019 ,image ,shape ,image ,actionButton ,slicer ,imag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Operating Cost By Year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lineChart ,slicer ,slicer ,multiRowCard ,multiRowCard ,multiRowCard ,slicer ,slicer ,slicer ,textbox ,image ,shape ,actionButton ,image ,slicer ,LFL 2019 ,imag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Ebitda By year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slicer ,pivotTable ,slicer ,TOTAL INCOMES / EBITDA BEFORE OH ,slicer ,textbox ,slicer ,slicer ,slicer ,image ,shape ,image ,actionButton ,MONTH ,LFL 2019 ,LFL 2021.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Ebitda By DA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NET RESULT INI - R1 - REAL ,Month ,pivotTable ,textbox ,image ,shape ,image ,image ,actionButton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Net Result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pivotTable ,card ,card ,textbox ,textbox ,card ,card ,card ,card ,basicShape ,card ,basicShape ,card ,card ,card ,Company ,shape ,image ,image ,actionButton ,slicer ,basicShape ,basicShap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BS 2019-2022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OTAL TICKETS ,TOTAL VEHICLE SUBSCRIPTIONS TICKETS ,TOTAL BIKE TICKETS ,TOTAL HOURLY VEHICLE TICKETS ,TOTAL MOTORCYCLE TICKETS ,textbox ,shape ,image ,image ,actionButton ,slicer ,sss ,sss ,sss ,sss ,sss.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Tickets &amp; Parking Lots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ickets CPC ,slicer ,slicer ,slicer ,slicer ,textbox ,shape ,image ,image ,TOP 14 ,multiRowCard ,slicer ,actionButton.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Ticket Summary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ROTATION TOTAL BY YEAR ,slicer ,textbox ,% OCCUPATION ,MONTH ,ROTATION BY YEAR ( ONLY APPLY BY DA ) ,AVERAGE DA ROTATION BY YEAR ,shape ,image ,image ,actionButton ,slicer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Rotation &amp; Occupation By DA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REAL ,# EMPLOYEES ,# SPACES ,slicer ,MONTH ,INCOMES BY PERSON ,INCOMES BY SPACES ,tableEx ,lineChart ,textbox ,image ,shape ,image ,actionButton ,image ,SPACES BY PERSON ,TOP - 5.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Operative indicators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extbox ,FOLLOWERS ON INSTAGRAM ,MAILCHIMP USERS ,FOLLOWERS ON TWITTER ,card ,MONTH ,card ,card ,card ,FOLLOWERS ON LINKEDIN ,shape ,image ,image ,actionButton ,slicer ,FOLLOWERS ON FACEBOOK ,YEA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Comercial &amp; Marketing Social Media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GOOGLE CLICKS ,textbox ,MONTH ,WAZE CLICKS ,WAZE IMPRESSIONS ,QUANTITY PARKING LOT IN WAZE ,WAZE NAVIGATION ,GOOGLE IMPRESSIONS ,card ,card ,card ,card ,shape ,image ,image ,actionButton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Comercial &amp; Marketing Waze-Google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GOOGLE REVIEWS ,textbox ,MONTH ,GOOGLE AVERAGE MARKS ,GOOGLE SEARCHES ,GOOGLE VISUALIZATIONS ,GOOGLE ACTIONS ,card ,card ,card ,card ,shape ,image ,image ,actionButton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Comercial &amp; Marketing Google Business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map ,card ,card ,card ,card ,slicer ,multiRowCard ,slicer ,CIUDAD ,slicer ,slicer ,slicer ,textbox ,CANTIDAD ,shape ,image ,image ,actionButton ,slicer.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Map</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extbox ,TOTAL PEOPLE  2021-2022 ,TYPE PEOPLE ,GENDER  PEOPLE 2021-2022 ,shape ,image ,image ,actionButton ,image ,image ,slicer ,pivotTable ,pivotTable ,image ,image ,image ,image.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People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title="This slide contains the following visuals: textbox ,actionButton ,ROTATION PEOPLE  2020-2022 ,DAYS OF WORKPLACE ACCIDENTS ,TOTAL ACCIDENTS ,PEOPLE BY AGE ,AVERAGE FEMALE AGE ,PEOPLE INCLUSION WITH DISABILITY ,AVERAGE MALE AGE ,shape ,image ,image ,image ,image ,image ,slicer ,TIME STAFF. Please refer to the notes on this slide for details">
            <a:hlinkClick r:id="rId3"/>
          </p:cNvPr>
          <p:cNvPicPr>
            <a:picLocks noChangeAspect="1"/>
          </p:cNvPicPr>
          <p:nvPr/>
        </p:nvPicPr>
        <p:blipFill>
          <a:blip r:embed="rId4"/>
          <a:stretch>
            <a:fillRect/>
          </a:stretch>
        </p:blipFill>
        <p:spPr>
          <a:xfrm>
            <a:off x="76200" y="0"/>
            <a:ext cx="12020550" cy="6858000"/>
          </a:xfrm>
          <a:prstGeom prst="rect">
            <a:avLst/>
          </a:prstGeom>
          <a:noFill/>
        </p:spPr>
      </p:pic>
      <p:sp>
        <p:nvSpPr>
          <p:cNvPr id="4" name="Title" hidden="1"/>
          <p:cNvSpPr>
            <a:spLocks noGrp="1"/>
          </p:cNvSpPr>
          <p:nvPr>
            <p:ph type="title"/>
          </p:nvPr>
        </p:nvSpPr>
        <p:spPr/>
        <p:txBody>
          <a:bodyPr/>
          <a:lstStyle/>
          <a:p>
            <a:r>
              <a:t>People 1</a:t>
            </a:r>
          </a:p>
        </p:txBody>
      </p:sp>
    </p:spTree>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TotalTime>
  <Words>2550</Words>
  <Application>Microsoft Office PowerPoint</Application>
  <PresentationFormat>Panorámica</PresentationFormat>
  <Paragraphs>1344</Paragraphs>
  <Slides>26</Slides>
  <Notes>26</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26</vt:i4>
      </vt:variant>
    </vt:vector>
  </HeadingPairs>
  <TitlesOfParts>
    <vt:vector size="30" baseType="lpstr">
      <vt:lpstr>Arial</vt:lpstr>
      <vt:lpstr>Calibri</vt:lpstr>
      <vt:lpstr>Calibri Light</vt:lpstr>
      <vt:lpstr>Custom Design</vt:lpstr>
      <vt:lpstr>Main Page</vt:lpstr>
      <vt:lpstr>P&amp;L Resume 2019-2022</vt:lpstr>
      <vt:lpstr>Variation Revenue LFL</vt:lpstr>
      <vt:lpstr>P&amp;L Resume Budget -REAL</vt:lpstr>
      <vt:lpstr>Incomes / Ebitda</vt:lpstr>
      <vt:lpstr>Incomes &amp; Ebitda By Type vs Budget</vt:lpstr>
      <vt:lpstr>Incomes &amp; Ebitda By Type Vs 2019-2022</vt:lpstr>
      <vt:lpstr>Delta Incomes Vs Budget</vt:lpstr>
      <vt:lpstr>Urban Services</vt:lpstr>
      <vt:lpstr>Incomes By year</vt:lpstr>
      <vt:lpstr>Delta Operating Cost Real Vs Budget</vt:lpstr>
      <vt:lpstr>Operating Cost By Year</vt:lpstr>
      <vt:lpstr>Ebitda By year</vt:lpstr>
      <vt:lpstr>Ebitda By DA</vt:lpstr>
      <vt:lpstr>Net Result</vt:lpstr>
      <vt:lpstr>BS 2019-2022</vt:lpstr>
      <vt:lpstr>Tickets &amp; Parking Lots</vt:lpstr>
      <vt:lpstr>Ticket Summary</vt:lpstr>
      <vt:lpstr>Rotation &amp; Occupation By DA</vt:lpstr>
      <vt:lpstr>Operative indicators</vt:lpstr>
      <vt:lpstr>Comercial &amp; Marketing Social Media</vt:lpstr>
      <vt:lpstr>Comercial &amp; Marketing Waze-Google</vt:lpstr>
      <vt:lpstr>Comercial &amp; Marketing Google Business</vt:lpstr>
      <vt:lpstr>Map</vt:lpstr>
      <vt:lpstr>People</vt:lpstr>
      <vt:lpstr>People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Power BI</dc:creator>
  <cp:lastModifiedBy>Michael Steven Patiño Urrea</cp:lastModifiedBy>
  <cp:revision>5</cp:revision>
  <dcterms:created xsi:type="dcterms:W3CDTF">2016-09-04T11:54:55Z</dcterms:created>
  <dcterms:modified xsi:type="dcterms:W3CDTF">2022-06-01T15:27:29Z</dcterms:modified>
</cp:coreProperties>
</file>