
<file path=[Content_Types].xml><?xml version="1.0" encoding="utf-8"?>
<Types xmlns="http://schemas.openxmlformats.org/package/2006/content-types">
  <Override PartName="/customXml/itemProps3.xml" ContentType="application/vnd.openxmlformats-officedocument.customXmlProperties+xml"/>
  <Override PartName="/ppt/slideMasters/slideMaster3.xml" ContentType="application/vnd.openxmlformats-officedocument.presentationml.slideMaster+xml"/>
  <Override PartName="/ppt/slides/slide6.xml" ContentType="application/vnd.openxmlformats-officedocument.presentationml.slide+xml"/>
  <Override PartName="/ppt/theme/theme5.xml" ContentType="application/vnd.openxmlformats-officedocument.theme+xml"/>
  <Override PartName="/customXml/itemProps1.xml" ContentType="application/vnd.openxmlformats-officedocument.customXmlProperties+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theme/theme3.xml" ContentType="application/vnd.openxmlformats-officedocument.them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docProps/custom.xml" ContentType="application/vnd.openxmlformats-officedocument.custom-properties+xml"/>
  <Default Extension="vml" ContentType="application/vnd.openxmlformats-officedocument.vmlDrawing"/>
  <Default Extension="xlsx" ContentType="application/vnd.openxmlformats-officedocument.spreadsheetml.sheet"/>
  <Override PartName="/ppt/slideMasters/slideMaster4.xml" ContentType="application/vnd.openxmlformats-officedocument.presentationml.slideMaster+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handoutMasters/handoutMaster1.xml" ContentType="application/vnd.openxmlformats-officedocument.presentationml.handoutMaster+xml"/>
  <Override PartName="/ppt/viewProps.xml" ContentType="application/vnd.openxmlformats-officedocument.presentationml.viewProps+xml"/>
  <Override PartName="/ppt/theme/theme6.xml" ContentType="application/vnd.openxmlformats-officedocument.theme+xml"/>
  <Override PartName="/docProps/core.xml" ContentType="application/vnd.openxmlformats-package.core-properties+xml"/>
  <Override PartName="/customXml/itemProps2.xml" ContentType="application/vnd.openxmlformats-officedocument.customXml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Default Extension="png" ContentType="image/png"/>
  <Override PartName="/ppt/slideLayouts/slideLayout7.xml" ContentType="application/vnd.openxmlformats-officedocument.presentationml.slideLayout+xml"/>
  <Override PartName="/ppt/theme/theme4.xml" ContentType="application/vnd.openxmlformats-officedocument.theme+xml"/>
  <Override PartName="/ppt/notesSlides/notesSlide1.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theme/theme2.xml" ContentType="application/vnd.openxmlformats-officedocument.theme+xml"/>
  <Override PartName="/ppt/slideLayouts/slideLayout5.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 id="2147483650" r:id="rId5"/>
    <p:sldMasterId id="2147483651" r:id="rId6"/>
    <p:sldMasterId id="2147483668" r:id="rId7"/>
  </p:sldMasterIdLst>
  <p:notesMasterIdLst>
    <p:notesMasterId r:id="rId31"/>
  </p:notesMasterIdLst>
  <p:handoutMasterIdLst>
    <p:handoutMasterId r:id="rId32"/>
  </p:handoutMasterIdLst>
  <p:sldIdLst>
    <p:sldId id="256" r:id="rId8"/>
    <p:sldId id="309" r:id="rId9"/>
    <p:sldId id="314" r:id="rId10"/>
    <p:sldId id="315" r:id="rId11"/>
    <p:sldId id="317" r:id="rId12"/>
    <p:sldId id="324" r:id="rId13"/>
    <p:sldId id="318" r:id="rId14"/>
    <p:sldId id="316" r:id="rId15"/>
    <p:sldId id="322" r:id="rId16"/>
    <p:sldId id="311" r:id="rId17"/>
    <p:sldId id="325" r:id="rId18"/>
    <p:sldId id="327" r:id="rId19"/>
    <p:sldId id="328" r:id="rId20"/>
    <p:sldId id="330" r:id="rId21"/>
    <p:sldId id="321" r:id="rId22"/>
    <p:sldId id="319" r:id="rId23"/>
    <p:sldId id="259" r:id="rId24"/>
    <p:sldId id="295" r:id="rId25"/>
    <p:sldId id="299" r:id="rId26"/>
    <p:sldId id="300" r:id="rId27"/>
    <p:sldId id="332" r:id="rId28"/>
    <p:sldId id="310" r:id="rId29"/>
    <p:sldId id="326" r:id="rId30"/>
  </p:sldIdLst>
  <p:sldSz cx="17068800" cy="9601200"/>
  <p:notesSz cx="9928225" cy="14357350"/>
  <p:defaultTextStyle>
    <a:defPPr>
      <a:defRPr lang="en-US"/>
    </a:defPPr>
    <a:lvl1pPr marL="0" algn="l" defTabSz="1280160" rtl="0" eaLnBrk="1" latinLnBrk="0" hangingPunct="1">
      <a:defRPr sz="2520" kern="1200">
        <a:solidFill>
          <a:schemeClr val="tx1"/>
        </a:solidFill>
        <a:latin typeface="+mn-lt"/>
        <a:ea typeface="+mn-ea"/>
        <a:cs typeface="+mn-cs"/>
      </a:defRPr>
    </a:lvl1pPr>
    <a:lvl2pPr marL="640080" algn="l" defTabSz="1280160" rtl="0" eaLnBrk="1" latinLnBrk="0" hangingPunct="1">
      <a:defRPr sz="2520" kern="1200">
        <a:solidFill>
          <a:schemeClr val="tx1"/>
        </a:solidFill>
        <a:latin typeface="+mn-lt"/>
        <a:ea typeface="+mn-ea"/>
        <a:cs typeface="+mn-cs"/>
      </a:defRPr>
    </a:lvl2pPr>
    <a:lvl3pPr marL="1280160" algn="l" defTabSz="1280160" rtl="0" eaLnBrk="1" latinLnBrk="0" hangingPunct="1">
      <a:defRPr sz="2520" kern="1200">
        <a:solidFill>
          <a:schemeClr val="tx1"/>
        </a:solidFill>
        <a:latin typeface="+mn-lt"/>
        <a:ea typeface="+mn-ea"/>
        <a:cs typeface="+mn-cs"/>
      </a:defRPr>
    </a:lvl3pPr>
    <a:lvl4pPr marL="1920240" algn="l" defTabSz="1280160" rtl="0" eaLnBrk="1" latinLnBrk="0" hangingPunct="1">
      <a:defRPr sz="2520" kern="1200">
        <a:solidFill>
          <a:schemeClr val="tx1"/>
        </a:solidFill>
        <a:latin typeface="+mn-lt"/>
        <a:ea typeface="+mn-ea"/>
        <a:cs typeface="+mn-cs"/>
      </a:defRPr>
    </a:lvl4pPr>
    <a:lvl5pPr marL="2560320" algn="l" defTabSz="1280160" rtl="0" eaLnBrk="1" latinLnBrk="0" hangingPunct="1">
      <a:defRPr sz="2520" kern="1200">
        <a:solidFill>
          <a:schemeClr val="tx1"/>
        </a:solidFill>
        <a:latin typeface="+mn-lt"/>
        <a:ea typeface="+mn-ea"/>
        <a:cs typeface="+mn-cs"/>
      </a:defRPr>
    </a:lvl5pPr>
    <a:lvl6pPr marL="3200400" algn="l" defTabSz="1280160" rtl="0" eaLnBrk="1" latinLnBrk="0" hangingPunct="1">
      <a:defRPr sz="2520" kern="1200">
        <a:solidFill>
          <a:schemeClr val="tx1"/>
        </a:solidFill>
        <a:latin typeface="+mn-lt"/>
        <a:ea typeface="+mn-ea"/>
        <a:cs typeface="+mn-cs"/>
      </a:defRPr>
    </a:lvl6pPr>
    <a:lvl7pPr marL="3840480" algn="l" defTabSz="1280160" rtl="0" eaLnBrk="1" latinLnBrk="0" hangingPunct="1">
      <a:defRPr sz="2520" kern="1200">
        <a:solidFill>
          <a:schemeClr val="tx1"/>
        </a:solidFill>
        <a:latin typeface="+mn-lt"/>
        <a:ea typeface="+mn-ea"/>
        <a:cs typeface="+mn-cs"/>
      </a:defRPr>
    </a:lvl7pPr>
    <a:lvl8pPr marL="4480560" algn="l" defTabSz="1280160" rtl="0" eaLnBrk="1" latinLnBrk="0" hangingPunct="1">
      <a:defRPr sz="2520" kern="1200">
        <a:solidFill>
          <a:schemeClr val="tx1"/>
        </a:solidFill>
        <a:latin typeface="+mn-lt"/>
        <a:ea typeface="+mn-ea"/>
        <a:cs typeface="+mn-cs"/>
      </a:defRPr>
    </a:lvl8pPr>
    <a:lvl9pPr marL="5120640" algn="l" defTabSz="1280160" rtl="0" eaLnBrk="1" latinLnBrk="0" hangingPunct="1">
      <a:defRPr sz="2520" kern="1200">
        <a:solidFill>
          <a:schemeClr val="tx1"/>
        </a:solidFill>
        <a:latin typeface="+mn-lt"/>
        <a:ea typeface="+mn-ea"/>
        <a:cs typeface="+mn-cs"/>
      </a:defRPr>
    </a:lvl9pPr>
  </p:defaultTextStyle>
  <p:extLst>
    <p:ext uri="{EFAFB233-063F-42B5-8137-9DF3F51BA10A}">
      <p15:sldGuideLst xmlns="" xmlns:p15="http://schemas.microsoft.com/office/powerpoint/2012/main"/>
    </p:ext>
    <p:ext uri="{2D200454-40CA-4A62-9FC3-DE9A4176ACB9}">
      <p15:notesGuideLst xmlns=""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loop="1" showNarration="1">
    <p:kiosk/>
    <p:sldAll/>
    <p:penClr>
      <a:srgbClr val="FF0000"/>
    </p:penClr>
    <p:extLst>
      <p:ext uri="{EC167BDD-8182-4AB7-AECC-EB403E3ABB37}">
        <p14:laserClr xmlns:p14="http://schemas.microsoft.com/office/powerpoint/2010/main" xmlns="">
          <a:srgbClr val="FF0000"/>
        </p14:laserClr>
      </p:ext>
      <p:ext uri="{2FDB2607-1784-4EEB-B798-7EB5836EED8A}">
        <p14:showMediaCtrls xmlns:p14="http://schemas.microsoft.com/office/powerpoint/2010/main" xmlns="" val="1"/>
      </p:ext>
    </p:extLst>
  </p:showPr>
  <p:clrMru>
    <a:srgbClr val="854DE9"/>
    <a:srgbClr val="6A3195"/>
    <a:srgbClr val="ED7D31"/>
  </p:clrMru>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6319" autoAdjust="0"/>
    <p:restoredTop sz="94607" autoAdjust="0"/>
  </p:normalViewPr>
  <p:slideViewPr>
    <p:cSldViewPr snapToGrid="0">
      <p:cViewPr varScale="1">
        <p:scale>
          <a:sx n="49" d="100"/>
          <a:sy n="49" d="100"/>
        </p:scale>
        <p:origin x="-90" y="-102"/>
      </p:cViewPr>
      <p:guideLst>
        <p:guide orient="horz" pos="3024"/>
        <p:guide pos="5376"/>
      </p:guideLst>
    </p:cSldViewPr>
  </p:slideViewPr>
  <p:outlineViewPr>
    <p:cViewPr>
      <p:scale>
        <a:sx n="33" d="100"/>
        <a:sy n="33" d="100"/>
      </p:scale>
      <p:origin x="0" y="0"/>
    </p:cViewPr>
  </p:outlineViewPr>
  <p:notesTextViewPr>
    <p:cViewPr>
      <p:scale>
        <a:sx n="3" d="2"/>
        <a:sy n="3" d="2"/>
      </p:scale>
      <p:origin x="0" y="0"/>
    </p:cViewPr>
  </p:notesTextViewPr>
  <p:sorterViewPr>
    <p:cViewPr>
      <p:scale>
        <a:sx n="66" d="100"/>
        <a:sy n="66" d="100"/>
      </p:scale>
      <p:origin x="0" y="0"/>
    </p:cViewPr>
  </p:sorterViewPr>
  <p:notesViewPr>
    <p:cSldViewPr snapToGrid="0">
      <p:cViewPr varScale="1">
        <p:scale>
          <a:sx n="35" d="100"/>
          <a:sy n="35" d="100"/>
        </p:scale>
        <p:origin x="-2946" y="-90"/>
      </p:cViewPr>
      <p:guideLst>
        <p:guide orient="horz" pos="4522"/>
        <p:guide pos="3127"/>
      </p:guideLst>
    </p:cSldViewPr>
  </p:notes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1.xml"/><Relationship Id="rId13" Type="http://schemas.openxmlformats.org/officeDocument/2006/relationships/slide" Target="slides/slide6.xml"/><Relationship Id="rId18" Type="http://schemas.openxmlformats.org/officeDocument/2006/relationships/slide" Target="slides/slide11.xml"/><Relationship Id="rId26" Type="http://schemas.openxmlformats.org/officeDocument/2006/relationships/slide" Target="slides/slide19.xml"/><Relationship Id="rId3" Type="http://schemas.openxmlformats.org/officeDocument/2006/relationships/customXml" Target="../customXml/item3.xml"/><Relationship Id="rId21" Type="http://schemas.openxmlformats.org/officeDocument/2006/relationships/slide" Target="slides/slide14.xml"/><Relationship Id="rId34" Type="http://schemas.openxmlformats.org/officeDocument/2006/relationships/viewProps" Target="viewProps.xml"/><Relationship Id="rId7" Type="http://schemas.openxmlformats.org/officeDocument/2006/relationships/slideMaster" Target="slideMasters/slideMaster4.xml"/><Relationship Id="rId12" Type="http://schemas.openxmlformats.org/officeDocument/2006/relationships/slide" Target="slides/slide5.xml"/><Relationship Id="rId17" Type="http://schemas.openxmlformats.org/officeDocument/2006/relationships/slide" Target="slides/slide10.xml"/><Relationship Id="rId25" Type="http://schemas.openxmlformats.org/officeDocument/2006/relationships/slide" Target="slides/slide18.xml"/><Relationship Id="rId33"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9.xml"/><Relationship Id="rId20" Type="http://schemas.openxmlformats.org/officeDocument/2006/relationships/slide" Target="slides/slide13.xml"/><Relationship Id="rId29" Type="http://schemas.openxmlformats.org/officeDocument/2006/relationships/slide" Target="slides/slide22.xml"/><Relationship Id="rId1" Type="http://schemas.openxmlformats.org/officeDocument/2006/relationships/customXml" Target="../customXml/item1.xml"/><Relationship Id="rId6" Type="http://schemas.openxmlformats.org/officeDocument/2006/relationships/slideMaster" Target="slideMasters/slideMaster3.xml"/><Relationship Id="rId11" Type="http://schemas.openxmlformats.org/officeDocument/2006/relationships/slide" Target="slides/slide4.xml"/><Relationship Id="rId24" Type="http://schemas.openxmlformats.org/officeDocument/2006/relationships/slide" Target="slides/slide17.xml"/><Relationship Id="rId32" Type="http://schemas.openxmlformats.org/officeDocument/2006/relationships/handoutMaster" Target="handoutMasters/handoutMaster1.xml"/><Relationship Id="rId5" Type="http://schemas.openxmlformats.org/officeDocument/2006/relationships/slideMaster" Target="slideMasters/slideMaster2.xml"/><Relationship Id="rId15" Type="http://schemas.openxmlformats.org/officeDocument/2006/relationships/slide" Target="slides/slide8.xml"/><Relationship Id="rId23" Type="http://schemas.openxmlformats.org/officeDocument/2006/relationships/slide" Target="slides/slide16.xml"/><Relationship Id="rId28" Type="http://schemas.openxmlformats.org/officeDocument/2006/relationships/slide" Target="slides/slide21.xml"/><Relationship Id="rId36" Type="http://schemas.openxmlformats.org/officeDocument/2006/relationships/tableStyles" Target="tableStyles.xml"/><Relationship Id="rId10" Type="http://schemas.openxmlformats.org/officeDocument/2006/relationships/slide" Target="slides/slide3.xml"/><Relationship Id="rId19" Type="http://schemas.openxmlformats.org/officeDocument/2006/relationships/slide" Target="slides/slide12.xml"/><Relationship Id="rId31"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 Target="slides/slide2.xml"/><Relationship Id="rId14" Type="http://schemas.openxmlformats.org/officeDocument/2006/relationships/slide" Target="slides/slide7.xml"/><Relationship Id="rId22" Type="http://schemas.openxmlformats.org/officeDocument/2006/relationships/slide" Target="slides/slide15.xml"/><Relationship Id="rId27" Type="http://schemas.openxmlformats.org/officeDocument/2006/relationships/slide" Target="slides/slide20.xml"/><Relationship Id="rId30" Type="http://schemas.openxmlformats.org/officeDocument/2006/relationships/slide" Target="slides/slide23.xml"/><Relationship Id="rId35" Type="http://schemas.openxmlformats.org/officeDocument/2006/relationships/theme" Target="theme/theme1.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24.emf"/></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6.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2" y="2"/>
            <a:ext cx="4302231" cy="720360"/>
          </a:xfrm>
          <a:prstGeom prst="rect">
            <a:avLst/>
          </a:prstGeom>
        </p:spPr>
        <p:txBody>
          <a:bodyPr vert="horz" lIns="132752" tIns="66377" rIns="132752" bIns="66377" rtlCol="0"/>
          <a:lstStyle>
            <a:lvl1pPr algn="l">
              <a:defRPr sz="1700"/>
            </a:lvl1pPr>
          </a:lstStyle>
          <a:p>
            <a:endParaRPr lang="en-US" dirty="0"/>
          </a:p>
        </p:txBody>
      </p:sp>
      <p:sp>
        <p:nvSpPr>
          <p:cNvPr id="3" name="Date Placeholder 2"/>
          <p:cNvSpPr>
            <a:spLocks noGrp="1"/>
          </p:cNvSpPr>
          <p:nvPr>
            <p:ph type="dt" sz="quarter" idx="1"/>
          </p:nvPr>
        </p:nvSpPr>
        <p:spPr>
          <a:xfrm>
            <a:off x="5623699" y="2"/>
            <a:ext cx="4302231" cy="720360"/>
          </a:xfrm>
          <a:prstGeom prst="rect">
            <a:avLst/>
          </a:prstGeom>
        </p:spPr>
        <p:txBody>
          <a:bodyPr vert="horz" lIns="132752" tIns="66377" rIns="132752" bIns="66377" rtlCol="0"/>
          <a:lstStyle>
            <a:lvl1pPr algn="r">
              <a:defRPr sz="1700"/>
            </a:lvl1pPr>
          </a:lstStyle>
          <a:p>
            <a:fld id="{0C7D8E67-0F97-4F5B-9199-10E686AEA743}" type="datetimeFigureOut">
              <a:rPr lang="en-US" smtClean="0"/>
              <a:pPr/>
              <a:t>2/12/2022</a:t>
            </a:fld>
            <a:endParaRPr lang="en-US" dirty="0"/>
          </a:p>
        </p:txBody>
      </p:sp>
      <p:sp>
        <p:nvSpPr>
          <p:cNvPr id="4" name="Footer Placeholder 3"/>
          <p:cNvSpPr>
            <a:spLocks noGrp="1"/>
          </p:cNvSpPr>
          <p:nvPr>
            <p:ph type="ftr" sz="quarter" idx="2"/>
          </p:nvPr>
        </p:nvSpPr>
        <p:spPr>
          <a:xfrm>
            <a:off x="2" y="13636991"/>
            <a:ext cx="4302231" cy="720359"/>
          </a:xfrm>
          <a:prstGeom prst="rect">
            <a:avLst/>
          </a:prstGeom>
        </p:spPr>
        <p:txBody>
          <a:bodyPr vert="horz" lIns="132752" tIns="66377" rIns="132752" bIns="66377" rtlCol="0" anchor="b"/>
          <a:lstStyle>
            <a:lvl1pPr algn="l">
              <a:defRPr sz="1700"/>
            </a:lvl1pPr>
          </a:lstStyle>
          <a:p>
            <a:endParaRPr lang="en-US" dirty="0"/>
          </a:p>
        </p:txBody>
      </p:sp>
      <p:sp>
        <p:nvSpPr>
          <p:cNvPr id="5" name="Slide Number Placeholder 4"/>
          <p:cNvSpPr>
            <a:spLocks noGrp="1"/>
          </p:cNvSpPr>
          <p:nvPr>
            <p:ph type="sldNum" sz="quarter" idx="3"/>
          </p:nvPr>
        </p:nvSpPr>
        <p:spPr>
          <a:xfrm>
            <a:off x="5623699" y="13636991"/>
            <a:ext cx="4302231" cy="720359"/>
          </a:xfrm>
          <a:prstGeom prst="rect">
            <a:avLst/>
          </a:prstGeom>
        </p:spPr>
        <p:txBody>
          <a:bodyPr vert="horz" lIns="132752" tIns="66377" rIns="132752" bIns="66377" rtlCol="0" anchor="b"/>
          <a:lstStyle>
            <a:lvl1pPr algn="r">
              <a:defRPr sz="1700"/>
            </a:lvl1pPr>
          </a:lstStyle>
          <a:p>
            <a:fld id="{F5701004-F11A-4C6C-8712-63CCE4B72B46}" type="slidenum">
              <a:rPr lang="en-US" smtClean="0"/>
              <a:pPr/>
              <a:t>‹#›</a:t>
            </a:fld>
            <a:endParaRPr lang="en-US" dirty="0"/>
          </a:p>
        </p:txBody>
      </p:sp>
    </p:spTree>
    <p:extLst>
      <p:ext uri="{BB962C8B-B14F-4D97-AF65-F5344CB8AC3E}">
        <p14:creationId xmlns:p14="http://schemas.microsoft.com/office/powerpoint/2010/main" xmlns="" val="3798372635"/>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2" y="2"/>
            <a:ext cx="4302231" cy="720360"/>
          </a:xfrm>
          <a:prstGeom prst="rect">
            <a:avLst/>
          </a:prstGeom>
        </p:spPr>
        <p:txBody>
          <a:bodyPr vert="horz" lIns="132752" tIns="66377" rIns="132752" bIns="66377" rtlCol="0"/>
          <a:lstStyle>
            <a:lvl1pPr algn="l">
              <a:defRPr sz="1700"/>
            </a:lvl1pPr>
          </a:lstStyle>
          <a:p>
            <a:endParaRPr lang="en-US" dirty="0"/>
          </a:p>
        </p:txBody>
      </p:sp>
      <p:sp>
        <p:nvSpPr>
          <p:cNvPr id="3" name="Date Placeholder 2"/>
          <p:cNvSpPr>
            <a:spLocks noGrp="1"/>
          </p:cNvSpPr>
          <p:nvPr>
            <p:ph type="dt" idx="1"/>
          </p:nvPr>
        </p:nvSpPr>
        <p:spPr>
          <a:xfrm>
            <a:off x="5623699" y="2"/>
            <a:ext cx="4302231" cy="720360"/>
          </a:xfrm>
          <a:prstGeom prst="rect">
            <a:avLst/>
          </a:prstGeom>
        </p:spPr>
        <p:txBody>
          <a:bodyPr vert="horz" lIns="132752" tIns="66377" rIns="132752" bIns="66377" rtlCol="0"/>
          <a:lstStyle>
            <a:lvl1pPr algn="r">
              <a:defRPr sz="1700"/>
            </a:lvl1pPr>
          </a:lstStyle>
          <a:p>
            <a:fld id="{C1989DD3-A33D-42B4-A2D0-20982C98D02A}" type="datetimeFigureOut">
              <a:rPr lang="en-US" smtClean="0"/>
              <a:pPr/>
              <a:t>2/12/2022</a:t>
            </a:fld>
            <a:endParaRPr lang="en-US" dirty="0"/>
          </a:p>
        </p:txBody>
      </p:sp>
      <p:sp>
        <p:nvSpPr>
          <p:cNvPr id="4" name="Slide Image Placeholder 3"/>
          <p:cNvSpPr>
            <a:spLocks noGrp="1" noRot="1" noChangeAspect="1"/>
          </p:cNvSpPr>
          <p:nvPr>
            <p:ph type="sldImg" idx="2"/>
          </p:nvPr>
        </p:nvSpPr>
        <p:spPr>
          <a:xfrm>
            <a:off x="658813" y="1795463"/>
            <a:ext cx="8610600" cy="4843462"/>
          </a:xfrm>
          <a:prstGeom prst="rect">
            <a:avLst/>
          </a:prstGeom>
          <a:noFill/>
          <a:ln w="12700">
            <a:solidFill>
              <a:prstClr val="black"/>
            </a:solidFill>
          </a:ln>
        </p:spPr>
        <p:txBody>
          <a:bodyPr vert="horz" lIns="132752" tIns="66377" rIns="132752" bIns="66377" rtlCol="0" anchor="ctr"/>
          <a:lstStyle/>
          <a:p>
            <a:endParaRPr lang="en-US" dirty="0"/>
          </a:p>
        </p:txBody>
      </p:sp>
      <p:sp>
        <p:nvSpPr>
          <p:cNvPr id="5" name="Notes Placeholder 4"/>
          <p:cNvSpPr>
            <a:spLocks noGrp="1"/>
          </p:cNvSpPr>
          <p:nvPr>
            <p:ph type="body" sz="quarter" idx="3"/>
          </p:nvPr>
        </p:nvSpPr>
        <p:spPr>
          <a:xfrm>
            <a:off x="992823" y="6909477"/>
            <a:ext cx="7942580" cy="5653207"/>
          </a:xfrm>
          <a:prstGeom prst="rect">
            <a:avLst/>
          </a:prstGeom>
        </p:spPr>
        <p:txBody>
          <a:bodyPr vert="horz" lIns="132752" tIns="66377" rIns="132752" bIns="66377"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2" y="13636991"/>
            <a:ext cx="4302231" cy="720359"/>
          </a:xfrm>
          <a:prstGeom prst="rect">
            <a:avLst/>
          </a:prstGeom>
        </p:spPr>
        <p:txBody>
          <a:bodyPr vert="horz" lIns="132752" tIns="66377" rIns="132752" bIns="66377" rtlCol="0" anchor="b"/>
          <a:lstStyle>
            <a:lvl1pPr algn="l">
              <a:defRPr sz="1700"/>
            </a:lvl1pPr>
          </a:lstStyle>
          <a:p>
            <a:endParaRPr lang="en-US" dirty="0"/>
          </a:p>
        </p:txBody>
      </p:sp>
      <p:sp>
        <p:nvSpPr>
          <p:cNvPr id="7" name="Slide Number Placeholder 6"/>
          <p:cNvSpPr>
            <a:spLocks noGrp="1"/>
          </p:cNvSpPr>
          <p:nvPr>
            <p:ph type="sldNum" sz="quarter" idx="5"/>
          </p:nvPr>
        </p:nvSpPr>
        <p:spPr>
          <a:xfrm>
            <a:off x="5623699" y="13636991"/>
            <a:ext cx="4302231" cy="720359"/>
          </a:xfrm>
          <a:prstGeom prst="rect">
            <a:avLst/>
          </a:prstGeom>
        </p:spPr>
        <p:txBody>
          <a:bodyPr vert="horz" lIns="132752" tIns="66377" rIns="132752" bIns="66377" rtlCol="0" anchor="b"/>
          <a:lstStyle>
            <a:lvl1pPr algn="r">
              <a:defRPr sz="1700"/>
            </a:lvl1pPr>
          </a:lstStyle>
          <a:p>
            <a:fld id="{ED71D914-4ADF-40A7-9351-A3A3B6F7367E}" type="slidenum">
              <a:rPr lang="en-US" smtClean="0"/>
              <a:pPr/>
              <a:t>‹#›</a:t>
            </a:fld>
            <a:endParaRPr lang="en-US" dirty="0"/>
          </a:p>
        </p:txBody>
      </p:sp>
    </p:spTree>
    <p:extLst>
      <p:ext uri="{BB962C8B-B14F-4D97-AF65-F5344CB8AC3E}">
        <p14:creationId xmlns:p14="http://schemas.microsoft.com/office/powerpoint/2010/main" xmlns="" val="1251413394"/>
      </p:ext>
    </p:extLst>
  </p:cSld>
  <p:clrMap bg1="lt1" tx1="dk1" bg2="lt2" tx2="dk2" accent1="accent1" accent2="accent2" accent3="accent3" accent4="accent4" accent5="accent5" accent6="accent6" hlink="hlink" folHlink="folHlink"/>
  <p:notesStyle>
    <a:lvl1pPr marL="0" algn="l" defTabSz="1280160" rtl="0" eaLnBrk="1" latinLnBrk="0" hangingPunct="1">
      <a:defRPr sz="1680" kern="1200">
        <a:solidFill>
          <a:schemeClr val="tx1"/>
        </a:solidFill>
        <a:latin typeface="+mn-lt"/>
        <a:ea typeface="+mn-ea"/>
        <a:cs typeface="+mn-cs"/>
      </a:defRPr>
    </a:lvl1pPr>
    <a:lvl2pPr marL="640080" algn="l" defTabSz="1280160" rtl="0" eaLnBrk="1" latinLnBrk="0" hangingPunct="1">
      <a:defRPr sz="1680" kern="1200">
        <a:solidFill>
          <a:schemeClr val="tx1"/>
        </a:solidFill>
        <a:latin typeface="+mn-lt"/>
        <a:ea typeface="+mn-ea"/>
        <a:cs typeface="+mn-cs"/>
      </a:defRPr>
    </a:lvl2pPr>
    <a:lvl3pPr marL="1280160" algn="l" defTabSz="1280160" rtl="0" eaLnBrk="1" latinLnBrk="0" hangingPunct="1">
      <a:defRPr sz="1680" kern="1200">
        <a:solidFill>
          <a:schemeClr val="tx1"/>
        </a:solidFill>
        <a:latin typeface="+mn-lt"/>
        <a:ea typeface="+mn-ea"/>
        <a:cs typeface="+mn-cs"/>
      </a:defRPr>
    </a:lvl3pPr>
    <a:lvl4pPr marL="1920240" algn="l" defTabSz="1280160" rtl="0" eaLnBrk="1" latinLnBrk="0" hangingPunct="1">
      <a:defRPr sz="1680" kern="1200">
        <a:solidFill>
          <a:schemeClr val="tx1"/>
        </a:solidFill>
        <a:latin typeface="+mn-lt"/>
        <a:ea typeface="+mn-ea"/>
        <a:cs typeface="+mn-cs"/>
      </a:defRPr>
    </a:lvl4pPr>
    <a:lvl5pPr marL="2560320" algn="l" defTabSz="1280160" rtl="0" eaLnBrk="1" latinLnBrk="0" hangingPunct="1">
      <a:defRPr sz="1680" kern="1200">
        <a:solidFill>
          <a:schemeClr val="tx1"/>
        </a:solidFill>
        <a:latin typeface="+mn-lt"/>
        <a:ea typeface="+mn-ea"/>
        <a:cs typeface="+mn-cs"/>
      </a:defRPr>
    </a:lvl5pPr>
    <a:lvl6pPr marL="3200400" algn="l" defTabSz="1280160" rtl="0" eaLnBrk="1" latinLnBrk="0" hangingPunct="1">
      <a:defRPr sz="1680" kern="1200">
        <a:solidFill>
          <a:schemeClr val="tx1"/>
        </a:solidFill>
        <a:latin typeface="+mn-lt"/>
        <a:ea typeface="+mn-ea"/>
        <a:cs typeface="+mn-cs"/>
      </a:defRPr>
    </a:lvl6pPr>
    <a:lvl7pPr marL="3840480" algn="l" defTabSz="1280160" rtl="0" eaLnBrk="1" latinLnBrk="0" hangingPunct="1">
      <a:defRPr sz="1680" kern="1200">
        <a:solidFill>
          <a:schemeClr val="tx1"/>
        </a:solidFill>
        <a:latin typeface="+mn-lt"/>
        <a:ea typeface="+mn-ea"/>
        <a:cs typeface="+mn-cs"/>
      </a:defRPr>
    </a:lvl7pPr>
    <a:lvl8pPr marL="4480560" algn="l" defTabSz="1280160" rtl="0" eaLnBrk="1" latinLnBrk="0" hangingPunct="1">
      <a:defRPr sz="1680" kern="1200">
        <a:solidFill>
          <a:schemeClr val="tx1"/>
        </a:solidFill>
        <a:latin typeface="+mn-lt"/>
        <a:ea typeface="+mn-ea"/>
        <a:cs typeface="+mn-cs"/>
      </a:defRPr>
    </a:lvl8pPr>
    <a:lvl9pPr marL="5120640" algn="l" defTabSz="1280160" rtl="0" eaLnBrk="1" latinLnBrk="0" hangingPunct="1">
      <a:defRPr sz="168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a:p>
        </p:txBody>
      </p:sp>
      <p:sp>
        <p:nvSpPr>
          <p:cNvPr id="4" name="Slide Number Placeholder 3"/>
          <p:cNvSpPr>
            <a:spLocks noGrp="1"/>
          </p:cNvSpPr>
          <p:nvPr>
            <p:ph type="sldNum" sz="quarter" idx="10"/>
          </p:nvPr>
        </p:nvSpPr>
        <p:spPr/>
        <p:txBody>
          <a:bodyPr/>
          <a:lstStyle/>
          <a:p>
            <a:fld id="{ED71D914-4ADF-40A7-9351-A3A3B6F7367E}" type="slidenum">
              <a:rPr lang="en-US" smtClean="0"/>
              <a:pPr/>
              <a:t>7</a:t>
            </a:fld>
            <a:endParaRPr lang="en-US" dirty="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28870688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2" name="Title 1"/>
          <p:cNvSpPr>
            <a:spLocks noGrp="1"/>
          </p:cNvSpPr>
          <p:nvPr>
            <p:ph type="title"/>
          </p:nvPr>
        </p:nvSpPr>
        <p:spPr>
          <a:xfrm>
            <a:off x="1173163" y="511175"/>
            <a:ext cx="13135503" cy="1855788"/>
          </a:xfrm>
          <a:prstGeom prst="rect">
            <a:avLst/>
          </a:prstGeom>
        </p:spPr>
        <p:txBody>
          <a:bodyPr/>
          <a:lstStyle>
            <a:lvl1pPr>
              <a:defRPr sz="3200">
                <a:latin typeface="Century Gothic" panose="020B0502020202020204" pitchFamily="34" charset="0"/>
              </a:defRPr>
            </a:lvl1pPr>
          </a:lstStyle>
          <a:p>
            <a:r>
              <a:rPr lang="en-US" dirty="0"/>
              <a:t>Click to edit Master title style</a:t>
            </a:r>
          </a:p>
        </p:txBody>
      </p:sp>
      <p:sp>
        <p:nvSpPr>
          <p:cNvPr id="4" name="Slide Number Placeholder 3"/>
          <p:cNvSpPr>
            <a:spLocks noGrp="1"/>
          </p:cNvSpPr>
          <p:nvPr>
            <p:ph type="sldNum" sz="quarter" idx="11"/>
          </p:nvPr>
        </p:nvSpPr>
        <p:spPr>
          <a:xfrm>
            <a:off x="16349133" y="8899525"/>
            <a:ext cx="393170" cy="511175"/>
          </a:xfrm>
          <a:prstGeom prst="rect">
            <a:avLst/>
          </a:prstGeom>
        </p:spPr>
        <p:txBody>
          <a:bodyPr/>
          <a:lstStyle/>
          <a:p>
            <a:fld id="{F0B27095-F160-49DE-B807-2A9ADEC200E2}" type="slidenum">
              <a:rPr lang="en-US" smtClean="0"/>
              <a:pPr/>
              <a:t>‹#›</a:t>
            </a:fld>
            <a:endParaRPr lang="en-US" dirty="0"/>
          </a:p>
        </p:txBody>
      </p:sp>
    </p:spTree>
    <p:extLst>
      <p:ext uri="{BB962C8B-B14F-4D97-AF65-F5344CB8AC3E}">
        <p14:creationId xmlns:p14="http://schemas.microsoft.com/office/powerpoint/2010/main" xmlns="" val="207380931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2" name="Title 1"/>
          <p:cNvSpPr>
            <a:spLocks noGrp="1"/>
          </p:cNvSpPr>
          <p:nvPr>
            <p:ph type="title"/>
          </p:nvPr>
        </p:nvSpPr>
        <p:spPr>
          <a:xfrm>
            <a:off x="1173163" y="511175"/>
            <a:ext cx="14722475" cy="1855788"/>
          </a:xfrm>
          <a:prstGeom prst="rect">
            <a:avLst/>
          </a:prstGeom>
        </p:spPr>
        <p:txBody>
          <a:bodyPr/>
          <a:lstStyle>
            <a:lvl1pPr>
              <a:defRPr sz="3200">
                <a:latin typeface="Century Gothic" panose="020B0502020202020204" pitchFamily="34" charset="0"/>
              </a:defRPr>
            </a:lvl1pPr>
          </a:lstStyle>
          <a:p>
            <a:r>
              <a:rPr lang="en-US"/>
              <a:t>Click to edit Master title style</a:t>
            </a:r>
          </a:p>
        </p:txBody>
      </p:sp>
      <p:sp>
        <p:nvSpPr>
          <p:cNvPr id="4" name="Slide Number Placeholder 3"/>
          <p:cNvSpPr>
            <a:spLocks noGrp="1"/>
          </p:cNvSpPr>
          <p:nvPr>
            <p:ph type="sldNum" sz="quarter" idx="11"/>
          </p:nvPr>
        </p:nvSpPr>
        <p:spPr>
          <a:xfrm>
            <a:off x="16349133" y="8899525"/>
            <a:ext cx="393170" cy="511175"/>
          </a:xfrm>
          <a:prstGeom prst="rect">
            <a:avLst/>
          </a:prstGeom>
        </p:spPr>
        <p:txBody>
          <a:bodyPr/>
          <a:lstStyle/>
          <a:p>
            <a:fld id="{F0B27095-F160-49DE-B807-2A9ADEC200E2}" type="slidenum">
              <a:rPr lang="en-US" smtClean="0"/>
              <a:pPr/>
              <a:t>‹#›</a:t>
            </a:fld>
            <a:endParaRPr lang="en-US" dirty="0"/>
          </a:p>
        </p:txBody>
      </p:sp>
    </p:spTree>
    <p:extLst>
      <p:ext uri="{BB962C8B-B14F-4D97-AF65-F5344CB8AC3E}">
        <p14:creationId xmlns:p14="http://schemas.microsoft.com/office/powerpoint/2010/main" xmlns="" val="40515267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11170733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userDrawn="1">
  <p:cSld name="1_Custom Layout">
    <p:spTree>
      <p:nvGrpSpPr>
        <p:cNvPr id="1" name=""/>
        <p:cNvGrpSpPr/>
        <p:nvPr/>
      </p:nvGrpSpPr>
      <p:grpSpPr>
        <a:xfrm>
          <a:off x="0" y="0"/>
          <a:ext cx="0" cy="0"/>
          <a:chOff x="0" y="0"/>
          <a:chExt cx="0" cy="0"/>
        </a:xfrm>
      </p:grpSpPr>
      <p:sp>
        <p:nvSpPr>
          <p:cNvPr id="2" name="Title 1"/>
          <p:cNvSpPr>
            <a:spLocks noGrp="1"/>
          </p:cNvSpPr>
          <p:nvPr>
            <p:ph type="title"/>
          </p:nvPr>
        </p:nvSpPr>
        <p:spPr>
          <a:xfrm>
            <a:off x="1173163" y="511175"/>
            <a:ext cx="13135503" cy="1855788"/>
          </a:xfrm>
          <a:prstGeom prst="rect">
            <a:avLst/>
          </a:prstGeom>
        </p:spPr>
        <p:txBody>
          <a:bodyPr/>
          <a:lstStyle>
            <a:lvl1pPr>
              <a:defRPr sz="3200">
                <a:latin typeface="Century Gothic" panose="020B0502020202020204" pitchFamily="34" charset="0"/>
              </a:defRPr>
            </a:lvl1pPr>
          </a:lstStyle>
          <a:p>
            <a:r>
              <a:rPr lang="en-US" dirty="0"/>
              <a:t>Click to edit Master title style</a:t>
            </a:r>
          </a:p>
        </p:txBody>
      </p:sp>
      <p:sp>
        <p:nvSpPr>
          <p:cNvPr id="4" name="Slide Number Placeholder 3"/>
          <p:cNvSpPr>
            <a:spLocks noGrp="1"/>
          </p:cNvSpPr>
          <p:nvPr>
            <p:ph type="sldNum" sz="quarter" idx="11"/>
          </p:nvPr>
        </p:nvSpPr>
        <p:spPr>
          <a:xfrm>
            <a:off x="16349133" y="8899525"/>
            <a:ext cx="393170" cy="511175"/>
          </a:xfrm>
          <a:prstGeom prst="rect">
            <a:avLst/>
          </a:prstGeom>
        </p:spPr>
        <p:txBody>
          <a:bodyPr/>
          <a:lstStyle/>
          <a:p>
            <a:fld id="{F0B27095-F160-49DE-B807-2A9ADEC200E2}" type="slidenum">
              <a:rPr lang="en-US" smtClean="0"/>
              <a:pPr/>
              <a:t>‹#›</a:t>
            </a:fld>
            <a:endParaRPr lang="en-US" dirty="0"/>
          </a:p>
        </p:txBody>
      </p:sp>
    </p:spTree>
    <p:extLst>
      <p:ext uri="{BB962C8B-B14F-4D97-AF65-F5344CB8AC3E}">
        <p14:creationId xmlns:p14="http://schemas.microsoft.com/office/powerpoint/2010/main" xmlns="" val="132055623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userDrawn="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307498511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
  <p:cSld name="1_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133600" y="1508678"/>
            <a:ext cx="12801600" cy="3342640"/>
          </a:xfrm>
        </p:spPr>
        <p:txBody>
          <a:bodyPr anchor="b"/>
          <a:lstStyle>
            <a:lvl1pPr algn="ctr">
              <a:defRPr sz="8400"/>
            </a:lvl1pPr>
          </a:lstStyle>
          <a:p>
            <a:r>
              <a:rPr lang="en-US"/>
              <a:t>Click to edit Master title style</a:t>
            </a:r>
            <a:endParaRPr lang="en-US" dirty="0"/>
          </a:p>
        </p:txBody>
      </p:sp>
      <p:sp>
        <p:nvSpPr>
          <p:cNvPr id="3" name="Subtitle 2"/>
          <p:cNvSpPr>
            <a:spLocks noGrp="1"/>
          </p:cNvSpPr>
          <p:nvPr>
            <p:ph type="subTitle" idx="1"/>
          </p:nvPr>
        </p:nvSpPr>
        <p:spPr>
          <a:xfrm>
            <a:off x="2133600" y="5042853"/>
            <a:ext cx="12801600" cy="2318067"/>
          </a:xfrm>
        </p:spPr>
        <p:txBody>
          <a:bodyPr/>
          <a:lstStyle>
            <a:lvl1pPr marL="0" indent="0" algn="ctr">
              <a:buNone/>
              <a:defRPr sz="3360"/>
            </a:lvl1pPr>
            <a:lvl2pPr marL="640080" indent="0" algn="ctr">
              <a:buNone/>
              <a:defRPr sz="2800"/>
            </a:lvl2pPr>
            <a:lvl3pPr marL="1280160" indent="0" algn="ctr">
              <a:buNone/>
              <a:defRPr sz="2520"/>
            </a:lvl3pPr>
            <a:lvl4pPr marL="1920240" indent="0" algn="ctr">
              <a:buNone/>
              <a:defRPr sz="2240"/>
            </a:lvl4pPr>
            <a:lvl5pPr marL="2560320" indent="0" algn="ctr">
              <a:buNone/>
              <a:defRPr sz="2240"/>
            </a:lvl5pPr>
            <a:lvl6pPr marL="3200400" indent="0" algn="ctr">
              <a:buNone/>
              <a:defRPr sz="2240"/>
            </a:lvl6pPr>
            <a:lvl7pPr marL="3840480" indent="0" algn="ctr">
              <a:buNone/>
              <a:defRPr sz="2240"/>
            </a:lvl7pPr>
            <a:lvl8pPr marL="4480560" indent="0" algn="ctr">
              <a:buNone/>
              <a:defRPr sz="2240"/>
            </a:lvl8pPr>
            <a:lvl9pPr marL="5120640" indent="0" algn="ctr">
              <a:buNone/>
              <a:defRPr sz="224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2093AA7B-C61E-4526-B8AC-A64EDEA718D2}" type="datetime1">
              <a:rPr lang="en-US" smtClean="0"/>
              <a:pPr/>
              <a:t>2/12/2022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E174F441-7324-4964-A70E-410CA8A6A569}" type="slidenum">
              <a:rPr lang="en-US" smtClean="0"/>
              <a:pPr/>
              <a:t>‹#›</a:t>
            </a:fld>
            <a:endParaRPr lang="en-US" dirty="0"/>
          </a:p>
        </p:txBody>
      </p:sp>
    </p:spTree>
    <p:extLst>
      <p:ext uri="{BB962C8B-B14F-4D97-AF65-F5344CB8AC3E}">
        <p14:creationId xmlns:p14="http://schemas.microsoft.com/office/powerpoint/2010/main" xmlns="" val="2016355861"/>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theme" Target="../theme/theme1.xml"/><Relationship Id="rId1" Type="http://schemas.openxmlformats.org/officeDocument/2006/relationships/slideLayout" Target="../slideLayouts/slideLayout1.xml"/><Relationship Id="rId4" Type="http://schemas.openxmlformats.org/officeDocument/2006/relationships/image" Target="../media/image2.jpeg"/></Relationships>
</file>

<file path=ppt/slideMasters/_rels/slideMaster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theme" Target="../theme/theme2.xml"/><Relationship Id="rId1" Type="http://schemas.openxmlformats.org/officeDocument/2006/relationships/slideLayout" Target="../slideLayouts/slideLayout2.xml"/><Relationship Id="rId4" Type="http://schemas.openxmlformats.org/officeDocument/2006/relationships/image" Target="../media/image4.png"/></Relationships>
</file>

<file path=ppt/slideMasters/_rels/slideMaster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theme" Target="../theme/theme3.xml"/><Relationship Id="rId1" Type="http://schemas.openxmlformats.org/officeDocument/2006/relationships/slideLayout" Target="../slideLayouts/slideLayout3.xml"/><Relationship Id="rId4" Type="http://schemas.openxmlformats.org/officeDocument/2006/relationships/image" Target="../media/image4.png"/></Relationships>
</file>

<file path=ppt/slideMasters/_rels/slideMaster4.xml.rels><?xml version="1.0" encoding="UTF-8" standalone="yes"?>
<Relationships xmlns="http://schemas.openxmlformats.org/package/2006/relationships"><Relationship Id="rId3" Type="http://schemas.openxmlformats.org/officeDocument/2006/relationships/slideLayout" Target="../slideLayouts/slideLayout6.xml"/><Relationship Id="rId2" Type="http://schemas.openxmlformats.org/officeDocument/2006/relationships/slideLayout" Target="../slideLayouts/slideLayout5.xml"/><Relationship Id="rId1" Type="http://schemas.openxmlformats.org/officeDocument/2006/relationships/slideLayout" Target="../slideLayouts/slideLayout4.xml"/><Relationship Id="rId5" Type="http://schemas.openxmlformats.org/officeDocument/2006/relationships/theme" Target="../theme/theme4.xml"/><Relationship Id="rId4" Type="http://schemas.openxmlformats.org/officeDocument/2006/relationships/slideLayout" Target="../slideLayouts/slideLayout7.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3" name="Picture 2">
            <a:extLst>
              <a:ext uri="{FF2B5EF4-FFF2-40B4-BE49-F238E27FC236}">
                <a16:creationId xmlns="" xmlns:a16="http://schemas.microsoft.com/office/drawing/2014/main" id="{263EEA7B-1AD3-4B75-8E2D-56E2DBA025FE}"/>
              </a:ext>
            </a:extLst>
          </p:cNvPr>
          <p:cNvPicPr>
            <a:picLocks noChangeAspect="1"/>
          </p:cNvPicPr>
          <p:nvPr userDrawn="1"/>
        </p:nvPicPr>
        <p:blipFill>
          <a:blip r:embed="rId3" cstate="print"/>
          <a:stretch>
            <a:fillRect/>
          </a:stretch>
        </p:blipFill>
        <p:spPr>
          <a:xfrm>
            <a:off x="-20714" y="0"/>
            <a:ext cx="17203632" cy="9612775"/>
          </a:xfrm>
          <a:prstGeom prst="rect">
            <a:avLst/>
          </a:prstGeom>
        </p:spPr>
      </p:pic>
      <p:pic>
        <p:nvPicPr>
          <p:cNvPr id="7" name="Picture 6"/>
          <p:cNvPicPr>
            <a:picLocks noChangeAspect="1"/>
          </p:cNvPicPr>
          <p:nvPr userDrawn="1"/>
        </p:nvPicPr>
        <p:blipFill>
          <a:blip r:embed="rId4" cstate="print">
            <a:clrChange>
              <a:clrFrom>
                <a:srgbClr val="FFFFFF"/>
              </a:clrFrom>
              <a:clrTo>
                <a:srgbClr val="FFFFFF">
                  <a:alpha val="0"/>
                </a:srgbClr>
              </a:clrTo>
            </a:clrChange>
            <a:extLst>
              <a:ext uri="{28A0092B-C50C-407E-A947-70E740481C1C}">
                <a14:useLocalDpi xmlns:a14="http://schemas.microsoft.com/office/drawing/2010/main" xmlns="" val="0"/>
              </a:ext>
            </a:extLst>
          </a:blip>
          <a:stretch>
            <a:fillRect/>
          </a:stretch>
        </p:blipFill>
        <p:spPr>
          <a:xfrm>
            <a:off x="1120533" y="1071024"/>
            <a:ext cx="2860361" cy="1467688"/>
          </a:xfrm>
          <a:prstGeom prst="rect">
            <a:avLst/>
          </a:prstGeom>
        </p:spPr>
      </p:pic>
      <p:sp>
        <p:nvSpPr>
          <p:cNvPr id="11" name="Title 1">
            <a:extLst>
              <a:ext uri="{FF2B5EF4-FFF2-40B4-BE49-F238E27FC236}">
                <a16:creationId xmlns="" xmlns:a16="http://schemas.microsoft.com/office/drawing/2014/main" id="{B0E77B05-8D89-4E21-BC8A-9873CA3B1F9F}"/>
              </a:ext>
            </a:extLst>
          </p:cNvPr>
          <p:cNvSpPr txBox="1">
            <a:spLocks/>
          </p:cNvSpPr>
          <p:nvPr userDrawn="1"/>
        </p:nvSpPr>
        <p:spPr>
          <a:xfrm>
            <a:off x="1192189" y="3518024"/>
            <a:ext cx="6592510" cy="1655862"/>
          </a:xfrm>
          <a:prstGeom prst="rect">
            <a:avLst/>
          </a:prstGeom>
        </p:spPr>
        <p:txBody>
          <a:bodyPr/>
          <a:lstStyle>
            <a:lvl1pPr algn="l" defTabSz="1280160" rtl="0" eaLnBrk="1" latinLnBrk="0" hangingPunct="1">
              <a:lnSpc>
                <a:spcPct val="90000"/>
              </a:lnSpc>
              <a:spcBef>
                <a:spcPct val="0"/>
              </a:spcBef>
              <a:buNone/>
              <a:defRPr sz="3600" kern="1200">
                <a:solidFill>
                  <a:schemeClr val="tx1"/>
                </a:solidFill>
                <a:latin typeface="Century Gothic" panose="020B0502020202020204" pitchFamily="34" charset="0"/>
                <a:ea typeface="+mj-ea"/>
                <a:cs typeface="+mj-cs"/>
              </a:defRPr>
            </a:lvl1pPr>
          </a:lstStyle>
          <a:p>
            <a:r>
              <a:rPr lang="en-US" sz="5400" dirty="0"/>
              <a:t>QATAR FREE ZONES AUTHORITY</a:t>
            </a:r>
          </a:p>
        </p:txBody>
      </p:sp>
    </p:spTree>
    <p:extLst>
      <p:ext uri="{BB962C8B-B14F-4D97-AF65-F5344CB8AC3E}">
        <p14:creationId xmlns:p14="http://schemas.microsoft.com/office/powerpoint/2010/main" xmlns="" val="2157322267"/>
      </p:ext>
    </p:extLst>
  </p:cSld>
  <p:clrMap bg1="lt1" tx1="dk1" bg2="lt2" tx2="dk2" accent1="accent1" accent2="accent2" accent3="accent3" accent4="accent4" accent5="accent5" accent6="accent6" hlink="hlink" folHlink="folHlink"/>
  <p:sldLayoutIdLst>
    <p:sldLayoutId id="2147483656" r:id="rId1"/>
  </p:sldLayoutIdLst>
  <p:timing>
    <p:tnLst>
      <p:par>
        <p:cTn id="1" dur="indefinite" restart="never" nodeType="tmRoot"/>
      </p:par>
    </p:tnLst>
  </p:timing>
  <p:hf hdr="0" ftr="0"/>
  <p:txStyles>
    <p:titleStyle>
      <a:lvl1pPr algn="l" defTabSz="1280160" rtl="0" eaLnBrk="1" latinLnBrk="0" hangingPunct="1">
        <a:lnSpc>
          <a:spcPct val="90000"/>
        </a:lnSpc>
        <a:spcBef>
          <a:spcPct val="0"/>
        </a:spcBef>
        <a:buNone/>
        <a:defRPr sz="6160" kern="1200">
          <a:solidFill>
            <a:schemeClr val="tx1"/>
          </a:solidFill>
          <a:latin typeface="+mj-lt"/>
          <a:ea typeface="+mj-ea"/>
          <a:cs typeface="+mj-cs"/>
        </a:defRPr>
      </a:lvl1pPr>
    </p:titleStyle>
    <p:bodyStyle>
      <a:lvl1pPr marL="320040" indent="-320040" algn="l" defTabSz="1280160" rtl="0" eaLnBrk="1" latinLnBrk="0" hangingPunct="1">
        <a:lnSpc>
          <a:spcPct val="90000"/>
        </a:lnSpc>
        <a:spcBef>
          <a:spcPts val="1400"/>
        </a:spcBef>
        <a:buFont typeface="Arial" panose="020B0604020202020204" pitchFamily="34" charset="0"/>
        <a:buChar char="•"/>
        <a:defRPr sz="3920" kern="1200">
          <a:solidFill>
            <a:schemeClr val="tx1"/>
          </a:solidFill>
          <a:latin typeface="+mn-lt"/>
          <a:ea typeface="+mn-ea"/>
          <a:cs typeface="+mn-cs"/>
        </a:defRPr>
      </a:lvl1pPr>
      <a:lvl2pPr marL="960120" indent="-320040" algn="l" defTabSz="1280160" rtl="0" eaLnBrk="1" latinLnBrk="0" hangingPunct="1">
        <a:lnSpc>
          <a:spcPct val="90000"/>
        </a:lnSpc>
        <a:spcBef>
          <a:spcPts val="700"/>
        </a:spcBef>
        <a:buFont typeface="Arial" panose="020B0604020202020204" pitchFamily="34" charset="0"/>
        <a:buChar char="•"/>
        <a:defRPr sz="3360" kern="1200">
          <a:solidFill>
            <a:schemeClr val="tx1"/>
          </a:solidFill>
          <a:latin typeface="+mn-lt"/>
          <a:ea typeface="+mn-ea"/>
          <a:cs typeface="+mn-cs"/>
        </a:defRPr>
      </a:lvl2pPr>
      <a:lvl3pPr marL="1600200" indent="-320040" algn="l" defTabSz="1280160" rtl="0" eaLnBrk="1" latinLnBrk="0" hangingPunct="1">
        <a:lnSpc>
          <a:spcPct val="90000"/>
        </a:lnSpc>
        <a:spcBef>
          <a:spcPts val="700"/>
        </a:spcBef>
        <a:buFont typeface="Arial" panose="020B0604020202020204" pitchFamily="34" charset="0"/>
        <a:buChar char="•"/>
        <a:defRPr sz="2800" kern="1200">
          <a:solidFill>
            <a:schemeClr val="tx1"/>
          </a:solidFill>
          <a:latin typeface="+mn-lt"/>
          <a:ea typeface="+mn-ea"/>
          <a:cs typeface="+mn-cs"/>
        </a:defRPr>
      </a:lvl3pPr>
      <a:lvl4pPr marL="2240280" indent="-320040" algn="l" defTabSz="1280160" rtl="0" eaLnBrk="1" latinLnBrk="0" hangingPunct="1">
        <a:lnSpc>
          <a:spcPct val="90000"/>
        </a:lnSpc>
        <a:spcBef>
          <a:spcPts val="700"/>
        </a:spcBef>
        <a:buFont typeface="Arial" panose="020B0604020202020204" pitchFamily="34" charset="0"/>
        <a:buChar char="•"/>
        <a:defRPr sz="2520" kern="1200">
          <a:solidFill>
            <a:schemeClr val="tx1"/>
          </a:solidFill>
          <a:latin typeface="+mn-lt"/>
          <a:ea typeface="+mn-ea"/>
          <a:cs typeface="+mn-cs"/>
        </a:defRPr>
      </a:lvl4pPr>
      <a:lvl5pPr marL="2880360" indent="-320040" algn="l" defTabSz="1280160" rtl="0" eaLnBrk="1" latinLnBrk="0" hangingPunct="1">
        <a:lnSpc>
          <a:spcPct val="90000"/>
        </a:lnSpc>
        <a:spcBef>
          <a:spcPts val="700"/>
        </a:spcBef>
        <a:buFont typeface="Arial" panose="020B0604020202020204" pitchFamily="34" charset="0"/>
        <a:buChar char="•"/>
        <a:defRPr sz="2520" kern="1200">
          <a:solidFill>
            <a:schemeClr val="tx1"/>
          </a:solidFill>
          <a:latin typeface="+mn-lt"/>
          <a:ea typeface="+mn-ea"/>
          <a:cs typeface="+mn-cs"/>
        </a:defRPr>
      </a:lvl5pPr>
      <a:lvl6pPr marL="3520440" indent="-320040" algn="l" defTabSz="1280160" rtl="0" eaLnBrk="1" latinLnBrk="0" hangingPunct="1">
        <a:lnSpc>
          <a:spcPct val="90000"/>
        </a:lnSpc>
        <a:spcBef>
          <a:spcPts val="700"/>
        </a:spcBef>
        <a:buFont typeface="Arial" panose="020B0604020202020204" pitchFamily="34" charset="0"/>
        <a:buChar char="•"/>
        <a:defRPr sz="2520" kern="1200">
          <a:solidFill>
            <a:schemeClr val="tx1"/>
          </a:solidFill>
          <a:latin typeface="+mn-lt"/>
          <a:ea typeface="+mn-ea"/>
          <a:cs typeface="+mn-cs"/>
        </a:defRPr>
      </a:lvl6pPr>
      <a:lvl7pPr marL="4160520" indent="-320040" algn="l" defTabSz="1280160" rtl="0" eaLnBrk="1" latinLnBrk="0" hangingPunct="1">
        <a:lnSpc>
          <a:spcPct val="90000"/>
        </a:lnSpc>
        <a:spcBef>
          <a:spcPts val="700"/>
        </a:spcBef>
        <a:buFont typeface="Arial" panose="020B0604020202020204" pitchFamily="34" charset="0"/>
        <a:buChar char="•"/>
        <a:defRPr sz="2520" kern="1200">
          <a:solidFill>
            <a:schemeClr val="tx1"/>
          </a:solidFill>
          <a:latin typeface="+mn-lt"/>
          <a:ea typeface="+mn-ea"/>
          <a:cs typeface="+mn-cs"/>
        </a:defRPr>
      </a:lvl7pPr>
      <a:lvl8pPr marL="4800600" indent="-320040" algn="l" defTabSz="1280160" rtl="0" eaLnBrk="1" latinLnBrk="0" hangingPunct="1">
        <a:lnSpc>
          <a:spcPct val="90000"/>
        </a:lnSpc>
        <a:spcBef>
          <a:spcPts val="700"/>
        </a:spcBef>
        <a:buFont typeface="Arial" panose="020B0604020202020204" pitchFamily="34" charset="0"/>
        <a:buChar char="•"/>
        <a:defRPr sz="2520" kern="1200">
          <a:solidFill>
            <a:schemeClr val="tx1"/>
          </a:solidFill>
          <a:latin typeface="+mn-lt"/>
          <a:ea typeface="+mn-ea"/>
          <a:cs typeface="+mn-cs"/>
        </a:defRPr>
      </a:lvl8pPr>
      <a:lvl9pPr marL="5440680" indent="-320040" algn="l" defTabSz="1280160" rtl="0" eaLnBrk="1" latinLnBrk="0" hangingPunct="1">
        <a:lnSpc>
          <a:spcPct val="90000"/>
        </a:lnSpc>
        <a:spcBef>
          <a:spcPts val="700"/>
        </a:spcBef>
        <a:buFont typeface="Arial" panose="020B0604020202020204" pitchFamily="34" charset="0"/>
        <a:buChar char="•"/>
        <a:defRPr sz="2520" kern="1200">
          <a:solidFill>
            <a:schemeClr val="tx1"/>
          </a:solidFill>
          <a:latin typeface="+mn-lt"/>
          <a:ea typeface="+mn-ea"/>
          <a:cs typeface="+mn-cs"/>
        </a:defRPr>
      </a:lvl9pPr>
    </p:bodyStyle>
    <p:otherStyle>
      <a:defPPr>
        <a:defRPr lang="en-US"/>
      </a:defPPr>
      <a:lvl1pPr marL="0" algn="l" defTabSz="1280160" rtl="0" eaLnBrk="1" latinLnBrk="0" hangingPunct="1">
        <a:defRPr sz="2520" kern="1200">
          <a:solidFill>
            <a:schemeClr val="tx1"/>
          </a:solidFill>
          <a:latin typeface="+mn-lt"/>
          <a:ea typeface="+mn-ea"/>
          <a:cs typeface="+mn-cs"/>
        </a:defRPr>
      </a:lvl1pPr>
      <a:lvl2pPr marL="640080" algn="l" defTabSz="1280160" rtl="0" eaLnBrk="1" latinLnBrk="0" hangingPunct="1">
        <a:defRPr sz="2520" kern="1200">
          <a:solidFill>
            <a:schemeClr val="tx1"/>
          </a:solidFill>
          <a:latin typeface="+mn-lt"/>
          <a:ea typeface="+mn-ea"/>
          <a:cs typeface="+mn-cs"/>
        </a:defRPr>
      </a:lvl2pPr>
      <a:lvl3pPr marL="1280160" algn="l" defTabSz="1280160" rtl="0" eaLnBrk="1" latinLnBrk="0" hangingPunct="1">
        <a:defRPr sz="2520" kern="1200">
          <a:solidFill>
            <a:schemeClr val="tx1"/>
          </a:solidFill>
          <a:latin typeface="+mn-lt"/>
          <a:ea typeface="+mn-ea"/>
          <a:cs typeface="+mn-cs"/>
        </a:defRPr>
      </a:lvl3pPr>
      <a:lvl4pPr marL="1920240" algn="l" defTabSz="1280160" rtl="0" eaLnBrk="1" latinLnBrk="0" hangingPunct="1">
        <a:defRPr sz="2520" kern="1200">
          <a:solidFill>
            <a:schemeClr val="tx1"/>
          </a:solidFill>
          <a:latin typeface="+mn-lt"/>
          <a:ea typeface="+mn-ea"/>
          <a:cs typeface="+mn-cs"/>
        </a:defRPr>
      </a:lvl4pPr>
      <a:lvl5pPr marL="2560320" algn="l" defTabSz="1280160" rtl="0" eaLnBrk="1" latinLnBrk="0" hangingPunct="1">
        <a:defRPr sz="2520" kern="1200">
          <a:solidFill>
            <a:schemeClr val="tx1"/>
          </a:solidFill>
          <a:latin typeface="+mn-lt"/>
          <a:ea typeface="+mn-ea"/>
          <a:cs typeface="+mn-cs"/>
        </a:defRPr>
      </a:lvl5pPr>
      <a:lvl6pPr marL="3200400" algn="l" defTabSz="1280160" rtl="0" eaLnBrk="1" latinLnBrk="0" hangingPunct="1">
        <a:defRPr sz="2520" kern="1200">
          <a:solidFill>
            <a:schemeClr val="tx1"/>
          </a:solidFill>
          <a:latin typeface="+mn-lt"/>
          <a:ea typeface="+mn-ea"/>
          <a:cs typeface="+mn-cs"/>
        </a:defRPr>
      </a:lvl6pPr>
      <a:lvl7pPr marL="3840480" algn="l" defTabSz="1280160" rtl="0" eaLnBrk="1" latinLnBrk="0" hangingPunct="1">
        <a:defRPr sz="2520" kern="1200">
          <a:solidFill>
            <a:schemeClr val="tx1"/>
          </a:solidFill>
          <a:latin typeface="+mn-lt"/>
          <a:ea typeface="+mn-ea"/>
          <a:cs typeface="+mn-cs"/>
        </a:defRPr>
      </a:lvl7pPr>
      <a:lvl8pPr marL="4480560" algn="l" defTabSz="1280160" rtl="0" eaLnBrk="1" latinLnBrk="0" hangingPunct="1">
        <a:defRPr sz="2520" kern="1200">
          <a:solidFill>
            <a:schemeClr val="tx1"/>
          </a:solidFill>
          <a:latin typeface="+mn-lt"/>
          <a:ea typeface="+mn-ea"/>
          <a:cs typeface="+mn-cs"/>
        </a:defRPr>
      </a:lvl8pPr>
      <a:lvl9pPr marL="5120640" algn="l" defTabSz="1280160" rtl="0" eaLnBrk="1" latinLnBrk="0" hangingPunct="1">
        <a:defRPr sz="252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4" name="Picture 3">
            <a:extLst>
              <a:ext uri="{FF2B5EF4-FFF2-40B4-BE49-F238E27FC236}">
                <a16:creationId xmlns="" xmlns:a16="http://schemas.microsoft.com/office/drawing/2014/main" id="{0DB2E272-1308-4AF4-9ECD-714EA59FAEA7}"/>
              </a:ext>
            </a:extLst>
          </p:cNvPr>
          <p:cNvPicPr>
            <a:picLocks noChangeAspect="1"/>
          </p:cNvPicPr>
          <p:nvPr userDrawn="1"/>
        </p:nvPicPr>
        <p:blipFill>
          <a:blip r:embed="rId3" cstate="print"/>
          <a:stretch>
            <a:fillRect/>
          </a:stretch>
        </p:blipFill>
        <p:spPr>
          <a:xfrm>
            <a:off x="0" y="-865"/>
            <a:ext cx="17068800" cy="9666573"/>
          </a:xfrm>
          <a:prstGeom prst="rect">
            <a:avLst/>
          </a:prstGeom>
        </p:spPr>
      </p:pic>
      <p:pic>
        <p:nvPicPr>
          <p:cNvPr id="9" name="Picture 8">
            <a:extLst>
              <a:ext uri="{FF2B5EF4-FFF2-40B4-BE49-F238E27FC236}">
                <a16:creationId xmlns="" xmlns:a16="http://schemas.microsoft.com/office/drawing/2014/main" id="{F5A46DCE-90A0-4CBC-BF0E-483C7A57837E}"/>
              </a:ext>
            </a:extLst>
          </p:cNvPr>
          <p:cNvPicPr>
            <a:picLocks noChangeAspect="1"/>
          </p:cNvPicPr>
          <p:nvPr userDrawn="1"/>
        </p:nvPicPr>
        <p:blipFill>
          <a:blip r:embed="rId4" cstate="screen">
            <a:duotone>
              <a:prstClr val="black"/>
              <a:schemeClr val="tx1">
                <a:lumMod val="95000"/>
                <a:lumOff val="5000"/>
                <a:tint val="45000"/>
                <a:satMod val="400000"/>
              </a:schemeClr>
            </a:duotone>
            <a:extLst>
              <a:ext uri="{28A0092B-C50C-407E-A947-70E740481C1C}">
                <a14:useLocalDpi xmlns:a14="http://schemas.microsoft.com/office/drawing/2010/main" xmlns=""/>
              </a:ext>
            </a:extLst>
          </a:blip>
          <a:stretch>
            <a:fillRect/>
          </a:stretch>
        </p:blipFill>
        <p:spPr>
          <a:xfrm>
            <a:off x="121459" y="8757205"/>
            <a:ext cx="1665007" cy="725462"/>
          </a:xfrm>
          <a:prstGeom prst="rect">
            <a:avLst/>
          </a:prstGeom>
        </p:spPr>
      </p:pic>
      <p:sp>
        <p:nvSpPr>
          <p:cNvPr id="18" name="Slide Number Placeholder 16"/>
          <p:cNvSpPr>
            <a:spLocks noGrp="1"/>
          </p:cNvSpPr>
          <p:nvPr>
            <p:ph type="sldNum" sz="quarter" idx="4"/>
          </p:nvPr>
        </p:nvSpPr>
        <p:spPr>
          <a:xfrm>
            <a:off x="16349133" y="8899525"/>
            <a:ext cx="393170" cy="511175"/>
          </a:xfrm>
          <a:prstGeom prst="rect">
            <a:avLst/>
          </a:prstGeom>
        </p:spPr>
        <p:txBody>
          <a:bodyPr vert="horz" lIns="91440" tIns="45720" rIns="91440" bIns="45720" rtlCol="0" anchor="ctr"/>
          <a:lstStyle>
            <a:lvl1pPr algn="r">
              <a:defRPr sz="1200">
                <a:solidFill>
                  <a:schemeClr val="tx1"/>
                </a:solidFill>
              </a:defRPr>
            </a:lvl1pPr>
          </a:lstStyle>
          <a:p>
            <a:fld id="{F0B27095-F160-49DE-B807-2A9ADEC200E2}" type="slidenum">
              <a:rPr lang="en-US" smtClean="0"/>
              <a:pPr/>
              <a:t>‹#›</a:t>
            </a:fld>
            <a:endParaRPr lang="en-US" dirty="0"/>
          </a:p>
        </p:txBody>
      </p:sp>
      <p:cxnSp>
        <p:nvCxnSpPr>
          <p:cNvPr id="19" name="Straight Connector 18"/>
          <p:cNvCxnSpPr/>
          <p:nvPr userDrawn="1"/>
        </p:nvCxnSpPr>
        <p:spPr>
          <a:xfrm>
            <a:off x="16205199" y="9050867"/>
            <a:ext cx="0" cy="211666"/>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13" name="Rectangle 12"/>
          <p:cNvSpPr/>
          <p:nvPr userDrawn="1"/>
        </p:nvSpPr>
        <p:spPr>
          <a:xfrm>
            <a:off x="12319618" y="8954423"/>
            <a:ext cx="3711880" cy="400110"/>
          </a:xfrm>
          <a:prstGeom prst="rect">
            <a:avLst/>
          </a:prstGeom>
        </p:spPr>
        <p:txBody>
          <a:bodyPr wrap="square">
            <a:spAutoFit/>
          </a:bodyPr>
          <a:lstStyle/>
          <a:p>
            <a:pPr algn="r"/>
            <a:r>
              <a:rPr lang="en-US" sz="1000" b="1" dirty="0">
                <a:solidFill>
                  <a:schemeClr val="tx1"/>
                </a:solidFill>
                <a:latin typeface="Century Gothic" panose="020B0502020202020204" pitchFamily="34" charset="0"/>
              </a:rPr>
              <a:t>Qatar Free Zone Authority</a:t>
            </a:r>
          </a:p>
          <a:p>
            <a:pPr algn="r"/>
            <a:r>
              <a:rPr lang="en-US" sz="1000" dirty="0">
                <a:solidFill>
                  <a:schemeClr val="tx1"/>
                </a:solidFill>
                <a:latin typeface="Century Gothic" panose="020B0502020202020204" pitchFamily="34" charset="0"/>
              </a:rPr>
              <a:t>For Internal Use Only</a:t>
            </a:r>
          </a:p>
        </p:txBody>
      </p:sp>
    </p:spTree>
    <p:extLst>
      <p:ext uri="{BB962C8B-B14F-4D97-AF65-F5344CB8AC3E}">
        <p14:creationId xmlns:p14="http://schemas.microsoft.com/office/powerpoint/2010/main" xmlns="" val="594394742"/>
      </p:ext>
    </p:extLst>
  </p:cSld>
  <p:clrMap bg1="lt1" tx1="dk1" bg2="lt2" tx2="dk2" accent1="accent1" accent2="accent2" accent3="accent3" accent4="accent4" accent5="accent5" accent6="accent6" hlink="hlink" folHlink="folHlink"/>
  <p:sldLayoutIdLst>
    <p:sldLayoutId id="2147483666" r:id="rId1"/>
  </p:sldLayoutIdLst>
  <p:hf hdr="0" ft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2" name="Picture 1">
            <a:extLst>
              <a:ext uri="{FF2B5EF4-FFF2-40B4-BE49-F238E27FC236}">
                <a16:creationId xmlns="" xmlns:a16="http://schemas.microsoft.com/office/drawing/2014/main" id="{6884BEFE-9229-4F07-90EF-54F75E6C9B82}"/>
              </a:ext>
            </a:extLst>
          </p:cNvPr>
          <p:cNvPicPr>
            <a:picLocks noChangeAspect="1"/>
          </p:cNvPicPr>
          <p:nvPr userDrawn="1"/>
        </p:nvPicPr>
        <p:blipFill>
          <a:blip r:embed="rId3" cstate="print"/>
          <a:stretch>
            <a:fillRect/>
          </a:stretch>
        </p:blipFill>
        <p:spPr>
          <a:xfrm>
            <a:off x="-1" y="-15659"/>
            <a:ext cx="17153682" cy="9685020"/>
          </a:xfrm>
          <a:prstGeom prst="rect">
            <a:avLst/>
          </a:prstGeom>
        </p:spPr>
      </p:pic>
      <p:pic>
        <p:nvPicPr>
          <p:cNvPr id="9" name="Picture 8">
            <a:extLst>
              <a:ext uri="{FF2B5EF4-FFF2-40B4-BE49-F238E27FC236}">
                <a16:creationId xmlns="" xmlns:a16="http://schemas.microsoft.com/office/drawing/2014/main" id="{F5A46DCE-90A0-4CBC-BF0E-483C7A57837E}"/>
              </a:ext>
            </a:extLst>
          </p:cNvPr>
          <p:cNvPicPr>
            <a:picLocks noChangeAspect="1"/>
          </p:cNvPicPr>
          <p:nvPr userDrawn="1"/>
        </p:nvPicPr>
        <p:blipFill>
          <a:blip r:embed="rId4" cstate="screen">
            <a:duotone>
              <a:prstClr val="black"/>
              <a:schemeClr val="tx1">
                <a:lumMod val="95000"/>
                <a:lumOff val="5000"/>
                <a:tint val="45000"/>
                <a:satMod val="400000"/>
              </a:schemeClr>
            </a:duotone>
            <a:extLst>
              <a:ext uri="{28A0092B-C50C-407E-A947-70E740481C1C}">
                <a14:useLocalDpi xmlns:a14="http://schemas.microsoft.com/office/drawing/2010/main" xmlns=""/>
              </a:ext>
            </a:extLst>
          </a:blip>
          <a:stretch>
            <a:fillRect/>
          </a:stretch>
        </p:blipFill>
        <p:spPr>
          <a:xfrm>
            <a:off x="121459" y="8757205"/>
            <a:ext cx="1665007" cy="725462"/>
          </a:xfrm>
          <a:prstGeom prst="rect">
            <a:avLst/>
          </a:prstGeom>
        </p:spPr>
      </p:pic>
      <p:sp>
        <p:nvSpPr>
          <p:cNvPr id="14" name="Slide Number Placeholder 16"/>
          <p:cNvSpPr>
            <a:spLocks noGrp="1"/>
          </p:cNvSpPr>
          <p:nvPr>
            <p:ph type="sldNum" sz="quarter" idx="4"/>
          </p:nvPr>
        </p:nvSpPr>
        <p:spPr>
          <a:xfrm>
            <a:off x="16349133" y="8899525"/>
            <a:ext cx="393170" cy="511175"/>
          </a:xfrm>
          <a:prstGeom prst="rect">
            <a:avLst/>
          </a:prstGeom>
        </p:spPr>
        <p:txBody>
          <a:bodyPr vert="horz" lIns="91440" tIns="45720" rIns="91440" bIns="45720" rtlCol="0" anchor="ctr"/>
          <a:lstStyle>
            <a:lvl1pPr algn="r">
              <a:defRPr sz="1200">
                <a:solidFill>
                  <a:schemeClr val="tx1"/>
                </a:solidFill>
              </a:defRPr>
            </a:lvl1pPr>
          </a:lstStyle>
          <a:p>
            <a:fld id="{F0B27095-F160-49DE-B807-2A9ADEC200E2}" type="slidenum">
              <a:rPr lang="en-US" smtClean="0"/>
              <a:pPr/>
              <a:t>‹#›</a:t>
            </a:fld>
            <a:endParaRPr lang="en-US" dirty="0"/>
          </a:p>
        </p:txBody>
      </p:sp>
      <p:cxnSp>
        <p:nvCxnSpPr>
          <p:cNvPr id="15" name="Straight Connector 14"/>
          <p:cNvCxnSpPr/>
          <p:nvPr userDrawn="1"/>
        </p:nvCxnSpPr>
        <p:spPr>
          <a:xfrm>
            <a:off x="16205199" y="9050867"/>
            <a:ext cx="0" cy="211666"/>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16" name="Rectangle 15"/>
          <p:cNvSpPr/>
          <p:nvPr userDrawn="1"/>
        </p:nvSpPr>
        <p:spPr>
          <a:xfrm>
            <a:off x="12319618" y="8954423"/>
            <a:ext cx="3711880" cy="400110"/>
          </a:xfrm>
          <a:prstGeom prst="rect">
            <a:avLst/>
          </a:prstGeom>
        </p:spPr>
        <p:txBody>
          <a:bodyPr wrap="square">
            <a:spAutoFit/>
          </a:bodyPr>
          <a:lstStyle/>
          <a:p>
            <a:pPr algn="r"/>
            <a:r>
              <a:rPr lang="en-US" sz="1000" b="1" dirty="0">
                <a:solidFill>
                  <a:schemeClr val="tx1"/>
                </a:solidFill>
                <a:latin typeface="Century Gothic" panose="020B0502020202020204" pitchFamily="34" charset="0"/>
              </a:rPr>
              <a:t>Qatar Free Zone Authority</a:t>
            </a:r>
          </a:p>
          <a:p>
            <a:pPr algn="r"/>
            <a:r>
              <a:rPr lang="en-US" sz="1000" dirty="0">
                <a:solidFill>
                  <a:schemeClr val="tx1"/>
                </a:solidFill>
                <a:latin typeface="Century Gothic" panose="020B0502020202020204" pitchFamily="34" charset="0"/>
              </a:rPr>
              <a:t>For Internal Use Only</a:t>
            </a:r>
          </a:p>
        </p:txBody>
      </p:sp>
    </p:spTree>
    <p:extLst>
      <p:ext uri="{BB962C8B-B14F-4D97-AF65-F5344CB8AC3E}">
        <p14:creationId xmlns:p14="http://schemas.microsoft.com/office/powerpoint/2010/main" xmlns="" val="2576438333"/>
      </p:ext>
    </p:extLst>
  </p:cSld>
  <p:clrMap bg1="lt1" tx1="dk1" bg2="lt2" tx2="dk2" accent1="accent1" accent2="accent2" accent3="accent3" accent4="accent4" accent5="accent5" accent6="accent6" hlink="hlink" folHlink="folHlink"/>
  <p:sldLayoutIdLst>
    <p:sldLayoutId id="2147483667" r:id="rId1"/>
  </p:sldLayoutIdLst>
  <p:hf hdr="0" ft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2998036190"/>
      </p:ext>
    </p:extLst>
  </p:cSld>
  <p:clrMap bg1="lt1" tx1="dk1" bg2="lt2" tx2="dk2" accent1="accent1" accent2="accent2" accent3="accent3" accent4="accent4" accent5="accent5" accent6="accent6" hlink="hlink" folHlink="folHlink"/>
  <p:sldLayoutIdLst>
    <p:sldLayoutId id="2147483669" r:id="rId1"/>
    <p:sldLayoutId id="2147483670" r:id="rId2"/>
    <p:sldLayoutId id="2147483671" r:id="rId3"/>
    <p:sldLayoutId id="2147483672" r:id="rId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5.xml"/><Relationship Id="rId4" Type="http://schemas.openxmlformats.org/officeDocument/2006/relationships/image" Target="../media/image8.png"/></Relationships>
</file>

<file path=ppt/slides/_rels/slide3.xml.rels><?xml version="1.0" encoding="UTF-8" standalone="yes"?>
<Relationships xmlns="http://schemas.openxmlformats.org/package/2006/relationships"><Relationship Id="rId8" Type="http://schemas.openxmlformats.org/officeDocument/2006/relationships/image" Target="../media/image15.png"/><Relationship Id="rId13" Type="http://schemas.openxmlformats.org/officeDocument/2006/relationships/image" Target="../media/image20.jpeg"/><Relationship Id="rId3" Type="http://schemas.openxmlformats.org/officeDocument/2006/relationships/image" Target="../media/image10.jpeg"/><Relationship Id="rId7" Type="http://schemas.openxmlformats.org/officeDocument/2006/relationships/image" Target="../media/image14.png"/><Relationship Id="rId12" Type="http://schemas.openxmlformats.org/officeDocument/2006/relationships/image" Target="../media/image19.jpeg"/><Relationship Id="rId2" Type="http://schemas.openxmlformats.org/officeDocument/2006/relationships/image" Target="../media/image9.jpeg"/><Relationship Id="rId1" Type="http://schemas.openxmlformats.org/officeDocument/2006/relationships/slideLayout" Target="../slideLayouts/slideLayout5.xml"/><Relationship Id="rId6" Type="http://schemas.openxmlformats.org/officeDocument/2006/relationships/image" Target="../media/image13.jpeg"/><Relationship Id="rId11" Type="http://schemas.openxmlformats.org/officeDocument/2006/relationships/image" Target="../media/image18.jpeg"/><Relationship Id="rId5" Type="http://schemas.openxmlformats.org/officeDocument/2006/relationships/image" Target="../media/image12.jpeg"/><Relationship Id="rId10" Type="http://schemas.openxmlformats.org/officeDocument/2006/relationships/image" Target="../media/image17.jpeg"/><Relationship Id="rId4" Type="http://schemas.openxmlformats.org/officeDocument/2006/relationships/image" Target="../media/image11.jpeg"/><Relationship Id="rId9" Type="http://schemas.openxmlformats.org/officeDocument/2006/relationships/image" Target="../media/image16.jpeg"/><Relationship Id="rId14" Type="http://schemas.openxmlformats.org/officeDocument/2006/relationships/image" Target="../media/image21.jpeg"/></Relationships>
</file>

<file path=ppt/slides/_rels/slide4.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png"/><Relationship Id="rId1" Type="http://schemas.openxmlformats.org/officeDocument/2006/relationships/slideLayout" Target="../slideLayouts/slideLayout5.xml"/></Relationships>
</file>

<file path=ppt/slides/_rels/slide5.xml.rels><?xml version="1.0" encoding="UTF-8" standalone="yes"?>
<Relationships xmlns="http://schemas.openxmlformats.org/package/2006/relationships"><Relationship Id="rId3" Type="http://schemas.openxmlformats.org/officeDocument/2006/relationships/package" Target="../embeddings/Microsoft_Office_Excel_Worksheet1.xlsx"/><Relationship Id="rId2" Type="http://schemas.openxmlformats.org/officeDocument/2006/relationships/slideLayout" Target="../slideLayouts/slideLayout5.xml"/><Relationship Id="rId1" Type="http://schemas.openxmlformats.org/officeDocument/2006/relationships/vmlDrawing" Target="../drawings/vmlDrawing1.vml"/><Relationship Id="rId4" Type="http://schemas.openxmlformats.org/officeDocument/2006/relationships/image" Target="../media/image25.png"/></Relationships>
</file>

<file path=ppt/slides/_rels/slide6.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5.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9.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7.png"/><Relationship Id="rId1" Type="http://schemas.openxmlformats.org/officeDocument/2006/relationships/slideLayout" Target="../slideLayouts/slideLayout5.xml"/><Relationship Id="rId4" Type="http://schemas.openxmlformats.org/officeDocument/2006/relationships/image" Target="../media/image28.png"/></Relationships>
</file>

<file path=ppt/slides/_rels/slide11.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5.xml"/></Relationships>
</file>

<file path=ppt/slides/_rels/slide12.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30.png"/><Relationship Id="rId1" Type="http://schemas.openxmlformats.org/officeDocument/2006/relationships/slideLayout" Target="../slideLayouts/slideLayout5.xml"/></Relationships>
</file>

<file path=ppt/slides/_rels/slide14.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5.xml"/></Relationships>
</file>

<file path=ppt/slides/_rels/slide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7.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34.png"/><Relationship Id="rId1" Type="http://schemas.openxmlformats.org/officeDocument/2006/relationships/slideLayout" Target="../slideLayouts/slideLayout5.xml"/><Relationship Id="rId4" Type="http://schemas.openxmlformats.org/officeDocument/2006/relationships/image" Target="../media/image36.png"/></Relationships>
</file>

<file path=ppt/slides/_rels/slide19.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34.png"/><Relationship Id="rId1" Type="http://schemas.openxmlformats.org/officeDocument/2006/relationships/slideLayout" Target="../slideLayouts/slideLayout5.xml"/><Relationship Id="rId4" Type="http://schemas.openxmlformats.org/officeDocument/2006/relationships/image" Target="../media/image37.png"/></Relationships>
</file>

<file path=ppt/slides/_rels/slide20.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34.png"/><Relationship Id="rId1" Type="http://schemas.openxmlformats.org/officeDocument/2006/relationships/slideLayout" Target="../slideLayouts/slideLayout5.xml"/><Relationship Id="rId5" Type="http://schemas.openxmlformats.org/officeDocument/2006/relationships/image" Target="../media/image39.png"/><Relationship Id="rId4" Type="http://schemas.openxmlformats.org/officeDocument/2006/relationships/image" Target="../media/image38.png"/></Relationships>
</file>

<file path=ppt/slides/_rels/slide21.xml.rels><?xml version="1.0" encoding="UTF-8" standalone="yes"?>
<Relationships xmlns="http://schemas.openxmlformats.org/package/2006/relationships"><Relationship Id="rId2" Type="http://schemas.openxmlformats.org/officeDocument/2006/relationships/image" Target="../media/image40.emf"/><Relationship Id="rId1" Type="http://schemas.openxmlformats.org/officeDocument/2006/relationships/slideLayout" Target="../slideLayouts/slideLayout5.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3.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30.png"/><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 xmlns:a16="http://schemas.microsoft.com/office/drawing/2014/main" id="{25522B2D-42C6-43EA-89FF-70E68BCD7618}"/>
              </a:ext>
            </a:extLst>
          </p:cNvPr>
          <p:cNvSpPr/>
          <p:nvPr/>
        </p:nvSpPr>
        <p:spPr>
          <a:xfrm>
            <a:off x="1228714" y="5526271"/>
            <a:ext cx="6331714" cy="1077218"/>
          </a:xfrm>
          <a:prstGeom prst="rect">
            <a:avLst/>
          </a:prstGeom>
        </p:spPr>
        <p:txBody>
          <a:bodyPr wrap="square">
            <a:spAutoFit/>
          </a:bodyPr>
          <a:lstStyle/>
          <a:p>
            <a:r>
              <a:rPr lang="en-US" sz="3200" spc="-150" dirty="0">
                <a:latin typeface="Century Gothic" panose="020B0502020202020204" pitchFamily="34" charset="0"/>
              </a:rPr>
              <a:t>Command Control center </a:t>
            </a:r>
          </a:p>
          <a:p>
            <a:r>
              <a:rPr lang="en-US" sz="3200" spc="-150" dirty="0">
                <a:latin typeface="Century Gothic" panose="020B0502020202020204" pitchFamily="34" charset="0"/>
              </a:rPr>
              <a:t>plot options study</a:t>
            </a:r>
          </a:p>
        </p:txBody>
      </p:sp>
    </p:spTree>
    <p:extLst>
      <p:ext uri="{BB962C8B-B14F-4D97-AF65-F5344CB8AC3E}">
        <p14:creationId xmlns:p14="http://schemas.microsoft.com/office/powerpoint/2010/main" xmlns="" val="392613646"/>
      </p:ext>
    </p:extLst>
  </p:cSld>
  <p:clrMapOvr>
    <a:masterClrMapping/>
  </p:clrMapOvr>
  <p:transition advClick="0" advTm="0">
    <p:zoom/>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 name="Title 21"/>
          <p:cNvSpPr>
            <a:spLocks noGrp="1"/>
          </p:cNvSpPr>
          <p:nvPr>
            <p:ph type="title"/>
          </p:nvPr>
        </p:nvSpPr>
        <p:spPr>
          <a:xfrm>
            <a:off x="495367" y="-515451"/>
            <a:ext cx="9160697" cy="2072549"/>
          </a:xfrm>
        </p:spPr>
        <p:txBody>
          <a:bodyPr vert="horz" lIns="91440" tIns="45720" rIns="91440" bIns="45720" rtlCol="0" anchor="b">
            <a:normAutofit/>
          </a:bodyPr>
          <a:lstStyle/>
          <a:p>
            <a:r>
              <a:rPr lang="en-US" sz="6000" kern="1200" dirty="0">
                <a:solidFill>
                  <a:schemeClr val="tx1"/>
                </a:solidFill>
                <a:latin typeface="+mj-lt"/>
                <a:ea typeface="+mj-ea"/>
                <a:cs typeface="+mj-cs"/>
              </a:rPr>
              <a:t>Pop Buildings	</a:t>
            </a:r>
            <a:endParaRPr lang="en-US" sz="2000" kern="1200" dirty="0">
              <a:solidFill>
                <a:schemeClr val="tx1"/>
              </a:solidFill>
              <a:latin typeface="+mj-lt"/>
              <a:ea typeface="+mj-ea"/>
              <a:cs typeface="+mj-cs"/>
            </a:endParaRPr>
          </a:p>
        </p:txBody>
      </p:sp>
      <p:cxnSp>
        <p:nvCxnSpPr>
          <p:cNvPr id="10" name="Straight Connector 9">
            <a:extLst>
              <a:ext uri="{FF2B5EF4-FFF2-40B4-BE49-F238E27FC236}">
                <a16:creationId xmlns="" xmlns:a16="http://schemas.microsoft.com/office/drawing/2014/main" id="{8BE10447-C9B1-4A18-BAF0-3D2BDCF55D3A}"/>
              </a:ext>
            </a:extLst>
          </p:cNvPr>
          <p:cNvCxnSpPr>
            <a:cxnSpLocks/>
          </p:cNvCxnSpPr>
          <p:nvPr/>
        </p:nvCxnSpPr>
        <p:spPr>
          <a:xfrm flipV="1">
            <a:off x="451767" y="1557098"/>
            <a:ext cx="8411817" cy="20902"/>
          </a:xfrm>
          <a:prstGeom prst="line">
            <a:avLst/>
          </a:prstGeom>
          <a:ln w="25400">
            <a:solidFill>
              <a:schemeClr val="bg2">
                <a:lumMod val="90000"/>
              </a:schemeClr>
            </a:solidFill>
          </a:ln>
        </p:spPr>
        <p:style>
          <a:lnRef idx="1">
            <a:schemeClr val="accent1"/>
          </a:lnRef>
          <a:fillRef idx="0">
            <a:schemeClr val="accent1"/>
          </a:fillRef>
          <a:effectRef idx="0">
            <a:schemeClr val="accent1"/>
          </a:effectRef>
          <a:fontRef idx="minor">
            <a:schemeClr val="tx1"/>
          </a:fontRef>
        </p:style>
      </p:cxnSp>
      <p:pic>
        <p:nvPicPr>
          <p:cNvPr id="5" name="Picture 4">
            <a:extLst>
              <a:ext uri="{FF2B5EF4-FFF2-40B4-BE49-F238E27FC236}">
                <a16:creationId xmlns="" xmlns:a16="http://schemas.microsoft.com/office/drawing/2014/main" id="{F5B744FA-479E-4604-863B-CE774ACC50A5}"/>
              </a:ext>
            </a:extLst>
          </p:cNvPr>
          <p:cNvPicPr>
            <a:picLocks noChangeAspect="1"/>
          </p:cNvPicPr>
          <p:nvPr/>
        </p:nvPicPr>
        <p:blipFill rotWithShape="1">
          <a:blip r:embed="rId2" cstate="print"/>
          <a:srcRect l="29101" t="19701" r="26279" b="17795"/>
          <a:stretch/>
        </p:blipFill>
        <p:spPr>
          <a:xfrm>
            <a:off x="451766" y="1951663"/>
            <a:ext cx="8411817" cy="6628274"/>
          </a:xfrm>
          <a:prstGeom prst="rect">
            <a:avLst/>
          </a:prstGeom>
        </p:spPr>
      </p:pic>
      <p:sp>
        <p:nvSpPr>
          <p:cNvPr id="6" name="Oval 5">
            <a:extLst>
              <a:ext uri="{FF2B5EF4-FFF2-40B4-BE49-F238E27FC236}">
                <a16:creationId xmlns="" xmlns:a16="http://schemas.microsoft.com/office/drawing/2014/main" id="{6090F390-3C33-465A-A278-6072622D5597}"/>
              </a:ext>
            </a:extLst>
          </p:cNvPr>
          <p:cNvSpPr/>
          <p:nvPr/>
        </p:nvSpPr>
        <p:spPr>
          <a:xfrm>
            <a:off x="3236495" y="3320716"/>
            <a:ext cx="308931" cy="308931"/>
          </a:xfrm>
          <a:prstGeom prst="ellipse">
            <a:avLst/>
          </a:prstGeom>
          <a:solidFill>
            <a:srgbClr val="FF0000">
              <a:alpha val="50000"/>
            </a:srgbClr>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TextBox 6">
            <a:extLst>
              <a:ext uri="{FF2B5EF4-FFF2-40B4-BE49-F238E27FC236}">
                <a16:creationId xmlns="" xmlns:a16="http://schemas.microsoft.com/office/drawing/2014/main" id="{F05378C8-D8B1-4CD1-9FE8-C4B22E16D126}"/>
              </a:ext>
            </a:extLst>
          </p:cNvPr>
          <p:cNvSpPr txBox="1"/>
          <p:nvPr/>
        </p:nvSpPr>
        <p:spPr>
          <a:xfrm>
            <a:off x="3236495" y="3250629"/>
            <a:ext cx="308931" cy="480131"/>
          </a:xfrm>
          <a:prstGeom prst="rect">
            <a:avLst/>
          </a:prstGeom>
          <a:noFill/>
        </p:spPr>
        <p:txBody>
          <a:bodyPr wrap="square" rtlCol="0">
            <a:spAutoFit/>
          </a:bodyPr>
          <a:lstStyle/>
          <a:p>
            <a:r>
              <a:rPr lang="en-US" dirty="0"/>
              <a:t>1</a:t>
            </a:r>
          </a:p>
        </p:txBody>
      </p:sp>
      <p:sp>
        <p:nvSpPr>
          <p:cNvPr id="11" name="Oval 10">
            <a:extLst>
              <a:ext uri="{FF2B5EF4-FFF2-40B4-BE49-F238E27FC236}">
                <a16:creationId xmlns="" xmlns:a16="http://schemas.microsoft.com/office/drawing/2014/main" id="{F06D55F1-76AE-4C84-934A-EB7D131E4798}"/>
              </a:ext>
            </a:extLst>
          </p:cNvPr>
          <p:cNvSpPr/>
          <p:nvPr/>
        </p:nvSpPr>
        <p:spPr>
          <a:xfrm>
            <a:off x="1969168" y="7347296"/>
            <a:ext cx="308931" cy="308931"/>
          </a:xfrm>
          <a:prstGeom prst="ellipse">
            <a:avLst/>
          </a:prstGeom>
          <a:solidFill>
            <a:srgbClr val="FF0000">
              <a:alpha val="50000"/>
            </a:srgbClr>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TextBox 11">
            <a:extLst>
              <a:ext uri="{FF2B5EF4-FFF2-40B4-BE49-F238E27FC236}">
                <a16:creationId xmlns="" xmlns:a16="http://schemas.microsoft.com/office/drawing/2014/main" id="{CB42FC61-E1FF-499C-AB0B-30FFC00E7331}"/>
              </a:ext>
            </a:extLst>
          </p:cNvPr>
          <p:cNvSpPr txBox="1"/>
          <p:nvPr/>
        </p:nvSpPr>
        <p:spPr>
          <a:xfrm>
            <a:off x="1953247" y="7273928"/>
            <a:ext cx="308931" cy="480131"/>
          </a:xfrm>
          <a:prstGeom prst="rect">
            <a:avLst/>
          </a:prstGeom>
          <a:noFill/>
        </p:spPr>
        <p:txBody>
          <a:bodyPr wrap="square" rtlCol="0">
            <a:spAutoFit/>
          </a:bodyPr>
          <a:lstStyle/>
          <a:p>
            <a:r>
              <a:rPr lang="en-US" dirty="0"/>
              <a:t>2</a:t>
            </a:r>
          </a:p>
        </p:txBody>
      </p:sp>
      <p:pic>
        <p:nvPicPr>
          <p:cNvPr id="9" name="Picture 8">
            <a:extLst>
              <a:ext uri="{FF2B5EF4-FFF2-40B4-BE49-F238E27FC236}">
                <a16:creationId xmlns="" xmlns:a16="http://schemas.microsoft.com/office/drawing/2014/main" id="{7AB5C561-CAEC-4A4F-B0F3-54E9BDB7ACF2}"/>
              </a:ext>
            </a:extLst>
          </p:cNvPr>
          <p:cNvPicPr>
            <a:picLocks noChangeAspect="1"/>
          </p:cNvPicPr>
          <p:nvPr/>
        </p:nvPicPr>
        <p:blipFill rotWithShape="1">
          <a:blip r:embed="rId3" cstate="print"/>
          <a:srcRect l="23987" t="19674" r="15885" b="12814"/>
          <a:stretch/>
        </p:blipFill>
        <p:spPr>
          <a:xfrm>
            <a:off x="10160142" y="628497"/>
            <a:ext cx="6208574" cy="3921199"/>
          </a:xfrm>
          <a:prstGeom prst="rect">
            <a:avLst/>
          </a:prstGeom>
        </p:spPr>
      </p:pic>
      <p:pic>
        <p:nvPicPr>
          <p:cNvPr id="16" name="Picture 15">
            <a:extLst>
              <a:ext uri="{FF2B5EF4-FFF2-40B4-BE49-F238E27FC236}">
                <a16:creationId xmlns="" xmlns:a16="http://schemas.microsoft.com/office/drawing/2014/main" id="{8AB4EED1-5AED-4DF2-907F-370A222DD47E}"/>
              </a:ext>
            </a:extLst>
          </p:cNvPr>
          <p:cNvPicPr>
            <a:picLocks noChangeAspect="1"/>
          </p:cNvPicPr>
          <p:nvPr/>
        </p:nvPicPr>
        <p:blipFill rotWithShape="1">
          <a:blip r:embed="rId4" cstate="print"/>
          <a:srcRect l="22050" t="18178" r="20282" b="16217"/>
          <a:stretch/>
        </p:blipFill>
        <p:spPr>
          <a:xfrm>
            <a:off x="10160142" y="4999680"/>
            <a:ext cx="6208573" cy="3973023"/>
          </a:xfrm>
          <a:prstGeom prst="rect">
            <a:avLst/>
          </a:prstGeom>
        </p:spPr>
      </p:pic>
      <p:sp>
        <p:nvSpPr>
          <p:cNvPr id="17" name="TextBox 16">
            <a:extLst>
              <a:ext uri="{FF2B5EF4-FFF2-40B4-BE49-F238E27FC236}">
                <a16:creationId xmlns="" xmlns:a16="http://schemas.microsoft.com/office/drawing/2014/main" id="{291DA242-75D7-4B41-B70E-7E2CF611FFAA}"/>
              </a:ext>
            </a:extLst>
          </p:cNvPr>
          <p:cNvSpPr txBox="1"/>
          <p:nvPr/>
        </p:nvSpPr>
        <p:spPr>
          <a:xfrm>
            <a:off x="10064606" y="4495104"/>
            <a:ext cx="6208573" cy="369332"/>
          </a:xfrm>
          <a:prstGeom prst="rect">
            <a:avLst/>
          </a:prstGeom>
          <a:noFill/>
        </p:spPr>
        <p:txBody>
          <a:bodyPr wrap="square" rtlCol="0">
            <a:spAutoFit/>
          </a:bodyPr>
          <a:lstStyle/>
          <a:p>
            <a:pPr algn="r" rtl="1"/>
            <a:r>
              <a:rPr lang="en-US" sz="1800" dirty="0"/>
              <a:t>1. North pop building: 150m2 NFA excluding circulation</a:t>
            </a:r>
          </a:p>
        </p:txBody>
      </p:sp>
      <p:sp>
        <p:nvSpPr>
          <p:cNvPr id="19" name="TextBox 18">
            <a:extLst>
              <a:ext uri="{FF2B5EF4-FFF2-40B4-BE49-F238E27FC236}">
                <a16:creationId xmlns="" xmlns:a16="http://schemas.microsoft.com/office/drawing/2014/main" id="{5E254AE0-AF56-4F65-A860-88BDA594988B}"/>
              </a:ext>
            </a:extLst>
          </p:cNvPr>
          <p:cNvSpPr txBox="1"/>
          <p:nvPr/>
        </p:nvSpPr>
        <p:spPr>
          <a:xfrm>
            <a:off x="10064605" y="8923281"/>
            <a:ext cx="6208573" cy="369332"/>
          </a:xfrm>
          <a:prstGeom prst="rect">
            <a:avLst/>
          </a:prstGeom>
          <a:noFill/>
        </p:spPr>
        <p:txBody>
          <a:bodyPr wrap="square" rtlCol="0">
            <a:spAutoFit/>
          </a:bodyPr>
          <a:lstStyle/>
          <a:p>
            <a:pPr algn="r" rtl="1"/>
            <a:r>
              <a:rPr lang="en-US" sz="1800" dirty="0"/>
              <a:t>2. South pop building: 154m2 NFA excluding circulation</a:t>
            </a:r>
          </a:p>
        </p:txBody>
      </p:sp>
      <p:sp>
        <p:nvSpPr>
          <p:cNvPr id="18" name="Freeform: Shape 17">
            <a:extLst>
              <a:ext uri="{FF2B5EF4-FFF2-40B4-BE49-F238E27FC236}">
                <a16:creationId xmlns="" xmlns:a16="http://schemas.microsoft.com/office/drawing/2014/main" id="{01386DEB-231C-4719-87A6-B93F611FDB43}"/>
              </a:ext>
            </a:extLst>
          </p:cNvPr>
          <p:cNvSpPr/>
          <p:nvPr/>
        </p:nvSpPr>
        <p:spPr>
          <a:xfrm>
            <a:off x="11825492" y="1503431"/>
            <a:ext cx="639519" cy="908790"/>
          </a:xfrm>
          <a:custGeom>
            <a:avLst/>
            <a:gdLst>
              <a:gd name="connsiteX0" fmla="*/ 0 w 639519"/>
              <a:gd name="connsiteY0" fmla="*/ 684397 h 908790"/>
              <a:gd name="connsiteX1" fmla="*/ 246832 w 639519"/>
              <a:gd name="connsiteY1" fmla="*/ 0 h 908790"/>
              <a:gd name="connsiteX2" fmla="*/ 639519 w 639519"/>
              <a:gd name="connsiteY2" fmla="*/ 790984 h 908790"/>
              <a:gd name="connsiteX3" fmla="*/ 605860 w 639519"/>
              <a:gd name="connsiteY3" fmla="*/ 908790 h 908790"/>
              <a:gd name="connsiteX4" fmla="*/ 0 w 639519"/>
              <a:gd name="connsiteY4" fmla="*/ 684397 h 90879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39519" h="908790">
                <a:moveTo>
                  <a:pt x="0" y="684397"/>
                </a:moveTo>
                <a:lnTo>
                  <a:pt x="246832" y="0"/>
                </a:lnTo>
                <a:lnTo>
                  <a:pt x="639519" y="790984"/>
                </a:lnTo>
                <a:lnTo>
                  <a:pt x="605860" y="908790"/>
                </a:lnTo>
                <a:lnTo>
                  <a:pt x="0" y="684397"/>
                </a:lnTo>
                <a:close/>
              </a:path>
            </a:pathLst>
          </a:custGeom>
          <a:solidFill>
            <a:srgbClr val="FF0000">
              <a:alpha val="50000"/>
            </a:srgbClr>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sp>
        <p:nvSpPr>
          <p:cNvPr id="20" name="Freeform: Shape 19">
            <a:extLst>
              <a:ext uri="{FF2B5EF4-FFF2-40B4-BE49-F238E27FC236}">
                <a16:creationId xmlns="" xmlns:a16="http://schemas.microsoft.com/office/drawing/2014/main" id="{4A36AF37-D04F-4A90-A612-F8FDBAD18B91}"/>
              </a:ext>
            </a:extLst>
          </p:cNvPr>
          <p:cNvSpPr/>
          <p:nvPr/>
        </p:nvSpPr>
        <p:spPr>
          <a:xfrm>
            <a:off x="11012069" y="7545202"/>
            <a:ext cx="1138792" cy="431956"/>
          </a:xfrm>
          <a:custGeom>
            <a:avLst/>
            <a:gdLst>
              <a:gd name="connsiteX0" fmla="*/ 0 w 1138792"/>
              <a:gd name="connsiteY0" fmla="*/ 263662 h 431956"/>
              <a:gd name="connsiteX1" fmla="*/ 1032206 w 1138792"/>
              <a:gd name="connsiteY1" fmla="*/ 431956 h 431956"/>
              <a:gd name="connsiteX2" fmla="*/ 1138792 w 1138792"/>
              <a:gd name="connsiteY2" fmla="*/ 89758 h 431956"/>
              <a:gd name="connsiteX3" fmla="*/ 493664 w 1138792"/>
              <a:gd name="connsiteY3" fmla="*/ 0 h 431956"/>
              <a:gd name="connsiteX4" fmla="*/ 0 w 1138792"/>
              <a:gd name="connsiteY4" fmla="*/ 263662 h 4319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8792" h="431956">
                <a:moveTo>
                  <a:pt x="0" y="263662"/>
                </a:moveTo>
                <a:lnTo>
                  <a:pt x="1032206" y="431956"/>
                </a:lnTo>
                <a:lnTo>
                  <a:pt x="1138792" y="89758"/>
                </a:lnTo>
                <a:lnTo>
                  <a:pt x="493664" y="0"/>
                </a:lnTo>
                <a:lnTo>
                  <a:pt x="0" y="263662"/>
                </a:lnTo>
                <a:close/>
              </a:path>
            </a:pathLst>
          </a:custGeom>
          <a:solidFill>
            <a:srgbClr val="FF0000">
              <a:alpha val="50000"/>
            </a:srgbClr>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spTree>
    <p:extLst>
      <p:ext uri="{BB962C8B-B14F-4D97-AF65-F5344CB8AC3E}">
        <p14:creationId xmlns:p14="http://schemas.microsoft.com/office/powerpoint/2010/main" xmlns="" val="594455885"/>
      </p:ext>
    </p:extLst>
  </p:cSld>
  <p:clrMapOvr>
    <a:masterClrMapping/>
  </p:clrMapOvr>
  <p:transition advClick="0" advTm="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16" fill="hold" grpId="0" nodeType="withEffect">
                                  <p:stCondLst>
                                    <p:cond delay="0"/>
                                  </p:stCondLst>
                                  <p:childTnLst>
                                    <p:set>
                                      <p:cBhvr>
                                        <p:cTn id="6" dur="1" fill="hold">
                                          <p:stCondLst>
                                            <p:cond delay="0"/>
                                          </p:stCondLst>
                                        </p:cTn>
                                        <p:tgtEl>
                                          <p:spTgt spid="91"/>
                                        </p:tgtEl>
                                        <p:attrNameLst>
                                          <p:attrName>style.visibility</p:attrName>
                                        </p:attrNameLst>
                                      </p:cBhvr>
                                      <p:to>
                                        <p:strVal val="visible"/>
                                      </p:to>
                                    </p:set>
                                    <p:animEffect transition="in" filter="diamond(in)">
                                      <p:cBhvr>
                                        <p:cTn id="7" dur="2000"/>
                                        <p:tgtEl>
                                          <p:spTgt spid="91"/>
                                        </p:tgtEl>
                                      </p:cBhvr>
                                    </p:animEffect>
                                  </p:childTnLst>
                                </p:cTn>
                              </p:par>
                            </p:childTnLst>
                          </p:cTn>
                        </p:par>
                        <p:par>
                          <p:cTn id="8" fill="hold">
                            <p:stCondLst>
                              <p:cond delay="2000"/>
                            </p:stCondLst>
                            <p:childTnLst>
                              <p:par>
                                <p:cTn id="9" presetID="2" presetClass="entr" presetSubtype="4" fill="hold" nodeType="after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500" fill="hold"/>
                                        <p:tgtEl>
                                          <p:spTgt spid="5"/>
                                        </p:tgtEl>
                                        <p:attrNameLst>
                                          <p:attrName>ppt_x</p:attrName>
                                        </p:attrNameLst>
                                      </p:cBhvr>
                                      <p:tavLst>
                                        <p:tav tm="0">
                                          <p:val>
                                            <p:strVal val="#ppt_x"/>
                                          </p:val>
                                        </p:tav>
                                        <p:tav tm="100000">
                                          <p:val>
                                            <p:strVal val="#ppt_x"/>
                                          </p:val>
                                        </p:tav>
                                      </p:tavLst>
                                    </p:anim>
                                    <p:anim calcmode="lin" valueType="num">
                                      <p:cBhvr additive="base">
                                        <p:cTn id="12" dur="500" fill="hold"/>
                                        <p:tgtEl>
                                          <p:spTgt spid="5"/>
                                        </p:tgtEl>
                                        <p:attrNameLst>
                                          <p:attrName>ppt_y</p:attrName>
                                        </p:attrNameLst>
                                      </p:cBhvr>
                                      <p:tavLst>
                                        <p:tav tm="0">
                                          <p:val>
                                            <p:strVal val="1+#ppt_h/2"/>
                                          </p:val>
                                        </p:tav>
                                        <p:tav tm="100000">
                                          <p:val>
                                            <p:strVal val="#ppt_y"/>
                                          </p:val>
                                        </p:tav>
                                      </p:tavLst>
                                    </p:anim>
                                  </p:childTnLst>
                                </p:cTn>
                              </p:par>
                            </p:childTnLst>
                          </p:cTn>
                        </p:par>
                        <p:par>
                          <p:cTn id="13" fill="hold">
                            <p:stCondLst>
                              <p:cond delay="2500"/>
                            </p:stCondLst>
                            <p:childTnLst>
                              <p:par>
                                <p:cTn id="14" presetID="43" presetClass="entr" presetSubtype="0" fill="hold" grpId="0" nodeType="after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fade">
                                      <p:cBhvr>
                                        <p:cTn id="16" dur="200"/>
                                        <p:tgtEl>
                                          <p:spTgt spid="6"/>
                                        </p:tgtEl>
                                      </p:cBhvr>
                                    </p:animEffect>
                                    <p:anim calcmode="lin" valueType="num">
                                      <p:cBhvr>
                                        <p:cTn id="17" dur="800" fill="hold"/>
                                        <p:tgtEl>
                                          <p:spTgt spid="6"/>
                                        </p:tgtEl>
                                        <p:attrNameLst>
                                          <p:attrName>ppt_x</p:attrName>
                                        </p:attrNameLst>
                                      </p:cBhvr>
                                      <p:tavLst>
                                        <p:tav tm="0">
                                          <p:val>
                                            <p:strVal val="#ppt_x"/>
                                          </p:val>
                                        </p:tav>
                                        <p:tav tm="100000">
                                          <p:val>
                                            <p:strVal val="#ppt_x"/>
                                          </p:val>
                                        </p:tav>
                                      </p:tavLst>
                                    </p:anim>
                                    <p:anim calcmode="lin" valueType="num">
                                      <p:cBhvr>
                                        <p:cTn id="18" dur="800" fill="hold"/>
                                        <p:tgtEl>
                                          <p:spTgt spid="6"/>
                                        </p:tgtEl>
                                        <p:attrNameLst>
                                          <p:attrName>ppt_y</p:attrName>
                                        </p:attrNameLst>
                                      </p:cBhvr>
                                      <p:tavLst>
                                        <p:tav tm="0">
                                          <p:val>
                                            <p:strVal val="#ppt_y+0.31"/>
                                          </p:val>
                                        </p:tav>
                                        <p:tav tm="100000">
                                          <p:val>
                                            <p:strVal val="#ppt_y+0.31"/>
                                          </p:val>
                                        </p:tav>
                                      </p:tavLst>
                                    </p:anim>
                                    <p:anim calcmode="lin" valueType="num">
                                      <p:cBhvr>
                                        <p:cTn id="19" dur="1200" decel="50000" fill="hold">
                                          <p:stCondLst>
                                            <p:cond delay="800"/>
                                          </p:stCondLst>
                                        </p:cTn>
                                        <p:tgtEl>
                                          <p:spTgt spid="6"/>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0" dur="1200" decel="50000" fill="hold">
                                          <p:stCondLst>
                                            <p:cond delay="800"/>
                                          </p:stCondLst>
                                        </p:cTn>
                                        <p:tgtEl>
                                          <p:spTgt spid="6"/>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par>
                                <p:cTn id="21" presetID="43" presetClass="entr" presetSubtype="0" fill="hold" grpId="0" nodeType="withEffect">
                                  <p:stCondLst>
                                    <p:cond delay="0"/>
                                  </p:stCondLst>
                                  <p:childTnLst>
                                    <p:set>
                                      <p:cBhvr>
                                        <p:cTn id="22" dur="1" fill="hold">
                                          <p:stCondLst>
                                            <p:cond delay="0"/>
                                          </p:stCondLst>
                                        </p:cTn>
                                        <p:tgtEl>
                                          <p:spTgt spid="11"/>
                                        </p:tgtEl>
                                        <p:attrNameLst>
                                          <p:attrName>style.visibility</p:attrName>
                                        </p:attrNameLst>
                                      </p:cBhvr>
                                      <p:to>
                                        <p:strVal val="visible"/>
                                      </p:to>
                                    </p:set>
                                    <p:animEffect transition="in" filter="fade">
                                      <p:cBhvr>
                                        <p:cTn id="23" dur="200"/>
                                        <p:tgtEl>
                                          <p:spTgt spid="11"/>
                                        </p:tgtEl>
                                      </p:cBhvr>
                                    </p:animEffect>
                                    <p:anim calcmode="lin" valueType="num">
                                      <p:cBhvr>
                                        <p:cTn id="24" dur="800" fill="hold"/>
                                        <p:tgtEl>
                                          <p:spTgt spid="11"/>
                                        </p:tgtEl>
                                        <p:attrNameLst>
                                          <p:attrName>ppt_x</p:attrName>
                                        </p:attrNameLst>
                                      </p:cBhvr>
                                      <p:tavLst>
                                        <p:tav tm="0">
                                          <p:val>
                                            <p:strVal val="#ppt_x"/>
                                          </p:val>
                                        </p:tav>
                                        <p:tav tm="100000">
                                          <p:val>
                                            <p:strVal val="#ppt_x"/>
                                          </p:val>
                                        </p:tav>
                                      </p:tavLst>
                                    </p:anim>
                                    <p:anim calcmode="lin" valueType="num">
                                      <p:cBhvr>
                                        <p:cTn id="25" dur="800" fill="hold"/>
                                        <p:tgtEl>
                                          <p:spTgt spid="11"/>
                                        </p:tgtEl>
                                        <p:attrNameLst>
                                          <p:attrName>ppt_y</p:attrName>
                                        </p:attrNameLst>
                                      </p:cBhvr>
                                      <p:tavLst>
                                        <p:tav tm="0">
                                          <p:val>
                                            <p:strVal val="#ppt_y+0.31"/>
                                          </p:val>
                                        </p:tav>
                                        <p:tav tm="100000">
                                          <p:val>
                                            <p:strVal val="#ppt_y+0.31"/>
                                          </p:val>
                                        </p:tav>
                                      </p:tavLst>
                                    </p:anim>
                                    <p:anim calcmode="lin" valueType="num">
                                      <p:cBhvr>
                                        <p:cTn id="26" dur="1200" decel="50000" fill="hold">
                                          <p:stCondLst>
                                            <p:cond delay="800"/>
                                          </p:stCondLst>
                                        </p:cTn>
                                        <p:tgtEl>
                                          <p:spTgt spid="11"/>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7" dur="1200" decel="50000" fill="hold">
                                          <p:stCondLst>
                                            <p:cond delay="800"/>
                                          </p:stCondLst>
                                        </p:cTn>
                                        <p:tgtEl>
                                          <p:spTgt spid="11"/>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par>
                          <p:cTn id="28" fill="hold">
                            <p:stCondLst>
                              <p:cond delay="4500"/>
                            </p:stCondLst>
                            <p:childTnLst>
                              <p:par>
                                <p:cTn id="29" presetID="43" presetClass="entr" presetSubtype="0" fill="hold" grpId="0" nodeType="afterEffect">
                                  <p:stCondLst>
                                    <p:cond delay="0"/>
                                  </p:stCondLst>
                                  <p:childTnLst>
                                    <p:set>
                                      <p:cBhvr>
                                        <p:cTn id="30" dur="1" fill="hold">
                                          <p:stCondLst>
                                            <p:cond delay="0"/>
                                          </p:stCondLst>
                                        </p:cTn>
                                        <p:tgtEl>
                                          <p:spTgt spid="7"/>
                                        </p:tgtEl>
                                        <p:attrNameLst>
                                          <p:attrName>style.visibility</p:attrName>
                                        </p:attrNameLst>
                                      </p:cBhvr>
                                      <p:to>
                                        <p:strVal val="visible"/>
                                      </p:to>
                                    </p:set>
                                    <p:animEffect transition="in" filter="fade">
                                      <p:cBhvr>
                                        <p:cTn id="31" dur="100"/>
                                        <p:tgtEl>
                                          <p:spTgt spid="7"/>
                                        </p:tgtEl>
                                      </p:cBhvr>
                                    </p:animEffect>
                                    <p:anim calcmode="lin" valueType="num">
                                      <p:cBhvr>
                                        <p:cTn id="32" dur="400" fill="hold"/>
                                        <p:tgtEl>
                                          <p:spTgt spid="7"/>
                                        </p:tgtEl>
                                        <p:attrNameLst>
                                          <p:attrName>ppt_x</p:attrName>
                                        </p:attrNameLst>
                                      </p:cBhvr>
                                      <p:tavLst>
                                        <p:tav tm="0">
                                          <p:val>
                                            <p:strVal val="#ppt_x"/>
                                          </p:val>
                                        </p:tav>
                                        <p:tav tm="100000">
                                          <p:val>
                                            <p:strVal val="#ppt_x"/>
                                          </p:val>
                                        </p:tav>
                                      </p:tavLst>
                                    </p:anim>
                                    <p:anim calcmode="lin" valueType="num">
                                      <p:cBhvr>
                                        <p:cTn id="33" dur="400" fill="hold"/>
                                        <p:tgtEl>
                                          <p:spTgt spid="7"/>
                                        </p:tgtEl>
                                        <p:attrNameLst>
                                          <p:attrName>ppt_y</p:attrName>
                                        </p:attrNameLst>
                                      </p:cBhvr>
                                      <p:tavLst>
                                        <p:tav tm="0">
                                          <p:val>
                                            <p:strVal val="#ppt_y+0.31"/>
                                          </p:val>
                                        </p:tav>
                                        <p:tav tm="100000">
                                          <p:val>
                                            <p:strVal val="#ppt_y+0.31"/>
                                          </p:val>
                                        </p:tav>
                                      </p:tavLst>
                                    </p:anim>
                                    <p:anim calcmode="lin" valueType="num">
                                      <p:cBhvr>
                                        <p:cTn id="34" dur="600" decel="50000" fill="hold">
                                          <p:stCondLst>
                                            <p:cond delay="400"/>
                                          </p:stCondLst>
                                        </p:cTn>
                                        <p:tgtEl>
                                          <p:spTgt spid="7"/>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35" dur="600" decel="50000" fill="hold">
                                          <p:stCondLst>
                                            <p:cond delay="400"/>
                                          </p:stCondLst>
                                        </p:cTn>
                                        <p:tgtEl>
                                          <p:spTgt spid="7"/>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par>
                                <p:cTn id="36" presetID="43" presetClass="entr" presetSubtype="0"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Effect transition="in" filter="fade">
                                      <p:cBhvr>
                                        <p:cTn id="38" dur="100"/>
                                        <p:tgtEl>
                                          <p:spTgt spid="12"/>
                                        </p:tgtEl>
                                      </p:cBhvr>
                                    </p:animEffect>
                                    <p:anim calcmode="lin" valueType="num">
                                      <p:cBhvr>
                                        <p:cTn id="39" dur="400" fill="hold"/>
                                        <p:tgtEl>
                                          <p:spTgt spid="12"/>
                                        </p:tgtEl>
                                        <p:attrNameLst>
                                          <p:attrName>ppt_x</p:attrName>
                                        </p:attrNameLst>
                                      </p:cBhvr>
                                      <p:tavLst>
                                        <p:tav tm="0">
                                          <p:val>
                                            <p:strVal val="#ppt_x"/>
                                          </p:val>
                                        </p:tav>
                                        <p:tav tm="100000">
                                          <p:val>
                                            <p:strVal val="#ppt_x"/>
                                          </p:val>
                                        </p:tav>
                                      </p:tavLst>
                                    </p:anim>
                                    <p:anim calcmode="lin" valueType="num">
                                      <p:cBhvr>
                                        <p:cTn id="40" dur="400" fill="hold"/>
                                        <p:tgtEl>
                                          <p:spTgt spid="12"/>
                                        </p:tgtEl>
                                        <p:attrNameLst>
                                          <p:attrName>ppt_y</p:attrName>
                                        </p:attrNameLst>
                                      </p:cBhvr>
                                      <p:tavLst>
                                        <p:tav tm="0">
                                          <p:val>
                                            <p:strVal val="#ppt_y+0.31"/>
                                          </p:val>
                                        </p:tav>
                                        <p:tav tm="100000">
                                          <p:val>
                                            <p:strVal val="#ppt_y+0.31"/>
                                          </p:val>
                                        </p:tav>
                                      </p:tavLst>
                                    </p:anim>
                                    <p:anim calcmode="lin" valueType="num">
                                      <p:cBhvr>
                                        <p:cTn id="41" dur="600" decel="50000" fill="hold">
                                          <p:stCondLst>
                                            <p:cond delay="400"/>
                                          </p:stCondLst>
                                        </p:cTn>
                                        <p:tgtEl>
                                          <p:spTgt spid="12"/>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42" dur="600" decel="50000" fill="hold">
                                          <p:stCondLst>
                                            <p:cond delay="400"/>
                                          </p:stCondLst>
                                        </p:cTn>
                                        <p:tgtEl>
                                          <p:spTgt spid="12"/>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par>
                          <p:cTn id="43" fill="hold">
                            <p:stCondLst>
                              <p:cond delay="5500"/>
                            </p:stCondLst>
                            <p:childTnLst>
                              <p:par>
                                <p:cTn id="44" presetID="4" presetClass="entr" presetSubtype="16" fill="hold" grpId="0" nodeType="afterEffect">
                                  <p:stCondLst>
                                    <p:cond delay="0"/>
                                  </p:stCondLst>
                                  <p:childTnLst>
                                    <p:set>
                                      <p:cBhvr>
                                        <p:cTn id="45" dur="1" fill="hold">
                                          <p:stCondLst>
                                            <p:cond delay="0"/>
                                          </p:stCondLst>
                                        </p:cTn>
                                        <p:tgtEl>
                                          <p:spTgt spid="17"/>
                                        </p:tgtEl>
                                        <p:attrNameLst>
                                          <p:attrName>style.visibility</p:attrName>
                                        </p:attrNameLst>
                                      </p:cBhvr>
                                      <p:to>
                                        <p:strVal val="visible"/>
                                      </p:to>
                                    </p:set>
                                    <p:animEffect transition="in" filter="box(in)">
                                      <p:cBhvr>
                                        <p:cTn id="46" dur="1000"/>
                                        <p:tgtEl>
                                          <p:spTgt spid="17"/>
                                        </p:tgtEl>
                                      </p:cBhvr>
                                    </p:animEffect>
                                  </p:childTnLst>
                                </p:cTn>
                              </p:par>
                            </p:childTnLst>
                          </p:cTn>
                        </p:par>
                      </p:childTnLst>
                    </p:cTn>
                  </p:par>
                  <p:par>
                    <p:cTn id="47" fill="hold">
                      <p:stCondLst>
                        <p:cond delay="indefinite"/>
                      </p:stCondLst>
                      <p:childTnLst>
                        <p:par>
                          <p:cTn id="48" fill="hold">
                            <p:stCondLst>
                              <p:cond delay="0"/>
                            </p:stCondLst>
                            <p:childTnLst>
                              <p:par>
                                <p:cTn id="49" presetID="4" presetClass="entr" presetSubtype="16" fill="hold" nodeType="clickEffect">
                                  <p:stCondLst>
                                    <p:cond delay="0"/>
                                  </p:stCondLst>
                                  <p:childTnLst>
                                    <p:set>
                                      <p:cBhvr>
                                        <p:cTn id="50" dur="1" fill="hold">
                                          <p:stCondLst>
                                            <p:cond delay="0"/>
                                          </p:stCondLst>
                                        </p:cTn>
                                        <p:tgtEl>
                                          <p:spTgt spid="9"/>
                                        </p:tgtEl>
                                        <p:attrNameLst>
                                          <p:attrName>style.visibility</p:attrName>
                                        </p:attrNameLst>
                                      </p:cBhvr>
                                      <p:to>
                                        <p:strVal val="visible"/>
                                      </p:to>
                                    </p:set>
                                    <p:animEffect transition="in" filter="box(in)">
                                      <p:cBhvr>
                                        <p:cTn id="51" dur="1000"/>
                                        <p:tgtEl>
                                          <p:spTgt spid="9"/>
                                        </p:tgtEl>
                                      </p:cBhvr>
                                    </p:animEffect>
                                  </p:childTnLst>
                                </p:cTn>
                              </p:par>
                            </p:childTnLst>
                          </p:cTn>
                        </p:par>
                        <p:par>
                          <p:cTn id="52" fill="hold">
                            <p:stCondLst>
                              <p:cond delay="1000"/>
                            </p:stCondLst>
                            <p:childTnLst>
                              <p:par>
                                <p:cTn id="53" presetID="4" presetClass="entr" presetSubtype="16" fill="hold" grpId="0" nodeType="afterEffect">
                                  <p:stCondLst>
                                    <p:cond delay="0"/>
                                  </p:stCondLst>
                                  <p:childTnLst>
                                    <p:set>
                                      <p:cBhvr>
                                        <p:cTn id="54" dur="1" fill="hold">
                                          <p:stCondLst>
                                            <p:cond delay="0"/>
                                          </p:stCondLst>
                                        </p:cTn>
                                        <p:tgtEl>
                                          <p:spTgt spid="18"/>
                                        </p:tgtEl>
                                        <p:attrNameLst>
                                          <p:attrName>style.visibility</p:attrName>
                                        </p:attrNameLst>
                                      </p:cBhvr>
                                      <p:to>
                                        <p:strVal val="visible"/>
                                      </p:to>
                                    </p:set>
                                    <p:animEffect transition="in" filter="box(in)">
                                      <p:cBhvr>
                                        <p:cTn id="55" dur="2000"/>
                                        <p:tgtEl>
                                          <p:spTgt spid="18"/>
                                        </p:tgtEl>
                                      </p:cBhvr>
                                    </p:animEffect>
                                  </p:childTnLst>
                                </p:cTn>
                              </p:par>
                            </p:childTnLst>
                          </p:cTn>
                        </p:par>
                        <p:par>
                          <p:cTn id="56" fill="hold">
                            <p:stCondLst>
                              <p:cond delay="3000"/>
                            </p:stCondLst>
                            <p:childTnLst>
                              <p:par>
                                <p:cTn id="57" presetID="4" presetClass="entr" presetSubtype="16" fill="hold" grpId="0" nodeType="afterEffect">
                                  <p:stCondLst>
                                    <p:cond delay="0"/>
                                  </p:stCondLst>
                                  <p:childTnLst>
                                    <p:set>
                                      <p:cBhvr>
                                        <p:cTn id="58" dur="1" fill="hold">
                                          <p:stCondLst>
                                            <p:cond delay="0"/>
                                          </p:stCondLst>
                                        </p:cTn>
                                        <p:tgtEl>
                                          <p:spTgt spid="19"/>
                                        </p:tgtEl>
                                        <p:attrNameLst>
                                          <p:attrName>style.visibility</p:attrName>
                                        </p:attrNameLst>
                                      </p:cBhvr>
                                      <p:to>
                                        <p:strVal val="visible"/>
                                      </p:to>
                                    </p:set>
                                    <p:animEffect transition="in" filter="box(in)">
                                      <p:cBhvr>
                                        <p:cTn id="59" dur="1000"/>
                                        <p:tgtEl>
                                          <p:spTgt spid="19"/>
                                        </p:tgtEl>
                                      </p:cBhvr>
                                    </p:animEffect>
                                  </p:childTnLst>
                                </p:cTn>
                              </p:par>
                              <p:par>
                                <p:cTn id="60" presetID="4" presetClass="entr" presetSubtype="16" fill="hold" nodeType="withEffect">
                                  <p:stCondLst>
                                    <p:cond delay="0"/>
                                  </p:stCondLst>
                                  <p:childTnLst>
                                    <p:set>
                                      <p:cBhvr>
                                        <p:cTn id="61" dur="1" fill="hold">
                                          <p:stCondLst>
                                            <p:cond delay="0"/>
                                          </p:stCondLst>
                                        </p:cTn>
                                        <p:tgtEl>
                                          <p:spTgt spid="16"/>
                                        </p:tgtEl>
                                        <p:attrNameLst>
                                          <p:attrName>style.visibility</p:attrName>
                                        </p:attrNameLst>
                                      </p:cBhvr>
                                      <p:to>
                                        <p:strVal val="visible"/>
                                      </p:to>
                                    </p:set>
                                    <p:animEffect transition="in" filter="box(in)">
                                      <p:cBhvr>
                                        <p:cTn id="62" dur="1000"/>
                                        <p:tgtEl>
                                          <p:spTgt spid="16"/>
                                        </p:tgtEl>
                                      </p:cBhvr>
                                    </p:animEffect>
                                  </p:childTnLst>
                                </p:cTn>
                              </p:par>
                            </p:childTnLst>
                          </p:cTn>
                        </p:par>
                        <p:par>
                          <p:cTn id="63" fill="hold">
                            <p:stCondLst>
                              <p:cond delay="4000"/>
                            </p:stCondLst>
                            <p:childTnLst>
                              <p:par>
                                <p:cTn id="64" presetID="4" presetClass="entr" presetSubtype="16" fill="hold" grpId="0" nodeType="afterEffect">
                                  <p:stCondLst>
                                    <p:cond delay="0"/>
                                  </p:stCondLst>
                                  <p:childTnLst>
                                    <p:set>
                                      <p:cBhvr>
                                        <p:cTn id="65" dur="1" fill="hold">
                                          <p:stCondLst>
                                            <p:cond delay="0"/>
                                          </p:stCondLst>
                                        </p:cTn>
                                        <p:tgtEl>
                                          <p:spTgt spid="20"/>
                                        </p:tgtEl>
                                        <p:attrNameLst>
                                          <p:attrName>style.visibility</p:attrName>
                                        </p:attrNameLst>
                                      </p:cBhvr>
                                      <p:to>
                                        <p:strVal val="visible"/>
                                      </p:to>
                                    </p:set>
                                    <p:animEffect transition="in" filter="box(in)">
                                      <p:cBhvr>
                                        <p:cTn id="66" dur="20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1" grpId="0"/>
      <p:bldP spid="6" grpId="0" animBg="1"/>
      <p:bldP spid="7" grpId="0"/>
      <p:bldP spid="11" grpId="0" animBg="1"/>
      <p:bldP spid="12" grpId="0"/>
      <p:bldP spid="17" grpId="0"/>
      <p:bldP spid="19" grpId="0"/>
      <p:bldP spid="18" grpId="0" animBg="1"/>
      <p:bldP spid="20"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 name="Title 21"/>
          <p:cNvSpPr>
            <a:spLocks noGrp="1"/>
          </p:cNvSpPr>
          <p:nvPr>
            <p:ph type="title"/>
          </p:nvPr>
        </p:nvSpPr>
        <p:spPr>
          <a:xfrm>
            <a:off x="2224154" y="1635113"/>
            <a:ext cx="5223295" cy="678946"/>
          </a:xfrm>
        </p:spPr>
        <p:txBody>
          <a:bodyPr vert="horz" lIns="91440" tIns="45720" rIns="91440" bIns="45720" rtlCol="0" anchor="b">
            <a:noAutofit/>
          </a:bodyPr>
          <a:lstStyle/>
          <a:p>
            <a:pPr algn="r" rtl="1"/>
            <a:r>
              <a:rPr lang="en-US" sz="3600" b="1" kern="1200" dirty="0">
                <a:solidFill>
                  <a:schemeClr val="tx1"/>
                </a:solidFill>
                <a:latin typeface="+mj-lt"/>
                <a:ea typeface="+mj-ea"/>
                <a:cs typeface="+mj-cs"/>
              </a:rPr>
              <a:t>SOUTH POP BUILDING</a:t>
            </a:r>
            <a:endParaRPr lang="en-US" sz="1100" b="1" kern="1200" dirty="0">
              <a:solidFill>
                <a:schemeClr val="tx1"/>
              </a:solidFill>
              <a:latin typeface="+mj-lt"/>
              <a:ea typeface="+mj-ea"/>
              <a:cs typeface="+mj-cs"/>
            </a:endParaRPr>
          </a:p>
        </p:txBody>
      </p:sp>
      <p:cxnSp>
        <p:nvCxnSpPr>
          <p:cNvPr id="10" name="Straight Connector 9">
            <a:extLst>
              <a:ext uri="{FF2B5EF4-FFF2-40B4-BE49-F238E27FC236}">
                <a16:creationId xmlns="" xmlns:a16="http://schemas.microsoft.com/office/drawing/2014/main" id="{8BE10447-C9B1-4A18-BAF0-3D2BDCF55D3A}"/>
              </a:ext>
            </a:extLst>
          </p:cNvPr>
          <p:cNvCxnSpPr>
            <a:cxnSpLocks/>
          </p:cNvCxnSpPr>
          <p:nvPr/>
        </p:nvCxnSpPr>
        <p:spPr>
          <a:xfrm>
            <a:off x="451767" y="1578000"/>
            <a:ext cx="16093158" cy="57113"/>
          </a:xfrm>
          <a:prstGeom prst="line">
            <a:avLst/>
          </a:prstGeom>
          <a:ln w="25400">
            <a:solidFill>
              <a:schemeClr val="bg2">
                <a:lumMod val="90000"/>
              </a:schemeClr>
            </a:solidFill>
          </a:ln>
        </p:spPr>
        <p:style>
          <a:lnRef idx="1">
            <a:schemeClr val="accent1"/>
          </a:lnRef>
          <a:fillRef idx="0">
            <a:schemeClr val="accent1"/>
          </a:fillRef>
          <a:effectRef idx="0">
            <a:schemeClr val="accent1"/>
          </a:effectRef>
          <a:fontRef idx="minor">
            <a:schemeClr val="tx1"/>
          </a:fontRef>
        </p:style>
      </p:cxnSp>
      <p:pic>
        <p:nvPicPr>
          <p:cNvPr id="14" name="Picture 13">
            <a:extLst>
              <a:ext uri="{FF2B5EF4-FFF2-40B4-BE49-F238E27FC236}">
                <a16:creationId xmlns="" xmlns:a16="http://schemas.microsoft.com/office/drawing/2014/main" id="{6D8C4220-78BB-4166-8C98-362E9A33E5C1}"/>
              </a:ext>
            </a:extLst>
          </p:cNvPr>
          <p:cNvPicPr>
            <a:picLocks noChangeAspect="1"/>
          </p:cNvPicPr>
          <p:nvPr/>
        </p:nvPicPr>
        <p:blipFill rotWithShape="1">
          <a:blip r:embed="rId2" cstate="print">
            <a:extLst>
              <a:ext uri="{28A0092B-C50C-407E-A947-70E740481C1C}">
                <a14:useLocalDpi xmlns:a14="http://schemas.microsoft.com/office/drawing/2010/main" xmlns="" val="0"/>
              </a:ext>
            </a:extLst>
          </a:blip>
          <a:srcRect r="24656"/>
          <a:stretch/>
        </p:blipFill>
        <p:spPr>
          <a:xfrm rot="5400000">
            <a:off x="6195403" y="2254602"/>
            <a:ext cx="1517557" cy="2471039"/>
          </a:xfrm>
          <a:prstGeom prst="rect">
            <a:avLst/>
          </a:prstGeom>
        </p:spPr>
      </p:pic>
      <p:pic>
        <p:nvPicPr>
          <p:cNvPr id="15" name="Picture 14">
            <a:extLst>
              <a:ext uri="{FF2B5EF4-FFF2-40B4-BE49-F238E27FC236}">
                <a16:creationId xmlns="" xmlns:a16="http://schemas.microsoft.com/office/drawing/2014/main" id="{2F5230A3-0E6F-4F98-BEAA-707865B22080}"/>
              </a:ext>
            </a:extLst>
          </p:cNvPr>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a:off x="5718662" y="6124374"/>
            <a:ext cx="2471039" cy="1517557"/>
          </a:xfrm>
          <a:prstGeom prst="rect">
            <a:avLst/>
          </a:prstGeom>
        </p:spPr>
      </p:pic>
      <p:pic>
        <p:nvPicPr>
          <p:cNvPr id="16" name="Picture 15">
            <a:extLst>
              <a:ext uri="{FF2B5EF4-FFF2-40B4-BE49-F238E27FC236}">
                <a16:creationId xmlns="" xmlns:a16="http://schemas.microsoft.com/office/drawing/2014/main" id="{E2472C03-F5B8-4219-8F71-693B7578B3EE}"/>
              </a:ext>
            </a:extLst>
          </p:cNvPr>
          <p:cNvPicPr>
            <a:picLocks noChangeAspect="1"/>
          </p:cNvPicPr>
          <p:nvPr/>
        </p:nvPicPr>
        <p:blipFill>
          <a:blip r:embed="rId4" cstate="print">
            <a:extLst>
              <a:ext uri="{28A0092B-C50C-407E-A947-70E740481C1C}">
                <a14:useLocalDpi xmlns:a14="http://schemas.microsoft.com/office/drawing/2010/main" xmlns="" val="0"/>
              </a:ext>
            </a:extLst>
          </a:blip>
          <a:stretch>
            <a:fillRect/>
          </a:stretch>
        </p:blipFill>
        <p:spPr>
          <a:xfrm>
            <a:off x="5718662" y="4400578"/>
            <a:ext cx="2471039" cy="1517557"/>
          </a:xfrm>
          <a:prstGeom prst="rect">
            <a:avLst/>
          </a:prstGeom>
        </p:spPr>
      </p:pic>
      <p:pic>
        <p:nvPicPr>
          <p:cNvPr id="17" name="Picture 16">
            <a:extLst>
              <a:ext uri="{FF2B5EF4-FFF2-40B4-BE49-F238E27FC236}">
                <a16:creationId xmlns="" xmlns:a16="http://schemas.microsoft.com/office/drawing/2014/main" id="{F83686F3-87E1-40F0-8D35-1FB33805BE1E}"/>
              </a:ext>
            </a:extLst>
          </p:cNvPr>
          <p:cNvPicPr>
            <a:picLocks noChangeAspect="1"/>
          </p:cNvPicPr>
          <p:nvPr/>
        </p:nvPicPr>
        <p:blipFill>
          <a:blip r:embed="rId5" cstate="print">
            <a:extLst>
              <a:ext uri="{28A0092B-C50C-407E-A947-70E740481C1C}">
                <a14:useLocalDpi xmlns:a14="http://schemas.microsoft.com/office/drawing/2010/main" xmlns="" val="0"/>
              </a:ext>
            </a:extLst>
          </a:blip>
          <a:stretch>
            <a:fillRect/>
          </a:stretch>
        </p:blipFill>
        <p:spPr>
          <a:xfrm>
            <a:off x="2875876" y="7785584"/>
            <a:ext cx="2469862" cy="1473500"/>
          </a:xfrm>
          <a:prstGeom prst="rect">
            <a:avLst/>
          </a:prstGeom>
        </p:spPr>
      </p:pic>
      <p:pic>
        <p:nvPicPr>
          <p:cNvPr id="18" name="Picture 17">
            <a:extLst>
              <a:ext uri="{FF2B5EF4-FFF2-40B4-BE49-F238E27FC236}">
                <a16:creationId xmlns="" xmlns:a16="http://schemas.microsoft.com/office/drawing/2014/main" id="{6133B0D2-81C0-4FEA-8F62-60A38E0375AF}"/>
              </a:ext>
            </a:extLst>
          </p:cNvPr>
          <p:cNvPicPr>
            <a:picLocks noChangeAspect="1"/>
          </p:cNvPicPr>
          <p:nvPr/>
        </p:nvPicPr>
        <p:blipFill>
          <a:blip r:embed="rId6" cstate="print">
            <a:extLst>
              <a:ext uri="{28A0092B-C50C-407E-A947-70E740481C1C}">
                <a14:useLocalDpi xmlns:a14="http://schemas.microsoft.com/office/drawing/2010/main" xmlns="" val="0"/>
              </a:ext>
            </a:extLst>
          </a:blip>
          <a:stretch>
            <a:fillRect/>
          </a:stretch>
        </p:blipFill>
        <p:spPr>
          <a:xfrm>
            <a:off x="5718662" y="7785584"/>
            <a:ext cx="2469862" cy="1496655"/>
          </a:xfrm>
          <a:prstGeom prst="rect">
            <a:avLst/>
          </a:prstGeom>
        </p:spPr>
      </p:pic>
      <p:pic>
        <p:nvPicPr>
          <p:cNvPr id="3" name="Picture 2">
            <a:extLst>
              <a:ext uri="{FF2B5EF4-FFF2-40B4-BE49-F238E27FC236}">
                <a16:creationId xmlns="" xmlns:a16="http://schemas.microsoft.com/office/drawing/2014/main" id="{93A4AA8E-B523-4B7B-B422-1FE245014D9C}"/>
              </a:ext>
            </a:extLst>
          </p:cNvPr>
          <p:cNvPicPr>
            <a:picLocks noChangeAspect="1"/>
          </p:cNvPicPr>
          <p:nvPr/>
        </p:nvPicPr>
        <p:blipFill rotWithShape="1">
          <a:blip r:embed="rId7" cstate="print"/>
          <a:srcRect l="23872" t="11529" r="33271" b="16025"/>
          <a:stretch/>
        </p:blipFill>
        <p:spPr>
          <a:xfrm>
            <a:off x="662315" y="2650181"/>
            <a:ext cx="4683423" cy="4453235"/>
          </a:xfrm>
          <a:prstGeom prst="rect">
            <a:avLst/>
          </a:prstGeom>
        </p:spPr>
      </p:pic>
      <p:cxnSp>
        <p:nvCxnSpPr>
          <p:cNvPr id="11" name="Straight Connector 10">
            <a:extLst>
              <a:ext uri="{FF2B5EF4-FFF2-40B4-BE49-F238E27FC236}">
                <a16:creationId xmlns="" xmlns:a16="http://schemas.microsoft.com/office/drawing/2014/main" id="{B82CE9B6-0D47-4853-88C8-28F8976351E9}"/>
              </a:ext>
            </a:extLst>
          </p:cNvPr>
          <p:cNvCxnSpPr>
            <a:cxnSpLocks/>
          </p:cNvCxnSpPr>
          <p:nvPr/>
        </p:nvCxnSpPr>
        <p:spPr>
          <a:xfrm>
            <a:off x="8498346" y="1605642"/>
            <a:ext cx="0" cy="7405786"/>
          </a:xfrm>
          <a:prstGeom prst="line">
            <a:avLst/>
          </a:prstGeom>
          <a:ln w="25400">
            <a:solidFill>
              <a:schemeClr val="bg2">
                <a:lumMod val="90000"/>
              </a:schemeClr>
            </a:solidFill>
          </a:ln>
        </p:spPr>
        <p:style>
          <a:lnRef idx="1">
            <a:schemeClr val="accent1"/>
          </a:lnRef>
          <a:fillRef idx="0">
            <a:schemeClr val="accent1"/>
          </a:fillRef>
          <a:effectRef idx="0">
            <a:schemeClr val="accent1"/>
          </a:effectRef>
          <a:fontRef idx="minor">
            <a:schemeClr val="tx1"/>
          </a:fontRef>
        </p:style>
      </p:cxnSp>
      <p:pic>
        <p:nvPicPr>
          <p:cNvPr id="6" name="Picture 5">
            <a:extLst>
              <a:ext uri="{FF2B5EF4-FFF2-40B4-BE49-F238E27FC236}">
                <a16:creationId xmlns="" xmlns:a16="http://schemas.microsoft.com/office/drawing/2014/main" id="{581A1DF5-081C-4179-8013-FF6B7ED6ED8C}"/>
              </a:ext>
            </a:extLst>
          </p:cNvPr>
          <p:cNvPicPr>
            <a:picLocks noChangeAspect="1"/>
          </p:cNvPicPr>
          <p:nvPr/>
        </p:nvPicPr>
        <p:blipFill>
          <a:blip r:embed="rId8" cstate="print"/>
          <a:stretch>
            <a:fillRect/>
          </a:stretch>
        </p:blipFill>
        <p:spPr>
          <a:xfrm>
            <a:off x="8570455" y="2650182"/>
            <a:ext cx="5180472" cy="4968130"/>
          </a:xfrm>
          <a:prstGeom prst="rect">
            <a:avLst/>
          </a:prstGeom>
        </p:spPr>
      </p:pic>
      <p:pic>
        <p:nvPicPr>
          <p:cNvPr id="19" name="Picture 18">
            <a:extLst>
              <a:ext uri="{FF2B5EF4-FFF2-40B4-BE49-F238E27FC236}">
                <a16:creationId xmlns="" xmlns:a16="http://schemas.microsoft.com/office/drawing/2014/main" id="{10282540-645D-4F10-8154-B33EB922D9D8}"/>
              </a:ext>
            </a:extLst>
          </p:cNvPr>
          <p:cNvPicPr>
            <a:picLocks noChangeAspect="1"/>
          </p:cNvPicPr>
          <p:nvPr/>
        </p:nvPicPr>
        <p:blipFill>
          <a:blip r:embed="rId9" cstate="print">
            <a:extLst>
              <a:ext uri="{28A0092B-C50C-407E-A947-70E740481C1C}">
                <a14:useLocalDpi xmlns:a14="http://schemas.microsoft.com/office/drawing/2010/main" xmlns="" val="0"/>
              </a:ext>
            </a:extLst>
          </a:blip>
          <a:stretch>
            <a:fillRect/>
          </a:stretch>
        </p:blipFill>
        <p:spPr>
          <a:xfrm>
            <a:off x="13875880" y="7825300"/>
            <a:ext cx="2465108" cy="1435082"/>
          </a:xfrm>
          <a:prstGeom prst="rect">
            <a:avLst/>
          </a:prstGeom>
        </p:spPr>
      </p:pic>
      <p:pic>
        <p:nvPicPr>
          <p:cNvPr id="20" name="Picture 19">
            <a:extLst>
              <a:ext uri="{FF2B5EF4-FFF2-40B4-BE49-F238E27FC236}">
                <a16:creationId xmlns="" xmlns:a16="http://schemas.microsoft.com/office/drawing/2014/main" id="{8DE5415B-5950-4841-A24C-C9A654485616}"/>
              </a:ext>
            </a:extLst>
          </p:cNvPr>
          <p:cNvPicPr>
            <a:picLocks noChangeAspect="1"/>
          </p:cNvPicPr>
          <p:nvPr/>
        </p:nvPicPr>
        <p:blipFill>
          <a:blip r:embed="rId10" cstate="print">
            <a:extLst>
              <a:ext uri="{28A0092B-C50C-407E-A947-70E740481C1C}">
                <a14:useLocalDpi xmlns:a14="http://schemas.microsoft.com/office/drawing/2010/main" xmlns="" val="0"/>
              </a:ext>
            </a:extLst>
          </a:blip>
          <a:stretch>
            <a:fillRect/>
          </a:stretch>
        </p:blipFill>
        <p:spPr>
          <a:xfrm>
            <a:off x="8911344" y="7821297"/>
            <a:ext cx="2390069" cy="1439085"/>
          </a:xfrm>
          <a:prstGeom prst="rect">
            <a:avLst/>
          </a:prstGeom>
        </p:spPr>
      </p:pic>
      <p:pic>
        <p:nvPicPr>
          <p:cNvPr id="21" name="Picture 20">
            <a:extLst>
              <a:ext uri="{FF2B5EF4-FFF2-40B4-BE49-F238E27FC236}">
                <a16:creationId xmlns="" xmlns:a16="http://schemas.microsoft.com/office/drawing/2014/main" id="{F48691F5-84FB-414B-B812-8087D3BDCA3D}"/>
              </a:ext>
            </a:extLst>
          </p:cNvPr>
          <p:cNvPicPr>
            <a:picLocks noChangeAspect="1"/>
          </p:cNvPicPr>
          <p:nvPr/>
        </p:nvPicPr>
        <p:blipFill>
          <a:blip r:embed="rId11" cstate="print">
            <a:extLst>
              <a:ext uri="{28A0092B-C50C-407E-A947-70E740481C1C}">
                <a14:useLocalDpi xmlns:a14="http://schemas.microsoft.com/office/drawing/2010/main" xmlns="" val="0"/>
              </a:ext>
            </a:extLst>
          </a:blip>
          <a:stretch>
            <a:fillRect/>
          </a:stretch>
        </p:blipFill>
        <p:spPr>
          <a:xfrm>
            <a:off x="11472864" y="7825300"/>
            <a:ext cx="2278063" cy="1470455"/>
          </a:xfrm>
          <a:prstGeom prst="rect">
            <a:avLst/>
          </a:prstGeom>
        </p:spPr>
      </p:pic>
      <p:pic>
        <p:nvPicPr>
          <p:cNvPr id="22" name="Picture 21">
            <a:extLst>
              <a:ext uri="{FF2B5EF4-FFF2-40B4-BE49-F238E27FC236}">
                <a16:creationId xmlns="" xmlns:a16="http://schemas.microsoft.com/office/drawing/2014/main" id="{FF273F1F-4827-49F7-8C45-C80D3C275A07}"/>
              </a:ext>
            </a:extLst>
          </p:cNvPr>
          <p:cNvPicPr>
            <a:picLocks noChangeAspect="1"/>
          </p:cNvPicPr>
          <p:nvPr/>
        </p:nvPicPr>
        <p:blipFill>
          <a:blip r:embed="rId12" cstate="print">
            <a:extLst>
              <a:ext uri="{28A0092B-C50C-407E-A947-70E740481C1C}">
                <a14:useLocalDpi xmlns:a14="http://schemas.microsoft.com/office/drawing/2010/main" xmlns="" val="0"/>
              </a:ext>
            </a:extLst>
          </a:blip>
          <a:stretch>
            <a:fillRect/>
          </a:stretch>
        </p:blipFill>
        <p:spPr>
          <a:xfrm>
            <a:off x="13875880" y="2769459"/>
            <a:ext cx="2465109" cy="1435082"/>
          </a:xfrm>
          <a:prstGeom prst="rect">
            <a:avLst/>
          </a:prstGeom>
        </p:spPr>
      </p:pic>
      <p:pic>
        <p:nvPicPr>
          <p:cNvPr id="23" name="Picture 22">
            <a:extLst>
              <a:ext uri="{FF2B5EF4-FFF2-40B4-BE49-F238E27FC236}">
                <a16:creationId xmlns="" xmlns:a16="http://schemas.microsoft.com/office/drawing/2014/main" id="{EE50579E-F711-471C-BC12-7523DEC3A20F}"/>
              </a:ext>
            </a:extLst>
          </p:cNvPr>
          <p:cNvPicPr>
            <a:picLocks noChangeAspect="1"/>
          </p:cNvPicPr>
          <p:nvPr/>
        </p:nvPicPr>
        <p:blipFill>
          <a:blip r:embed="rId13" cstate="print">
            <a:extLst>
              <a:ext uri="{28A0092B-C50C-407E-A947-70E740481C1C}">
                <a14:useLocalDpi xmlns:a14="http://schemas.microsoft.com/office/drawing/2010/main" xmlns="" val="0"/>
              </a:ext>
            </a:extLst>
          </a:blip>
          <a:stretch>
            <a:fillRect/>
          </a:stretch>
        </p:blipFill>
        <p:spPr>
          <a:xfrm>
            <a:off x="13875880" y="4399056"/>
            <a:ext cx="2469862" cy="1517557"/>
          </a:xfrm>
          <a:prstGeom prst="rect">
            <a:avLst/>
          </a:prstGeom>
        </p:spPr>
      </p:pic>
      <p:pic>
        <p:nvPicPr>
          <p:cNvPr id="24" name="Picture 23">
            <a:extLst>
              <a:ext uri="{FF2B5EF4-FFF2-40B4-BE49-F238E27FC236}">
                <a16:creationId xmlns="" xmlns:a16="http://schemas.microsoft.com/office/drawing/2014/main" id="{5C8929BE-A161-494F-AB08-24E41EAE4841}"/>
              </a:ext>
            </a:extLst>
          </p:cNvPr>
          <p:cNvPicPr>
            <a:picLocks noChangeAspect="1"/>
          </p:cNvPicPr>
          <p:nvPr/>
        </p:nvPicPr>
        <p:blipFill>
          <a:blip r:embed="rId14" cstate="print">
            <a:extLst>
              <a:ext uri="{28A0092B-C50C-407E-A947-70E740481C1C}">
                <a14:useLocalDpi xmlns:a14="http://schemas.microsoft.com/office/drawing/2010/main" xmlns="" val="0"/>
              </a:ext>
            </a:extLst>
          </a:blip>
          <a:stretch>
            <a:fillRect/>
          </a:stretch>
        </p:blipFill>
        <p:spPr>
          <a:xfrm>
            <a:off x="13875880" y="6141992"/>
            <a:ext cx="2465109" cy="1476320"/>
          </a:xfrm>
          <a:prstGeom prst="rect">
            <a:avLst/>
          </a:prstGeom>
        </p:spPr>
      </p:pic>
      <p:sp>
        <p:nvSpPr>
          <p:cNvPr id="25" name="Title 21">
            <a:extLst>
              <a:ext uri="{FF2B5EF4-FFF2-40B4-BE49-F238E27FC236}">
                <a16:creationId xmlns="" xmlns:a16="http://schemas.microsoft.com/office/drawing/2014/main" id="{40DE29B9-A41A-4C02-8CFE-676F6C2DCF50}"/>
              </a:ext>
            </a:extLst>
          </p:cNvPr>
          <p:cNvSpPr txBox="1">
            <a:spLocks/>
          </p:cNvSpPr>
          <p:nvPr/>
        </p:nvSpPr>
        <p:spPr>
          <a:xfrm>
            <a:off x="10734742" y="1688048"/>
            <a:ext cx="5223295" cy="678946"/>
          </a:xfrm>
          <a:prstGeom prst="rect">
            <a:avLst/>
          </a:prstGeom>
        </p:spPr>
        <p:txBody>
          <a:bodyPr vert="horz" lIns="91440" tIns="45720" rIns="91440" bIns="45720" rtlCol="0" anchor="b">
            <a:noAutofit/>
          </a:bodyPr>
          <a:lstStyle>
            <a:lvl1pPr algn="l" defTabSz="914400" rtl="0" eaLnBrk="1" latinLnBrk="0" hangingPunct="1">
              <a:lnSpc>
                <a:spcPct val="90000"/>
              </a:lnSpc>
              <a:spcBef>
                <a:spcPct val="0"/>
              </a:spcBef>
              <a:buNone/>
              <a:defRPr sz="3200" kern="1200">
                <a:solidFill>
                  <a:schemeClr val="tx1"/>
                </a:solidFill>
                <a:latin typeface="Century Gothic" panose="020B0502020202020204" pitchFamily="34" charset="0"/>
                <a:ea typeface="+mj-ea"/>
                <a:cs typeface="+mj-cs"/>
              </a:defRPr>
            </a:lvl1pPr>
          </a:lstStyle>
          <a:p>
            <a:pPr algn="r" rtl="1"/>
            <a:r>
              <a:rPr lang="en-US" sz="3600" b="1" dirty="0">
                <a:latin typeface="+mj-lt"/>
              </a:rPr>
              <a:t>NORTH POP BUILDING</a:t>
            </a:r>
            <a:endParaRPr lang="en-US" sz="1100" b="1" dirty="0">
              <a:latin typeface="+mj-lt"/>
            </a:endParaRPr>
          </a:p>
        </p:txBody>
      </p:sp>
      <p:sp>
        <p:nvSpPr>
          <p:cNvPr id="26" name="Title 21">
            <a:extLst>
              <a:ext uri="{FF2B5EF4-FFF2-40B4-BE49-F238E27FC236}">
                <a16:creationId xmlns="" xmlns:a16="http://schemas.microsoft.com/office/drawing/2014/main" id="{63906623-8119-47CF-B59E-ED7D8BB39606}"/>
              </a:ext>
            </a:extLst>
          </p:cNvPr>
          <p:cNvSpPr txBox="1">
            <a:spLocks/>
          </p:cNvSpPr>
          <p:nvPr/>
        </p:nvSpPr>
        <p:spPr>
          <a:xfrm>
            <a:off x="392378" y="697214"/>
            <a:ext cx="10023210" cy="678946"/>
          </a:xfrm>
          <a:prstGeom prst="rect">
            <a:avLst/>
          </a:prstGeom>
        </p:spPr>
        <p:txBody>
          <a:bodyPr vert="horz" lIns="91440" tIns="45720" rIns="91440" bIns="45720" rtlCol="0" anchor="b">
            <a:noAutofit/>
          </a:bodyPr>
          <a:lstStyle>
            <a:lvl1pPr algn="l" defTabSz="914400" rtl="0" eaLnBrk="1" latinLnBrk="0" hangingPunct="1">
              <a:lnSpc>
                <a:spcPct val="90000"/>
              </a:lnSpc>
              <a:spcBef>
                <a:spcPct val="0"/>
              </a:spcBef>
              <a:buNone/>
              <a:defRPr sz="3200" kern="1200">
                <a:solidFill>
                  <a:schemeClr val="tx1"/>
                </a:solidFill>
                <a:latin typeface="Century Gothic" panose="020B0502020202020204" pitchFamily="34" charset="0"/>
                <a:ea typeface="+mj-ea"/>
                <a:cs typeface="+mj-cs"/>
              </a:defRPr>
            </a:lvl1pPr>
          </a:lstStyle>
          <a:p>
            <a:r>
              <a:rPr lang="en-US" sz="3600" b="1" dirty="0">
                <a:latin typeface="+mj-lt"/>
              </a:rPr>
              <a:t>PROPOSED POP BUILDING LOCATION COMPARISON</a:t>
            </a:r>
            <a:endParaRPr lang="en-US" sz="1100" b="1" dirty="0">
              <a:latin typeface="+mj-lt"/>
            </a:endParaRPr>
          </a:p>
        </p:txBody>
      </p:sp>
    </p:spTree>
    <p:extLst>
      <p:ext uri="{BB962C8B-B14F-4D97-AF65-F5344CB8AC3E}">
        <p14:creationId xmlns:p14="http://schemas.microsoft.com/office/powerpoint/2010/main" xmlns="" val="13688799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16" fill="hold" grpId="0" nodeType="afterEffect">
                                  <p:stCondLst>
                                    <p:cond delay="0"/>
                                  </p:stCondLst>
                                  <p:childTnLst>
                                    <p:set>
                                      <p:cBhvr>
                                        <p:cTn id="6" dur="1" fill="hold">
                                          <p:stCondLst>
                                            <p:cond delay="0"/>
                                          </p:stCondLst>
                                        </p:cTn>
                                        <p:tgtEl>
                                          <p:spTgt spid="26"/>
                                        </p:tgtEl>
                                        <p:attrNameLst>
                                          <p:attrName>style.visibility</p:attrName>
                                        </p:attrNameLst>
                                      </p:cBhvr>
                                      <p:to>
                                        <p:strVal val="visible"/>
                                      </p:to>
                                    </p:set>
                                    <p:animEffect transition="in" filter="diamond(in)">
                                      <p:cBhvr>
                                        <p:cTn id="7" dur="1000"/>
                                        <p:tgtEl>
                                          <p:spTgt spid="26"/>
                                        </p:tgtEl>
                                      </p:cBhvr>
                                    </p:animEffect>
                                  </p:childTnLst>
                                </p:cTn>
                              </p:par>
                            </p:childTnLst>
                          </p:cTn>
                        </p:par>
                        <p:par>
                          <p:cTn id="8" fill="hold">
                            <p:stCondLst>
                              <p:cond delay="1000"/>
                            </p:stCondLst>
                            <p:childTnLst>
                              <p:par>
                                <p:cTn id="9" presetID="2" presetClass="entr" presetSubtype="4" fill="hold" grpId="0" nodeType="afterEffect">
                                  <p:stCondLst>
                                    <p:cond delay="0"/>
                                  </p:stCondLst>
                                  <p:childTnLst>
                                    <p:set>
                                      <p:cBhvr>
                                        <p:cTn id="10" dur="1" fill="hold">
                                          <p:stCondLst>
                                            <p:cond delay="0"/>
                                          </p:stCondLst>
                                        </p:cTn>
                                        <p:tgtEl>
                                          <p:spTgt spid="91"/>
                                        </p:tgtEl>
                                        <p:attrNameLst>
                                          <p:attrName>style.visibility</p:attrName>
                                        </p:attrNameLst>
                                      </p:cBhvr>
                                      <p:to>
                                        <p:strVal val="visible"/>
                                      </p:to>
                                    </p:set>
                                    <p:anim calcmode="lin" valueType="num">
                                      <p:cBhvr additive="base">
                                        <p:cTn id="11" dur="1000" fill="hold"/>
                                        <p:tgtEl>
                                          <p:spTgt spid="91"/>
                                        </p:tgtEl>
                                        <p:attrNameLst>
                                          <p:attrName>ppt_x</p:attrName>
                                        </p:attrNameLst>
                                      </p:cBhvr>
                                      <p:tavLst>
                                        <p:tav tm="0">
                                          <p:val>
                                            <p:strVal val="#ppt_x"/>
                                          </p:val>
                                        </p:tav>
                                        <p:tav tm="100000">
                                          <p:val>
                                            <p:strVal val="#ppt_x"/>
                                          </p:val>
                                        </p:tav>
                                      </p:tavLst>
                                    </p:anim>
                                    <p:anim calcmode="lin" valueType="num">
                                      <p:cBhvr additive="base">
                                        <p:cTn id="12" dur="1000" fill="hold"/>
                                        <p:tgtEl>
                                          <p:spTgt spid="91"/>
                                        </p:tgtEl>
                                        <p:attrNameLst>
                                          <p:attrName>ppt_y</p:attrName>
                                        </p:attrNameLst>
                                      </p:cBhvr>
                                      <p:tavLst>
                                        <p:tav tm="0">
                                          <p:val>
                                            <p:strVal val="1+#ppt_h/2"/>
                                          </p:val>
                                        </p:tav>
                                        <p:tav tm="100000">
                                          <p:val>
                                            <p:strVal val="#ppt_y"/>
                                          </p:val>
                                        </p:tav>
                                      </p:tavLst>
                                    </p:anim>
                                  </p:childTnLst>
                                </p:cTn>
                              </p:par>
                            </p:childTnLst>
                          </p:cTn>
                        </p:par>
                        <p:par>
                          <p:cTn id="13" fill="hold">
                            <p:stCondLst>
                              <p:cond delay="2000"/>
                            </p:stCondLst>
                            <p:childTnLst>
                              <p:par>
                                <p:cTn id="14" presetID="3" presetClass="entr" presetSubtype="10" fill="hold" nodeType="afterEffect">
                                  <p:stCondLst>
                                    <p:cond delay="0"/>
                                  </p:stCondLst>
                                  <p:childTnLst>
                                    <p:set>
                                      <p:cBhvr>
                                        <p:cTn id="15" dur="1" fill="hold">
                                          <p:stCondLst>
                                            <p:cond delay="0"/>
                                          </p:stCondLst>
                                        </p:cTn>
                                        <p:tgtEl>
                                          <p:spTgt spid="3"/>
                                        </p:tgtEl>
                                        <p:attrNameLst>
                                          <p:attrName>style.visibility</p:attrName>
                                        </p:attrNameLst>
                                      </p:cBhvr>
                                      <p:to>
                                        <p:strVal val="visible"/>
                                      </p:to>
                                    </p:set>
                                    <p:animEffect transition="in" filter="blinds(horizontal)">
                                      <p:cBhvr>
                                        <p:cTn id="16" dur="1000"/>
                                        <p:tgtEl>
                                          <p:spTgt spid="3"/>
                                        </p:tgtEl>
                                      </p:cBhvr>
                                    </p:animEffect>
                                  </p:childTnLst>
                                </p:cTn>
                              </p:par>
                            </p:childTnLst>
                          </p:cTn>
                        </p:par>
                        <p:par>
                          <p:cTn id="17" fill="hold">
                            <p:stCondLst>
                              <p:cond delay="3000"/>
                            </p:stCondLst>
                            <p:childTnLst>
                              <p:par>
                                <p:cTn id="18" presetID="3" presetClass="entr" presetSubtype="10" fill="hold" nodeType="afterEffect">
                                  <p:stCondLst>
                                    <p:cond delay="0"/>
                                  </p:stCondLst>
                                  <p:childTnLst>
                                    <p:set>
                                      <p:cBhvr>
                                        <p:cTn id="19" dur="1" fill="hold">
                                          <p:stCondLst>
                                            <p:cond delay="0"/>
                                          </p:stCondLst>
                                        </p:cTn>
                                        <p:tgtEl>
                                          <p:spTgt spid="14"/>
                                        </p:tgtEl>
                                        <p:attrNameLst>
                                          <p:attrName>style.visibility</p:attrName>
                                        </p:attrNameLst>
                                      </p:cBhvr>
                                      <p:to>
                                        <p:strVal val="visible"/>
                                      </p:to>
                                    </p:set>
                                    <p:animEffect transition="in" filter="blinds(horizontal)">
                                      <p:cBhvr>
                                        <p:cTn id="20" dur="500"/>
                                        <p:tgtEl>
                                          <p:spTgt spid="14"/>
                                        </p:tgtEl>
                                      </p:cBhvr>
                                    </p:animEffect>
                                  </p:childTnLst>
                                </p:cTn>
                              </p:par>
                            </p:childTnLst>
                          </p:cTn>
                        </p:par>
                        <p:par>
                          <p:cTn id="21" fill="hold">
                            <p:stCondLst>
                              <p:cond delay="3500"/>
                            </p:stCondLst>
                            <p:childTnLst>
                              <p:par>
                                <p:cTn id="22" presetID="3" presetClass="entr" presetSubtype="10" fill="hold" nodeType="afterEffect">
                                  <p:stCondLst>
                                    <p:cond delay="0"/>
                                  </p:stCondLst>
                                  <p:childTnLst>
                                    <p:set>
                                      <p:cBhvr>
                                        <p:cTn id="23" dur="1" fill="hold">
                                          <p:stCondLst>
                                            <p:cond delay="0"/>
                                          </p:stCondLst>
                                        </p:cTn>
                                        <p:tgtEl>
                                          <p:spTgt spid="16"/>
                                        </p:tgtEl>
                                        <p:attrNameLst>
                                          <p:attrName>style.visibility</p:attrName>
                                        </p:attrNameLst>
                                      </p:cBhvr>
                                      <p:to>
                                        <p:strVal val="visible"/>
                                      </p:to>
                                    </p:set>
                                    <p:animEffect transition="in" filter="blinds(horizontal)">
                                      <p:cBhvr>
                                        <p:cTn id="24" dur="500"/>
                                        <p:tgtEl>
                                          <p:spTgt spid="16"/>
                                        </p:tgtEl>
                                      </p:cBhvr>
                                    </p:animEffect>
                                  </p:childTnLst>
                                </p:cTn>
                              </p:par>
                            </p:childTnLst>
                          </p:cTn>
                        </p:par>
                        <p:par>
                          <p:cTn id="25" fill="hold">
                            <p:stCondLst>
                              <p:cond delay="4000"/>
                            </p:stCondLst>
                            <p:childTnLst>
                              <p:par>
                                <p:cTn id="26" presetID="3" presetClass="entr" presetSubtype="10" fill="hold" nodeType="afterEffect">
                                  <p:stCondLst>
                                    <p:cond delay="0"/>
                                  </p:stCondLst>
                                  <p:childTnLst>
                                    <p:set>
                                      <p:cBhvr>
                                        <p:cTn id="27" dur="1" fill="hold">
                                          <p:stCondLst>
                                            <p:cond delay="0"/>
                                          </p:stCondLst>
                                        </p:cTn>
                                        <p:tgtEl>
                                          <p:spTgt spid="15"/>
                                        </p:tgtEl>
                                        <p:attrNameLst>
                                          <p:attrName>style.visibility</p:attrName>
                                        </p:attrNameLst>
                                      </p:cBhvr>
                                      <p:to>
                                        <p:strVal val="visible"/>
                                      </p:to>
                                    </p:set>
                                    <p:animEffect transition="in" filter="blinds(horizontal)">
                                      <p:cBhvr>
                                        <p:cTn id="28" dur="500"/>
                                        <p:tgtEl>
                                          <p:spTgt spid="15"/>
                                        </p:tgtEl>
                                      </p:cBhvr>
                                    </p:animEffect>
                                  </p:childTnLst>
                                </p:cTn>
                              </p:par>
                            </p:childTnLst>
                          </p:cTn>
                        </p:par>
                        <p:par>
                          <p:cTn id="29" fill="hold">
                            <p:stCondLst>
                              <p:cond delay="4500"/>
                            </p:stCondLst>
                            <p:childTnLst>
                              <p:par>
                                <p:cTn id="30" presetID="3" presetClass="entr" presetSubtype="10" fill="hold" nodeType="afterEffect">
                                  <p:stCondLst>
                                    <p:cond delay="0"/>
                                  </p:stCondLst>
                                  <p:childTnLst>
                                    <p:set>
                                      <p:cBhvr>
                                        <p:cTn id="31" dur="1" fill="hold">
                                          <p:stCondLst>
                                            <p:cond delay="0"/>
                                          </p:stCondLst>
                                        </p:cTn>
                                        <p:tgtEl>
                                          <p:spTgt spid="18"/>
                                        </p:tgtEl>
                                        <p:attrNameLst>
                                          <p:attrName>style.visibility</p:attrName>
                                        </p:attrNameLst>
                                      </p:cBhvr>
                                      <p:to>
                                        <p:strVal val="visible"/>
                                      </p:to>
                                    </p:set>
                                    <p:animEffect transition="in" filter="blinds(horizontal)">
                                      <p:cBhvr>
                                        <p:cTn id="32" dur="500"/>
                                        <p:tgtEl>
                                          <p:spTgt spid="18"/>
                                        </p:tgtEl>
                                      </p:cBhvr>
                                    </p:animEffect>
                                  </p:childTnLst>
                                </p:cTn>
                              </p:par>
                            </p:childTnLst>
                          </p:cTn>
                        </p:par>
                        <p:par>
                          <p:cTn id="33" fill="hold">
                            <p:stCondLst>
                              <p:cond delay="5000"/>
                            </p:stCondLst>
                            <p:childTnLst>
                              <p:par>
                                <p:cTn id="34" presetID="3" presetClass="entr" presetSubtype="10" fill="hold" nodeType="afterEffect">
                                  <p:stCondLst>
                                    <p:cond delay="0"/>
                                  </p:stCondLst>
                                  <p:childTnLst>
                                    <p:set>
                                      <p:cBhvr>
                                        <p:cTn id="35" dur="1" fill="hold">
                                          <p:stCondLst>
                                            <p:cond delay="0"/>
                                          </p:stCondLst>
                                        </p:cTn>
                                        <p:tgtEl>
                                          <p:spTgt spid="17"/>
                                        </p:tgtEl>
                                        <p:attrNameLst>
                                          <p:attrName>style.visibility</p:attrName>
                                        </p:attrNameLst>
                                      </p:cBhvr>
                                      <p:to>
                                        <p:strVal val="visible"/>
                                      </p:to>
                                    </p:set>
                                    <p:animEffect transition="in" filter="blinds(horizontal)">
                                      <p:cBhvr>
                                        <p:cTn id="36" dur="500"/>
                                        <p:tgtEl>
                                          <p:spTgt spid="17"/>
                                        </p:tgtEl>
                                      </p:cBhvr>
                                    </p:animEffect>
                                  </p:childTnLst>
                                </p:cTn>
                              </p:par>
                            </p:childTnLst>
                          </p:cTn>
                        </p:par>
                        <p:par>
                          <p:cTn id="37" fill="hold">
                            <p:stCondLst>
                              <p:cond delay="5500"/>
                            </p:stCondLst>
                            <p:childTnLst>
                              <p:par>
                                <p:cTn id="38" presetID="2" presetClass="entr" presetSubtype="4" fill="hold" grpId="0" nodeType="afterEffect">
                                  <p:stCondLst>
                                    <p:cond delay="0"/>
                                  </p:stCondLst>
                                  <p:childTnLst>
                                    <p:set>
                                      <p:cBhvr>
                                        <p:cTn id="39" dur="1" fill="hold">
                                          <p:stCondLst>
                                            <p:cond delay="0"/>
                                          </p:stCondLst>
                                        </p:cTn>
                                        <p:tgtEl>
                                          <p:spTgt spid="25"/>
                                        </p:tgtEl>
                                        <p:attrNameLst>
                                          <p:attrName>style.visibility</p:attrName>
                                        </p:attrNameLst>
                                      </p:cBhvr>
                                      <p:to>
                                        <p:strVal val="visible"/>
                                      </p:to>
                                    </p:set>
                                    <p:anim calcmode="lin" valueType="num">
                                      <p:cBhvr additive="base">
                                        <p:cTn id="40" dur="1000" fill="hold"/>
                                        <p:tgtEl>
                                          <p:spTgt spid="25"/>
                                        </p:tgtEl>
                                        <p:attrNameLst>
                                          <p:attrName>ppt_x</p:attrName>
                                        </p:attrNameLst>
                                      </p:cBhvr>
                                      <p:tavLst>
                                        <p:tav tm="0">
                                          <p:val>
                                            <p:strVal val="#ppt_x"/>
                                          </p:val>
                                        </p:tav>
                                        <p:tav tm="100000">
                                          <p:val>
                                            <p:strVal val="#ppt_x"/>
                                          </p:val>
                                        </p:tav>
                                      </p:tavLst>
                                    </p:anim>
                                    <p:anim calcmode="lin" valueType="num">
                                      <p:cBhvr additive="base">
                                        <p:cTn id="41" dur="1000" fill="hold"/>
                                        <p:tgtEl>
                                          <p:spTgt spid="25"/>
                                        </p:tgtEl>
                                        <p:attrNameLst>
                                          <p:attrName>ppt_y</p:attrName>
                                        </p:attrNameLst>
                                      </p:cBhvr>
                                      <p:tavLst>
                                        <p:tav tm="0">
                                          <p:val>
                                            <p:strVal val="1+#ppt_h/2"/>
                                          </p:val>
                                        </p:tav>
                                        <p:tav tm="100000">
                                          <p:val>
                                            <p:strVal val="#ppt_y"/>
                                          </p:val>
                                        </p:tav>
                                      </p:tavLst>
                                    </p:anim>
                                  </p:childTnLst>
                                </p:cTn>
                              </p:par>
                            </p:childTnLst>
                          </p:cTn>
                        </p:par>
                        <p:par>
                          <p:cTn id="42" fill="hold">
                            <p:stCondLst>
                              <p:cond delay="6500"/>
                            </p:stCondLst>
                            <p:childTnLst>
                              <p:par>
                                <p:cTn id="43" presetID="3" presetClass="entr" presetSubtype="10" fill="hold" nodeType="afterEffect">
                                  <p:stCondLst>
                                    <p:cond delay="0"/>
                                  </p:stCondLst>
                                  <p:childTnLst>
                                    <p:set>
                                      <p:cBhvr>
                                        <p:cTn id="44" dur="1" fill="hold">
                                          <p:stCondLst>
                                            <p:cond delay="0"/>
                                          </p:stCondLst>
                                        </p:cTn>
                                        <p:tgtEl>
                                          <p:spTgt spid="6"/>
                                        </p:tgtEl>
                                        <p:attrNameLst>
                                          <p:attrName>style.visibility</p:attrName>
                                        </p:attrNameLst>
                                      </p:cBhvr>
                                      <p:to>
                                        <p:strVal val="visible"/>
                                      </p:to>
                                    </p:set>
                                    <p:animEffect transition="in" filter="blinds(horizontal)">
                                      <p:cBhvr>
                                        <p:cTn id="45" dur="1000"/>
                                        <p:tgtEl>
                                          <p:spTgt spid="6"/>
                                        </p:tgtEl>
                                      </p:cBhvr>
                                    </p:animEffect>
                                  </p:childTnLst>
                                </p:cTn>
                              </p:par>
                            </p:childTnLst>
                          </p:cTn>
                        </p:par>
                        <p:par>
                          <p:cTn id="46" fill="hold">
                            <p:stCondLst>
                              <p:cond delay="7500"/>
                            </p:stCondLst>
                            <p:childTnLst>
                              <p:par>
                                <p:cTn id="47" presetID="3" presetClass="entr" presetSubtype="10" fill="hold" nodeType="afterEffect">
                                  <p:stCondLst>
                                    <p:cond delay="0"/>
                                  </p:stCondLst>
                                  <p:childTnLst>
                                    <p:set>
                                      <p:cBhvr>
                                        <p:cTn id="48" dur="1" fill="hold">
                                          <p:stCondLst>
                                            <p:cond delay="0"/>
                                          </p:stCondLst>
                                        </p:cTn>
                                        <p:tgtEl>
                                          <p:spTgt spid="22"/>
                                        </p:tgtEl>
                                        <p:attrNameLst>
                                          <p:attrName>style.visibility</p:attrName>
                                        </p:attrNameLst>
                                      </p:cBhvr>
                                      <p:to>
                                        <p:strVal val="visible"/>
                                      </p:to>
                                    </p:set>
                                    <p:animEffect transition="in" filter="blinds(horizontal)">
                                      <p:cBhvr>
                                        <p:cTn id="49" dur="500"/>
                                        <p:tgtEl>
                                          <p:spTgt spid="22"/>
                                        </p:tgtEl>
                                      </p:cBhvr>
                                    </p:animEffect>
                                  </p:childTnLst>
                                </p:cTn>
                              </p:par>
                            </p:childTnLst>
                          </p:cTn>
                        </p:par>
                        <p:par>
                          <p:cTn id="50" fill="hold">
                            <p:stCondLst>
                              <p:cond delay="8000"/>
                            </p:stCondLst>
                            <p:childTnLst>
                              <p:par>
                                <p:cTn id="51" presetID="3" presetClass="entr" presetSubtype="10" fill="hold" nodeType="afterEffect">
                                  <p:stCondLst>
                                    <p:cond delay="0"/>
                                  </p:stCondLst>
                                  <p:childTnLst>
                                    <p:set>
                                      <p:cBhvr>
                                        <p:cTn id="52" dur="1" fill="hold">
                                          <p:stCondLst>
                                            <p:cond delay="0"/>
                                          </p:stCondLst>
                                        </p:cTn>
                                        <p:tgtEl>
                                          <p:spTgt spid="23"/>
                                        </p:tgtEl>
                                        <p:attrNameLst>
                                          <p:attrName>style.visibility</p:attrName>
                                        </p:attrNameLst>
                                      </p:cBhvr>
                                      <p:to>
                                        <p:strVal val="visible"/>
                                      </p:to>
                                    </p:set>
                                    <p:animEffect transition="in" filter="blinds(horizontal)">
                                      <p:cBhvr>
                                        <p:cTn id="53" dur="500"/>
                                        <p:tgtEl>
                                          <p:spTgt spid="23"/>
                                        </p:tgtEl>
                                      </p:cBhvr>
                                    </p:animEffect>
                                  </p:childTnLst>
                                </p:cTn>
                              </p:par>
                            </p:childTnLst>
                          </p:cTn>
                        </p:par>
                        <p:par>
                          <p:cTn id="54" fill="hold">
                            <p:stCondLst>
                              <p:cond delay="8500"/>
                            </p:stCondLst>
                            <p:childTnLst>
                              <p:par>
                                <p:cTn id="55" presetID="3" presetClass="entr" presetSubtype="10" fill="hold" nodeType="afterEffect">
                                  <p:stCondLst>
                                    <p:cond delay="0"/>
                                  </p:stCondLst>
                                  <p:childTnLst>
                                    <p:set>
                                      <p:cBhvr>
                                        <p:cTn id="56" dur="1" fill="hold">
                                          <p:stCondLst>
                                            <p:cond delay="0"/>
                                          </p:stCondLst>
                                        </p:cTn>
                                        <p:tgtEl>
                                          <p:spTgt spid="24"/>
                                        </p:tgtEl>
                                        <p:attrNameLst>
                                          <p:attrName>style.visibility</p:attrName>
                                        </p:attrNameLst>
                                      </p:cBhvr>
                                      <p:to>
                                        <p:strVal val="visible"/>
                                      </p:to>
                                    </p:set>
                                    <p:animEffect transition="in" filter="blinds(horizontal)">
                                      <p:cBhvr>
                                        <p:cTn id="57" dur="500"/>
                                        <p:tgtEl>
                                          <p:spTgt spid="24"/>
                                        </p:tgtEl>
                                      </p:cBhvr>
                                    </p:animEffect>
                                  </p:childTnLst>
                                </p:cTn>
                              </p:par>
                            </p:childTnLst>
                          </p:cTn>
                        </p:par>
                        <p:par>
                          <p:cTn id="58" fill="hold">
                            <p:stCondLst>
                              <p:cond delay="9000"/>
                            </p:stCondLst>
                            <p:childTnLst>
                              <p:par>
                                <p:cTn id="59" presetID="3" presetClass="entr" presetSubtype="10" fill="hold" nodeType="afterEffect">
                                  <p:stCondLst>
                                    <p:cond delay="0"/>
                                  </p:stCondLst>
                                  <p:childTnLst>
                                    <p:set>
                                      <p:cBhvr>
                                        <p:cTn id="60" dur="1" fill="hold">
                                          <p:stCondLst>
                                            <p:cond delay="0"/>
                                          </p:stCondLst>
                                        </p:cTn>
                                        <p:tgtEl>
                                          <p:spTgt spid="19"/>
                                        </p:tgtEl>
                                        <p:attrNameLst>
                                          <p:attrName>style.visibility</p:attrName>
                                        </p:attrNameLst>
                                      </p:cBhvr>
                                      <p:to>
                                        <p:strVal val="visible"/>
                                      </p:to>
                                    </p:set>
                                    <p:animEffect transition="in" filter="blinds(horizontal)">
                                      <p:cBhvr>
                                        <p:cTn id="61" dur="500"/>
                                        <p:tgtEl>
                                          <p:spTgt spid="19"/>
                                        </p:tgtEl>
                                      </p:cBhvr>
                                    </p:animEffect>
                                  </p:childTnLst>
                                </p:cTn>
                              </p:par>
                            </p:childTnLst>
                          </p:cTn>
                        </p:par>
                        <p:par>
                          <p:cTn id="62" fill="hold">
                            <p:stCondLst>
                              <p:cond delay="9500"/>
                            </p:stCondLst>
                            <p:childTnLst>
                              <p:par>
                                <p:cTn id="63" presetID="3" presetClass="entr" presetSubtype="10" fill="hold" nodeType="afterEffect">
                                  <p:stCondLst>
                                    <p:cond delay="0"/>
                                  </p:stCondLst>
                                  <p:childTnLst>
                                    <p:set>
                                      <p:cBhvr>
                                        <p:cTn id="64" dur="1" fill="hold">
                                          <p:stCondLst>
                                            <p:cond delay="0"/>
                                          </p:stCondLst>
                                        </p:cTn>
                                        <p:tgtEl>
                                          <p:spTgt spid="21"/>
                                        </p:tgtEl>
                                        <p:attrNameLst>
                                          <p:attrName>style.visibility</p:attrName>
                                        </p:attrNameLst>
                                      </p:cBhvr>
                                      <p:to>
                                        <p:strVal val="visible"/>
                                      </p:to>
                                    </p:set>
                                    <p:animEffect transition="in" filter="blinds(horizontal)">
                                      <p:cBhvr>
                                        <p:cTn id="65" dur="500"/>
                                        <p:tgtEl>
                                          <p:spTgt spid="21"/>
                                        </p:tgtEl>
                                      </p:cBhvr>
                                    </p:animEffect>
                                  </p:childTnLst>
                                </p:cTn>
                              </p:par>
                            </p:childTnLst>
                          </p:cTn>
                        </p:par>
                        <p:par>
                          <p:cTn id="66" fill="hold">
                            <p:stCondLst>
                              <p:cond delay="10000"/>
                            </p:stCondLst>
                            <p:childTnLst>
                              <p:par>
                                <p:cTn id="67" presetID="3" presetClass="entr" presetSubtype="10" fill="hold" nodeType="afterEffect">
                                  <p:stCondLst>
                                    <p:cond delay="0"/>
                                  </p:stCondLst>
                                  <p:childTnLst>
                                    <p:set>
                                      <p:cBhvr>
                                        <p:cTn id="68" dur="1" fill="hold">
                                          <p:stCondLst>
                                            <p:cond delay="0"/>
                                          </p:stCondLst>
                                        </p:cTn>
                                        <p:tgtEl>
                                          <p:spTgt spid="20"/>
                                        </p:tgtEl>
                                        <p:attrNameLst>
                                          <p:attrName>style.visibility</p:attrName>
                                        </p:attrNameLst>
                                      </p:cBhvr>
                                      <p:to>
                                        <p:strVal val="visible"/>
                                      </p:to>
                                    </p:set>
                                    <p:animEffect transition="in" filter="blinds(horizontal)">
                                      <p:cBhvr>
                                        <p:cTn id="69"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1" grpId="0"/>
      <p:bldP spid="25" grpId="0"/>
      <p:bldP spid="26"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 name="Title 21"/>
          <p:cNvSpPr>
            <a:spLocks noGrp="1"/>
          </p:cNvSpPr>
          <p:nvPr>
            <p:ph type="title"/>
          </p:nvPr>
        </p:nvSpPr>
        <p:spPr>
          <a:xfrm>
            <a:off x="495367" y="-515451"/>
            <a:ext cx="9160697" cy="2072549"/>
          </a:xfrm>
        </p:spPr>
        <p:txBody>
          <a:bodyPr vert="horz" lIns="91440" tIns="45720" rIns="91440" bIns="45720" rtlCol="0" anchor="b">
            <a:normAutofit/>
          </a:bodyPr>
          <a:lstStyle/>
          <a:p>
            <a:r>
              <a:rPr lang="en-US" sz="6000" kern="1200" dirty="0">
                <a:solidFill>
                  <a:schemeClr val="tx1"/>
                </a:solidFill>
                <a:latin typeface="+mj-lt"/>
                <a:ea typeface="+mj-ea"/>
                <a:cs typeface="+mj-cs"/>
              </a:rPr>
              <a:t>SOUTH POP BUILDING</a:t>
            </a:r>
            <a:endParaRPr lang="en-US" sz="2000" kern="1200" dirty="0">
              <a:solidFill>
                <a:schemeClr val="tx1"/>
              </a:solidFill>
              <a:latin typeface="+mj-lt"/>
              <a:ea typeface="+mj-ea"/>
              <a:cs typeface="+mj-cs"/>
            </a:endParaRPr>
          </a:p>
        </p:txBody>
      </p:sp>
      <p:cxnSp>
        <p:nvCxnSpPr>
          <p:cNvPr id="10" name="Straight Connector 9">
            <a:extLst>
              <a:ext uri="{FF2B5EF4-FFF2-40B4-BE49-F238E27FC236}">
                <a16:creationId xmlns="" xmlns:a16="http://schemas.microsoft.com/office/drawing/2014/main" id="{8BE10447-C9B1-4A18-BAF0-3D2BDCF55D3A}"/>
              </a:ext>
            </a:extLst>
          </p:cNvPr>
          <p:cNvCxnSpPr>
            <a:cxnSpLocks/>
          </p:cNvCxnSpPr>
          <p:nvPr/>
        </p:nvCxnSpPr>
        <p:spPr>
          <a:xfrm flipV="1">
            <a:off x="451767" y="1557098"/>
            <a:ext cx="8411817" cy="20902"/>
          </a:xfrm>
          <a:prstGeom prst="line">
            <a:avLst/>
          </a:prstGeom>
          <a:ln w="25400">
            <a:solidFill>
              <a:schemeClr val="bg2">
                <a:lumMod val="90000"/>
              </a:schemeClr>
            </a:solidFill>
          </a:ln>
        </p:spPr>
        <p:style>
          <a:lnRef idx="1">
            <a:schemeClr val="accent1"/>
          </a:lnRef>
          <a:fillRef idx="0">
            <a:schemeClr val="accent1"/>
          </a:fillRef>
          <a:effectRef idx="0">
            <a:schemeClr val="accent1"/>
          </a:effectRef>
          <a:fontRef idx="minor">
            <a:schemeClr val="tx1"/>
          </a:fontRef>
        </p:style>
      </p:cxnSp>
      <p:pic>
        <p:nvPicPr>
          <p:cNvPr id="4" name="Picture 3">
            <a:extLst>
              <a:ext uri="{FF2B5EF4-FFF2-40B4-BE49-F238E27FC236}">
                <a16:creationId xmlns="" xmlns:a16="http://schemas.microsoft.com/office/drawing/2014/main" id="{F1BD53CF-AA9B-40D8-9D68-2644AFCE2E96}"/>
              </a:ext>
            </a:extLst>
          </p:cNvPr>
          <p:cNvPicPr>
            <a:picLocks noChangeAspect="1"/>
          </p:cNvPicPr>
          <p:nvPr/>
        </p:nvPicPr>
        <p:blipFill rotWithShape="1">
          <a:blip r:embed="rId2" cstate="print"/>
          <a:srcRect l="10338" t="44988" r="9869" b="11739"/>
          <a:stretch/>
        </p:blipFill>
        <p:spPr>
          <a:xfrm>
            <a:off x="300701" y="2822274"/>
            <a:ext cx="16467397" cy="5023416"/>
          </a:xfrm>
          <a:prstGeom prst="rect">
            <a:avLst/>
          </a:prstGeom>
        </p:spPr>
      </p:pic>
      <p:sp>
        <p:nvSpPr>
          <p:cNvPr id="5" name="TextBox 4">
            <a:extLst>
              <a:ext uri="{FF2B5EF4-FFF2-40B4-BE49-F238E27FC236}">
                <a16:creationId xmlns="" xmlns:a16="http://schemas.microsoft.com/office/drawing/2014/main" id="{0DF5CCEA-6690-4E70-9E25-C2A9CF3E7F16}"/>
              </a:ext>
            </a:extLst>
          </p:cNvPr>
          <p:cNvSpPr txBox="1"/>
          <p:nvPr/>
        </p:nvSpPr>
        <p:spPr>
          <a:xfrm>
            <a:off x="7026442" y="7845690"/>
            <a:ext cx="4683011" cy="646331"/>
          </a:xfrm>
          <a:prstGeom prst="rect">
            <a:avLst/>
          </a:prstGeom>
          <a:noFill/>
        </p:spPr>
        <p:txBody>
          <a:bodyPr wrap="square" rtlCol="0">
            <a:spAutoFit/>
          </a:bodyPr>
          <a:lstStyle/>
          <a:p>
            <a:r>
              <a:rPr lang="en-US" sz="3600" dirty="0"/>
              <a:t>Total GFA: 299.65 m2</a:t>
            </a:r>
          </a:p>
        </p:txBody>
      </p:sp>
      <p:pic>
        <p:nvPicPr>
          <p:cNvPr id="7" name="Picture 6">
            <a:extLst>
              <a:ext uri="{FF2B5EF4-FFF2-40B4-BE49-F238E27FC236}">
                <a16:creationId xmlns="" xmlns:a16="http://schemas.microsoft.com/office/drawing/2014/main" id="{6F723247-6E9D-4F6A-9796-A450ECC20C0E}"/>
              </a:ext>
            </a:extLst>
          </p:cNvPr>
          <p:cNvPicPr>
            <a:picLocks noChangeAspect="1"/>
          </p:cNvPicPr>
          <p:nvPr/>
        </p:nvPicPr>
        <p:blipFill rotWithShape="1">
          <a:blip r:embed="rId3" cstate="print"/>
          <a:srcRect l="17199" t="38022" r="30451" b="16218"/>
          <a:stretch/>
        </p:blipFill>
        <p:spPr>
          <a:xfrm>
            <a:off x="10934906" y="297551"/>
            <a:ext cx="5123241" cy="2519093"/>
          </a:xfrm>
          <a:prstGeom prst="rect">
            <a:avLst/>
          </a:prstGeom>
        </p:spPr>
      </p:pic>
      <p:sp>
        <p:nvSpPr>
          <p:cNvPr id="8" name="Freeform: Shape 7">
            <a:extLst>
              <a:ext uri="{FF2B5EF4-FFF2-40B4-BE49-F238E27FC236}">
                <a16:creationId xmlns="" xmlns:a16="http://schemas.microsoft.com/office/drawing/2014/main" id="{04A6C140-8DD1-4377-A3B0-639511A7F9CD}"/>
              </a:ext>
            </a:extLst>
          </p:cNvPr>
          <p:cNvSpPr/>
          <p:nvPr/>
        </p:nvSpPr>
        <p:spPr>
          <a:xfrm>
            <a:off x="12560968" y="834189"/>
            <a:ext cx="2374232" cy="1106906"/>
          </a:xfrm>
          <a:custGeom>
            <a:avLst/>
            <a:gdLst>
              <a:gd name="connsiteX0" fmla="*/ 0 w 2374232"/>
              <a:gd name="connsiteY0" fmla="*/ 1106906 h 1106906"/>
              <a:gd name="connsiteX1" fmla="*/ 0 w 2374232"/>
              <a:gd name="connsiteY1" fmla="*/ 497306 h 1106906"/>
              <a:gd name="connsiteX2" fmla="*/ 753979 w 2374232"/>
              <a:gd name="connsiteY2" fmla="*/ 0 h 1106906"/>
              <a:gd name="connsiteX3" fmla="*/ 2213811 w 2374232"/>
              <a:gd name="connsiteY3" fmla="*/ 16043 h 1106906"/>
              <a:gd name="connsiteX4" fmla="*/ 2213811 w 2374232"/>
              <a:gd name="connsiteY4" fmla="*/ 385011 h 1106906"/>
              <a:gd name="connsiteX5" fmla="*/ 2374232 w 2374232"/>
              <a:gd name="connsiteY5" fmla="*/ 385011 h 1106906"/>
              <a:gd name="connsiteX6" fmla="*/ 2374232 w 2374232"/>
              <a:gd name="connsiteY6" fmla="*/ 705853 h 1106906"/>
              <a:gd name="connsiteX7" fmla="*/ 2037348 w 2374232"/>
              <a:gd name="connsiteY7" fmla="*/ 705853 h 1106906"/>
              <a:gd name="connsiteX8" fmla="*/ 2037348 w 2374232"/>
              <a:gd name="connsiteY8" fmla="*/ 1106906 h 1106906"/>
              <a:gd name="connsiteX9" fmla="*/ 0 w 2374232"/>
              <a:gd name="connsiteY9" fmla="*/ 1106906 h 11069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374232" h="1106906">
                <a:moveTo>
                  <a:pt x="0" y="1106906"/>
                </a:moveTo>
                <a:lnTo>
                  <a:pt x="0" y="497306"/>
                </a:lnTo>
                <a:lnTo>
                  <a:pt x="753979" y="0"/>
                </a:lnTo>
                <a:lnTo>
                  <a:pt x="2213811" y="16043"/>
                </a:lnTo>
                <a:lnTo>
                  <a:pt x="2213811" y="385011"/>
                </a:lnTo>
                <a:lnTo>
                  <a:pt x="2374232" y="385011"/>
                </a:lnTo>
                <a:lnTo>
                  <a:pt x="2374232" y="705853"/>
                </a:lnTo>
                <a:lnTo>
                  <a:pt x="2037348" y="705853"/>
                </a:lnTo>
                <a:lnTo>
                  <a:pt x="2037348" y="1106906"/>
                </a:lnTo>
                <a:lnTo>
                  <a:pt x="0" y="1106906"/>
                </a:lnTo>
                <a:close/>
              </a:path>
            </a:pathLst>
          </a:custGeom>
          <a:solidFill>
            <a:srgbClr val="854DE9">
              <a:alpha val="16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xmlns="" val="41869610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91"/>
                                        </p:tgtEl>
                                        <p:attrNameLst>
                                          <p:attrName>style.visibility</p:attrName>
                                        </p:attrNameLst>
                                      </p:cBhvr>
                                      <p:to>
                                        <p:strVal val="visible"/>
                                      </p:to>
                                    </p:set>
                                    <p:anim calcmode="lin" valueType="num">
                                      <p:cBhvr additive="base">
                                        <p:cTn id="7" dur="1000" fill="hold"/>
                                        <p:tgtEl>
                                          <p:spTgt spid="91"/>
                                        </p:tgtEl>
                                        <p:attrNameLst>
                                          <p:attrName>ppt_x</p:attrName>
                                        </p:attrNameLst>
                                      </p:cBhvr>
                                      <p:tavLst>
                                        <p:tav tm="0">
                                          <p:val>
                                            <p:strVal val="#ppt_x"/>
                                          </p:val>
                                        </p:tav>
                                        <p:tav tm="100000">
                                          <p:val>
                                            <p:strVal val="#ppt_x"/>
                                          </p:val>
                                        </p:tav>
                                      </p:tavLst>
                                    </p:anim>
                                    <p:anim calcmode="lin" valueType="num">
                                      <p:cBhvr additive="base">
                                        <p:cTn id="8" dur="1000" fill="hold"/>
                                        <p:tgtEl>
                                          <p:spTgt spid="91"/>
                                        </p:tgtEl>
                                        <p:attrNameLst>
                                          <p:attrName>ppt_y</p:attrName>
                                        </p:attrNameLst>
                                      </p:cBhvr>
                                      <p:tavLst>
                                        <p:tav tm="0">
                                          <p:val>
                                            <p:strVal val="1+#ppt_h/2"/>
                                          </p:val>
                                        </p:tav>
                                        <p:tav tm="100000">
                                          <p:val>
                                            <p:strVal val="#ppt_y"/>
                                          </p:val>
                                        </p:tav>
                                      </p:tavLst>
                                    </p:anim>
                                  </p:childTnLst>
                                </p:cTn>
                              </p:par>
                            </p:childTnLst>
                          </p:cTn>
                        </p:par>
                        <p:par>
                          <p:cTn id="9" fill="hold">
                            <p:stCondLst>
                              <p:cond delay="1000"/>
                            </p:stCondLst>
                            <p:childTnLst>
                              <p:par>
                                <p:cTn id="10" presetID="5" presetClass="entr" presetSubtype="10" fill="hold" nodeType="after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checkerboard(across)">
                                      <p:cBhvr>
                                        <p:cTn id="12" dur="1000"/>
                                        <p:tgtEl>
                                          <p:spTgt spid="10"/>
                                        </p:tgtEl>
                                      </p:cBhvr>
                                    </p:animEffect>
                                  </p:childTnLst>
                                </p:cTn>
                              </p:par>
                              <p:par>
                                <p:cTn id="13" presetID="5" presetClass="entr" presetSubtype="10"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checkerboard(across)">
                                      <p:cBhvr>
                                        <p:cTn id="15" dur="1000"/>
                                        <p:tgtEl>
                                          <p:spTgt spid="4"/>
                                        </p:tgtEl>
                                      </p:cBhvr>
                                    </p:animEffect>
                                  </p:childTnLst>
                                </p:cTn>
                              </p:par>
                              <p:par>
                                <p:cTn id="16" presetID="5" presetClass="entr" presetSubtype="10" fill="hold" grpId="1"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checkerboard(across)">
                                      <p:cBhvr>
                                        <p:cTn id="18" dur="1000"/>
                                        <p:tgtEl>
                                          <p:spTgt spid="5"/>
                                        </p:tgtEl>
                                      </p:cBhvr>
                                    </p:animEffect>
                                  </p:childTnLst>
                                </p:cTn>
                              </p:par>
                              <p:par>
                                <p:cTn id="19" presetID="5" presetClass="entr" presetSubtype="10" fill="hold" nodeType="withEffect">
                                  <p:stCondLst>
                                    <p:cond delay="0"/>
                                  </p:stCondLst>
                                  <p:childTnLst>
                                    <p:set>
                                      <p:cBhvr>
                                        <p:cTn id="20" dur="1" fill="hold">
                                          <p:stCondLst>
                                            <p:cond delay="0"/>
                                          </p:stCondLst>
                                        </p:cTn>
                                        <p:tgtEl>
                                          <p:spTgt spid="7"/>
                                        </p:tgtEl>
                                        <p:attrNameLst>
                                          <p:attrName>style.visibility</p:attrName>
                                        </p:attrNameLst>
                                      </p:cBhvr>
                                      <p:to>
                                        <p:strVal val="visible"/>
                                      </p:to>
                                    </p:set>
                                    <p:animEffect transition="in" filter="checkerboard(across)">
                                      <p:cBhvr>
                                        <p:cTn id="21" dur="1000"/>
                                        <p:tgtEl>
                                          <p:spTgt spid="7"/>
                                        </p:tgtEl>
                                      </p:cBhvr>
                                    </p:animEffect>
                                  </p:childTnLst>
                                </p:cTn>
                              </p:par>
                              <p:par>
                                <p:cTn id="22" presetID="5" presetClass="entr" presetSubtype="10" fill="hold" grpId="1" nodeType="withEffect">
                                  <p:stCondLst>
                                    <p:cond delay="0"/>
                                  </p:stCondLst>
                                  <p:childTnLst>
                                    <p:set>
                                      <p:cBhvr>
                                        <p:cTn id="23" dur="1" fill="hold">
                                          <p:stCondLst>
                                            <p:cond delay="0"/>
                                          </p:stCondLst>
                                        </p:cTn>
                                        <p:tgtEl>
                                          <p:spTgt spid="8"/>
                                        </p:tgtEl>
                                        <p:attrNameLst>
                                          <p:attrName>style.visibility</p:attrName>
                                        </p:attrNameLst>
                                      </p:cBhvr>
                                      <p:to>
                                        <p:strVal val="visible"/>
                                      </p:to>
                                    </p:set>
                                    <p:animEffect transition="in" filter="checkerboard(across)">
                                      <p:cBhvr>
                                        <p:cTn id="24" dur="1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1" grpId="0"/>
      <p:bldP spid="5" grpId="1"/>
      <p:bldP spid="8" grpId="1"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 name="Title 21"/>
          <p:cNvSpPr>
            <a:spLocks noGrp="1"/>
          </p:cNvSpPr>
          <p:nvPr>
            <p:ph type="title"/>
          </p:nvPr>
        </p:nvSpPr>
        <p:spPr>
          <a:xfrm>
            <a:off x="614476" y="646176"/>
            <a:ext cx="8249108" cy="1031674"/>
          </a:xfrm>
        </p:spPr>
        <p:txBody>
          <a:bodyPr vert="horz" lIns="91440" tIns="45720" rIns="91440" bIns="45720" rtlCol="0" anchor="b">
            <a:normAutofit fontScale="90000"/>
          </a:bodyPr>
          <a:lstStyle/>
          <a:p>
            <a:r>
              <a:rPr lang="en-US" sz="6000" kern="1200" dirty="0">
                <a:solidFill>
                  <a:schemeClr val="tx1"/>
                </a:solidFill>
                <a:latin typeface="+mj-lt"/>
                <a:ea typeface="+mj-ea"/>
                <a:cs typeface="+mj-cs"/>
              </a:rPr>
              <a:t>C</a:t>
            </a:r>
            <a:r>
              <a:rPr lang="en-US" sz="6000" kern="1200" baseline="30000" dirty="0">
                <a:solidFill>
                  <a:schemeClr val="tx1"/>
                </a:solidFill>
                <a:latin typeface="+mj-lt"/>
                <a:ea typeface="+mj-ea"/>
                <a:cs typeface="+mj-cs"/>
              </a:rPr>
              <a:t>3</a:t>
            </a:r>
            <a:r>
              <a:rPr lang="en-US" sz="6000" kern="1200" dirty="0">
                <a:solidFill>
                  <a:schemeClr val="tx1"/>
                </a:solidFill>
                <a:latin typeface="+mj-lt"/>
                <a:ea typeface="+mj-ea"/>
                <a:cs typeface="+mj-cs"/>
              </a:rPr>
              <a:t> Required space program</a:t>
            </a:r>
            <a:endParaRPr lang="en-US" sz="2200" kern="1200" dirty="0">
              <a:solidFill>
                <a:schemeClr val="tx1"/>
              </a:solidFill>
              <a:latin typeface="+mj-lt"/>
              <a:ea typeface="+mj-ea"/>
              <a:cs typeface="+mj-cs"/>
            </a:endParaRPr>
          </a:p>
        </p:txBody>
      </p:sp>
      <p:cxnSp>
        <p:nvCxnSpPr>
          <p:cNvPr id="36" name="Straight Connector 35">
            <a:extLst>
              <a:ext uri="{FF2B5EF4-FFF2-40B4-BE49-F238E27FC236}">
                <a16:creationId xmlns="" xmlns:a16="http://schemas.microsoft.com/office/drawing/2014/main" id="{EFB7F71E-6516-4EC4-8CAA-1DE002B8CC7C}"/>
              </a:ext>
            </a:extLst>
          </p:cNvPr>
          <p:cNvCxnSpPr>
            <a:cxnSpLocks/>
          </p:cNvCxnSpPr>
          <p:nvPr/>
        </p:nvCxnSpPr>
        <p:spPr>
          <a:xfrm flipV="1">
            <a:off x="451767" y="1557098"/>
            <a:ext cx="8411817" cy="20902"/>
          </a:xfrm>
          <a:prstGeom prst="line">
            <a:avLst/>
          </a:prstGeom>
          <a:ln w="25400">
            <a:solidFill>
              <a:schemeClr val="bg2">
                <a:lumMod val="90000"/>
              </a:schemeClr>
            </a:solidFill>
          </a:ln>
        </p:spPr>
        <p:style>
          <a:lnRef idx="1">
            <a:schemeClr val="accent1"/>
          </a:lnRef>
          <a:fillRef idx="0">
            <a:schemeClr val="accent1"/>
          </a:fillRef>
          <a:effectRef idx="0">
            <a:schemeClr val="accent1"/>
          </a:effectRef>
          <a:fontRef idx="minor">
            <a:schemeClr val="tx1"/>
          </a:fontRef>
        </p:style>
      </p:cxnSp>
      <p:graphicFrame>
        <p:nvGraphicFramePr>
          <p:cNvPr id="4" name="Table 5">
            <a:extLst>
              <a:ext uri="{FF2B5EF4-FFF2-40B4-BE49-F238E27FC236}">
                <a16:creationId xmlns="" xmlns:a16="http://schemas.microsoft.com/office/drawing/2014/main" id="{BC9AAAA9-0AC6-4559-8EED-5807A1ECE423}"/>
              </a:ext>
            </a:extLst>
          </p:cNvPr>
          <p:cNvGraphicFramePr>
            <a:graphicFrameLocks noGrp="1"/>
          </p:cNvGraphicFramePr>
          <p:nvPr>
            <p:extLst>
              <p:ext uri="{D42A27DB-BD31-4B8C-83A1-F6EECF244321}">
                <p14:modId xmlns:p14="http://schemas.microsoft.com/office/powerpoint/2010/main" xmlns="" val="3644951622"/>
              </p:ext>
            </p:extLst>
          </p:nvPr>
        </p:nvGraphicFramePr>
        <p:xfrm>
          <a:off x="451767" y="2049006"/>
          <a:ext cx="8411817" cy="4434840"/>
        </p:xfrm>
        <a:graphic>
          <a:graphicData uri="http://schemas.openxmlformats.org/drawingml/2006/table">
            <a:tbl>
              <a:tblPr firstRow="1" bandRow="1">
                <a:tableStyleId>{5C22544A-7EE6-4342-B048-85BDC9FD1C3A}</a:tableStyleId>
              </a:tblPr>
              <a:tblGrid>
                <a:gridCol w="6836407">
                  <a:extLst>
                    <a:ext uri="{9D8B030D-6E8A-4147-A177-3AD203B41FA5}">
                      <a16:colId xmlns="" xmlns:a16="http://schemas.microsoft.com/office/drawing/2014/main" val="4238670281"/>
                    </a:ext>
                  </a:extLst>
                </a:gridCol>
                <a:gridCol w="1575410">
                  <a:extLst>
                    <a:ext uri="{9D8B030D-6E8A-4147-A177-3AD203B41FA5}">
                      <a16:colId xmlns="" xmlns:a16="http://schemas.microsoft.com/office/drawing/2014/main" val="984844205"/>
                    </a:ext>
                  </a:extLst>
                </a:gridCol>
              </a:tblGrid>
              <a:tr h="370840">
                <a:tc>
                  <a:txBody>
                    <a:bodyPr/>
                    <a:lstStyle/>
                    <a:p>
                      <a:endParaRPr lang="en-US" dirty="0"/>
                    </a:p>
                  </a:txBody>
                  <a:tcPr/>
                </a:tc>
                <a:tc>
                  <a:txBody>
                    <a:bodyPr/>
                    <a:lstStyle/>
                    <a:p>
                      <a:r>
                        <a:rPr lang="en-US" dirty="0"/>
                        <a:t>NFA / m2</a:t>
                      </a:r>
                    </a:p>
                  </a:txBody>
                  <a:tcPr/>
                </a:tc>
                <a:extLst>
                  <a:ext uri="{0D108BD9-81ED-4DB2-BD59-A6C34878D82A}">
                    <a16:rowId xmlns="" xmlns:a16="http://schemas.microsoft.com/office/drawing/2014/main" val="1847758798"/>
                  </a:ext>
                </a:extLst>
              </a:tr>
              <a:tr h="370840">
                <a:tc>
                  <a:txBody>
                    <a:bodyPr/>
                    <a:lstStyle/>
                    <a:p>
                      <a:r>
                        <a:rPr lang="en-US" dirty="0"/>
                        <a:t>MoI SSD (Ministry of Interior - Security Systems Department)</a:t>
                      </a:r>
                    </a:p>
                  </a:txBody>
                  <a:tcPr/>
                </a:tc>
                <a:tc>
                  <a:txBody>
                    <a:bodyPr/>
                    <a:lstStyle/>
                    <a:p>
                      <a:r>
                        <a:rPr lang="en-US" dirty="0"/>
                        <a:t>33</a:t>
                      </a:r>
                    </a:p>
                  </a:txBody>
                  <a:tcPr/>
                </a:tc>
                <a:extLst>
                  <a:ext uri="{0D108BD9-81ED-4DB2-BD59-A6C34878D82A}">
                    <a16:rowId xmlns="" xmlns:a16="http://schemas.microsoft.com/office/drawing/2014/main" val="1178580337"/>
                  </a:ext>
                </a:extLst>
              </a:tr>
              <a:tr h="370840">
                <a:tc>
                  <a:txBody>
                    <a:bodyPr/>
                    <a:lstStyle/>
                    <a:p>
                      <a:r>
                        <a:rPr lang="en-US" dirty="0"/>
                        <a:t>GAC (General Authority of Customs)</a:t>
                      </a:r>
                    </a:p>
                  </a:txBody>
                  <a:tcPr/>
                </a:tc>
                <a:tc>
                  <a:txBody>
                    <a:bodyPr/>
                    <a:lstStyle/>
                    <a:p>
                      <a:r>
                        <a:rPr lang="en-US" dirty="0"/>
                        <a:t>33</a:t>
                      </a:r>
                    </a:p>
                  </a:txBody>
                  <a:tcPr/>
                </a:tc>
                <a:extLst>
                  <a:ext uri="{0D108BD9-81ED-4DB2-BD59-A6C34878D82A}">
                    <a16:rowId xmlns="" xmlns:a16="http://schemas.microsoft.com/office/drawing/2014/main" val="2726792005"/>
                  </a:ext>
                </a:extLst>
              </a:tr>
              <a:tr h="370840">
                <a:tc>
                  <a:txBody>
                    <a:bodyPr/>
                    <a:lstStyle/>
                    <a:p>
                      <a:r>
                        <a:rPr lang="en-US" dirty="0"/>
                        <a:t>QFZ</a:t>
                      </a:r>
                    </a:p>
                  </a:txBody>
                  <a:tcPr/>
                </a:tc>
                <a:tc>
                  <a:txBody>
                    <a:bodyPr/>
                    <a:lstStyle/>
                    <a:p>
                      <a:r>
                        <a:rPr lang="en-US" dirty="0"/>
                        <a:t>261</a:t>
                      </a:r>
                    </a:p>
                  </a:txBody>
                  <a:tcPr/>
                </a:tc>
                <a:extLst>
                  <a:ext uri="{0D108BD9-81ED-4DB2-BD59-A6C34878D82A}">
                    <a16:rowId xmlns="" xmlns:a16="http://schemas.microsoft.com/office/drawing/2014/main" val="2634992874"/>
                  </a:ext>
                </a:extLst>
              </a:tr>
              <a:tr h="370840">
                <a:tc>
                  <a:txBody>
                    <a:bodyPr/>
                    <a:lstStyle/>
                    <a:p>
                      <a:r>
                        <a:rPr lang="en-US" dirty="0"/>
                        <a:t>EC3 - Enterprise Command &amp; Control Center</a:t>
                      </a:r>
                    </a:p>
                  </a:txBody>
                  <a:tcPr/>
                </a:tc>
                <a:tc>
                  <a:txBody>
                    <a:bodyPr/>
                    <a:lstStyle/>
                    <a:p>
                      <a:r>
                        <a:rPr lang="en-US" dirty="0"/>
                        <a:t>465</a:t>
                      </a:r>
                    </a:p>
                  </a:txBody>
                  <a:tcPr/>
                </a:tc>
                <a:extLst>
                  <a:ext uri="{0D108BD9-81ED-4DB2-BD59-A6C34878D82A}">
                    <a16:rowId xmlns="" xmlns:a16="http://schemas.microsoft.com/office/drawing/2014/main" val="2443339736"/>
                  </a:ext>
                </a:extLst>
              </a:tr>
              <a:tr h="370840">
                <a:tc>
                  <a:txBody>
                    <a:bodyPr/>
                    <a:lstStyle/>
                    <a:p>
                      <a:r>
                        <a:rPr lang="en-US" dirty="0"/>
                        <a:t>Supporting Spaces</a:t>
                      </a:r>
                    </a:p>
                  </a:txBody>
                  <a:tcPr/>
                </a:tc>
                <a:tc>
                  <a:txBody>
                    <a:bodyPr/>
                    <a:lstStyle/>
                    <a:p>
                      <a:r>
                        <a:rPr lang="en-US" dirty="0"/>
                        <a:t>195</a:t>
                      </a:r>
                    </a:p>
                  </a:txBody>
                  <a:tcPr/>
                </a:tc>
                <a:extLst>
                  <a:ext uri="{0D108BD9-81ED-4DB2-BD59-A6C34878D82A}">
                    <a16:rowId xmlns="" xmlns:a16="http://schemas.microsoft.com/office/drawing/2014/main" val="115696583"/>
                  </a:ext>
                </a:extLst>
              </a:tr>
              <a:tr h="370840">
                <a:tc>
                  <a:txBody>
                    <a:bodyPr/>
                    <a:lstStyle/>
                    <a:p>
                      <a:r>
                        <a:rPr lang="en-US" dirty="0"/>
                        <a:t>Future Growth @ 10%</a:t>
                      </a:r>
                    </a:p>
                  </a:txBody>
                  <a:tcPr/>
                </a:tc>
                <a:tc>
                  <a:txBody>
                    <a:bodyPr/>
                    <a:lstStyle/>
                    <a:p>
                      <a:r>
                        <a:rPr lang="en-US" dirty="0"/>
                        <a:t>100</a:t>
                      </a:r>
                    </a:p>
                  </a:txBody>
                  <a:tcPr/>
                </a:tc>
                <a:extLst>
                  <a:ext uri="{0D108BD9-81ED-4DB2-BD59-A6C34878D82A}">
                    <a16:rowId xmlns="" xmlns:a16="http://schemas.microsoft.com/office/drawing/2014/main" val="3024824168"/>
                  </a:ext>
                </a:extLst>
              </a:tr>
              <a:tr h="370840">
                <a:tc>
                  <a:txBody>
                    <a:bodyPr/>
                    <a:lstStyle/>
                    <a:p>
                      <a:r>
                        <a:rPr lang="en-US" sz="2400" b="1" dirty="0">
                          <a:solidFill>
                            <a:schemeClr val="bg1"/>
                          </a:solidFill>
                        </a:rPr>
                        <a:t>Total NFA</a:t>
                      </a:r>
                    </a:p>
                  </a:txBody>
                  <a:tcPr>
                    <a:solidFill>
                      <a:schemeClr val="accent1"/>
                    </a:solidFill>
                  </a:tcPr>
                </a:tc>
                <a:tc>
                  <a:txBody>
                    <a:bodyPr/>
                    <a:lstStyle/>
                    <a:p>
                      <a:r>
                        <a:rPr lang="en-US" sz="2400" b="1" dirty="0">
                          <a:solidFill>
                            <a:schemeClr val="bg1"/>
                          </a:solidFill>
                        </a:rPr>
                        <a:t>1087</a:t>
                      </a:r>
                    </a:p>
                  </a:txBody>
                  <a:tcPr>
                    <a:solidFill>
                      <a:schemeClr val="accent1"/>
                    </a:solidFill>
                  </a:tcPr>
                </a:tc>
                <a:extLst>
                  <a:ext uri="{0D108BD9-81ED-4DB2-BD59-A6C34878D82A}">
                    <a16:rowId xmlns="" xmlns:a16="http://schemas.microsoft.com/office/drawing/2014/main" val="1964180199"/>
                  </a:ext>
                </a:extLst>
              </a:tr>
              <a:tr h="370840">
                <a:tc>
                  <a:txBody>
                    <a:bodyPr/>
                    <a:lstStyle/>
                    <a:p>
                      <a:r>
                        <a:rPr lang="en-US" dirty="0"/>
                        <a:t>Above ground technical areas</a:t>
                      </a:r>
                    </a:p>
                  </a:txBody>
                  <a:tcPr/>
                </a:tc>
                <a:tc>
                  <a:txBody>
                    <a:bodyPr/>
                    <a:lstStyle/>
                    <a:p>
                      <a:r>
                        <a:rPr lang="en-US" dirty="0"/>
                        <a:t>108</a:t>
                      </a:r>
                    </a:p>
                  </a:txBody>
                  <a:tcPr/>
                </a:tc>
                <a:extLst>
                  <a:ext uri="{0D108BD9-81ED-4DB2-BD59-A6C34878D82A}">
                    <a16:rowId xmlns="" xmlns:a16="http://schemas.microsoft.com/office/drawing/2014/main" val="1859056209"/>
                  </a:ext>
                </a:extLst>
              </a:tr>
              <a:tr h="370840">
                <a:tc>
                  <a:txBody>
                    <a:bodyPr/>
                    <a:lstStyle/>
                    <a:p>
                      <a:r>
                        <a:rPr lang="en-US" dirty="0"/>
                        <a:t>Core, vertical &amp; horizontal circulation</a:t>
                      </a:r>
                    </a:p>
                  </a:txBody>
                  <a:tcPr/>
                </a:tc>
                <a:tc>
                  <a:txBody>
                    <a:bodyPr/>
                    <a:lstStyle/>
                    <a:p>
                      <a:r>
                        <a:rPr lang="en-US" dirty="0"/>
                        <a:t>217</a:t>
                      </a:r>
                    </a:p>
                  </a:txBody>
                  <a:tcPr/>
                </a:tc>
                <a:extLst>
                  <a:ext uri="{0D108BD9-81ED-4DB2-BD59-A6C34878D82A}">
                    <a16:rowId xmlns="" xmlns:a16="http://schemas.microsoft.com/office/drawing/2014/main" val="3256874999"/>
                  </a:ext>
                </a:extLst>
              </a:tr>
              <a:tr h="370840">
                <a:tc>
                  <a:txBody>
                    <a:bodyPr/>
                    <a:lstStyle/>
                    <a:p>
                      <a:r>
                        <a:rPr lang="en-US" sz="3600" b="1" dirty="0">
                          <a:solidFill>
                            <a:schemeClr val="bg1"/>
                          </a:solidFill>
                        </a:rPr>
                        <a:t>Total GFA</a:t>
                      </a:r>
                    </a:p>
                  </a:txBody>
                  <a:tcPr>
                    <a:solidFill>
                      <a:schemeClr val="accent1"/>
                    </a:solidFill>
                  </a:tcPr>
                </a:tc>
                <a:tc>
                  <a:txBody>
                    <a:bodyPr/>
                    <a:lstStyle/>
                    <a:p>
                      <a:r>
                        <a:rPr lang="en-US" sz="3600" b="1" dirty="0">
                          <a:solidFill>
                            <a:schemeClr val="bg1"/>
                          </a:solidFill>
                        </a:rPr>
                        <a:t>1413</a:t>
                      </a:r>
                    </a:p>
                  </a:txBody>
                  <a:tcPr>
                    <a:solidFill>
                      <a:schemeClr val="accent1"/>
                    </a:solidFill>
                  </a:tcPr>
                </a:tc>
                <a:extLst>
                  <a:ext uri="{0D108BD9-81ED-4DB2-BD59-A6C34878D82A}">
                    <a16:rowId xmlns="" xmlns:a16="http://schemas.microsoft.com/office/drawing/2014/main" val="3081042104"/>
                  </a:ext>
                </a:extLst>
              </a:tr>
            </a:tbl>
          </a:graphicData>
        </a:graphic>
      </p:graphicFrame>
      <p:graphicFrame>
        <p:nvGraphicFramePr>
          <p:cNvPr id="6" name="Object 5">
            <a:extLst>
              <a:ext uri="{FF2B5EF4-FFF2-40B4-BE49-F238E27FC236}">
                <a16:creationId xmlns="" xmlns:a16="http://schemas.microsoft.com/office/drawing/2014/main" id="{A78F6867-5C94-484F-8842-3A56D85CADD0}"/>
              </a:ext>
            </a:extLst>
          </p:cNvPr>
          <p:cNvGraphicFramePr>
            <a:graphicFrameLocks noChangeAspect="1"/>
          </p:cNvGraphicFramePr>
          <p:nvPr>
            <p:extLst>
              <p:ext uri="{D42A27DB-BD31-4B8C-83A1-F6EECF244321}">
                <p14:modId xmlns:p14="http://schemas.microsoft.com/office/powerpoint/2010/main" xmlns="" val="2863134322"/>
              </p:ext>
            </p:extLst>
          </p:nvPr>
        </p:nvGraphicFramePr>
        <p:xfrm>
          <a:off x="10177463" y="581025"/>
          <a:ext cx="5995987" cy="8544238"/>
        </p:xfrm>
        <a:graphic>
          <a:graphicData uri="http://schemas.openxmlformats.org/presentationml/2006/ole">
            <p:oleObj spid="_x0000_s1033" name="Worksheet" r:id="rId3" imgW="7981827" imgH="11372696" progId="Excel.Sheet.12">
              <p:embed/>
            </p:oleObj>
          </a:graphicData>
        </a:graphic>
      </p:graphicFrame>
      <p:pic>
        <p:nvPicPr>
          <p:cNvPr id="3073" name="Picture 1">
            <a:extLst>
              <a:ext uri="{FF2B5EF4-FFF2-40B4-BE49-F238E27FC236}">
                <a16:creationId xmlns="" xmlns:a16="http://schemas.microsoft.com/office/drawing/2014/main" id="{0BC80DB5-4997-4349-BCEF-837991634FFC}"/>
              </a:ext>
            </a:extLst>
          </p:cNvPr>
          <p:cNvPicPr>
            <a:picLocks noChangeAspect="1" noChangeArrowheads="1"/>
          </p:cNvPicPr>
          <p:nvPr/>
        </p:nvPicPr>
        <p:blipFill>
          <a:blip r:embed="rId4" cstate="print">
            <a:extLst>
              <a:ext uri="{28A0092B-C50C-407E-A947-70E740481C1C}">
                <a14:useLocalDpi xmlns:a14="http://schemas.microsoft.com/office/drawing/2010/main" xmlns="" val="0"/>
              </a:ext>
            </a:extLst>
          </a:blip>
          <a:srcRect/>
          <a:stretch>
            <a:fillRect/>
          </a:stretch>
        </p:blipFill>
        <p:spPr bwMode="auto">
          <a:xfrm>
            <a:off x="7019925" y="114300"/>
            <a:ext cx="857250" cy="46672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Tree>
    <p:extLst>
      <p:ext uri="{BB962C8B-B14F-4D97-AF65-F5344CB8AC3E}">
        <p14:creationId xmlns:p14="http://schemas.microsoft.com/office/powerpoint/2010/main" xmlns="" val="31762835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grpId="0" nodeType="afterEffect">
                                  <p:stCondLst>
                                    <p:cond delay="0"/>
                                  </p:stCondLst>
                                  <p:childTnLst>
                                    <p:set>
                                      <p:cBhvr>
                                        <p:cTn id="6" dur="1" fill="hold">
                                          <p:stCondLst>
                                            <p:cond delay="0"/>
                                          </p:stCondLst>
                                        </p:cTn>
                                        <p:tgtEl>
                                          <p:spTgt spid="91"/>
                                        </p:tgtEl>
                                        <p:attrNameLst>
                                          <p:attrName>style.visibility</p:attrName>
                                        </p:attrNameLst>
                                      </p:cBhvr>
                                      <p:to>
                                        <p:strVal val="visible"/>
                                      </p:to>
                                    </p:set>
                                    <p:animEffect transition="in" filter="blinds(horizontal)">
                                      <p:cBhvr>
                                        <p:cTn id="7" dur="500"/>
                                        <p:tgtEl>
                                          <p:spTgt spid="91"/>
                                        </p:tgtEl>
                                      </p:cBhvr>
                                    </p:animEffect>
                                  </p:childTnLst>
                                </p:cTn>
                              </p:par>
                            </p:childTnLst>
                          </p:cTn>
                        </p:par>
                        <p:par>
                          <p:cTn id="8" fill="hold">
                            <p:stCondLst>
                              <p:cond delay="500"/>
                            </p:stCondLst>
                            <p:childTnLst>
                              <p:par>
                                <p:cTn id="9" presetID="8" presetClass="entr" presetSubtype="16" fill="hold" nodeType="after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diamond(in)">
                                      <p:cBhvr>
                                        <p:cTn id="11" dur="2000"/>
                                        <p:tgtEl>
                                          <p:spTgt spid="4"/>
                                        </p:tgtEl>
                                      </p:cBhvr>
                                    </p:animEffect>
                                  </p:childTnLst>
                                </p:cTn>
                              </p:par>
                              <p:par>
                                <p:cTn id="12" presetID="8" presetClass="entr" presetSubtype="16" fill="hold" nodeType="with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diamond(in)">
                                      <p:cBhvr>
                                        <p:cTn id="14"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1"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 xmlns:a16="http://schemas.microsoft.com/office/drawing/2014/main" id="{25522B2D-42C6-43EA-89FF-70E68BCD7618}"/>
              </a:ext>
            </a:extLst>
          </p:cNvPr>
          <p:cNvSpPr/>
          <p:nvPr/>
        </p:nvSpPr>
        <p:spPr>
          <a:xfrm>
            <a:off x="1228714" y="5526271"/>
            <a:ext cx="6331714" cy="1569660"/>
          </a:xfrm>
          <a:prstGeom prst="rect">
            <a:avLst/>
          </a:prstGeom>
        </p:spPr>
        <p:txBody>
          <a:bodyPr wrap="square">
            <a:spAutoFit/>
          </a:bodyPr>
          <a:lstStyle/>
          <a:p>
            <a:r>
              <a:rPr lang="en-US" sz="3200" spc="-150" dirty="0">
                <a:latin typeface="Century Gothic" panose="020B0502020202020204" pitchFamily="34" charset="0"/>
              </a:rPr>
              <a:t>OPTION 1</a:t>
            </a:r>
          </a:p>
          <a:p>
            <a:r>
              <a:rPr lang="en-US" sz="3200" spc="-150" dirty="0">
                <a:latin typeface="Century Gothic" panose="020B0502020202020204" pitchFamily="34" charset="0"/>
              </a:rPr>
              <a:t>Use of North pop-up and south pop-up buildings</a:t>
            </a:r>
          </a:p>
        </p:txBody>
      </p:sp>
      <p:pic>
        <p:nvPicPr>
          <p:cNvPr id="4" name="Picture 3">
            <a:extLst>
              <a:ext uri="{FF2B5EF4-FFF2-40B4-BE49-F238E27FC236}">
                <a16:creationId xmlns="" xmlns:a16="http://schemas.microsoft.com/office/drawing/2014/main" id="{B3409695-A3D2-4ABD-A225-6EE9044E301A}"/>
              </a:ext>
            </a:extLst>
          </p:cNvPr>
          <p:cNvPicPr>
            <a:picLocks noChangeAspect="1"/>
          </p:cNvPicPr>
          <p:nvPr/>
        </p:nvPicPr>
        <p:blipFill rotWithShape="1">
          <a:blip r:embed="rId2" cstate="print"/>
          <a:srcRect l="26521" t="26718" r="40363" b="42560"/>
          <a:stretch/>
        </p:blipFill>
        <p:spPr>
          <a:xfrm>
            <a:off x="7863839" y="1668947"/>
            <a:ext cx="8700317" cy="4540075"/>
          </a:xfrm>
          <a:prstGeom prst="rect">
            <a:avLst/>
          </a:prstGeom>
        </p:spPr>
      </p:pic>
    </p:spTree>
    <p:extLst>
      <p:ext uri="{BB962C8B-B14F-4D97-AF65-F5344CB8AC3E}">
        <p14:creationId xmlns:p14="http://schemas.microsoft.com/office/powerpoint/2010/main" xmlns="" val="24512861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par>
                          <p:cTn id="8" fill="hold">
                            <p:stCondLst>
                              <p:cond delay="500"/>
                            </p:stCondLst>
                            <p:childTnLst>
                              <p:par>
                                <p:cTn id="9" presetID="43" presetClass="entr" presetSubtype="0" fill="hold" nodeType="after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fade">
                                      <p:cBhvr>
                                        <p:cTn id="11" dur="100"/>
                                        <p:tgtEl>
                                          <p:spTgt spid="4"/>
                                        </p:tgtEl>
                                      </p:cBhvr>
                                    </p:animEffect>
                                    <p:anim calcmode="lin" valueType="num">
                                      <p:cBhvr>
                                        <p:cTn id="12" dur="400" fill="hold"/>
                                        <p:tgtEl>
                                          <p:spTgt spid="4"/>
                                        </p:tgtEl>
                                        <p:attrNameLst>
                                          <p:attrName>ppt_x</p:attrName>
                                        </p:attrNameLst>
                                      </p:cBhvr>
                                      <p:tavLst>
                                        <p:tav tm="0">
                                          <p:val>
                                            <p:strVal val="#ppt_x"/>
                                          </p:val>
                                        </p:tav>
                                        <p:tav tm="100000">
                                          <p:val>
                                            <p:strVal val="#ppt_x"/>
                                          </p:val>
                                        </p:tav>
                                      </p:tavLst>
                                    </p:anim>
                                    <p:anim calcmode="lin" valueType="num">
                                      <p:cBhvr>
                                        <p:cTn id="13" dur="400" fill="hold"/>
                                        <p:tgtEl>
                                          <p:spTgt spid="4"/>
                                        </p:tgtEl>
                                        <p:attrNameLst>
                                          <p:attrName>ppt_y</p:attrName>
                                        </p:attrNameLst>
                                      </p:cBhvr>
                                      <p:tavLst>
                                        <p:tav tm="0">
                                          <p:val>
                                            <p:strVal val="#ppt_y+0.31"/>
                                          </p:val>
                                        </p:tav>
                                        <p:tav tm="100000">
                                          <p:val>
                                            <p:strVal val="#ppt_y+0.31"/>
                                          </p:val>
                                        </p:tav>
                                      </p:tavLst>
                                    </p:anim>
                                    <p:anim calcmode="lin" valueType="num">
                                      <p:cBhvr>
                                        <p:cTn id="14" dur="600" decel="50000" fill="hold">
                                          <p:stCondLst>
                                            <p:cond delay="400"/>
                                          </p:stCondLst>
                                        </p:cTn>
                                        <p:tgtEl>
                                          <p:spTgt spid="4"/>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15" dur="600" decel="50000" fill="hold">
                                          <p:stCondLst>
                                            <p:cond delay="400"/>
                                          </p:stCondLst>
                                        </p:cTn>
                                        <p:tgtEl>
                                          <p:spTgt spid="4"/>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 name="Title 21"/>
          <p:cNvSpPr>
            <a:spLocks noGrp="1"/>
          </p:cNvSpPr>
          <p:nvPr>
            <p:ph type="title"/>
          </p:nvPr>
        </p:nvSpPr>
        <p:spPr>
          <a:xfrm>
            <a:off x="614476" y="646176"/>
            <a:ext cx="8249108" cy="1031674"/>
          </a:xfrm>
        </p:spPr>
        <p:txBody>
          <a:bodyPr vert="horz" lIns="91440" tIns="45720" rIns="91440" bIns="45720" rtlCol="0" anchor="b">
            <a:normAutofit/>
          </a:bodyPr>
          <a:lstStyle/>
          <a:p>
            <a:r>
              <a:rPr lang="en-US" sz="6000" kern="1200" dirty="0">
                <a:solidFill>
                  <a:schemeClr val="tx1"/>
                </a:solidFill>
                <a:latin typeface="+mj-lt"/>
                <a:ea typeface="+mj-ea"/>
                <a:cs typeface="+mj-cs"/>
              </a:rPr>
              <a:t>Split space program	</a:t>
            </a:r>
            <a:endParaRPr lang="en-US" sz="2200" kern="1200" dirty="0">
              <a:solidFill>
                <a:schemeClr val="tx1"/>
              </a:solidFill>
              <a:latin typeface="+mj-lt"/>
              <a:ea typeface="+mj-ea"/>
              <a:cs typeface="+mj-cs"/>
            </a:endParaRPr>
          </a:p>
        </p:txBody>
      </p:sp>
      <p:cxnSp>
        <p:nvCxnSpPr>
          <p:cNvPr id="36" name="Straight Connector 35">
            <a:extLst>
              <a:ext uri="{FF2B5EF4-FFF2-40B4-BE49-F238E27FC236}">
                <a16:creationId xmlns="" xmlns:a16="http://schemas.microsoft.com/office/drawing/2014/main" id="{EFB7F71E-6516-4EC4-8CAA-1DE002B8CC7C}"/>
              </a:ext>
            </a:extLst>
          </p:cNvPr>
          <p:cNvCxnSpPr>
            <a:cxnSpLocks/>
          </p:cNvCxnSpPr>
          <p:nvPr/>
        </p:nvCxnSpPr>
        <p:spPr>
          <a:xfrm flipV="1">
            <a:off x="451767" y="1557098"/>
            <a:ext cx="8411817" cy="20902"/>
          </a:xfrm>
          <a:prstGeom prst="line">
            <a:avLst/>
          </a:prstGeom>
          <a:ln w="25400">
            <a:solidFill>
              <a:schemeClr val="bg2">
                <a:lumMod val="90000"/>
              </a:schemeClr>
            </a:solidFill>
          </a:ln>
        </p:spPr>
        <p:style>
          <a:lnRef idx="1">
            <a:schemeClr val="accent1"/>
          </a:lnRef>
          <a:fillRef idx="0">
            <a:schemeClr val="accent1"/>
          </a:fillRef>
          <a:effectRef idx="0">
            <a:schemeClr val="accent1"/>
          </a:effectRef>
          <a:fontRef idx="minor">
            <a:schemeClr val="tx1"/>
          </a:fontRef>
        </p:style>
      </p:cxnSp>
      <p:graphicFrame>
        <p:nvGraphicFramePr>
          <p:cNvPr id="4" name="Table 5">
            <a:extLst>
              <a:ext uri="{FF2B5EF4-FFF2-40B4-BE49-F238E27FC236}">
                <a16:creationId xmlns="" xmlns:a16="http://schemas.microsoft.com/office/drawing/2014/main" id="{BC9AAAA9-0AC6-4559-8EED-5807A1ECE423}"/>
              </a:ext>
            </a:extLst>
          </p:cNvPr>
          <p:cNvGraphicFramePr>
            <a:graphicFrameLocks noGrp="1"/>
          </p:cNvGraphicFramePr>
          <p:nvPr>
            <p:extLst>
              <p:ext uri="{D42A27DB-BD31-4B8C-83A1-F6EECF244321}">
                <p14:modId xmlns:p14="http://schemas.microsoft.com/office/powerpoint/2010/main" xmlns="" val="4154575255"/>
              </p:ext>
            </p:extLst>
          </p:nvPr>
        </p:nvGraphicFramePr>
        <p:xfrm>
          <a:off x="451767" y="3308072"/>
          <a:ext cx="7353579" cy="4704080"/>
        </p:xfrm>
        <a:graphic>
          <a:graphicData uri="http://schemas.openxmlformats.org/drawingml/2006/table">
            <a:tbl>
              <a:tblPr firstRow="1" bandRow="1">
                <a:tableStyleId>{5C22544A-7EE6-4342-B048-85BDC9FD1C3A}</a:tableStyleId>
              </a:tblPr>
              <a:tblGrid>
                <a:gridCol w="4434565">
                  <a:extLst>
                    <a:ext uri="{9D8B030D-6E8A-4147-A177-3AD203B41FA5}">
                      <a16:colId xmlns="" xmlns:a16="http://schemas.microsoft.com/office/drawing/2014/main" val="4238670281"/>
                    </a:ext>
                  </a:extLst>
                </a:gridCol>
                <a:gridCol w="2919014">
                  <a:extLst>
                    <a:ext uri="{9D8B030D-6E8A-4147-A177-3AD203B41FA5}">
                      <a16:colId xmlns="" xmlns:a16="http://schemas.microsoft.com/office/drawing/2014/main" val="984844205"/>
                    </a:ext>
                  </a:extLst>
                </a:gridCol>
              </a:tblGrid>
              <a:tr h="370840">
                <a:tc>
                  <a:txBody>
                    <a:bodyPr/>
                    <a:lstStyle/>
                    <a:p>
                      <a:endParaRPr lang="en-US" dirty="0"/>
                    </a:p>
                  </a:txBody>
                  <a:tcPr/>
                </a:tc>
                <a:tc>
                  <a:txBody>
                    <a:bodyPr/>
                    <a:lstStyle/>
                    <a:p>
                      <a:pPr algn="ctr"/>
                      <a:r>
                        <a:rPr lang="en-US" dirty="0"/>
                        <a:t>NFA / m2</a:t>
                      </a:r>
                    </a:p>
                  </a:txBody>
                  <a:tcPr/>
                </a:tc>
                <a:extLst>
                  <a:ext uri="{0D108BD9-81ED-4DB2-BD59-A6C34878D82A}">
                    <a16:rowId xmlns="" xmlns:a16="http://schemas.microsoft.com/office/drawing/2014/main" val="1847758798"/>
                  </a:ext>
                </a:extLst>
              </a:tr>
              <a:tr h="370840">
                <a:tc>
                  <a:txBody>
                    <a:bodyPr/>
                    <a:lstStyle/>
                    <a:p>
                      <a:r>
                        <a:rPr lang="en-US" dirty="0"/>
                        <a:t>MoI SSD (Ministry of Interior - Security Systems Department)</a:t>
                      </a:r>
                    </a:p>
                  </a:txBody>
                  <a:tcPr/>
                </a:tc>
                <a:tc>
                  <a:txBody>
                    <a:bodyPr/>
                    <a:lstStyle/>
                    <a:p>
                      <a:pPr algn="ctr"/>
                      <a:r>
                        <a:rPr lang="en-US" dirty="0"/>
                        <a:t>33</a:t>
                      </a:r>
                    </a:p>
                  </a:txBody>
                  <a:tcPr/>
                </a:tc>
                <a:extLst>
                  <a:ext uri="{0D108BD9-81ED-4DB2-BD59-A6C34878D82A}">
                    <a16:rowId xmlns="" xmlns:a16="http://schemas.microsoft.com/office/drawing/2014/main" val="1178580337"/>
                  </a:ext>
                </a:extLst>
              </a:tr>
              <a:tr h="370840">
                <a:tc>
                  <a:txBody>
                    <a:bodyPr/>
                    <a:lstStyle/>
                    <a:p>
                      <a:r>
                        <a:rPr lang="en-US" dirty="0"/>
                        <a:t>GAC (General Authority of Customs)</a:t>
                      </a:r>
                    </a:p>
                  </a:txBody>
                  <a:tcPr/>
                </a:tc>
                <a:tc>
                  <a:txBody>
                    <a:bodyPr/>
                    <a:lstStyle/>
                    <a:p>
                      <a:pPr algn="ctr"/>
                      <a:r>
                        <a:rPr lang="en-US" dirty="0"/>
                        <a:t>33</a:t>
                      </a:r>
                    </a:p>
                  </a:txBody>
                  <a:tcPr/>
                </a:tc>
                <a:extLst>
                  <a:ext uri="{0D108BD9-81ED-4DB2-BD59-A6C34878D82A}">
                    <a16:rowId xmlns="" xmlns:a16="http://schemas.microsoft.com/office/drawing/2014/main" val="2726792005"/>
                  </a:ext>
                </a:extLst>
              </a:tr>
              <a:tr h="370840">
                <a:tc>
                  <a:txBody>
                    <a:bodyPr/>
                    <a:lstStyle/>
                    <a:p>
                      <a:r>
                        <a:rPr lang="en-US" dirty="0"/>
                        <a:t>QFZ</a:t>
                      </a:r>
                    </a:p>
                  </a:txBody>
                  <a:tcPr/>
                </a:tc>
                <a:tc>
                  <a:txBody>
                    <a:bodyPr/>
                    <a:lstStyle/>
                    <a:p>
                      <a:pPr algn="ctr"/>
                      <a:r>
                        <a:rPr lang="en-US" dirty="0"/>
                        <a:t>84</a:t>
                      </a:r>
                    </a:p>
                  </a:txBody>
                  <a:tcPr/>
                </a:tc>
                <a:extLst>
                  <a:ext uri="{0D108BD9-81ED-4DB2-BD59-A6C34878D82A}">
                    <a16:rowId xmlns="" xmlns:a16="http://schemas.microsoft.com/office/drawing/2014/main" val="2634992874"/>
                  </a:ext>
                </a:extLst>
              </a:tr>
              <a:tr h="370840">
                <a:tc>
                  <a:txBody>
                    <a:bodyPr/>
                    <a:lstStyle/>
                    <a:p>
                      <a:r>
                        <a:rPr lang="en-US" dirty="0"/>
                        <a:t>EC3 - Enterprise Command &amp; Control Center</a:t>
                      </a:r>
                    </a:p>
                  </a:txBody>
                  <a:tcPr/>
                </a:tc>
                <a:tc>
                  <a:txBody>
                    <a:bodyPr/>
                    <a:lstStyle/>
                    <a:p>
                      <a:pPr algn="ctr"/>
                      <a:r>
                        <a:rPr lang="en-US" dirty="0"/>
                        <a:t>290</a:t>
                      </a:r>
                    </a:p>
                  </a:txBody>
                  <a:tcPr/>
                </a:tc>
                <a:extLst>
                  <a:ext uri="{0D108BD9-81ED-4DB2-BD59-A6C34878D82A}">
                    <a16:rowId xmlns="" xmlns:a16="http://schemas.microsoft.com/office/drawing/2014/main" val="2443339736"/>
                  </a:ext>
                </a:extLst>
              </a:tr>
              <a:tr h="370840">
                <a:tc>
                  <a:txBody>
                    <a:bodyPr/>
                    <a:lstStyle/>
                    <a:p>
                      <a:r>
                        <a:rPr lang="en-US" dirty="0"/>
                        <a:t>Supporting Spaces</a:t>
                      </a:r>
                    </a:p>
                  </a:txBody>
                  <a:tcPr/>
                </a:tc>
                <a:tc>
                  <a:txBody>
                    <a:bodyPr/>
                    <a:lstStyle/>
                    <a:p>
                      <a:pPr algn="ctr"/>
                      <a:r>
                        <a:rPr lang="en-US" dirty="0"/>
                        <a:t>200</a:t>
                      </a:r>
                    </a:p>
                  </a:txBody>
                  <a:tcPr/>
                </a:tc>
                <a:extLst>
                  <a:ext uri="{0D108BD9-81ED-4DB2-BD59-A6C34878D82A}">
                    <a16:rowId xmlns="" xmlns:a16="http://schemas.microsoft.com/office/drawing/2014/main" val="115696583"/>
                  </a:ext>
                </a:extLst>
              </a:tr>
              <a:tr h="370840">
                <a:tc>
                  <a:txBody>
                    <a:bodyPr/>
                    <a:lstStyle/>
                    <a:p>
                      <a:r>
                        <a:rPr lang="en-US" dirty="0"/>
                        <a:t>Future Growth @ 10%</a:t>
                      </a:r>
                    </a:p>
                  </a:txBody>
                  <a:tcPr/>
                </a:tc>
                <a:tc>
                  <a:txBody>
                    <a:bodyPr/>
                    <a:lstStyle/>
                    <a:p>
                      <a:pPr algn="ctr"/>
                      <a:r>
                        <a:rPr lang="en-US" dirty="0"/>
                        <a:t>70</a:t>
                      </a:r>
                    </a:p>
                  </a:txBody>
                  <a:tcPr/>
                </a:tc>
                <a:extLst>
                  <a:ext uri="{0D108BD9-81ED-4DB2-BD59-A6C34878D82A}">
                    <a16:rowId xmlns="" xmlns:a16="http://schemas.microsoft.com/office/drawing/2014/main" val="3024824168"/>
                  </a:ext>
                </a:extLst>
              </a:tr>
              <a:tr h="370840">
                <a:tc>
                  <a:txBody>
                    <a:bodyPr/>
                    <a:lstStyle/>
                    <a:p>
                      <a:r>
                        <a:rPr lang="en-US" sz="2400" b="1" dirty="0">
                          <a:solidFill>
                            <a:schemeClr val="bg1"/>
                          </a:solidFill>
                        </a:rPr>
                        <a:t>Total NFA</a:t>
                      </a:r>
                    </a:p>
                  </a:txBody>
                  <a:tcPr>
                    <a:solidFill>
                      <a:schemeClr val="accent1"/>
                    </a:solidFill>
                  </a:tcPr>
                </a:tc>
                <a:tc>
                  <a:txBody>
                    <a:bodyPr/>
                    <a:lstStyle/>
                    <a:p>
                      <a:pPr algn="ctr"/>
                      <a:r>
                        <a:rPr lang="en-US" sz="2400" b="1" dirty="0">
                          <a:solidFill>
                            <a:schemeClr val="bg1"/>
                          </a:solidFill>
                        </a:rPr>
                        <a:t>710</a:t>
                      </a:r>
                    </a:p>
                  </a:txBody>
                  <a:tcPr>
                    <a:solidFill>
                      <a:schemeClr val="accent1"/>
                    </a:solidFill>
                  </a:tcPr>
                </a:tc>
                <a:extLst>
                  <a:ext uri="{0D108BD9-81ED-4DB2-BD59-A6C34878D82A}">
                    <a16:rowId xmlns="" xmlns:a16="http://schemas.microsoft.com/office/drawing/2014/main" val="1964180199"/>
                  </a:ext>
                </a:extLst>
              </a:tr>
              <a:tr h="370840">
                <a:tc>
                  <a:txBody>
                    <a:bodyPr/>
                    <a:lstStyle/>
                    <a:p>
                      <a:r>
                        <a:rPr lang="en-US" dirty="0"/>
                        <a:t>Above ground technical areas</a:t>
                      </a:r>
                    </a:p>
                  </a:txBody>
                  <a:tcPr/>
                </a:tc>
                <a:tc>
                  <a:txBody>
                    <a:bodyPr/>
                    <a:lstStyle/>
                    <a:p>
                      <a:pPr algn="ctr"/>
                      <a:r>
                        <a:rPr lang="en-US" dirty="0"/>
                        <a:t>71</a:t>
                      </a:r>
                    </a:p>
                  </a:txBody>
                  <a:tcPr/>
                </a:tc>
                <a:extLst>
                  <a:ext uri="{0D108BD9-81ED-4DB2-BD59-A6C34878D82A}">
                    <a16:rowId xmlns="" xmlns:a16="http://schemas.microsoft.com/office/drawing/2014/main" val="1859056209"/>
                  </a:ext>
                </a:extLst>
              </a:tr>
              <a:tr h="370840">
                <a:tc>
                  <a:txBody>
                    <a:bodyPr/>
                    <a:lstStyle/>
                    <a:p>
                      <a:r>
                        <a:rPr lang="en-US" dirty="0"/>
                        <a:t>Core, vertical &amp; horizontal circulation</a:t>
                      </a:r>
                    </a:p>
                  </a:txBody>
                  <a:tcPr/>
                </a:tc>
                <a:tc>
                  <a:txBody>
                    <a:bodyPr/>
                    <a:lstStyle/>
                    <a:p>
                      <a:pPr algn="ctr"/>
                      <a:r>
                        <a:rPr lang="en-US" dirty="0"/>
                        <a:t>107</a:t>
                      </a:r>
                    </a:p>
                  </a:txBody>
                  <a:tcPr/>
                </a:tc>
                <a:extLst>
                  <a:ext uri="{0D108BD9-81ED-4DB2-BD59-A6C34878D82A}">
                    <a16:rowId xmlns="" xmlns:a16="http://schemas.microsoft.com/office/drawing/2014/main" val="3256874999"/>
                  </a:ext>
                </a:extLst>
              </a:tr>
              <a:tr h="370840">
                <a:tc>
                  <a:txBody>
                    <a:bodyPr/>
                    <a:lstStyle/>
                    <a:p>
                      <a:r>
                        <a:rPr lang="en-US" sz="3600" b="1" dirty="0">
                          <a:solidFill>
                            <a:schemeClr val="bg1"/>
                          </a:solidFill>
                        </a:rPr>
                        <a:t>Total GFA</a:t>
                      </a:r>
                    </a:p>
                  </a:txBody>
                  <a:tcPr>
                    <a:solidFill>
                      <a:schemeClr val="accent1"/>
                    </a:solidFill>
                  </a:tcPr>
                </a:tc>
                <a:tc>
                  <a:txBody>
                    <a:bodyPr/>
                    <a:lstStyle/>
                    <a:p>
                      <a:pPr algn="ctr"/>
                      <a:r>
                        <a:rPr lang="en-US" sz="3600" b="1" dirty="0">
                          <a:solidFill>
                            <a:schemeClr val="bg1"/>
                          </a:solidFill>
                        </a:rPr>
                        <a:t>888</a:t>
                      </a:r>
                    </a:p>
                  </a:txBody>
                  <a:tcPr>
                    <a:solidFill>
                      <a:schemeClr val="accent1"/>
                    </a:solidFill>
                  </a:tcPr>
                </a:tc>
                <a:extLst>
                  <a:ext uri="{0D108BD9-81ED-4DB2-BD59-A6C34878D82A}">
                    <a16:rowId xmlns="" xmlns:a16="http://schemas.microsoft.com/office/drawing/2014/main" val="3081042104"/>
                  </a:ext>
                </a:extLst>
              </a:tr>
            </a:tbl>
          </a:graphicData>
        </a:graphic>
      </p:graphicFrame>
      <p:graphicFrame>
        <p:nvGraphicFramePr>
          <p:cNvPr id="7" name="Table 5">
            <a:extLst>
              <a:ext uri="{FF2B5EF4-FFF2-40B4-BE49-F238E27FC236}">
                <a16:creationId xmlns="" xmlns:a16="http://schemas.microsoft.com/office/drawing/2014/main" id="{7809B91E-2625-4D36-BAA7-43A63B6BA188}"/>
              </a:ext>
            </a:extLst>
          </p:cNvPr>
          <p:cNvGraphicFramePr>
            <a:graphicFrameLocks noGrp="1"/>
          </p:cNvGraphicFramePr>
          <p:nvPr>
            <p:extLst>
              <p:ext uri="{D42A27DB-BD31-4B8C-83A1-F6EECF244321}">
                <p14:modId xmlns:p14="http://schemas.microsoft.com/office/powerpoint/2010/main" xmlns="" val="2410739087"/>
              </p:ext>
            </p:extLst>
          </p:nvPr>
        </p:nvGraphicFramePr>
        <p:xfrm>
          <a:off x="8534399" y="3308072"/>
          <a:ext cx="7353579" cy="4704080"/>
        </p:xfrm>
        <a:graphic>
          <a:graphicData uri="http://schemas.openxmlformats.org/drawingml/2006/table">
            <a:tbl>
              <a:tblPr firstRow="1" bandRow="1">
                <a:tableStyleId>{5C22544A-7EE6-4342-B048-85BDC9FD1C3A}</a:tableStyleId>
              </a:tblPr>
              <a:tblGrid>
                <a:gridCol w="4434565">
                  <a:extLst>
                    <a:ext uri="{9D8B030D-6E8A-4147-A177-3AD203B41FA5}">
                      <a16:colId xmlns="" xmlns:a16="http://schemas.microsoft.com/office/drawing/2014/main" val="4238670281"/>
                    </a:ext>
                  </a:extLst>
                </a:gridCol>
                <a:gridCol w="2919014">
                  <a:extLst>
                    <a:ext uri="{9D8B030D-6E8A-4147-A177-3AD203B41FA5}">
                      <a16:colId xmlns="" xmlns:a16="http://schemas.microsoft.com/office/drawing/2014/main" val="984844205"/>
                    </a:ext>
                  </a:extLst>
                </a:gridCol>
              </a:tblGrid>
              <a:tr h="370840">
                <a:tc>
                  <a:txBody>
                    <a:bodyPr/>
                    <a:lstStyle/>
                    <a:p>
                      <a:endParaRPr lang="en-US" dirty="0"/>
                    </a:p>
                  </a:txBody>
                  <a:tcPr/>
                </a:tc>
                <a:tc>
                  <a:txBody>
                    <a:bodyPr/>
                    <a:lstStyle/>
                    <a:p>
                      <a:pPr algn="ctr"/>
                      <a:r>
                        <a:rPr lang="en-US" dirty="0"/>
                        <a:t>NFA / m2</a:t>
                      </a:r>
                    </a:p>
                  </a:txBody>
                  <a:tcPr/>
                </a:tc>
                <a:extLst>
                  <a:ext uri="{0D108BD9-81ED-4DB2-BD59-A6C34878D82A}">
                    <a16:rowId xmlns="" xmlns:a16="http://schemas.microsoft.com/office/drawing/2014/main" val="1847758798"/>
                  </a:ext>
                </a:extLst>
              </a:tr>
              <a:tr h="370840">
                <a:tc>
                  <a:txBody>
                    <a:bodyPr/>
                    <a:lstStyle/>
                    <a:p>
                      <a:r>
                        <a:rPr lang="en-US" dirty="0"/>
                        <a:t>MoI SSD (Ministry of Interior - Security Systems Department)</a:t>
                      </a:r>
                    </a:p>
                  </a:txBody>
                  <a:tcPr/>
                </a:tc>
                <a:tc>
                  <a:txBody>
                    <a:bodyPr/>
                    <a:lstStyle/>
                    <a:p>
                      <a:pPr algn="ctr"/>
                      <a:endParaRPr lang="en-US" dirty="0"/>
                    </a:p>
                  </a:txBody>
                  <a:tcPr/>
                </a:tc>
                <a:extLst>
                  <a:ext uri="{0D108BD9-81ED-4DB2-BD59-A6C34878D82A}">
                    <a16:rowId xmlns="" xmlns:a16="http://schemas.microsoft.com/office/drawing/2014/main" val="1178580337"/>
                  </a:ext>
                </a:extLst>
              </a:tr>
              <a:tr h="370840">
                <a:tc>
                  <a:txBody>
                    <a:bodyPr/>
                    <a:lstStyle/>
                    <a:p>
                      <a:r>
                        <a:rPr lang="en-US" dirty="0"/>
                        <a:t>GAC (General Authority of Customs)</a:t>
                      </a:r>
                    </a:p>
                  </a:txBody>
                  <a:tcPr/>
                </a:tc>
                <a:tc>
                  <a:txBody>
                    <a:bodyPr/>
                    <a:lstStyle/>
                    <a:p>
                      <a:pPr algn="ctr"/>
                      <a:endParaRPr lang="en-US" dirty="0"/>
                    </a:p>
                  </a:txBody>
                  <a:tcPr/>
                </a:tc>
                <a:extLst>
                  <a:ext uri="{0D108BD9-81ED-4DB2-BD59-A6C34878D82A}">
                    <a16:rowId xmlns="" xmlns:a16="http://schemas.microsoft.com/office/drawing/2014/main" val="2726792005"/>
                  </a:ext>
                </a:extLst>
              </a:tr>
              <a:tr h="370840">
                <a:tc>
                  <a:txBody>
                    <a:bodyPr/>
                    <a:lstStyle/>
                    <a:p>
                      <a:r>
                        <a:rPr lang="en-US" dirty="0"/>
                        <a:t>QFZ</a:t>
                      </a:r>
                    </a:p>
                  </a:txBody>
                  <a:tcPr/>
                </a:tc>
                <a:tc>
                  <a:txBody>
                    <a:bodyPr/>
                    <a:lstStyle/>
                    <a:p>
                      <a:pPr algn="ctr"/>
                      <a:r>
                        <a:rPr lang="en-US" dirty="0"/>
                        <a:t>177</a:t>
                      </a:r>
                    </a:p>
                  </a:txBody>
                  <a:tcPr/>
                </a:tc>
                <a:extLst>
                  <a:ext uri="{0D108BD9-81ED-4DB2-BD59-A6C34878D82A}">
                    <a16:rowId xmlns="" xmlns:a16="http://schemas.microsoft.com/office/drawing/2014/main" val="2634992874"/>
                  </a:ext>
                </a:extLst>
              </a:tr>
              <a:tr h="370840">
                <a:tc>
                  <a:txBody>
                    <a:bodyPr/>
                    <a:lstStyle/>
                    <a:p>
                      <a:r>
                        <a:rPr lang="en-US" dirty="0"/>
                        <a:t>EC3 - Enterprise Command &amp; Control Center</a:t>
                      </a:r>
                    </a:p>
                  </a:txBody>
                  <a:tcPr/>
                </a:tc>
                <a:tc>
                  <a:txBody>
                    <a:bodyPr/>
                    <a:lstStyle/>
                    <a:p>
                      <a:pPr algn="ctr"/>
                      <a:r>
                        <a:rPr lang="en-US" dirty="0"/>
                        <a:t>215</a:t>
                      </a:r>
                    </a:p>
                  </a:txBody>
                  <a:tcPr/>
                </a:tc>
                <a:extLst>
                  <a:ext uri="{0D108BD9-81ED-4DB2-BD59-A6C34878D82A}">
                    <a16:rowId xmlns="" xmlns:a16="http://schemas.microsoft.com/office/drawing/2014/main" val="2443339736"/>
                  </a:ext>
                </a:extLst>
              </a:tr>
              <a:tr h="370840">
                <a:tc>
                  <a:txBody>
                    <a:bodyPr/>
                    <a:lstStyle/>
                    <a:p>
                      <a:r>
                        <a:rPr lang="en-US" dirty="0"/>
                        <a:t>Supporting Spaces</a:t>
                      </a:r>
                    </a:p>
                  </a:txBody>
                  <a:tcPr/>
                </a:tc>
                <a:tc>
                  <a:txBody>
                    <a:bodyPr/>
                    <a:lstStyle/>
                    <a:p>
                      <a:pPr algn="ctr"/>
                      <a:r>
                        <a:rPr lang="en-US" dirty="0"/>
                        <a:t>150</a:t>
                      </a:r>
                    </a:p>
                  </a:txBody>
                  <a:tcPr/>
                </a:tc>
                <a:extLst>
                  <a:ext uri="{0D108BD9-81ED-4DB2-BD59-A6C34878D82A}">
                    <a16:rowId xmlns="" xmlns:a16="http://schemas.microsoft.com/office/drawing/2014/main" val="115696583"/>
                  </a:ext>
                </a:extLst>
              </a:tr>
              <a:tr h="370840">
                <a:tc>
                  <a:txBody>
                    <a:bodyPr/>
                    <a:lstStyle/>
                    <a:p>
                      <a:r>
                        <a:rPr lang="en-US" dirty="0"/>
                        <a:t>Future Growth @ 10%</a:t>
                      </a:r>
                    </a:p>
                  </a:txBody>
                  <a:tcPr/>
                </a:tc>
                <a:tc>
                  <a:txBody>
                    <a:bodyPr/>
                    <a:lstStyle/>
                    <a:p>
                      <a:pPr algn="ctr"/>
                      <a:r>
                        <a:rPr lang="en-US" dirty="0"/>
                        <a:t>30</a:t>
                      </a:r>
                    </a:p>
                  </a:txBody>
                  <a:tcPr/>
                </a:tc>
                <a:extLst>
                  <a:ext uri="{0D108BD9-81ED-4DB2-BD59-A6C34878D82A}">
                    <a16:rowId xmlns="" xmlns:a16="http://schemas.microsoft.com/office/drawing/2014/main" val="3024824168"/>
                  </a:ext>
                </a:extLst>
              </a:tr>
              <a:tr h="370840">
                <a:tc>
                  <a:txBody>
                    <a:bodyPr/>
                    <a:lstStyle/>
                    <a:p>
                      <a:r>
                        <a:rPr lang="en-US" sz="2400" b="1" dirty="0">
                          <a:solidFill>
                            <a:schemeClr val="bg1"/>
                          </a:solidFill>
                        </a:rPr>
                        <a:t>Total NFA</a:t>
                      </a:r>
                    </a:p>
                  </a:txBody>
                  <a:tcPr>
                    <a:solidFill>
                      <a:schemeClr val="accent1"/>
                    </a:solidFill>
                  </a:tcPr>
                </a:tc>
                <a:tc>
                  <a:txBody>
                    <a:bodyPr/>
                    <a:lstStyle/>
                    <a:p>
                      <a:pPr algn="ctr"/>
                      <a:r>
                        <a:rPr lang="en-US" sz="2400" b="1" dirty="0">
                          <a:solidFill>
                            <a:schemeClr val="bg1"/>
                          </a:solidFill>
                        </a:rPr>
                        <a:t>572</a:t>
                      </a:r>
                    </a:p>
                  </a:txBody>
                  <a:tcPr>
                    <a:solidFill>
                      <a:schemeClr val="accent1"/>
                    </a:solidFill>
                  </a:tcPr>
                </a:tc>
                <a:extLst>
                  <a:ext uri="{0D108BD9-81ED-4DB2-BD59-A6C34878D82A}">
                    <a16:rowId xmlns="" xmlns:a16="http://schemas.microsoft.com/office/drawing/2014/main" val="1964180199"/>
                  </a:ext>
                </a:extLst>
              </a:tr>
              <a:tr h="370840">
                <a:tc>
                  <a:txBody>
                    <a:bodyPr/>
                    <a:lstStyle/>
                    <a:p>
                      <a:r>
                        <a:rPr lang="en-US" dirty="0"/>
                        <a:t>Above ground technical areas</a:t>
                      </a:r>
                    </a:p>
                  </a:txBody>
                  <a:tcPr/>
                </a:tc>
                <a:tc>
                  <a:txBody>
                    <a:bodyPr/>
                    <a:lstStyle/>
                    <a:p>
                      <a:pPr algn="ctr"/>
                      <a:r>
                        <a:rPr lang="en-US" dirty="0"/>
                        <a:t>57</a:t>
                      </a:r>
                    </a:p>
                  </a:txBody>
                  <a:tcPr/>
                </a:tc>
                <a:extLst>
                  <a:ext uri="{0D108BD9-81ED-4DB2-BD59-A6C34878D82A}">
                    <a16:rowId xmlns="" xmlns:a16="http://schemas.microsoft.com/office/drawing/2014/main" val="1859056209"/>
                  </a:ext>
                </a:extLst>
              </a:tr>
              <a:tr h="370840">
                <a:tc>
                  <a:txBody>
                    <a:bodyPr/>
                    <a:lstStyle/>
                    <a:p>
                      <a:r>
                        <a:rPr lang="en-US" dirty="0"/>
                        <a:t>Core, vertical &amp; horizontal circulation</a:t>
                      </a:r>
                    </a:p>
                  </a:txBody>
                  <a:tcPr/>
                </a:tc>
                <a:tc>
                  <a:txBody>
                    <a:bodyPr/>
                    <a:lstStyle/>
                    <a:p>
                      <a:pPr algn="ctr"/>
                      <a:r>
                        <a:rPr lang="en-US" dirty="0"/>
                        <a:t>86</a:t>
                      </a:r>
                    </a:p>
                  </a:txBody>
                  <a:tcPr/>
                </a:tc>
                <a:extLst>
                  <a:ext uri="{0D108BD9-81ED-4DB2-BD59-A6C34878D82A}">
                    <a16:rowId xmlns="" xmlns:a16="http://schemas.microsoft.com/office/drawing/2014/main" val="3256874999"/>
                  </a:ext>
                </a:extLst>
              </a:tr>
              <a:tr h="370840">
                <a:tc>
                  <a:txBody>
                    <a:bodyPr/>
                    <a:lstStyle/>
                    <a:p>
                      <a:r>
                        <a:rPr lang="en-US" sz="3600" b="1" dirty="0">
                          <a:solidFill>
                            <a:schemeClr val="bg1"/>
                          </a:solidFill>
                        </a:rPr>
                        <a:t>Total GFA</a:t>
                      </a:r>
                    </a:p>
                  </a:txBody>
                  <a:tcPr>
                    <a:solidFill>
                      <a:schemeClr val="accent1"/>
                    </a:solidFill>
                  </a:tcPr>
                </a:tc>
                <a:tc>
                  <a:txBody>
                    <a:bodyPr/>
                    <a:lstStyle/>
                    <a:p>
                      <a:pPr algn="ctr"/>
                      <a:r>
                        <a:rPr lang="en-US" sz="3600" b="1" dirty="0">
                          <a:solidFill>
                            <a:schemeClr val="bg1"/>
                          </a:solidFill>
                        </a:rPr>
                        <a:t>715</a:t>
                      </a:r>
                    </a:p>
                  </a:txBody>
                  <a:tcPr>
                    <a:solidFill>
                      <a:schemeClr val="accent1"/>
                    </a:solidFill>
                  </a:tcPr>
                </a:tc>
                <a:extLst>
                  <a:ext uri="{0D108BD9-81ED-4DB2-BD59-A6C34878D82A}">
                    <a16:rowId xmlns="" xmlns:a16="http://schemas.microsoft.com/office/drawing/2014/main" val="3081042104"/>
                  </a:ext>
                </a:extLst>
              </a:tr>
            </a:tbl>
          </a:graphicData>
        </a:graphic>
      </p:graphicFrame>
      <p:sp>
        <p:nvSpPr>
          <p:cNvPr id="2" name="TextBox 1">
            <a:extLst>
              <a:ext uri="{FF2B5EF4-FFF2-40B4-BE49-F238E27FC236}">
                <a16:creationId xmlns="" xmlns:a16="http://schemas.microsoft.com/office/drawing/2014/main" id="{E6075E29-6108-4C5F-B7AD-0596E0049F35}"/>
              </a:ext>
            </a:extLst>
          </p:cNvPr>
          <p:cNvSpPr txBox="1"/>
          <p:nvPr/>
        </p:nvSpPr>
        <p:spPr>
          <a:xfrm>
            <a:off x="451767" y="2488922"/>
            <a:ext cx="7353579" cy="646331"/>
          </a:xfrm>
          <a:prstGeom prst="rect">
            <a:avLst/>
          </a:prstGeom>
          <a:noFill/>
        </p:spPr>
        <p:txBody>
          <a:bodyPr wrap="square" rtlCol="0">
            <a:spAutoFit/>
          </a:bodyPr>
          <a:lstStyle/>
          <a:p>
            <a:r>
              <a:rPr lang="en-US" sz="3600" dirty="0"/>
              <a:t>North PoP building</a:t>
            </a:r>
          </a:p>
        </p:txBody>
      </p:sp>
      <p:sp>
        <p:nvSpPr>
          <p:cNvPr id="8" name="TextBox 7">
            <a:extLst>
              <a:ext uri="{FF2B5EF4-FFF2-40B4-BE49-F238E27FC236}">
                <a16:creationId xmlns="" xmlns:a16="http://schemas.microsoft.com/office/drawing/2014/main" id="{BE9B6984-34F8-41B9-9DF7-9FB6D0D08201}"/>
              </a:ext>
            </a:extLst>
          </p:cNvPr>
          <p:cNvSpPr txBox="1"/>
          <p:nvPr/>
        </p:nvSpPr>
        <p:spPr>
          <a:xfrm>
            <a:off x="8534400" y="2512809"/>
            <a:ext cx="7353579" cy="646331"/>
          </a:xfrm>
          <a:prstGeom prst="rect">
            <a:avLst/>
          </a:prstGeom>
          <a:noFill/>
        </p:spPr>
        <p:txBody>
          <a:bodyPr wrap="square" rtlCol="0">
            <a:spAutoFit/>
          </a:bodyPr>
          <a:lstStyle/>
          <a:p>
            <a:r>
              <a:rPr lang="en-US" sz="3600" dirty="0"/>
              <a:t>South PoP building</a:t>
            </a:r>
          </a:p>
        </p:txBody>
      </p:sp>
    </p:spTree>
    <p:extLst>
      <p:ext uri="{BB962C8B-B14F-4D97-AF65-F5344CB8AC3E}">
        <p14:creationId xmlns:p14="http://schemas.microsoft.com/office/powerpoint/2010/main" xmlns="" val="1113774477"/>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91" name="Title 21"/>
          <p:cNvSpPr>
            <a:spLocks noGrp="1"/>
          </p:cNvSpPr>
          <p:nvPr>
            <p:ph type="title"/>
          </p:nvPr>
        </p:nvSpPr>
        <p:spPr>
          <a:xfrm>
            <a:off x="495367" y="-515451"/>
            <a:ext cx="10991783" cy="2072549"/>
          </a:xfrm>
        </p:spPr>
        <p:txBody>
          <a:bodyPr vert="horz" lIns="91440" tIns="45720" rIns="91440" bIns="45720" rtlCol="0" anchor="b">
            <a:normAutofit/>
          </a:bodyPr>
          <a:lstStyle/>
          <a:p>
            <a:r>
              <a:rPr lang="en-US" sz="6000" kern="1200" dirty="0">
                <a:solidFill>
                  <a:schemeClr val="tx1"/>
                </a:solidFill>
                <a:latin typeface="+mj-lt"/>
                <a:ea typeface="+mj-ea"/>
                <a:cs typeface="+mj-cs"/>
              </a:rPr>
              <a:t>USE EXISTING POP BUILDINGS</a:t>
            </a:r>
            <a:endParaRPr lang="en-US" sz="2000" kern="1200" dirty="0">
              <a:solidFill>
                <a:schemeClr val="tx1"/>
              </a:solidFill>
              <a:latin typeface="+mj-lt"/>
              <a:ea typeface="+mj-ea"/>
              <a:cs typeface="+mj-cs"/>
            </a:endParaRPr>
          </a:p>
        </p:txBody>
      </p:sp>
      <p:cxnSp>
        <p:nvCxnSpPr>
          <p:cNvPr id="10" name="Straight Connector 9">
            <a:extLst>
              <a:ext uri="{FF2B5EF4-FFF2-40B4-BE49-F238E27FC236}">
                <a16:creationId xmlns="" xmlns:a16="http://schemas.microsoft.com/office/drawing/2014/main" id="{8BE10447-C9B1-4A18-BAF0-3D2BDCF55D3A}"/>
              </a:ext>
            </a:extLst>
          </p:cNvPr>
          <p:cNvCxnSpPr>
            <a:cxnSpLocks/>
          </p:cNvCxnSpPr>
          <p:nvPr/>
        </p:nvCxnSpPr>
        <p:spPr>
          <a:xfrm flipV="1">
            <a:off x="451767" y="1557098"/>
            <a:ext cx="10425783" cy="20902"/>
          </a:xfrm>
          <a:prstGeom prst="line">
            <a:avLst/>
          </a:prstGeom>
          <a:ln w="25400">
            <a:solidFill>
              <a:schemeClr val="bg2">
                <a:lumMod val="90000"/>
              </a:schemeClr>
            </a:solidFill>
          </a:ln>
        </p:spPr>
        <p:style>
          <a:lnRef idx="1">
            <a:schemeClr val="accent1"/>
          </a:lnRef>
          <a:fillRef idx="0">
            <a:schemeClr val="accent1"/>
          </a:fillRef>
          <a:effectRef idx="0">
            <a:schemeClr val="accent1"/>
          </a:effectRef>
          <a:fontRef idx="minor">
            <a:schemeClr val="tx1"/>
          </a:fontRef>
        </p:style>
      </p:cxnSp>
      <p:graphicFrame>
        <p:nvGraphicFramePr>
          <p:cNvPr id="5" name="Table 5">
            <a:extLst>
              <a:ext uri="{FF2B5EF4-FFF2-40B4-BE49-F238E27FC236}">
                <a16:creationId xmlns="" xmlns:a16="http://schemas.microsoft.com/office/drawing/2014/main" id="{B04934BD-CAE8-4D66-AD3F-880E3617FDE2}"/>
              </a:ext>
            </a:extLst>
          </p:cNvPr>
          <p:cNvGraphicFramePr>
            <a:graphicFrameLocks noGrp="1"/>
          </p:cNvGraphicFramePr>
          <p:nvPr>
            <p:extLst>
              <p:ext uri="{D42A27DB-BD31-4B8C-83A1-F6EECF244321}">
                <p14:modId xmlns:p14="http://schemas.microsoft.com/office/powerpoint/2010/main" xmlns="" val="4244373229"/>
              </p:ext>
            </p:extLst>
          </p:nvPr>
        </p:nvGraphicFramePr>
        <p:xfrm>
          <a:off x="685833" y="2774952"/>
          <a:ext cx="15697134" cy="2316480"/>
        </p:xfrm>
        <a:graphic>
          <a:graphicData uri="http://schemas.openxmlformats.org/drawingml/2006/table">
            <a:tbl>
              <a:tblPr firstRow="1" bandRow="1">
                <a:tableStyleId>{5C22544A-7EE6-4342-B048-85BDC9FD1C3A}</a:tableStyleId>
              </a:tblPr>
              <a:tblGrid>
                <a:gridCol w="2495484">
                  <a:extLst>
                    <a:ext uri="{9D8B030D-6E8A-4147-A177-3AD203B41FA5}">
                      <a16:colId xmlns="" xmlns:a16="http://schemas.microsoft.com/office/drawing/2014/main" val="741900292"/>
                    </a:ext>
                  </a:extLst>
                </a:gridCol>
                <a:gridCol w="2305083">
                  <a:extLst>
                    <a:ext uri="{9D8B030D-6E8A-4147-A177-3AD203B41FA5}">
                      <a16:colId xmlns="" xmlns:a16="http://schemas.microsoft.com/office/drawing/2014/main" val="711529032"/>
                    </a:ext>
                  </a:extLst>
                </a:gridCol>
                <a:gridCol w="2457450">
                  <a:extLst>
                    <a:ext uri="{9D8B030D-6E8A-4147-A177-3AD203B41FA5}">
                      <a16:colId xmlns="" xmlns:a16="http://schemas.microsoft.com/office/drawing/2014/main" val="183684104"/>
                    </a:ext>
                  </a:extLst>
                </a:gridCol>
                <a:gridCol w="2743200">
                  <a:extLst>
                    <a:ext uri="{9D8B030D-6E8A-4147-A177-3AD203B41FA5}">
                      <a16:colId xmlns="" xmlns:a16="http://schemas.microsoft.com/office/drawing/2014/main" val="3079795450"/>
                    </a:ext>
                  </a:extLst>
                </a:gridCol>
                <a:gridCol w="2628900">
                  <a:extLst>
                    <a:ext uri="{9D8B030D-6E8A-4147-A177-3AD203B41FA5}">
                      <a16:colId xmlns="" xmlns:a16="http://schemas.microsoft.com/office/drawing/2014/main" val="3145377358"/>
                    </a:ext>
                  </a:extLst>
                </a:gridCol>
                <a:gridCol w="3067017">
                  <a:extLst>
                    <a:ext uri="{9D8B030D-6E8A-4147-A177-3AD203B41FA5}">
                      <a16:colId xmlns="" xmlns:a16="http://schemas.microsoft.com/office/drawing/2014/main" val="194442237"/>
                    </a:ext>
                  </a:extLst>
                </a:gridCol>
              </a:tblGrid>
              <a:tr h="424183">
                <a:tc>
                  <a:txBody>
                    <a:bodyPr/>
                    <a:lstStyle/>
                    <a:p>
                      <a:endParaRPr lang="en-US" sz="3200" dirty="0"/>
                    </a:p>
                  </a:txBody>
                  <a:tcPr/>
                </a:tc>
                <a:tc gridSpan="2">
                  <a:txBody>
                    <a:bodyPr/>
                    <a:lstStyle/>
                    <a:p>
                      <a:pPr algn="ctr"/>
                      <a:r>
                        <a:rPr lang="en-US" sz="3200" dirty="0"/>
                        <a:t>Existing</a:t>
                      </a:r>
                    </a:p>
                  </a:txBody>
                  <a:tcPr/>
                </a:tc>
                <a:tc hMerge="1">
                  <a:txBody>
                    <a:bodyPr/>
                    <a:lstStyle/>
                    <a:p>
                      <a:r>
                        <a:rPr lang="en-US" dirty="0"/>
                        <a:t>Height</a:t>
                      </a:r>
                    </a:p>
                  </a:txBody>
                  <a:tcPr/>
                </a:tc>
                <a:tc>
                  <a:txBody>
                    <a:bodyPr/>
                    <a:lstStyle/>
                    <a:p>
                      <a:pPr algn="ctr"/>
                      <a:r>
                        <a:rPr lang="en-US" sz="3200" dirty="0"/>
                        <a:t>Required</a:t>
                      </a:r>
                    </a:p>
                  </a:txBody>
                  <a:tcPr/>
                </a:tc>
                <a:tc gridSpan="2">
                  <a:txBody>
                    <a:bodyPr/>
                    <a:lstStyle/>
                    <a:p>
                      <a:pPr algn="ctr"/>
                      <a:r>
                        <a:rPr lang="en-US" sz="3200" dirty="0"/>
                        <a:t>Proposed</a:t>
                      </a:r>
                    </a:p>
                  </a:txBody>
                  <a:tcPr/>
                </a:tc>
                <a:tc hMerge="1">
                  <a:txBody>
                    <a:bodyPr/>
                    <a:lstStyle/>
                    <a:p>
                      <a:endParaRPr lang="en-US" dirty="0"/>
                    </a:p>
                  </a:txBody>
                  <a:tcPr/>
                </a:tc>
                <a:extLst>
                  <a:ext uri="{0D108BD9-81ED-4DB2-BD59-A6C34878D82A}">
                    <a16:rowId xmlns="" xmlns:a16="http://schemas.microsoft.com/office/drawing/2014/main" val="1318613958"/>
                  </a:ext>
                </a:extLst>
              </a:tr>
              <a:tr h="370840">
                <a:tc>
                  <a:txBody>
                    <a:bodyPr/>
                    <a:lstStyle/>
                    <a:p>
                      <a:endParaRPr lang="en-US" sz="3200" dirty="0"/>
                    </a:p>
                  </a:txBody>
                  <a:tcPr/>
                </a:tc>
                <a:tc>
                  <a:txBody>
                    <a:bodyPr/>
                    <a:lstStyle/>
                    <a:p>
                      <a:pPr algn="ctr"/>
                      <a:r>
                        <a:rPr lang="en-US" sz="3200" dirty="0"/>
                        <a:t>GFA</a:t>
                      </a:r>
                    </a:p>
                  </a:txBody>
                  <a:tcPr/>
                </a:tc>
                <a:tc>
                  <a:txBody>
                    <a:bodyPr/>
                    <a:lstStyle/>
                    <a:p>
                      <a:pPr algn="ctr"/>
                      <a:r>
                        <a:rPr lang="en-US" sz="3200" dirty="0"/>
                        <a:t>Height</a:t>
                      </a:r>
                    </a:p>
                  </a:txBody>
                  <a:tcPr/>
                </a:tc>
                <a:tc>
                  <a:txBody>
                    <a:bodyPr/>
                    <a:lstStyle/>
                    <a:p>
                      <a:pPr algn="ctr"/>
                      <a:r>
                        <a:rPr lang="en-US" sz="3200" dirty="0"/>
                        <a:t>GFA</a:t>
                      </a:r>
                    </a:p>
                  </a:txBody>
                  <a:tcPr/>
                </a:tc>
                <a:tc>
                  <a:txBody>
                    <a:bodyPr/>
                    <a:lstStyle/>
                    <a:p>
                      <a:pPr algn="ctr"/>
                      <a:r>
                        <a:rPr lang="en-US" sz="3200" dirty="0"/>
                        <a:t>GFA</a:t>
                      </a:r>
                    </a:p>
                  </a:txBody>
                  <a:tcPr/>
                </a:tc>
                <a:tc>
                  <a:txBody>
                    <a:bodyPr/>
                    <a:lstStyle/>
                    <a:p>
                      <a:pPr algn="ctr"/>
                      <a:r>
                        <a:rPr lang="en-US" sz="3200" dirty="0"/>
                        <a:t>Height</a:t>
                      </a:r>
                    </a:p>
                  </a:txBody>
                  <a:tcPr/>
                </a:tc>
                <a:extLst>
                  <a:ext uri="{0D108BD9-81ED-4DB2-BD59-A6C34878D82A}">
                    <a16:rowId xmlns="" xmlns:a16="http://schemas.microsoft.com/office/drawing/2014/main" val="661907614"/>
                  </a:ext>
                </a:extLst>
              </a:tr>
              <a:tr h="0">
                <a:tc>
                  <a:txBody>
                    <a:bodyPr/>
                    <a:lstStyle/>
                    <a:p>
                      <a:r>
                        <a:rPr lang="en-US" sz="3200" dirty="0"/>
                        <a:t>North PoP</a:t>
                      </a:r>
                    </a:p>
                  </a:txBody>
                  <a:tcPr/>
                </a:tc>
                <a:tc>
                  <a:txBody>
                    <a:bodyPr/>
                    <a:lstStyle/>
                    <a:p>
                      <a:pPr algn="ctr"/>
                      <a:r>
                        <a:rPr lang="en-US" sz="3200" dirty="0"/>
                        <a:t>300 m2</a:t>
                      </a:r>
                    </a:p>
                  </a:txBody>
                  <a:tcPr/>
                </a:tc>
                <a:tc>
                  <a:txBody>
                    <a:bodyPr/>
                    <a:lstStyle/>
                    <a:p>
                      <a:pPr algn="ctr"/>
                      <a:r>
                        <a:rPr lang="en-US" sz="3200" dirty="0"/>
                        <a:t>11.9 m     G+2</a:t>
                      </a: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3200" dirty="0"/>
                        <a:t>888m 2</a:t>
                      </a:r>
                    </a:p>
                  </a:txBody>
                  <a:tcPr/>
                </a:tc>
                <a:tc>
                  <a:txBody>
                    <a:bodyPr/>
                    <a:lstStyle/>
                    <a:p>
                      <a:pPr algn="ctr"/>
                      <a:r>
                        <a:rPr lang="en-US" sz="3200" dirty="0"/>
                        <a:t>900m2</a:t>
                      </a:r>
                    </a:p>
                  </a:txBody>
                  <a:tcPr/>
                </a:tc>
                <a:tc>
                  <a:txBody>
                    <a:bodyPr/>
                    <a:lstStyle/>
                    <a:p>
                      <a:pPr algn="ctr"/>
                      <a:r>
                        <a:rPr lang="en-US" sz="3200" dirty="0">
                          <a:solidFill>
                            <a:srgbClr val="FF0000"/>
                          </a:solidFill>
                        </a:rPr>
                        <a:t>25 m     G+5</a:t>
                      </a:r>
                    </a:p>
                  </a:txBody>
                  <a:tcPr/>
                </a:tc>
                <a:extLst>
                  <a:ext uri="{0D108BD9-81ED-4DB2-BD59-A6C34878D82A}">
                    <a16:rowId xmlns="" xmlns:a16="http://schemas.microsoft.com/office/drawing/2014/main" val="1967773035"/>
                  </a:ext>
                </a:extLst>
              </a:tr>
              <a:tr h="370840">
                <a:tc>
                  <a:txBody>
                    <a:bodyPr/>
                    <a:lstStyle/>
                    <a:p>
                      <a:r>
                        <a:rPr lang="en-US" sz="3200" dirty="0"/>
                        <a:t>South PoP</a:t>
                      </a:r>
                    </a:p>
                  </a:txBody>
                  <a:tcPr/>
                </a:tc>
                <a:tc>
                  <a:txBody>
                    <a:bodyPr/>
                    <a:lstStyle/>
                    <a:p>
                      <a:pPr algn="ctr"/>
                      <a:r>
                        <a:rPr lang="en-US" sz="3200" dirty="0"/>
                        <a:t>300 m2</a:t>
                      </a: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3200" dirty="0"/>
                        <a:t>12.8 m     G+2</a:t>
                      </a:r>
                    </a:p>
                  </a:txBody>
                  <a:tcPr/>
                </a:tc>
                <a:tc>
                  <a:txBody>
                    <a:bodyPr/>
                    <a:lstStyle/>
                    <a:p>
                      <a:pPr algn="ctr"/>
                      <a:r>
                        <a:rPr lang="en-US" sz="3200" dirty="0"/>
                        <a:t>715 m2</a:t>
                      </a:r>
                    </a:p>
                  </a:txBody>
                  <a:tcPr/>
                </a:tc>
                <a:tc>
                  <a:txBody>
                    <a:bodyPr/>
                    <a:lstStyle/>
                    <a:p>
                      <a:pPr algn="ctr"/>
                      <a:r>
                        <a:rPr lang="en-US" sz="3200" dirty="0"/>
                        <a:t>750 m2</a:t>
                      </a:r>
                    </a:p>
                  </a:txBody>
                  <a:tcPr/>
                </a:tc>
                <a:tc>
                  <a:txBody>
                    <a:bodyPr/>
                    <a:lstStyle/>
                    <a:p>
                      <a:pPr algn="ctr"/>
                      <a:r>
                        <a:rPr lang="en-US" sz="3200" dirty="0">
                          <a:solidFill>
                            <a:srgbClr val="FF0000"/>
                          </a:solidFill>
                        </a:rPr>
                        <a:t>21 m    G+4</a:t>
                      </a:r>
                    </a:p>
                  </a:txBody>
                  <a:tcPr/>
                </a:tc>
                <a:extLst>
                  <a:ext uri="{0D108BD9-81ED-4DB2-BD59-A6C34878D82A}">
                    <a16:rowId xmlns="" xmlns:a16="http://schemas.microsoft.com/office/drawing/2014/main" val="2904551060"/>
                  </a:ext>
                </a:extLst>
              </a:tr>
            </a:tbl>
          </a:graphicData>
        </a:graphic>
      </p:graphicFrame>
      <p:sp>
        <p:nvSpPr>
          <p:cNvPr id="7" name="TextBox 6">
            <a:extLst>
              <a:ext uri="{FF2B5EF4-FFF2-40B4-BE49-F238E27FC236}">
                <a16:creationId xmlns="" xmlns:a16="http://schemas.microsoft.com/office/drawing/2014/main" id="{D52F3885-A47A-4E26-8B7A-F04E27A633B0}"/>
              </a:ext>
            </a:extLst>
          </p:cNvPr>
          <p:cNvSpPr txBox="1"/>
          <p:nvPr/>
        </p:nvSpPr>
        <p:spPr>
          <a:xfrm>
            <a:off x="495367" y="5681422"/>
            <a:ext cx="15887600" cy="3687163"/>
          </a:xfrm>
          <a:prstGeom prst="rect">
            <a:avLst/>
          </a:prstGeom>
          <a:noFill/>
        </p:spPr>
        <p:txBody>
          <a:bodyPr wrap="square" rtlCol="0">
            <a:spAutoFit/>
          </a:bodyPr>
          <a:lstStyle/>
          <a:p>
            <a:r>
              <a:rPr lang="en-US" sz="3200" dirty="0"/>
              <a:t>Conclusion</a:t>
            </a:r>
          </a:p>
          <a:p>
            <a:endParaRPr lang="en-US" dirty="0"/>
          </a:p>
          <a:p>
            <a:pPr algn="just"/>
            <a:r>
              <a:rPr lang="en-US" dirty="0"/>
              <a:t>North building 3 stories would need to be added and height would exceed the 15 meters limit by 10 meters</a:t>
            </a:r>
          </a:p>
          <a:p>
            <a:pPr algn="just"/>
            <a:r>
              <a:rPr lang="en-US" dirty="0"/>
              <a:t>South building 2 stories would need to be added and height would exceed the 	15 meters limit by 6 meters</a:t>
            </a:r>
          </a:p>
          <a:p>
            <a:pPr algn="just"/>
            <a:endParaRPr lang="en-US" dirty="0"/>
          </a:p>
          <a:p>
            <a:pPr algn="just"/>
            <a:r>
              <a:rPr lang="en-US" dirty="0"/>
              <a:t>The geometry of the building would be very slender and tall which is not very efficient in terms of ratio of circulation to floor plate and internal communication.</a:t>
            </a:r>
          </a:p>
          <a:p>
            <a:pPr algn="just"/>
            <a:endParaRPr lang="en-US" dirty="0"/>
          </a:p>
          <a:p>
            <a:pPr algn="just"/>
            <a:r>
              <a:rPr lang="en-US" dirty="0"/>
              <a:t>The Estimated costs for this option are QAR 12.8M with an overall duration of 12 months</a:t>
            </a:r>
          </a:p>
        </p:txBody>
      </p:sp>
    </p:spTree>
    <p:extLst>
      <p:ext uri="{BB962C8B-B14F-4D97-AF65-F5344CB8AC3E}">
        <p14:creationId xmlns:p14="http://schemas.microsoft.com/office/powerpoint/2010/main" xmlns="" val="3053989515"/>
      </p:ext>
    </p:extLst>
  </p:cSld>
  <p:clrMapOvr>
    <a:masterClrMapping/>
  </p:clrMapOvr>
  <mc:AlternateContent xmlns:mc="http://schemas.openxmlformats.org/markup-compatibility/2006">
    <mc:Choice xmlns:p14="http://schemas.microsoft.com/office/powerpoint/2010/main" xmlns="" Requires="p14">
      <p:transition spd="slow" p14:dur="2000"/>
    </mc:Choice>
    <mc:Fallback>
      <p:transition spd="slow"/>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Rectangle 1">
            <a:extLst>
              <a:ext uri="{FF2B5EF4-FFF2-40B4-BE49-F238E27FC236}">
                <a16:creationId xmlns="" xmlns:a16="http://schemas.microsoft.com/office/drawing/2014/main" id="{25522B2D-42C6-43EA-89FF-70E68BCD7618}"/>
              </a:ext>
            </a:extLst>
          </p:cNvPr>
          <p:cNvSpPr/>
          <p:nvPr/>
        </p:nvSpPr>
        <p:spPr>
          <a:xfrm>
            <a:off x="1228714" y="5526271"/>
            <a:ext cx="6331714" cy="1569660"/>
          </a:xfrm>
          <a:prstGeom prst="rect">
            <a:avLst/>
          </a:prstGeom>
        </p:spPr>
        <p:txBody>
          <a:bodyPr wrap="square">
            <a:spAutoFit/>
          </a:bodyPr>
          <a:lstStyle/>
          <a:p>
            <a:r>
              <a:rPr lang="en-US" sz="3200" spc="-150" dirty="0">
                <a:latin typeface="Century Gothic" panose="020B0502020202020204" pitchFamily="34" charset="0"/>
              </a:rPr>
              <a:t>OPTION 2</a:t>
            </a:r>
          </a:p>
          <a:p>
            <a:r>
              <a:rPr lang="en-US" sz="3200" spc="-150" dirty="0">
                <a:latin typeface="Century Gothic" panose="020B0502020202020204" pitchFamily="34" charset="0"/>
              </a:rPr>
              <a:t>Use of North PoP and adjacent open area</a:t>
            </a:r>
          </a:p>
        </p:txBody>
      </p:sp>
      <p:pic>
        <p:nvPicPr>
          <p:cNvPr id="4" name="Picture 3">
            <a:extLst>
              <a:ext uri="{FF2B5EF4-FFF2-40B4-BE49-F238E27FC236}">
                <a16:creationId xmlns="" xmlns:a16="http://schemas.microsoft.com/office/drawing/2014/main" id="{B3409695-A3D2-4ABD-A225-6EE9044E301A}"/>
              </a:ext>
            </a:extLst>
          </p:cNvPr>
          <p:cNvPicPr>
            <a:picLocks noChangeAspect="1"/>
          </p:cNvPicPr>
          <p:nvPr/>
        </p:nvPicPr>
        <p:blipFill rotWithShape="1">
          <a:blip r:embed="rId2" cstate="print"/>
          <a:srcRect l="26521" t="26718" r="40363" b="42560"/>
          <a:stretch/>
        </p:blipFill>
        <p:spPr>
          <a:xfrm>
            <a:off x="7360399" y="1687321"/>
            <a:ext cx="9150927" cy="4775216"/>
          </a:xfrm>
          <a:prstGeom prst="rect">
            <a:avLst/>
          </a:prstGeom>
        </p:spPr>
      </p:pic>
    </p:spTree>
    <p:extLst>
      <p:ext uri="{BB962C8B-B14F-4D97-AF65-F5344CB8AC3E}">
        <p14:creationId xmlns:p14="http://schemas.microsoft.com/office/powerpoint/2010/main" xmlns="" val="677772654"/>
      </p:ext>
    </p:extLst>
  </p:cSld>
  <p:clrMapOvr>
    <a:masterClrMapping/>
  </p:clrMapOvr>
  <mc:AlternateContent xmlns:mc="http://schemas.openxmlformats.org/markup-compatibility/2006">
    <mc:Choice xmlns:p14="http://schemas.microsoft.com/office/powerpoint/2010/main" xmlns="" Requires="p14">
      <p:transition spd="slow" p14:dur="2000"/>
    </mc:Choice>
    <mc:Fallback>
      <p:transition spd="slow"/>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 name="Title 21"/>
          <p:cNvSpPr>
            <a:spLocks noGrp="1"/>
          </p:cNvSpPr>
          <p:nvPr>
            <p:ph type="title"/>
          </p:nvPr>
        </p:nvSpPr>
        <p:spPr>
          <a:xfrm>
            <a:off x="495367" y="-515451"/>
            <a:ext cx="9160697" cy="2072549"/>
          </a:xfrm>
        </p:spPr>
        <p:txBody>
          <a:bodyPr vert="horz" lIns="91440" tIns="45720" rIns="91440" bIns="45720" rtlCol="0" anchor="b">
            <a:normAutofit/>
          </a:bodyPr>
          <a:lstStyle/>
          <a:p>
            <a:r>
              <a:rPr lang="en-US" sz="6000" dirty="0">
                <a:latin typeface="+mj-lt"/>
              </a:rPr>
              <a:t>POP</a:t>
            </a:r>
            <a:r>
              <a:rPr lang="en-US" sz="6000" kern="1200" dirty="0">
                <a:solidFill>
                  <a:schemeClr val="tx1"/>
                </a:solidFill>
                <a:latin typeface="+mj-lt"/>
                <a:ea typeface="+mj-ea"/>
                <a:cs typeface="+mj-cs"/>
              </a:rPr>
              <a:t> Buildings	</a:t>
            </a:r>
            <a:endParaRPr lang="en-US" sz="2000" kern="1200" dirty="0">
              <a:solidFill>
                <a:schemeClr val="tx1"/>
              </a:solidFill>
              <a:latin typeface="+mj-lt"/>
              <a:ea typeface="+mj-ea"/>
              <a:cs typeface="+mj-cs"/>
            </a:endParaRPr>
          </a:p>
        </p:txBody>
      </p:sp>
      <p:cxnSp>
        <p:nvCxnSpPr>
          <p:cNvPr id="10" name="Straight Connector 9">
            <a:extLst>
              <a:ext uri="{FF2B5EF4-FFF2-40B4-BE49-F238E27FC236}">
                <a16:creationId xmlns="" xmlns:a16="http://schemas.microsoft.com/office/drawing/2014/main" id="{8BE10447-C9B1-4A18-BAF0-3D2BDCF55D3A}"/>
              </a:ext>
            </a:extLst>
          </p:cNvPr>
          <p:cNvCxnSpPr>
            <a:cxnSpLocks/>
          </p:cNvCxnSpPr>
          <p:nvPr/>
        </p:nvCxnSpPr>
        <p:spPr>
          <a:xfrm flipV="1">
            <a:off x="451767" y="1557098"/>
            <a:ext cx="8411817" cy="20902"/>
          </a:xfrm>
          <a:prstGeom prst="line">
            <a:avLst/>
          </a:prstGeom>
          <a:ln w="25400">
            <a:solidFill>
              <a:schemeClr val="bg2">
                <a:lumMod val="90000"/>
              </a:schemeClr>
            </a:solidFill>
          </a:ln>
        </p:spPr>
        <p:style>
          <a:lnRef idx="1">
            <a:schemeClr val="accent1"/>
          </a:lnRef>
          <a:fillRef idx="0">
            <a:schemeClr val="accent1"/>
          </a:fillRef>
          <a:effectRef idx="0">
            <a:schemeClr val="accent1"/>
          </a:effectRef>
          <a:fontRef idx="minor">
            <a:schemeClr val="tx1"/>
          </a:fontRef>
        </p:style>
      </p:cxnSp>
      <p:pic>
        <p:nvPicPr>
          <p:cNvPr id="9" name="Picture 8">
            <a:extLst>
              <a:ext uri="{FF2B5EF4-FFF2-40B4-BE49-F238E27FC236}">
                <a16:creationId xmlns="" xmlns:a16="http://schemas.microsoft.com/office/drawing/2014/main" id="{7AB5C561-CAEC-4A4F-B0F3-54E9BDB7ACF2}"/>
              </a:ext>
            </a:extLst>
          </p:cNvPr>
          <p:cNvPicPr>
            <a:picLocks noChangeAspect="1"/>
          </p:cNvPicPr>
          <p:nvPr/>
        </p:nvPicPr>
        <p:blipFill rotWithShape="1">
          <a:blip r:embed="rId2" cstate="print"/>
          <a:srcRect l="33551" t="19674" r="30693" b="12814"/>
          <a:stretch/>
        </p:blipFill>
        <p:spPr>
          <a:xfrm>
            <a:off x="451767" y="1945911"/>
            <a:ext cx="4950090" cy="5257470"/>
          </a:xfrm>
          <a:prstGeom prst="rect">
            <a:avLst/>
          </a:prstGeom>
        </p:spPr>
      </p:pic>
      <p:sp>
        <p:nvSpPr>
          <p:cNvPr id="17" name="TextBox 16">
            <a:extLst>
              <a:ext uri="{FF2B5EF4-FFF2-40B4-BE49-F238E27FC236}">
                <a16:creationId xmlns="" xmlns:a16="http://schemas.microsoft.com/office/drawing/2014/main" id="{291DA242-75D7-4B41-B70E-7E2CF611FFAA}"/>
              </a:ext>
            </a:extLst>
          </p:cNvPr>
          <p:cNvSpPr txBox="1"/>
          <p:nvPr/>
        </p:nvSpPr>
        <p:spPr>
          <a:xfrm>
            <a:off x="838200" y="7486068"/>
            <a:ext cx="6208573" cy="369332"/>
          </a:xfrm>
          <a:prstGeom prst="rect">
            <a:avLst/>
          </a:prstGeom>
          <a:noFill/>
        </p:spPr>
        <p:txBody>
          <a:bodyPr wrap="square" rtlCol="0">
            <a:spAutoFit/>
          </a:bodyPr>
          <a:lstStyle/>
          <a:p>
            <a:r>
              <a:rPr lang="en-US" sz="1800" dirty="0"/>
              <a:t>North PoP building: 300m2 GFA excluding circulation</a:t>
            </a:r>
          </a:p>
        </p:txBody>
      </p:sp>
      <p:sp>
        <p:nvSpPr>
          <p:cNvPr id="18" name="Freeform: Shape 17">
            <a:extLst>
              <a:ext uri="{FF2B5EF4-FFF2-40B4-BE49-F238E27FC236}">
                <a16:creationId xmlns="" xmlns:a16="http://schemas.microsoft.com/office/drawing/2014/main" id="{01386DEB-231C-4719-87A6-B93F611FDB43}"/>
              </a:ext>
            </a:extLst>
          </p:cNvPr>
          <p:cNvSpPr/>
          <p:nvPr/>
        </p:nvSpPr>
        <p:spPr>
          <a:xfrm>
            <a:off x="1413555" y="3215788"/>
            <a:ext cx="639519" cy="908790"/>
          </a:xfrm>
          <a:custGeom>
            <a:avLst/>
            <a:gdLst>
              <a:gd name="connsiteX0" fmla="*/ 0 w 639519"/>
              <a:gd name="connsiteY0" fmla="*/ 684397 h 908790"/>
              <a:gd name="connsiteX1" fmla="*/ 246832 w 639519"/>
              <a:gd name="connsiteY1" fmla="*/ 0 h 908790"/>
              <a:gd name="connsiteX2" fmla="*/ 639519 w 639519"/>
              <a:gd name="connsiteY2" fmla="*/ 790984 h 908790"/>
              <a:gd name="connsiteX3" fmla="*/ 605860 w 639519"/>
              <a:gd name="connsiteY3" fmla="*/ 908790 h 908790"/>
              <a:gd name="connsiteX4" fmla="*/ 0 w 639519"/>
              <a:gd name="connsiteY4" fmla="*/ 684397 h 90879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39519" h="908790">
                <a:moveTo>
                  <a:pt x="0" y="684397"/>
                </a:moveTo>
                <a:lnTo>
                  <a:pt x="246832" y="0"/>
                </a:lnTo>
                <a:lnTo>
                  <a:pt x="639519" y="790984"/>
                </a:lnTo>
                <a:lnTo>
                  <a:pt x="605860" y="908790"/>
                </a:lnTo>
                <a:lnTo>
                  <a:pt x="0" y="684397"/>
                </a:lnTo>
                <a:close/>
              </a:path>
            </a:pathLst>
          </a:custGeom>
          <a:solidFill>
            <a:srgbClr val="FF0000">
              <a:alpha val="50000"/>
            </a:srgbClr>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1" name="Picture 20">
            <a:extLst>
              <a:ext uri="{FF2B5EF4-FFF2-40B4-BE49-F238E27FC236}">
                <a16:creationId xmlns="" xmlns:a16="http://schemas.microsoft.com/office/drawing/2014/main" id="{2B500136-317A-48DE-9780-1F28BD6AEBBE}"/>
              </a:ext>
            </a:extLst>
          </p:cNvPr>
          <p:cNvPicPr>
            <a:picLocks noChangeAspect="1"/>
          </p:cNvPicPr>
          <p:nvPr/>
        </p:nvPicPr>
        <p:blipFill rotWithShape="1">
          <a:blip r:embed="rId3" cstate="print"/>
          <a:srcRect l="50652" t="28853" r="34873" b="39287"/>
          <a:stretch/>
        </p:blipFill>
        <p:spPr>
          <a:xfrm>
            <a:off x="6432566" y="1928221"/>
            <a:ext cx="4274217" cy="5292850"/>
          </a:xfrm>
          <a:prstGeom prst="rect">
            <a:avLst/>
          </a:prstGeom>
        </p:spPr>
      </p:pic>
      <p:sp>
        <p:nvSpPr>
          <p:cNvPr id="2" name="Freeform: Shape 1">
            <a:extLst>
              <a:ext uri="{FF2B5EF4-FFF2-40B4-BE49-F238E27FC236}">
                <a16:creationId xmlns="" xmlns:a16="http://schemas.microsoft.com/office/drawing/2014/main" id="{53903823-F280-4F38-966B-090F492963D2}"/>
              </a:ext>
            </a:extLst>
          </p:cNvPr>
          <p:cNvSpPr/>
          <p:nvPr/>
        </p:nvSpPr>
        <p:spPr>
          <a:xfrm>
            <a:off x="1031358" y="3923414"/>
            <a:ext cx="1084521" cy="1180214"/>
          </a:xfrm>
          <a:custGeom>
            <a:avLst/>
            <a:gdLst>
              <a:gd name="connsiteX0" fmla="*/ 372140 w 1084521"/>
              <a:gd name="connsiteY0" fmla="*/ 0 h 1180214"/>
              <a:gd name="connsiteX1" fmla="*/ 1084521 w 1084521"/>
              <a:gd name="connsiteY1" fmla="*/ 244549 h 1180214"/>
              <a:gd name="connsiteX2" fmla="*/ 956930 w 1084521"/>
              <a:gd name="connsiteY2" fmla="*/ 744279 h 1180214"/>
              <a:gd name="connsiteX3" fmla="*/ 499730 w 1084521"/>
              <a:gd name="connsiteY3" fmla="*/ 1180214 h 1180214"/>
              <a:gd name="connsiteX4" fmla="*/ 0 w 1084521"/>
              <a:gd name="connsiteY4" fmla="*/ 1020726 h 1180214"/>
              <a:gd name="connsiteX5" fmla="*/ 372140 w 1084521"/>
              <a:gd name="connsiteY5" fmla="*/ 0 h 11802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84521" h="1180214">
                <a:moveTo>
                  <a:pt x="372140" y="0"/>
                </a:moveTo>
                <a:lnTo>
                  <a:pt x="1084521" y="244549"/>
                </a:lnTo>
                <a:lnTo>
                  <a:pt x="956930" y="744279"/>
                </a:lnTo>
                <a:lnTo>
                  <a:pt x="499730" y="1180214"/>
                </a:lnTo>
                <a:lnTo>
                  <a:pt x="0" y="1020726"/>
                </a:lnTo>
                <a:lnTo>
                  <a:pt x="372140" y="0"/>
                </a:lnTo>
                <a:close/>
              </a:path>
            </a:pathLst>
          </a:custGeom>
          <a:solidFill>
            <a:schemeClr val="accent6">
              <a:alpha val="46000"/>
            </a:schemeClr>
          </a:solidFill>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en-US" dirty="0"/>
          </a:p>
        </p:txBody>
      </p:sp>
      <p:sp>
        <p:nvSpPr>
          <p:cNvPr id="4" name="Rectangle 3">
            <a:extLst>
              <a:ext uri="{FF2B5EF4-FFF2-40B4-BE49-F238E27FC236}">
                <a16:creationId xmlns="" xmlns:a16="http://schemas.microsoft.com/office/drawing/2014/main" id="{0DB79E68-808F-4BA0-A586-42E17744B43E}"/>
              </a:ext>
            </a:extLst>
          </p:cNvPr>
          <p:cNvSpPr/>
          <p:nvPr/>
        </p:nvSpPr>
        <p:spPr>
          <a:xfrm>
            <a:off x="495367" y="7512567"/>
            <a:ext cx="342833" cy="342833"/>
          </a:xfrm>
          <a:prstGeom prst="rect">
            <a:avLst/>
          </a:prstGeom>
          <a:solidFill>
            <a:srgbClr val="FF0000">
              <a:alpha val="50000"/>
            </a:srgbClr>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 xmlns:a16="http://schemas.microsoft.com/office/drawing/2014/main" id="{98AF1CC8-599D-4571-B769-C8D2F276B8E6}"/>
              </a:ext>
            </a:extLst>
          </p:cNvPr>
          <p:cNvSpPr/>
          <p:nvPr/>
        </p:nvSpPr>
        <p:spPr>
          <a:xfrm>
            <a:off x="495367" y="8044102"/>
            <a:ext cx="342833" cy="342833"/>
          </a:xfrm>
          <a:prstGeom prst="rect">
            <a:avLst/>
          </a:prstGeom>
          <a:solidFill>
            <a:schemeClr val="accent6">
              <a:alpha val="46000"/>
            </a:schemeClr>
          </a:solidFill>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en-US" dirty="0"/>
          </a:p>
        </p:txBody>
      </p:sp>
      <p:sp>
        <p:nvSpPr>
          <p:cNvPr id="12" name="TextBox 11">
            <a:extLst>
              <a:ext uri="{FF2B5EF4-FFF2-40B4-BE49-F238E27FC236}">
                <a16:creationId xmlns="" xmlns:a16="http://schemas.microsoft.com/office/drawing/2014/main" id="{BDC69B67-12BF-4237-91E7-BDF0140FDEB8}"/>
              </a:ext>
            </a:extLst>
          </p:cNvPr>
          <p:cNvSpPr txBox="1"/>
          <p:nvPr/>
        </p:nvSpPr>
        <p:spPr>
          <a:xfrm>
            <a:off x="838200" y="8075082"/>
            <a:ext cx="6208573" cy="369332"/>
          </a:xfrm>
          <a:prstGeom prst="rect">
            <a:avLst/>
          </a:prstGeom>
          <a:noFill/>
        </p:spPr>
        <p:txBody>
          <a:bodyPr wrap="square" rtlCol="0">
            <a:spAutoFit/>
          </a:bodyPr>
          <a:lstStyle/>
          <a:p>
            <a:r>
              <a:rPr lang="en-US" sz="1800" dirty="0"/>
              <a:t>Proposed expansion area</a:t>
            </a:r>
          </a:p>
        </p:txBody>
      </p:sp>
      <p:pic>
        <p:nvPicPr>
          <p:cNvPr id="6" name="Picture 5">
            <a:extLst>
              <a:ext uri="{FF2B5EF4-FFF2-40B4-BE49-F238E27FC236}">
                <a16:creationId xmlns="" xmlns:a16="http://schemas.microsoft.com/office/drawing/2014/main" id="{C9569487-5D45-431A-9F09-69893F92BE57}"/>
              </a:ext>
            </a:extLst>
          </p:cNvPr>
          <p:cNvPicPr>
            <a:picLocks noChangeAspect="1"/>
          </p:cNvPicPr>
          <p:nvPr/>
        </p:nvPicPr>
        <p:blipFill rotWithShape="1">
          <a:blip r:embed="rId4" cstate="print"/>
          <a:srcRect l="51929" t="40863" r="27309" b="33049"/>
          <a:stretch/>
        </p:blipFill>
        <p:spPr>
          <a:xfrm rot="5400000">
            <a:off x="11058922" y="2693440"/>
            <a:ext cx="5284764" cy="3735118"/>
          </a:xfrm>
          <a:prstGeom prst="rect">
            <a:avLst/>
          </a:prstGeom>
        </p:spPr>
      </p:pic>
      <p:sp>
        <p:nvSpPr>
          <p:cNvPr id="15" name="TextBox 14">
            <a:extLst>
              <a:ext uri="{FF2B5EF4-FFF2-40B4-BE49-F238E27FC236}">
                <a16:creationId xmlns="" xmlns:a16="http://schemas.microsoft.com/office/drawing/2014/main" id="{5106D3B3-C60B-4957-B0F2-C87FE30F2640}"/>
              </a:ext>
            </a:extLst>
          </p:cNvPr>
          <p:cNvSpPr txBox="1"/>
          <p:nvPr/>
        </p:nvSpPr>
        <p:spPr>
          <a:xfrm>
            <a:off x="11820053" y="7221071"/>
            <a:ext cx="6208573" cy="369332"/>
          </a:xfrm>
          <a:prstGeom prst="rect">
            <a:avLst/>
          </a:prstGeom>
          <a:noFill/>
        </p:spPr>
        <p:txBody>
          <a:bodyPr wrap="square" rtlCol="0">
            <a:spAutoFit/>
          </a:bodyPr>
          <a:lstStyle/>
          <a:p>
            <a:r>
              <a:rPr lang="en-US" sz="1800" dirty="0"/>
              <a:t>Future HIA road connection</a:t>
            </a:r>
          </a:p>
        </p:txBody>
      </p:sp>
    </p:spTree>
    <p:extLst>
      <p:ext uri="{BB962C8B-B14F-4D97-AF65-F5344CB8AC3E}">
        <p14:creationId xmlns:p14="http://schemas.microsoft.com/office/powerpoint/2010/main" xmlns="" val="276384575"/>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12">
            <a:extLst>
              <a:ext uri="{FF2B5EF4-FFF2-40B4-BE49-F238E27FC236}">
                <a16:creationId xmlns="" xmlns:a16="http://schemas.microsoft.com/office/drawing/2014/main" id="{78FAC233-2764-40F3-8BD3-0D0FD17E83AA}"/>
              </a:ext>
            </a:extLst>
          </p:cNvPr>
          <p:cNvPicPr>
            <a:picLocks noChangeAspect="1"/>
          </p:cNvPicPr>
          <p:nvPr/>
        </p:nvPicPr>
        <p:blipFill rotWithShape="1">
          <a:blip r:embed="rId2" cstate="print"/>
          <a:srcRect l="25752" t="19631" r="38532" b="14620"/>
          <a:stretch/>
        </p:blipFill>
        <p:spPr>
          <a:xfrm>
            <a:off x="495367" y="2330448"/>
            <a:ext cx="5456254" cy="5650012"/>
          </a:xfrm>
          <a:prstGeom prst="rect">
            <a:avLst/>
          </a:prstGeom>
        </p:spPr>
      </p:pic>
      <p:sp>
        <p:nvSpPr>
          <p:cNvPr id="91" name="Title 21"/>
          <p:cNvSpPr>
            <a:spLocks noGrp="1"/>
          </p:cNvSpPr>
          <p:nvPr>
            <p:ph type="title"/>
          </p:nvPr>
        </p:nvSpPr>
        <p:spPr>
          <a:xfrm>
            <a:off x="495367" y="-515451"/>
            <a:ext cx="9160697" cy="2072549"/>
          </a:xfrm>
        </p:spPr>
        <p:txBody>
          <a:bodyPr vert="horz" lIns="91440" tIns="45720" rIns="91440" bIns="45720" rtlCol="0" anchor="b">
            <a:normAutofit/>
          </a:bodyPr>
          <a:lstStyle/>
          <a:p>
            <a:r>
              <a:rPr lang="en-US" sz="6000" kern="1200" dirty="0">
                <a:solidFill>
                  <a:schemeClr val="tx1"/>
                </a:solidFill>
                <a:latin typeface="+mj-lt"/>
                <a:ea typeface="+mj-ea"/>
                <a:cs typeface="+mj-cs"/>
              </a:rPr>
              <a:t>Pop Buildings	</a:t>
            </a:r>
            <a:endParaRPr lang="en-US" sz="2000" kern="1200" dirty="0">
              <a:solidFill>
                <a:schemeClr val="tx1"/>
              </a:solidFill>
              <a:latin typeface="+mj-lt"/>
              <a:ea typeface="+mj-ea"/>
              <a:cs typeface="+mj-cs"/>
            </a:endParaRPr>
          </a:p>
        </p:txBody>
      </p:sp>
      <p:cxnSp>
        <p:nvCxnSpPr>
          <p:cNvPr id="10" name="Straight Connector 9">
            <a:extLst>
              <a:ext uri="{FF2B5EF4-FFF2-40B4-BE49-F238E27FC236}">
                <a16:creationId xmlns="" xmlns:a16="http://schemas.microsoft.com/office/drawing/2014/main" id="{8BE10447-C9B1-4A18-BAF0-3D2BDCF55D3A}"/>
              </a:ext>
            </a:extLst>
          </p:cNvPr>
          <p:cNvCxnSpPr>
            <a:cxnSpLocks/>
          </p:cNvCxnSpPr>
          <p:nvPr/>
        </p:nvCxnSpPr>
        <p:spPr>
          <a:xfrm flipV="1">
            <a:off x="451767" y="1557098"/>
            <a:ext cx="8411817" cy="20902"/>
          </a:xfrm>
          <a:prstGeom prst="line">
            <a:avLst/>
          </a:prstGeom>
          <a:ln w="25400">
            <a:solidFill>
              <a:schemeClr val="bg2">
                <a:lumMod val="90000"/>
              </a:schemeClr>
            </a:solidFill>
          </a:ln>
        </p:spPr>
        <p:style>
          <a:lnRef idx="1">
            <a:schemeClr val="accent1"/>
          </a:lnRef>
          <a:fillRef idx="0">
            <a:schemeClr val="accent1"/>
          </a:fillRef>
          <a:effectRef idx="0">
            <a:schemeClr val="accent1"/>
          </a:effectRef>
          <a:fontRef idx="minor">
            <a:schemeClr val="tx1"/>
          </a:fontRef>
        </p:style>
      </p:cxnSp>
      <p:graphicFrame>
        <p:nvGraphicFramePr>
          <p:cNvPr id="12" name="Table 5">
            <a:extLst>
              <a:ext uri="{FF2B5EF4-FFF2-40B4-BE49-F238E27FC236}">
                <a16:creationId xmlns="" xmlns:a16="http://schemas.microsoft.com/office/drawing/2014/main" id="{6D534DDE-0A6C-4A58-B3AA-17930798F459}"/>
              </a:ext>
            </a:extLst>
          </p:cNvPr>
          <p:cNvGraphicFramePr>
            <a:graphicFrameLocks noGrp="1"/>
          </p:cNvGraphicFramePr>
          <p:nvPr>
            <p:extLst>
              <p:ext uri="{D42A27DB-BD31-4B8C-83A1-F6EECF244321}">
                <p14:modId xmlns:p14="http://schemas.microsoft.com/office/powerpoint/2010/main" xmlns="" val="559652052"/>
              </p:ext>
            </p:extLst>
          </p:nvPr>
        </p:nvGraphicFramePr>
        <p:xfrm>
          <a:off x="6840442" y="2330448"/>
          <a:ext cx="9490422" cy="3535680"/>
        </p:xfrm>
        <a:graphic>
          <a:graphicData uri="http://schemas.openxmlformats.org/drawingml/2006/table">
            <a:tbl>
              <a:tblPr firstRow="1" bandRow="1">
                <a:tableStyleId>{5C22544A-7EE6-4342-B048-85BDC9FD1C3A}</a:tableStyleId>
              </a:tblPr>
              <a:tblGrid>
                <a:gridCol w="3699221">
                  <a:extLst>
                    <a:ext uri="{9D8B030D-6E8A-4147-A177-3AD203B41FA5}">
                      <a16:colId xmlns="" xmlns:a16="http://schemas.microsoft.com/office/drawing/2014/main" val="741900292"/>
                    </a:ext>
                  </a:extLst>
                </a:gridCol>
                <a:gridCol w="2710601">
                  <a:extLst>
                    <a:ext uri="{9D8B030D-6E8A-4147-A177-3AD203B41FA5}">
                      <a16:colId xmlns="" xmlns:a16="http://schemas.microsoft.com/office/drawing/2014/main" val="3079795450"/>
                    </a:ext>
                  </a:extLst>
                </a:gridCol>
                <a:gridCol w="3080600">
                  <a:extLst>
                    <a:ext uri="{9D8B030D-6E8A-4147-A177-3AD203B41FA5}">
                      <a16:colId xmlns="" xmlns:a16="http://schemas.microsoft.com/office/drawing/2014/main" val="835181977"/>
                    </a:ext>
                  </a:extLst>
                </a:gridCol>
              </a:tblGrid>
              <a:tr h="424183">
                <a:tc>
                  <a:txBody>
                    <a:bodyPr/>
                    <a:lstStyle/>
                    <a:p>
                      <a:endParaRPr lang="en-US" sz="3200" dirty="0"/>
                    </a:p>
                  </a:txBody>
                  <a:tcPr/>
                </a:tc>
                <a:tc>
                  <a:txBody>
                    <a:bodyPr/>
                    <a:lstStyle/>
                    <a:p>
                      <a:pPr algn="ctr"/>
                      <a:r>
                        <a:rPr lang="en-US" sz="3200" dirty="0"/>
                        <a:t>GFA</a:t>
                      </a:r>
                    </a:p>
                  </a:txBody>
                  <a:tcPr/>
                </a:tc>
                <a:tc>
                  <a:txBody>
                    <a:bodyPr/>
                    <a:lstStyle/>
                    <a:p>
                      <a:pPr algn="ctr"/>
                      <a:r>
                        <a:rPr lang="en-US" sz="3200" dirty="0"/>
                        <a:t>Height</a:t>
                      </a:r>
                    </a:p>
                  </a:txBody>
                  <a:tcPr/>
                </a:tc>
                <a:extLst>
                  <a:ext uri="{0D108BD9-81ED-4DB2-BD59-A6C34878D82A}">
                    <a16:rowId xmlns="" xmlns:a16="http://schemas.microsoft.com/office/drawing/2014/main" val="1318613958"/>
                  </a:ext>
                </a:extLst>
              </a:tr>
              <a:tr h="0">
                <a:tc>
                  <a:txBody>
                    <a:bodyPr/>
                    <a:lstStyle/>
                    <a:p>
                      <a:r>
                        <a:rPr lang="en-US" sz="3200" dirty="0"/>
                        <a:t>Required area</a:t>
                      </a: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3200" dirty="0"/>
                        <a:t>1413 m2</a:t>
                      </a: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3200" dirty="0"/>
                    </a:p>
                  </a:txBody>
                  <a:tcPr/>
                </a:tc>
                <a:extLst>
                  <a:ext uri="{0D108BD9-81ED-4DB2-BD59-A6C34878D82A}">
                    <a16:rowId xmlns="" xmlns:a16="http://schemas.microsoft.com/office/drawing/2014/main" val="1839431573"/>
                  </a:ext>
                </a:extLst>
              </a:tr>
              <a:tr h="0">
                <a:tc>
                  <a:txBody>
                    <a:bodyPr/>
                    <a:lstStyle/>
                    <a:p>
                      <a:endParaRPr lang="en-US" sz="3200" dirty="0"/>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3200" dirty="0"/>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3200" dirty="0"/>
                    </a:p>
                  </a:txBody>
                  <a:tcPr/>
                </a:tc>
                <a:extLst>
                  <a:ext uri="{0D108BD9-81ED-4DB2-BD59-A6C34878D82A}">
                    <a16:rowId xmlns="" xmlns:a16="http://schemas.microsoft.com/office/drawing/2014/main" val="2141685923"/>
                  </a:ext>
                </a:extLst>
              </a:tr>
              <a:tr h="0">
                <a:tc>
                  <a:txBody>
                    <a:bodyPr/>
                    <a:lstStyle/>
                    <a:p>
                      <a:r>
                        <a:rPr lang="en-US" sz="3200" dirty="0"/>
                        <a:t>North PoP</a:t>
                      </a: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3200" dirty="0"/>
                        <a:t>300 m2</a:t>
                      </a: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3200" dirty="0"/>
                        <a:t>11.9m G+1</a:t>
                      </a:r>
                    </a:p>
                  </a:txBody>
                  <a:tcPr/>
                </a:tc>
                <a:extLst>
                  <a:ext uri="{0D108BD9-81ED-4DB2-BD59-A6C34878D82A}">
                    <a16:rowId xmlns="" xmlns:a16="http://schemas.microsoft.com/office/drawing/2014/main" val="1967773035"/>
                  </a:ext>
                </a:extLst>
              </a:tr>
              <a:tr h="0">
                <a:tc>
                  <a:txBody>
                    <a:bodyPr/>
                    <a:lstStyle/>
                    <a:p>
                      <a:r>
                        <a:rPr lang="en-US" sz="3200" dirty="0"/>
                        <a:t>Open area expansion</a:t>
                      </a: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3200" dirty="0"/>
                        <a:t>1200 m2</a:t>
                      </a: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3200" dirty="0"/>
                        <a:t>12.5m G+2</a:t>
                      </a:r>
                    </a:p>
                  </a:txBody>
                  <a:tcPr/>
                </a:tc>
                <a:extLst>
                  <a:ext uri="{0D108BD9-81ED-4DB2-BD59-A6C34878D82A}">
                    <a16:rowId xmlns="" xmlns:a16="http://schemas.microsoft.com/office/drawing/2014/main" val="4273583821"/>
                  </a:ext>
                </a:extLst>
              </a:tr>
              <a:tr h="0">
                <a:tc>
                  <a:txBody>
                    <a:bodyPr/>
                    <a:lstStyle/>
                    <a:p>
                      <a:r>
                        <a:rPr lang="en-US" sz="3600" b="1" dirty="0"/>
                        <a:t>Total GFA</a:t>
                      </a: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3600" b="1" dirty="0"/>
                        <a:t>1500 m2</a:t>
                      </a: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3600" b="1" dirty="0"/>
                        <a:t>Varies</a:t>
                      </a:r>
                    </a:p>
                  </a:txBody>
                  <a:tcPr/>
                </a:tc>
                <a:extLst>
                  <a:ext uri="{0D108BD9-81ED-4DB2-BD59-A6C34878D82A}">
                    <a16:rowId xmlns="" xmlns:a16="http://schemas.microsoft.com/office/drawing/2014/main" val="515379864"/>
                  </a:ext>
                </a:extLst>
              </a:tr>
            </a:tbl>
          </a:graphicData>
        </a:graphic>
      </p:graphicFrame>
      <p:sp>
        <p:nvSpPr>
          <p:cNvPr id="5" name="TextBox 4">
            <a:extLst>
              <a:ext uri="{FF2B5EF4-FFF2-40B4-BE49-F238E27FC236}">
                <a16:creationId xmlns="" xmlns:a16="http://schemas.microsoft.com/office/drawing/2014/main" id="{74738607-12F8-4AFD-ACC0-CB8437340F63}"/>
              </a:ext>
            </a:extLst>
          </p:cNvPr>
          <p:cNvSpPr txBox="1"/>
          <p:nvPr/>
        </p:nvSpPr>
        <p:spPr>
          <a:xfrm>
            <a:off x="451767" y="3660707"/>
            <a:ext cx="1434183" cy="1643527"/>
          </a:xfrm>
          <a:prstGeom prst="rect">
            <a:avLst/>
          </a:prstGeom>
          <a:noFill/>
        </p:spPr>
        <p:txBody>
          <a:bodyPr wrap="square" rtlCol="0">
            <a:spAutoFit/>
          </a:bodyPr>
          <a:lstStyle/>
          <a:p>
            <a:r>
              <a:rPr lang="en-US" dirty="0"/>
              <a:t>400m2 footprint open area</a:t>
            </a:r>
          </a:p>
        </p:txBody>
      </p:sp>
      <p:cxnSp>
        <p:nvCxnSpPr>
          <p:cNvPr id="7" name="Straight Arrow Connector 6">
            <a:extLst>
              <a:ext uri="{FF2B5EF4-FFF2-40B4-BE49-F238E27FC236}">
                <a16:creationId xmlns="" xmlns:a16="http://schemas.microsoft.com/office/drawing/2014/main" id="{B6A1BBFA-F8A5-4759-B95E-33A8FA95FCAC}"/>
              </a:ext>
            </a:extLst>
          </p:cNvPr>
          <p:cNvCxnSpPr/>
          <p:nvPr/>
        </p:nvCxnSpPr>
        <p:spPr>
          <a:xfrm>
            <a:off x="857250" y="5304234"/>
            <a:ext cx="1295400" cy="0"/>
          </a:xfrm>
          <a:prstGeom prst="straightConnector1">
            <a:avLst/>
          </a:prstGeom>
          <a:ln>
            <a:solidFill>
              <a:schemeClr val="tx2"/>
            </a:solidFill>
            <a:tailEnd type="triangle" w="lg" len="lg"/>
          </a:ln>
        </p:spPr>
        <p:style>
          <a:lnRef idx="1">
            <a:schemeClr val="accent1"/>
          </a:lnRef>
          <a:fillRef idx="0">
            <a:schemeClr val="accent1"/>
          </a:fillRef>
          <a:effectRef idx="0">
            <a:schemeClr val="accent1"/>
          </a:effectRef>
          <a:fontRef idx="minor">
            <a:schemeClr val="tx1"/>
          </a:fontRef>
        </p:style>
      </p:cxnSp>
      <p:sp>
        <p:nvSpPr>
          <p:cNvPr id="14" name="TextBox 13">
            <a:extLst>
              <a:ext uri="{FF2B5EF4-FFF2-40B4-BE49-F238E27FC236}">
                <a16:creationId xmlns="" xmlns:a16="http://schemas.microsoft.com/office/drawing/2014/main" id="{B03E08ED-D5CE-4BC4-8A98-E7998D86CC0A}"/>
              </a:ext>
            </a:extLst>
          </p:cNvPr>
          <p:cNvSpPr txBox="1"/>
          <p:nvPr/>
        </p:nvSpPr>
        <p:spPr>
          <a:xfrm>
            <a:off x="6840442" y="6352674"/>
            <a:ext cx="9490422" cy="2031325"/>
          </a:xfrm>
          <a:prstGeom prst="rect">
            <a:avLst/>
          </a:prstGeom>
          <a:noFill/>
        </p:spPr>
        <p:txBody>
          <a:bodyPr wrap="square" rtlCol="0">
            <a:spAutoFit/>
          </a:bodyPr>
          <a:lstStyle/>
          <a:p>
            <a:pPr algn="just"/>
            <a:r>
              <a:rPr lang="en-US" dirty="0"/>
              <a:t>Parking is provided on public realm in front of buildings but would need to be moved in case HIA connection road will require this land.</a:t>
            </a:r>
          </a:p>
          <a:p>
            <a:pPr algn="just"/>
            <a:endParaRPr lang="en-US" dirty="0"/>
          </a:p>
          <a:p>
            <a:pPr algn="just"/>
            <a:r>
              <a:rPr lang="en-US" dirty="0"/>
              <a:t>The Estimated costs for this option are QAR 13.5M with an overall duration of 14 months</a:t>
            </a:r>
          </a:p>
        </p:txBody>
      </p:sp>
      <p:sp>
        <p:nvSpPr>
          <p:cNvPr id="15" name="Freeform: Shape 14">
            <a:extLst>
              <a:ext uri="{FF2B5EF4-FFF2-40B4-BE49-F238E27FC236}">
                <a16:creationId xmlns="" xmlns:a16="http://schemas.microsoft.com/office/drawing/2014/main" id="{82BD51F4-FA23-4B50-A4CD-91AF0FDA8512}"/>
              </a:ext>
            </a:extLst>
          </p:cNvPr>
          <p:cNvSpPr/>
          <p:nvPr/>
        </p:nvSpPr>
        <p:spPr>
          <a:xfrm>
            <a:off x="2630905" y="2470484"/>
            <a:ext cx="1895429" cy="4652211"/>
          </a:xfrm>
          <a:custGeom>
            <a:avLst/>
            <a:gdLst>
              <a:gd name="connsiteX0" fmla="*/ 0 w 1925053"/>
              <a:gd name="connsiteY0" fmla="*/ 465221 h 4652211"/>
              <a:gd name="connsiteX1" fmla="*/ 898358 w 1925053"/>
              <a:gd name="connsiteY1" fmla="*/ 0 h 4652211"/>
              <a:gd name="connsiteX2" fmla="*/ 1507958 w 1925053"/>
              <a:gd name="connsiteY2" fmla="*/ 1187116 h 4652211"/>
              <a:gd name="connsiteX3" fmla="*/ 1828800 w 1925053"/>
              <a:gd name="connsiteY3" fmla="*/ 1925053 h 4652211"/>
              <a:gd name="connsiteX4" fmla="*/ 1925053 w 1925053"/>
              <a:gd name="connsiteY4" fmla="*/ 2438400 h 4652211"/>
              <a:gd name="connsiteX5" fmla="*/ 1844842 w 1925053"/>
              <a:gd name="connsiteY5" fmla="*/ 3096127 h 4652211"/>
              <a:gd name="connsiteX6" fmla="*/ 1427748 w 1925053"/>
              <a:gd name="connsiteY6" fmla="*/ 3898232 h 4652211"/>
              <a:gd name="connsiteX7" fmla="*/ 673769 w 1925053"/>
              <a:gd name="connsiteY7" fmla="*/ 4652211 h 4652211"/>
              <a:gd name="connsiteX8" fmla="*/ 96253 w 1925053"/>
              <a:gd name="connsiteY8" fmla="*/ 4299284 h 4652211"/>
              <a:gd name="connsiteX9" fmla="*/ 561474 w 1925053"/>
              <a:gd name="connsiteY9" fmla="*/ 3930316 h 4652211"/>
              <a:gd name="connsiteX10" fmla="*/ 882316 w 1925053"/>
              <a:gd name="connsiteY10" fmla="*/ 2245895 h 4652211"/>
              <a:gd name="connsiteX11" fmla="*/ 0 w 1925053"/>
              <a:gd name="connsiteY11" fmla="*/ 465221 h 4652211"/>
              <a:gd name="connsiteX0" fmla="*/ 0 w 1957137"/>
              <a:gd name="connsiteY0" fmla="*/ 465221 h 4652211"/>
              <a:gd name="connsiteX1" fmla="*/ 898358 w 1957137"/>
              <a:gd name="connsiteY1" fmla="*/ 0 h 4652211"/>
              <a:gd name="connsiteX2" fmla="*/ 1507958 w 1957137"/>
              <a:gd name="connsiteY2" fmla="*/ 1187116 h 4652211"/>
              <a:gd name="connsiteX3" fmla="*/ 1828800 w 1957137"/>
              <a:gd name="connsiteY3" fmla="*/ 1925053 h 4652211"/>
              <a:gd name="connsiteX4" fmla="*/ 1957137 w 1957137"/>
              <a:gd name="connsiteY4" fmla="*/ 2422358 h 4652211"/>
              <a:gd name="connsiteX5" fmla="*/ 1844842 w 1957137"/>
              <a:gd name="connsiteY5" fmla="*/ 3096127 h 4652211"/>
              <a:gd name="connsiteX6" fmla="*/ 1427748 w 1957137"/>
              <a:gd name="connsiteY6" fmla="*/ 3898232 h 4652211"/>
              <a:gd name="connsiteX7" fmla="*/ 673769 w 1957137"/>
              <a:gd name="connsiteY7" fmla="*/ 4652211 h 4652211"/>
              <a:gd name="connsiteX8" fmla="*/ 96253 w 1957137"/>
              <a:gd name="connsiteY8" fmla="*/ 4299284 h 4652211"/>
              <a:gd name="connsiteX9" fmla="*/ 561474 w 1957137"/>
              <a:gd name="connsiteY9" fmla="*/ 3930316 h 4652211"/>
              <a:gd name="connsiteX10" fmla="*/ 882316 w 1957137"/>
              <a:gd name="connsiteY10" fmla="*/ 2245895 h 4652211"/>
              <a:gd name="connsiteX11" fmla="*/ 0 w 1957137"/>
              <a:gd name="connsiteY11" fmla="*/ 465221 h 4652211"/>
              <a:gd name="connsiteX0" fmla="*/ 0 w 1957137"/>
              <a:gd name="connsiteY0" fmla="*/ 465221 h 4652211"/>
              <a:gd name="connsiteX1" fmla="*/ 898358 w 1957137"/>
              <a:gd name="connsiteY1" fmla="*/ 0 h 4652211"/>
              <a:gd name="connsiteX2" fmla="*/ 1507958 w 1957137"/>
              <a:gd name="connsiteY2" fmla="*/ 1187116 h 4652211"/>
              <a:gd name="connsiteX3" fmla="*/ 1828800 w 1957137"/>
              <a:gd name="connsiteY3" fmla="*/ 1925053 h 4652211"/>
              <a:gd name="connsiteX4" fmla="*/ 1957137 w 1957137"/>
              <a:gd name="connsiteY4" fmla="*/ 2422358 h 4652211"/>
              <a:gd name="connsiteX5" fmla="*/ 1828800 w 1957137"/>
              <a:gd name="connsiteY5" fmla="*/ 3096127 h 4652211"/>
              <a:gd name="connsiteX6" fmla="*/ 1427748 w 1957137"/>
              <a:gd name="connsiteY6" fmla="*/ 3898232 h 4652211"/>
              <a:gd name="connsiteX7" fmla="*/ 673769 w 1957137"/>
              <a:gd name="connsiteY7" fmla="*/ 4652211 h 4652211"/>
              <a:gd name="connsiteX8" fmla="*/ 96253 w 1957137"/>
              <a:gd name="connsiteY8" fmla="*/ 4299284 h 4652211"/>
              <a:gd name="connsiteX9" fmla="*/ 561474 w 1957137"/>
              <a:gd name="connsiteY9" fmla="*/ 3930316 h 4652211"/>
              <a:gd name="connsiteX10" fmla="*/ 882316 w 1957137"/>
              <a:gd name="connsiteY10" fmla="*/ 2245895 h 4652211"/>
              <a:gd name="connsiteX11" fmla="*/ 0 w 1957137"/>
              <a:gd name="connsiteY11" fmla="*/ 465221 h 4652211"/>
              <a:gd name="connsiteX0" fmla="*/ 0 w 1895429"/>
              <a:gd name="connsiteY0" fmla="*/ 465221 h 4652211"/>
              <a:gd name="connsiteX1" fmla="*/ 898358 w 1895429"/>
              <a:gd name="connsiteY1" fmla="*/ 0 h 4652211"/>
              <a:gd name="connsiteX2" fmla="*/ 1507958 w 1895429"/>
              <a:gd name="connsiteY2" fmla="*/ 1187116 h 4652211"/>
              <a:gd name="connsiteX3" fmla="*/ 1828800 w 1895429"/>
              <a:gd name="connsiteY3" fmla="*/ 1925053 h 4652211"/>
              <a:gd name="connsiteX4" fmla="*/ 1895429 w 1895429"/>
              <a:gd name="connsiteY4" fmla="*/ 2411138 h 4652211"/>
              <a:gd name="connsiteX5" fmla="*/ 1828800 w 1895429"/>
              <a:gd name="connsiteY5" fmla="*/ 3096127 h 4652211"/>
              <a:gd name="connsiteX6" fmla="*/ 1427748 w 1895429"/>
              <a:gd name="connsiteY6" fmla="*/ 3898232 h 4652211"/>
              <a:gd name="connsiteX7" fmla="*/ 673769 w 1895429"/>
              <a:gd name="connsiteY7" fmla="*/ 4652211 h 4652211"/>
              <a:gd name="connsiteX8" fmla="*/ 96253 w 1895429"/>
              <a:gd name="connsiteY8" fmla="*/ 4299284 h 4652211"/>
              <a:gd name="connsiteX9" fmla="*/ 561474 w 1895429"/>
              <a:gd name="connsiteY9" fmla="*/ 3930316 h 4652211"/>
              <a:gd name="connsiteX10" fmla="*/ 882316 w 1895429"/>
              <a:gd name="connsiteY10" fmla="*/ 2245895 h 4652211"/>
              <a:gd name="connsiteX11" fmla="*/ 0 w 1895429"/>
              <a:gd name="connsiteY11" fmla="*/ 465221 h 4652211"/>
              <a:gd name="connsiteX0" fmla="*/ 0 w 1895429"/>
              <a:gd name="connsiteY0" fmla="*/ 465221 h 4652211"/>
              <a:gd name="connsiteX1" fmla="*/ 898358 w 1895429"/>
              <a:gd name="connsiteY1" fmla="*/ 0 h 4652211"/>
              <a:gd name="connsiteX2" fmla="*/ 1507958 w 1895429"/>
              <a:gd name="connsiteY2" fmla="*/ 1187116 h 4652211"/>
              <a:gd name="connsiteX3" fmla="*/ 1828800 w 1895429"/>
              <a:gd name="connsiteY3" fmla="*/ 1925053 h 4652211"/>
              <a:gd name="connsiteX4" fmla="*/ 1895429 w 1895429"/>
              <a:gd name="connsiteY4" fmla="*/ 2411138 h 4652211"/>
              <a:gd name="connsiteX5" fmla="*/ 1817580 w 1895429"/>
              <a:gd name="connsiteY5" fmla="*/ 3090517 h 4652211"/>
              <a:gd name="connsiteX6" fmla="*/ 1427748 w 1895429"/>
              <a:gd name="connsiteY6" fmla="*/ 3898232 h 4652211"/>
              <a:gd name="connsiteX7" fmla="*/ 673769 w 1895429"/>
              <a:gd name="connsiteY7" fmla="*/ 4652211 h 4652211"/>
              <a:gd name="connsiteX8" fmla="*/ 96253 w 1895429"/>
              <a:gd name="connsiteY8" fmla="*/ 4299284 h 4652211"/>
              <a:gd name="connsiteX9" fmla="*/ 561474 w 1895429"/>
              <a:gd name="connsiteY9" fmla="*/ 3930316 h 4652211"/>
              <a:gd name="connsiteX10" fmla="*/ 882316 w 1895429"/>
              <a:gd name="connsiteY10" fmla="*/ 2245895 h 4652211"/>
              <a:gd name="connsiteX11" fmla="*/ 0 w 1895429"/>
              <a:gd name="connsiteY11" fmla="*/ 465221 h 4652211"/>
              <a:gd name="connsiteX0" fmla="*/ 0 w 1895429"/>
              <a:gd name="connsiteY0" fmla="*/ 465221 h 4652211"/>
              <a:gd name="connsiteX1" fmla="*/ 898358 w 1895429"/>
              <a:gd name="connsiteY1" fmla="*/ 0 h 4652211"/>
              <a:gd name="connsiteX2" fmla="*/ 1507958 w 1895429"/>
              <a:gd name="connsiteY2" fmla="*/ 1187116 h 4652211"/>
              <a:gd name="connsiteX3" fmla="*/ 1828800 w 1895429"/>
              <a:gd name="connsiteY3" fmla="*/ 1925053 h 4652211"/>
              <a:gd name="connsiteX4" fmla="*/ 1895429 w 1895429"/>
              <a:gd name="connsiteY4" fmla="*/ 2411138 h 4652211"/>
              <a:gd name="connsiteX5" fmla="*/ 1817580 w 1895429"/>
              <a:gd name="connsiteY5" fmla="*/ 3090517 h 4652211"/>
              <a:gd name="connsiteX6" fmla="*/ 1467017 w 1895429"/>
              <a:gd name="connsiteY6" fmla="*/ 3836524 h 4652211"/>
              <a:gd name="connsiteX7" fmla="*/ 673769 w 1895429"/>
              <a:gd name="connsiteY7" fmla="*/ 4652211 h 4652211"/>
              <a:gd name="connsiteX8" fmla="*/ 96253 w 1895429"/>
              <a:gd name="connsiteY8" fmla="*/ 4299284 h 4652211"/>
              <a:gd name="connsiteX9" fmla="*/ 561474 w 1895429"/>
              <a:gd name="connsiteY9" fmla="*/ 3930316 h 4652211"/>
              <a:gd name="connsiteX10" fmla="*/ 882316 w 1895429"/>
              <a:gd name="connsiteY10" fmla="*/ 2245895 h 4652211"/>
              <a:gd name="connsiteX11" fmla="*/ 0 w 1895429"/>
              <a:gd name="connsiteY11" fmla="*/ 465221 h 4652211"/>
              <a:gd name="connsiteX0" fmla="*/ 0 w 1895429"/>
              <a:gd name="connsiteY0" fmla="*/ 465221 h 4652211"/>
              <a:gd name="connsiteX1" fmla="*/ 898358 w 1895429"/>
              <a:gd name="connsiteY1" fmla="*/ 0 h 4652211"/>
              <a:gd name="connsiteX2" fmla="*/ 1507958 w 1895429"/>
              <a:gd name="connsiteY2" fmla="*/ 1187116 h 4652211"/>
              <a:gd name="connsiteX3" fmla="*/ 1828800 w 1895429"/>
              <a:gd name="connsiteY3" fmla="*/ 1925053 h 4652211"/>
              <a:gd name="connsiteX4" fmla="*/ 1895429 w 1895429"/>
              <a:gd name="connsiteY4" fmla="*/ 2411138 h 4652211"/>
              <a:gd name="connsiteX5" fmla="*/ 1817580 w 1895429"/>
              <a:gd name="connsiteY5" fmla="*/ 3090517 h 4652211"/>
              <a:gd name="connsiteX6" fmla="*/ 1467017 w 1895429"/>
              <a:gd name="connsiteY6" fmla="*/ 3836524 h 4652211"/>
              <a:gd name="connsiteX7" fmla="*/ 673769 w 1895429"/>
              <a:gd name="connsiteY7" fmla="*/ 4652211 h 4652211"/>
              <a:gd name="connsiteX8" fmla="*/ 96253 w 1895429"/>
              <a:gd name="connsiteY8" fmla="*/ 4299284 h 4652211"/>
              <a:gd name="connsiteX9" fmla="*/ 561474 w 1895429"/>
              <a:gd name="connsiteY9" fmla="*/ 3930316 h 4652211"/>
              <a:gd name="connsiteX10" fmla="*/ 893535 w 1895429"/>
              <a:gd name="connsiteY10" fmla="*/ 2251505 h 4652211"/>
              <a:gd name="connsiteX11" fmla="*/ 0 w 1895429"/>
              <a:gd name="connsiteY11" fmla="*/ 465221 h 4652211"/>
              <a:gd name="connsiteX0" fmla="*/ 0 w 1895429"/>
              <a:gd name="connsiteY0" fmla="*/ 465221 h 4652211"/>
              <a:gd name="connsiteX1" fmla="*/ 898358 w 1895429"/>
              <a:gd name="connsiteY1" fmla="*/ 0 h 4652211"/>
              <a:gd name="connsiteX2" fmla="*/ 1507958 w 1895429"/>
              <a:gd name="connsiteY2" fmla="*/ 1187116 h 4652211"/>
              <a:gd name="connsiteX3" fmla="*/ 1828800 w 1895429"/>
              <a:gd name="connsiteY3" fmla="*/ 1925053 h 4652211"/>
              <a:gd name="connsiteX4" fmla="*/ 1895429 w 1895429"/>
              <a:gd name="connsiteY4" fmla="*/ 2411138 h 4652211"/>
              <a:gd name="connsiteX5" fmla="*/ 1817580 w 1895429"/>
              <a:gd name="connsiteY5" fmla="*/ 3090517 h 4652211"/>
              <a:gd name="connsiteX6" fmla="*/ 1467017 w 1895429"/>
              <a:gd name="connsiteY6" fmla="*/ 3836524 h 4652211"/>
              <a:gd name="connsiteX7" fmla="*/ 673769 w 1895429"/>
              <a:gd name="connsiteY7" fmla="*/ 4652211 h 4652211"/>
              <a:gd name="connsiteX8" fmla="*/ 96253 w 1895429"/>
              <a:gd name="connsiteY8" fmla="*/ 4299284 h 4652211"/>
              <a:gd name="connsiteX9" fmla="*/ 561474 w 1895429"/>
              <a:gd name="connsiteY9" fmla="*/ 3930316 h 4652211"/>
              <a:gd name="connsiteX10" fmla="*/ 899145 w 1895429"/>
              <a:gd name="connsiteY10" fmla="*/ 2262724 h 4652211"/>
              <a:gd name="connsiteX11" fmla="*/ 0 w 1895429"/>
              <a:gd name="connsiteY11" fmla="*/ 465221 h 4652211"/>
              <a:gd name="connsiteX0" fmla="*/ 0 w 1895429"/>
              <a:gd name="connsiteY0" fmla="*/ 465221 h 4652211"/>
              <a:gd name="connsiteX1" fmla="*/ 898358 w 1895429"/>
              <a:gd name="connsiteY1" fmla="*/ 0 h 4652211"/>
              <a:gd name="connsiteX2" fmla="*/ 1507958 w 1895429"/>
              <a:gd name="connsiteY2" fmla="*/ 1187116 h 4652211"/>
              <a:gd name="connsiteX3" fmla="*/ 1828800 w 1895429"/>
              <a:gd name="connsiteY3" fmla="*/ 1925053 h 4652211"/>
              <a:gd name="connsiteX4" fmla="*/ 1895429 w 1895429"/>
              <a:gd name="connsiteY4" fmla="*/ 2411138 h 4652211"/>
              <a:gd name="connsiteX5" fmla="*/ 1817580 w 1895429"/>
              <a:gd name="connsiteY5" fmla="*/ 3090517 h 4652211"/>
              <a:gd name="connsiteX6" fmla="*/ 1467017 w 1895429"/>
              <a:gd name="connsiteY6" fmla="*/ 3836524 h 4652211"/>
              <a:gd name="connsiteX7" fmla="*/ 673769 w 1895429"/>
              <a:gd name="connsiteY7" fmla="*/ 4652211 h 4652211"/>
              <a:gd name="connsiteX8" fmla="*/ 96253 w 1895429"/>
              <a:gd name="connsiteY8" fmla="*/ 4299284 h 4652211"/>
              <a:gd name="connsiteX9" fmla="*/ 561474 w 1895429"/>
              <a:gd name="connsiteY9" fmla="*/ 3930316 h 4652211"/>
              <a:gd name="connsiteX10" fmla="*/ 899145 w 1895429"/>
              <a:gd name="connsiteY10" fmla="*/ 2257114 h 4652211"/>
              <a:gd name="connsiteX11" fmla="*/ 0 w 1895429"/>
              <a:gd name="connsiteY11" fmla="*/ 465221 h 4652211"/>
              <a:gd name="connsiteX0" fmla="*/ 0 w 1895429"/>
              <a:gd name="connsiteY0" fmla="*/ 465221 h 4652211"/>
              <a:gd name="connsiteX1" fmla="*/ 898358 w 1895429"/>
              <a:gd name="connsiteY1" fmla="*/ 0 h 4652211"/>
              <a:gd name="connsiteX2" fmla="*/ 1507958 w 1895429"/>
              <a:gd name="connsiteY2" fmla="*/ 1187116 h 4652211"/>
              <a:gd name="connsiteX3" fmla="*/ 1828800 w 1895429"/>
              <a:gd name="connsiteY3" fmla="*/ 1925053 h 4652211"/>
              <a:gd name="connsiteX4" fmla="*/ 1895429 w 1895429"/>
              <a:gd name="connsiteY4" fmla="*/ 2411138 h 4652211"/>
              <a:gd name="connsiteX5" fmla="*/ 1817580 w 1895429"/>
              <a:gd name="connsiteY5" fmla="*/ 3090517 h 4652211"/>
              <a:gd name="connsiteX6" fmla="*/ 1467017 w 1895429"/>
              <a:gd name="connsiteY6" fmla="*/ 3836524 h 4652211"/>
              <a:gd name="connsiteX7" fmla="*/ 673769 w 1895429"/>
              <a:gd name="connsiteY7" fmla="*/ 4652211 h 4652211"/>
              <a:gd name="connsiteX8" fmla="*/ 152351 w 1895429"/>
              <a:gd name="connsiteY8" fmla="*/ 4316113 h 4652211"/>
              <a:gd name="connsiteX9" fmla="*/ 561474 w 1895429"/>
              <a:gd name="connsiteY9" fmla="*/ 3930316 h 4652211"/>
              <a:gd name="connsiteX10" fmla="*/ 899145 w 1895429"/>
              <a:gd name="connsiteY10" fmla="*/ 2257114 h 4652211"/>
              <a:gd name="connsiteX11" fmla="*/ 0 w 1895429"/>
              <a:gd name="connsiteY11" fmla="*/ 465221 h 4652211"/>
              <a:gd name="connsiteX0" fmla="*/ 0 w 1895429"/>
              <a:gd name="connsiteY0" fmla="*/ 465221 h 4652211"/>
              <a:gd name="connsiteX1" fmla="*/ 898358 w 1895429"/>
              <a:gd name="connsiteY1" fmla="*/ 0 h 4652211"/>
              <a:gd name="connsiteX2" fmla="*/ 1507958 w 1895429"/>
              <a:gd name="connsiteY2" fmla="*/ 1187116 h 4652211"/>
              <a:gd name="connsiteX3" fmla="*/ 1828800 w 1895429"/>
              <a:gd name="connsiteY3" fmla="*/ 1925053 h 4652211"/>
              <a:gd name="connsiteX4" fmla="*/ 1895429 w 1895429"/>
              <a:gd name="connsiteY4" fmla="*/ 2411138 h 4652211"/>
              <a:gd name="connsiteX5" fmla="*/ 1862558 w 1895429"/>
              <a:gd name="connsiteY5" fmla="*/ 2701766 h 4652211"/>
              <a:gd name="connsiteX6" fmla="*/ 1817580 w 1895429"/>
              <a:gd name="connsiteY6" fmla="*/ 3090517 h 4652211"/>
              <a:gd name="connsiteX7" fmla="*/ 1467017 w 1895429"/>
              <a:gd name="connsiteY7" fmla="*/ 3836524 h 4652211"/>
              <a:gd name="connsiteX8" fmla="*/ 673769 w 1895429"/>
              <a:gd name="connsiteY8" fmla="*/ 4652211 h 4652211"/>
              <a:gd name="connsiteX9" fmla="*/ 152351 w 1895429"/>
              <a:gd name="connsiteY9" fmla="*/ 4316113 h 4652211"/>
              <a:gd name="connsiteX10" fmla="*/ 561474 w 1895429"/>
              <a:gd name="connsiteY10" fmla="*/ 3930316 h 4652211"/>
              <a:gd name="connsiteX11" fmla="*/ 899145 w 1895429"/>
              <a:gd name="connsiteY11" fmla="*/ 2257114 h 4652211"/>
              <a:gd name="connsiteX12" fmla="*/ 0 w 1895429"/>
              <a:gd name="connsiteY12" fmla="*/ 465221 h 4652211"/>
              <a:gd name="connsiteX0" fmla="*/ 0 w 1895429"/>
              <a:gd name="connsiteY0" fmla="*/ 465221 h 4652211"/>
              <a:gd name="connsiteX1" fmla="*/ 898358 w 1895429"/>
              <a:gd name="connsiteY1" fmla="*/ 0 h 4652211"/>
              <a:gd name="connsiteX2" fmla="*/ 1507958 w 1895429"/>
              <a:gd name="connsiteY2" fmla="*/ 1187116 h 4652211"/>
              <a:gd name="connsiteX3" fmla="*/ 1828800 w 1895429"/>
              <a:gd name="connsiteY3" fmla="*/ 1925053 h 4652211"/>
              <a:gd name="connsiteX4" fmla="*/ 1895429 w 1895429"/>
              <a:gd name="connsiteY4" fmla="*/ 2411138 h 4652211"/>
              <a:gd name="connsiteX5" fmla="*/ 1884997 w 1895429"/>
              <a:gd name="connsiteY5" fmla="*/ 2701766 h 4652211"/>
              <a:gd name="connsiteX6" fmla="*/ 1817580 w 1895429"/>
              <a:gd name="connsiteY6" fmla="*/ 3090517 h 4652211"/>
              <a:gd name="connsiteX7" fmla="*/ 1467017 w 1895429"/>
              <a:gd name="connsiteY7" fmla="*/ 3836524 h 4652211"/>
              <a:gd name="connsiteX8" fmla="*/ 673769 w 1895429"/>
              <a:gd name="connsiteY8" fmla="*/ 4652211 h 4652211"/>
              <a:gd name="connsiteX9" fmla="*/ 152351 w 1895429"/>
              <a:gd name="connsiteY9" fmla="*/ 4316113 h 4652211"/>
              <a:gd name="connsiteX10" fmla="*/ 561474 w 1895429"/>
              <a:gd name="connsiteY10" fmla="*/ 3930316 h 4652211"/>
              <a:gd name="connsiteX11" fmla="*/ 899145 w 1895429"/>
              <a:gd name="connsiteY11" fmla="*/ 2257114 h 4652211"/>
              <a:gd name="connsiteX12" fmla="*/ 0 w 1895429"/>
              <a:gd name="connsiteY12" fmla="*/ 465221 h 4652211"/>
              <a:gd name="connsiteX0" fmla="*/ 0 w 1895429"/>
              <a:gd name="connsiteY0" fmla="*/ 465221 h 4652211"/>
              <a:gd name="connsiteX1" fmla="*/ 898358 w 1895429"/>
              <a:gd name="connsiteY1" fmla="*/ 0 h 4652211"/>
              <a:gd name="connsiteX2" fmla="*/ 1507958 w 1895429"/>
              <a:gd name="connsiteY2" fmla="*/ 1187116 h 4652211"/>
              <a:gd name="connsiteX3" fmla="*/ 1828800 w 1895429"/>
              <a:gd name="connsiteY3" fmla="*/ 1925053 h 4652211"/>
              <a:gd name="connsiteX4" fmla="*/ 1895429 w 1895429"/>
              <a:gd name="connsiteY4" fmla="*/ 2411138 h 4652211"/>
              <a:gd name="connsiteX5" fmla="*/ 1884997 w 1895429"/>
              <a:gd name="connsiteY5" fmla="*/ 2701766 h 4652211"/>
              <a:gd name="connsiteX6" fmla="*/ 1817580 w 1895429"/>
              <a:gd name="connsiteY6" fmla="*/ 3090517 h 4652211"/>
              <a:gd name="connsiteX7" fmla="*/ 1694263 w 1895429"/>
              <a:gd name="connsiteY7" fmla="*/ 3369334 h 4652211"/>
              <a:gd name="connsiteX8" fmla="*/ 1467017 w 1895429"/>
              <a:gd name="connsiteY8" fmla="*/ 3836524 h 4652211"/>
              <a:gd name="connsiteX9" fmla="*/ 673769 w 1895429"/>
              <a:gd name="connsiteY9" fmla="*/ 4652211 h 4652211"/>
              <a:gd name="connsiteX10" fmla="*/ 152351 w 1895429"/>
              <a:gd name="connsiteY10" fmla="*/ 4316113 h 4652211"/>
              <a:gd name="connsiteX11" fmla="*/ 561474 w 1895429"/>
              <a:gd name="connsiteY11" fmla="*/ 3930316 h 4652211"/>
              <a:gd name="connsiteX12" fmla="*/ 899145 w 1895429"/>
              <a:gd name="connsiteY12" fmla="*/ 2257114 h 4652211"/>
              <a:gd name="connsiteX13" fmla="*/ 0 w 1895429"/>
              <a:gd name="connsiteY13" fmla="*/ 465221 h 4652211"/>
              <a:gd name="connsiteX0" fmla="*/ 0 w 1895429"/>
              <a:gd name="connsiteY0" fmla="*/ 465221 h 4652211"/>
              <a:gd name="connsiteX1" fmla="*/ 898358 w 1895429"/>
              <a:gd name="connsiteY1" fmla="*/ 0 h 4652211"/>
              <a:gd name="connsiteX2" fmla="*/ 1507958 w 1895429"/>
              <a:gd name="connsiteY2" fmla="*/ 1187116 h 4652211"/>
              <a:gd name="connsiteX3" fmla="*/ 1828800 w 1895429"/>
              <a:gd name="connsiteY3" fmla="*/ 1925053 h 4652211"/>
              <a:gd name="connsiteX4" fmla="*/ 1895429 w 1895429"/>
              <a:gd name="connsiteY4" fmla="*/ 2411138 h 4652211"/>
              <a:gd name="connsiteX5" fmla="*/ 1884997 w 1895429"/>
              <a:gd name="connsiteY5" fmla="*/ 2701766 h 4652211"/>
              <a:gd name="connsiteX6" fmla="*/ 1817580 w 1895429"/>
              <a:gd name="connsiteY6" fmla="*/ 3090517 h 4652211"/>
              <a:gd name="connsiteX7" fmla="*/ 1666214 w 1895429"/>
              <a:gd name="connsiteY7" fmla="*/ 3464700 h 4652211"/>
              <a:gd name="connsiteX8" fmla="*/ 1467017 w 1895429"/>
              <a:gd name="connsiteY8" fmla="*/ 3836524 h 4652211"/>
              <a:gd name="connsiteX9" fmla="*/ 673769 w 1895429"/>
              <a:gd name="connsiteY9" fmla="*/ 4652211 h 4652211"/>
              <a:gd name="connsiteX10" fmla="*/ 152351 w 1895429"/>
              <a:gd name="connsiteY10" fmla="*/ 4316113 h 4652211"/>
              <a:gd name="connsiteX11" fmla="*/ 561474 w 1895429"/>
              <a:gd name="connsiteY11" fmla="*/ 3930316 h 4652211"/>
              <a:gd name="connsiteX12" fmla="*/ 899145 w 1895429"/>
              <a:gd name="connsiteY12" fmla="*/ 2257114 h 4652211"/>
              <a:gd name="connsiteX13" fmla="*/ 0 w 1895429"/>
              <a:gd name="connsiteY13" fmla="*/ 465221 h 4652211"/>
              <a:gd name="connsiteX0" fmla="*/ 0 w 1895429"/>
              <a:gd name="connsiteY0" fmla="*/ 465221 h 4652211"/>
              <a:gd name="connsiteX1" fmla="*/ 898358 w 1895429"/>
              <a:gd name="connsiteY1" fmla="*/ 0 h 4652211"/>
              <a:gd name="connsiteX2" fmla="*/ 1507958 w 1895429"/>
              <a:gd name="connsiteY2" fmla="*/ 1187116 h 4652211"/>
              <a:gd name="connsiteX3" fmla="*/ 1828800 w 1895429"/>
              <a:gd name="connsiteY3" fmla="*/ 1925053 h 4652211"/>
              <a:gd name="connsiteX4" fmla="*/ 1895429 w 1895429"/>
              <a:gd name="connsiteY4" fmla="*/ 2411138 h 4652211"/>
              <a:gd name="connsiteX5" fmla="*/ 1884997 w 1895429"/>
              <a:gd name="connsiteY5" fmla="*/ 2701766 h 4652211"/>
              <a:gd name="connsiteX6" fmla="*/ 1817580 w 1895429"/>
              <a:gd name="connsiteY6" fmla="*/ 3090517 h 4652211"/>
              <a:gd name="connsiteX7" fmla="*/ 1666214 w 1895429"/>
              <a:gd name="connsiteY7" fmla="*/ 3464700 h 4652211"/>
              <a:gd name="connsiteX8" fmla="*/ 1467017 w 1895429"/>
              <a:gd name="connsiteY8" fmla="*/ 3836524 h 4652211"/>
              <a:gd name="connsiteX9" fmla="*/ 1043524 w 1895429"/>
              <a:gd name="connsiteY9" fmla="*/ 4272515 h 4652211"/>
              <a:gd name="connsiteX10" fmla="*/ 673769 w 1895429"/>
              <a:gd name="connsiteY10" fmla="*/ 4652211 h 4652211"/>
              <a:gd name="connsiteX11" fmla="*/ 152351 w 1895429"/>
              <a:gd name="connsiteY11" fmla="*/ 4316113 h 4652211"/>
              <a:gd name="connsiteX12" fmla="*/ 561474 w 1895429"/>
              <a:gd name="connsiteY12" fmla="*/ 3930316 h 4652211"/>
              <a:gd name="connsiteX13" fmla="*/ 899145 w 1895429"/>
              <a:gd name="connsiteY13" fmla="*/ 2257114 h 4652211"/>
              <a:gd name="connsiteX14" fmla="*/ 0 w 1895429"/>
              <a:gd name="connsiteY14" fmla="*/ 465221 h 4652211"/>
              <a:gd name="connsiteX0" fmla="*/ 0 w 1895429"/>
              <a:gd name="connsiteY0" fmla="*/ 465221 h 4652211"/>
              <a:gd name="connsiteX1" fmla="*/ 898358 w 1895429"/>
              <a:gd name="connsiteY1" fmla="*/ 0 h 4652211"/>
              <a:gd name="connsiteX2" fmla="*/ 1507958 w 1895429"/>
              <a:gd name="connsiteY2" fmla="*/ 1187116 h 4652211"/>
              <a:gd name="connsiteX3" fmla="*/ 1828800 w 1895429"/>
              <a:gd name="connsiteY3" fmla="*/ 1925053 h 4652211"/>
              <a:gd name="connsiteX4" fmla="*/ 1895429 w 1895429"/>
              <a:gd name="connsiteY4" fmla="*/ 2411138 h 4652211"/>
              <a:gd name="connsiteX5" fmla="*/ 1884997 w 1895429"/>
              <a:gd name="connsiteY5" fmla="*/ 2701766 h 4652211"/>
              <a:gd name="connsiteX6" fmla="*/ 1817580 w 1895429"/>
              <a:gd name="connsiteY6" fmla="*/ 3090517 h 4652211"/>
              <a:gd name="connsiteX7" fmla="*/ 1666214 w 1895429"/>
              <a:gd name="connsiteY7" fmla="*/ 3464700 h 4652211"/>
              <a:gd name="connsiteX8" fmla="*/ 1467017 w 1895429"/>
              <a:gd name="connsiteY8" fmla="*/ 3836524 h 4652211"/>
              <a:gd name="connsiteX9" fmla="*/ 1060354 w 1895429"/>
              <a:gd name="connsiteY9" fmla="*/ 4289345 h 4652211"/>
              <a:gd name="connsiteX10" fmla="*/ 673769 w 1895429"/>
              <a:gd name="connsiteY10" fmla="*/ 4652211 h 4652211"/>
              <a:gd name="connsiteX11" fmla="*/ 152351 w 1895429"/>
              <a:gd name="connsiteY11" fmla="*/ 4316113 h 4652211"/>
              <a:gd name="connsiteX12" fmla="*/ 561474 w 1895429"/>
              <a:gd name="connsiteY12" fmla="*/ 3930316 h 4652211"/>
              <a:gd name="connsiteX13" fmla="*/ 899145 w 1895429"/>
              <a:gd name="connsiteY13" fmla="*/ 2257114 h 4652211"/>
              <a:gd name="connsiteX14" fmla="*/ 0 w 1895429"/>
              <a:gd name="connsiteY14" fmla="*/ 465221 h 4652211"/>
              <a:gd name="connsiteX0" fmla="*/ 0 w 1895429"/>
              <a:gd name="connsiteY0" fmla="*/ 465221 h 4652211"/>
              <a:gd name="connsiteX1" fmla="*/ 898358 w 1895429"/>
              <a:gd name="connsiteY1" fmla="*/ 0 h 4652211"/>
              <a:gd name="connsiteX2" fmla="*/ 1507958 w 1895429"/>
              <a:gd name="connsiteY2" fmla="*/ 1187116 h 4652211"/>
              <a:gd name="connsiteX3" fmla="*/ 1828800 w 1895429"/>
              <a:gd name="connsiteY3" fmla="*/ 1925053 h 4652211"/>
              <a:gd name="connsiteX4" fmla="*/ 1895429 w 1895429"/>
              <a:gd name="connsiteY4" fmla="*/ 2411138 h 4652211"/>
              <a:gd name="connsiteX5" fmla="*/ 1884997 w 1895429"/>
              <a:gd name="connsiteY5" fmla="*/ 2701766 h 4652211"/>
              <a:gd name="connsiteX6" fmla="*/ 1817580 w 1895429"/>
              <a:gd name="connsiteY6" fmla="*/ 3090517 h 4652211"/>
              <a:gd name="connsiteX7" fmla="*/ 1666214 w 1895429"/>
              <a:gd name="connsiteY7" fmla="*/ 3464700 h 4652211"/>
              <a:gd name="connsiteX8" fmla="*/ 1450187 w 1895429"/>
              <a:gd name="connsiteY8" fmla="*/ 3836524 h 4652211"/>
              <a:gd name="connsiteX9" fmla="*/ 1060354 w 1895429"/>
              <a:gd name="connsiteY9" fmla="*/ 4289345 h 4652211"/>
              <a:gd name="connsiteX10" fmla="*/ 673769 w 1895429"/>
              <a:gd name="connsiteY10" fmla="*/ 4652211 h 4652211"/>
              <a:gd name="connsiteX11" fmla="*/ 152351 w 1895429"/>
              <a:gd name="connsiteY11" fmla="*/ 4316113 h 4652211"/>
              <a:gd name="connsiteX12" fmla="*/ 561474 w 1895429"/>
              <a:gd name="connsiteY12" fmla="*/ 3930316 h 4652211"/>
              <a:gd name="connsiteX13" fmla="*/ 899145 w 1895429"/>
              <a:gd name="connsiteY13" fmla="*/ 2257114 h 4652211"/>
              <a:gd name="connsiteX14" fmla="*/ 0 w 1895429"/>
              <a:gd name="connsiteY14" fmla="*/ 465221 h 46522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895429" h="4652211">
                <a:moveTo>
                  <a:pt x="0" y="465221"/>
                </a:moveTo>
                <a:lnTo>
                  <a:pt x="898358" y="0"/>
                </a:lnTo>
                <a:lnTo>
                  <a:pt x="1507958" y="1187116"/>
                </a:lnTo>
                <a:lnTo>
                  <a:pt x="1828800" y="1925053"/>
                </a:lnTo>
                <a:lnTo>
                  <a:pt x="1895429" y="2411138"/>
                </a:lnTo>
                <a:lnTo>
                  <a:pt x="1884997" y="2701766"/>
                </a:lnTo>
                <a:lnTo>
                  <a:pt x="1817580" y="3090517"/>
                </a:lnTo>
                <a:lnTo>
                  <a:pt x="1666214" y="3464700"/>
                </a:lnTo>
                <a:lnTo>
                  <a:pt x="1450187" y="3836524"/>
                </a:lnTo>
                <a:lnTo>
                  <a:pt x="1060354" y="4289345"/>
                </a:lnTo>
                <a:lnTo>
                  <a:pt x="673769" y="4652211"/>
                </a:lnTo>
                <a:lnTo>
                  <a:pt x="152351" y="4316113"/>
                </a:lnTo>
                <a:lnTo>
                  <a:pt x="561474" y="3930316"/>
                </a:lnTo>
                <a:lnTo>
                  <a:pt x="899145" y="2257114"/>
                </a:lnTo>
                <a:lnTo>
                  <a:pt x="0" y="465221"/>
                </a:lnTo>
                <a:close/>
              </a:path>
            </a:pathLst>
          </a:custGeom>
          <a:solidFill>
            <a:schemeClr val="accent6">
              <a:lumMod val="20000"/>
              <a:lumOff val="80000"/>
              <a:alpha val="30000"/>
            </a:schemeClr>
          </a:solidFill>
          <a:ln>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 name="TextBox 15">
            <a:extLst>
              <a:ext uri="{FF2B5EF4-FFF2-40B4-BE49-F238E27FC236}">
                <a16:creationId xmlns="" xmlns:a16="http://schemas.microsoft.com/office/drawing/2014/main" id="{753E5BE1-271A-42FD-84B8-159287736D57}"/>
              </a:ext>
            </a:extLst>
          </p:cNvPr>
          <p:cNvSpPr txBox="1"/>
          <p:nvPr/>
        </p:nvSpPr>
        <p:spPr>
          <a:xfrm>
            <a:off x="3519726" y="4796589"/>
            <a:ext cx="1298181" cy="707886"/>
          </a:xfrm>
          <a:prstGeom prst="rect">
            <a:avLst/>
          </a:prstGeom>
          <a:noFill/>
        </p:spPr>
        <p:txBody>
          <a:bodyPr wrap="square" rtlCol="0">
            <a:spAutoFit/>
          </a:bodyPr>
          <a:lstStyle/>
          <a:p>
            <a:r>
              <a:rPr lang="en-US" sz="2000" dirty="0"/>
              <a:t>Temp Parking</a:t>
            </a:r>
          </a:p>
        </p:txBody>
      </p:sp>
    </p:spTree>
    <p:extLst>
      <p:ext uri="{BB962C8B-B14F-4D97-AF65-F5344CB8AC3E}">
        <p14:creationId xmlns:p14="http://schemas.microsoft.com/office/powerpoint/2010/main" xmlns="" val="265985550"/>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 xmlns:a16="http://schemas.microsoft.com/office/drawing/2014/main" id="{25522B2D-42C6-43EA-89FF-70E68BCD7618}"/>
              </a:ext>
            </a:extLst>
          </p:cNvPr>
          <p:cNvSpPr/>
          <p:nvPr/>
        </p:nvSpPr>
        <p:spPr>
          <a:xfrm>
            <a:off x="1228714" y="5526271"/>
            <a:ext cx="6331714" cy="1569660"/>
          </a:xfrm>
          <a:prstGeom prst="rect">
            <a:avLst/>
          </a:prstGeom>
        </p:spPr>
        <p:txBody>
          <a:bodyPr wrap="square">
            <a:spAutoFit/>
          </a:bodyPr>
          <a:lstStyle/>
          <a:p>
            <a:r>
              <a:rPr lang="en-US" sz="3200" spc="-150" dirty="0">
                <a:latin typeface="Century Gothic" panose="020B0502020202020204" pitchFamily="34" charset="0"/>
              </a:rPr>
              <a:t>OPTION 3</a:t>
            </a:r>
          </a:p>
          <a:p>
            <a:r>
              <a:rPr lang="en-US" sz="3200" spc="-150" dirty="0">
                <a:latin typeface="Century Gothic" panose="020B0502020202020204" pitchFamily="34" charset="0"/>
              </a:rPr>
              <a:t>Use of south PoP and part of adjacent utility plot.</a:t>
            </a:r>
          </a:p>
        </p:txBody>
      </p:sp>
      <p:pic>
        <p:nvPicPr>
          <p:cNvPr id="6" name="Picture 5">
            <a:extLst>
              <a:ext uri="{FF2B5EF4-FFF2-40B4-BE49-F238E27FC236}">
                <a16:creationId xmlns="" xmlns:a16="http://schemas.microsoft.com/office/drawing/2014/main" id="{41E90A4F-D77E-474E-9830-C9AFB59D49E1}"/>
              </a:ext>
            </a:extLst>
          </p:cNvPr>
          <p:cNvPicPr>
            <a:picLocks noChangeAspect="1"/>
          </p:cNvPicPr>
          <p:nvPr/>
        </p:nvPicPr>
        <p:blipFill rotWithShape="1">
          <a:blip r:embed="rId2" cstate="print"/>
          <a:srcRect l="24692" t="49339" r="54022" b="20263"/>
          <a:stretch/>
        </p:blipFill>
        <p:spPr>
          <a:xfrm>
            <a:off x="8534400" y="1975104"/>
            <a:ext cx="6693409" cy="5376672"/>
          </a:xfrm>
          <a:prstGeom prst="rect">
            <a:avLst/>
          </a:prstGeom>
        </p:spPr>
      </p:pic>
    </p:spTree>
    <p:extLst>
      <p:ext uri="{BB962C8B-B14F-4D97-AF65-F5344CB8AC3E}">
        <p14:creationId xmlns:p14="http://schemas.microsoft.com/office/powerpoint/2010/main" xmlns="" val="305039471"/>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 name="Title 21"/>
          <p:cNvSpPr>
            <a:spLocks noGrp="1"/>
          </p:cNvSpPr>
          <p:nvPr>
            <p:ph type="title"/>
          </p:nvPr>
        </p:nvSpPr>
        <p:spPr>
          <a:xfrm>
            <a:off x="495367" y="-515451"/>
            <a:ext cx="9160697" cy="2072549"/>
          </a:xfrm>
        </p:spPr>
        <p:txBody>
          <a:bodyPr vert="horz" lIns="91440" tIns="45720" rIns="91440" bIns="45720" rtlCol="0" anchor="b">
            <a:normAutofit/>
          </a:bodyPr>
          <a:lstStyle/>
          <a:p>
            <a:r>
              <a:rPr lang="en-US" sz="6000" kern="1200" dirty="0">
                <a:solidFill>
                  <a:schemeClr val="tx1"/>
                </a:solidFill>
                <a:latin typeface="+mj-lt"/>
                <a:ea typeface="+mj-ea"/>
                <a:cs typeface="+mj-cs"/>
              </a:rPr>
              <a:t>PoP Buildings	</a:t>
            </a:r>
            <a:endParaRPr lang="en-US" sz="2000" kern="1200" dirty="0">
              <a:solidFill>
                <a:schemeClr val="tx1"/>
              </a:solidFill>
              <a:latin typeface="+mj-lt"/>
              <a:ea typeface="+mj-ea"/>
              <a:cs typeface="+mj-cs"/>
            </a:endParaRPr>
          </a:p>
        </p:txBody>
      </p:sp>
      <p:cxnSp>
        <p:nvCxnSpPr>
          <p:cNvPr id="10" name="Straight Connector 9">
            <a:extLst>
              <a:ext uri="{FF2B5EF4-FFF2-40B4-BE49-F238E27FC236}">
                <a16:creationId xmlns="" xmlns:a16="http://schemas.microsoft.com/office/drawing/2014/main" id="{8BE10447-C9B1-4A18-BAF0-3D2BDCF55D3A}"/>
              </a:ext>
            </a:extLst>
          </p:cNvPr>
          <p:cNvCxnSpPr>
            <a:cxnSpLocks/>
          </p:cNvCxnSpPr>
          <p:nvPr/>
        </p:nvCxnSpPr>
        <p:spPr>
          <a:xfrm flipV="1">
            <a:off x="451767" y="1557098"/>
            <a:ext cx="8411817" cy="20902"/>
          </a:xfrm>
          <a:prstGeom prst="line">
            <a:avLst/>
          </a:prstGeom>
          <a:ln w="25400">
            <a:solidFill>
              <a:schemeClr val="bg2">
                <a:lumMod val="90000"/>
              </a:schemeClr>
            </a:solidFill>
          </a:ln>
        </p:spPr>
        <p:style>
          <a:lnRef idx="1">
            <a:schemeClr val="accent1"/>
          </a:lnRef>
          <a:fillRef idx="0">
            <a:schemeClr val="accent1"/>
          </a:fillRef>
          <a:effectRef idx="0">
            <a:schemeClr val="accent1"/>
          </a:effectRef>
          <a:fontRef idx="minor">
            <a:schemeClr val="tx1"/>
          </a:fontRef>
        </p:style>
      </p:cxnSp>
      <p:sp>
        <p:nvSpPr>
          <p:cNvPr id="17" name="TextBox 16">
            <a:extLst>
              <a:ext uri="{FF2B5EF4-FFF2-40B4-BE49-F238E27FC236}">
                <a16:creationId xmlns="" xmlns:a16="http://schemas.microsoft.com/office/drawing/2014/main" id="{291DA242-75D7-4B41-B70E-7E2CF611FFAA}"/>
              </a:ext>
            </a:extLst>
          </p:cNvPr>
          <p:cNvSpPr txBox="1"/>
          <p:nvPr/>
        </p:nvSpPr>
        <p:spPr>
          <a:xfrm>
            <a:off x="838200" y="7076988"/>
            <a:ext cx="6208573" cy="369332"/>
          </a:xfrm>
          <a:prstGeom prst="rect">
            <a:avLst/>
          </a:prstGeom>
          <a:noFill/>
        </p:spPr>
        <p:txBody>
          <a:bodyPr wrap="square" rtlCol="0">
            <a:spAutoFit/>
          </a:bodyPr>
          <a:lstStyle/>
          <a:p>
            <a:r>
              <a:rPr lang="en-US" sz="1800" dirty="0"/>
              <a:t>South PoP building: 300m2 GFA excluding circulation</a:t>
            </a:r>
          </a:p>
        </p:txBody>
      </p:sp>
      <p:sp>
        <p:nvSpPr>
          <p:cNvPr id="18" name="Freeform: Shape 17">
            <a:extLst>
              <a:ext uri="{FF2B5EF4-FFF2-40B4-BE49-F238E27FC236}">
                <a16:creationId xmlns="" xmlns:a16="http://schemas.microsoft.com/office/drawing/2014/main" id="{01386DEB-231C-4719-87A6-B93F611FDB43}"/>
              </a:ext>
            </a:extLst>
          </p:cNvPr>
          <p:cNvSpPr/>
          <p:nvPr/>
        </p:nvSpPr>
        <p:spPr>
          <a:xfrm>
            <a:off x="1413555" y="3215788"/>
            <a:ext cx="639519" cy="908790"/>
          </a:xfrm>
          <a:custGeom>
            <a:avLst/>
            <a:gdLst>
              <a:gd name="connsiteX0" fmla="*/ 0 w 639519"/>
              <a:gd name="connsiteY0" fmla="*/ 684397 h 908790"/>
              <a:gd name="connsiteX1" fmla="*/ 246832 w 639519"/>
              <a:gd name="connsiteY1" fmla="*/ 0 h 908790"/>
              <a:gd name="connsiteX2" fmla="*/ 639519 w 639519"/>
              <a:gd name="connsiteY2" fmla="*/ 790984 h 908790"/>
              <a:gd name="connsiteX3" fmla="*/ 605860 w 639519"/>
              <a:gd name="connsiteY3" fmla="*/ 908790 h 908790"/>
              <a:gd name="connsiteX4" fmla="*/ 0 w 639519"/>
              <a:gd name="connsiteY4" fmla="*/ 684397 h 90879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39519" h="908790">
                <a:moveTo>
                  <a:pt x="0" y="684397"/>
                </a:moveTo>
                <a:lnTo>
                  <a:pt x="246832" y="0"/>
                </a:lnTo>
                <a:lnTo>
                  <a:pt x="639519" y="790984"/>
                </a:lnTo>
                <a:lnTo>
                  <a:pt x="605860" y="908790"/>
                </a:lnTo>
                <a:lnTo>
                  <a:pt x="0" y="684397"/>
                </a:lnTo>
                <a:close/>
              </a:path>
            </a:pathLst>
          </a:custGeom>
          <a:solidFill>
            <a:srgbClr val="FF0000">
              <a:alpha val="50000"/>
            </a:srgbClr>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Freeform: Shape 1">
            <a:extLst>
              <a:ext uri="{FF2B5EF4-FFF2-40B4-BE49-F238E27FC236}">
                <a16:creationId xmlns="" xmlns:a16="http://schemas.microsoft.com/office/drawing/2014/main" id="{53903823-F280-4F38-966B-090F492963D2}"/>
              </a:ext>
            </a:extLst>
          </p:cNvPr>
          <p:cNvSpPr/>
          <p:nvPr/>
        </p:nvSpPr>
        <p:spPr>
          <a:xfrm>
            <a:off x="1031358" y="3923414"/>
            <a:ext cx="1084521" cy="1180214"/>
          </a:xfrm>
          <a:custGeom>
            <a:avLst/>
            <a:gdLst>
              <a:gd name="connsiteX0" fmla="*/ 372140 w 1084521"/>
              <a:gd name="connsiteY0" fmla="*/ 0 h 1180214"/>
              <a:gd name="connsiteX1" fmla="*/ 1084521 w 1084521"/>
              <a:gd name="connsiteY1" fmla="*/ 244549 h 1180214"/>
              <a:gd name="connsiteX2" fmla="*/ 956930 w 1084521"/>
              <a:gd name="connsiteY2" fmla="*/ 744279 h 1180214"/>
              <a:gd name="connsiteX3" fmla="*/ 499730 w 1084521"/>
              <a:gd name="connsiteY3" fmla="*/ 1180214 h 1180214"/>
              <a:gd name="connsiteX4" fmla="*/ 0 w 1084521"/>
              <a:gd name="connsiteY4" fmla="*/ 1020726 h 1180214"/>
              <a:gd name="connsiteX5" fmla="*/ 372140 w 1084521"/>
              <a:gd name="connsiteY5" fmla="*/ 0 h 11802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84521" h="1180214">
                <a:moveTo>
                  <a:pt x="372140" y="0"/>
                </a:moveTo>
                <a:lnTo>
                  <a:pt x="1084521" y="244549"/>
                </a:lnTo>
                <a:lnTo>
                  <a:pt x="956930" y="744279"/>
                </a:lnTo>
                <a:lnTo>
                  <a:pt x="499730" y="1180214"/>
                </a:lnTo>
                <a:lnTo>
                  <a:pt x="0" y="1020726"/>
                </a:lnTo>
                <a:lnTo>
                  <a:pt x="372140" y="0"/>
                </a:lnTo>
                <a:close/>
              </a:path>
            </a:pathLst>
          </a:custGeom>
          <a:solidFill>
            <a:schemeClr val="accent6">
              <a:alpha val="46000"/>
            </a:schemeClr>
          </a:solidFill>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en-US" dirty="0"/>
          </a:p>
        </p:txBody>
      </p:sp>
      <p:sp>
        <p:nvSpPr>
          <p:cNvPr id="4" name="Rectangle 3">
            <a:extLst>
              <a:ext uri="{FF2B5EF4-FFF2-40B4-BE49-F238E27FC236}">
                <a16:creationId xmlns="" xmlns:a16="http://schemas.microsoft.com/office/drawing/2014/main" id="{0DB79E68-808F-4BA0-A586-42E17744B43E}"/>
              </a:ext>
            </a:extLst>
          </p:cNvPr>
          <p:cNvSpPr/>
          <p:nvPr/>
        </p:nvSpPr>
        <p:spPr>
          <a:xfrm>
            <a:off x="495367" y="7103487"/>
            <a:ext cx="342833" cy="342833"/>
          </a:xfrm>
          <a:prstGeom prst="rect">
            <a:avLst/>
          </a:prstGeom>
          <a:solidFill>
            <a:srgbClr val="FF0000">
              <a:alpha val="50000"/>
            </a:srgbClr>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 xmlns:a16="http://schemas.microsoft.com/office/drawing/2014/main" id="{98AF1CC8-599D-4571-B769-C8D2F276B8E6}"/>
              </a:ext>
            </a:extLst>
          </p:cNvPr>
          <p:cNvSpPr/>
          <p:nvPr/>
        </p:nvSpPr>
        <p:spPr>
          <a:xfrm>
            <a:off x="495367" y="7635022"/>
            <a:ext cx="342833" cy="342833"/>
          </a:xfrm>
          <a:prstGeom prst="rect">
            <a:avLst/>
          </a:prstGeom>
          <a:solidFill>
            <a:schemeClr val="accent6">
              <a:alpha val="46000"/>
            </a:schemeClr>
          </a:solidFill>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en-US" dirty="0"/>
          </a:p>
        </p:txBody>
      </p:sp>
      <p:sp>
        <p:nvSpPr>
          <p:cNvPr id="12" name="TextBox 11">
            <a:extLst>
              <a:ext uri="{FF2B5EF4-FFF2-40B4-BE49-F238E27FC236}">
                <a16:creationId xmlns="" xmlns:a16="http://schemas.microsoft.com/office/drawing/2014/main" id="{BDC69B67-12BF-4237-91E7-BDF0140FDEB8}"/>
              </a:ext>
            </a:extLst>
          </p:cNvPr>
          <p:cNvSpPr txBox="1"/>
          <p:nvPr/>
        </p:nvSpPr>
        <p:spPr>
          <a:xfrm>
            <a:off x="838200" y="7666002"/>
            <a:ext cx="6208573" cy="369332"/>
          </a:xfrm>
          <a:prstGeom prst="rect">
            <a:avLst/>
          </a:prstGeom>
          <a:noFill/>
        </p:spPr>
        <p:txBody>
          <a:bodyPr wrap="square" rtlCol="0">
            <a:spAutoFit/>
          </a:bodyPr>
          <a:lstStyle/>
          <a:p>
            <a:r>
              <a:rPr lang="en-US" sz="1800" dirty="0"/>
              <a:t>Proposed expansion area on lot PA-UT12-01</a:t>
            </a:r>
          </a:p>
        </p:txBody>
      </p:sp>
      <p:pic>
        <p:nvPicPr>
          <p:cNvPr id="14" name="Picture 13">
            <a:extLst>
              <a:ext uri="{FF2B5EF4-FFF2-40B4-BE49-F238E27FC236}">
                <a16:creationId xmlns="" xmlns:a16="http://schemas.microsoft.com/office/drawing/2014/main" id="{357AC395-4373-44D3-B079-97E6A077C066}"/>
              </a:ext>
            </a:extLst>
          </p:cNvPr>
          <p:cNvPicPr>
            <a:picLocks noChangeAspect="1"/>
          </p:cNvPicPr>
          <p:nvPr/>
        </p:nvPicPr>
        <p:blipFill rotWithShape="1">
          <a:blip r:embed="rId2" cstate="print"/>
          <a:srcRect l="24490" t="20796" r="20026" b="18183"/>
          <a:stretch/>
        </p:blipFill>
        <p:spPr>
          <a:xfrm>
            <a:off x="495367" y="2227449"/>
            <a:ext cx="7217229" cy="4464791"/>
          </a:xfrm>
          <a:prstGeom prst="rect">
            <a:avLst/>
          </a:prstGeom>
        </p:spPr>
      </p:pic>
      <p:pic>
        <p:nvPicPr>
          <p:cNvPr id="22" name="Picture 21">
            <a:extLst>
              <a:ext uri="{FF2B5EF4-FFF2-40B4-BE49-F238E27FC236}">
                <a16:creationId xmlns="" xmlns:a16="http://schemas.microsoft.com/office/drawing/2014/main" id="{2D9E8C72-3627-4D53-9356-94240A811A43}"/>
              </a:ext>
            </a:extLst>
          </p:cNvPr>
          <p:cNvPicPr>
            <a:picLocks noChangeAspect="1"/>
          </p:cNvPicPr>
          <p:nvPr/>
        </p:nvPicPr>
        <p:blipFill rotWithShape="1">
          <a:blip r:embed="rId3" cstate="print"/>
          <a:srcRect l="41284" t="41940" r="24930" b="23996"/>
          <a:stretch/>
        </p:blipFill>
        <p:spPr>
          <a:xfrm>
            <a:off x="8381460" y="2227448"/>
            <a:ext cx="7872551" cy="4464791"/>
          </a:xfrm>
          <a:prstGeom prst="rect">
            <a:avLst/>
          </a:prstGeom>
        </p:spPr>
      </p:pic>
      <p:sp>
        <p:nvSpPr>
          <p:cNvPr id="23" name="Freeform: Shape 22">
            <a:extLst>
              <a:ext uri="{FF2B5EF4-FFF2-40B4-BE49-F238E27FC236}">
                <a16:creationId xmlns="" xmlns:a16="http://schemas.microsoft.com/office/drawing/2014/main" id="{ECA80206-7755-4F13-B0C0-EB8FF6621948}"/>
              </a:ext>
            </a:extLst>
          </p:cNvPr>
          <p:cNvSpPr/>
          <p:nvPr/>
        </p:nvSpPr>
        <p:spPr>
          <a:xfrm>
            <a:off x="4387755" y="3725839"/>
            <a:ext cx="777923" cy="334370"/>
          </a:xfrm>
          <a:custGeom>
            <a:avLst/>
            <a:gdLst>
              <a:gd name="connsiteX0" fmla="*/ 0 w 777923"/>
              <a:gd name="connsiteY0" fmla="*/ 204716 h 334370"/>
              <a:gd name="connsiteX1" fmla="*/ 709684 w 777923"/>
              <a:gd name="connsiteY1" fmla="*/ 334370 h 334370"/>
              <a:gd name="connsiteX2" fmla="*/ 777923 w 777923"/>
              <a:gd name="connsiteY2" fmla="*/ 61415 h 334370"/>
              <a:gd name="connsiteX3" fmla="*/ 361666 w 777923"/>
              <a:gd name="connsiteY3" fmla="*/ 0 h 334370"/>
              <a:gd name="connsiteX4" fmla="*/ 0 w 777923"/>
              <a:gd name="connsiteY4" fmla="*/ 204716 h 33437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7923" h="334370">
                <a:moveTo>
                  <a:pt x="0" y="204716"/>
                </a:moveTo>
                <a:lnTo>
                  <a:pt x="709684" y="334370"/>
                </a:lnTo>
                <a:lnTo>
                  <a:pt x="777923" y="61415"/>
                </a:lnTo>
                <a:lnTo>
                  <a:pt x="361666" y="0"/>
                </a:lnTo>
                <a:lnTo>
                  <a:pt x="0" y="204716"/>
                </a:lnTo>
                <a:close/>
              </a:path>
            </a:pathLst>
          </a:custGeom>
          <a:solidFill>
            <a:srgbClr val="FF0000">
              <a:alpha val="50000"/>
            </a:srgbClr>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Freeform: Shape 23">
            <a:extLst>
              <a:ext uri="{FF2B5EF4-FFF2-40B4-BE49-F238E27FC236}">
                <a16:creationId xmlns="" xmlns:a16="http://schemas.microsoft.com/office/drawing/2014/main" id="{17168FC7-3060-4005-8020-EEF9AB89470C}"/>
              </a:ext>
            </a:extLst>
          </p:cNvPr>
          <p:cNvSpPr/>
          <p:nvPr/>
        </p:nvSpPr>
        <p:spPr>
          <a:xfrm>
            <a:off x="3346083" y="3930555"/>
            <a:ext cx="1655822" cy="739042"/>
          </a:xfrm>
          <a:custGeom>
            <a:avLst/>
            <a:gdLst>
              <a:gd name="connsiteX0" fmla="*/ 1078173 w 1719617"/>
              <a:gd name="connsiteY0" fmla="*/ 0 h 866633"/>
              <a:gd name="connsiteX1" fmla="*/ 1508077 w 1719617"/>
              <a:gd name="connsiteY1" fmla="*/ 68239 h 866633"/>
              <a:gd name="connsiteX2" fmla="*/ 1419367 w 1719617"/>
              <a:gd name="connsiteY2" fmla="*/ 402609 h 866633"/>
              <a:gd name="connsiteX3" fmla="*/ 1719617 w 1719617"/>
              <a:gd name="connsiteY3" fmla="*/ 450376 h 866633"/>
              <a:gd name="connsiteX4" fmla="*/ 1658203 w 1719617"/>
              <a:gd name="connsiteY4" fmla="*/ 866633 h 866633"/>
              <a:gd name="connsiteX5" fmla="*/ 0 w 1719617"/>
              <a:gd name="connsiteY5" fmla="*/ 586854 h 866633"/>
              <a:gd name="connsiteX6" fmla="*/ 1078173 w 1719617"/>
              <a:gd name="connsiteY6" fmla="*/ 0 h 866633"/>
              <a:gd name="connsiteX0" fmla="*/ 1078173 w 1719617"/>
              <a:gd name="connsiteY0" fmla="*/ 0 h 739042"/>
              <a:gd name="connsiteX1" fmla="*/ 1508077 w 1719617"/>
              <a:gd name="connsiteY1" fmla="*/ 68239 h 739042"/>
              <a:gd name="connsiteX2" fmla="*/ 1419367 w 1719617"/>
              <a:gd name="connsiteY2" fmla="*/ 402609 h 739042"/>
              <a:gd name="connsiteX3" fmla="*/ 1719617 w 1719617"/>
              <a:gd name="connsiteY3" fmla="*/ 450376 h 739042"/>
              <a:gd name="connsiteX4" fmla="*/ 1658203 w 1719617"/>
              <a:gd name="connsiteY4" fmla="*/ 739042 h 739042"/>
              <a:gd name="connsiteX5" fmla="*/ 0 w 1719617"/>
              <a:gd name="connsiteY5" fmla="*/ 586854 h 739042"/>
              <a:gd name="connsiteX6" fmla="*/ 1078173 w 1719617"/>
              <a:gd name="connsiteY6" fmla="*/ 0 h 739042"/>
              <a:gd name="connsiteX0" fmla="*/ 1014378 w 1655822"/>
              <a:gd name="connsiteY0" fmla="*/ 0 h 739042"/>
              <a:gd name="connsiteX1" fmla="*/ 1444282 w 1655822"/>
              <a:gd name="connsiteY1" fmla="*/ 68239 h 739042"/>
              <a:gd name="connsiteX2" fmla="*/ 1355572 w 1655822"/>
              <a:gd name="connsiteY2" fmla="*/ 402609 h 739042"/>
              <a:gd name="connsiteX3" fmla="*/ 1655822 w 1655822"/>
              <a:gd name="connsiteY3" fmla="*/ 450376 h 739042"/>
              <a:gd name="connsiteX4" fmla="*/ 1594408 w 1655822"/>
              <a:gd name="connsiteY4" fmla="*/ 739042 h 739042"/>
              <a:gd name="connsiteX5" fmla="*/ 0 w 1655822"/>
              <a:gd name="connsiteY5" fmla="*/ 501793 h 739042"/>
              <a:gd name="connsiteX6" fmla="*/ 1014378 w 1655822"/>
              <a:gd name="connsiteY6" fmla="*/ 0 h 7390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655822" h="739042">
                <a:moveTo>
                  <a:pt x="1014378" y="0"/>
                </a:moveTo>
                <a:lnTo>
                  <a:pt x="1444282" y="68239"/>
                </a:lnTo>
                <a:lnTo>
                  <a:pt x="1355572" y="402609"/>
                </a:lnTo>
                <a:lnTo>
                  <a:pt x="1655822" y="450376"/>
                </a:lnTo>
                <a:lnTo>
                  <a:pt x="1594408" y="739042"/>
                </a:lnTo>
                <a:lnTo>
                  <a:pt x="0" y="501793"/>
                </a:lnTo>
                <a:lnTo>
                  <a:pt x="1014378" y="0"/>
                </a:lnTo>
                <a:close/>
              </a:path>
            </a:pathLst>
          </a:custGeom>
          <a:solidFill>
            <a:schemeClr val="accent6">
              <a:alpha val="46000"/>
            </a:schemeClr>
          </a:solidFill>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en-US" dirty="0"/>
          </a:p>
        </p:txBody>
      </p:sp>
      <p:sp>
        <p:nvSpPr>
          <p:cNvPr id="25" name="TextBox 24">
            <a:extLst>
              <a:ext uri="{FF2B5EF4-FFF2-40B4-BE49-F238E27FC236}">
                <a16:creationId xmlns="" xmlns:a16="http://schemas.microsoft.com/office/drawing/2014/main" id="{2FA34FE0-B5AA-4BE0-8FDE-E286DB0C74E7}"/>
              </a:ext>
            </a:extLst>
          </p:cNvPr>
          <p:cNvSpPr txBox="1"/>
          <p:nvPr/>
        </p:nvSpPr>
        <p:spPr>
          <a:xfrm>
            <a:off x="8381459" y="6858000"/>
            <a:ext cx="7872551" cy="1477328"/>
          </a:xfrm>
          <a:prstGeom prst="rect">
            <a:avLst/>
          </a:prstGeom>
          <a:noFill/>
        </p:spPr>
        <p:txBody>
          <a:bodyPr wrap="square" rtlCol="0">
            <a:spAutoFit/>
          </a:bodyPr>
          <a:lstStyle/>
          <a:p>
            <a:pPr algn="just"/>
            <a:r>
              <a:rPr lang="en-US" sz="1800" dirty="0">
                <a:effectLst/>
                <a:latin typeface="Calibri" panose="020F0502020204030204" pitchFamily="34" charset="0"/>
                <a:ea typeface="Calibri" panose="020F0502020204030204" pitchFamily="34" charset="0"/>
              </a:rPr>
              <a:t>As per section 5.0 of the Final Potable Water report (EZ01-CW02-UCSA-UTL-RPT-00005 REV.8 )(Nov 2017 ) </a:t>
            </a:r>
            <a:r>
              <a:rPr lang="en-US" sz="1800" dirty="0">
                <a:latin typeface="Calibri" panose="020F0502020204030204" pitchFamily="34" charset="0"/>
              </a:rPr>
              <a:t>“The Potable Water reservoir has been removed following requirement of direct connection with the Kahramaa (Water).” therefore the Utility Plots PA-UT-12-01 &amp; PA-UT-12-01 are no longer required and expansion onto these plots can be considered.</a:t>
            </a:r>
          </a:p>
        </p:txBody>
      </p:sp>
    </p:spTree>
    <p:extLst>
      <p:ext uri="{BB962C8B-B14F-4D97-AF65-F5344CB8AC3E}">
        <p14:creationId xmlns:p14="http://schemas.microsoft.com/office/powerpoint/2010/main" xmlns="" val="4071590359"/>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 name="Title 21"/>
          <p:cNvSpPr>
            <a:spLocks noGrp="1"/>
          </p:cNvSpPr>
          <p:nvPr>
            <p:ph type="title"/>
          </p:nvPr>
        </p:nvSpPr>
        <p:spPr>
          <a:xfrm>
            <a:off x="495367" y="-515451"/>
            <a:ext cx="9160697" cy="2072549"/>
          </a:xfrm>
        </p:spPr>
        <p:txBody>
          <a:bodyPr vert="horz" lIns="91440" tIns="45720" rIns="91440" bIns="45720" rtlCol="0" anchor="b">
            <a:normAutofit/>
          </a:bodyPr>
          <a:lstStyle/>
          <a:p>
            <a:r>
              <a:rPr lang="en-US" sz="6000" kern="1200" dirty="0">
                <a:solidFill>
                  <a:schemeClr val="tx1"/>
                </a:solidFill>
                <a:latin typeface="+mj-lt"/>
                <a:ea typeface="+mj-ea"/>
                <a:cs typeface="+mj-cs"/>
              </a:rPr>
              <a:t>Pop Buildings	</a:t>
            </a:r>
            <a:endParaRPr lang="en-US" sz="2000" kern="1200" dirty="0">
              <a:solidFill>
                <a:schemeClr val="tx1"/>
              </a:solidFill>
              <a:latin typeface="+mj-lt"/>
              <a:ea typeface="+mj-ea"/>
              <a:cs typeface="+mj-cs"/>
            </a:endParaRPr>
          </a:p>
        </p:txBody>
      </p:sp>
      <p:cxnSp>
        <p:nvCxnSpPr>
          <p:cNvPr id="10" name="Straight Connector 9">
            <a:extLst>
              <a:ext uri="{FF2B5EF4-FFF2-40B4-BE49-F238E27FC236}">
                <a16:creationId xmlns="" xmlns:a16="http://schemas.microsoft.com/office/drawing/2014/main" id="{8BE10447-C9B1-4A18-BAF0-3D2BDCF55D3A}"/>
              </a:ext>
            </a:extLst>
          </p:cNvPr>
          <p:cNvCxnSpPr>
            <a:cxnSpLocks/>
          </p:cNvCxnSpPr>
          <p:nvPr/>
        </p:nvCxnSpPr>
        <p:spPr>
          <a:xfrm flipV="1">
            <a:off x="451767" y="1557098"/>
            <a:ext cx="8411817" cy="20902"/>
          </a:xfrm>
          <a:prstGeom prst="line">
            <a:avLst/>
          </a:prstGeom>
          <a:ln w="25400">
            <a:solidFill>
              <a:schemeClr val="bg2">
                <a:lumMod val="90000"/>
              </a:schemeClr>
            </a:solidFill>
          </a:ln>
        </p:spPr>
        <p:style>
          <a:lnRef idx="1">
            <a:schemeClr val="accent1"/>
          </a:lnRef>
          <a:fillRef idx="0">
            <a:schemeClr val="accent1"/>
          </a:fillRef>
          <a:effectRef idx="0">
            <a:schemeClr val="accent1"/>
          </a:effectRef>
          <a:fontRef idx="minor">
            <a:schemeClr val="tx1"/>
          </a:fontRef>
        </p:style>
      </p:cxnSp>
      <p:graphicFrame>
        <p:nvGraphicFramePr>
          <p:cNvPr id="12" name="Table 5">
            <a:extLst>
              <a:ext uri="{FF2B5EF4-FFF2-40B4-BE49-F238E27FC236}">
                <a16:creationId xmlns="" xmlns:a16="http://schemas.microsoft.com/office/drawing/2014/main" id="{6D534DDE-0A6C-4A58-B3AA-17930798F459}"/>
              </a:ext>
            </a:extLst>
          </p:cNvPr>
          <p:cNvGraphicFramePr>
            <a:graphicFrameLocks noGrp="1"/>
          </p:cNvGraphicFramePr>
          <p:nvPr>
            <p:extLst>
              <p:ext uri="{D42A27DB-BD31-4B8C-83A1-F6EECF244321}">
                <p14:modId xmlns:p14="http://schemas.microsoft.com/office/powerpoint/2010/main" xmlns="" val="2368454606"/>
              </p:ext>
            </p:extLst>
          </p:nvPr>
        </p:nvGraphicFramePr>
        <p:xfrm>
          <a:off x="6840442" y="2330448"/>
          <a:ext cx="9490422" cy="3535680"/>
        </p:xfrm>
        <a:graphic>
          <a:graphicData uri="http://schemas.openxmlformats.org/drawingml/2006/table">
            <a:tbl>
              <a:tblPr firstRow="1" bandRow="1">
                <a:tableStyleId>{5C22544A-7EE6-4342-B048-85BDC9FD1C3A}</a:tableStyleId>
              </a:tblPr>
              <a:tblGrid>
                <a:gridCol w="3699221">
                  <a:extLst>
                    <a:ext uri="{9D8B030D-6E8A-4147-A177-3AD203B41FA5}">
                      <a16:colId xmlns="" xmlns:a16="http://schemas.microsoft.com/office/drawing/2014/main" val="741900292"/>
                    </a:ext>
                  </a:extLst>
                </a:gridCol>
                <a:gridCol w="2710601">
                  <a:extLst>
                    <a:ext uri="{9D8B030D-6E8A-4147-A177-3AD203B41FA5}">
                      <a16:colId xmlns="" xmlns:a16="http://schemas.microsoft.com/office/drawing/2014/main" val="3079795450"/>
                    </a:ext>
                  </a:extLst>
                </a:gridCol>
                <a:gridCol w="3080600">
                  <a:extLst>
                    <a:ext uri="{9D8B030D-6E8A-4147-A177-3AD203B41FA5}">
                      <a16:colId xmlns="" xmlns:a16="http://schemas.microsoft.com/office/drawing/2014/main" val="835181977"/>
                    </a:ext>
                  </a:extLst>
                </a:gridCol>
              </a:tblGrid>
              <a:tr h="424183">
                <a:tc>
                  <a:txBody>
                    <a:bodyPr/>
                    <a:lstStyle/>
                    <a:p>
                      <a:endParaRPr lang="en-US" sz="3200" dirty="0"/>
                    </a:p>
                  </a:txBody>
                  <a:tcPr/>
                </a:tc>
                <a:tc>
                  <a:txBody>
                    <a:bodyPr/>
                    <a:lstStyle/>
                    <a:p>
                      <a:pPr algn="ctr"/>
                      <a:r>
                        <a:rPr lang="en-US" sz="3200" dirty="0"/>
                        <a:t>GFA</a:t>
                      </a:r>
                    </a:p>
                  </a:txBody>
                  <a:tcPr/>
                </a:tc>
                <a:tc>
                  <a:txBody>
                    <a:bodyPr/>
                    <a:lstStyle/>
                    <a:p>
                      <a:pPr algn="ctr"/>
                      <a:r>
                        <a:rPr lang="en-US" sz="3200" dirty="0"/>
                        <a:t>Height</a:t>
                      </a:r>
                    </a:p>
                  </a:txBody>
                  <a:tcPr/>
                </a:tc>
                <a:extLst>
                  <a:ext uri="{0D108BD9-81ED-4DB2-BD59-A6C34878D82A}">
                    <a16:rowId xmlns="" xmlns:a16="http://schemas.microsoft.com/office/drawing/2014/main" val="1318613958"/>
                  </a:ext>
                </a:extLst>
              </a:tr>
              <a:tr h="0">
                <a:tc>
                  <a:txBody>
                    <a:bodyPr/>
                    <a:lstStyle/>
                    <a:p>
                      <a:r>
                        <a:rPr lang="en-US" sz="3200" dirty="0"/>
                        <a:t>Required area</a:t>
                      </a: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3200" dirty="0"/>
                        <a:t>1413 m2</a:t>
                      </a: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3200" dirty="0"/>
                    </a:p>
                  </a:txBody>
                  <a:tcPr/>
                </a:tc>
                <a:extLst>
                  <a:ext uri="{0D108BD9-81ED-4DB2-BD59-A6C34878D82A}">
                    <a16:rowId xmlns="" xmlns:a16="http://schemas.microsoft.com/office/drawing/2014/main" val="1839431573"/>
                  </a:ext>
                </a:extLst>
              </a:tr>
              <a:tr h="0">
                <a:tc>
                  <a:txBody>
                    <a:bodyPr/>
                    <a:lstStyle/>
                    <a:p>
                      <a:endParaRPr lang="en-US" sz="3200" dirty="0"/>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3200" dirty="0"/>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3200" dirty="0"/>
                    </a:p>
                  </a:txBody>
                  <a:tcPr/>
                </a:tc>
                <a:extLst>
                  <a:ext uri="{0D108BD9-81ED-4DB2-BD59-A6C34878D82A}">
                    <a16:rowId xmlns="" xmlns:a16="http://schemas.microsoft.com/office/drawing/2014/main" val="2141685923"/>
                  </a:ext>
                </a:extLst>
              </a:tr>
              <a:tr h="0">
                <a:tc>
                  <a:txBody>
                    <a:bodyPr/>
                    <a:lstStyle/>
                    <a:p>
                      <a:r>
                        <a:rPr lang="en-US" sz="3200" dirty="0"/>
                        <a:t>South PoP</a:t>
                      </a: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3200" dirty="0"/>
                        <a:t>300 m2</a:t>
                      </a: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3200" dirty="0"/>
                        <a:t>11.9m G+1</a:t>
                      </a:r>
                    </a:p>
                  </a:txBody>
                  <a:tcPr/>
                </a:tc>
                <a:extLst>
                  <a:ext uri="{0D108BD9-81ED-4DB2-BD59-A6C34878D82A}">
                    <a16:rowId xmlns="" xmlns:a16="http://schemas.microsoft.com/office/drawing/2014/main" val="1967773035"/>
                  </a:ext>
                </a:extLst>
              </a:tr>
              <a:tr h="0">
                <a:tc>
                  <a:txBody>
                    <a:bodyPr/>
                    <a:lstStyle/>
                    <a:p>
                      <a:r>
                        <a:rPr lang="en-US" sz="3200" dirty="0"/>
                        <a:t>Open area expansion</a:t>
                      </a: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3200" dirty="0"/>
                        <a:t>1200 m2</a:t>
                      </a: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3200" dirty="0"/>
                        <a:t>12.5m G+2</a:t>
                      </a:r>
                    </a:p>
                  </a:txBody>
                  <a:tcPr/>
                </a:tc>
                <a:extLst>
                  <a:ext uri="{0D108BD9-81ED-4DB2-BD59-A6C34878D82A}">
                    <a16:rowId xmlns="" xmlns:a16="http://schemas.microsoft.com/office/drawing/2014/main" val="4273583821"/>
                  </a:ext>
                </a:extLst>
              </a:tr>
              <a:tr h="0">
                <a:tc>
                  <a:txBody>
                    <a:bodyPr/>
                    <a:lstStyle/>
                    <a:p>
                      <a:r>
                        <a:rPr lang="en-US" sz="3600" b="1" dirty="0"/>
                        <a:t>Total GFA</a:t>
                      </a: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3600" b="1" dirty="0"/>
                        <a:t>1500 m2</a:t>
                      </a: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3600" b="1" dirty="0"/>
                        <a:t>Varies</a:t>
                      </a:r>
                    </a:p>
                  </a:txBody>
                  <a:tcPr/>
                </a:tc>
                <a:extLst>
                  <a:ext uri="{0D108BD9-81ED-4DB2-BD59-A6C34878D82A}">
                    <a16:rowId xmlns="" xmlns:a16="http://schemas.microsoft.com/office/drawing/2014/main" val="515379864"/>
                  </a:ext>
                </a:extLst>
              </a:tr>
            </a:tbl>
          </a:graphicData>
        </a:graphic>
      </p:graphicFrame>
      <p:sp>
        <p:nvSpPr>
          <p:cNvPr id="5" name="TextBox 4">
            <a:extLst>
              <a:ext uri="{FF2B5EF4-FFF2-40B4-BE49-F238E27FC236}">
                <a16:creationId xmlns="" xmlns:a16="http://schemas.microsoft.com/office/drawing/2014/main" id="{74738607-12F8-4AFD-ACC0-CB8437340F63}"/>
              </a:ext>
            </a:extLst>
          </p:cNvPr>
          <p:cNvSpPr txBox="1"/>
          <p:nvPr/>
        </p:nvSpPr>
        <p:spPr>
          <a:xfrm>
            <a:off x="451767" y="3660707"/>
            <a:ext cx="1434183" cy="1643527"/>
          </a:xfrm>
          <a:prstGeom prst="rect">
            <a:avLst/>
          </a:prstGeom>
          <a:noFill/>
        </p:spPr>
        <p:txBody>
          <a:bodyPr wrap="square" rtlCol="0">
            <a:spAutoFit/>
          </a:bodyPr>
          <a:lstStyle/>
          <a:p>
            <a:r>
              <a:rPr lang="en-US" dirty="0"/>
              <a:t>400m2 footprint open area</a:t>
            </a:r>
          </a:p>
        </p:txBody>
      </p:sp>
      <p:cxnSp>
        <p:nvCxnSpPr>
          <p:cNvPr id="7" name="Straight Arrow Connector 6">
            <a:extLst>
              <a:ext uri="{FF2B5EF4-FFF2-40B4-BE49-F238E27FC236}">
                <a16:creationId xmlns="" xmlns:a16="http://schemas.microsoft.com/office/drawing/2014/main" id="{B6A1BBFA-F8A5-4759-B95E-33A8FA95FCAC}"/>
              </a:ext>
            </a:extLst>
          </p:cNvPr>
          <p:cNvCxnSpPr/>
          <p:nvPr/>
        </p:nvCxnSpPr>
        <p:spPr>
          <a:xfrm>
            <a:off x="857250" y="5304234"/>
            <a:ext cx="1295400" cy="0"/>
          </a:xfrm>
          <a:prstGeom prst="straightConnector1">
            <a:avLst/>
          </a:prstGeom>
          <a:ln>
            <a:solidFill>
              <a:schemeClr val="tx2"/>
            </a:solidFill>
            <a:tailEnd type="triangle" w="lg" len="lg"/>
          </a:ln>
        </p:spPr>
        <p:style>
          <a:lnRef idx="1">
            <a:schemeClr val="accent1"/>
          </a:lnRef>
          <a:fillRef idx="0">
            <a:schemeClr val="accent1"/>
          </a:fillRef>
          <a:effectRef idx="0">
            <a:schemeClr val="accent1"/>
          </a:effectRef>
          <a:fontRef idx="minor">
            <a:schemeClr val="tx1"/>
          </a:fontRef>
        </p:style>
      </p:cxnSp>
      <p:pic>
        <p:nvPicPr>
          <p:cNvPr id="11" name="Picture 10">
            <a:extLst>
              <a:ext uri="{FF2B5EF4-FFF2-40B4-BE49-F238E27FC236}">
                <a16:creationId xmlns="" xmlns:a16="http://schemas.microsoft.com/office/drawing/2014/main" id="{81C20BBA-2B9D-4C63-98F3-236B1D2AC9CB}"/>
              </a:ext>
            </a:extLst>
          </p:cNvPr>
          <p:cNvPicPr>
            <a:picLocks noChangeAspect="1"/>
          </p:cNvPicPr>
          <p:nvPr/>
        </p:nvPicPr>
        <p:blipFill rotWithShape="1">
          <a:blip r:embed="rId2" cstate="print"/>
          <a:srcRect l="38608" t="30673" r="33831" b="16920"/>
          <a:stretch/>
        </p:blipFill>
        <p:spPr>
          <a:xfrm>
            <a:off x="495367" y="2726168"/>
            <a:ext cx="5365162" cy="5738354"/>
          </a:xfrm>
          <a:prstGeom prst="rect">
            <a:avLst/>
          </a:prstGeom>
        </p:spPr>
      </p:pic>
      <p:sp>
        <p:nvSpPr>
          <p:cNvPr id="17" name="TextBox 16">
            <a:extLst>
              <a:ext uri="{FF2B5EF4-FFF2-40B4-BE49-F238E27FC236}">
                <a16:creationId xmlns="" xmlns:a16="http://schemas.microsoft.com/office/drawing/2014/main" id="{C25197E8-172B-4668-8C01-4BC457D6AE61}"/>
              </a:ext>
            </a:extLst>
          </p:cNvPr>
          <p:cNvSpPr txBox="1"/>
          <p:nvPr/>
        </p:nvSpPr>
        <p:spPr>
          <a:xfrm>
            <a:off x="1298385" y="2388960"/>
            <a:ext cx="2167829" cy="707886"/>
          </a:xfrm>
          <a:prstGeom prst="rect">
            <a:avLst/>
          </a:prstGeom>
          <a:noFill/>
        </p:spPr>
        <p:txBody>
          <a:bodyPr wrap="square" rtlCol="0">
            <a:spAutoFit/>
          </a:bodyPr>
          <a:lstStyle/>
          <a:p>
            <a:r>
              <a:rPr lang="en-US" sz="2000" dirty="0"/>
              <a:t>400m2 footprint open area</a:t>
            </a:r>
          </a:p>
        </p:txBody>
      </p:sp>
      <p:cxnSp>
        <p:nvCxnSpPr>
          <p:cNvPr id="18" name="Straight Arrow Connector 17">
            <a:extLst>
              <a:ext uri="{FF2B5EF4-FFF2-40B4-BE49-F238E27FC236}">
                <a16:creationId xmlns="" xmlns:a16="http://schemas.microsoft.com/office/drawing/2014/main" id="{7C416158-159B-4C44-85EA-90A7581E406C}"/>
              </a:ext>
            </a:extLst>
          </p:cNvPr>
          <p:cNvCxnSpPr>
            <a:cxnSpLocks/>
          </p:cNvCxnSpPr>
          <p:nvPr/>
        </p:nvCxnSpPr>
        <p:spPr>
          <a:xfrm flipH="1">
            <a:off x="3177948" y="2509284"/>
            <a:ext cx="1" cy="1282491"/>
          </a:xfrm>
          <a:prstGeom prst="straightConnector1">
            <a:avLst/>
          </a:prstGeom>
          <a:ln>
            <a:solidFill>
              <a:schemeClr val="tx2"/>
            </a:solidFill>
            <a:tailEnd type="triangle" w="lg" len="lg"/>
          </a:ln>
        </p:spPr>
        <p:style>
          <a:lnRef idx="1">
            <a:schemeClr val="accent1"/>
          </a:lnRef>
          <a:fillRef idx="0">
            <a:schemeClr val="accent1"/>
          </a:fillRef>
          <a:effectRef idx="0">
            <a:schemeClr val="accent1"/>
          </a:effectRef>
          <a:fontRef idx="minor">
            <a:schemeClr val="tx1"/>
          </a:fontRef>
        </p:style>
      </p:cxnSp>
      <p:sp>
        <p:nvSpPr>
          <p:cNvPr id="2" name="Rectangle 1">
            <a:extLst>
              <a:ext uri="{FF2B5EF4-FFF2-40B4-BE49-F238E27FC236}">
                <a16:creationId xmlns="" xmlns:a16="http://schemas.microsoft.com/office/drawing/2014/main" id="{75866AA8-86E8-4F21-A099-CF6AAD029175}"/>
              </a:ext>
            </a:extLst>
          </p:cNvPr>
          <p:cNvSpPr/>
          <p:nvPr/>
        </p:nvSpPr>
        <p:spPr>
          <a:xfrm>
            <a:off x="3019647" y="4051005"/>
            <a:ext cx="446567" cy="177142"/>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Rectangle 18">
            <a:extLst>
              <a:ext uri="{FF2B5EF4-FFF2-40B4-BE49-F238E27FC236}">
                <a16:creationId xmlns="" xmlns:a16="http://schemas.microsoft.com/office/drawing/2014/main" id="{D2FAC174-24F7-4E13-90B6-5FE3AAE9E56E}"/>
              </a:ext>
            </a:extLst>
          </p:cNvPr>
          <p:cNvSpPr/>
          <p:nvPr/>
        </p:nvSpPr>
        <p:spPr>
          <a:xfrm>
            <a:off x="2806996" y="4557757"/>
            <a:ext cx="446567" cy="177142"/>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cxnSp>
        <p:nvCxnSpPr>
          <p:cNvPr id="20" name="Straight Arrow Connector 19">
            <a:extLst>
              <a:ext uri="{FF2B5EF4-FFF2-40B4-BE49-F238E27FC236}">
                <a16:creationId xmlns="" xmlns:a16="http://schemas.microsoft.com/office/drawing/2014/main" id="{7CA28576-B3F1-4969-9859-6361753CAFA4}"/>
              </a:ext>
            </a:extLst>
          </p:cNvPr>
          <p:cNvCxnSpPr>
            <a:cxnSpLocks/>
          </p:cNvCxnSpPr>
          <p:nvPr/>
        </p:nvCxnSpPr>
        <p:spPr>
          <a:xfrm>
            <a:off x="1678357" y="3544263"/>
            <a:ext cx="0" cy="818339"/>
          </a:xfrm>
          <a:prstGeom prst="straightConnector1">
            <a:avLst/>
          </a:prstGeom>
          <a:ln>
            <a:solidFill>
              <a:schemeClr val="tx2"/>
            </a:solidFill>
            <a:tailEnd type="triangle" w="lg" len="lg"/>
          </a:ln>
        </p:spPr>
        <p:style>
          <a:lnRef idx="1">
            <a:schemeClr val="accent1"/>
          </a:lnRef>
          <a:fillRef idx="0">
            <a:schemeClr val="accent1"/>
          </a:fillRef>
          <a:effectRef idx="0">
            <a:schemeClr val="accent1"/>
          </a:effectRef>
          <a:fontRef idx="minor">
            <a:schemeClr val="tx1"/>
          </a:fontRef>
        </p:style>
      </p:cxnSp>
      <p:sp>
        <p:nvSpPr>
          <p:cNvPr id="21" name="TextBox 20">
            <a:extLst>
              <a:ext uri="{FF2B5EF4-FFF2-40B4-BE49-F238E27FC236}">
                <a16:creationId xmlns="" xmlns:a16="http://schemas.microsoft.com/office/drawing/2014/main" id="{4E6EFF0A-7EBB-4D85-B885-E558D46AA0B8}"/>
              </a:ext>
            </a:extLst>
          </p:cNvPr>
          <p:cNvSpPr txBox="1"/>
          <p:nvPr/>
        </p:nvSpPr>
        <p:spPr>
          <a:xfrm>
            <a:off x="605779" y="3437832"/>
            <a:ext cx="2167829" cy="707886"/>
          </a:xfrm>
          <a:prstGeom prst="rect">
            <a:avLst/>
          </a:prstGeom>
          <a:noFill/>
        </p:spPr>
        <p:txBody>
          <a:bodyPr wrap="square" rtlCol="0">
            <a:spAutoFit/>
          </a:bodyPr>
          <a:lstStyle/>
          <a:p>
            <a:r>
              <a:rPr lang="en-US" sz="2000" dirty="0"/>
              <a:t>1500 m2 </a:t>
            </a:r>
          </a:p>
          <a:p>
            <a:r>
              <a:rPr lang="en-US" sz="2000" dirty="0"/>
              <a:t>plot area</a:t>
            </a:r>
          </a:p>
        </p:txBody>
      </p:sp>
      <p:sp>
        <p:nvSpPr>
          <p:cNvPr id="23" name="TextBox 22">
            <a:extLst>
              <a:ext uri="{FF2B5EF4-FFF2-40B4-BE49-F238E27FC236}">
                <a16:creationId xmlns="" xmlns:a16="http://schemas.microsoft.com/office/drawing/2014/main" id="{63412163-619C-449B-9986-B3E98B60D08A}"/>
              </a:ext>
            </a:extLst>
          </p:cNvPr>
          <p:cNvSpPr txBox="1"/>
          <p:nvPr/>
        </p:nvSpPr>
        <p:spPr>
          <a:xfrm>
            <a:off x="3013268" y="5326210"/>
            <a:ext cx="2167829" cy="707886"/>
          </a:xfrm>
          <a:prstGeom prst="rect">
            <a:avLst/>
          </a:prstGeom>
          <a:noFill/>
        </p:spPr>
        <p:txBody>
          <a:bodyPr wrap="square" rtlCol="0">
            <a:spAutoFit/>
          </a:bodyPr>
          <a:lstStyle/>
          <a:p>
            <a:r>
              <a:rPr lang="en-US" sz="2000" dirty="0"/>
              <a:t>25 parking </a:t>
            </a:r>
          </a:p>
          <a:p>
            <a:r>
              <a:rPr lang="en-US" sz="2000" dirty="0"/>
              <a:t>spaces</a:t>
            </a:r>
          </a:p>
        </p:txBody>
      </p:sp>
      <p:cxnSp>
        <p:nvCxnSpPr>
          <p:cNvPr id="24" name="Straight Arrow Connector 23">
            <a:extLst>
              <a:ext uri="{FF2B5EF4-FFF2-40B4-BE49-F238E27FC236}">
                <a16:creationId xmlns="" xmlns:a16="http://schemas.microsoft.com/office/drawing/2014/main" id="{07513A8D-0FAC-40B8-A537-D7A4389DD8D7}"/>
              </a:ext>
            </a:extLst>
          </p:cNvPr>
          <p:cNvCxnSpPr>
            <a:cxnSpLocks/>
          </p:cNvCxnSpPr>
          <p:nvPr/>
        </p:nvCxnSpPr>
        <p:spPr>
          <a:xfrm flipH="1" flipV="1">
            <a:off x="3013269" y="4951785"/>
            <a:ext cx="17010" cy="931282"/>
          </a:xfrm>
          <a:prstGeom prst="straightConnector1">
            <a:avLst/>
          </a:prstGeom>
          <a:ln>
            <a:solidFill>
              <a:schemeClr val="tx2"/>
            </a:solidFill>
            <a:tailEnd type="triangle" w="lg" len="lg"/>
          </a:ln>
        </p:spPr>
        <p:style>
          <a:lnRef idx="1">
            <a:schemeClr val="accent1"/>
          </a:lnRef>
          <a:fillRef idx="0">
            <a:schemeClr val="accent1"/>
          </a:fillRef>
          <a:effectRef idx="0">
            <a:schemeClr val="accent1"/>
          </a:effectRef>
          <a:fontRef idx="minor">
            <a:schemeClr val="tx1"/>
          </a:fontRef>
        </p:style>
      </p:cxnSp>
      <p:sp>
        <p:nvSpPr>
          <p:cNvPr id="16" name="TextBox 15">
            <a:extLst>
              <a:ext uri="{FF2B5EF4-FFF2-40B4-BE49-F238E27FC236}">
                <a16:creationId xmlns="" xmlns:a16="http://schemas.microsoft.com/office/drawing/2014/main" id="{349E14BF-E102-49B1-8F6A-554ED770046F}"/>
              </a:ext>
            </a:extLst>
          </p:cNvPr>
          <p:cNvSpPr txBox="1"/>
          <p:nvPr/>
        </p:nvSpPr>
        <p:spPr>
          <a:xfrm>
            <a:off x="1180690" y="5276028"/>
            <a:ext cx="2167829" cy="276999"/>
          </a:xfrm>
          <a:prstGeom prst="rect">
            <a:avLst/>
          </a:prstGeom>
          <a:noFill/>
        </p:spPr>
        <p:txBody>
          <a:bodyPr wrap="square" rtlCol="0">
            <a:spAutoFit/>
          </a:bodyPr>
          <a:lstStyle/>
          <a:p>
            <a:r>
              <a:rPr lang="en-US" sz="1200" dirty="0"/>
              <a:t>Plot PA-UT-12-01</a:t>
            </a:r>
          </a:p>
        </p:txBody>
      </p:sp>
      <p:sp>
        <p:nvSpPr>
          <p:cNvPr id="22" name="TextBox 21">
            <a:extLst>
              <a:ext uri="{FF2B5EF4-FFF2-40B4-BE49-F238E27FC236}">
                <a16:creationId xmlns="" xmlns:a16="http://schemas.microsoft.com/office/drawing/2014/main" id="{44EC6438-D0D3-4C8D-B289-BC6225F0C6C1}"/>
              </a:ext>
            </a:extLst>
          </p:cNvPr>
          <p:cNvSpPr txBox="1"/>
          <p:nvPr/>
        </p:nvSpPr>
        <p:spPr>
          <a:xfrm>
            <a:off x="1168858" y="7110809"/>
            <a:ext cx="2167829" cy="276999"/>
          </a:xfrm>
          <a:prstGeom prst="rect">
            <a:avLst/>
          </a:prstGeom>
          <a:noFill/>
        </p:spPr>
        <p:txBody>
          <a:bodyPr wrap="square" rtlCol="0">
            <a:spAutoFit/>
          </a:bodyPr>
          <a:lstStyle/>
          <a:p>
            <a:r>
              <a:rPr lang="en-US" sz="1200" dirty="0"/>
              <a:t>Plot PA-UT-12-02</a:t>
            </a:r>
          </a:p>
        </p:txBody>
      </p:sp>
      <p:sp>
        <p:nvSpPr>
          <p:cNvPr id="25" name="TextBox 24">
            <a:extLst>
              <a:ext uri="{FF2B5EF4-FFF2-40B4-BE49-F238E27FC236}">
                <a16:creationId xmlns="" xmlns:a16="http://schemas.microsoft.com/office/drawing/2014/main" id="{E10FFA29-DB70-4699-BDF2-5B1FDEA71367}"/>
              </a:ext>
            </a:extLst>
          </p:cNvPr>
          <p:cNvSpPr txBox="1"/>
          <p:nvPr/>
        </p:nvSpPr>
        <p:spPr>
          <a:xfrm>
            <a:off x="4024377" y="4136490"/>
            <a:ext cx="2167829" cy="276999"/>
          </a:xfrm>
          <a:prstGeom prst="rect">
            <a:avLst/>
          </a:prstGeom>
          <a:noFill/>
        </p:spPr>
        <p:txBody>
          <a:bodyPr wrap="square" rtlCol="0">
            <a:spAutoFit/>
          </a:bodyPr>
          <a:lstStyle/>
          <a:p>
            <a:r>
              <a:rPr lang="en-US" sz="1200" dirty="0"/>
              <a:t>Plot PA-UT-56</a:t>
            </a:r>
          </a:p>
        </p:txBody>
      </p:sp>
      <p:sp>
        <p:nvSpPr>
          <p:cNvPr id="26" name="TextBox 25">
            <a:extLst>
              <a:ext uri="{FF2B5EF4-FFF2-40B4-BE49-F238E27FC236}">
                <a16:creationId xmlns="" xmlns:a16="http://schemas.microsoft.com/office/drawing/2014/main" id="{731FF0E5-447E-469F-94DA-D0300541D8C8}"/>
              </a:ext>
            </a:extLst>
          </p:cNvPr>
          <p:cNvSpPr txBox="1"/>
          <p:nvPr/>
        </p:nvSpPr>
        <p:spPr>
          <a:xfrm>
            <a:off x="6840442" y="6352674"/>
            <a:ext cx="9490422" cy="867930"/>
          </a:xfrm>
          <a:prstGeom prst="rect">
            <a:avLst/>
          </a:prstGeom>
          <a:noFill/>
        </p:spPr>
        <p:txBody>
          <a:bodyPr wrap="square" rtlCol="0">
            <a:spAutoFit/>
          </a:bodyPr>
          <a:lstStyle/>
          <a:p>
            <a:pPr algn="just"/>
            <a:r>
              <a:rPr lang="en-US" dirty="0"/>
              <a:t>The Estimated costs for this option are QAR 13.2M with an overall duration of 14 months</a:t>
            </a:r>
          </a:p>
        </p:txBody>
      </p:sp>
    </p:spTree>
    <p:extLst>
      <p:ext uri="{BB962C8B-B14F-4D97-AF65-F5344CB8AC3E}">
        <p14:creationId xmlns:p14="http://schemas.microsoft.com/office/powerpoint/2010/main" xmlns="" val="474638302"/>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 xmlns:a16="http://schemas.microsoft.com/office/drawing/2014/main" id="{25522B2D-42C6-43EA-89FF-70E68BCD7618}"/>
              </a:ext>
            </a:extLst>
          </p:cNvPr>
          <p:cNvSpPr/>
          <p:nvPr/>
        </p:nvSpPr>
        <p:spPr>
          <a:xfrm>
            <a:off x="1228714" y="5526271"/>
            <a:ext cx="6331714" cy="1077218"/>
          </a:xfrm>
          <a:prstGeom prst="rect">
            <a:avLst/>
          </a:prstGeom>
        </p:spPr>
        <p:txBody>
          <a:bodyPr wrap="square">
            <a:spAutoFit/>
          </a:bodyPr>
          <a:lstStyle/>
          <a:p>
            <a:r>
              <a:rPr lang="en-US" sz="3200" spc="-150" dirty="0">
                <a:latin typeface="Century Gothic" panose="020B0502020202020204" pitchFamily="34" charset="0"/>
              </a:rPr>
              <a:t>OPTION 4</a:t>
            </a:r>
          </a:p>
          <a:p>
            <a:r>
              <a:rPr lang="en-US" sz="3200" spc="-150" dirty="0">
                <a:latin typeface="Century Gothic" panose="020B0502020202020204" pitchFamily="34" charset="0"/>
              </a:rPr>
              <a:t>Custom design on new plot</a:t>
            </a:r>
          </a:p>
        </p:txBody>
      </p:sp>
      <p:pic>
        <p:nvPicPr>
          <p:cNvPr id="5" name="Picture 4">
            <a:extLst>
              <a:ext uri="{FF2B5EF4-FFF2-40B4-BE49-F238E27FC236}">
                <a16:creationId xmlns="" xmlns:a16="http://schemas.microsoft.com/office/drawing/2014/main" id="{D8EDBD64-3D8E-4467-99E0-63816E8C1CDF}"/>
              </a:ext>
            </a:extLst>
          </p:cNvPr>
          <p:cNvPicPr>
            <a:picLocks noChangeAspect="1"/>
          </p:cNvPicPr>
          <p:nvPr/>
        </p:nvPicPr>
        <p:blipFill rotWithShape="1">
          <a:blip r:embed="rId2" cstate="print"/>
          <a:srcRect l="29101" t="19701" r="26279" b="17795"/>
          <a:stretch/>
        </p:blipFill>
        <p:spPr>
          <a:xfrm>
            <a:off x="7560428" y="1780213"/>
            <a:ext cx="8411817" cy="6628274"/>
          </a:xfrm>
          <a:prstGeom prst="rect">
            <a:avLst/>
          </a:prstGeom>
        </p:spPr>
      </p:pic>
    </p:spTree>
    <p:extLst>
      <p:ext uri="{BB962C8B-B14F-4D97-AF65-F5344CB8AC3E}">
        <p14:creationId xmlns:p14="http://schemas.microsoft.com/office/powerpoint/2010/main" xmlns="" val="3795734635"/>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 name="Title 21"/>
          <p:cNvSpPr>
            <a:spLocks noGrp="1"/>
          </p:cNvSpPr>
          <p:nvPr>
            <p:ph type="title"/>
          </p:nvPr>
        </p:nvSpPr>
        <p:spPr>
          <a:xfrm>
            <a:off x="495367" y="-515451"/>
            <a:ext cx="10305983" cy="2072549"/>
          </a:xfrm>
        </p:spPr>
        <p:txBody>
          <a:bodyPr vert="horz" lIns="91440" tIns="45720" rIns="91440" bIns="45720" rtlCol="0" anchor="b">
            <a:normAutofit/>
          </a:bodyPr>
          <a:lstStyle/>
          <a:p>
            <a:r>
              <a:rPr lang="en-US" sz="6000" kern="1200" dirty="0">
                <a:solidFill>
                  <a:schemeClr val="tx1"/>
                </a:solidFill>
                <a:latin typeface="+mj-lt"/>
                <a:ea typeface="+mj-ea"/>
                <a:cs typeface="+mj-cs"/>
              </a:rPr>
              <a:t>New Plot assumptions</a:t>
            </a:r>
            <a:endParaRPr lang="en-US" sz="2000" kern="1200" dirty="0">
              <a:solidFill>
                <a:schemeClr val="tx1"/>
              </a:solidFill>
              <a:latin typeface="+mj-lt"/>
              <a:ea typeface="+mj-ea"/>
              <a:cs typeface="+mj-cs"/>
            </a:endParaRPr>
          </a:p>
        </p:txBody>
      </p:sp>
      <p:cxnSp>
        <p:nvCxnSpPr>
          <p:cNvPr id="10" name="Straight Connector 9">
            <a:extLst>
              <a:ext uri="{FF2B5EF4-FFF2-40B4-BE49-F238E27FC236}">
                <a16:creationId xmlns="" xmlns:a16="http://schemas.microsoft.com/office/drawing/2014/main" id="{8BE10447-C9B1-4A18-BAF0-3D2BDCF55D3A}"/>
              </a:ext>
            </a:extLst>
          </p:cNvPr>
          <p:cNvCxnSpPr>
            <a:cxnSpLocks/>
          </p:cNvCxnSpPr>
          <p:nvPr/>
        </p:nvCxnSpPr>
        <p:spPr>
          <a:xfrm>
            <a:off x="451767" y="1578000"/>
            <a:ext cx="9987633" cy="0"/>
          </a:xfrm>
          <a:prstGeom prst="line">
            <a:avLst/>
          </a:prstGeom>
          <a:ln w="25400">
            <a:solidFill>
              <a:schemeClr val="bg2">
                <a:lumMod val="90000"/>
              </a:schemeClr>
            </a:solidFill>
          </a:ln>
        </p:spPr>
        <p:style>
          <a:lnRef idx="1">
            <a:schemeClr val="accent1"/>
          </a:lnRef>
          <a:fillRef idx="0">
            <a:schemeClr val="accent1"/>
          </a:fillRef>
          <a:effectRef idx="0">
            <a:schemeClr val="accent1"/>
          </a:effectRef>
          <a:fontRef idx="minor">
            <a:schemeClr val="tx1"/>
          </a:fontRef>
        </p:style>
      </p:cxnSp>
      <p:sp>
        <p:nvSpPr>
          <p:cNvPr id="9" name="TextBox 8">
            <a:extLst>
              <a:ext uri="{FF2B5EF4-FFF2-40B4-BE49-F238E27FC236}">
                <a16:creationId xmlns="" xmlns:a16="http://schemas.microsoft.com/office/drawing/2014/main" id="{23E7AD60-8F41-4662-B397-2484456924AA}"/>
              </a:ext>
            </a:extLst>
          </p:cNvPr>
          <p:cNvSpPr txBox="1"/>
          <p:nvPr/>
        </p:nvSpPr>
        <p:spPr>
          <a:xfrm>
            <a:off x="451767" y="2066597"/>
            <a:ext cx="15245433" cy="4401205"/>
          </a:xfrm>
          <a:prstGeom prst="rect">
            <a:avLst/>
          </a:prstGeom>
          <a:noFill/>
        </p:spPr>
        <p:txBody>
          <a:bodyPr wrap="square">
            <a:spAutoFit/>
          </a:bodyPr>
          <a:lstStyle/>
          <a:p>
            <a:r>
              <a:rPr lang="en-US" sz="2800" dirty="0">
                <a:effectLst/>
                <a:latin typeface="Calibri" panose="020F0502020204030204" pitchFamily="34" charset="0"/>
                <a:ea typeface="Calibri" panose="020F0502020204030204" pitchFamily="34" charset="0"/>
                <a:cs typeface="Arial" panose="020B0604020202020204" pitchFamily="34" charset="0"/>
              </a:rPr>
              <a:t>GFA optimized space program: 		1500m2</a:t>
            </a:r>
          </a:p>
          <a:p>
            <a:r>
              <a:rPr lang="en-US" sz="2800" dirty="0">
                <a:latin typeface="Calibri" panose="020F0502020204030204" pitchFamily="34" charset="0"/>
                <a:ea typeface="Calibri" panose="020F0502020204030204" pitchFamily="34" charset="0"/>
                <a:cs typeface="Arial" panose="020B0604020202020204" pitchFamily="34" charset="0"/>
              </a:rPr>
              <a:t>Height : 					G+2 (12-14m)</a:t>
            </a:r>
          </a:p>
          <a:p>
            <a:r>
              <a:rPr lang="en-US" sz="2800" dirty="0">
                <a:effectLst/>
                <a:latin typeface="Calibri" panose="020F0502020204030204" pitchFamily="34" charset="0"/>
                <a:ea typeface="Calibri" panose="020F0502020204030204" pitchFamily="34" charset="0"/>
                <a:cs typeface="Arial" panose="020B0604020202020204" pitchFamily="34" charset="0"/>
              </a:rPr>
              <a:t>Parking : 				25 </a:t>
            </a:r>
            <a:r>
              <a:rPr lang="en-US" sz="2800" dirty="0">
                <a:latin typeface="Calibri" panose="020F0502020204030204" pitchFamily="34" charset="0"/>
                <a:ea typeface="Calibri" panose="020F0502020204030204" pitchFamily="34" charset="0"/>
                <a:cs typeface="Arial" panose="020B0604020202020204" pitchFamily="34" charset="0"/>
              </a:rPr>
              <a:t>parking's</a:t>
            </a:r>
          </a:p>
          <a:p>
            <a:endParaRPr lang="en-US" sz="2800" dirty="0">
              <a:effectLst/>
              <a:latin typeface="Calibri" panose="020F0502020204030204" pitchFamily="34" charset="0"/>
              <a:ea typeface="Calibri" panose="020F0502020204030204" pitchFamily="34" charset="0"/>
              <a:cs typeface="Arial" panose="020B0604020202020204" pitchFamily="34" charset="0"/>
            </a:endParaRPr>
          </a:p>
          <a:p>
            <a:r>
              <a:rPr lang="en-US" sz="2800" dirty="0">
                <a:latin typeface="Calibri" panose="020F0502020204030204" pitchFamily="34" charset="0"/>
                <a:ea typeface="Calibri" panose="020F0502020204030204" pitchFamily="34" charset="0"/>
                <a:cs typeface="Arial" panose="020B0604020202020204" pitchFamily="34" charset="0"/>
              </a:rPr>
              <a:t>Footprint: 				500 m2</a:t>
            </a:r>
          </a:p>
          <a:p>
            <a:r>
              <a:rPr lang="en-US" sz="2800" dirty="0">
                <a:latin typeface="Calibri" panose="020F0502020204030204" pitchFamily="34" charset="0"/>
                <a:ea typeface="Calibri" panose="020F0502020204030204" pitchFamily="34" charset="0"/>
                <a:cs typeface="Arial" panose="020B0604020202020204" pitchFamily="34" charset="0"/>
              </a:rPr>
              <a:t>Parking area: 				750 m2</a:t>
            </a:r>
          </a:p>
          <a:p>
            <a:r>
              <a:rPr lang="en-US" sz="2800" dirty="0">
                <a:latin typeface="Calibri" panose="020F0502020204030204" pitchFamily="34" charset="0"/>
                <a:ea typeface="Calibri" panose="020F0502020204030204" pitchFamily="34" charset="0"/>
                <a:cs typeface="Arial" panose="020B0604020202020204" pitchFamily="34" charset="0"/>
              </a:rPr>
              <a:t>Ancillary uses, circulation and landscape: 	250 m2</a:t>
            </a:r>
          </a:p>
          <a:p>
            <a:endParaRPr lang="en-US" sz="2800" dirty="0">
              <a:latin typeface="Calibri" panose="020F0502020204030204" pitchFamily="34" charset="0"/>
              <a:ea typeface="Calibri" panose="020F0502020204030204" pitchFamily="34" charset="0"/>
              <a:cs typeface="Arial" panose="020B0604020202020204" pitchFamily="34" charset="0"/>
            </a:endParaRPr>
          </a:p>
          <a:p>
            <a:r>
              <a:rPr lang="en-US" sz="2800" dirty="0">
                <a:latin typeface="Calibri" panose="020F0502020204030204" pitchFamily="34" charset="0"/>
                <a:ea typeface="Calibri" panose="020F0502020204030204" pitchFamily="34" charset="0"/>
                <a:cs typeface="Arial" panose="020B0604020202020204" pitchFamily="34" charset="0"/>
              </a:rPr>
              <a:t>Total plot area required approximately: 	</a:t>
            </a:r>
            <a:r>
              <a:rPr lang="en-US" sz="2800" b="1" dirty="0">
                <a:latin typeface="Calibri" panose="020F0502020204030204" pitchFamily="34" charset="0"/>
                <a:ea typeface="Calibri" panose="020F0502020204030204" pitchFamily="34" charset="0"/>
                <a:cs typeface="Arial" panose="020B0604020202020204" pitchFamily="34" charset="0"/>
              </a:rPr>
              <a:t>1500 m2</a:t>
            </a:r>
          </a:p>
          <a:p>
            <a:endParaRPr lang="en-US" sz="2800" dirty="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xmlns="" val="464785381"/>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 name="Slide Number Placeholder 29"/>
          <p:cNvSpPr>
            <a:spLocks noGrp="1"/>
          </p:cNvSpPr>
          <p:nvPr>
            <p:ph type="sldNum" sz="quarter" idx="12"/>
          </p:nvPr>
        </p:nvSpPr>
        <p:spPr>
          <a:xfrm>
            <a:off x="12778175" y="9021723"/>
            <a:ext cx="3840480" cy="511175"/>
          </a:xfrm>
        </p:spPr>
        <p:txBody>
          <a:bodyPr/>
          <a:lstStyle/>
          <a:p>
            <a:pPr marL="0" marR="0" lvl="0" indent="0" algn="r" defTabSz="1075334" rtl="0" eaLnBrk="1" fontAlgn="auto" latinLnBrk="0" hangingPunct="1">
              <a:lnSpc>
                <a:spcPct val="100000"/>
              </a:lnSpc>
              <a:spcBef>
                <a:spcPts val="0"/>
              </a:spcBef>
              <a:spcAft>
                <a:spcPts val="0"/>
              </a:spcAft>
              <a:buClrTx/>
              <a:buSzTx/>
              <a:buFontTx/>
              <a:buNone/>
              <a:tabLst/>
              <a:defRPr/>
            </a:pPr>
            <a:fld id="{E174F441-7324-4964-A70E-410CA8A6A569}" type="slidenum">
              <a:rPr kumimoji="0" lang="en-US" sz="14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1075334" rtl="0" eaLnBrk="1" fontAlgn="auto" latinLnBrk="0" hangingPunct="1">
                <a:lnSpc>
                  <a:spcPct val="100000"/>
                </a:lnSpc>
                <a:spcBef>
                  <a:spcPts val="0"/>
                </a:spcBef>
                <a:spcAft>
                  <a:spcPts val="0"/>
                </a:spcAft>
                <a:buClrTx/>
                <a:buSzTx/>
                <a:buFontTx/>
                <a:buNone/>
                <a:tabLst/>
                <a:defRPr/>
              </a:pPr>
              <a:t>17</a:t>
            </a:fld>
            <a:endParaRPr kumimoji="0" lang="en-US" sz="14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pic>
        <p:nvPicPr>
          <p:cNvPr id="16" name="Picture 15">
            <a:extLst>
              <a:ext uri="{FF2B5EF4-FFF2-40B4-BE49-F238E27FC236}">
                <a16:creationId xmlns="" xmlns:a16="http://schemas.microsoft.com/office/drawing/2014/main" id="{F5A46DCE-90A0-4CBC-BF0E-483C7A57837E}"/>
              </a:ext>
            </a:extLst>
          </p:cNvPr>
          <p:cNvPicPr>
            <a:picLocks noChangeAspect="1"/>
          </p:cNvPicPr>
          <p:nvPr/>
        </p:nvPicPr>
        <p:blipFill>
          <a:blip r:embed="rId2" cstate="screen">
            <a:duotone>
              <a:prstClr val="black"/>
              <a:schemeClr val="tx1">
                <a:lumMod val="95000"/>
                <a:lumOff val="5000"/>
                <a:tint val="45000"/>
                <a:satMod val="400000"/>
              </a:schemeClr>
            </a:duotone>
            <a:extLst>
              <a:ext uri="{28A0092B-C50C-407E-A947-70E740481C1C}">
                <a14:useLocalDpi xmlns:a14="http://schemas.microsoft.com/office/drawing/2010/main" xmlns=""/>
              </a:ext>
            </a:extLst>
          </a:blip>
          <a:stretch>
            <a:fillRect/>
          </a:stretch>
        </p:blipFill>
        <p:spPr>
          <a:xfrm>
            <a:off x="121459" y="8757205"/>
            <a:ext cx="1665007" cy="725462"/>
          </a:xfrm>
          <a:prstGeom prst="rect">
            <a:avLst/>
          </a:prstGeom>
        </p:spPr>
      </p:pic>
      <p:sp>
        <p:nvSpPr>
          <p:cNvPr id="22" name="Rectangle 21">
            <a:extLst>
              <a:ext uri="{FF2B5EF4-FFF2-40B4-BE49-F238E27FC236}">
                <a16:creationId xmlns="" xmlns:a16="http://schemas.microsoft.com/office/drawing/2014/main" id="{2D4D7419-AD79-4FBB-8CEA-7D1C09AE5C42}"/>
              </a:ext>
            </a:extLst>
          </p:cNvPr>
          <p:cNvSpPr/>
          <p:nvPr/>
        </p:nvSpPr>
        <p:spPr>
          <a:xfrm>
            <a:off x="-974550" y="4450299"/>
            <a:ext cx="6662115" cy="969496"/>
          </a:xfrm>
          <a:prstGeom prst="rect">
            <a:avLst/>
          </a:prstGeom>
        </p:spPr>
        <p:txBody>
          <a:bodyPr wrap="square">
            <a:spAutoFit/>
          </a:bodyPr>
          <a:lstStyle/>
          <a:p>
            <a:pPr marL="0" marR="0" lvl="0" indent="0" algn="ctr" defTabSz="1075334"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150" normalizeH="0" baseline="0" noProof="0" dirty="0">
                <a:ln>
                  <a:noFill/>
                </a:ln>
                <a:solidFill>
                  <a:prstClr val="black"/>
                </a:solidFill>
                <a:effectLst/>
                <a:uLnTx/>
                <a:uFillTx/>
                <a:latin typeface="Century Gothic" panose="020B0502020202020204" pitchFamily="34" charset="0"/>
                <a:ea typeface="+mn-ea"/>
                <a:cs typeface="+mn-cs"/>
              </a:rPr>
              <a:t>  </a:t>
            </a:r>
            <a:r>
              <a:rPr lang="en-US" sz="3200" b="1" spc="-150" dirty="0">
                <a:solidFill>
                  <a:prstClr val="black"/>
                </a:solidFill>
                <a:latin typeface="Century Gothic" panose="020B0502020202020204" pitchFamily="34" charset="0"/>
              </a:rPr>
              <a:t>Option 1</a:t>
            </a:r>
          </a:p>
          <a:p>
            <a:pPr marL="0" marR="0" lvl="0" indent="0" algn="ctr" defTabSz="1075334" rtl="0" eaLnBrk="1" fontAlgn="auto" latinLnBrk="0" hangingPunct="1">
              <a:lnSpc>
                <a:spcPct val="100000"/>
              </a:lnSpc>
              <a:spcBef>
                <a:spcPts val="0"/>
              </a:spcBef>
              <a:spcAft>
                <a:spcPts val="0"/>
              </a:spcAft>
              <a:buClrTx/>
              <a:buSzTx/>
              <a:buFontTx/>
              <a:buNone/>
              <a:tabLst/>
              <a:defRPr/>
            </a:pPr>
            <a:r>
              <a:rPr kumimoji="0" lang="en-US" sz="2500" i="0" u="none" strike="noStrike" kern="1200" cap="none" spc="-150" normalizeH="0" baseline="0" noProof="0" dirty="0">
                <a:ln>
                  <a:noFill/>
                </a:ln>
                <a:solidFill>
                  <a:prstClr val="black"/>
                </a:solidFill>
                <a:effectLst/>
                <a:uLnTx/>
                <a:uFillTx/>
                <a:latin typeface="Century Gothic" panose="020B0502020202020204" pitchFamily="34" charset="0"/>
                <a:ea typeface="+mn-ea"/>
                <a:cs typeface="+mn-cs"/>
              </a:rPr>
              <a:t>(Total Area = 2993 </a:t>
            </a:r>
            <a:r>
              <a:rPr lang="en-US" sz="2500" spc="-150" dirty="0">
                <a:solidFill>
                  <a:prstClr val="black"/>
                </a:solidFill>
                <a:latin typeface="Century Gothic" panose="020B0502020202020204" pitchFamily="34" charset="0"/>
              </a:rPr>
              <a:t>m² ) </a:t>
            </a:r>
            <a:endParaRPr kumimoji="0" lang="en-US" sz="2500" i="0" u="none" strike="noStrike" kern="1200" cap="none" spc="-150" normalizeH="0" baseline="0" noProof="0" dirty="0">
              <a:ln>
                <a:noFill/>
              </a:ln>
              <a:solidFill>
                <a:prstClr val="black"/>
              </a:solidFill>
              <a:effectLst/>
              <a:uLnTx/>
              <a:uFillTx/>
              <a:latin typeface="Century Gothic" panose="020B0502020202020204" pitchFamily="34" charset="0"/>
              <a:ea typeface="+mn-ea"/>
              <a:cs typeface="+mn-cs"/>
            </a:endParaRPr>
          </a:p>
        </p:txBody>
      </p:sp>
      <p:grpSp>
        <p:nvGrpSpPr>
          <p:cNvPr id="4" name="Group 3">
            <a:extLst>
              <a:ext uri="{FF2B5EF4-FFF2-40B4-BE49-F238E27FC236}">
                <a16:creationId xmlns="" xmlns:a16="http://schemas.microsoft.com/office/drawing/2014/main" id="{1996DCBB-5671-4A50-BAFC-57254ABCF36B}"/>
              </a:ext>
            </a:extLst>
          </p:cNvPr>
          <p:cNvGrpSpPr/>
          <p:nvPr/>
        </p:nvGrpSpPr>
        <p:grpSpPr>
          <a:xfrm>
            <a:off x="793118" y="1926665"/>
            <a:ext cx="14241735" cy="6830540"/>
            <a:chOff x="405647" y="552398"/>
            <a:chExt cx="17112566" cy="8980500"/>
          </a:xfrm>
        </p:grpSpPr>
        <p:pic>
          <p:nvPicPr>
            <p:cNvPr id="17" name="Picture 16"/>
            <p:cNvPicPr>
              <a:picLocks noChangeAspect="1"/>
            </p:cNvPicPr>
            <p:nvPr/>
          </p:nvPicPr>
          <p:blipFill rotWithShape="1">
            <a:blip r:embed="rId3" cstate="print"/>
            <a:srcRect l="-75" t="1102" r="-117" b="1819"/>
            <a:stretch/>
          </p:blipFill>
          <p:spPr>
            <a:xfrm>
              <a:off x="4901030" y="552398"/>
              <a:ext cx="8121800" cy="8980500"/>
            </a:xfrm>
            <a:prstGeom prst="rect">
              <a:avLst/>
            </a:prstGeom>
            <a:solidFill>
              <a:schemeClr val="accent4">
                <a:lumMod val="40000"/>
                <a:lumOff val="60000"/>
                <a:alpha val="66000"/>
              </a:schemeClr>
            </a:solidFill>
            <a:ln>
              <a:solidFill>
                <a:schemeClr val="bg1">
                  <a:lumMod val="50000"/>
                </a:schemeClr>
              </a:solidFill>
              <a:prstDash val="solid"/>
            </a:ln>
          </p:spPr>
        </p:pic>
        <p:sp>
          <p:nvSpPr>
            <p:cNvPr id="19" name="Rectangle 18">
              <a:extLst>
                <a:ext uri="{FF2B5EF4-FFF2-40B4-BE49-F238E27FC236}">
                  <a16:creationId xmlns="" xmlns:a16="http://schemas.microsoft.com/office/drawing/2014/main" id="{C437D206-1380-483E-B576-87E5181950A9}"/>
                </a:ext>
              </a:extLst>
            </p:cNvPr>
            <p:cNvSpPr/>
            <p:nvPr/>
          </p:nvSpPr>
          <p:spPr>
            <a:xfrm>
              <a:off x="13182431" y="6498402"/>
              <a:ext cx="4335782" cy="1274652"/>
            </a:xfrm>
            <a:prstGeom prst="rect">
              <a:avLst/>
            </a:prstGeom>
          </p:spPr>
          <p:txBody>
            <a:bodyPr wrap="square">
              <a:spAutoFit/>
            </a:bodyPr>
            <a:lstStyle/>
            <a:p>
              <a:pPr marL="0" marR="0" lvl="0" indent="0" algn="ctr" defTabSz="1075334"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150" normalizeH="0" baseline="0" noProof="0" dirty="0">
                  <a:ln>
                    <a:noFill/>
                  </a:ln>
                  <a:solidFill>
                    <a:prstClr val="black"/>
                  </a:solidFill>
                  <a:effectLst/>
                  <a:uLnTx/>
                  <a:uFillTx/>
                  <a:latin typeface="Century Gothic" panose="020B0502020202020204" pitchFamily="34" charset="0"/>
                  <a:ea typeface="+mn-ea"/>
                  <a:cs typeface="+mn-cs"/>
                </a:rPr>
                <a:t>Option </a:t>
              </a:r>
              <a:r>
                <a:rPr lang="en-US" sz="3200" b="1" spc="-150" dirty="0">
                  <a:solidFill>
                    <a:prstClr val="black"/>
                  </a:solidFill>
                  <a:latin typeface="Century Gothic" panose="020B0502020202020204" pitchFamily="34" charset="0"/>
                </a:rPr>
                <a:t>2</a:t>
              </a:r>
            </a:p>
            <a:p>
              <a:pPr lvl="0" algn="ctr" defTabSz="1075334">
                <a:defRPr/>
              </a:pPr>
              <a:r>
                <a:rPr kumimoji="0" lang="en-US" sz="2400" i="0" u="none" strike="noStrike" kern="1200" cap="none" spc="-150" normalizeH="0" baseline="0" noProof="0" dirty="0">
                  <a:ln>
                    <a:noFill/>
                  </a:ln>
                  <a:solidFill>
                    <a:prstClr val="black"/>
                  </a:solidFill>
                  <a:effectLst/>
                  <a:uLnTx/>
                  <a:uFillTx/>
                  <a:latin typeface="Century Gothic" panose="020B0502020202020204" pitchFamily="34" charset="0"/>
                  <a:ea typeface="+mn-ea"/>
                  <a:cs typeface="+mn-cs"/>
                </a:rPr>
                <a:t>(</a:t>
              </a:r>
              <a:r>
                <a:rPr kumimoji="0" lang="en-US" sz="2500" i="0" u="none" strike="noStrike" kern="1200" cap="none" spc="-150" normalizeH="0" baseline="0" noProof="0" dirty="0">
                  <a:ln>
                    <a:noFill/>
                  </a:ln>
                  <a:solidFill>
                    <a:prstClr val="black"/>
                  </a:solidFill>
                  <a:effectLst/>
                  <a:uLnTx/>
                  <a:uFillTx/>
                  <a:latin typeface="Century Gothic" panose="020B0502020202020204" pitchFamily="34" charset="0"/>
                  <a:ea typeface="+mn-ea"/>
                  <a:cs typeface="+mn-cs"/>
                </a:rPr>
                <a:t>Total Area = </a:t>
              </a:r>
              <a:r>
                <a:rPr lang="en-US" sz="2500" spc="-150" dirty="0">
                  <a:solidFill>
                    <a:prstClr val="black"/>
                  </a:solidFill>
                  <a:latin typeface="Century Gothic" panose="020B0502020202020204" pitchFamily="34" charset="0"/>
                </a:rPr>
                <a:t>2609.76 m² ) </a:t>
              </a:r>
              <a:endParaRPr kumimoji="0" lang="en-US" sz="2500" i="0" u="none" strike="noStrike" kern="1200" cap="none" spc="-150" normalizeH="0" baseline="0" noProof="0" dirty="0">
                <a:ln>
                  <a:noFill/>
                </a:ln>
                <a:solidFill>
                  <a:prstClr val="black"/>
                </a:solidFill>
                <a:effectLst/>
                <a:uLnTx/>
                <a:uFillTx/>
                <a:latin typeface="Century Gothic" panose="020B0502020202020204" pitchFamily="34" charset="0"/>
                <a:ea typeface="+mn-ea"/>
                <a:cs typeface="+mn-cs"/>
              </a:endParaRPr>
            </a:p>
          </p:txBody>
        </p:sp>
        <p:sp>
          <p:nvSpPr>
            <p:cNvPr id="2" name="Freeform: Shape 1">
              <a:extLst>
                <a:ext uri="{FF2B5EF4-FFF2-40B4-BE49-F238E27FC236}">
                  <a16:creationId xmlns="" xmlns:a16="http://schemas.microsoft.com/office/drawing/2014/main" id="{F572D2E6-3ECA-44A9-AB6F-0E487335CC3D}"/>
                </a:ext>
              </a:extLst>
            </p:cNvPr>
            <p:cNvSpPr/>
            <p:nvPr/>
          </p:nvSpPr>
          <p:spPr>
            <a:xfrm>
              <a:off x="8534400" y="5038725"/>
              <a:ext cx="225879" cy="247650"/>
            </a:xfrm>
            <a:custGeom>
              <a:avLst/>
              <a:gdLst>
                <a:gd name="connsiteX0" fmla="*/ 0 w 225879"/>
                <a:gd name="connsiteY0" fmla="*/ 20411 h 247650"/>
                <a:gd name="connsiteX1" fmla="*/ 59871 w 225879"/>
                <a:gd name="connsiteY1" fmla="*/ 247650 h 247650"/>
                <a:gd name="connsiteX2" fmla="*/ 225879 w 225879"/>
                <a:gd name="connsiteY2" fmla="*/ 198664 h 247650"/>
                <a:gd name="connsiteX3" fmla="*/ 166007 w 225879"/>
                <a:gd name="connsiteY3" fmla="*/ 0 h 247650"/>
                <a:gd name="connsiteX4" fmla="*/ 0 w 225879"/>
                <a:gd name="connsiteY4" fmla="*/ 20411 h 2476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5879" h="247650">
                  <a:moveTo>
                    <a:pt x="0" y="20411"/>
                  </a:moveTo>
                  <a:lnTo>
                    <a:pt x="59871" y="247650"/>
                  </a:lnTo>
                  <a:lnTo>
                    <a:pt x="225879" y="198664"/>
                  </a:lnTo>
                  <a:lnTo>
                    <a:pt x="166007" y="0"/>
                  </a:lnTo>
                  <a:lnTo>
                    <a:pt x="0" y="20411"/>
                  </a:lnTo>
                  <a:close/>
                </a:path>
              </a:pathLst>
            </a:custGeom>
            <a:solidFill>
              <a:schemeClr val="accent4">
                <a:lumMod val="40000"/>
                <a:lumOff val="60000"/>
                <a:alpha val="66000"/>
              </a:schemeClr>
            </a:solidFill>
            <a:ln>
              <a:solidFill>
                <a:srgbClr val="EAB200"/>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latin typeface="Calibri" panose="020F0502020204030204"/>
              </a:endParaRPr>
            </a:p>
          </p:txBody>
        </p:sp>
        <p:cxnSp>
          <p:nvCxnSpPr>
            <p:cNvPr id="23" name="Elbow Connector 38">
              <a:extLst>
                <a:ext uri="{FF2B5EF4-FFF2-40B4-BE49-F238E27FC236}">
                  <a16:creationId xmlns="" xmlns:a16="http://schemas.microsoft.com/office/drawing/2014/main" id="{69746AB5-4C95-49B1-AE3F-2FB529688B85}"/>
                </a:ext>
              </a:extLst>
            </p:cNvPr>
            <p:cNvCxnSpPr>
              <a:cxnSpLocks/>
            </p:cNvCxnSpPr>
            <p:nvPr/>
          </p:nvCxnSpPr>
          <p:spPr>
            <a:xfrm flipV="1">
              <a:off x="405647" y="5169336"/>
              <a:ext cx="8226724" cy="92719"/>
            </a:xfrm>
            <a:prstGeom prst="bentConnector3">
              <a:avLst>
                <a:gd name="adj1" fmla="val 99971"/>
              </a:avLst>
            </a:prstGeom>
            <a:ln w="12700">
              <a:solidFill>
                <a:schemeClr val="tx1"/>
              </a:solidFill>
              <a:tailEnd type="oval"/>
            </a:ln>
          </p:spPr>
          <p:style>
            <a:lnRef idx="1">
              <a:schemeClr val="accent1"/>
            </a:lnRef>
            <a:fillRef idx="0">
              <a:schemeClr val="accent1"/>
            </a:fillRef>
            <a:effectRef idx="0">
              <a:schemeClr val="accent1"/>
            </a:effectRef>
            <a:fontRef idx="minor">
              <a:schemeClr val="tx1"/>
            </a:fontRef>
          </p:style>
        </p:cxnSp>
        <p:sp>
          <p:nvSpPr>
            <p:cNvPr id="8" name="Freeform: Shape 7">
              <a:extLst>
                <a:ext uri="{FF2B5EF4-FFF2-40B4-BE49-F238E27FC236}">
                  <a16:creationId xmlns="" xmlns:a16="http://schemas.microsoft.com/office/drawing/2014/main" id="{32EE643C-E116-4063-8F42-C3E80C87DC19}"/>
                </a:ext>
              </a:extLst>
            </p:cNvPr>
            <p:cNvSpPr/>
            <p:nvPr/>
          </p:nvSpPr>
          <p:spPr>
            <a:xfrm>
              <a:off x="11059026" y="8550442"/>
              <a:ext cx="236621" cy="232611"/>
            </a:xfrm>
            <a:custGeom>
              <a:avLst/>
              <a:gdLst>
                <a:gd name="connsiteX0" fmla="*/ 0 w 236621"/>
                <a:gd name="connsiteY0" fmla="*/ 50132 h 232611"/>
                <a:gd name="connsiteX1" fmla="*/ 78206 w 236621"/>
                <a:gd name="connsiteY1" fmla="*/ 232611 h 232611"/>
                <a:gd name="connsiteX2" fmla="*/ 236621 w 236621"/>
                <a:gd name="connsiteY2" fmla="*/ 166437 h 232611"/>
                <a:gd name="connsiteX3" fmla="*/ 186490 w 236621"/>
                <a:gd name="connsiteY3" fmla="*/ 28074 h 232611"/>
                <a:gd name="connsiteX4" fmla="*/ 114300 w 236621"/>
                <a:gd name="connsiteY4" fmla="*/ 0 h 232611"/>
                <a:gd name="connsiteX5" fmla="*/ 0 w 236621"/>
                <a:gd name="connsiteY5" fmla="*/ 50132 h 2326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36621" h="232611">
                  <a:moveTo>
                    <a:pt x="0" y="50132"/>
                  </a:moveTo>
                  <a:lnTo>
                    <a:pt x="78206" y="232611"/>
                  </a:lnTo>
                  <a:lnTo>
                    <a:pt x="236621" y="166437"/>
                  </a:lnTo>
                  <a:lnTo>
                    <a:pt x="186490" y="28074"/>
                  </a:lnTo>
                  <a:lnTo>
                    <a:pt x="114300" y="0"/>
                  </a:lnTo>
                  <a:lnTo>
                    <a:pt x="0" y="50132"/>
                  </a:lnTo>
                  <a:close/>
                </a:path>
              </a:pathLst>
            </a:custGeom>
            <a:solidFill>
              <a:schemeClr val="accent4">
                <a:lumMod val="40000"/>
                <a:lumOff val="60000"/>
                <a:alpha val="66000"/>
              </a:schemeClr>
            </a:solidFill>
            <a:ln>
              <a:solidFill>
                <a:srgbClr val="EAB200"/>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latin typeface="Calibri" panose="020F0502020204030204"/>
              </a:endParaRPr>
            </a:p>
          </p:txBody>
        </p:sp>
        <p:cxnSp>
          <p:nvCxnSpPr>
            <p:cNvPr id="39" name="Elbow Connector 38"/>
            <p:cNvCxnSpPr>
              <a:cxnSpLocks/>
            </p:cNvCxnSpPr>
            <p:nvPr/>
          </p:nvCxnSpPr>
          <p:spPr>
            <a:xfrm rot="10800000" flipV="1">
              <a:off x="11177454" y="7888734"/>
              <a:ext cx="5548446" cy="738582"/>
            </a:xfrm>
            <a:prstGeom prst="bentConnector3">
              <a:avLst>
                <a:gd name="adj1" fmla="val 99956"/>
              </a:avLst>
            </a:prstGeom>
            <a:ln w="12700">
              <a:solidFill>
                <a:schemeClr val="tx1"/>
              </a:solidFill>
              <a:tailEnd type="oval"/>
            </a:ln>
          </p:spPr>
          <p:style>
            <a:lnRef idx="1">
              <a:schemeClr val="accent1"/>
            </a:lnRef>
            <a:fillRef idx="0">
              <a:schemeClr val="accent1"/>
            </a:fillRef>
            <a:effectRef idx="0">
              <a:schemeClr val="accent1"/>
            </a:effectRef>
            <a:fontRef idx="minor">
              <a:schemeClr val="tx1"/>
            </a:fontRef>
          </p:style>
        </p:cxnSp>
      </p:grpSp>
      <p:sp>
        <p:nvSpPr>
          <p:cNvPr id="20" name="Title 21">
            <a:extLst>
              <a:ext uri="{FF2B5EF4-FFF2-40B4-BE49-F238E27FC236}">
                <a16:creationId xmlns="" xmlns:a16="http://schemas.microsoft.com/office/drawing/2014/main" id="{914B14CD-63F4-4B06-A70C-C7E0448A9A40}"/>
              </a:ext>
            </a:extLst>
          </p:cNvPr>
          <p:cNvSpPr txBox="1">
            <a:spLocks/>
          </p:cNvSpPr>
          <p:nvPr/>
        </p:nvSpPr>
        <p:spPr>
          <a:xfrm>
            <a:off x="495367" y="-515451"/>
            <a:ext cx="10305983" cy="2072549"/>
          </a:xfrm>
        </p:spPr>
        <p:txBody>
          <a:bodyPr vert="horz" lIns="91440" tIns="45720" rIns="91440" bIns="45720" rtlCol="0" anchor="b">
            <a:normAutofit/>
          </a:bodyPr>
          <a:lstStyle>
            <a:lvl1pPr algn="ctr" defTabSz="914400" rtl="0" eaLnBrk="1" latinLnBrk="0" hangingPunct="1">
              <a:lnSpc>
                <a:spcPct val="90000"/>
              </a:lnSpc>
              <a:spcBef>
                <a:spcPct val="0"/>
              </a:spcBef>
              <a:buNone/>
              <a:defRPr sz="8400" kern="1200">
                <a:solidFill>
                  <a:schemeClr val="tx1"/>
                </a:solidFill>
                <a:latin typeface="+mj-lt"/>
                <a:ea typeface="+mj-ea"/>
                <a:cs typeface="+mj-cs"/>
              </a:defRPr>
            </a:lvl1pPr>
          </a:lstStyle>
          <a:p>
            <a:pPr algn="l"/>
            <a:r>
              <a:rPr lang="en-US" sz="6000" dirty="0"/>
              <a:t>Proposed plot location plan</a:t>
            </a:r>
            <a:endParaRPr lang="en-US" sz="2000" dirty="0"/>
          </a:p>
        </p:txBody>
      </p:sp>
      <p:cxnSp>
        <p:nvCxnSpPr>
          <p:cNvPr id="21" name="Straight Connector 20">
            <a:extLst>
              <a:ext uri="{FF2B5EF4-FFF2-40B4-BE49-F238E27FC236}">
                <a16:creationId xmlns="" xmlns:a16="http://schemas.microsoft.com/office/drawing/2014/main" id="{4E3F664C-7DA1-4733-8784-6D60310C72B3}"/>
              </a:ext>
            </a:extLst>
          </p:cNvPr>
          <p:cNvCxnSpPr>
            <a:cxnSpLocks/>
          </p:cNvCxnSpPr>
          <p:nvPr/>
        </p:nvCxnSpPr>
        <p:spPr>
          <a:xfrm>
            <a:off x="451767" y="1578000"/>
            <a:ext cx="9987633" cy="0"/>
          </a:xfrm>
          <a:prstGeom prst="line">
            <a:avLst/>
          </a:prstGeom>
          <a:ln w="25400">
            <a:solidFill>
              <a:schemeClr val="bg2">
                <a:lumMod val="90000"/>
              </a:schemeClr>
            </a:solidFill>
          </a:ln>
        </p:spPr>
        <p:style>
          <a:lnRef idx="1">
            <a:schemeClr val="accent1"/>
          </a:lnRef>
          <a:fillRef idx="0">
            <a:schemeClr val="accent1"/>
          </a:fillRef>
          <a:effectRef idx="0">
            <a:schemeClr val="accent1"/>
          </a:effectRef>
          <a:fontRef idx="minor">
            <a:schemeClr val="tx1"/>
          </a:fontRef>
        </p:style>
      </p:cxnSp>
      <p:sp>
        <p:nvSpPr>
          <p:cNvPr id="24" name="Rectangle 23">
            <a:extLst>
              <a:ext uri="{FF2B5EF4-FFF2-40B4-BE49-F238E27FC236}">
                <a16:creationId xmlns="" xmlns:a16="http://schemas.microsoft.com/office/drawing/2014/main" id="{34044223-D3C6-4ED9-8DE2-B52E31FABF39}"/>
              </a:ext>
            </a:extLst>
          </p:cNvPr>
          <p:cNvSpPr/>
          <p:nvPr/>
        </p:nvSpPr>
        <p:spPr>
          <a:xfrm>
            <a:off x="10086025" y="13252"/>
            <a:ext cx="6862391" cy="1754326"/>
          </a:xfrm>
          <a:prstGeom prst="rect">
            <a:avLst/>
          </a:prstGeom>
          <a:noFill/>
        </p:spPr>
        <p:txBody>
          <a:bodyPr wrap="none" lIns="91440" tIns="45720" rIns="91440" bIns="45720">
            <a:spAutoFit/>
          </a:bodyPr>
          <a:lstStyle/>
          <a:p>
            <a:pPr algn="ctr"/>
            <a:r>
              <a:rPr lang="en-US" sz="5400" dirty="0">
                <a:ln w="0"/>
                <a:solidFill>
                  <a:srgbClr val="FF0000"/>
                </a:solidFill>
                <a:effectLst>
                  <a:outerShdw blurRad="38100" dist="19050" dir="2700000" algn="tl" rotWithShape="0">
                    <a:schemeClr val="dk1">
                      <a:alpha val="40000"/>
                    </a:schemeClr>
                  </a:outerShdw>
                </a:effectLst>
              </a:rPr>
              <a:t>Pending Land allocation</a:t>
            </a:r>
          </a:p>
          <a:p>
            <a:pPr algn="ctr"/>
            <a:r>
              <a:rPr lang="en-US" sz="5400" b="0" cap="none" spc="0" dirty="0">
                <a:ln w="0"/>
                <a:solidFill>
                  <a:srgbClr val="FF0000"/>
                </a:solidFill>
                <a:effectLst>
                  <a:outerShdw blurRad="38100" dist="19050" dir="2700000" algn="tl" rotWithShape="0">
                    <a:schemeClr val="dk1">
                      <a:alpha val="40000"/>
                    </a:schemeClr>
                  </a:outerShdw>
                </a:effectLst>
              </a:rPr>
              <a:t>approval</a:t>
            </a:r>
          </a:p>
        </p:txBody>
      </p:sp>
    </p:spTree>
    <p:extLst>
      <p:ext uri="{BB962C8B-B14F-4D97-AF65-F5344CB8AC3E}">
        <p14:creationId xmlns:p14="http://schemas.microsoft.com/office/powerpoint/2010/main" xmlns="" val="3062497703"/>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4" name="Rectangle 50">
            <a:extLst>
              <a:ext uri="{FF2B5EF4-FFF2-40B4-BE49-F238E27FC236}">
                <a16:creationId xmlns="" xmlns:a16="http://schemas.microsoft.com/office/drawing/2014/main" id="{2A6D88CC-2AD8-45FF-8642-158C9901F145}"/>
              </a:ext>
            </a:extLst>
          </p:cNvPr>
          <p:cNvPicPr>
            <a:picLocks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439464450" y="639746625"/>
            <a:ext cx="180917850" cy="45272325"/>
          </a:xfrm>
          <a:prstGeom prst="rect">
            <a:avLst/>
          </a:prstGeom>
          <a:noFill/>
          <a:extLst>
            <a:ext uri="{909E8E84-426E-40DD-AFC4-6F175D3DCCD1}">
              <a14:hiddenFill xmlns:a14="http://schemas.microsoft.com/office/drawing/2010/main" xmlns="">
                <a:solidFill>
                  <a:srgbClr val="FFFFFF"/>
                </a:solidFill>
              </a14:hiddenFill>
            </a:ext>
          </a:extLst>
        </p:spPr>
      </p:pic>
      <p:pic>
        <p:nvPicPr>
          <p:cNvPr id="2052" name="TextBox 45">
            <a:extLst>
              <a:ext uri="{FF2B5EF4-FFF2-40B4-BE49-F238E27FC236}">
                <a16:creationId xmlns="" xmlns:a16="http://schemas.microsoft.com/office/drawing/2014/main" id="{6F88A03B-4439-4A9D-A5F7-4BDAD6B9F1A6}"/>
              </a:ext>
            </a:extLst>
          </p:cNvPr>
          <p:cNvPicPr>
            <a:picLocks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590235675" y="1061618400"/>
            <a:ext cx="11077575" cy="12049125"/>
          </a:xfrm>
          <a:prstGeom prst="rect">
            <a:avLst/>
          </a:prstGeom>
          <a:noFill/>
          <a:extLst>
            <a:ext uri="{909E8E84-426E-40DD-AFC4-6F175D3DCCD1}">
              <a14:hiddenFill xmlns:a14="http://schemas.microsoft.com/office/drawing/2010/main" xmlns="">
                <a:solidFill>
                  <a:srgbClr val="FFFFFF"/>
                </a:solidFill>
              </a14:hiddenFill>
            </a:ext>
          </a:extLst>
        </p:spPr>
      </p:pic>
      <p:sp>
        <p:nvSpPr>
          <p:cNvPr id="8" name="Rectangle 7">
            <a:extLst>
              <a:ext uri="{FF2B5EF4-FFF2-40B4-BE49-F238E27FC236}">
                <a16:creationId xmlns="" xmlns:a16="http://schemas.microsoft.com/office/drawing/2014/main" id="{A5C44F80-D7A3-4CB5-B762-E2D5F96E11F7}"/>
              </a:ext>
            </a:extLst>
          </p:cNvPr>
          <p:cNvSpPr/>
          <p:nvPr/>
        </p:nvSpPr>
        <p:spPr>
          <a:xfrm>
            <a:off x="4057267" y="843933"/>
            <a:ext cx="15297850" cy="707886"/>
          </a:xfrm>
          <a:prstGeom prst="rect">
            <a:avLst/>
          </a:prstGeom>
        </p:spPr>
        <p:txBody>
          <a:bodyPr wrap="square">
            <a:spAutoFit/>
          </a:bodyPr>
          <a:lstStyle/>
          <a:p>
            <a:r>
              <a:rPr lang="en-US" sz="2000" spc="-150" dirty="0">
                <a:latin typeface="Century Gothic" panose="020B0502020202020204" pitchFamily="34" charset="0"/>
              </a:rPr>
              <a:t>Ras Bufontas Location Option 1 – Plot PA-SH-02-01 </a:t>
            </a:r>
          </a:p>
          <a:p>
            <a:r>
              <a:rPr lang="en-US" sz="2000" spc="-150" dirty="0">
                <a:latin typeface="Century Gothic" panose="020B0502020202020204" pitchFamily="34" charset="0"/>
              </a:rPr>
              <a:t>(now Service Hub subdivided plot, former plot PO-MO- 02)</a:t>
            </a:r>
          </a:p>
        </p:txBody>
      </p:sp>
      <p:graphicFrame>
        <p:nvGraphicFramePr>
          <p:cNvPr id="9" name="Table 4">
            <a:extLst>
              <a:ext uri="{FF2B5EF4-FFF2-40B4-BE49-F238E27FC236}">
                <a16:creationId xmlns="" xmlns:a16="http://schemas.microsoft.com/office/drawing/2014/main" id="{DCE78702-C732-4819-A201-0585654BA617}"/>
              </a:ext>
            </a:extLst>
          </p:cNvPr>
          <p:cNvGraphicFramePr>
            <a:graphicFrameLocks noGrp="1"/>
          </p:cNvGraphicFramePr>
          <p:nvPr>
            <p:extLst>
              <p:ext uri="{D42A27DB-BD31-4B8C-83A1-F6EECF244321}">
                <p14:modId xmlns:p14="http://schemas.microsoft.com/office/powerpoint/2010/main" xmlns="" val="1212386840"/>
              </p:ext>
            </p:extLst>
          </p:nvPr>
        </p:nvGraphicFramePr>
        <p:xfrm>
          <a:off x="10801350" y="1958125"/>
          <a:ext cx="4427625" cy="3293049"/>
        </p:xfrm>
        <a:graphic>
          <a:graphicData uri="http://schemas.openxmlformats.org/drawingml/2006/table">
            <a:tbl>
              <a:tblPr firstRow="1" bandRow="1">
                <a:tableStyleId>{5C22544A-7EE6-4342-B048-85BDC9FD1C3A}</a:tableStyleId>
              </a:tblPr>
              <a:tblGrid>
                <a:gridCol w="1913024">
                  <a:extLst>
                    <a:ext uri="{9D8B030D-6E8A-4147-A177-3AD203B41FA5}">
                      <a16:colId xmlns="" xmlns:a16="http://schemas.microsoft.com/office/drawing/2014/main" val="50649549"/>
                    </a:ext>
                  </a:extLst>
                </a:gridCol>
                <a:gridCol w="830181">
                  <a:extLst>
                    <a:ext uri="{9D8B030D-6E8A-4147-A177-3AD203B41FA5}">
                      <a16:colId xmlns="" xmlns:a16="http://schemas.microsoft.com/office/drawing/2014/main" val="2447404134"/>
                    </a:ext>
                  </a:extLst>
                </a:gridCol>
                <a:gridCol w="1684420">
                  <a:extLst>
                    <a:ext uri="{9D8B030D-6E8A-4147-A177-3AD203B41FA5}">
                      <a16:colId xmlns="" xmlns:a16="http://schemas.microsoft.com/office/drawing/2014/main" val="551122148"/>
                    </a:ext>
                  </a:extLst>
                </a:gridCol>
              </a:tblGrid>
              <a:tr h="328641">
                <a:tc gridSpan="3">
                  <a:txBody>
                    <a:bodyPr/>
                    <a:lstStyle/>
                    <a:p>
                      <a:r>
                        <a:rPr lang="en-US" sz="1600" dirty="0"/>
                        <a:t>Key Planning Regulations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lumMod val="75000"/>
                      </a:schemeClr>
                    </a:solidFill>
                  </a:tcPr>
                </a:tc>
                <a:tc hMerge="1">
                  <a:txBody>
                    <a:bodyPr/>
                    <a:lstStyle/>
                    <a:p>
                      <a:endParaRPr lang="en-US"/>
                    </a:p>
                  </a:txBody>
                  <a:tcPr/>
                </a:tc>
                <a:tc hMerge="1">
                  <a:txBody>
                    <a:bodyPr/>
                    <a:lstStyle/>
                    <a:p>
                      <a:endParaRPr lang="en-U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 xmlns:a16="http://schemas.microsoft.com/office/drawing/2014/main" val="3687313154"/>
                  </a:ext>
                </a:extLst>
              </a:tr>
              <a:tr h="328641">
                <a:tc>
                  <a:txBody>
                    <a:bodyPr/>
                    <a:lstStyle/>
                    <a:p>
                      <a:r>
                        <a:rPr lang="en-US" sz="1200" dirty="0"/>
                        <a:t>Plot Area</a:t>
                      </a:r>
                    </a:p>
                  </a:txBody>
                  <a:tcPr anchor="ctr">
                    <a:lnL w="12700"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noFill/>
                  </a:tcPr>
                </a:tc>
                <a:tc>
                  <a:txBody>
                    <a:bodyPr/>
                    <a:lstStyle/>
                    <a:p>
                      <a:pPr algn="ctr"/>
                      <a:r>
                        <a:rPr lang="en-US" sz="1200" dirty="0"/>
                        <a:t>m²</a:t>
                      </a:r>
                    </a:p>
                  </a:txBody>
                  <a:tcPr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noFill/>
                  </a:tcPr>
                </a:tc>
                <a:tc>
                  <a:txBody>
                    <a:bodyPr/>
                    <a:lstStyle/>
                    <a:p>
                      <a:pPr algn="ctr"/>
                      <a:r>
                        <a:rPr lang="en-US" sz="1200" dirty="0"/>
                        <a:t>2993m²</a:t>
                      </a:r>
                    </a:p>
                  </a:txBody>
                  <a:tcPr anchor="ctr">
                    <a:lnL w="31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noFill/>
                  </a:tcPr>
                </a:tc>
                <a:extLst>
                  <a:ext uri="{0D108BD9-81ED-4DB2-BD59-A6C34878D82A}">
                    <a16:rowId xmlns="" xmlns:a16="http://schemas.microsoft.com/office/drawing/2014/main" val="2371400636"/>
                  </a:ext>
                </a:extLst>
              </a:tr>
              <a:tr h="328641">
                <a:tc>
                  <a:txBody>
                    <a:bodyPr/>
                    <a:lstStyle/>
                    <a:p>
                      <a:r>
                        <a:rPr lang="en-US" sz="1200" dirty="0"/>
                        <a:t>Max. Plot Coverage</a:t>
                      </a:r>
                    </a:p>
                  </a:txBody>
                  <a:tcPr anchor="ctr">
                    <a:lnL w="12700"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noFill/>
                  </a:tcPr>
                </a:tc>
                <a:tc>
                  <a:txBody>
                    <a:bodyPr/>
                    <a:lstStyle/>
                    <a:p>
                      <a:pPr algn="ctr"/>
                      <a:r>
                        <a:rPr lang="en-US" sz="1200" dirty="0"/>
                        <a:t>60%</a:t>
                      </a:r>
                    </a:p>
                  </a:txBody>
                  <a:tcPr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noFill/>
                  </a:tcPr>
                </a:tc>
                <a:tc>
                  <a:txBody>
                    <a:bodyPr/>
                    <a:lstStyle/>
                    <a:p>
                      <a:pPr algn="ctr"/>
                      <a:r>
                        <a:rPr lang="en-US" sz="1200" dirty="0"/>
                        <a:t>1,795.8m²</a:t>
                      </a:r>
                    </a:p>
                  </a:txBody>
                  <a:tcPr anchor="ctr">
                    <a:lnL w="31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noFill/>
                  </a:tcPr>
                </a:tc>
                <a:extLst>
                  <a:ext uri="{0D108BD9-81ED-4DB2-BD59-A6C34878D82A}">
                    <a16:rowId xmlns="" xmlns:a16="http://schemas.microsoft.com/office/drawing/2014/main" val="2220639178"/>
                  </a:ext>
                </a:extLst>
              </a:tr>
              <a:tr h="328641">
                <a:tc>
                  <a:txBody>
                    <a:bodyPr/>
                    <a:lstStyle/>
                    <a:p>
                      <a:r>
                        <a:rPr lang="en-US" sz="1200" dirty="0"/>
                        <a:t>Min. Permeable Area</a:t>
                      </a:r>
                    </a:p>
                  </a:txBody>
                  <a:tcPr anchor="ctr">
                    <a:lnL w="12700"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noFill/>
                  </a:tcPr>
                </a:tc>
                <a:tc>
                  <a:txBody>
                    <a:bodyPr/>
                    <a:lstStyle/>
                    <a:p>
                      <a:pPr algn="ctr"/>
                      <a:r>
                        <a:rPr lang="en-US" sz="1200" dirty="0"/>
                        <a:t>15%</a:t>
                      </a:r>
                    </a:p>
                  </a:txBody>
                  <a:tcPr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noFill/>
                  </a:tcPr>
                </a:tc>
                <a:tc>
                  <a:txBody>
                    <a:bodyPr/>
                    <a:lstStyle/>
                    <a:p>
                      <a:pPr algn="ctr"/>
                      <a:r>
                        <a:rPr lang="en-US" sz="1200" dirty="0"/>
                        <a:t>448.95m²</a:t>
                      </a:r>
                    </a:p>
                  </a:txBody>
                  <a:tcPr anchor="ctr">
                    <a:lnL w="31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noFill/>
                  </a:tcPr>
                </a:tc>
                <a:extLst>
                  <a:ext uri="{0D108BD9-81ED-4DB2-BD59-A6C34878D82A}">
                    <a16:rowId xmlns="" xmlns:a16="http://schemas.microsoft.com/office/drawing/2014/main" val="693866994"/>
                  </a:ext>
                </a:extLst>
              </a:tr>
              <a:tr h="328641">
                <a:tc>
                  <a:txBody>
                    <a:bodyPr/>
                    <a:lstStyle/>
                    <a:p>
                      <a:r>
                        <a:rPr lang="en-US" sz="1200" dirty="0"/>
                        <a:t>Min. Planting Area</a:t>
                      </a:r>
                    </a:p>
                  </a:txBody>
                  <a:tcPr anchor="ctr">
                    <a:lnL w="12700"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noFill/>
                  </a:tcPr>
                </a:tc>
                <a:tc>
                  <a:txBody>
                    <a:bodyPr/>
                    <a:lstStyle/>
                    <a:p>
                      <a:pPr algn="ctr"/>
                      <a:r>
                        <a:rPr lang="en-US" sz="1200" dirty="0"/>
                        <a:t>6%</a:t>
                      </a:r>
                    </a:p>
                  </a:txBody>
                  <a:tcPr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200" dirty="0"/>
                        <a:t>179.58m²</a:t>
                      </a:r>
                    </a:p>
                  </a:txBody>
                  <a:tcPr anchor="ctr">
                    <a:lnL w="31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noFill/>
                  </a:tcPr>
                </a:tc>
                <a:extLst>
                  <a:ext uri="{0D108BD9-81ED-4DB2-BD59-A6C34878D82A}">
                    <a16:rowId xmlns="" xmlns:a16="http://schemas.microsoft.com/office/drawing/2014/main" val="1017933414"/>
                  </a:ext>
                </a:extLst>
              </a:tr>
              <a:tr h="328641">
                <a:tc>
                  <a:txBody>
                    <a:bodyPr/>
                    <a:lstStyle/>
                    <a:p>
                      <a:r>
                        <a:rPr lang="en-US" sz="1200" dirty="0"/>
                        <a:t>Max. FAR / Total GFA</a:t>
                      </a:r>
                    </a:p>
                  </a:txBody>
                  <a:tcPr anchor="ctr">
                    <a:lnL w="12700"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noFill/>
                  </a:tcPr>
                </a:tc>
                <a:tc>
                  <a:txBody>
                    <a:bodyPr/>
                    <a:lstStyle/>
                    <a:p>
                      <a:pPr algn="ctr"/>
                      <a:r>
                        <a:rPr lang="en-US" sz="1200" dirty="0"/>
                        <a:t>0.60</a:t>
                      </a:r>
                    </a:p>
                  </a:txBody>
                  <a:tcPr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200" dirty="0"/>
                        <a:t>1,795.8m²</a:t>
                      </a:r>
                    </a:p>
                  </a:txBody>
                  <a:tcPr anchor="ctr">
                    <a:lnL w="31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noFill/>
                  </a:tcPr>
                </a:tc>
                <a:extLst>
                  <a:ext uri="{0D108BD9-81ED-4DB2-BD59-A6C34878D82A}">
                    <a16:rowId xmlns="" xmlns:a16="http://schemas.microsoft.com/office/drawing/2014/main" val="2967900704"/>
                  </a:ext>
                </a:extLst>
              </a:tr>
              <a:tr h="328641">
                <a:tc>
                  <a:txBody>
                    <a:bodyPr/>
                    <a:lstStyle/>
                    <a:p>
                      <a:r>
                        <a:rPr lang="en-US" sz="1200" dirty="0"/>
                        <a:t>Min. Car Parking Spaces</a:t>
                      </a:r>
                    </a:p>
                  </a:txBody>
                  <a:tcPr anchor="ctr">
                    <a:lnL w="12700"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noFill/>
                  </a:tcPr>
                </a:tc>
                <a:tc>
                  <a:txBody>
                    <a:bodyPr/>
                    <a:lstStyle/>
                    <a:p>
                      <a:pPr algn="ctr"/>
                      <a:r>
                        <a:rPr lang="en-US" sz="1200" dirty="0"/>
                        <a:t>.377/100</a:t>
                      </a:r>
                    </a:p>
                  </a:txBody>
                  <a:tcPr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noFill/>
                  </a:tcPr>
                </a:tc>
                <a:tc>
                  <a:txBody>
                    <a:bodyPr/>
                    <a:lstStyle/>
                    <a:p>
                      <a:pPr algn="ctr"/>
                      <a:r>
                        <a:rPr lang="en-US" sz="1200" dirty="0"/>
                        <a:t>7</a:t>
                      </a:r>
                    </a:p>
                  </a:txBody>
                  <a:tcPr anchor="ctr">
                    <a:lnL w="31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noFill/>
                  </a:tcPr>
                </a:tc>
                <a:extLst>
                  <a:ext uri="{0D108BD9-81ED-4DB2-BD59-A6C34878D82A}">
                    <a16:rowId xmlns="" xmlns:a16="http://schemas.microsoft.com/office/drawing/2014/main" val="1329262900"/>
                  </a:ext>
                </a:extLst>
              </a:tr>
              <a:tr h="328641">
                <a:tc>
                  <a:txBody>
                    <a:bodyPr/>
                    <a:lstStyle/>
                    <a:p>
                      <a:r>
                        <a:rPr lang="en-US" sz="1200" dirty="0"/>
                        <a:t>Basement</a:t>
                      </a:r>
                    </a:p>
                  </a:txBody>
                  <a:tcPr anchor="ctr">
                    <a:lnL w="12700"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noFill/>
                  </a:tcPr>
                </a:tc>
                <a:tc>
                  <a:txBody>
                    <a:bodyPr/>
                    <a:lstStyle/>
                    <a:p>
                      <a:pPr algn="ctr"/>
                      <a:r>
                        <a:rPr lang="en-US" sz="1200" dirty="0"/>
                        <a:t>-</a:t>
                      </a:r>
                    </a:p>
                  </a:txBody>
                  <a:tcPr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noFill/>
                  </a:tcPr>
                </a:tc>
                <a:tc>
                  <a:txBody>
                    <a:bodyPr/>
                    <a:lstStyle/>
                    <a:p>
                      <a:pPr algn="ctr"/>
                      <a:r>
                        <a:rPr lang="en-US" sz="1200" dirty="0"/>
                        <a:t>n/a</a:t>
                      </a:r>
                    </a:p>
                  </a:txBody>
                  <a:tcPr anchor="ctr">
                    <a:lnL w="31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noFill/>
                  </a:tcPr>
                </a:tc>
                <a:extLst>
                  <a:ext uri="{0D108BD9-81ED-4DB2-BD59-A6C34878D82A}">
                    <a16:rowId xmlns="" xmlns:a16="http://schemas.microsoft.com/office/drawing/2014/main" val="3105816451"/>
                  </a:ext>
                </a:extLst>
              </a:tr>
              <a:tr h="328641">
                <a:tc>
                  <a:txBody>
                    <a:bodyPr/>
                    <a:lstStyle/>
                    <a:p>
                      <a:r>
                        <a:rPr lang="en-US" sz="1200" dirty="0"/>
                        <a:t>Max. Building Frontage</a:t>
                      </a:r>
                    </a:p>
                  </a:txBody>
                  <a:tcPr anchor="ctr">
                    <a:lnL w="12700"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noFill/>
                  </a:tcPr>
                </a:tc>
                <a:tc>
                  <a:txBody>
                    <a:bodyPr/>
                    <a:lstStyle/>
                    <a:p>
                      <a:pPr algn="ctr"/>
                      <a:r>
                        <a:rPr lang="en-US" sz="1200" dirty="0"/>
                        <a:t>70%</a:t>
                      </a:r>
                    </a:p>
                  </a:txBody>
                  <a:tcPr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noFill/>
                  </a:tcPr>
                </a:tc>
                <a:tc>
                  <a:txBody>
                    <a:bodyPr/>
                    <a:lstStyle/>
                    <a:p>
                      <a:pPr algn="ctr"/>
                      <a:r>
                        <a:rPr lang="en-US" sz="1200" dirty="0"/>
                        <a:t>-</a:t>
                      </a:r>
                    </a:p>
                  </a:txBody>
                  <a:tcPr anchor="ctr">
                    <a:lnL w="31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noFill/>
                  </a:tcPr>
                </a:tc>
                <a:extLst>
                  <a:ext uri="{0D108BD9-81ED-4DB2-BD59-A6C34878D82A}">
                    <a16:rowId xmlns="" xmlns:a16="http://schemas.microsoft.com/office/drawing/2014/main" val="1763312816"/>
                  </a:ext>
                </a:extLst>
              </a:tr>
              <a:tr h="328641">
                <a:tc>
                  <a:txBody>
                    <a:bodyPr/>
                    <a:lstStyle/>
                    <a:p>
                      <a:r>
                        <a:rPr lang="en-US" sz="1200" dirty="0"/>
                        <a:t> Max. Building Height</a:t>
                      </a:r>
                    </a:p>
                  </a:txBody>
                  <a:tcPr anchor="ctr">
                    <a:lnL w="12700"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US" sz="1200" dirty="0"/>
                        <a:t>G+1</a:t>
                      </a:r>
                    </a:p>
                  </a:txBody>
                  <a:tcPr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US" sz="1200" dirty="0"/>
                        <a:t>15 m</a:t>
                      </a:r>
                    </a:p>
                  </a:txBody>
                  <a:tcPr anchor="ctr">
                    <a:lnL w="31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 xmlns:a16="http://schemas.microsoft.com/office/drawing/2014/main" val="4275044950"/>
                  </a:ext>
                </a:extLst>
              </a:tr>
            </a:tbl>
          </a:graphicData>
        </a:graphic>
      </p:graphicFrame>
      <p:graphicFrame>
        <p:nvGraphicFramePr>
          <p:cNvPr id="10" name="Table 4">
            <a:extLst>
              <a:ext uri="{FF2B5EF4-FFF2-40B4-BE49-F238E27FC236}">
                <a16:creationId xmlns="" xmlns:a16="http://schemas.microsoft.com/office/drawing/2014/main" id="{AD24050C-177C-42C4-AF9C-2907B84CF33C}"/>
              </a:ext>
            </a:extLst>
          </p:cNvPr>
          <p:cNvGraphicFramePr>
            <a:graphicFrameLocks noGrp="1"/>
          </p:cNvGraphicFramePr>
          <p:nvPr>
            <p:extLst>
              <p:ext uri="{D42A27DB-BD31-4B8C-83A1-F6EECF244321}">
                <p14:modId xmlns:p14="http://schemas.microsoft.com/office/powerpoint/2010/main" xmlns="" val="1547888186"/>
              </p:ext>
            </p:extLst>
          </p:nvPr>
        </p:nvGraphicFramePr>
        <p:xfrm>
          <a:off x="10801349" y="5409633"/>
          <a:ext cx="4427624" cy="2764326"/>
        </p:xfrm>
        <a:graphic>
          <a:graphicData uri="http://schemas.openxmlformats.org/drawingml/2006/table">
            <a:tbl>
              <a:tblPr firstRow="1" bandRow="1">
                <a:tableStyleId>{5C22544A-7EE6-4342-B048-85BDC9FD1C3A}</a:tableStyleId>
              </a:tblPr>
              <a:tblGrid>
                <a:gridCol w="2166131">
                  <a:extLst>
                    <a:ext uri="{9D8B030D-6E8A-4147-A177-3AD203B41FA5}">
                      <a16:colId xmlns="" xmlns:a16="http://schemas.microsoft.com/office/drawing/2014/main" val="50649549"/>
                    </a:ext>
                  </a:extLst>
                </a:gridCol>
                <a:gridCol w="2261493">
                  <a:extLst>
                    <a:ext uri="{9D8B030D-6E8A-4147-A177-3AD203B41FA5}">
                      <a16:colId xmlns="" xmlns:a16="http://schemas.microsoft.com/office/drawing/2014/main" val="551122148"/>
                    </a:ext>
                  </a:extLst>
                </a:gridCol>
              </a:tblGrid>
              <a:tr h="328641">
                <a:tc gridSpan="2">
                  <a:txBody>
                    <a:bodyPr/>
                    <a:lstStyle/>
                    <a:p>
                      <a:r>
                        <a:rPr lang="en-US" sz="1600" dirty="0"/>
                        <a:t>Utility Demand Allocation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lumMod val="75000"/>
                      </a:schemeClr>
                    </a:solidFill>
                  </a:tcPr>
                </a:tc>
                <a:tc hMerge="1">
                  <a:txBody>
                    <a:bodyPr/>
                    <a:lstStyle/>
                    <a:p>
                      <a:endParaRPr lang="en-U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 xmlns:a16="http://schemas.microsoft.com/office/drawing/2014/main" val="3687313154"/>
                  </a:ext>
                </a:extLst>
              </a:tr>
              <a:tr h="328641">
                <a:tc>
                  <a:txBody>
                    <a:bodyPr/>
                    <a:lstStyle/>
                    <a:p>
                      <a:endParaRPr lang="en-US" sz="1200" dirty="0"/>
                    </a:p>
                  </a:txBody>
                  <a:tcPr anchor="ctr">
                    <a:lnL w="12700"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noFill/>
                  </a:tcPr>
                </a:tc>
                <a:tc>
                  <a:txBody>
                    <a:bodyPr/>
                    <a:lstStyle/>
                    <a:p>
                      <a:pPr algn="ctr"/>
                      <a:r>
                        <a:rPr lang="en-US" sz="1200" dirty="0"/>
                        <a:t>Avg. Demand</a:t>
                      </a:r>
                    </a:p>
                  </a:txBody>
                  <a:tcPr anchor="ctr">
                    <a:lnL w="31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noFill/>
                  </a:tcPr>
                </a:tc>
                <a:extLst>
                  <a:ext uri="{0D108BD9-81ED-4DB2-BD59-A6C34878D82A}">
                    <a16:rowId xmlns="" xmlns:a16="http://schemas.microsoft.com/office/drawing/2014/main" val="2371400636"/>
                  </a:ext>
                </a:extLst>
              </a:tr>
              <a:tr h="328641">
                <a:tc>
                  <a:txBody>
                    <a:bodyPr/>
                    <a:lstStyle/>
                    <a:p>
                      <a:r>
                        <a:rPr lang="en-US" sz="1200" dirty="0"/>
                        <a:t>Electrical Demand Load (KVA)</a:t>
                      </a:r>
                    </a:p>
                  </a:txBody>
                  <a:tcPr anchor="ctr">
                    <a:lnL w="12700"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noFill/>
                  </a:tcPr>
                </a:tc>
                <a:tc>
                  <a:txBody>
                    <a:bodyPr/>
                    <a:lstStyle/>
                    <a:p>
                      <a:pPr algn="ctr"/>
                      <a:r>
                        <a:rPr lang="en-US" sz="1200" dirty="0"/>
                        <a:t>101.6</a:t>
                      </a:r>
                    </a:p>
                  </a:txBody>
                  <a:tcPr anchor="ctr">
                    <a:lnL w="31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noFill/>
                  </a:tcPr>
                </a:tc>
                <a:extLst>
                  <a:ext uri="{0D108BD9-81ED-4DB2-BD59-A6C34878D82A}">
                    <a16:rowId xmlns="" xmlns:a16="http://schemas.microsoft.com/office/drawing/2014/main" val="2220639178"/>
                  </a:ext>
                </a:extLst>
              </a:tr>
              <a:tr h="328641">
                <a:tc>
                  <a:txBody>
                    <a:bodyPr/>
                    <a:lstStyle/>
                    <a:p>
                      <a:r>
                        <a:rPr lang="en-US" sz="1200" dirty="0"/>
                        <a:t>Foul / Sewage (m³/day)</a:t>
                      </a:r>
                    </a:p>
                  </a:txBody>
                  <a:tcPr anchor="ctr">
                    <a:lnL w="12700"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noFill/>
                  </a:tcPr>
                </a:tc>
                <a:tc>
                  <a:txBody>
                    <a:bodyPr/>
                    <a:lstStyle/>
                    <a:p>
                      <a:pPr algn="ctr"/>
                      <a:r>
                        <a:rPr lang="en-US" sz="1200" dirty="0"/>
                        <a:t>20.63</a:t>
                      </a:r>
                    </a:p>
                  </a:txBody>
                  <a:tcPr anchor="ctr">
                    <a:lnL w="31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noFill/>
                  </a:tcPr>
                </a:tc>
                <a:extLst>
                  <a:ext uri="{0D108BD9-81ED-4DB2-BD59-A6C34878D82A}">
                    <a16:rowId xmlns="" xmlns:a16="http://schemas.microsoft.com/office/drawing/2014/main" val="693866994"/>
                  </a:ext>
                </a:extLst>
              </a:tr>
              <a:tr h="328641">
                <a:tc>
                  <a:txBody>
                    <a:bodyPr/>
                    <a:lstStyle/>
                    <a:p>
                      <a:r>
                        <a:rPr lang="en-US" sz="1200" dirty="0"/>
                        <a:t>Potable Water (m³/day)</a:t>
                      </a:r>
                    </a:p>
                  </a:txBody>
                  <a:tcPr anchor="ctr">
                    <a:lnL w="12700"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noFill/>
                  </a:tcPr>
                </a:tc>
                <a:tc>
                  <a:txBody>
                    <a:bodyPr/>
                    <a:lstStyle/>
                    <a:p>
                      <a:pPr algn="ctr"/>
                      <a:r>
                        <a:rPr lang="en-US" sz="1200" dirty="0"/>
                        <a:t>0.31</a:t>
                      </a:r>
                    </a:p>
                  </a:txBody>
                  <a:tcPr anchor="ctr">
                    <a:lnL w="31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noFill/>
                  </a:tcPr>
                </a:tc>
                <a:extLst>
                  <a:ext uri="{0D108BD9-81ED-4DB2-BD59-A6C34878D82A}">
                    <a16:rowId xmlns="" xmlns:a16="http://schemas.microsoft.com/office/drawing/2014/main" val="1017933414"/>
                  </a:ext>
                </a:extLst>
              </a:tr>
              <a:tr h="328641">
                <a:tc>
                  <a:txBody>
                    <a:bodyPr/>
                    <a:lstStyle/>
                    <a:p>
                      <a:r>
                        <a:rPr lang="en-US" sz="1200" dirty="0"/>
                        <a:t>Fire Water (gpm) @min 8bar pressure</a:t>
                      </a:r>
                    </a:p>
                  </a:txBody>
                  <a:tcPr anchor="ctr">
                    <a:lnL w="12700"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noFill/>
                  </a:tcPr>
                </a:tc>
                <a:tc>
                  <a:txBody>
                    <a:bodyPr/>
                    <a:lstStyle/>
                    <a:p>
                      <a:pPr algn="ctr"/>
                      <a:r>
                        <a:rPr lang="en-US" sz="1200" dirty="0"/>
                        <a:t>550</a:t>
                      </a:r>
                    </a:p>
                  </a:txBody>
                  <a:tcPr anchor="ctr">
                    <a:lnL w="31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noFill/>
                  </a:tcPr>
                </a:tc>
                <a:extLst>
                  <a:ext uri="{0D108BD9-81ED-4DB2-BD59-A6C34878D82A}">
                    <a16:rowId xmlns="" xmlns:a16="http://schemas.microsoft.com/office/drawing/2014/main" val="2967900704"/>
                  </a:ext>
                </a:extLst>
              </a:tr>
              <a:tr h="328641">
                <a:tc>
                  <a:txBody>
                    <a:bodyPr/>
                    <a:lstStyle/>
                    <a:p>
                      <a:r>
                        <a:rPr lang="en-US" sz="1200" dirty="0"/>
                        <a:t>Irrigation </a:t>
                      </a:r>
                    </a:p>
                  </a:txBody>
                  <a:tcPr anchor="ctr">
                    <a:lnL w="12700"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noFill/>
                  </a:tcPr>
                </a:tc>
                <a:tc>
                  <a:txBody>
                    <a:bodyPr/>
                    <a:lstStyle/>
                    <a:p>
                      <a:pPr algn="ctr"/>
                      <a:r>
                        <a:rPr lang="en-US" sz="1200" dirty="0"/>
                        <a:t>- </a:t>
                      </a:r>
                    </a:p>
                  </a:txBody>
                  <a:tcPr anchor="ctr">
                    <a:lnL w="31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noFill/>
                  </a:tcPr>
                </a:tc>
                <a:extLst>
                  <a:ext uri="{0D108BD9-81ED-4DB2-BD59-A6C34878D82A}">
                    <a16:rowId xmlns="" xmlns:a16="http://schemas.microsoft.com/office/drawing/2014/main" val="4243889547"/>
                  </a:ext>
                </a:extLst>
              </a:tr>
              <a:tr h="328641">
                <a:tc>
                  <a:txBody>
                    <a:bodyPr/>
                    <a:lstStyle/>
                    <a:p>
                      <a:r>
                        <a:rPr lang="en-US" sz="1200" dirty="0"/>
                        <a:t>Storm Water Storage (m³)</a:t>
                      </a:r>
                    </a:p>
                  </a:txBody>
                  <a:tcPr anchor="ctr">
                    <a:lnL w="12700"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tc>
                  <a:txBody>
                    <a:bodyPr/>
                    <a:lstStyle/>
                    <a:p>
                      <a:pPr algn="ctr"/>
                      <a:r>
                        <a:rPr lang="en-US" sz="1200" dirty="0"/>
                        <a:t>- </a:t>
                      </a:r>
                    </a:p>
                  </a:txBody>
                  <a:tcPr anchor="ctr">
                    <a:lnL w="31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extLst>
                  <a:ext uri="{0D108BD9-81ED-4DB2-BD59-A6C34878D82A}">
                    <a16:rowId xmlns="" xmlns:a16="http://schemas.microsoft.com/office/drawing/2014/main" val="3105816451"/>
                  </a:ext>
                </a:extLst>
              </a:tr>
            </a:tbl>
          </a:graphicData>
        </a:graphic>
      </p:graphicFrame>
      <p:grpSp>
        <p:nvGrpSpPr>
          <p:cNvPr id="4" name="Group 3">
            <a:extLst>
              <a:ext uri="{FF2B5EF4-FFF2-40B4-BE49-F238E27FC236}">
                <a16:creationId xmlns="" xmlns:a16="http://schemas.microsoft.com/office/drawing/2014/main" id="{2160FBDD-CF00-47B7-91EB-79D25A474D57}"/>
              </a:ext>
            </a:extLst>
          </p:cNvPr>
          <p:cNvGrpSpPr/>
          <p:nvPr/>
        </p:nvGrpSpPr>
        <p:grpSpPr>
          <a:xfrm>
            <a:off x="965263" y="1958125"/>
            <a:ext cx="7404735" cy="7096699"/>
            <a:chOff x="1220440" y="1507551"/>
            <a:chExt cx="7404735" cy="7096699"/>
          </a:xfrm>
        </p:grpSpPr>
        <p:grpSp>
          <p:nvGrpSpPr>
            <p:cNvPr id="2" name="Group 1">
              <a:extLst>
                <a:ext uri="{FF2B5EF4-FFF2-40B4-BE49-F238E27FC236}">
                  <a16:creationId xmlns="" xmlns:a16="http://schemas.microsoft.com/office/drawing/2014/main" id="{AF49397B-124A-4B55-9A2F-938982EBF3C8}"/>
                </a:ext>
              </a:extLst>
            </p:cNvPr>
            <p:cNvGrpSpPr/>
            <p:nvPr/>
          </p:nvGrpSpPr>
          <p:grpSpPr>
            <a:xfrm>
              <a:off x="1220440" y="1507551"/>
              <a:ext cx="7404735" cy="7096699"/>
              <a:chOff x="1220440" y="1507551"/>
              <a:chExt cx="7404735" cy="7096699"/>
            </a:xfrm>
          </p:grpSpPr>
          <p:pic>
            <p:nvPicPr>
              <p:cNvPr id="5" name="Picture 4">
                <a:extLst>
                  <a:ext uri="{FF2B5EF4-FFF2-40B4-BE49-F238E27FC236}">
                    <a16:creationId xmlns="" xmlns:a16="http://schemas.microsoft.com/office/drawing/2014/main" id="{7F277E0F-2A84-4426-BDE8-A8355ACB4700}"/>
                  </a:ext>
                </a:extLst>
              </p:cNvPr>
              <p:cNvPicPr>
                <a:picLocks noChangeAspect="1"/>
              </p:cNvPicPr>
              <p:nvPr/>
            </p:nvPicPr>
            <p:blipFill rotWithShape="1">
              <a:blip r:embed="rId4" cstate="print"/>
              <a:srcRect l="6122" t="10083" r="14659" b="10698"/>
              <a:stretch/>
            </p:blipFill>
            <p:spPr>
              <a:xfrm>
                <a:off x="1220440" y="1507551"/>
                <a:ext cx="7404735" cy="7096699"/>
              </a:xfrm>
              <a:prstGeom prst="rect">
                <a:avLst/>
              </a:prstGeom>
              <a:ln>
                <a:solidFill>
                  <a:schemeClr val="bg1">
                    <a:lumMod val="50000"/>
                  </a:schemeClr>
                </a:solidFill>
              </a:ln>
            </p:spPr>
          </p:pic>
          <p:sp>
            <p:nvSpPr>
              <p:cNvPr id="6" name="Freeform: Shape 5">
                <a:extLst>
                  <a:ext uri="{FF2B5EF4-FFF2-40B4-BE49-F238E27FC236}">
                    <a16:creationId xmlns="" xmlns:a16="http://schemas.microsoft.com/office/drawing/2014/main" id="{4A12EBCC-0F46-4870-BFAE-699880FCDA7E}"/>
                  </a:ext>
                </a:extLst>
              </p:cNvPr>
              <p:cNvSpPr/>
              <p:nvPr/>
            </p:nvSpPr>
            <p:spPr>
              <a:xfrm>
                <a:off x="3438525" y="4605338"/>
                <a:ext cx="1747838" cy="2024062"/>
              </a:xfrm>
              <a:custGeom>
                <a:avLst/>
                <a:gdLst>
                  <a:gd name="connsiteX0" fmla="*/ 0 w 1747838"/>
                  <a:gd name="connsiteY0" fmla="*/ 209550 h 2024062"/>
                  <a:gd name="connsiteX1" fmla="*/ 466725 w 1747838"/>
                  <a:gd name="connsiteY1" fmla="*/ 2024062 h 2024062"/>
                  <a:gd name="connsiteX2" fmla="*/ 1747838 w 1747838"/>
                  <a:gd name="connsiteY2" fmla="*/ 1600200 h 2024062"/>
                  <a:gd name="connsiteX3" fmla="*/ 1295400 w 1747838"/>
                  <a:gd name="connsiteY3" fmla="*/ 0 h 2024062"/>
                  <a:gd name="connsiteX4" fmla="*/ 0 w 1747838"/>
                  <a:gd name="connsiteY4" fmla="*/ 209550 h 202406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47838" h="2024062">
                    <a:moveTo>
                      <a:pt x="0" y="209550"/>
                    </a:moveTo>
                    <a:lnTo>
                      <a:pt x="466725" y="2024062"/>
                    </a:lnTo>
                    <a:lnTo>
                      <a:pt x="1747838" y="1600200"/>
                    </a:lnTo>
                    <a:lnTo>
                      <a:pt x="1295400" y="0"/>
                    </a:lnTo>
                    <a:lnTo>
                      <a:pt x="0" y="209550"/>
                    </a:lnTo>
                    <a:close/>
                  </a:path>
                </a:pathLst>
              </a:custGeom>
              <a:solidFill>
                <a:schemeClr val="accent4">
                  <a:lumMod val="40000"/>
                  <a:lumOff val="60000"/>
                  <a:alpha val="66000"/>
                </a:schemeClr>
              </a:solidFill>
              <a:ln>
                <a:solidFill>
                  <a:srgbClr val="EAB200"/>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latin typeface="Calibri" panose="020F0502020204030204"/>
                </a:endParaRPr>
              </a:p>
            </p:txBody>
          </p:sp>
        </p:grpSp>
        <p:sp>
          <p:nvSpPr>
            <p:cNvPr id="12" name="Rectangle 11">
              <a:extLst>
                <a:ext uri="{FF2B5EF4-FFF2-40B4-BE49-F238E27FC236}">
                  <a16:creationId xmlns="" xmlns:a16="http://schemas.microsoft.com/office/drawing/2014/main" id="{EE2554EC-3B91-480E-8645-E3FC4EB5D368}"/>
                </a:ext>
              </a:extLst>
            </p:cNvPr>
            <p:cNvSpPr/>
            <p:nvPr/>
          </p:nvSpPr>
          <p:spPr>
            <a:xfrm>
              <a:off x="3619500" y="5196503"/>
              <a:ext cx="1809750" cy="477054"/>
            </a:xfrm>
            <a:prstGeom prst="rect">
              <a:avLst/>
            </a:prstGeom>
          </p:spPr>
          <p:txBody>
            <a:bodyPr wrap="square">
              <a:spAutoFit/>
            </a:bodyPr>
            <a:lstStyle/>
            <a:p>
              <a:r>
                <a:rPr lang="en-US" sz="2400" b="1" spc="-150" dirty="0">
                  <a:latin typeface="Century Gothic" panose="020B0502020202020204" pitchFamily="34" charset="0"/>
                </a:rPr>
                <a:t>PA-SH-02-01</a:t>
              </a:r>
            </a:p>
          </p:txBody>
        </p:sp>
        <p:sp>
          <p:nvSpPr>
            <p:cNvPr id="14" name="Rectangle 13">
              <a:extLst>
                <a:ext uri="{FF2B5EF4-FFF2-40B4-BE49-F238E27FC236}">
                  <a16:creationId xmlns="" xmlns:a16="http://schemas.microsoft.com/office/drawing/2014/main" id="{2ABA416F-53B3-4EC4-A4D5-D16D65FC1EFE}"/>
                </a:ext>
              </a:extLst>
            </p:cNvPr>
            <p:cNvSpPr/>
            <p:nvPr/>
          </p:nvSpPr>
          <p:spPr>
            <a:xfrm>
              <a:off x="5378450" y="5881273"/>
              <a:ext cx="1809750" cy="830997"/>
            </a:xfrm>
            <a:prstGeom prst="rect">
              <a:avLst/>
            </a:prstGeom>
            <a:solidFill>
              <a:schemeClr val="bg1"/>
            </a:solidFill>
          </p:spPr>
          <p:txBody>
            <a:bodyPr wrap="square">
              <a:spAutoFit/>
            </a:bodyPr>
            <a:lstStyle/>
            <a:p>
              <a:r>
                <a:rPr lang="en-US" sz="2400" b="1" spc="-150" dirty="0">
                  <a:latin typeface="Century Gothic" panose="020B0502020202020204" pitchFamily="34" charset="0"/>
                </a:rPr>
                <a:t>PA-SH-02-02</a:t>
              </a:r>
            </a:p>
            <a:p>
              <a:endParaRPr lang="en-US" sz="2400" b="1" spc="-150" dirty="0">
                <a:latin typeface="Century Gothic" panose="020B0502020202020204" pitchFamily="34" charset="0"/>
              </a:endParaRPr>
            </a:p>
          </p:txBody>
        </p:sp>
      </p:grpSp>
      <p:sp>
        <p:nvSpPr>
          <p:cNvPr id="15" name="Title 21">
            <a:extLst>
              <a:ext uri="{FF2B5EF4-FFF2-40B4-BE49-F238E27FC236}">
                <a16:creationId xmlns="" xmlns:a16="http://schemas.microsoft.com/office/drawing/2014/main" id="{075054FE-B219-41A0-ACB2-0E94C971320F}"/>
              </a:ext>
            </a:extLst>
          </p:cNvPr>
          <p:cNvSpPr txBox="1">
            <a:spLocks/>
          </p:cNvSpPr>
          <p:nvPr/>
        </p:nvSpPr>
        <p:spPr>
          <a:xfrm>
            <a:off x="495367" y="-515451"/>
            <a:ext cx="10305983" cy="2072549"/>
          </a:xfrm>
        </p:spPr>
        <p:txBody>
          <a:bodyPr vert="horz" lIns="91440" tIns="45720" rIns="91440" bIns="45720" rtlCol="0" anchor="b">
            <a:normAutofit/>
          </a:bodyPr>
          <a:lstStyle>
            <a:lvl1pPr algn="ctr" defTabSz="914400" rtl="0" eaLnBrk="1" latinLnBrk="0" hangingPunct="1">
              <a:lnSpc>
                <a:spcPct val="90000"/>
              </a:lnSpc>
              <a:spcBef>
                <a:spcPct val="0"/>
              </a:spcBef>
              <a:buNone/>
              <a:defRPr sz="8400" kern="1200">
                <a:solidFill>
                  <a:schemeClr val="tx1"/>
                </a:solidFill>
                <a:latin typeface="+mj-lt"/>
                <a:ea typeface="+mj-ea"/>
                <a:cs typeface="+mj-cs"/>
              </a:defRPr>
            </a:lvl1pPr>
          </a:lstStyle>
          <a:p>
            <a:pPr algn="l"/>
            <a:r>
              <a:rPr lang="en-US" sz="6000" dirty="0"/>
              <a:t>Option A</a:t>
            </a:r>
            <a:endParaRPr lang="en-US" sz="2000" dirty="0"/>
          </a:p>
        </p:txBody>
      </p:sp>
      <p:cxnSp>
        <p:nvCxnSpPr>
          <p:cNvPr id="16" name="Straight Connector 15">
            <a:extLst>
              <a:ext uri="{FF2B5EF4-FFF2-40B4-BE49-F238E27FC236}">
                <a16:creationId xmlns="" xmlns:a16="http://schemas.microsoft.com/office/drawing/2014/main" id="{D0B27FDD-7FC0-4901-9EA8-D444941AB506}"/>
              </a:ext>
            </a:extLst>
          </p:cNvPr>
          <p:cNvCxnSpPr>
            <a:cxnSpLocks/>
          </p:cNvCxnSpPr>
          <p:nvPr/>
        </p:nvCxnSpPr>
        <p:spPr>
          <a:xfrm>
            <a:off x="451767" y="1578000"/>
            <a:ext cx="9987633" cy="0"/>
          </a:xfrm>
          <a:prstGeom prst="line">
            <a:avLst/>
          </a:prstGeom>
          <a:ln w="25400">
            <a:solidFill>
              <a:schemeClr val="bg2">
                <a:lumMod val="90000"/>
              </a:schemeClr>
            </a:solidFill>
          </a:ln>
        </p:spPr>
        <p:style>
          <a:lnRef idx="1">
            <a:schemeClr val="accent1"/>
          </a:lnRef>
          <a:fillRef idx="0">
            <a:schemeClr val="accent1"/>
          </a:fillRef>
          <a:effectRef idx="0">
            <a:schemeClr val="accent1"/>
          </a:effectRef>
          <a:fontRef idx="minor">
            <a:schemeClr val="tx1"/>
          </a:fontRef>
        </p:style>
      </p:cxnSp>
      <p:sp>
        <p:nvSpPr>
          <p:cNvPr id="17" name="Slide Number Placeholder 29">
            <a:extLst>
              <a:ext uri="{FF2B5EF4-FFF2-40B4-BE49-F238E27FC236}">
                <a16:creationId xmlns="" xmlns:a16="http://schemas.microsoft.com/office/drawing/2014/main" id="{60F4ED3A-F911-4BAD-9FA4-1CE1E4714F21}"/>
              </a:ext>
            </a:extLst>
          </p:cNvPr>
          <p:cNvSpPr txBox="1">
            <a:spLocks/>
          </p:cNvSpPr>
          <p:nvPr/>
        </p:nvSpPr>
        <p:spPr>
          <a:xfrm>
            <a:off x="12778175" y="9021723"/>
            <a:ext cx="3840480" cy="511175"/>
          </a:xfrm>
        </p:spPr>
        <p:txBody>
          <a:bodyPr/>
          <a:lstStyle>
            <a:defPPr>
              <a:defRPr lang="en-US"/>
            </a:defPPr>
            <a:lvl1pPr marL="0" algn="l" defTabSz="1280160" rtl="0" eaLnBrk="1" latinLnBrk="0" hangingPunct="1">
              <a:defRPr sz="2520" kern="1200">
                <a:solidFill>
                  <a:schemeClr val="tx1"/>
                </a:solidFill>
                <a:latin typeface="+mn-lt"/>
                <a:ea typeface="+mn-ea"/>
                <a:cs typeface="+mn-cs"/>
              </a:defRPr>
            </a:lvl1pPr>
            <a:lvl2pPr marL="640080" algn="l" defTabSz="1280160" rtl="0" eaLnBrk="1" latinLnBrk="0" hangingPunct="1">
              <a:defRPr sz="2520" kern="1200">
                <a:solidFill>
                  <a:schemeClr val="tx1"/>
                </a:solidFill>
                <a:latin typeface="+mn-lt"/>
                <a:ea typeface="+mn-ea"/>
                <a:cs typeface="+mn-cs"/>
              </a:defRPr>
            </a:lvl2pPr>
            <a:lvl3pPr marL="1280160" algn="l" defTabSz="1280160" rtl="0" eaLnBrk="1" latinLnBrk="0" hangingPunct="1">
              <a:defRPr sz="2520" kern="1200">
                <a:solidFill>
                  <a:schemeClr val="tx1"/>
                </a:solidFill>
                <a:latin typeface="+mn-lt"/>
                <a:ea typeface="+mn-ea"/>
                <a:cs typeface="+mn-cs"/>
              </a:defRPr>
            </a:lvl3pPr>
            <a:lvl4pPr marL="1920240" algn="l" defTabSz="1280160" rtl="0" eaLnBrk="1" latinLnBrk="0" hangingPunct="1">
              <a:defRPr sz="2520" kern="1200">
                <a:solidFill>
                  <a:schemeClr val="tx1"/>
                </a:solidFill>
                <a:latin typeface="+mn-lt"/>
                <a:ea typeface="+mn-ea"/>
                <a:cs typeface="+mn-cs"/>
              </a:defRPr>
            </a:lvl4pPr>
            <a:lvl5pPr marL="2560320" algn="l" defTabSz="1280160" rtl="0" eaLnBrk="1" latinLnBrk="0" hangingPunct="1">
              <a:defRPr sz="2520" kern="1200">
                <a:solidFill>
                  <a:schemeClr val="tx1"/>
                </a:solidFill>
                <a:latin typeface="+mn-lt"/>
                <a:ea typeface="+mn-ea"/>
                <a:cs typeface="+mn-cs"/>
              </a:defRPr>
            </a:lvl5pPr>
            <a:lvl6pPr marL="3200400" algn="l" defTabSz="1280160" rtl="0" eaLnBrk="1" latinLnBrk="0" hangingPunct="1">
              <a:defRPr sz="2520" kern="1200">
                <a:solidFill>
                  <a:schemeClr val="tx1"/>
                </a:solidFill>
                <a:latin typeface="+mn-lt"/>
                <a:ea typeface="+mn-ea"/>
                <a:cs typeface="+mn-cs"/>
              </a:defRPr>
            </a:lvl6pPr>
            <a:lvl7pPr marL="3840480" algn="l" defTabSz="1280160" rtl="0" eaLnBrk="1" latinLnBrk="0" hangingPunct="1">
              <a:defRPr sz="2520" kern="1200">
                <a:solidFill>
                  <a:schemeClr val="tx1"/>
                </a:solidFill>
                <a:latin typeface="+mn-lt"/>
                <a:ea typeface="+mn-ea"/>
                <a:cs typeface="+mn-cs"/>
              </a:defRPr>
            </a:lvl7pPr>
            <a:lvl8pPr marL="4480560" algn="l" defTabSz="1280160" rtl="0" eaLnBrk="1" latinLnBrk="0" hangingPunct="1">
              <a:defRPr sz="2520" kern="1200">
                <a:solidFill>
                  <a:schemeClr val="tx1"/>
                </a:solidFill>
                <a:latin typeface="+mn-lt"/>
                <a:ea typeface="+mn-ea"/>
                <a:cs typeface="+mn-cs"/>
              </a:defRPr>
            </a:lvl8pPr>
            <a:lvl9pPr marL="5120640" algn="l" defTabSz="1280160" rtl="0" eaLnBrk="1" latinLnBrk="0" hangingPunct="1">
              <a:defRPr sz="2520" kern="1200">
                <a:solidFill>
                  <a:schemeClr val="tx1"/>
                </a:solidFill>
                <a:latin typeface="+mn-lt"/>
                <a:ea typeface="+mn-ea"/>
                <a:cs typeface="+mn-cs"/>
              </a:defRPr>
            </a:lvl9pPr>
          </a:lstStyle>
          <a:p>
            <a:pPr algn="r" defTabSz="1075334">
              <a:defRPr/>
            </a:pPr>
            <a:fld id="{E174F441-7324-4964-A70E-410CA8A6A569}" type="slidenum">
              <a:rPr lang="en-US" sz="1400" smtClean="0">
                <a:solidFill>
                  <a:prstClr val="black">
                    <a:tint val="75000"/>
                  </a:prstClr>
                </a:solidFill>
                <a:latin typeface="Calibri" panose="020F0502020204030204"/>
              </a:rPr>
              <a:pPr algn="r" defTabSz="1075334">
                <a:defRPr/>
              </a:pPr>
              <a:t>18</a:t>
            </a:fld>
            <a:endParaRPr lang="en-US" sz="1400" dirty="0">
              <a:solidFill>
                <a:prstClr val="black">
                  <a:tint val="75000"/>
                </a:prstClr>
              </a:solidFill>
              <a:latin typeface="Calibri" panose="020F0502020204030204"/>
            </a:endParaRPr>
          </a:p>
        </p:txBody>
      </p:sp>
      <p:sp>
        <p:nvSpPr>
          <p:cNvPr id="18" name="Rectangle 17">
            <a:extLst>
              <a:ext uri="{FF2B5EF4-FFF2-40B4-BE49-F238E27FC236}">
                <a16:creationId xmlns="" xmlns:a16="http://schemas.microsoft.com/office/drawing/2014/main" id="{3DE1873A-D199-4D1E-B940-071761B03721}"/>
              </a:ext>
            </a:extLst>
          </p:cNvPr>
          <p:cNvSpPr/>
          <p:nvPr/>
        </p:nvSpPr>
        <p:spPr>
          <a:xfrm>
            <a:off x="10086025" y="13252"/>
            <a:ext cx="6862391" cy="1754326"/>
          </a:xfrm>
          <a:prstGeom prst="rect">
            <a:avLst/>
          </a:prstGeom>
          <a:noFill/>
        </p:spPr>
        <p:txBody>
          <a:bodyPr wrap="none" lIns="91440" tIns="45720" rIns="91440" bIns="45720">
            <a:spAutoFit/>
          </a:bodyPr>
          <a:lstStyle/>
          <a:p>
            <a:pPr algn="ctr"/>
            <a:r>
              <a:rPr lang="en-US" sz="5400" dirty="0">
                <a:ln w="0"/>
                <a:solidFill>
                  <a:srgbClr val="FF0000"/>
                </a:solidFill>
                <a:effectLst>
                  <a:outerShdw blurRad="38100" dist="19050" dir="2700000" algn="tl" rotWithShape="0">
                    <a:schemeClr val="dk1">
                      <a:alpha val="40000"/>
                    </a:schemeClr>
                  </a:outerShdw>
                </a:effectLst>
              </a:rPr>
              <a:t>Pending Land allocation</a:t>
            </a:r>
          </a:p>
          <a:p>
            <a:pPr algn="ctr"/>
            <a:r>
              <a:rPr lang="en-US" sz="5400" b="0" cap="none" spc="0" dirty="0">
                <a:ln w="0"/>
                <a:solidFill>
                  <a:srgbClr val="FF0000"/>
                </a:solidFill>
                <a:effectLst>
                  <a:outerShdw blurRad="38100" dist="19050" dir="2700000" algn="tl" rotWithShape="0">
                    <a:schemeClr val="dk1">
                      <a:alpha val="40000"/>
                    </a:schemeClr>
                  </a:outerShdw>
                </a:effectLst>
              </a:rPr>
              <a:t>approval</a:t>
            </a:r>
          </a:p>
        </p:txBody>
      </p:sp>
    </p:spTree>
    <p:extLst>
      <p:ext uri="{BB962C8B-B14F-4D97-AF65-F5344CB8AC3E}">
        <p14:creationId xmlns:p14="http://schemas.microsoft.com/office/powerpoint/2010/main" xmlns="" val="1840399451"/>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4" name="Rectangle 50">
            <a:extLst>
              <a:ext uri="{FF2B5EF4-FFF2-40B4-BE49-F238E27FC236}">
                <a16:creationId xmlns="" xmlns:a16="http://schemas.microsoft.com/office/drawing/2014/main" id="{2A6D88CC-2AD8-45FF-8642-158C9901F145}"/>
              </a:ext>
            </a:extLst>
          </p:cNvPr>
          <p:cNvPicPr>
            <a:picLocks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439464450" y="639746625"/>
            <a:ext cx="180917850" cy="45272325"/>
          </a:xfrm>
          <a:prstGeom prst="rect">
            <a:avLst/>
          </a:prstGeom>
          <a:noFill/>
          <a:extLst>
            <a:ext uri="{909E8E84-426E-40DD-AFC4-6F175D3DCCD1}">
              <a14:hiddenFill xmlns:a14="http://schemas.microsoft.com/office/drawing/2010/main" xmlns="">
                <a:solidFill>
                  <a:srgbClr val="FFFFFF"/>
                </a:solidFill>
              </a14:hiddenFill>
            </a:ext>
          </a:extLst>
        </p:spPr>
      </p:pic>
      <p:pic>
        <p:nvPicPr>
          <p:cNvPr id="2052" name="TextBox 45">
            <a:extLst>
              <a:ext uri="{FF2B5EF4-FFF2-40B4-BE49-F238E27FC236}">
                <a16:creationId xmlns="" xmlns:a16="http://schemas.microsoft.com/office/drawing/2014/main" id="{6F88A03B-4439-4A9D-A5F7-4BDAD6B9F1A6}"/>
              </a:ext>
            </a:extLst>
          </p:cNvPr>
          <p:cNvPicPr>
            <a:picLocks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590235675" y="1061618400"/>
            <a:ext cx="11077575" cy="12049125"/>
          </a:xfrm>
          <a:prstGeom prst="rect">
            <a:avLst/>
          </a:prstGeom>
          <a:noFill/>
          <a:extLst>
            <a:ext uri="{909E8E84-426E-40DD-AFC4-6F175D3DCCD1}">
              <a14:hiddenFill xmlns:a14="http://schemas.microsoft.com/office/drawing/2010/main" xmlns="">
                <a:solidFill>
                  <a:srgbClr val="FFFFFF"/>
                </a:solidFill>
              </a14:hiddenFill>
            </a:ext>
          </a:extLst>
        </p:spPr>
      </p:pic>
      <p:sp>
        <p:nvSpPr>
          <p:cNvPr id="8" name="Rectangle 7">
            <a:extLst>
              <a:ext uri="{FF2B5EF4-FFF2-40B4-BE49-F238E27FC236}">
                <a16:creationId xmlns="" xmlns:a16="http://schemas.microsoft.com/office/drawing/2014/main" id="{A5C44F80-D7A3-4CB5-B762-E2D5F96E11F7}"/>
              </a:ext>
            </a:extLst>
          </p:cNvPr>
          <p:cNvSpPr/>
          <p:nvPr/>
        </p:nvSpPr>
        <p:spPr>
          <a:xfrm>
            <a:off x="4641856" y="948982"/>
            <a:ext cx="12129199" cy="400110"/>
          </a:xfrm>
          <a:prstGeom prst="rect">
            <a:avLst/>
          </a:prstGeom>
        </p:spPr>
        <p:txBody>
          <a:bodyPr wrap="square">
            <a:spAutoFit/>
          </a:bodyPr>
          <a:lstStyle/>
          <a:p>
            <a:r>
              <a:rPr lang="en-US" sz="2000" spc="-150" dirty="0">
                <a:latin typeface="Century Gothic" panose="020B0502020202020204" pitchFamily="34" charset="0"/>
              </a:rPr>
              <a:t>Ras Bufontas Location Option 2 - Plot PA-WH-19-01</a:t>
            </a:r>
          </a:p>
        </p:txBody>
      </p:sp>
      <p:graphicFrame>
        <p:nvGraphicFramePr>
          <p:cNvPr id="9" name="Table 4">
            <a:extLst>
              <a:ext uri="{FF2B5EF4-FFF2-40B4-BE49-F238E27FC236}">
                <a16:creationId xmlns="" xmlns:a16="http://schemas.microsoft.com/office/drawing/2014/main" id="{D431482F-4202-439D-9369-FD9C7197A599}"/>
              </a:ext>
            </a:extLst>
          </p:cNvPr>
          <p:cNvGraphicFramePr>
            <a:graphicFrameLocks noGrp="1"/>
          </p:cNvGraphicFramePr>
          <p:nvPr>
            <p:extLst>
              <p:ext uri="{D42A27DB-BD31-4B8C-83A1-F6EECF244321}">
                <p14:modId xmlns:p14="http://schemas.microsoft.com/office/powerpoint/2010/main" xmlns="" val="166437868"/>
              </p:ext>
            </p:extLst>
          </p:nvPr>
        </p:nvGraphicFramePr>
        <p:xfrm>
          <a:off x="10917158" y="1772779"/>
          <a:ext cx="4427625" cy="3293049"/>
        </p:xfrm>
        <a:graphic>
          <a:graphicData uri="http://schemas.openxmlformats.org/drawingml/2006/table">
            <a:tbl>
              <a:tblPr firstRow="1" bandRow="1">
                <a:tableStyleId>{5C22544A-7EE6-4342-B048-85BDC9FD1C3A}</a:tableStyleId>
              </a:tblPr>
              <a:tblGrid>
                <a:gridCol w="1913024">
                  <a:extLst>
                    <a:ext uri="{9D8B030D-6E8A-4147-A177-3AD203B41FA5}">
                      <a16:colId xmlns="" xmlns:a16="http://schemas.microsoft.com/office/drawing/2014/main" val="50649549"/>
                    </a:ext>
                  </a:extLst>
                </a:gridCol>
                <a:gridCol w="830181">
                  <a:extLst>
                    <a:ext uri="{9D8B030D-6E8A-4147-A177-3AD203B41FA5}">
                      <a16:colId xmlns="" xmlns:a16="http://schemas.microsoft.com/office/drawing/2014/main" val="2447404134"/>
                    </a:ext>
                  </a:extLst>
                </a:gridCol>
                <a:gridCol w="1684420">
                  <a:extLst>
                    <a:ext uri="{9D8B030D-6E8A-4147-A177-3AD203B41FA5}">
                      <a16:colId xmlns="" xmlns:a16="http://schemas.microsoft.com/office/drawing/2014/main" val="551122148"/>
                    </a:ext>
                  </a:extLst>
                </a:gridCol>
              </a:tblGrid>
              <a:tr h="328641">
                <a:tc gridSpan="3">
                  <a:txBody>
                    <a:bodyPr/>
                    <a:lstStyle/>
                    <a:p>
                      <a:r>
                        <a:rPr lang="en-US" sz="1600" dirty="0"/>
                        <a:t>Key Planning Regulations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lumMod val="75000"/>
                      </a:schemeClr>
                    </a:solidFill>
                  </a:tcPr>
                </a:tc>
                <a:tc hMerge="1">
                  <a:txBody>
                    <a:bodyPr/>
                    <a:lstStyle/>
                    <a:p>
                      <a:endParaRPr lang="en-US"/>
                    </a:p>
                  </a:txBody>
                  <a:tcPr/>
                </a:tc>
                <a:tc hMerge="1">
                  <a:txBody>
                    <a:bodyPr/>
                    <a:lstStyle/>
                    <a:p>
                      <a:endParaRPr lang="en-U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 xmlns:a16="http://schemas.microsoft.com/office/drawing/2014/main" val="3687313154"/>
                  </a:ext>
                </a:extLst>
              </a:tr>
              <a:tr h="328641">
                <a:tc>
                  <a:txBody>
                    <a:bodyPr/>
                    <a:lstStyle/>
                    <a:p>
                      <a:r>
                        <a:rPr lang="en-US" sz="1200" dirty="0"/>
                        <a:t>Plot Area</a:t>
                      </a:r>
                    </a:p>
                  </a:txBody>
                  <a:tcPr anchor="ctr">
                    <a:lnL w="12700"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noFill/>
                  </a:tcPr>
                </a:tc>
                <a:tc>
                  <a:txBody>
                    <a:bodyPr/>
                    <a:lstStyle/>
                    <a:p>
                      <a:pPr algn="ctr"/>
                      <a:r>
                        <a:rPr lang="en-US" sz="1200" dirty="0"/>
                        <a:t>m²</a:t>
                      </a:r>
                    </a:p>
                  </a:txBody>
                  <a:tcPr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200" dirty="0"/>
                        <a:t>2609.76m²</a:t>
                      </a:r>
                    </a:p>
                  </a:txBody>
                  <a:tcPr anchor="ctr">
                    <a:lnL w="31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noFill/>
                  </a:tcPr>
                </a:tc>
                <a:extLst>
                  <a:ext uri="{0D108BD9-81ED-4DB2-BD59-A6C34878D82A}">
                    <a16:rowId xmlns="" xmlns:a16="http://schemas.microsoft.com/office/drawing/2014/main" val="2371400636"/>
                  </a:ext>
                </a:extLst>
              </a:tr>
              <a:tr h="328641">
                <a:tc>
                  <a:txBody>
                    <a:bodyPr/>
                    <a:lstStyle/>
                    <a:p>
                      <a:r>
                        <a:rPr lang="en-US" sz="1200" dirty="0"/>
                        <a:t>Max. Plot Coverage</a:t>
                      </a:r>
                    </a:p>
                  </a:txBody>
                  <a:tcPr anchor="ctr">
                    <a:lnL w="12700"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noFill/>
                  </a:tcPr>
                </a:tc>
                <a:tc>
                  <a:txBody>
                    <a:bodyPr/>
                    <a:lstStyle/>
                    <a:p>
                      <a:pPr algn="ctr"/>
                      <a:r>
                        <a:rPr lang="en-US" sz="1200" dirty="0"/>
                        <a:t>60%</a:t>
                      </a:r>
                    </a:p>
                  </a:txBody>
                  <a:tcPr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200" dirty="0"/>
                        <a:t>1565.86m²</a:t>
                      </a:r>
                    </a:p>
                  </a:txBody>
                  <a:tcPr anchor="ctr">
                    <a:lnL w="31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noFill/>
                  </a:tcPr>
                </a:tc>
                <a:extLst>
                  <a:ext uri="{0D108BD9-81ED-4DB2-BD59-A6C34878D82A}">
                    <a16:rowId xmlns="" xmlns:a16="http://schemas.microsoft.com/office/drawing/2014/main" val="2220639178"/>
                  </a:ext>
                </a:extLst>
              </a:tr>
              <a:tr h="328641">
                <a:tc>
                  <a:txBody>
                    <a:bodyPr/>
                    <a:lstStyle/>
                    <a:p>
                      <a:r>
                        <a:rPr lang="en-US" sz="1200" dirty="0"/>
                        <a:t>Min. Permeable Area</a:t>
                      </a:r>
                    </a:p>
                  </a:txBody>
                  <a:tcPr anchor="ctr">
                    <a:lnL w="12700"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noFill/>
                  </a:tcPr>
                </a:tc>
                <a:tc>
                  <a:txBody>
                    <a:bodyPr/>
                    <a:lstStyle/>
                    <a:p>
                      <a:pPr algn="ctr"/>
                      <a:r>
                        <a:rPr lang="en-US" sz="1200" dirty="0"/>
                        <a:t>15%</a:t>
                      </a:r>
                    </a:p>
                  </a:txBody>
                  <a:tcPr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200" dirty="0"/>
                        <a:t>391.46m²</a:t>
                      </a:r>
                    </a:p>
                  </a:txBody>
                  <a:tcPr anchor="ctr">
                    <a:lnL w="31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noFill/>
                  </a:tcPr>
                </a:tc>
                <a:extLst>
                  <a:ext uri="{0D108BD9-81ED-4DB2-BD59-A6C34878D82A}">
                    <a16:rowId xmlns="" xmlns:a16="http://schemas.microsoft.com/office/drawing/2014/main" val="693866994"/>
                  </a:ext>
                </a:extLst>
              </a:tr>
              <a:tr h="328641">
                <a:tc>
                  <a:txBody>
                    <a:bodyPr/>
                    <a:lstStyle/>
                    <a:p>
                      <a:r>
                        <a:rPr lang="en-US" sz="1200" dirty="0"/>
                        <a:t>Min. Planting Area</a:t>
                      </a:r>
                    </a:p>
                  </a:txBody>
                  <a:tcPr anchor="ctr">
                    <a:lnL w="12700"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noFill/>
                  </a:tcPr>
                </a:tc>
                <a:tc>
                  <a:txBody>
                    <a:bodyPr/>
                    <a:lstStyle/>
                    <a:p>
                      <a:pPr algn="ctr"/>
                      <a:r>
                        <a:rPr lang="en-US" sz="1200" dirty="0"/>
                        <a:t>6%</a:t>
                      </a:r>
                    </a:p>
                  </a:txBody>
                  <a:tcPr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200" dirty="0"/>
                        <a:t>156.59m²</a:t>
                      </a:r>
                    </a:p>
                  </a:txBody>
                  <a:tcPr anchor="ctr">
                    <a:lnL w="31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noFill/>
                  </a:tcPr>
                </a:tc>
                <a:extLst>
                  <a:ext uri="{0D108BD9-81ED-4DB2-BD59-A6C34878D82A}">
                    <a16:rowId xmlns="" xmlns:a16="http://schemas.microsoft.com/office/drawing/2014/main" val="1017933414"/>
                  </a:ext>
                </a:extLst>
              </a:tr>
              <a:tr h="328641">
                <a:tc>
                  <a:txBody>
                    <a:bodyPr/>
                    <a:lstStyle/>
                    <a:p>
                      <a:r>
                        <a:rPr lang="en-US" sz="1200" dirty="0"/>
                        <a:t>Max. FAR / Total GFA</a:t>
                      </a:r>
                    </a:p>
                  </a:txBody>
                  <a:tcPr anchor="ctr">
                    <a:lnL w="12700"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noFill/>
                  </a:tcPr>
                </a:tc>
                <a:tc>
                  <a:txBody>
                    <a:bodyPr/>
                    <a:lstStyle/>
                    <a:p>
                      <a:pPr algn="ctr"/>
                      <a:r>
                        <a:rPr lang="en-US" sz="1200" dirty="0"/>
                        <a:t>0.60</a:t>
                      </a:r>
                    </a:p>
                  </a:txBody>
                  <a:tcPr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200" dirty="0"/>
                        <a:t>1565.86m²</a:t>
                      </a:r>
                    </a:p>
                  </a:txBody>
                  <a:tcPr anchor="ctr">
                    <a:lnL w="31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noFill/>
                  </a:tcPr>
                </a:tc>
                <a:extLst>
                  <a:ext uri="{0D108BD9-81ED-4DB2-BD59-A6C34878D82A}">
                    <a16:rowId xmlns="" xmlns:a16="http://schemas.microsoft.com/office/drawing/2014/main" val="2967900704"/>
                  </a:ext>
                </a:extLst>
              </a:tr>
              <a:tr h="328641">
                <a:tc>
                  <a:txBody>
                    <a:bodyPr/>
                    <a:lstStyle/>
                    <a:p>
                      <a:r>
                        <a:rPr lang="en-US" sz="1200" dirty="0"/>
                        <a:t>Min. Car Parking Spaces</a:t>
                      </a:r>
                    </a:p>
                  </a:txBody>
                  <a:tcPr anchor="ctr">
                    <a:lnL w="12700"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noFill/>
                  </a:tcPr>
                </a:tc>
                <a:tc>
                  <a:txBody>
                    <a:bodyPr/>
                    <a:lstStyle/>
                    <a:p>
                      <a:pPr algn="ctr"/>
                      <a:r>
                        <a:rPr lang="en-US" sz="1200" dirty="0"/>
                        <a:t>.377/100</a:t>
                      </a:r>
                    </a:p>
                  </a:txBody>
                  <a:tcPr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noFill/>
                  </a:tcPr>
                </a:tc>
                <a:tc>
                  <a:txBody>
                    <a:bodyPr/>
                    <a:lstStyle/>
                    <a:p>
                      <a:pPr algn="ctr"/>
                      <a:r>
                        <a:rPr lang="en-US" sz="1200" dirty="0"/>
                        <a:t>6</a:t>
                      </a:r>
                    </a:p>
                  </a:txBody>
                  <a:tcPr anchor="ctr">
                    <a:lnL w="31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noFill/>
                  </a:tcPr>
                </a:tc>
                <a:extLst>
                  <a:ext uri="{0D108BD9-81ED-4DB2-BD59-A6C34878D82A}">
                    <a16:rowId xmlns="" xmlns:a16="http://schemas.microsoft.com/office/drawing/2014/main" val="1329262900"/>
                  </a:ext>
                </a:extLst>
              </a:tr>
              <a:tr h="328641">
                <a:tc>
                  <a:txBody>
                    <a:bodyPr/>
                    <a:lstStyle/>
                    <a:p>
                      <a:r>
                        <a:rPr lang="en-US" sz="1200" dirty="0"/>
                        <a:t>Basement</a:t>
                      </a:r>
                    </a:p>
                  </a:txBody>
                  <a:tcPr anchor="ctr">
                    <a:lnL w="12700"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noFill/>
                  </a:tcPr>
                </a:tc>
                <a:tc>
                  <a:txBody>
                    <a:bodyPr/>
                    <a:lstStyle/>
                    <a:p>
                      <a:pPr algn="ctr"/>
                      <a:r>
                        <a:rPr lang="en-US" sz="1200" dirty="0"/>
                        <a:t>-</a:t>
                      </a:r>
                    </a:p>
                  </a:txBody>
                  <a:tcPr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noFill/>
                  </a:tcPr>
                </a:tc>
                <a:tc>
                  <a:txBody>
                    <a:bodyPr/>
                    <a:lstStyle/>
                    <a:p>
                      <a:pPr algn="ctr"/>
                      <a:r>
                        <a:rPr lang="en-US" sz="1200" dirty="0"/>
                        <a:t>n/a</a:t>
                      </a:r>
                    </a:p>
                  </a:txBody>
                  <a:tcPr anchor="ctr">
                    <a:lnL w="31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noFill/>
                  </a:tcPr>
                </a:tc>
                <a:extLst>
                  <a:ext uri="{0D108BD9-81ED-4DB2-BD59-A6C34878D82A}">
                    <a16:rowId xmlns="" xmlns:a16="http://schemas.microsoft.com/office/drawing/2014/main" val="3105816451"/>
                  </a:ext>
                </a:extLst>
              </a:tr>
              <a:tr h="328641">
                <a:tc>
                  <a:txBody>
                    <a:bodyPr/>
                    <a:lstStyle/>
                    <a:p>
                      <a:r>
                        <a:rPr lang="en-US" sz="1200" dirty="0"/>
                        <a:t>Max. Building Frontage</a:t>
                      </a:r>
                    </a:p>
                  </a:txBody>
                  <a:tcPr anchor="ctr">
                    <a:lnL w="12700"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noFill/>
                  </a:tcPr>
                </a:tc>
                <a:tc>
                  <a:txBody>
                    <a:bodyPr/>
                    <a:lstStyle/>
                    <a:p>
                      <a:pPr algn="ctr"/>
                      <a:r>
                        <a:rPr lang="en-US" sz="1200" dirty="0"/>
                        <a:t>70%</a:t>
                      </a:r>
                    </a:p>
                  </a:txBody>
                  <a:tcPr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noFill/>
                  </a:tcPr>
                </a:tc>
                <a:tc>
                  <a:txBody>
                    <a:bodyPr/>
                    <a:lstStyle/>
                    <a:p>
                      <a:pPr algn="ctr"/>
                      <a:r>
                        <a:rPr lang="en-US" sz="1200" dirty="0"/>
                        <a:t>-</a:t>
                      </a:r>
                    </a:p>
                  </a:txBody>
                  <a:tcPr anchor="ctr">
                    <a:lnL w="31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noFill/>
                  </a:tcPr>
                </a:tc>
                <a:extLst>
                  <a:ext uri="{0D108BD9-81ED-4DB2-BD59-A6C34878D82A}">
                    <a16:rowId xmlns="" xmlns:a16="http://schemas.microsoft.com/office/drawing/2014/main" val="1763312816"/>
                  </a:ext>
                </a:extLst>
              </a:tr>
              <a:tr h="328641">
                <a:tc>
                  <a:txBody>
                    <a:bodyPr/>
                    <a:lstStyle/>
                    <a:p>
                      <a:r>
                        <a:rPr lang="en-US" sz="1200" dirty="0"/>
                        <a:t> Max. Building Height</a:t>
                      </a:r>
                    </a:p>
                  </a:txBody>
                  <a:tcPr anchor="ctr">
                    <a:lnL w="12700"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US" sz="1200" dirty="0"/>
                        <a:t>G+M</a:t>
                      </a:r>
                    </a:p>
                  </a:txBody>
                  <a:tcPr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US" sz="1200" dirty="0"/>
                        <a:t>15 m</a:t>
                      </a:r>
                    </a:p>
                  </a:txBody>
                  <a:tcPr anchor="ctr">
                    <a:lnL w="31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 xmlns:a16="http://schemas.microsoft.com/office/drawing/2014/main" val="4275044950"/>
                  </a:ext>
                </a:extLst>
              </a:tr>
            </a:tbl>
          </a:graphicData>
        </a:graphic>
      </p:graphicFrame>
      <p:graphicFrame>
        <p:nvGraphicFramePr>
          <p:cNvPr id="10" name="Table 4">
            <a:extLst>
              <a:ext uri="{FF2B5EF4-FFF2-40B4-BE49-F238E27FC236}">
                <a16:creationId xmlns="" xmlns:a16="http://schemas.microsoft.com/office/drawing/2014/main" id="{6C26FFA3-C56D-48B2-89F1-485796DF59ED}"/>
              </a:ext>
            </a:extLst>
          </p:cNvPr>
          <p:cNvGraphicFramePr>
            <a:graphicFrameLocks noGrp="1"/>
          </p:cNvGraphicFramePr>
          <p:nvPr>
            <p:extLst>
              <p:ext uri="{D42A27DB-BD31-4B8C-83A1-F6EECF244321}">
                <p14:modId xmlns:p14="http://schemas.microsoft.com/office/powerpoint/2010/main" xmlns="" val="2203743392"/>
              </p:ext>
            </p:extLst>
          </p:nvPr>
        </p:nvGraphicFramePr>
        <p:xfrm>
          <a:off x="10917157" y="5224287"/>
          <a:ext cx="4427624" cy="2764326"/>
        </p:xfrm>
        <a:graphic>
          <a:graphicData uri="http://schemas.openxmlformats.org/drawingml/2006/table">
            <a:tbl>
              <a:tblPr firstRow="1" bandRow="1">
                <a:tableStyleId>{5C22544A-7EE6-4342-B048-85BDC9FD1C3A}</a:tableStyleId>
              </a:tblPr>
              <a:tblGrid>
                <a:gridCol w="2166131">
                  <a:extLst>
                    <a:ext uri="{9D8B030D-6E8A-4147-A177-3AD203B41FA5}">
                      <a16:colId xmlns="" xmlns:a16="http://schemas.microsoft.com/office/drawing/2014/main" val="50649549"/>
                    </a:ext>
                  </a:extLst>
                </a:gridCol>
                <a:gridCol w="2261493">
                  <a:extLst>
                    <a:ext uri="{9D8B030D-6E8A-4147-A177-3AD203B41FA5}">
                      <a16:colId xmlns="" xmlns:a16="http://schemas.microsoft.com/office/drawing/2014/main" val="551122148"/>
                    </a:ext>
                  </a:extLst>
                </a:gridCol>
              </a:tblGrid>
              <a:tr h="328641">
                <a:tc gridSpan="2">
                  <a:txBody>
                    <a:bodyPr/>
                    <a:lstStyle/>
                    <a:p>
                      <a:r>
                        <a:rPr lang="en-US" sz="1600" dirty="0"/>
                        <a:t>Utility Demand Allocation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lumMod val="75000"/>
                      </a:schemeClr>
                    </a:solidFill>
                  </a:tcPr>
                </a:tc>
                <a:tc hMerge="1">
                  <a:txBody>
                    <a:bodyPr/>
                    <a:lstStyle/>
                    <a:p>
                      <a:endParaRPr lang="en-U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 xmlns:a16="http://schemas.microsoft.com/office/drawing/2014/main" val="3687313154"/>
                  </a:ext>
                </a:extLst>
              </a:tr>
              <a:tr h="328641">
                <a:tc>
                  <a:txBody>
                    <a:bodyPr/>
                    <a:lstStyle/>
                    <a:p>
                      <a:endParaRPr lang="en-US" sz="1200" dirty="0"/>
                    </a:p>
                  </a:txBody>
                  <a:tcPr anchor="ctr">
                    <a:lnL w="12700"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noFill/>
                  </a:tcPr>
                </a:tc>
                <a:tc>
                  <a:txBody>
                    <a:bodyPr/>
                    <a:lstStyle/>
                    <a:p>
                      <a:pPr algn="ctr"/>
                      <a:r>
                        <a:rPr lang="en-US" sz="1200" dirty="0"/>
                        <a:t>Avg. Demand</a:t>
                      </a:r>
                    </a:p>
                  </a:txBody>
                  <a:tcPr anchor="ctr">
                    <a:lnL w="31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noFill/>
                  </a:tcPr>
                </a:tc>
                <a:extLst>
                  <a:ext uri="{0D108BD9-81ED-4DB2-BD59-A6C34878D82A}">
                    <a16:rowId xmlns="" xmlns:a16="http://schemas.microsoft.com/office/drawing/2014/main" val="2371400636"/>
                  </a:ext>
                </a:extLst>
              </a:tr>
              <a:tr h="328641">
                <a:tc>
                  <a:txBody>
                    <a:bodyPr/>
                    <a:lstStyle/>
                    <a:p>
                      <a:r>
                        <a:rPr lang="en-US" sz="1200" dirty="0"/>
                        <a:t>Electrical Demand Load (KVA)</a:t>
                      </a:r>
                    </a:p>
                  </a:txBody>
                  <a:tcPr anchor="ctr">
                    <a:lnL w="12700"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noFill/>
                  </a:tcPr>
                </a:tc>
                <a:tc>
                  <a:txBody>
                    <a:bodyPr/>
                    <a:lstStyle/>
                    <a:p>
                      <a:pPr algn="ctr"/>
                      <a:r>
                        <a:rPr lang="en-US" sz="1200" dirty="0"/>
                        <a:t>257.09</a:t>
                      </a:r>
                    </a:p>
                  </a:txBody>
                  <a:tcPr anchor="ctr">
                    <a:lnL w="31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noFill/>
                  </a:tcPr>
                </a:tc>
                <a:extLst>
                  <a:ext uri="{0D108BD9-81ED-4DB2-BD59-A6C34878D82A}">
                    <a16:rowId xmlns="" xmlns:a16="http://schemas.microsoft.com/office/drawing/2014/main" val="2220639178"/>
                  </a:ext>
                </a:extLst>
              </a:tr>
              <a:tr h="328641">
                <a:tc>
                  <a:txBody>
                    <a:bodyPr/>
                    <a:lstStyle/>
                    <a:p>
                      <a:r>
                        <a:rPr lang="en-US" sz="1200" dirty="0"/>
                        <a:t>Foul / Sewage (m³/day)</a:t>
                      </a:r>
                    </a:p>
                  </a:txBody>
                  <a:tcPr anchor="ctr">
                    <a:lnL w="12700"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noFill/>
                  </a:tcPr>
                </a:tc>
                <a:tc>
                  <a:txBody>
                    <a:bodyPr/>
                    <a:lstStyle/>
                    <a:p>
                      <a:pPr algn="ctr"/>
                      <a:r>
                        <a:rPr lang="en-US" sz="1200" dirty="0"/>
                        <a:t>0.72</a:t>
                      </a:r>
                    </a:p>
                  </a:txBody>
                  <a:tcPr anchor="ctr">
                    <a:lnL w="31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noFill/>
                  </a:tcPr>
                </a:tc>
                <a:extLst>
                  <a:ext uri="{0D108BD9-81ED-4DB2-BD59-A6C34878D82A}">
                    <a16:rowId xmlns="" xmlns:a16="http://schemas.microsoft.com/office/drawing/2014/main" val="693866994"/>
                  </a:ext>
                </a:extLst>
              </a:tr>
              <a:tr h="328641">
                <a:tc>
                  <a:txBody>
                    <a:bodyPr/>
                    <a:lstStyle/>
                    <a:p>
                      <a:r>
                        <a:rPr lang="en-US" sz="1200" dirty="0"/>
                        <a:t>Potable Water (m³/day)</a:t>
                      </a:r>
                    </a:p>
                  </a:txBody>
                  <a:tcPr anchor="ctr">
                    <a:lnL w="12700"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noFill/>
                  </a:tcPr>
                </a:tc>
                <a:tc>
                  <a:txBody>
                    <a:bodyPr/>
                    <a:lstStyle/>
                    <a:p>
                      <a:pPr algn="ctr"/>
                      <a:r>
                        <a:rPr lang="en-US" sz="1200" dirty="0"/>
                        <a:t>1.03</a:t>
                      </a:r>
                    </a:p>
                  </a:txBody>
                  <a:tcPr anchor="ctr">
                    <a:lnL w="31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noFill/>
                  </a:tcPr>
                </a:tc>
                <a:extLst>
                  <a:ext uri="{0D108BD9-81ED-4DB2-BD59-A6C34878D82A}">
                    <a16:rowId xmlns="" xmlns:a16="http://schemas.microsoft.com/office/drawing/2014/main" val="1017933414"/>
                  </a:ext>
                </a:extLst>
              </a:tr>
              <a:tr h="328641">
                <a:tc>
                  <a:txBody>
                    <a:bodyPr/>
                    <a:lstStyle/>
                    <a:p>
                      <a:r>
                        <a:rPr lang="en-US" sz="1200" dirty="0"/>
                        <a:t>Fire Water (gpm) @min 8bar pressure</a:t>
                      </a:r>
                    </a:p>
                  </a:txBody>
                  <a:tcPr anchor="ctr">
                    <a:lnL w="12700"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noFill/>
                  </a:tcPr>
                </a:tc>
                <a:tc>
                  <a:txBody>
                    <a:bodyPr/>
                    <a:lstStyle/>
                    <a:p>
                      <a:pPr algn="ctr"/>
                      <a:r>
                        <a:rPr lang="en-US" sz="1200" dirty="0"/>
                        <a:t>2000</a:t>
                      </a:r>
                    </a:p>
                  </a:txBody>
                  <a:tcPr anchor="ctr">
                    <a:lnL w="31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noFill/>
                  </a:tcPr>
                </a:tc>
                <a:extLst>
                  <a:ext uri="{0D108BD9-81ED-4DB2-BD59-A6C34878D82A}">
                    <a16:rowId xmlns="" xmlns:a16="http://schemas.microsoft.com/office/drawing/2014/main" val="2967900704"/>
                  </a:ext>
                </a:extLst>
              </a:tr>
              <a:tr h="328641">
                <a:tc>
                  <a:txBody>
                    <a:bodyPr/>
                    <a:lstStyle/>
                    <a:p>
                      <a:r>
                        <a:rPr lang="en-US" sz="1200" dirty="0"/>
                        <a:t>Irrigation </a:t>
                      </a:r>
                    </a:p>
                  </a:txBody>
                  <a:tcPr anchor="ctr">
                    <a:lnL w="12700"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noFill/>
                  </a:tcPr>
                </a:tc>
                <a:tc>
                  <a:txBody>
                    <a:bodyPr/>
                    <a:lstStyle/>
                    <a:p>
                      <a:pPr algn="ctr"/>
                      <a:r>
                        <a:rPr lang="en-US" sz="1200" dirty="0"/>
                        <a:t>- </a:t>
                      </a:r>
                    </a:p>
                  </a:txBody>
                  <a:tcPr anchor="ctr">
                    <a:lnL w="31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noFill/>
                  </a:tcPr>
                </a:tc>
                <a:extLst>
                  <a:ext uri="{0D108BD9-81ED-4DB2-BD59-A6C34878D82A}">
                    <a16:rowId xmlns="" xmlns:a16="http://schemas.microsoft.com/office/drawing/2014/main" val="4243889547"/>
                  </a:ext>
                </a:extLst>
              </a:tr>
              <a:tr h="328641">
                <a:tc>
                  <a:txBody>
                    <a:bodyPr/>
                    <a:lstStyle/>
                    <a:p>
                      <a:r>
                        <a:rPr lang="en-US" sz="1200" dirty="0"/>
                        <a:t>Storm Water Storage (m³)</a:t>
                      </a:r>
                    </a:p>
                  </a:txBody>
                  <a:tcPr anchor="ctr">
                    <a:lnL w="12700"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tc>
                  <a:txBody>
                    <a:bodyPr/>
                    <a:lstStyle/>
                    <a:p>
                      <a:pPr algn="ctr"/>
                      <a:r>
                        <a:rPr lang="en-US" sz="1200" dirty="0"/>
                        <a:t>- </a:t>
                      </a:r>
                    </a:p>
                  </a:txBody>
                  <a:tcPr anchor="ctr">
                    <a:lnL w="31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extLst>
                  <a:ext uri="{0D108BD9-81ED-4DB2-BD59-A6C34878D82A}">
                    <a16:rowId xmlns="" xmlns:a16="http://schemas.microsoft.com/office/drawing/2014/main" val="3105816451"/>
                  </a:ext>
                </a:extLst>
              </a:tr>
            </a:tbl>
          </a:graphicData>
        </a:graphic>
      </p:graphicFrame>
      <p:pic>
        <p:nvPicPr>
          <p:cNvPr id="4" name="Picture 3">
            <a:extLst>
              <a:ext uri="{FF2B5EF4-FFF2-40B4-BE49-F238E27FC236}">
                <a16:creationId xmlns="" xmlns:a16="http://schemas.microsoft.com/office/drawing/2014/main" id="{CF86B8B4-79E7-45DE-8AB6-7FAAD418A6A9}"/>
              </a:ext>
            </a:extLst>
          </p:cNvPr>
          <p:cNvPicPr>
            <a:picLocks noChangeAspect="1"/>
          </p:cNvPicPr>
          <p:nvPr/>
        </p:nvPicPr>
        <p:blipFill>
          <a:blip r:embed="rId4" cstate="print"/>
          <a:stretch>
            <a:fillRect/>
          </a:stretch>
        </p:blipFill>
        <p:spPr>
          <a:xfrm>
            <a:off x="719667" y="1772779"/>
            <a:ext cx="7515225" cy="7135971"/>
          </a:xfrm>
          <a:prstGeom prst="rect">
            <a:avLst/>
          </a:prstGeom>
          <a:ln>
            <a:solidFill>
              <a:schemeClr val="bg1">
                <a:lumMod val="50000"/>
              </a:schemeClr>
            </a:solidFill>
          </a:ln>
        </p:spPr>
      </p:pic>
      <p:sp>
        <p:nvSpPr>
          <p:cNvPr id="12" name="Slide Number Placeholder 29">
            <a:extLst>
              <a:ext uri="{FF2B5EF4-FFF2-40B4-BE49-F238E27FC236}">
                <a16:creationId xmlns="" xmlns:a16="http://schemas.microsoft.com/office/drawing/2014/main" id="{76BD45D8-1991-4FCA-9401-CD320C24A6E1}"/>
              </a:ext>
            </a:extLst>
          </p:cNvPr>
          <p:cNvSpPr txBox="1">
            <a:spLocks/>
          </p:cNvSpPr>
          <p:nvPr/>
        </p:nvSpPr>
        <p:spPr>
          <a:xfrm>
            <a:off x="12778175" y="9021723"/>
            <a:ext cx="3840480" cy="511175"/>
          </a:xfrm>
        </p:spPr>
        <p:txBody>
          <a:bodyPr/>
          <a:lstStyle>
            <a:defPPr>
              <a:defRPr lang="en-US"/>
            </a:defPPr>
            <a:lvl1pPr marL="0" algn="l" defTabSz="1280160" rtl="0" eaLnBrk="1" latinLnBrk="0" hangingPunct="1">
              <a:defRPr sz="2520" kern="1200">
                <a:solidFill>
                  <a:schemeClr val="tx1"/>
                </a:solidFill>
                <a:latin typeface="+mn-lt"/>
                <a:ea typeface="+mn-ea"/>
                <a:cs typeface="+mn-cs"/>
              </a:defRPr>
            </a:lvl1pPr>
            <a:lvl2pPr marL="640080" algn="l" defTabSz="1280160" rtl="0" eaLnBrk="1" latinLnBrk="0" hangingPunct="1">
              <a:defRPr sz="2520" kern="1200">
                <a:solidFill>
                  <a:schemeClr val="tx1"/>
                </a:solidFill>
                <a:latin typeface="+mn-lt"/>
                <a:ea typeface="+mn-ea"/>
                <a:cs typeface="+mn-cs"/>
              </a:defRPr>
            </a:lvl2pPr>
            <a:lvl3pPr marL="1280160" algn="l" defTabSz="1280160" rtl="0" eaLnBrk="1" latinLnBrk="0" hangingPunct="1">
              <a:defRPr sz="2520" kern="1200">
                <a:solidFill>
                  <a:schemeClr val="tx1"/>
                </a:solidFill>
                <a:latin typeface="+mn-lt"/>
                <a:ea typeface="+mn-ea"/>
                <a:cs typeface="+mn-cs"/>
              </a:defRPr>
            </a:lvl3pPr>
            <a:lvl4pPr marL="1920240" algn="l" defTabSz="1280160" rtl="0" eaLnBrk="1" latinLnBrk="0" hangingPunct="1">
              <a:defRPr sz="2520" kern="1200">
                <a:solidFill>
                  <a:schemeClr val="tx1"/>
                </a:solidFill>
                <a:latin typeface="+mn-lt"/>
                <a:ea typeface="+mn-ea"/>
                <a:cs typeface="+mn-cs"/>
              </a:defRPr>
            </a:lvl4pPr>
            <a:lvl5pPr marL="2560320" algn="l" defTabSz="1280160" rtl="0" eaLnBrk="1" latinLnBrk="0" hangingPunct="1">
              <a:defRPr sz="2520" kern="1200">
                <a:solidFill>
                  <a:schemeClr val="tx1"/>
                </a:solidFill>
                <a:latin typeface="+mn-lt"/>
                <a:ea typeface="+mn-ea"/>
                <a:cs typeface="+mn-cs"/>
              </a:defRPr>
            </a:lvl5pPr>
            <a:lvl6pPr marL="3200400" algn="l" defTabSz="1280160" rtl="0" eaLnBrk="1" latinLnBrk="0" hangingPunct="1">
              <a:defRPr sz="2520" kern="1200">
                <a:solidFill>
                  <a:schemeClr val="tx1"/>
                </a:solidFill>
                <a:latin typeface="+mn-lt"/>
                <a:ea typeface="+mn-ea"/>
                <a:cs typeface="+mn-cs"/>
              </a:defRPr>
            </a:lvl6pPr>
            <a:lvl7pPr marL="3840480" algn="l" defTabSz="1280160" rtl="0" eaLnBrk="1" latinLnBrk="0" hangingPunct="1">
              <a:defRPr sz="2520" kern="1200">
                <a:solidFill>
                  <a:schemeClr val="tx1"/>
                </a:solidFill>
                <a:latin typeface="+mn-lt"/>
                <a:ea typeface="+mn-ea"/>
                <a:cs typeface="+mn-cs"/>
              </a:defRPr>
            </a:lvl7pPr>
            <a:lvl8pPr marL="4480560" algn="l" defTabSz="1280160" rtl="0" eaLnBrk="1" latinLnBrk="0" hangingPunct="1">
              <a:defRPr sz="2520" kern="1200">
                <a:solidFill>
                  <a:schemeClr val="tx1"/>
                </a:solidFill>
                <a:latin typeface="+mn-lt"/>
                <a:ea typeface="+mn-ea"/>
                <a:cs typeface="+mn-cs"/>
              </a:defRPr>
            </a:lvl8pPr>
            <a:lvl9pPr marL="5120640" algn="l" defTabSz="1280160" rtl="0" eaLnBrk="1" latinLnBrk="0" hangingPunct="1">
              <a:defRPr sz="2520" kern="1200">
                <a:solidFill>
                  <a:schemeClr val="tx1"/>
                </a:solidFill>
                <a:latin typeface="+mn-lt"/>
                <a:ea typeface="+mn-ea"/>
                <a:cs typeface="+mn-cs"/>
              </a:defRPr>
            </a:lvl9pPr>
          </a:lstStyle>
          <a:p>
            <a:pPr algn="r" defTabSz="1075334">
              <a:defRPr/>
            </a:pPr>
            <a:fld id="{E174F441-7324-4964-A70E-410CA8A6A569}" type="slidenum">
              <a:rPr lang="en-US" sz="1400" smtClean="0">
                <a:solidFill>
                  <a:prstClr val="black">
                    <a:tint val="75000"/>
                  </a:prstClr>
                </a:solidFill>
                <a:latin typeface="Calibri" panose="020F0502020204030204"/>
              </a:rPr>
              <a:pPr algn="r" defTabSz="1075334">
                <a:defRPr/>
              </a:pPr>
              <a:t>19</a:t>
            </a:fld>
            <a:endParaRPr lang="en-US" sz="1400" dirty="0">
              <a:solidFill>
                <a:prstClr val="black">
                  <a:tint val="75000"/>
                </a:prstClr>
              </a:solidFill>
              <a:latin typeface="Calibri" panose="020F0502020204030204"/>
            </a:endParaRPr>
          </a:p>
        </p:txBody>
      </p:sp>
      <p:sp>
        <p:nvSpPr>
          <p:cNvPr id="13" name="Slide Number Placeholder 29">
            <a:extLst>
              <a:ext uri="{FF2B5EF4-FFF2-40B4-BE49-F238E27FC236}">
                <a16:creationId xmlns="" xmlns:a16="http://schemas.microsoft.com/office/drawing/2014/main" id="{90F3FB3B-AB59-4A3A-AB6B-FF59602881EE}"/>
              </a:ext>
            </a:extLst>
          </p:cNvPr>
          <p:cNvSpPr txBox="1">
            <a:spLocks/>
          </p:cNvSpPr>
          <p:nvPr/>
        </p:nvSpPr>
        <p:spPr>
          <a:xfrm>
            <a:off x="12930575" y="9174123"/>
            <a:ext cx="3840480" cy="511175"/>
          </a:xfrm>
        </p:spPr>
        <p:txBody>
          <a:bodyPr/>
          <a:lstStyle>
            <a:defPPr>
              <a:defRPr lang="en-US"/>
            </a:defPPr>
            <a:lvl1pPr marL="0" algn="l" defTabSz="1280160" rtl="0" eaLnBrk="1" latinLnBrk="0" hangingPunct="1">
              <a:defRPr sz="2520" kern="1200">
                <a:solidFill>
                  <a:schemeClr val="tx1"/>
                </a:solidFill>
                <a:latin typeface="+mn-lt"/>
                <a:ea typeface="+mn-ea"/>
                <a:cs typeface="+mn-cs"/>
              </a:defRPr>
            </a:lvl1pPr>
            <a:lvl2pPr marL="640080" algn="l" defTabSz="1280160" rtl="0" eaLnBrk="1" latinLnBrk="0" hangingPunct="1">
              <a:defRPr sz="2520" kern="1200">
                <a:solidFill>
                  <a:schemeClr val="tx1"/>
                </a:solidFill>
                <a:latin typeface="+mn-lt"/>
                <a:ea typeface="+mn-ea"/>
                <a:cs typeface="+mn-cs"/>
              </a:defRPr>
            </a:lvl2pPr>
            <a:lvl3pPr marL="1280160" algn="l" defTabSz="1280160" rtl="0" eaLnBrk="1" latinLnBrk="0" hangingPunct="1">
              <a:defRPr sz="2520" kern="1200">
                <a:solidFill>
                  <a:schemeClr val="tx1"/>
                </a:solidFill>
                <a:latin typeface="+mn-lt"/>
                <a:ea typeface="+mn-ea"/>
                <a:cs typeface="+mn-cs"/>
              </a:defRPr>
            </a:lvl3pPr>
            <a:lvl4pPr marL="1920240" algn="l" defTabSz="1280160" rtl="0" eaLnBrk="1" latinLnBrk="0" hangingPunct="1">
              <a:defRPr sz="2520" kern="1200">
                <a:solidFill>
                  <a:schemeClr val="tx1"/>
                </a:solidFill>
                <a:latin typeface="+mn-lt"/>
                <a:ea typeface="+mn-ea"/>
                <a:cs typeface="+mn-cs"/>
              </a:defRPr>
            </a:lvl4pPr>
            <a:lvl5pPr marL="2560320" algn="l" defTabSz="1280160" rtl="0" eaLnBrk="1" latinLnBrk="0" hangingPunct="1">
              <a:defRPr sz="2520" kern="1200">
                <a:solidFill>
                  <a:schemeClr val="tx1"/>
                </a:solidFill>
                <a:latin typeface="+mn-lt"/>
                <a:ea typeface="+mn-ea"/>
                <a:cs typeface="+mn-cs"/>
              </a:defRPr>
            </a:lvl5pPr>
            <a:lvl6pPr marL="3200400" algn="l" defTabSz="1280160" rtl="0" eaLnBrk="1" latinLnBrk="0" hangingPunct="1">
              <a:defRPr sz="2520" kern="1200">
                <a:solidFill>
                  <a:schemeClr val="tx1"/>
                </a:solidFill>
                <a:latin typeface="+mn-lt"/>
                <a:ea typeface="+mn-ea"/>
                <a:cs typeface="+mn-cs"/>
              </a:defRPr>
            </a:lvl6pPr>
            <a:lvl7pPr marL="3840480" algn="l" defTabSz="1280160" rtl="0" eaLnBrk="1" latinLnBrk="0" hangingPunct="1">
              <a:defRPr sz="2520" kern="1200">
                <a:solidFill>
                  <a:schemeClr val="tx1"/>
                </a:solidFill>
                <a:latin typeface="+mn-lt"/>
                <a:ea typeface="+mn-ea"/>
                <a:cs typeface="+mn-cs"/>
              </a:defRPr>
            </a:lvl7pPr>
            <a:lvl8pPr marL="4480560" algn="l" defTabSz="1280160" rtl="0" eaLnBrk="1" latinLnBrk="0" hangingPunct="1">
              <a:defRPr sz="2520" kern="1200">
                <a:solidFill>
                  <a:schemeClr val="tx1"/>
                </a:solidFill>
                <a:latin typeface="+mn-lt"/>
                <a:ea typeface="+mn-ea"/>
                <a:cs typeface="+mn-cs"/>
              </a:defRPr>
            </a:lvl8pPr>
            <a:lvl9pPr marL="5120640" algn="l" defTabSz="1280160" rtl="0" eaLnBrk="1" latinLnBrk="0" hangingPunct="1">
              <a:defRPr sz="2520" kern="1200">
                <a:solidFill>
                  <a:schemeClr val="tx1"/>
                </a:solidFill>
                <a:latin typeface="+mn-lt"/>
                <a:ea typeface="+mn-ea"/>
                <a:cs typeface="+mn-cs"/>
              </a:defRPr>
            </a:lvl9pPr>
          </a:lstStyle>
          <a:p>
            <a:pPr algn="r" defTabSz="1075334">
              <a:defRPr/>
            </a:pPr>
            <a:fld id="{E174F441-7324-4964-A70E-410CA8A6A569}" type="slidenum">
              <a:rPr lang="en-US" sz="1400" smtClean="0">
                <a:solidFill>
                  <a:prstClr val="black">
                    <a:tint val="75000"/>
                  </a:prstClr>
                </a:solidFill>
                <a:latin typeface="Calibri" panose="020F0502020204030204"/>
              </a:rPr>
              <a:pPr algn="r" defTabSz="1075334">
                <a:defRPr/>
              </a:pPr>
              <a:t>19</a:t>
            </a:fld>
            <a:endParaRPr lang="en-US" sz="1400" dirty="0">
              <a:solidFill>
                <a:prstClr val="black">
                  <a:tint val="75000"/>
                </a:prstClr>
              </a:solidFill>
              <a:latin typeface="Calibri" panose="020F0502020204030204"/>
            </a:endParaRPr>
          </a:p>
        </p:txBody>
      </p:sp>
      <p:sp>
        <p:nvSpPr>
          <p:cNvPr id="14" name="Title 21">
            <a:extLst>
              <a:ext uri="{FF2B5EF4-FFF2-40B4-BE49-F238E27FC236}">
                <a16:creationId xmlns="" xmlns:a16="http://schemas.microsoft.com/office/drawing/2014/main" id="{36E632A6-3E39-4929-8B8B-2DBC8E3755A6}"/>
              </a:ext>
            </a:extLst>
          </p:cNvPr>
          <p:cNvSpPr txBox="1">
            <a:spLocks/>
          </p:cNvSpPr>
          <p:nvPr/>
        </p:nvSpPr>
        <p:spPr>
          <a:xfrm>
            <a:off x="495367" y="-515451"/>
            <a:ext cx="10305983" cy="2072549"/>
          </a:xfrm>
        </p:spPr>
        <p:txBody>
          <a:bodyPr vert="horz" lIns="91440" tIns="45720" rIns="91440" bIns="45720" rtlCol="0" anchor="b">
            <a:normAutofit/>
          </a:bodyPr>
          <a:lstStyle>
            <a:lvl1pPr algn="ctr" defTabSz="914400" rtl="0" eaLnBrk="1" latinLnBrk="0" hangingPunct="1">
              <a:lnSpc>
                <a:spcPct val="90000"/>
              </a:lnSpc>
              <a:spcBef>
                <a:spcPct val="0"/>
              </a:spcBef>
              <a:buNone/>
              <a:defRPr sz="8400" kern="1200">
                <a:solidFill>
                  <a:schemeClr val="tx1"/>
                </a:solidFill>
                <a:latin typeface="+mj-lt"/>
                <a:ea typeface="+mj-ea"/>
                <a:cs typeface="+mj-cs"/>
              </a:defRPr>
            </a:lvl1pPr>
          </a:lstStyle>
          <a:p>
            <a:pPr algn="l"/>
            <a:r>
              <a:rPr lang="en-US" sz="6000" dirty="0"/>
              <a:t>Option B</a:t>
            </a:r>
            <a:endParaRPr lang="en-US" sz="2000" dirty="0"/>
          </a:p>
        </p:txBody>
      </p:sp>
      <p:cxnSp>
        <p:nvCxnSpPr>
          <p:cNvPr id="15" name="Straight Connector 14">
            <a:extLst>
              <a:ext uri="{FF2B5EF4-FFF2-40B4-BE49-F238E27FC236}">
                <a16:creationId xmlns="" xmlns:a16="http://schemas.microsoft.com/office/drawing/2014/main" id="{B76089A3-FD41-4690-84C9-52475A0F288B}"/>
              </a:ext>
            </a:extLst>
          </p:cNvPr>
          <p:cNvCxnSpPr>
            <a:cxnSpLocks/>
          </p:cNvCxnSpPr>
          <p:nvPr/>
        </p:nvCxnSpPr>
        <p:spPr>
          <a:xfrm>
            <a:off x="451767" y="1578000"/>
            <a:ext cx="9987633" cy="0"/>
          </a:xfrm>
          <a:prstGeom prst="line">
            <a:avLst/>
          </a:prstGeom>
          <a:ln w="25400">
            <a:solidFill>
              <a:schemeClr val="bg2">
                <a:lumMod val="90000"/>
              </a:schemeClr>
            </a:solidFill>
          </a:ln>
        </p:spPr>
        <p:style>
          <a:lnRef idx="1">
            <a:schemeClr val="accent1"/>
          </a:lnRef>
          <a:fillRef idx="0">
            <a:schemeClr val="accent1"/>
          </a:fillRef>
          <a:effectRef idx="0">
            <a:schemeClr val="accent1"/>
          </a:effectRef>
          <a:fontRef idx="minor">
            <a:schemeClr val="tx1"/>
          </a:fontRef>
        </p:style>
      </p:cxnSp>
      <p:sp>
        <p:nvSpPr>
          <p:cNvPr id="16" name="Rectangle 15">
            <a:extLst>
              <a:ext uri="{FF2B5EF4-FFF2-40B4-BE49-F238E27FC236}">
                <a16:creationId xmlns="" xmlns:a16="http://schemas.microsoft.com/office/drawing/2014/main" id="{667CC213-4C77-4195-8D08-48D1B544B767}"/>
              </a:ext>
            </a:extLst>
          </p:cNvPr>
          <p:cNvSpPr/>
          <p:nvPr/>
        </p:nvSpPr>
        <p:spPr>
          <a:xfrm>
            <a:off x="10086025" y="13252"/>
            <a:ext cx="6862391" cy="1754326"/>
          </a:xfrm>
          <a:prstGeom prst="rect">
            <a:avLst/>
          </a:prstGeom>
          <a:noFill/>
        </p:spPr>
        <p:txBody>
          <a:bodyPr wrap="none" lIns="91440" tIns="45720" rIns="91440" bIns="45720">
            <a:spAutoFit/>
          </a:bodyPr>
          <a:lstStyle/>
          <a:p>
            <a:pPr algn="ctr"/>
            <a:r>
              <a:rPr lang="en-US" sz="5400" dirty="0">
                <a:ln w="0"/>
                <a:solidFill>
                  <a:srgbClr val="FF0000"/>
                </a:solidFill>
                <a:effectLst>
                  <a:outerShdw blurRad="38100" dist="19050" dir="2700000" algn="tl" rotWithShape="0">
                    <a:schemeClr val="dk1">
                      <a:alpha val="40000"/>
                    </a:schemeClr>
                  </a:outerShdw>
                </a:effectLst>
              </a:rPr>
              <a:t>Pending Land allocation</a:t>
            </a:r>
          </a:p>
          <a:p>
            <a:pPr algn="ctr"/>
            <a:r>
              <a:rPr lang="en-US" sz="5400" b="0" cap="none" spc="0" dirty="0">
                <a:ln w="0"/>
                <a:solidFill>
                  <a:srgbClr val="FF0000"/>
                </a:solidFill>
                <a:effectLst>
                  <a:outerShdw blurRad="38100" dist="19050" dir="2700000" algn="tl" rotWithShape="0">
                    <a:schemeClr val="dk1">
                      <a:alpha val="40000"/>
                    </a:schemeClr>
                  </a:outerShdw>
                </a:effectLst>
              </a:rPr>
              <a:t>approval</a:t>
            </a:r>
          </a:p>
        </p:txBody>
      </p:sp>
    </p:spTree>
    <p:extLst>
      <p:ext uri="{BB962C8B-B14F-4D97-AF65-F5344CB8AC3E}">
        <p14:creationId xmlns:p14="http://schemas.microsoft.com/office/powerpoint/2010/main" xmlns="" val="371604088"/>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4" name="Rectangle 50">
            <a:extLst>
              <a:ext uri="{FF2B5EF4-FFF2-40B4-BE49-F238E27FC236}">
                <a16:creationId xmlns="" xmlns:a16="http://schemas.microsoft.com/office/drawing/2014/main" id="{2A6D88CC-2AD8-45FF-8642-158C9901F145}"/>
              </a:ext>
            </a:extLst>
          </p:cNvPr>
          <p:cNvPicPr>
            <a:picLocks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439464450" y="639746625"/>
            <a:ext cx="180917850" cy="45272325"/>
          </a:xfrm>
          <a:prstGeom prst="rect">
            <a:avLst/>
          </a:prstGeom>
          <a:noFill/>
          <a:extLst>
            <a:ext uri="{909E8E84-426E-40DD-AFC4-6F175D3DCCD1}">
              <a14:hiddenFill xmlns:a14="http://schemas.microsoft.com/office/drawing/2010/main" xmlns="">
                <a:solidFill>
                  <a:srgbClr val="FFFFFF"/>
                </a:solidFill>
              </a14:hiddenFill>
            </a:ext>
          </a:extLst>
        </p:spPr>
      </p:pic>
      <p:pic>
        <p:nvPicPr>
          <p:cNvPr id="2052" name="TextBox 45">
            <a:extLst>
              <a:ext uri="{FF2B5EF4-FFF2-40B4-BE49-F238E27FC236}">
                <a16:creationId xmlns="" xmlns:a16="http://schemas.microsoft.com/office/drawing/2014/main" id="{6F88A03B-4439-4A9D-A5F7-4BDAD6B9F1A6}"/>
              </a:ext>
            </a:extLst>
          </p:cNvPr>
          <p:cNvPicPr>
            <a:picLocks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590235675" y="1061618400"/>
            <a:ext cx="11077575" cy="12049125"/>
          </a:xfrm>
          <a:prstGeom prst="rect">
            <a:avLst/>
          </a:prstGeom>
          <a:noFill/>
          <a:extLst>
            <a:ext uri="{909E8E84-426E-40DD-AFC4-6F175D3DCCD1}">
              <a14:hiddenFill xmlns:a14="http://schemas.microsoft.com/office/drawing/2010/main" xmlns="">
                <a:solidFill>
                  <a:srgbClr val="FFFFFF"/>
                </a:solidFill>
              </a14:hiddenFill>
            </a:ext>
          </a:extLst>
        </p:spPr>
      </p:pic>
      <p:graphicFrame>
        <p:nvGraphicFramePr>
          <p:cNvPr id="10" name="Table 9">
            <a:extLst>
              <a:ext uri="{FF2B5EF4-FFF2-40B4-BE49-F238E27FC236}">
                <a16:creationId xmlns="" xmlns:a16="http://schemas.microsoft.com/office/drawing/2014/main" id="{CD4D9B7D-5E3D-4F2E-9CB5-3783D19275C5}"/>
              </a:ext>
            </a:extLst>
          </p:cNvPr>
          <p:cNvGraphicFramePr>
            <a:graphicFrameLocks noGrp="1"/>
          </p:cNvGraphicFramePr>
          <p:nvPr>
            <p:extLst>
              <p:ext uri="{D42A27DB-BD31-4B8C-83A1-F6EECF244321}">
                <p14:modId xmlns:p14="http://schemas.microsoft.com/office/powerpoint/2010/main" xmlns="" val="2455183506"/>
              </p:ext>
            </p:extLst>
          </p:nvPr>
        </p:nvGraphicFramePr>
        <p:xfrm>
          <a:off x="372994" y="1984413"/>
          <a:ext cx="11717405" cy="5558423"/>
        </p:xfrm>
        <a:graphic>
          <a:graphicData uri="http://schemas.openxmlformats.org/drawingml/2006/table">
            <a:tbl>
              <a:tblPr/>
              <a:tblGrid>
                <a:gridCol w="2285650">
                  <a:extLst>
                    <a:ext uri="{9D8B030D-6E8A-4147-A177-3AD203B41FA5}">
                      <a16:colId xmlns="" xmlns:a16="http://schemas.microsoft.com/office/drawing/2014/main" val="924804657"/>
                    </a:ext>
                  </a:extLst>
                </a:gridCol>
                <a:gridCol w="2055730">
                  <a:extLst>
                    <a:ext uri="{9D8B030D-6E8A-4147-A177-3AD203B41FA5}">
                      <a16:colId xmlns="" xmlns:a16="http://schemas.microsoft.com/office/drawing/2014/main" val="3774539382"/>
                    </a:ext>
                  </a:extLst>
                </a:gridCol>
                <a:gridCol w="2395942">
                  <a:extLst>
                    <a:ext uri="{9D8B030D-6E8A-4147-A177-3AD203B41FA5}">
                      <a16:colId xmlns="" xmlns:a16="http://schemas.microsoft.com/office/drawing/2014/main" val="3336255619"/>
                    </a:ext>
                  </a:extLst>
                </a:gridCol>
                <a:gridCol w="2540711">
                  <a:extLst>
                    <a:ext uri="{9D8B030D-6E8A-4147-A177-3AD203B41FA5}">
                      <a16:colId xmlns="" xmlns:a16="http://schemas.microsoft.com/office/drawing/2014/main" val="3619703960"/>
                    </a:ext>
                  </a:extLst>
                </a:gridCol>
                <a:gridCol w="2439372">
                  <a:extLst>
                    <a:ext uri="{9D8B030D-6E8A-4147-A177-3AD203B41FA5}">
                      <a16:colId xmlns="" xmlns:a16="http://schemas.microsoft.com/office/drawing/2014/main" val="2314452831"/>
                    </a:ext>
                  </a:extLst>
                </a:gridCol>
              </a:tblGrid>
              <a:tr h="231303">
                <a:tc>
                  <a:txBody>
                    <a:bodyPr/>
                    <a:lstStyle/>
                    <a:p>
                      <a:pPr algn="l" fontAlgn="b"/>
                      <a:endParaRPr lang="en-US" sz="1400" b="0" i="0" u="none" strike="noStrike" dirty="0">
                        <a:solidFill>
                          <a:srgbClr val="000000"/>
                        </a:solidFill>
                        <a:effectLst/>
                        <a:latin typeface="Calibri" panose="020F0502020204030204" pitchFamily="34" charset="0"/>
                      </a:endParaRPr>
                    </a:p>
                  </a:txBody>
                  <a:tcPr marL="4720" marR="4720" marT="4720" marB="0" anchor="b">
                    <a:lnL>
                      <a:noFill/>
                    </a:lnL>
                    <a:lnR w="635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tcPr>
                </a:tc>
                <a:tc>
                  <a:txBody>
                    <a:bodyPr/>
                    <a:lstStyle/>
                    <a:p>
                      <a:pPr algn="ctr" fontAlgn="b"/>
                      <a:r>
                        <a:rPr lang="en-US" sz="1400" b="1" i="0" u="none" strike="noStrike" dirty="0">
                          <a:solidFill>
                            <a:srgbClr val="000000"/>
                          </a:solidFill>
                          <a:effectLst/>
                          <a:latin typeface="Calibri" panose="020F0502020204030204" pitchFamily="34" charset="0"/>
                        </a:rPr>
                        <a:t>STRENGTHS</a:t>
                      </a:r>
                    </a:p>
                  </a:txBody>
                  <a:tcPr marL="4720" marR="4720" marT="472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b"/>
                      <a:r>
                        <a:rPr lang="en-US" sz="1400" b="1" i="0" u="none" strike="noStrike" dirty="0">
                          <a:solidFill>
                            <a:srgbClr val="000000"/>
                          </a:solidFill>
                          <a:effectLst/>
                          <a:latin typeface="Calibri" panose="020F0502020204030204" pitchFamily="34" charset="0"/>
                        </a:rPr>
                        <a:t>WEAKNESSES</a:t>
                      </a:r>
                    </a:p>
                  </a:txBody>
                  <a:tcPr marL="4720" marR="4720" marT="472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b"/>
                      <a:r>
                        <a:rPr lang="en-US" sz="1400" b="1" i="0" u="none" strike="noStrike" dirty="0">
                          <a:solidFill>
                            <a:srgbClr val="000000"/>
                          </a:solidFill>
                          <a:effectLst/>
                          <a:latin typeface="Calibri" panose="020F0502020204030204" pitchFamily="34" charset="0"/>
                        </a:rPr>
                        <a:t>OPPORTUNITIES</a:t>
                      </a:r>
                    </a:p>
                  </a:txBody>
                  <a:tcPr marL="4720" marR="4720" marT="472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b"/>
                      <a:r>
                        <a:rPr lang="en-US" sz="1400" b="1" i="0" u="none" strike="noStrike" dirty="0">
                          <a:solidFill>
                            <a:srgbClr val="000000"/>
                          </a:solidFill>
                          <a:effectLst/>
                          <a:latin typeface="Calibri" panose="020F0502020204030204" pitchFamily="34" charset="0"/>
                        </a:rPr>
                        <a:t>THREATS</a:t>
                      </a:r>
                    </a:p>
                  </a:txBody>
                  <a:tcPr marL="4720" marR="4720" marT="472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 xmlns:a16="http://schemas.microsoft.com/office/drawing/2014/main" val="95680980"/>
                  </a:ext>
                </a:extLst>
              </a:tr>
              <a:tr h="1217881">
                <a:tc rowSpan="3">
                  <a:txBody>
                    <a:bodyPr/>
                    <a:lstStyle/>
                    <a:p>
                      <a:pPr algn="ctr" fontAlgn="ctr"/>
                      <a:r>
                        <a:rPr lang="en-US" sz="1400" b="1" i="0" u="none" strike="noStrike" dirty="0">
                          <a:solidFill>
                            <a:srgbClr val="000000"/>
                          </a:solidFill>
                          <a:effectLst/>
                          <a:latin typeface="Calibri" panose="020F0502020204030204" pitchFamily="34" charset="0"/>
                        </a:rPr>
                        <a:t>Option A                                      </a:t>
                      </a:r>
                      <a:r>
                        <a:rPr lang="en-US" sz="1200" b="0" i="0" u="none" strike="noStrike" dirty="0">
                          <a:solidFill>
                            <a:srgbClr val="000000"/>
                          </a:solidFill>
                          <a:effectLst/>
                          <a:latin typeface="Calibri" panose="020F0502020204030204" pitchFamily="34" charset="0"/>
                        </a:rPr>
                        <a:t> (Total Area = 2993m²) </a:t>
                      </a:r>
                      <a:endParaRPr lang="en-US" sz="1400" b="1" i="0" u="none" strike="noStrike" dirty="0">
                        <a:solidFill>
                          <a:srgbClr val="000000"/>
                        </a:solidFill>
                        <a:effectLst/>
                        <a:latin typeface="Calibri" panose="020F0502020204030204" pitchFamily="34" charset="0"/>
                      </a:endParaRPr>
                    </a:p>
                  </a:txBody>
                  <a:tcPr marL="113291" marR="113291" marT="56646" marB="56646" anchor="ctr">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t"/>
                      <a:r>
                        <a:rPr lang="en-US" sz="1200" b="0" i="0" u="none" strike="noStrike" dirty="0">
                          <a:solidFill>
                            <a:srgbClr val="000000"/>
                          </a:solidFill>
                          <a:effectLst/>
                          <a:latin typeface="Calibri" panose="020F0502020204030204" pitchFamily="34" charset="0"/>
                        </a:rPr>
                        <a:t>1. Parcel A central location, part of Service Hub / community services  zoned lands.  </a:t>
                      </a:r>
                    </a:p>
                  </a:txBody>
                  <a:tcPr marL="4720" marR="4720" marT="4720"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t"/>
                      <a:r>
                        <a:rPr lang="en-US" sz="1200" b="0" i="0" u="none" strike="noStrike" dirty="0">
                          <a:solidFill>
                            <a:srgbClr val="000000"/>
                          </a:solidFill>
                          <a:effectLst/>
                          <a:latin typeface="Calibri" panose="020F0502020204030204" pitchFamily="34" charset="0"/>
                        </a:rPr>
                        <a:t>                              - </a:t>
                      </a:r>
                    </a:p>
                  </a:txBody>
                  <a:tcPr marL="4720" marR="4720" marT="4720"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t"/>
                      <a:r>
                        <a:rPr lang="en-US" sz="1200" b="0" i="0" u="none" strike="noStrike" dirty="0">
                          <a:solidFill>
                            <a:srgbClr val="000000"/>
                          </a:solidFill>
                          <a:effectLst/>
                          <a:latin typeface="Calibri" panose="020F0502020204030204" pitchFamily="34" charset="0"/>
                        </a:rPr>
                        <a:t>1. Given the location within the Service Hub plot, there is opportunity for the customs building to be converted into a community facility building once the customs facility is no longer required at this location. </a:t>
                      </a:r>
                    </a:p>
                    <a:p>
                      <a:pPr algn="l" fontAlgn="t"/>
                      <a:endParaRPr lang="en-US" sz="1200" b="0" i="0" u="none" strike="noStrike" dirty="0">
                        <a:solidFill>
                          <a:srgbClr val="000000"/>
                        </a:solidFill>
                        <a:effectLst/>
                        <a:latin typeface="Calibri" panose="020F0502020204030204" pitchFamily="34" charset="0"/>
                      </a:endParaRPr>
                    </a:p>
                  </a:txBody>
                  <a:tcPr marL="4720" marR="4720" marT="4720"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US" sz="1200" b="0" i="0" u="none" strike="noStrike" dirty="0">
                          <a:solidFill>
                            <a:srgbClr val="000000"/>
                          </a:solidFill>
                          <a:effectLst/>
                          <a:latin typeface="Calibri" panose="020F0502020204030204" pitchFamily="34" charset="0"/>
                        </a:rPr>
                        <a:t>                              - </a:t>
                      </a:r>
                    </a:p>
                    <a:p>
                      <a:pPr algn="l" fontAlgn="t"/>
                      <a:endParaRPr lang="en-US" sz="1200" b="0" i="0" u="none" strike="noStrike" dirty="0">
                        <a:solidFill>
                          <a:srgbClr val="000000"/>
                        </a:solidFill>
                        <a:effectLst/>
                        <a:latin typeface="Calibri" panose="020F0502020204030204" pitchFamily="34" charset="0"/>
                      </a:endParaRPr>
                    </a:p>
                  </a:txBody>
                  <a:tcPr marL="4720" marR="4720" marT="4720" marB="0">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 xmlns:a16="http://schemas.microsoft.com/office/drawing/2014/main" val="233027839"/>
                  </a:ext>
                </a:extLst>
              </a:tr>
              <a:tr h="608940">
                <a:tc vMerge="1">
                  <a:txBody>
                    <a:bodyPr/>
                    <a:lstStyle/>
                    <a:p>
                      <a:endParaRPr lang="en-US"/>
                    </a:p>
                  </a:txBody>
                  <a:tcPr/>
                </a:tc>
                <a:tc>
                  <a:txBody>
                    <a:bodyPr/>
                    <a:lstStyle/>
                    <a:p>
                      <a:pPr algn="l" fontAlgn="t"/>
                      <a:r>
                        <a:rPr lang="en-US" sz="1200" b="0" i="0" u="none" strike="noStrike" dirty="0">
                          <a:solidFill>
                            <a:srgbClr val="000000"/>
                          </a:solidFill>
                          <a:effectLst/>
                          <a:latin typeface="Calibri" panose="020F0502020204030204" pitchFamily="34" charset="0"/>
                        </a:rPr>
                        <a:t>2. Relatively level site with small level differences across the site. </a:t>
                      </a:r>
                    </a:p>
                  </a:txBody>
                  <a:tcPr marL="4720" marR="4720" marT="4720"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t"/>
                      <a:r>
                        <a:rPr lang="en-US" sz="1200" b="0" i="0" u="none" strike="noStrike" dirty="0">
                          <a:solidFill>
                            <a:srgbClr val="000000"/>
                          </a:solidFill>
                          <a:effectLst/>
                          <a:latin typeface="Calibri" panose="020F0502020204030204" pitchFamily="34" charset="0"/>
                        </a:rPr>
                        <a:t> - </a:t>
                      </a:r>
                    </a:p>
                  </a:txBody>
                  <a:tcPr marL="4720" marR="4720" marT="4720"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t"/>
                      <a:r>
                        <a:rPr lang="en-US" sz="1200" b="0" i="0" u="none" strike="noStrike" dirty="0">
                          <a:solidFill>
                            <a:srgbClr val="000000"/>
                          </a:solidFill>
                          <a:effectLst/>
                          <a:latin typeface="Calibri" panose="020F0502020204030204" pitchFamily="34" charset="0"/>
                        </a:rPr>
                        <a:t>2. Opportunity to extend development on the adjacent open space area in order to accommodate any potential building extension / additional parking requirements. </a:t>
                      </a:r>
                    </a:p>
                  </a:txBody>
                  <a:tcPr marL="4720" marR="4720" marT="4720"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t"/>
                      <a:r>
                        <a:rPr lang="en-US" sz="1200" b="0" i="0" u="none" strike="noStrike" dirty="0">
                          <a:solidFill>
                            <a:srgbClr val="000000"/>
                          </a:solidFill>
                          <a:effectLst/>
                          <a:latin typeface="Calibri" panose="020F0502020204030204" pitchFamily="34" charset="0"/>
                        </a:rPr>
                        <a:t> - </a:t>
                      </a:r>
                    </a:p>
                  </a:txBody>
                  <a:tcPr marL="4720" marR="4720" marT="4720" marB="0">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 xmlns:a16="http://schemas.microsoft.com/office/drawing/2014/main" val="3794797130"/>
                  </a:ext>
                </a:extLst>
              </a:tr>
              <a:tr h="571177">
                <a:tc vMerge="1">
                  <a:txBody>
                    <a:bodyPr/>
                    <a:lstStyle/>
                    <a:p>
                      <a:endParaRPr lang="en-US"/>
                    </a:p>
                  </a:txBody>
                  <a:tcPr/>
                </a:tc>
                <a:tc>
                  <a:txBody>
                    <a:bodyPr/>
                    <a:lstStyle/>
                    <a:p>
                      <a:pPr algn="l" fontAlgn="t"/>
                      <a:r>
                        <a:rPr lang="en-US" sz="1200" b="0" i="0" u="none" strike="noStrike" dirty="0">
                          <a:solidFill>
                            <a:srgbClr val="000000"/>
                          </a:solidFill>
                          <a:effectLst/>
                          <a:latin typeface="Calibri" panose="020F0502020204030204" pitchFamily="34" charset="0"/>
                        </a:rPr>
                        <a:t>3.Larger overall plot size which can amply accommodate space for all required activities within the site and even potential expansion should it be required. .  </a:t>
                      </a:r>
                    </a:p>
                  </a:txBody>
                  <a:tcPr marL="4720" marR="4720" marT="4720"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t"/>
                      <a:r>
                        <a:rPr lang="en-US" sz="1200" b="0" i="0" u="none" strike="noStrike" dirty="0">
                          <a:solidFill>
                            <a:srgbClr val="000000"/>
                          </a:solidFill>
                          <a:effectLst/>
                          <a:latin typeface="Calibri" panose="020F0502020204030204" pitchFamily="34" charset="0"/>
                        </a:rPr>
                        <a:t> - </a:t>
                      </a:r>
                    </a:p>
                  </a:txBody>
                  <a:tcPr marL="4720" marR="4720" marT="4720"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t"/>
                      <a:endParaRPr lang="en-US" sz="1200" b="0" i="0" u="none" strike="noStrike" dirty="0">
                        <a:solidFill>
                          <a:srgbClr val="000000"/>
                        </a:solidFill>
                        <a:effectLst/>
                        <a:latin typeface="Calibri" panose="020F0502020204030204" pitchFamily="34" charset="0"/>
                      </a:endParaRPr>
                    </a:p>
                  </a:txBody>
                  <a:tcPr marL="4720" marR="4720" marT="4720"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t"/>
                      <a:r>
                        <a:rPr lang="en-US" sz="1200" b="0" i="0" u="none" strike="noStrike" dirty="0">
                          <a:solidFill>
                            <a:srgbClr val="000000"/>
                          </a:solidFill>
                          <a:effectLst/>
                          <a:latin typeface="Calibri" panose="020F0502020204030204" pitchFamily="34" charset="0"/>
                        </a:rPr>
                        <a:t> - </a:t>
                      </a:r>
                    </a:p>
                  </a:txBody>
                  <a:tcPr marL="4720" marR="4720" marT="4720" marB="0">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 xmlns:a16="http://schemas.microsoft.com/office/drawing/2014/main" val="349576094"/>
                  </a:ext>
                </a:extLst>
              </a:tr>
              <a:tr h="764716">
                <a:tc rowSpan="2">
                  <a:txBody>
                    <a:bodyPr/>
                    <a:lstStyle/>
                    <a:p>
                      <a:pPr algn="ctr" fontAlgn="ctr"/>
                      <a:r>
                        <a:rPr lang="en-US" sz="1400" b="1" i="0" u="none" strike="noStrike" dirty="0">
                          <a:solidFill>
                            <a:srgbClr val="000000"/>
                          </a:solidFill>
                          <a:effectLst/>
                          <a:latin typeface="Calibri" panose="020F0502020204030204" pitchFamily="34" charset="0"/>
                        </a:rPr>
                        <a:t>Option B                                       </a:t>
                      </a:r>
                      <a:r>
                        <a:rPr lang="en-US" sz="1200" b="0" i="0" u="none" strike="noStrike" dirty="0">
                          <a:solidFill>
                            <a:srgbClr val="000000"/>
                          </a:solidFill>
                          <a:effectLst/>
                          <a:latin typeface="Calibri" panose="020F0502020204030204" pitchFamily="34" charset="0"/>
                        </a:rPr>
                        <a:t> (Total Area = </a:t>
                      </a:r>
                      <a:r>
                        <a:rPr lang="en-US" sz="1200" spc="-150" dirty="0">
                          <a:solidFill>
                            <a:prstClr val="black"/>
                          </a:solidFill>
                          <a:latin typeface="Century Gothic" panose="020B0502020202020204" pitchFamily="34" charset="0"/>
                        </a:rPr>
                        <a:t>2609.76</a:t>
                      </a:r>
                      <a:r>
                        <a:rPr lang="en-US" sz="1200" b="0" i="0" u="none" strike="noStrike" dirty="0">
                          <a:solidFill>
                            <a:srgbClr val="000000"/>
                          </a:solidFill>
                          <a:effectLst/>
                          <a:latin typeface="Calibri" panose="020F0502020204030204" pitchFamily="34" charset="0"/>
                        </a:rPr>
                        <a:t>m²) </a:t>
                      </a:r>
                      <a:endParaRPr lang="en-US" sz="1400" b="1" i="0" u="none" strike="noStrike" dirty="0">
                        <a:solidFill>
                          <a:srgbClr val="000000"/>
                        </a:solidFill>
                        <a:effectLst/>
                        <a:latin typeface="Calibri" panose="020F0502020204030204" pitchFamily="34" charset="0"/>
                      </a:endParaRPr>
                    </a:p>
                  </a:txBody>
                  <a:tcPr marL="113291" marR="113291" marT="56646" marB="56646" anchor="ctr">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t"/>
                      <a:r>
                        <a:rPr lang="en-US" sz="1200" b="0" i="0" u="none" strike="noStrike" dirty="0">
                          <a:solidFill>
                            <a:srgbClr val="000000"/>
                          </a:solidFill>
                          <a:effectLst/>
                          <a:latin typeface="Calibri" panose="020F0502020204030204" pitchFamily="34" charset="0"/>
                        </a:rPr>
                        <a:t>1. Relatively level site with small level differences across the site. </a:t>
                      </a:r>
                    </a:p>
                  </a:txBody>
                  <a:tcPr marL="4720" marR="4720" marT="4720"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t"/>
                      <a:r>
                        <a:rPr lang="en-US" sz="1200" b="0" i="0" u="none" strike="noStrike" dirty="0">
                          <a:solidFill>
                            <a:srgbClr val="000000"/>
                          </a:solidFill>
                          <a:effectLst/>
                          <a:latin typeface="Calibri" panose="020F0502020204030204" pitchFamily="34" charset="0"/>
                        </a:rPr>
                        <a:t> 1. Remote location at Southern end of Parcel A. </a:t>
                      </a:r>
                    </a:p>
                  </a:txBody>
                  <a:tcPr marL="4720" marR="4720" marT="4720"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t"/>
                      <a:r>
                        <a:rPr lang="en-US" sz="1200" b="0" i="0" u="none" strike="noStrike" dirty="0">
                          <a:solidFill>
                            <a:srgbClr val="000000"/>
                          </a:solidFill>
                          <a:effectLst/>
                          <a:latin typeface="Calibri" panose="020F0502020204030204" pitchFamily="34" charset="0"/>
                        </a:rPr>
                        <a:t>1. Opportunity to extend development on the adjacent open space area in order to accommodate any potential building extension / additional parking requirements. </a:t>
                      </a:r>
                    </a:p>
                  </a:txBody>
                  <a:tcPr marL="3810" marR="3810" marT="3810"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t"/>
                      <a:r>
                        <a:rPr lang="en-US" sz="1200" b="0" i="0" u="none" strike="noStrike" dirty="0">
                          <a:solidFill>
                            <a:srgbClr val="000000"/>
                          </a:solidFill>
                          <a:effectLst/>
                          <a:latin typeface="Calibri" panose="020F0502020204030204" pitchFamily="34" charset="0"/>
                        </a:rPr>
                        <a:t>1. A customs building developed on this site may not be suitable for conversion to accommodate future use / needs of potential  investors once the customs facility will no longer be required at this location. </a:t>
                      </a:r>
                    </a:p>
                  </a:txBody>
                  <a:tcPr marL="4720" marR="4720" marT="4720" marB="0">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 xmlns:a16="http://schemas.microsoft.com/office/drawing/2014/main" val="3613295516"/>
                  </a:ext>
                </a:extLst>
              </a:tr>
              <a:tr h="608940">
                <a:tc vMerge="1">
                  <a:txBody>
                    <a:bodyPr/>
                    <a:lstStyle/>
                    <a:p>
                      <a:endParaRPr lang="en-US"/>
                    </a:p>
                  </a:txBody>
                  <a:tcPr/>
                </a:tc>
                <a:tc>
                  <a:txBody>
                    <a:bodyPr/>
                    <a:lstStyle/>
                    <a:p>
                      <a:pPr algn="l" fontAlgn="t"/>
                      <a:r>
                        <a:rPr lang="en-US" sz="1200" b="0" i="0" u="none" strike="noStrike" dirty="0">
                          <a:solidFill>
                            <a:srgbClr val="000000"/>
                          </a:solidFill>
                          <a:effectLst/>
                          <a:latin typeface="Calibri" panose="020F0502020204030204" pitchFamily="34" charset="0"/>
                        </a:rPr>
                        <a:t>2. Site located within IT / Technology cluster, therefore proposed facility use is compatible with the land use zoning. </a:t>
                      </a:r>
                    </a:p>
                  </a:txBody>
                  <a:tcPr marL="4720" marR="4720" marT="4720"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t"/>
                      <a:r>
                        <a:rPr lang="en-US" sz="1200" b="0" i="0" u="none" strike="noStrike" dirty="0">
                          <a:solidFill>
                            <a:srgbClr val="000000"/>
                          </a:solidFill>
                          <a:effectLst/>
                          <a:latin typeface="Calibri" panose="020F0502020204030204" pitchFamily="34" charset="0"/>
                        </a:rPr>
                        <a:t> - </a:t>
                      </a:r>
                    </a:p>
                  </a:txBody>
                  <a:tcPr marL="4720" marR="4720" marT="4720"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t"/>
                      <a:r>
                        <a:rPr lang="en-US" sz="1200" b="0" i="0" u="none" strike="noStrike" kern="1200" dirty="0">
                          <a:solidFill>
                            <a:srgbClr val="000000"/>
                          </a:solidFill>
                          <a:effectLst/>
                          <a:latin typeface="Calibri" panose="020F0502020204030204" pitchFamily="34" charset="0"/>
                          <a:ea typeface="+mn-ea"/>
                          <a:cs typeface="+mn-cs"/>
                        </a:rPr>
                        <a:t>                               - </a:t>
                      </a:r>
                    </a:p>
                    <a:p>
                      <a:pPr algn="l" fontAlgn="t"/>
                      <a:endParaRPr lang="en-US" sz="1200" b="0" i="0" u="none" strike="noStrike" kern="1200" dirty="0">
                        <a:solidFill>
                          <a:srgbClr val="000000"/>
                        </a:solidFill>
                        <a:effectLst/>
                        <a:latin typeface="Calibri" panose="020F0502020204030204" pitchFamily="34" charset="0"/>
                        <a:ea typeface="+mn-ea"/>
                        <a:cs typeface="+mn-cs"/>
                      </a:endParaRPr>
                    </a:p>
                  </a:txBody>
                  <a:tcPr marL="4720" marR="4720" marT="4720"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t"/>
                      <a:r>
                        <a:rPr lang="en-US" sz="1200" b="0" i="0" u="none" strike="noStrike" dirty="0">
                          <a:solidFill>
                            <a:srgbClr val="000000"/>
                          </a:solidFill>
                          <a:effectLst/>
                          <a:latin typeface="Calibri" panose="020F0502020204030204" pitchFamily="34" charset="0"/>
                        </a:rPr>
                        <a:t> - </a:t>
                      </a:r>
                    </a:p>
                  </a:txBody>
                  <a:tcPr marL="4720" marR="4720" marT="4720" marB="0">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 xmlns:a16="http://schemas.microsoft.com/office/drawing/2014/main" val="693686609"/>
                  </a:ext>
                </a:extLst>
              </a:tr>
            </a:tbl>
          </a:graphicData>
        </a:graphic>
      </p:graphicFrame>
      <p:sp>
        <p:nvSpPr>
          <p:cNvPr id="14" name="Rectangle 13">
            <a:extLst>
              <a:ext uri="{FF2B5EF4-FFF2-40B4-BE49-F238E27FC236}">
                <a16:creationId xmlns="" xmlns:a16="http://schemas.microsoft.com/office/drawing/2014/main" id="{DED171FD-ED4E-4698-96E6-68CA12AFF393}"/>
              </a:ext>
            </a:extLst>
          </p:cNvPr>
          <p:cNvSpPr/>
          <p:nvPr/>
        </p:nvSpPr>
        <p:spPr>
          <a:xfrm>
            <a:off x="299956" y="7827672"/>
            <a:ext cx="11625344" cy="461665"/>
          </a:xfrm>
          <a:prstGeom prst="rect">
            <a:avLst/>
          </a:prstGeom>
        </p:spPr>
        <p:txBody>
          <a:bodyPr wrap="square">
            <a:spAutoFit/>
          </a:bodyPr>
          <a:lstStyle/>
          <a:p>
            <a:r>
              <a:rPr lang="en-US" sz="2400" b="1" spc="-150" dirty="0">
                <a:latin typeface="Century Gothic" panose="020B0502020202020204" pitchFamily="34" charset="0"/>
              </a:rPr>
              <a:t>Recommendation is to utilize the Option 1 location due to the points mentioned above. </a:t>
            </a:r>
          </a:p>
        </p:txBody>
      </p:sp>
      <p:sp>
        <p:nvSpPr>
          <p:cNvPr id="19" name="Rectangle 18">
            <a:extLst>
              <a:ext uri="{FF2B5EF4-FFF2-40B4-BE49-F238E27FC236}">
                <a16:creationId xmlns="" xmlns:a16="http://schemas.microsoft.com/office/drawing/2014/main" id="{01AF4524-58DA-4E34-AB87-D35F36933AD8}"/>
              </a:ext>
            </a:extLst>
          </p:cNvPr>
          <p:cNvSpPr/>
          <p:nvPr/>
        </p:nvSpPr>
        <p:spPr>
          <a:xfrm>
            <a:off x="12514541" y="8611377"/>
            <a:ext cx="3770394" cy="400110"/>
          </a:xfrm>
          <a:prstGeom prst="rect">
            <a:avLst/>
          </a:prstGeom>
        </p:spPr>
        <p:txBody>
          <a:bodyPr wrap="square">
            <a:spAutoFit/>
          </a:bodyPr>
          <a:lstStyle/>
          <a:p>
            <a:r>
              <a:rPr lang="en-US" sz="2000" b="1" spc="-150" dirty="0">
                <a:latin typeface="Century Gothic" panose="020B0502020202020204" pitchFamily="34" charset="0"/>
              </a:rPr>
              <a:t>Option 2 site conditions</a:t>
            </a:r>
          </a:p>
        </p:txBody>
      </p:sp>
      <p:pic>
        <p:nvPicPr>
          <p:cNvPr id="7" name="Picture 6">
            <a:extLst>
              <a:ext uri="{FF2B5EF4-FFF2-40B4-BE49-F238E27FC236}">
                <a16:creationId xmlns="" xmlns:a16="http://schemas.microsoft.com/office/drawing/2014/main" id="{C1C19DF7-91FE-4D61-BDCE-CE4D8B46E9D1}"/>
              </a:ext>
            </a:extLst>
          </p:cNvPr>
          <p:cNvPicPr>
            <a:picLocks noChangeAspect="1"/>
          </p:cNvPicPr>
          <p:nvPr/>
        </p:nvPicPr>
        <p:blipFill>
          <a:blip r:embed="rId4" cstate="print"/>
          <a:stretch>
            <a:fillRect/>
          </a:stretch>
        </p:blipFill>
        <p:spPr>
          <a:xfrm>
            <a:off x="12557927" y="5664446"/>
            <a:ext cx="3337070" cy="2888651"/>
          </a:xfrm>
          <a:prstGeom prst="rect">
            <a:avLst/>
          </a:prstGeom>
        </p:spPr>
      </p:pic>
      <p:sp>
        <p:nvSpPr>
          <p:cNvPr id="5" name="Freeform: Shape 4">
            <a:extLst>
              <a:ext uri="{FF2B5EF4-FFF2-40B4-BE49-F238E27FC236}">
                <a16:creationId xmlns="" xmlns:a16="http://schemas.microsoft.com/office/drawing/2014/main" id="{0AD91315-9781-4F26-8EBB-AA2DD6D009C0}"/>
              </a:ext>
            </a:extLst>
          </p:cNvPr>
          <p:cNvSpPr/>
          <p:nvPr/>
        </p:nvSpPr>
        <p:spPr>
          <a:xfrm rot="162121">
            <a:off x="13694321" y="7254776"/>
            <a:ext cx="893791" cy="923257"/>
          </a:xfrm>
          <a:custGeom>
            <a:avLst/>
            <a:gdLst>
              <a:gd name="connsiteX0" fmla="*/ 0 w 2080260"/>
              <a:gd name="connsiteY0" fmla="*/ 480060 h 2148840"/>
              <a:gd name="connsiteX1" fmla="*/ 685800 w 2080260"/>
              <a:gd name="connsiteY1" fmla="*/ 2148840 h 2148840"/>
              <a:gd name="connsiteX2" fmla="*/ 1935480 w 2080260"/>
              <a:gd name="connsiteY2" fmla="*/ 1623060 h 2148840"/>
              <a:gd name="connsiteX3" fmla="*/ 2080260 w 2080260"/>
              <a:gd name="connsiteY3" fmla="*/ 1386840 h 2148840"/>
              <a:gd name="connsiteX4" fmla="*/ 1569720 w 2080260"/>
              <a:gd name="connsiteY4" fmla="*/ 167640 h 2148840"/>
              <a:gd name="connsiteX5" fmla="*/ 1074420 w 2080260"/>
              <a:gd name="connsiteY5" fmla="*/ 0 h 2148840"/>
              <a:gd name="connsiteX6" fmla="*/ 0 w 2080260"/>
              <a:gd name="connsiteY6" fmla="*/ 480060 h 21488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80260" h="2148840">
                <a:moveTo>
                  <a:pt x="0" y="480060"/>
                </a:moveTo>
                <a:lnTo>
                  <a:pt x="685800" y="2148840"/>
                </a:lnTo>
                <a:lnTo>
                  <a:pt x="1935480" y="1623060"/>
                </a:lnTo>
                <a:lnTo>
                  <a:pt x="2080260" y="1386840"/>
                </a:lnTo>
                <a:lnTo>
                  <a:pt x="1569720" y="167640"/>
                </a:lnTo>
                <a:lnTo>
                  <a:pt x="1074420" y="0"/>
                </a:lnTo>
                <a:lnTo>
                  <a:pt x="0" y="480060"/>
                </a:lnTo>
                <a:close/>
              </a:path>
            </a:pathLst>
          </a:cu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1" name="Picture 10">
            <a:extLst>
              <a:ext uri="{FF2B5EF4-FFF2-40B4-BE49-F238E27FC236}">
                <a16:creationId xmlns="" xmlns:a16="http://schemas.microsoft.com/office/drawing/2014/main" id="{7C83086F-1A48-47FB-942F-D3D43FA87BB6}"/>
              </a:ext>
            </a:extLst>
          </p:cNvPr>
          <p:cNvPicPr>
            <a:picLocks noChangeAspect="1"/>
          </p:cNvPicPr>
          <p:nvPr/>
        </p:nvPicPr>
        <p:blipFill rotWithShape="1">
          <a:blip r:embed="rId5" cstate="print"/>
          <a:srcRect r="2854"/>
          <a:stretch/>
        </p:blipFill>
        <p:spPr>
          <a:xfrm>
            <a:off x="12557927" y="1990907"/>
            <a:ext cx="3337070" cy="2888651"/>
          </a:xfrm>
          <a:prstGeom prst="rect">
            <a:avLst/>
          </a:prstGeom>
        </p:spPr>
      </p:pic>
      <p:sp>
        <p:nvSpPr>
          <p:cNvPr id="27" name="Freeform: Shape 26">
            <a:extLst>
              <a:ext uri="{FF2B5EF4-FFF2-40B4-BE49-F238E27FC236}">
                <a16:creationId xmlns="" xmlns:a16="http://schemas.microsoft.com/office/drawing/2014/main" id="{A0FA7B1A-9890-4600-9DC2-B3BAC630E0ED}"/>
              </a:ext>
            </a:extLst>
          </p:cNvPr>
          <p:cNvSpPr/>
          <p:nvPr/>
        </p:nvSpPr>
        <p:spPr>
          <a:xfrm>
            <a:off x="13790969" y="3103846"/>
            <a:ext cx="804121" cy="1004604"/>
          </a:xfrm>
          <a:custGeom>
            <a:avLst/>
            <a:gdLst>
              <a:gd name="connsiteX0" fmla="*/ 0 w 1747838"/>
              <a:gd name="connsiteY0" fmla="*/ 209550 h 2024062"/>
              <a:gd name="connsiteX1" fmla="*/ 466725 w 1747838"/>
              <a:gd name="connsiteY1" fmla="*/ 2024062 h 2024062"/>
              <a:gd name="connsiteX2" fmla="*/ 1747838 w 1747838"/>
              <a:gd name="connsiteY2" fmla="*/ 1600200 h 2024062"/>
              <a:gd name="connsiteX3" fmla="*/ 1295400 w 1747838"/>
              <a:gd name="connsiteY3" fmla="*/ 0 h 2024062"/>
              <a:gd name="connsiteX4" fmla="*/ 0 w 1747838"/>
              <a:gd name="connsiteY4" fmla="*/ 209550 h 202406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47838" h="2024062">
                <a:moveTo>
                  <a:pt x="0" y="209550"/>
                </a:moveTo>
                <a:lnTo>
                  <a:pt x="466725" y="2024062"/>
                </a:lnTo>
                <a:lnTo>
                  <a:pt x="1747838" y="1600200"/>
                </a:lnTo>
                <a:lnTo>
                  <a:pt x="1295400" y="0"/>
                </a:lnTo>
                <a:lnTo>
                  <a:pt x="0" y="209550"/>
                </a:lnTo>
                <a:close/>
              </a:path>
            </a:pathLst>
          </a:cu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8" name="Rectangle 27">
            <a:extLst>
              <a:ext uri="{FF2B5EF4-FFF2-40B4-BE49-F238E27FC236}">
                <a16:creationId xmlns="" xmlns:a16="http://schemas.microsoft.com/office/drawing/2014/main" id="{DF1103BB-C154-4E36-954E-0C1582A7BF67}"/>
              </a:ext>
            </a:extLst>
          </p:cNvPr>
          <p:cNvSpPr/>
          <p:nvPr/>
        </p:nvSpPr>
        <p:spPr>
          <a:xfrm>
            <a:off x="12514541" y="4968202"/>
            <a:ext cx="3770394" cy="400110"/>
          </a:xfrm>
          <a:prstGeom prst="rect">
            <a:avLst/>
          </a:prstGeom>
        </p:spPr>
        <p:txBody>
          <a:bodyPr wrap="square">
            <a:spAutoFit/>
          </a:bodyPr>
          <a:lstStyle/>
          <a:p>
            <a:r>
              <a:rPr lang="en-US" sz="2000" b="1" spc="-150" dirty="0">
                <a:latin typeface="Century Gothic" panose="020B0502020202020204" pitchFamily="34" charset="0"/>
              </a:rPr>
              <a:t>Option 1 site conditions</a:t>
            </a:r>
          </a:p>
        </p:txBody>
      </p:sp>
      <p:sp>
        <p:nvSpPr>
          <p:cNvPr id="16" name="Slide Number Placeholder 29">
            <a:extLst>
              <a:ext uri="{FF2B5EF4-FFF2-40B4-BE49-F238E27FC236}">
                <a16:creationId xmlns="" xmlns:a16="http://schemas.microsoft.com/office/drawing/2014/main" id="{D45F1A8E-CEE8-4D18-A156-9674E5224B9F}"/>
              </a:ext>
            </a:extLst>
          </p:cNvPr>
          <p:cNvSpPr txBox="1">
            <a:spLocks/>
          </p:cNvSpPr>
          <p:nvPr/>
        </p:nvSpPr>
        <p:spPr>
          <a:xfrm>
            <a:off x="12778175" y="9021723"/>
            <a:ext cx="3840480" cy="511175"/>
          </a:xfrm>
        </p:spPr>
        <p:txBody>
          <a:bodyPr/>
          <a:lstStyle>
            <a:defPPr>
              <a:defRPr lang="en-US"/>
            </a:defPPr>
            <a:lvl1pPr marL="0" algn="l" defTabSz="1280160" rtl="0" eaLnBrk="1" latinLnBrk="0" hangingPunct="1">
              <a:defRPr sz="2520" kern="1200">
                <a:solidFill>
                  <a:schemeClr val="tx1"/>
                </a:solidFill>
                <a:latin typeface="+mn-lt"/>
                <a:ea typeface="+mn-ea"/>
                <a:cs typeface="+mn-cs"/>
              </a:defRPr>
            </a:lvl1pPr>
            <a:lvl2pPr marL="640080" algn="l" defTabSz="1280160" rtl="0" eaLnBrk="1" latinLnBrk="0" hangingPunct="1">
              <a:defRPr sz="2520" kern="1200">
                <a:solidFill>
                  <a:schemeClr val="tx1"/>
                </a:solidFill>
                <a:latin typeface="+mn-lt"/>
                <a:ea typeface="+mn-ea"/>
                <a:cs typeface="+mn-cs"/>
              </a:defRPr>
            </a:lvl2pPr>
            <a:lvl3pPr marL="1280160" algn="l" defTabSz="1280160" rtl="0" eaLnBrk="1" latinLnBrk="0" hangingPunct="1">
              <a:defRPr sz="2520" kern="1200">
                <a:solidFill>
                  <a:schemeClr val="tx1"/>
                </a:solidFill>
                <a:latin typeface="+mn-lt"/>
                <a:ea typeface="+mn-ea"/>
                <a:cs typeface="+mn-cs"/>
              </a:defRPr>
            </a:lvl3pPr>
            <a:lvl4pPr marL="1920240" algn="l" defTabSz="1280160" rtl="0" eaLnBrk="1" latinLnBrk="0" hangingPunct="1">
              <a:defRPr sz="2520" kern="1200">
                <a:solidFill>
                  <a:schemeClr val="tx1"/>
                </a:solidFill>
                <a:latin typeface="+mn-lt"/>
                <a:ea typeface="+mn-ea"/>
                <a:cs typeface="+mn-cs"/>
              </a:defRPr>
            </a:lvl4pPr>
            <a:lvl5pPr marL="2560320" algn="l" defTabSz="1280160" rtl="0" eaLnBrk="1" latinLnBrk="0" hangingPunct="1">
              <a:defRPr sz="2520" kern="1200">
                <a:solidFill>
                  <a:schemeClr val="tx1"/>
                </a:solidFill>
                <a:latin typeface="+mn-lt"/>
                <a:ea typeface="+mn-ea"/>
                <a:cs typeface="+mn-cs"/>
              </a:defRPr>
            </a:lvl5pPr>
            <a:lvl6pPr marL="3200400" algn="l" defTabSz="1280160" rtl="0" eaLnBrk="1" latinLnBrk="0" hangingPunct="1">
              <a:defRPr sz="2520" kern="1200">
                <a:solidFill>
                  <a:schemeClr val="tx1"/>
                </a:solidFill>
                <a:latin typeface="+mn-lt"/>
                <a:ea typeface="+mn-ea"/>
                <a:cs typeface="+mn-cs"/>
              </a:defRPr>
            </a:lvl6pPr>
            <a:lvl7pPr marL="3840480" algn="l" defTabSz="1280160" rtl="0" eaLnBrk="1" latinLnBrk="0" hangingPunct="1">
              <a:defRPr sz="2520" kern="1200">
                <a:solidFill>
                  <a:schemeClr val="tx1"/>
                </a:solidFill>
                <a:latin typeface="+mn-lt"/>
                <a:ea typeface="+mn-ea"/>
                <a:cs typeface="+mn-cs"/>
              </a:defRPr>
            </a:lvl7pPr>
            <a:lvl8pPr marL="4480560" algn="l" defTabSz="1280160" rtl="0" eaLnBrk="1" latinLnBrk="0" hangingPunct="1">
              <a:defRPr sz="2520" kern="1200">
                <a:solidFill>
                  <a:schemeClr val="tx1"/>
                </a:solidFill>
                <a:latin typeface="+mn-lt"/>
                <a:ea typeface="+mn-ea"/>
                <a:cs typeface="+mn-cs"/>
              </a:defRPr>
            </a:lvl8pPr>
            <a:lvl9pPr marL="5120640" algn="l" defTabSz="1280160" rtl="0" eaLnBrk="1" latinLnBrk="0" hangingPunct="1">
              <a:defRPr sz="2520" kern="1200">
                <a:solidFill>
                  <a:schemeClr val="tx1"/>
                </a:solidFill>
                <a:latin typeface="+mn-lt"/>
                <a:ea typeface="+mn-ea"/>
                <a:cs typeface="+mn-cs"/>
              </a:defRPr>
            </a:lvl9pPr>
          </a:lstStyle>
          <a:p>
            <a:pPr algn="r" defTabSz="1075334">
              <a:defRPr/>
            </a:pPr>
            <a:fld id="{E174F441-7324-4964-A70E-410CA8A6A569}" type="slidenum">
              <a:rPr lang="en-US" sz="1400" smtClean="0">
                <a:solidFill>
                  <a:prstClr val="black">
                    <a:tint val="75000"/>
                  </a:prstClr>
                </a:solidFill>
                <a:latin typeface="Calibri" panose="020F0502020204030204"/>
              </a:rPr>
              <a:pPr algn="r" defTabSz="1075334">
                <a:defRPr/>
              </a:pPr>
              <a:t>20</a:t>
            </a:fld>
            <a:endParaRPr lang="en-US" sz="1400" dirty="0">
              <a:solidFill>
                <a:prstClr val="black">
                  <a:tint val="75000"/>
                </a:prstClr>
              </a:solidFill>
              <a:latin typeface="Calibri" panose="020F0502020204030204"/>
            </a:endParaRPr>
          </a:p>
        </p:txBody>
      </p:sp>
      <p:sp>
        <p:nvSpPr>
          <p:cNvPr id="18" name="Title 21">
            <a:extLst>
              <a:ext uri="{FF2B5EF4-FFF2-40B4-BE49-F238E27FC236}">
                <a16:creationId xmlns="" xmlns:a16="http://schemas.microsoft.com/office/drawing/2014/main" id="{67299C4E-7B33-4490-A059-44635CB2E048}"/>
              </a:ext>
            </a:extLst>
          </p:cNvPr>
          <p:cNvSpPr txBox="1">
            <a:spLocks/>
          </p:cNvSpPr>
          <p:nvPr/>
        </p:nvSpPr>
        <p:spPr>
          <a:xfrm>
            <a:off x="495367" y="-515451"/>
            <a:ext cx="10305983" cy="2072549"/>
          </a:xfrm>
        </p:spPr>
        <p:txBody>
          <a:bodyPr vert="horz" lIns="91440" tIns="45720" rIns="91440" bIns="45720" rtlCol="0" anchor="b">
            <a:normAutofit/>
          </a:bodyPr>
          <a:lstStyle>
            <a:lvl1pPr algn="ctr" defTabSz="914400" rtl="0" eaLnBrk="1" latinLnBrk="0" hangingPunct="1">
              <a:lnSpc>
                <a:spcPct val="90000"/>
              </a:lnSpc>
              <a:spcBef>
                <a:spcPct val="0"/>
              </a:spcBef>
              <a:buNone/>
              <a:defRPr sz="8400" kern="1200">
                <a:solidFill>
                  <a:schemeClr val="tx1"/>
                </a:solidFill>
                <a:latin typeface="+mj-lt"/>
                <a:ea typeface="+mj-ea"/>
                <a:cs typeface="+mj-cs"/>
              </a:defRPr>
            </a:lvl1pPr>
          </a:lstStyle>
          <a:p>
            <a:pPr algn="l"/>
            <a:r>
              <a:rPr lang="en-US" sz="6000" dirty="0"/>
              <a:t>SWOT Analysis</a:t>
            </a:r>
            <a:endParaRPr lang="en-US" sz="2000" dirty="0"/>
          </a:p>
        </p:txBody>
      </p:sp>
      <p:cxnSp>
        <p:nvCxnSpPr>
          <p:cNvPr id="20" name="Straight Connector 19">
            <a:extLst>
              <a:ext uri="{FF2B5EF4-FFF2-40B4-BE49-F238E27FC236}">
                <a16:creationId xmlns="" xmlns:a16="http://schemas.microsoft.com/office/drawing/2014/main" id="{D00B2282-AAB6-4CC9-AAAA-358A830A7FC0}"/>
              </a:ext>
            </a:extLst>
          </p:cNvPr>
          <p:cNvCxnSpPr>
            <a:cxnSpLocks/>
          </p:cNvCxnSpPr>
          <p:nvPr/>
        </p:nvCxnSpPr>
        <p:spPr>
          <a:xfrm>
            <a:off x="451767" y="1578000"/>
            <a:ext cx="9987633" cy="0"/>
          </a:xfrm>
          <a:prstGeom prst="line">
            <a:avLst/>
          </a:prstGeom>
          <a:ln w="25400">
            <a:solidFill>
              <a:schemeClr val="bg2">
                <a:lumMod val="90000"/>
              </a:schemeClr>
            </a:solidFill>
          </a:ln>
        </p:spPr>
        <p:style>
          <a:lnRef idx="1">
            <a:schemeClr val="accent1"/>
          </a:lnRef>
          <a:fillRef idx="0">
            <a:schemeClr val="accent1"/>
          </a:fillRef>
          <a:effectRef idx="0">
            <a:schemeClr val="accent1"/>
          </a:effectRef>
          <a:fontRef idx="minor">
            <a:schemeClr val="tx1"/>
          </a:fontRef>
        </p:style>
      </p:cxnSp>
      <p:sp>
        <p:nvSpPr>
          <p:cNvPr id="6" name="Rectangle 5">
            <a:extLst>
              <a:ext uri="{FF2B5EF4-FFF2-40B4-BE49-F238E27FC236}">
                <a16:creationId xmlns="" xmlns:a16="http://schemas.microsoft.com/office/drawing/2014/main" id="{A9B16D57-05FD-4FF6-8D2B-C57440A3C950}"/>
              </a:ext>
            </a:extLst>
          </p:cNvPr>
          <p:cNvSpPr/>
          <p:nvPr/>
        </p:nvSpPr>
        <p:spPr>
          <a:xfrm>
            <a:off x="10086025" y="13252"/>
            <a:ext cx="6862391" cy="1754326"/>
          </a:xfrm>
          <a:prstGeom prst="rect">
            <a:avLst/>
          </a:prstGeom>
          <a:noFill/>
        </p:spPr>
        <p:txBody>
          <a:bodyPr wrap="none" lIns="91440" tIns="45720" rIns="91440" bIns="45720">
            <a:spAutoFit/>
          </a:bodyPr>
          <a:lstStyle/>
          <a:p>
            <a:pPr algn="ctr"/>
            <a:r>
              <a:rPr lang="en-US" sz="5400" dirty="0">
                <a:ln w="0"/>
                <a:solidFill>
                  <a:srgbClr val="FF0000"/>
                </a:solidFill>
                <a:effectLst>
                  <a:outerShdw blurRad="38100" dist="19050" dir="2700000" algn="tl" rotWithShape="0">
                    <a:schemeClr val="dk1">
                      <a:alpha val="40000"/>
                    </a:schemeClr>
                  </a:outerShdw>
                </a:effectLst>
              </a:rPr>
              <a:t>Pending Land allocation</a:t>
            </a:r>
          </a:p>
          <a:p>
            <a:pPr algn="ctr"/>
            <a:r>
              <a:rPr lang="en-US" sz="5400" b="0" cap="none" spc="0" dirty="0">
                <a:ln w="0"/>
                <a:solidFill>
                  <a:srgbClr val="FF0000"/>
                </a:solidFill>
                <a:effectLst>
                  <a:outerShdw blurRad="38100" dist="19050" dir="2700000" algn="tl" rotWithShape="0">
                    <a:schemeClr val="dk1">
                      <a:alpha val="40000"/>
                    </a:schemeClr>
                  </a:outerShdw>
                </a:effectLst>
              </a:rPr>
              <a:t>approval</a:t>
            </a:r>
          </a:p>
        </p:txBody>
      </p:sp>
    </p:spTree>
    <p:extLst>
      <p:ext uri="{BB962C8B-B14F-4D97-AF65-F5344CB8AC3E}">
        <p14:creationId xmlns:p14="http://schemas.microsoft.com/office/powerpoint/2010/main" xmlns="" val="456031019"/>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0E54491B-F05D-4ABC-98D9-60D0E711BC8E}"/>
              </a:ext>
            </a:extLst>
          </p:cNvPr>
          <p:cNvSpPr>
            <a:spLocks noGrp="1"/>
          </p:cNvSpPr>
          <p:nvPr>
            <p:ph type="title"/>
          </p:nvPr>
        </p:nvSpPr>
        <p:spPr>
          <a:xfrm>
            <a:off x="1173163" y="511175"/>
            <a:ext cx="13135503" cy="1247287"/>
          </a:xfrm>
        </p:spPr>
        <p:txBody>
          <a:bodyPr/>
          <a:lstStyle/>
          <a:p>
            <a:pPr algn="ctr"/>
            <a:r>
              <a:rPr lang="en-US" dirty="0"/>
              <a:t>High Level Indicative Program for the Proposed Command &amp; Control Center (C</a:t>
            </a:r>
            <a:r>
              <a:rPr lang="en-US" baseline="30000" dirty="0"/>
              <a:t>3</a:t>
            </a:r>
            <a:r>
              <a:rPr lang="en-US" dirty="0"/>
              <a:t>) in Ras Bufontas Free Zone</a:t>
            </a:r>
          </a:p>
        </p:txBody>
      </p:sp>
      <p:pic>
        <p:nvPicPr>
          <p:cNvPr id="6" name="Picture 5">
            <a:extLst>
              <a:ext uri="{FF2B5EF4-FFF2-40B4-BE49-F238E27FC236}">
                <a16:creationId xmlns="" xmlns:a16="http://schemas.microsoft.com/office/drawing/2014/main" id="{46F5E28A-196B-4606-9DAB-D517D1B9A93F}"/>
              </a:ext>
            </a:extLst>
          </p:cNvPr>
          <p:cNvPicPr>
            <a:picLocks noChangeAspect="1"/>
          </p:cNvPicPr>
          <p:nvPr/>
        </p:nvPicPr>
        <p:blipFill rotWithShape="1">
          <a:blip r:embed="rId2" cstate="print"/>
          <a:srcRect t="11609"/>
          <a:stretch/>
        </p:blipFill>
        <p:spPr>
          <a:xfrm>
            <a:off x="1326173" y="1758462"/>
            <a:ext cx="13854834" cy="6893169"/>
          </a:xfrm>
          <a:prstGeom prst="rect">
            <a:avLst/>
          </a:prstGeom>
        </p:spPr>
      </p:pic>
    </p:spTree>
    <p:extLst>
      <p:ext uri="{BB962C8B-B14F-4D97-AF65-F5344CB8AC3E}">
        <p14:creationId xmlns:p14="http://schemas.microsoft.com/office/powerpoint/2010/main" xmlns="" val="2670322982"/>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 name="Title 21"/>
          <p:cNvSpPr>
            <a:spLocks noGrp="1"/>
          </p:cNvSpPr>
          <p:nvPr>
            <p:ph type="title"/>
          </p:nvPr>
        </p:nvSpPr>
        <p:spPr>
          <a:xfrm>
            <a:off x="451767" y="529748"/>
            <a:ext cx="9160697" cy="867981"/>
          </a:xfrm>
        </p:spPr>
        <p:txBody>
          <a:bodyPr vert="horz" lIns="91440" tIns="45720" rIns="91440" bIns="45720" rtlCol="0" anchor="b">
            <a:normAutofit fontScale="90000"/>
          </a:bodyPr>
          <a:lstStyle/>
          <a:p>
            <a:r>
              <a:rPr lang="en-US" sz="6000" kern="1200" dirty="0">
                <a:solidFill>
                  <a:schemeClr val="tx1"/>
                </a:solidFill>
                <a:latin typeface="+mj-lt"/>
                <a:ea typeface="+mj-ea"/>
                <a:cs typeface="+mj-cs"/>
              </a:rPr>
              <a:t>C</a:t>
            </a:r>
            <a:r>
              <a:rPr lang="en-US" sz="6000" kern="1200" baseline="30000" dirty="0">
                <a:solidFill>
                  <a:schemeClr val="tx1"/>
                </a:solidFill>
                <a:latin typeface="+mj-lt"/>
                <a:ea typeface="+mj-ea"/>
                <a:cs typeface="+mj-cs"/>
              </a:rPr>
              <a:t>3</a:t>
            </a:r>
            <a:r>
              <a:rPr lang="en-US" sz="6000" kern="1200" dirty="0">
                <a:solidFill>
                  <a:schemeClr val="tx1"/>
                </a:solidFill>
                <a:latin typeface="+mj-lt"/>
                <a:ea typeface="+mj-ea"/>
                <a:cs typeface="+mj-cs"/>
              </a:rPr>
              <a:t> PoP Buildings	</a:t>
            </a:r>
            <a:r>
              <a:rPr lang="en-US" sz="6000" dirty="0">
                <a:latin typeface="+mj-lt"/>
              </a:rPr>
              <a:t>SWOT</a:t>
            </a:r>
            <a:endParaRPr lang="en-US" sz="2000" kern="1200" dirty="0">
              <a:solidFill>
                <a:schemeClr val="tx1"/>
              </a:solidFill>
              <a:latin typeface="+mj-lt"/>
              <a:ea typeface="+mj-ea"/>
              <a:cs typeface="+mj-cs"/>
            </a:endParaRPr>
          </a:p>
        </p:txBody>
      </p:sp>
      <p:cxnSp>
        <p:nvCxnSpPr>
          <p:cNvPr id="10" name="Straight Connector 9">
            <a:extLst>
              <a:ext uri="{FF2B5EF4-FFF2-40B4-BE49-F238E27FC236}">
                <a16:creationId xmlns="" xmlns:a16="http://schemas.microsoft.com/office/drawing/2014/main" id="{8BE10447-C9B1-4A18-BAF0-3D2BDCF55D3A}"/>
              </a:ext>
            </a:extLst>
          </p:cNvPr>
          <p:cNvCxnSpPr>
            <a:cxnSpLocks/>
          </p:cNvCxnSpPr>
          <p:nvPr/>
        </p:nvCxnSpPr>
        <p:spPr>
          <a:xfrm flipV="1">
            <a:off x="451767" y="1369530"/>
            <a:ext cx="8411817" cy="20902"/>
          </a:xfrm>
          <a:prstGeom prst="line">
            <a:avLst/>
          </a:prstGeom>
          <a:ln w="25400">
            <a:solidFill>
              <a:schemeClr val="bg2">
                <a:lumMod val="90000"/>
              </a:schemeClr>
            </a:solidFill>
          </a:ln>
        </p:spPr>
        <p:style>
          <a:lnRef idx="1">
            <a:schemeClr val="accent1"/>
          </a:lnRef>
          <a:fillRef idx="0">
            <a:schemeClr val="accent1"/>
          </a:fillRef>
          <a:effectRef idx="0">
            <a:schemeClr val="accent1"/>
          </a:effectRef>
          <a:fontRef idx="minor">
            <a:schemeClr val="tx1"/>
          </a:fontRef>
        </p:style>
      </p:cxnSp>
      <p:graphicFrame>
        <p:nvGraphicFramePr>
          <p:cNvPr id="2" name="Table 2">
            <a:extLst>
              <a:ext uri="{FF2B5EF4-FFF2-40B4-BE49-F238E27FC236}">
                <a16:creationId xmlns="" xmlns:a16="http://schemas.microsoft.com/office/drawing/2014/main" id="{3389A5C8-8E40-4BCB-8EBB-7552AE2C6C63}"/>
              </a:ext>
            </a:extLst>
          </p:cNvPr>
          <p:cNvGraphicFramePr>
            <a:graphicFrameLocks noGrp="1"/>
          </p:cNvGraphicFramePr>
          <p:nvPr>
            <p:extLst>
              <p:ext uri="{D42A27DB-BD31-4B8C-83A1-F6EECF244321}">
                <p14:modId xmlns:p14="http://schemas.microsoft.com/office/powerpoint/2010/main" xmlns="" val="1781433010"/>
              </p:ext>
            </p:extLst>
          </p:nvPr>
        </p:nvGraphicFramePr>
        <p:xfrm>
          <a:off x="451767" y="1444621"/>
          <a:ext cx="15993785" cy="7381240"/>
        </p:xfrm>
        <a:graphic>
          <a:graphicData uri="http://schemas.openxmlformats.org/drawingml/2006/table">
            <a:tbl>
              <a:tblPr firstRow="1" bandRow="1">
                <a:tableStyleId>{5C22544A-7EE6-4342-B048-85BDC9FD1C3A}</a:tableStyleId>
              </a:tblPr>
              <a:tblGrid>
                <a:gridCol w="3497381">
                  <a:extLst>
                    <a:ext uri="{9D8B030D-6E8A-4147-A177-3AD203B41FA5}">
                      <a16:colId xmlns="" xmlns:a16="http://schemas.microsoft.com/office/drawing/2014/main" val="3544080203"/>
                    </a:ext>
                  </a:extLst>
                </a:gridCol>
                <a:gridCol w="3430220">
                  <a:extLst>
                    <a:ext uri="{9D8B030D-6E8A-4147-A177-3AD203B41FA5}">
                      <a16:colId xmlns="" xmlns:a16="http://schemas.microsoft.com/office/drawing/2014/main" val="2604215012"/>
                    </a:ext>
                  </a:extLst>
                </a:gridCol>
                <a:gridCol w="2630906">
                  <a:extLst>
                    <a:ext uri="{9D8B030D-6E8A-4147-A177-3AD203B41FA5}">
                      <a16:colId xmlns="" xmlns:a16="http://schemas.microsoft.com/office/drawing/2014/main" val="839658190"/>
                    </a:ext>
                  </a:extLst>
                </a:gridCol>
                <a:gridCol w="3596544">
                  <a:extLst>
                    <a:ext uri="{9D8B030D-6E8A-4147-A177-3AD203B41FA5}">
                      <a16:colId xmlns="" xmlns:a16="http://schemas.microsoft.com/office/drawing/2014/main" val="573954111"/>
                    </a:ext>
                  </a:extLst>
                </a:gridCol>
                <a:gridCol w="2838734">
                  <a:extLst>
                    <a:ext uri="{9D8B030D-6E8A-4147-A177-3AD203B41FA5}">
                      <a16:colId xmlns="" xmlns:a16="http://schemas.microsoft.com/office/drawing/2014/main" val="755068202"/>
                    </a:ext>
                  </a:extLst>
                </a:gridCol>
              </a:tblGrid>
              <a:tr h="370840">
                <a:tc>
                  <a:txBody>
                    <a:bodyPr/>
                    <a:lstStyle/>
                    <a:p>
                      <a:endParaRPr lang="en-US" dirty="0"/>
                    </a:p>
                  </a:txBody>
                  <a:tcPr/>
                </a:tc>
                <a:tc>
                  <a:txBody>
                    <a:bodyPr/>
                    <a:lstStyle/>
                    <a:p>
                      <a:r>
                        <a:rPr lang="en-US" dirty="0"/>
                        <a:t>Space</a:t>
                      </a:r>
                    </a:p>
                  </a:txBody>
                  <a:tcPr/>
                </a:tc>
                <a:tc>
                  <a:txBody>
                    <a:bodyPr/>
                    <a:lstStyle/>
                    <a:p>
                      <a:r>
                        <a:rPr lang="en-US" dirty="0"/>
                        <a:t>Cost </a:t>
                      </a:r>
                    </a:p>
                  </a:txBody>
                  <a:tcPr/>
                </a:tc>
                <a:tc>
                  <a:txBody>
                    <a:bodyPr/>
                    <a:lstStyle/>
                    <a:p>
                      <a:r>
                        <a:rPr lang="en-US" dirty="0"/>
                        <a:t>Time </a:t>
                      </a:r>
                    </a:p>
                  </a:txBody>
                  <a:tcPr/>
                </a:tc>
                <a:tc>
                  <a:txBody>
                    <a:bodyPr/>
                    <a:lstStyle/>
                    <a:p>
                      <a:r>
                        <a:rPr lang="en-US" dirty="0"/>
                        <a:t>Risk</a:t>
                      </a:r>
                    </a:p>
                  </a:txBody>
                  <a:tcPr/>
                </a:tc>
                <a:extLst>
                  <a:ext uri="{0D108BD9-81ED-4DB2-BD59-A6C34878D82A}">
                    <a16:rowId xmlns="" xmlns:a16="http://schemas.microsoft.com/office/drawing/2014/main" val="3865943889"/>
                  </a:ext>
                </a:extLst>
              </a:tr>
              <a:tr h="370840">
                <a:tc>
                  <a:txBody>
                    <a:bodyPr/>
                    <a:lstStyle/>
                    <a:p>
                      <a:pPr marL="0" algn="l" defTabSz="914400" rtl="0" eaLnBrk="1" latinLnBrk="0" hangingPunct="1"/>
                      <a:r>
                        <a:rPr lang="en-US" sz="1400" b="1" kern="1200" dirty="0">
                          <a:solidFill>
                            <a:schemeClr val="dk1"/>
                          </a:solidFill>
                          <a:latin typeface="+mn-lt"/>
                          <a:ea typeface="+mn-ea"/>
                          <a:cs typeface="+mn-cs"/>
                        </a:rPr>
                        <a:t>Option 1</a:t>
                      </a:r>
                    </a:p>
                    <a:p>
                      <a:pPr marL="0" algn="l" defTabSz="914400" rtl="0" eaLnBrk="1" latinLnBrk="0" hangingPunct="1"/>
                      <a:r>
                        <a:rPr lang="en-US" sz="1400" b="0" kern="1200" dirty="0">
                          <a:solidFill>
                            <a:schemeClr val="dk1"/>
                          </a:solidFill>
                          <a:latin typeface="+mn-lt"/>
                          <a:ea typeface="+mn-ea"/>
                          <a:cs typeface="+mn-cs"/>
                        </a:rPr>
                        <a:t>Using PoP buildings only</a:t>
                      </a:r>
                    </a:p>
                  </a:txBody>
                  <a:tcPr/>
                </a:tc>
                <a:tc>
                  <a:txBody>
                    <a:bodyPr/>
                    <a:lstStyle/>
                    <a:p>
                      <a:pPr marL="0" algn="l" defTabSz="914400" rtl="0" eaLnBrk="1" latinLnBrk="0" hangingPunct="1"/>
                      <a:r>
                        <a:rPr lang="en-US" sz="1400" b="0" kern="1200" dirty="0">
                          <a:solidFill>
                            <a:schemeClr val="dk1"/>
                          </a:solidFill>
                          <a:latin typeface="+mn-lt"/>
                          <a:ea typeface="+mn-ea"/>
                          <a:cs typeface="+mn-cs"/>
                        </a:rPr>
                        <a:t>North building + 3 floors</a:t>
                      </a:r>
                    </a:p>
                    <a:p>
                      <a:pPr marL="0" algn="l" defTabSz="914400" rtl="0" eaLnBrk="1" latinLnBrk="0" hangingPunct="1"/>
                      <a:r>
                        <a:rPr lang="en-US" sz="1400" b="0" kern="1200" dirty="0">
                          <a:solidFill>
                            <a:schemeClr val="dk1"/>
                          </a:solidFill>
                          <a:latin typeface="+mn-lt"/>
                          <a:ea typeface="+mn-ea"/>
                          <a:cs typeface="+mn-cs"/>
                        </a:rPr>
                        <a:t>South building + 2 floors</a:t>
                      </a:r>
                    </a:p>
                    <a:p>
                      <a:pPr marL="0" algn="l" defTabSz="914400" rtl="0" eaLnBrk="1" latinLnBrk="0" hangingPunct="1"/>
                      <a:r>
                        <a:rPr lang="en-US" sz="1400" b="0" kern="1200" dirty="0">
                          <a:solidFill>
                            <a:schemeClr val="dk1"/>
                          </a:solidFill>
                          <a:latin typeface="+mn-lt"/>
                          <a:ea typeface="+mn-ea"/>
                          <a:cs typeface="+mn-cs"/>
                        </a:rPr>
                        <a:t>Height of the north building at 24 meters approximately would exceed the 15-meter limit by 9 meters.</a:t>
                      </a:r>
                    </a:p>
                  </a:txBody>
                  <a:tcPr/>
                </a:tc>
                <a:tc>
                  <a:txBody>
                    <a:bodyPr/>
                    <a:lstStyle/>
                    <a:p>
                      <a:pPr marL="0" algn="l" defTabSz="914400" rtl="0" eaLnBrk="1" latinLnBrk="0" hangingPunct="1"/>
                      <a:r>
                        <a:rPr lang="en-US" sz="1400" b="0" kern="1200" dirty="0">
                          <a:solidFill>
                            <a:schemeClr val="dk1"/>
                          </a:solidFill>
                          <a:latin typeface="+mn-lt"/>
                          <a:ea typeface="+mn-ea"/>
                          <a:cs typeface="+mn-cs"/>
                        </a:rPr>
                        <a:t>Complicated structure, limited size and  geometry for uses.</a:t>
                      </a:r>
                    </a:p>
                    <a:p>
                      <a:pPr marL="0" algn="l" defTabSz="914400" rtl="0" eaLnBrk="1" latinLnBrk="0" hangingPunct="1"/>
                      <a:r>
                        <a:rPr lang="en-US" sz="1400" b="0" kern="1200" dirty="0">
                          <a:solidFill>
                            <a:schemeClr val="dk1"/>
                          </a:solidFill>
                          <a:latin typeface="+mn-lt"/>
                          <a:ea typeface="+mn-ea"/>
                          <a:cs typeface="+mn-cs"/>
                        </a:rPr>
                        <a:t>Total Estimated Cost QAR 12.8M</a:t>
                      </a:r>
                    </a:p>
                  </a:txBody>
                  <a:tcPr/>
                </a:tc>
                <a:tc>
                  <a:txBody>
                    <a:bodyPr/>
                    <a:lstStyle/>
                    <a:p>
                      <a:pPr marL="0" algn="l" defTabSz="914400" rtl="0" eaLnBrk="1" latinLnBrk="0" hangingPunct="1"/>
                      <a:r>
                        <a:rPr lang="en-US" sz="1400" b="0" kern="1200" dirty="0">
                          <a:solidFill>
                            <a:schemeClr val="dk1"/>
                          </a:solidFill>
                          <a:latin typeface="+mn-lt"/>
                          <a:ea typeface="+mn-ea"/>
                          <a:cs typeface="+mn-cs"/>
                        </a:rPr>
                        <a:t>Extension of two to three floors on existing structure will require more complex design, planning and construction procedures </a:t>
                      </a:r>
                    </a:p>
                    <a:p>
                      <a:pPr marL="0" algn="l" defTabSz="914400" rtl="0" eaLnBrk="1" latinLnBrk="0" hangingPunct="1"/>
                      <a:r>
                        <a:rPr lang="en-US" sz="1400" b="0" kern="1200" dirty="0">
                          <a:solidFill>
                            <a:schemeClr val="dk1"/>
                          </a:solidFill>
                          <a:latin typeface="+mn-lt"/>
                          <a:ea typeface="+mn-ea"/>
                          <a:cs typeface="+mn-cs"/>
                        </a:rPr>
                        <a:t>Estimated development program 12 months</a:t>
                      </a:r>
                    </a:p>
                  </a:txBody>
                  <a:tcPr/>
                </a:tc>
                <a:tc>
                  <a:txBody>
                    <a:bodyPr/>
                    <a:lstStyle/>
                    <a:p>
                      <a:pPr marL="0" algn="l" defTabSz="914400" rtl="0" eaLnBrk="1" latinLnBrk="0" hangingPunct="1"/>
                      <a:r>
                        <a:rPr lang="en-US" sz="1400" b="0" kern="1200" dirty="0">
                          <a:solidFill>
                            <a:schemeClr val="dk1"/>
                          </a:solidFill>
                          <a:latin typeface="+mn-lt"/>
                          <a:ea typeface="+mn-ea"/>
                          <a:cs typeface="+mn-cs"/>
                        </a:rPr>
                        <a:t>Complex construction process. </a:t>
                      </a:r>
                    </a:p>
                    <a:p>
                      <a:pPr marL="0" algn="l" defTabSz="914400" rtl="0" eaLnBrk="1" latinLnBrk="0" hangingPunct="1"/>
                      <a:r>
                        <a:rPr lang="en-US" sz="1400" b="0" kern="1200" dirty="0">
                          <a:solidFill>
                            <a:schemeClr val="dk1"/>
                          </a:solidFill>
                          <a:latin typeface="+mn-lt"/>
                          <a:ea typeface="+mn-ea"/>
                          <a:cs typeface="+mn-cs"/>
                        </a:rPr>
                        <a:t>Limited space and layout options.</a:t>
                      </a:r>
                    </a:p>
                    <a:p>
                      <a:pPr marL="0" algn="l" defTabSz="914400" rtl="0" eaLnBrk="1" latinLnBrk="0" hangingPunct="1"/>
                      <a:r>
                        <a:rPr lang="en-US" sz="1400" b="0" kern="1200" dirty="0">
                          <a:solidFill>
                            <a:schemeClr val="dk1"/>
                          </a:solidFill>
                          <a:latin typeface="+mn-lt"/>
                          <a:ea typeface="+mn-ea"/>
                          <a:cs typeface="+mn-cs"/>
                        </a:rPr>
                        <a:t>Unfavorable vertical circulation.</a:t>
                      </a:r>
                    </a:p>
                  </a:txBody>
                  <a:tcPr/>
                </a:tc>
                <a:extLst>
                  <a:ext uri="{0D108BD9-81ED-4DB2-BD59-A6C34878D82A}">
                    <a16:rowId xmlns="" xmlns:a16="http://schemas.microsoft.com/office/drawing/2014/main" val="983314808"/>
                  </a:ext>
                </a:extLst>
              </a:tr>
              <a:tr h="297037">
                <a:tc>
                  <a:txBody>
                    <a:bodyPr/>
                    <a:lstStyle/>
                    <a:p>
                      <a:endParaRPr lang="en-US" sz="1400" dirty="0"/>
                    </a:p>
                  </a:txBody>
                  <a:tcPr/>
                </a:tc>
                <a:tc>
                  <a:txBody>
                    <a:bodyPr/>
                    <a:lstStyle/>
                    <a:p>
                      <a:r>
                        <a:rPr lang="en-US" sz="1400" dirty="0"/>
                        <a:t>+</a:t>
                      </a:r>
                    </a:p>
                  </a:txBody>
                  <a:tcPr/>
                </a:tc>
                <a:tc>
                  <a:txBody>
                    <a:bodyPr/>
                    <a:lstStyle/>
                    <a:p>
                      <a:r>
                        <a:rPr lang="en-US" sz="1400" dirty="0"/>
                        <a:t>+++</a:t>
                      </a:r>
                    </a:p>
                  </a:txBody>
                  <a:tcPr/>
                </a:tc>
                <a:tc>
                  <a:txBody>
                    <a:bodyPr/>
                    <a:lstStyle/>
                    <a:p>
                      <a:r>
                        <a:rPr lang="en-US" sz="1400" dirty="0"/>
                        <a:t>+</a:t>
                      </a:r>
                    </a:p>
                  </a:txBody>
                  <a:tcPr/>
                </a:tc>
                <a:tc>
                  <a:txBody>
                    <a:bodyPr/>
                    <a:lstStyle/>
                    <a:p>
                      <a:r>
                        <a:rPr lang="en-US" sz="1400" dirty="0"/>
                        <a:t>+</a:t>
                      </a:r>
                    </a:p>
                  </a:txBody>
                  <a:tcPr/>
                </a:tc>
                <a:extLst>
                  <a:ext uri="{0D108BD9-81ED-4DB2-BD59-A6C34878D82A}">
                    <a16:rowId xmlns="" xmlns:a16="http://schemas.microsoft.com/office/drawing/2014/main" val="2497713761"/>
                  </a:ext>
                </a:extLst>
              </a:tr>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400" b="1" kern="1200" dirty="0">
                          <a:solidFill>
                            <a:schemeClr val="dk1"/>
                          </a:solidFill>
                          <a:latin typeface="+mn-lt"/>
                          <a:ea typeface="+mn-ea"/>
                          <a:cs typeface="+mn-cs"/>
                        </a:rPr>
                        <a:t>Option 2</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400" dirty="0"/>
                        <a:t>Using north PoP building with adjacent public plot</a:t>
                      </a:r>
                    </a:p>
                    <a:p>
                      <a:endParaRPr lang="en-US" sz="1400"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400" dirty="0"/>
                        <a:t>Adjacent plot together with existing PoP building would allow for a GFA of approximately 1500m2 which would suit the required optimized space program of 1413m2.</a:t>
                      </a:r>
                    </a:p>
                  </a:txBody>
                  <a:tcPr/>
                </a:tc>
                <a:tc>
                  <a:txBody>
                    <a:bodyPr/>
                    <a:lstStyle/>
                    <a:p>
                      <a:r>
                        <a:rPr lang="en-US" sz="1400" dirty="0"/>
                        <a:t>Reduced works due to use of existing structure</a:t>
                      </a:r>
                    </a:p>
                    <a:p>
                      <a:r>
                        <a:rPr lang="en-US" sz="1400" dirty="0"/>
                        <a:t>Total Estimated Cost QAR 13.5M</a:t>
                      </a:r>
                    </a:p>
                  </a:txBody>
                  <a:tcPr/>
                </a:tc>
                <a:tc>
                  <a:txBody>
                    <a:bodyPr/>
                    <a:lstStyle/>
                    <a:p>
                      <a:r>
                        <a:rPr lang="en-US" sz="1400" dirty="0"/>
                        <a:t>New built  section can be designed to match schedule. </a:t>
                      </a:r>
                    </a:p>
                    <a:p>
                      <a:r>
                        <a:rPr lang="en-US" sz="1400" dirty="0"/>
                        <a:t>Existing Pop-up structure should be designed for minor adjustments only. </a:t>
                      </a:r>
                    </a:p>
                    <a:p>
                      <a:r>
                        <a:rPr lang="en-US" sz="1400" dirty="0"/>
                        <a:t>Overall reduced construction scope.</a:t>
                      </a:r>
                    </a:p>
                    <a:p>
                      <a:r>
                        <a:rPr lang="en-US" sz="1400" dirty="0"/>
                        <a:t>Estimated development program 14 months</a:t>
                      </a:r>
                    </a:p>
                  </a:txBody>
                  <a:tcPr/>
                </a:tc>
                <a:tc>
                  <a:txBody>
                    <a:bodyPr/>
                    <a:lstStyle/>
                    <a:p>
                      <a:r>
                        <a:rPr lang="en-US" sz="1400" dirty="0"/>
                        <a:t>Scope creep could put strain on limited available BUA</a:t>
                      </a:r>
                    </a:p>
                    <a:p>
                      <a:endParaRPr lang="en-US" sz="1400" dirty="0"/>
                    </a:p>
                  </a:txBody>
                  <a:tcPr/>
                </a:tc>
                <a:extLst>
                  <a:ext uri="{0D108BD9-81ED-4DB2-BD59-A6C34878D82A}">
                    <a16:rowId xmlns="" xmlns:a16="http://schemas.microsoft.com/office/drawing/2014/main" val="2589214475"/>
                  </a:ext>
                </a:extLst>
              </a:tr>
              <a:tr h="298991">
                <a:tc>
                  <a:txBody>
                    <a:bodyPr/>
                    <a:lstStyle/>
                    <a:p>
                      <a:endParaRPr lang="en-US" sz="1400" dirty="0"/>
                    </a:p>
                  </a:txBody>
                  <a:tcPr/>
                </a:tc>
                <a:tc>
                  <a:txBody>
                    <a:bodyPr/>
                    <a:lstStyle/>
                    <a:p>
                      <a:r>
                        <a:rPr lang="en-US" sz="1400" dirty="0"/>
                        <a:t>+++</a:t>
                      </a:r>
                    </a:p>
                  </a:txBody>
                  <a:tcPr/>
                </a:tc>
                <a:tc>
                  <a:txBody>
                    <a:bodyPr/>
                    <a:lstStyle/>
                    <a:p>
                      <a:r>
                        <a:rPr lang="en-US" sz="1400" dirty="0"/>
                        <a:t>++</a:t>
                      </a:r>
                    </a:p>
                  </a:txBody>
                  <a:tcPr/>
                </a:tc>
                <a:tc>
                  <a:txBody>
                    <a:bodyPr/>
                    <a:lstStyle/>
                    <a:p>
                      <a:r>
                        <a:rPr lang="en-US" sz="1400" dirty="0"/>
                        <a:t>+++</a:t>
                      </a:r>
                    </a:p>
                  </a:txBody>
                  <a:tcPr/>
                </a:tc>
                <a:tc>
                  <a:txBody>
                    <a:bodyPr/>
                    <a:lstStyle/>
                    <a:p>
                      <a:r>
                        <a:rPr lang="en-US" sz="1400" dirty="0"/>
                        <a:t>++</a:t>
                      </a:r>
                    </a:p>
                  </a:txBody>
                  <a:tcPr/>
                </a:tc>
                <a:extLst>
                  <a:ext uri="{0D108BD9-81ED-4DB2-BD59-A6C34878D82A}">
                    <a16:rowId xmlns="" xmlns:a16="http://schemas.microsoft.com/office/drawing/2014/main" val="710968675"/>
                  </a:ext>
                </a:extLst>
              </a:tr>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400" b="1" kern="1200" dirty="0">
                          <a:solidFill>
                            <a:schemeClr val="dk1"/>
                          </a:solidFill>
                          <a:latin typeface="+mn-lt"/>
                          <a:ea typeface="+mn-ea"/>
                          <a:cs typeface="+mn-cs"/>
                        </a:rPr>
                        <a:t>Option 3</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400" dirty="0"/>
                        <a:t>Using south PoP building with part of adjacent utilities plot</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400" dirty="0"/>
                        <a:t>Adjacent plot together with existing PoP building would allow for a GFA of approximately 1500m2 which would suit the required optimized space program of 1413m2. Also, parking could be accommodated on the adjacent plot.</a:t>
                      </a:r>
                    </a:p>
                  </a:txBody>
                  <a:tcPr/>
                </a:tc>
                <a:tc>
                  <a:txBody>
                    <a:bodyPr/>
                    <a:lstStyle/>
                    <a:p>
                      <a:r>
                        <a:rPr lang="en-US" sz="1400" dirty="0"/>
                        <a:t>Reduced works due to use of existing structure</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400" dirty="0"/>
                        <a:t>Cost of land. Utility plot could equally be converted to investor plot instead of use for CCC.</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400" dirty="0"/>
                        <a:t>Total Estimated Cost QAR 13.2M</a:t>
                      </a:r>
                    </a:p>
                  </a:txBody>
                  <a:tcPr/>
                </a:tc>
                <a:tc>
                  <a:txBody>
                    <a:bodyPr/>
                    <a:lstStyle/>
                    <a:p>
                      <a:r>
                        <a:rPr lang="en-US" sz="1400" dirty="0"/>
                        <a:t>New built  section can be designed to match schedule. </a:t>
                      </a:r>
                    </a:p>
                    <a:p>
                      <a:r>
                        <a:rPr lang="en-US" sz="1400" dirty="0"/>
                        <a:t>Existing Pop-up structure should be designed for minor adjustments only. </a:t>
                      </a:r>
                    </a:p>
                    <a:p>
                      <a:r>
                        <a:rPr lang="en-US" sz="1400" dirty="0"/>
                        <a:t>Overall reduced construction scope.</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400" dirty="0"/>
                        <a:t>Estimated development program 14 months</a:t>
                      </a:r>
                    </a:p>
                  </a:txBody>
                  <a:tcPr/>
                </a:tc>
                <a:tc>
                  <a:txBody>
                    <a:bodyPr/>
                    <a:lstStyle/>
                    <a:p>
                      <a:endParaRPr lang="en-US" sz="1400" dirty="0"/>
                    </a:p>
                  </a:txBody>
                  <a:tcPr/>
                </a:tc>
                <a:extLst>
                  <a:ext uri="{0D108BD9-81ED-4DB2-BD59-A6C34878D82A}">
                    <a16:rowId xmlns="" xmlns:a16="http://schemas.microsoft.com/office/drawing/2014/main" val="2591695923"/>
                  </a:ext>
                </a:extLst>
              </a:tr>
              <a:tr h="289222">
                <a:tc>
                  <a:txBody>
                    <a:bodyPr/>
                    <a:lstStyle/>
                    <a:p>
                      <a:endParaRPr lang="en-US" sz="1400" dirty="0"/>
                    </a:p>
                  </a:txBody>
                  <a:tcPr/>
                </a:tc>
                <a:tc>
                  <a:txBody>
                    <a:bodyPr/>
                    <a:lstStyle/>
                    <a:p>
                      <a:r>
                        <a:rPr lang="en-US" sz="1400" dirty="0"/>
                        <a:t>+++</a:t>
                      </a:r>
                    </a:p>
                  </a:txBody>
                  <a:tcPr/>
                </a:tc>
                <a:tc>
                  <a:txBody>
                    <a:bodyPr/>
                    <a:lstStyle/>
                    <a:p>
                      <a:r>
                        <a:rPr lang="en-US" sz="1400" dirty="0"/>
                        <a:t>++</a:t>
                      </a:r>
                    </a:p>
                  </a:txBody>
                  <a:tcPr/>
                </a:tc>
                <a:tc>
                  <a:txBody>
                    <a:bodyPr/>
                    <a:lstStyle/>
                    <a:p>
                      <a:r>
                        <a:rPr lang="en-US" sz="1400" dirty="0"/>
                        <a:t>+++</a:t>
                      </a:r>
                    </a:p>
                  </a:txBody>
                  <a:tcPr/>
                </a:tc>
                <a:tc>
                  <a:txBody>
                    <a:bodyPr/>
                    <a:lstStyle/>
                    <a:p>
                      <a:r>
                        <a:rPr lang="en-US" sz="1400" dirty="0"/>
                        <a:t>+++</a:t>
                      </a:r>
                    </a:p>
                  </a:txBody>
                  <a:tcPr/>
                </a:tc>
                <a:extLst>
                  <a:ext uri="{0D108BD9-81ED-4DB2-BD59-A6C34878D82A}">
                    <a16:rowId xmlns="" xmlns:a16="http://schemas.microsoft.com/office/drawing/2014/main" val="504847281"/>
                  </a:ext>
                </a:extLst>
              </a:tr>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400" b="1" kern="1200" dirty="0">
                          <a:solidFill>
                            <a:schemeClr val="dk1"/>
                          </a:solidFill>
                          <a:latin typeface="+mn-lt"/>
                          <a:ea typeface="+mn-ea"/>
                          <a:cs typeface="+mn-cs"/>
                        </a:rPr>
                        <a:t>Option 4</a:t>
                      </a:r>
                      <a:endParaRPr lang="en-US" sz="1400" dirty="0"/>
                    </a:p>
                    <a:p>
                      <a:r>
                        <a:rPr lang="en-US" sz="1400" dirty="0"/>
                        <a:t>Custom design on new plot</a:t>
                      </a:r>
                    </a:p>
                  </a:txBody>
                  <a:tcPr/>
                </a:tc>
                <a:tc>
                  <a:txBody>
                    <a:bodyPr/>
                    <a:lstStyle/>
                    <a:p>
                      <a:r>
                        <a:rPr lang="en-US" sz="1400" dirty="0"/>
                        <a:t>A plot of 1500 m2 would be required.</a:t>
                      </a:r>
                    </a:p>
                  </a:txBody>
                  <a:tcPr/>
                </a:tc>
                <a:tc>
                  <a:txBody>
                    <a:bodyPr/>
                    <a:lstStyle/>
                    <a:p>
                      <a:r>
                        <a:rPr lang="en-US" sz="1400" dirty="0"/>
                        <a:t>Cost of land, loss of revenue, possible demolition costs once CCC moves to UAH</a:t>
                      </a:r>
                    </a:p>
                    <a:p>
                      <a:r>
                        <a:rPr lang="en-US" sz="1400" dirty="0"/>
                        <a:t>Total Estimated Cost QAR 14M</a:t>
                      </a:r>
                    </a:p>
                  </a:txBody>
                  <a:tcPr/>
                </a:tc>
                <a:tc>
                  <a:txBody>
                    <a:bodyPr/>
                    <a:lstStyle/>
                    <a:p>
                      <a:r>
                        <a:rPr lang="en-US" sz="1400" dirty="0"/>
                        <a:t>Design and construction methodology can be chosen to reduce time.</a:t>
                      </a:r>
                    </a:p>
                    <a:p>
                      <a:r>
                        <a:rPr lang="en-US" sz="1400" dirty="0"/>
                        <a:t>Estimated development program 18 months</a:t>
                      </a:r>
                    </a:p>
                  </a:txBody>
                  <a:tcPr/>
                </a:tc>
                <a:tc>
                  <a:txBody>
                    <a:bodyPr/>
                    <a:lstStyle/>
                    <a:p>
                      <a:r>
                        <a:rPr lang="en-US" sz="1400" dirty="0"/>
                        <a:t>Use of building once command control center moves to UAH. </a:t>
                      </a:r>
                    </a:p>
                  </a:txBody>
                  <a:tcPr/>
                </a:tc>
                <a:extLst>
                  <a:ext uri="{0D108BD9-81ED-4DB2-BD59-A6C34878D82A}">
                    <a16:rowId xmlns="" xmlns:a16="http://schemas.microsoft.com/office/drawing/2014/main" val="511479620"/>
                  </a:ext>
                </a:extLst>
              </a:tr>
              <a:tr h="298210">
                <a:tc>
                  <a:txBody>
                    <a:bodyPr/>
                    <a:lstStyle/>
                    <a:p>
                      <a:endParaRPr lang="en-US" sz="1400" dirty="0"/>
                    </a:p>
                  </a:txBody>
                  <a:tcPr/>
                </a:tc>
                <a:tc>
                  <a:txBody>
                    <a:bodyPr/>
                    <a:lstStyle/>
                    <a:p>
                      <a:r>
                        <a:rPr lang="en-US" sz="1400" dirty="0"/>
                        <a:t>++</a:t>
                      </a:r>
                    </a:p>
                  </a:txBody>
                  <a:tcPr/>
                </a:tc>
                <a:tc>
                  <a:txBody>
                    <a:bodyPr/>
                    <a:lstStyle/>
                    <a:p>
                      <a:r>
                        <a:rPr lang="en-US" sz="1400" dirty="0"/>
                        <a:t>+</a:t>
                      </a:r>
                    </a:p>
                  </a:txBody>
                  <a:tcPr/>
                </a:tc>
                <a:tc>
                  <a:txBody>
                    <a:bodyPr/>
                    <a:lstStyle/>
                    <a:p>
                      <a:r>
                        <a:rPr lang="en-US" sz="1400" dirty="0"/>
                        <a:t>++</a:t>
                      </a:r>
                    </a:p>
                  </a:txBody>
                  <a:tcPr/>
                </a:tc>
                <a:tc>
                  <a:txBody>
                    <a:bodyPr/>
                    <a:lstStyle/>
                    <a:p>
                      <a:r>
                        <a:rPr lang="en-US" sz="1400" dirty="0"/>
                        <a:t>++</a:t>
                      </a:r>
                    </a:p>
                  </a:txBody>
                  <a:tcPr/>
                </a:tc>
                <a:extLst>
                  <a:ext uri="{0D108BD9-81ED-4DB2-BD59-A6C34878D82A}">
                    <a16:rowId xmlns="" xmlns:a16="http://schemas.microsoft.com/office/drawing/2014/main" val="1031788060"/>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400" b="1" kern="1200" dirty="0">
                          <a:solidFill>
                            <a:schemeClr val="dk1"/>
                          </a:solidFill>
                          <a:latin typeface="+mn-lt"/>
                          <a:ea typeface="+mn-ea"/>
                          <a:cs typeface="+mn-cs"/>
                        </a:rPr>
                        <a:t>Option 5</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400" dirty="0"/>
                        <a:t>Qatar national broadband network (QNBN) (Maintain 50% use and expansion on public open space</a:t>
                      </a:r>
                    </a:p>
                  </a:txBody>
                  <a:tcPr/>
                </a:tc>
                <a:tc>
                  <a:txBody>
                    <a:bodyPr/>
                    <a:lstStyle/>
                    <a:p>
                      <a:r>
                        <a:rPr lang="en-US" sz="1400" dirty="0">
                          <a:solidFill>
                            <a:schemeClr val="tx1"/>
                          </a:solidFill>
                        </a:rPr>
                        <a:t>Not considered since use of Pop-ups by themselves without QNBN is already a challenge in terms of areas and height restrictions.</a:t>
                      </a:r>
                    </a:p>
                  </a:txBody>
                  <a:tcPr/>
                </a:tc>
                <a:tc>
                  <a:txBody>
                    <a:bodyPr/>
                    <a:lstStyle/>
                    <a:p>
                      <a:endParaRPr lang="en-US" sz="1400" dirty="0"/>
                    </a:p>
                  </a:txBody>
                  <a:tcPr/>
                </a:tc>
                <a:tc>
                  <a:txBody>
                    <a:bodyPr/>
                    <a:lstStyle/>
                    <a:p>
                      <a:endParaRPr lang="en-US" sz="1400" dirty="0"/>
                    </a:p>
                  </a:txBody>
                  <a:tcPr/>
                </a:tc>
                <a:tc>
                  <a:txBody>
                    <a:bodyPr/>
                    <a:lstStyle/>
                    <a:p>
                      <a:endParaRPr lang="en-US" sz="1400" dirty="0"/>
                    </a:p>
                  </a:txBody>
                  <a:tcPr/>
                </a:tc>
                <a:extLst>
                  <a:ext uri="{0D108BD9-81ED-4DB2-BD59-A6C34878D82A}">
                    <a16:rowId xmlns="" xmlns:a16="http://schemas.microsoft.com/office/drawing/2014/main" val="647462785"/>
                  </a:ext>
                </a:extLst>
              </a:tr>
            </a:tbl>
          </a:graphicData>
        </a:graphic>
      </p:graphicFrame>
    </p:spTree>
    <p:extLst>
      <p:ext uri="{BB962C8B-B14F-4D97-AF65-F5344CB8AC3E}">
        <p14:creationId xmlns:p14="http://schemas.microsoft.com/office/powerpoint/2010/main" xmlns="" val="249218829"/>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 name="Title 21"/>
          <p:cNvSpPr>
            <a:spLocks noGrp="1"/>
          </p:cNvSpPr>
          <p:nvPr>
            <p:ph type="title"/>
          </p:nvPr>
        </p:nvSpPr>
        <p:spPr>
          <a:xfrm>
            <a:off x="495367" y="-515451"/>
            <a:ext cx="9160697" cy="2072549"/>
          </a:xfrm>
        </p:spPr>
        <p:txBody>
          <a:bodyPr vert="horz" lIns="91440" tIns="45720" rIns="91440" bIns="45720" rtlCol="0" anchor="b">
            <a:normAutofit/>
          </a:bodyPr>
          <a:lstStyle/>
          <a:p>
            <a:r>
              <a:rPr lang="en-US" sz="6000" kern="1200" dirty="0">
                <a:solidFill>
                  <a:schemeClr val="tx1"/>
                </a:solidFill>
                <a:latin typeface="+mj-lt"/>
                <a:ea typeface="+mj-ea"/>
                <a:cs typeface="+mj-cs"/>
              </a:rPr>
              <a:t>SWOT Conclusion	</a:t>
            </a:r>
            <a:endParaRPr lang="en-US" sz="2000" kern="1200" dirty="0">
              <a:solidFill>
                <a:schemeClr val="tx1"/>
              </a:solidFill>
              <a:latin typeface="+mj-lt"/>
              <a:ea typeface="+mj-ea"/>
              <a:cs typeface="+mj-cs"/>
            </a:endParaRPr>
          </a:p>
        </p:txBody>
      </p:sp>
      <p:cxnSp>
        <p:nvCxnSpPr>
          <p:cNvPr id="10" name="Straight Connector 9">
            <a:extLst>
              <a:ext uri="{FF2B5EF4-FFF2-40B4-BE49-F238E27FC236}">
                <a16:creationId xmlns="" xmlns:a16="http://schemas.microsoft.com/office/drawing/2014/main" id="{8BE10447-C9B1-4A18-BAF0-3D2BDCF55D3A}"/>
              </a:ext>
            </a:extLst>
          </p:cNvPr>
          <p:cNvCxnSpPr>
            <a:cxnSpLocks/>
          </p:cNvCxnSpPr>
          <p:nvPr/>
        </p:nvCxnSpPr>
        <p:spPr>
          <a:xfrm flipV="1">
            <a:off x="451767" y="1557098"/>
            <a:ext cx="8411817" cy="20902"/>
          </a:xfrm>
          <a:prstGeom prst="line">
            <a:avLst/>
          </a:prstGeom>
          <a:ln w="25400">
            <a:solidFill>
              <a:schemeClr val="bg2">
                <a:lumMod val="90000"/>
              </a:schemeClr>
            </a:solidFill>
          </a:ln>
        </p:spPr>
        <p:style>
          <a:lnRef idx="1">
            <a:schemeClr val="accent1"/>
          </a:lnRef>
          <a:fillRef idx="0">
            <a:schemeClr val="accent1"/>
          </a:fillRef>
          <a:effectRef idx="0">
            <a:schemeClr val="accent1"/>
          </a:effectRef>
          <a:fontRef idx="minor">
            <a:schemeClr val="tx1"/>
          </a:fontRef>
        </p:style>
      </p:cxnSp>
      <p:sp>
        <p:nvSpPr>
          <p:cNvPr id="3" name="TextBox 2">
            <a:extLst>
              <a:ext uri="{FF2B5EF4-FFF2-40B4-BE49-F238E27FC236}">
                <a16:creationId xmlns="" xmlns:a16="http://schemas.microsoft.com/office/drawing/2014/main" id="{EAF2C77C-EED7-45D2-B9E4-E65E5854E7E6}"/>
              </a:ext>
            </a:extLst>
          </p:cNvPr>
          <p:cNvSpPr txBox="1"/>
          <p:nvPr/>
        </p:nvSpPr>
        <p:spPr>
          <a:xfrm>
            <a:off x="451767" y="1925053"/>
            <a:ext cx="15851539" cy="3194721"/>
          </a:xfrm>
          <a:prstGeom prst="rect">
            <a:avLst/>
          </a:prstGeom>
          <a:noFill/>
        </p:spPr>
        <p:txBody>
          <a:bodyPr wrap="square" rtlCol="0">
            <a:spAutoFit/>
          </a:bodyPr>
          <a:lstStyle/>
          <a:p>
            <a:pPr algn="just"/>
            <a:r>
              <a:rPr lang="en-US" dirty="0"/>
              <a:t>The recommended option is number 3; the South PoP building and the adjacent utility plots.  Option 3 provides a better compromise making use of the existing Pop building and the previously allocated plots for utilities next to it. In addition, it removes any uncertainty around land limitations with the potential HIA Bridge or Ashghal Utility access associated with the North PoP Building.  Moreover, it is neighboring the proposed General Authority of Customs (GAC) permanent offices/inspection sites and will have a more accessible network of roads based on proposed masterplan.</a:t>
            </a:r>
          </a:p>
          <a:p>
            <a:pPr algn="just"/>
            <a:endParaRPr lang="en-US" dirty="0"/>
          </a:p>
          <a:p>
            <a:pPr algn="just"/>
            <a:r>
              <a:rPr lang="en-US" dirty="0"/>
              <a:t>Lastly, while the growth potential is protected by choosing the South PoP building, this land could equally be freed up and allocated to investors if utility use is no longer required.  (Confirm with Mr. Abdulla)</a:t>
            </a:r>
          </a:p>
        </p:txBody>
      </p:sp>
      <p:sp>
        <p:nvSpPr>
          <p:cNvPr id="5" name="TextBox 4">
            <a:extLst>
              <a:ext uri="{FF2B5EF4-FFF2-40B4-BE49-F238E27FC236}">
                <a16:creationId xmlns="" xmlns:a16="http://schemas.microsoft.com/office/drawing/2014/main" id="{E88DA7E7-5AE1-4D32-B2F5-AFD1A36091EB}"/>
              </a:ext>
            </a:extLst>
          </p:cNvPr>
          <p:cNvSpPr txBox="1"/>
          <p:nvPr/>
        </p:nvSpPr>
        <p:spPr>
          <a:xfrm>
            <a:off x="1963271" y="8813594"/>
            <a:ext cx="5779173" cy="369332"/>
          </a:xfrm>
          <a:prstGeom prst="rect">
            <a:avLst/>
          </a:prstGeom>
          <a:noFill/>
        </p:spPr>
        <p:txBody>
          <a:bodyPr wrap="square" rtlCol="0">
            <a:spAutoFit/>
          </a:bodyPr>
          <a:lstStyle/>
          <a:p>
            <a:r>
              <a:rPr lang="en-US" sz="1800" dirty="0"/>
              <a:t>Existing South PoP building: 300m2 GFA ex. circulation</a:t>
            </a:r>
          </a:p>
        </p:txBody>
      </p:sp>
      <p:sp>
        <p:nvSpPr>
          <p:cNvPr id="6" name="TextBox 5">
            <a:extLst>
              <a:ext uri="{FF2B5EF4-FFF2-40B4-BE49-F238E27FC236}">
                <a16:creationId xmlns="" xmlns:a16="http://schemas.microsoft.com/office/drawing/2014/main" id="{EE0BD748-5B7D-4525-BFF4-1315EFCF0598}"/>
              </a:ext>
            </a:extLst>
          </p:cNvPr>
          <p:cNvSpPr txBox="1"/>
          <p:nvPr/>
        </p:nvSpPr>
        <p:spPr>
          <a:xfrm>
            <a:off x="9656064" y="8809564"/>
            <a:ext cx="6405195" cy="369332"/>
          </a:xfrm>
          <a:prstGeom prst="rect">
            <a:avLst/>
          </a:prstGeom>
          <a:noFill/>
        </p:spPr>
        <p:txBody>
          <a:bodyPr wrap="square" rtlCol="0">
            <a:spAutoFit/>
          </a:bodyPr>
          <a:lstStyle/>
          <a:p>
            <a:r>
              <a:rPr lang="en-US" sz="1800" dirty="0"/>
              <a:t>Proposed expansion area on lot PA-UT12-01</a:t>
            </a:r>
          </a:p>
        </p:txBody>
      </p:sp>
      <p:pic>
        <p:nvPicPr>
          <p:cNvPr id="7" name="Picture 6">
            <a:extLst>
              <a:ext uri="{FF2B5EF4-FFF2-40B4-BE49-F238E27FC236}">
                <a16:creationId xmlns="" xmlns:a16="http://schemas.microsoft.com/office/drawing/2014/main" id="{99925887-40A1-4A23-8518-FEFAF4ECA328}"/>
              </a:ext>
            </a:extLst>
          </p:cNvPr>
          <p:cNvPicPr>
            <a:picLocks noChangeAspect="1"/>
          </p:cNvPicPr>
          <p:nvPr/>
        </p:nvPicPr>
        <p:blipFill rotWithShape="1">
          <a:blip r:embed="rId2" cstate="print"/>
          <a:srcRect l="24490" t="20796" r="20026" b="18183"/>
          <a:stretch/>
        </p:blipFill>
        <p:spPr>
          <a:xfrm>
            <a:off x="1963271" y="5119774"/>
            <a:ext cx="5779173" cy="3575167"/>
          </a:xfrm>
          <a:prstGeom prst="rect">
            <a:avLst/>
          </a:prstGeom>
        </p:spPr>
      </p:pic>
      <p:pic>
        <p:nvPicPr>
          <p:cNvPr id="8" name="Picture 7">
            <a:extLst>
              <a:ext uri="{FF2B5EF4-FFF2-40B4-BE49-F238E27FC236}">
                <a16:creationId xmlns="" xmlns:a16="http://schemas.microsoft.com/office/drawing/2014/main" id="{1099C31B-03B3-4AFF-B1BF-C02CDA53804E}"/>
              </a:ext>
            </a:extLst>
          </p:cNvPr>
          <p:cNvPicPr>
            <a:picLocks noChangeAspect="1"/>
          </p:cNvPicPr>
          <p:nvPr/>
        </p:nvPicPr>
        <p:blipFill rotWithShape="1">
          <a:blip r:embed="rId3" cstate="print"/>
          <a:srcRect l="41284" t="41940" r="24930" b="23996"/>
          <a:stretch/>
        </p:blipFill>
        <p:spPr>
          <a:xfrm>
            <a:off x="9656064" y="5119774"/>
            <a:ext cx="6405195" cy="3632604"/>
          </a:xfrm>
          <a:prstGeom prst="rect">
            <a:avLst/>
          </a:prstGeom>
        </p:spPr>
      </p:pic>
    </p:spTree>
    <p:extLst>
      <p:ext uri="{BB962C8B-B14F-4D97-AF65-F5344CB8AC3E}">
        <p14:creationId xmlns:p14="http://schemas.microsoft.com/office/powerpoint/2010/main" xmlns="" val="2037886187"/>
      </p:ext>
    </p:extLst>
  </p:cSld>
  <p:clrMapOvr>
    <a:masterClrMapping/>
  </p:clrMapOvr>
  <p:timing>
    <p:tnLst>
      <p:par>
        <p:cTn id="1" dur="indefinite" restart="never" nodeType="tmRoot"/>
      </p:par>
    </p:tnLst>
  </p:timing>
</p:sld>
</file>

<file path=ppt/theme/theme1.xml><?xml version="1.0" encoding="utf-8"?>
<a:theme xmlns:a="http://schemas.openxmlformats.org/drawingml/2006/main" name="Cover Pag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Red-Top">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Red-Bottom">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Custom Design">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6.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91A154AE414E0847854F3DE4B99E589F" ma:contentTypeVersion="12" ma:contentTypeDescription="Create a new document." ma:contentTypeScope="" ma:versionID="07fd65723c360dddfd5c3b5a139880f0">
  <xsd:schema xmlns:xsd="http://www.w3.org/2001/XMLSchema" xmlns:xs="http://www.w3.org/2001/XMLSchema" xmlns:p="http://schemas.microsoft.com/office/2006/metadata/properties" xmlns:ns2="684ab5fe-cf4b-4235-9894-f670dbdd8fa0" xmlns:ns3="58bdf210-17ea-4c04-9cf0-3f23aa4cb00e" targetNamespace="http://schemas.microsoft.com/office/2006/metadata/properties" ma:root="true" ma:fieldsID="829d6f462aa9bce8bb09857e273652d4" ns2:_="" ns3:_="">
    <xsd:import namespace="684ab5fe-cf4b-4235-9894-f670dbdd8fa0"/>
    <xsd:import namespace="58bdf210-17ea-4c04-9cf0-3f23aa4cb00e"/>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ServiceAutoKeyPoints" minOccurs="0"/>
                <xsd:element ref="ns2:MediaServiceKeyPoints" minOccurs="0"/>
                <xsd:element ref="ns2:MediaServiceAutoTags" minOccurs="0"/>
                <xsd:element ref="ns2:MediaServiceGenerationTime" minOccurs="0"/>
                <xsd:element ref="ns2:MediaServiceEventHashCode" minOccurs="0"/>
                <xsd:element ref="ns2:MediaServiceOCR" minOccurs="0"/>
                <xsd:element ref="ns2:MediaServiceLocation"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684ab5fe-cf4b-4235-9894-f670dbdd8fa0"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AutoKeyPoints" ma:index="11" nillable="true" ma:displayName="MediaServiceAutoKeyPoints" ma:hidden="true" ma:internalName="MediaServiceAutoKeyPoints" ma:readOnly="true">
      <xsd:simpleType>
        <xsd:restriction base="dms:Note"/>
      </xsd:simpleType>
    </xsd:element>
    <xsd:element name="MediaServiceKeyPoints" ma:index="12" nillable="true" ma:displayName="KeyPoints" ma:internalName="MediaServiceKeyPoints" ma:readOnly="true">
      <xsd:simpleType>
        <xsd:restriction base="dms:Note">
          <xsd:maxLength value="255"/>
        </xsd:restriction>
      </xsd:simpleType>
    </xsd:element>
    <xsd:element name="MediaServiceAutoTags" ma:index="13" nillable="true" ma:displayName="Tags" ma:internalName="MediaServiceAutoTag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OCR" ma:index="16" nillable="true" ma:displayName="Extracted Text" ma:internalName="MediaServiceOCR" ma:readOnly="true">
      <xsd:simpleType>
        <xsd:restriction base="dms:Note">
          <xsd:maxLength value="255"/>
        </xsd:restriction>
      </xsd:simpleType>
    </xsd:element>
    <xsd:element name="MediaServiceLocation" ma:index="17" nillable="true" ma:displayName="Location"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58bdf210-17ea-4c04-9cf0-3f23aa4cb00e" elementFormDefault="qualified">
    <xsd:import namespace="http://schemas.microsoft.com/office/2006/documentManagement/types"/>
    <xsd:import namespace="http://schemas.microsoft.com/office/infopath/2007/PartnerControls"/>
    <xsd:element name="SharedWithUsers" ma:index="1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9"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5D88875C-81A1-40A1-9AB7-3338A46E976A}">
  <ds:schemaRefs>
    <ds:schemaRef ds:uri="http://purl.org/dc/dcmitype/"/>
    <ds:schemaRef ds:uri="http://schemas.microsoft.com/office/infopath/2007/PartnerControls"/>
    <ds:schemaRef ds:uri="http://purl.org/dc/elements/1.1/"/>
    <ds:schemaRef ds:uri="http://schemas.microsoft.com/office/2006/metadata/properties"/>
    <ds:schemaRef ds:uri="684ab5fe-cf4b-4235-9894-f670dbdd8fa0"/>
    <ds:schemaRef ds:uri="http://schemas.microsoft.com/office/2006/documentManagement/types"/>
    <ds:schemaRef ds:uri="http://purl.org/dc/terms/"/>
    <ds:schemaRef ds:uri="http://schemas.openxmlformats.org/package/2006/metadata/core-properties"/>
    <ds:schemaRef ds:uri="58bdf210-17ea-4c04-9cf0-3f23aa4cb00e"/>
    <ds:schemaRef ds:uri="http://www.w3.org/XML/1998/namespace"/>
  </ds:schemaRefs>
</ds:datastoreItem>
</file>

<file path=customXml/itemProps2.xml><?xml version="1.0" encoding="utf-8"?>
<ds:datastoreItem xmlns:ds="http://schemas.openxmlformats.org/officeDocument/2006/customXml" ds:itemID="{841BDA76-D1F3-4039-8EB5-3F6F7D38B706}">
  <ds:schemaRefs>
    <ds:schemaRef ds:uri="http://schemas.microsoft.com/sharepoint/v3/contenttype/forms"/>
  </ds:schemaRefs>
</ds:datastoreItem>
</file>

<file path=customXml/itemProps3.xml><?xml version="1.0" encoding="utf-8"?>
<ds:datastoreItem xmlns:ds="http://schemas.openxmlformats.org/officeDocument/2006/customXml" ds:itemID="{3117F077-4649-4FA2-B5BF-A2BF8B25DF73}">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684ab5fe-cf4b-4235-9894-f670dbdd8fa0"/>
    <ds:schemaRef ds:uri="58bdf210-17ea-4c04-9cf0-3f23aa4cb00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33629</TotalTime>
  <Words>1765</Words>
  <Application>Microsoft Office PowerPoint</Application>
  <PresentationFormat>Custom</PresentationFormat>
  <Paragraphs>385</Paragraphs>
  <Slides>23</Slides>
  <Notes>1</Notes>
  <HiddenSlides>2</HiddenSlides>
  <MMClips>0</MMClips>
  <ScaleCrop>false</ScaleCrop>
  <HeadingPairs>
    <vt:vector size="6" baseType="variant">
      <vt:variant>
        <vt:lpstr>Theme</vt:lpstr>
      </vt:variant>
      <vt:variant>
        <vt:i4>4</vt:i4>
      </vt:variant>
      <vt:variant>
        <vt:lpstr>Embedded OLE Servers</vt:lpstr>
      </vt:variant>
      <vt:variant>
        <vt:i4>1</vt:i4>
      </vt:variant>
      <vt:variant>
        <vt:lpstr>Slide Titles</vt:lpstr>
      </vt:variant>
      <vt:variant>
        <vt:i4>23</vt:i4>
      </vt:variant>
    </vt:vector>
  </HeadingPairs>
  <TitlesOfParts>
    <vt:vector size="28" baseType="lpstr">
      <vt:lpstr>Cover Page</vt:lpstr>
      <vt:lpstr>Red-Top</vt:lpstr>
      <vt:lpstr>Red-Bottom</vt:lpstr>
      <vt:lpstr>Custom Design</vt:lpstr>
      <vt:lpstr>Worksheet</vt:lpstr>
      <vt:lpstr>Slide 1</vt:lpstr>
      <vt:lpstr>Pop Buildings </vt:lpstr>
      <vt:lpstr>SOUTH POP BUILDING</vt:lpstr>
      <vt:lpstr>SOUTH POP BUILDING</vt:lpstr>
      <vt:lpstr>C3 Required space program</vt:lpstr>
      <vt:lpstr>Slide 6</vt:lpstr>
      <vt:lpstr>Split space program </vt:lpstr>
      <vt:lpstr>USE EXISTING POP BUILDINGS</vt:lpstr>
      <vt:lpstr>Slide 9</vt:lpstr>
      <vt:lpstr>POP Buildings </vt:lpstr>
      <vt:lpstr>Pop Buildings </vt:lpstr>
      <vt:lpstr>Slide 12</vt:lpstr>
      <vt:lpstr>PoP Buildings </vt:lpstr>
      <vt:lpstr>Pop Buildings </vt:lpstr>
      <vt:lpstr>Slide 15</vt:lpstr>
      <vt:lpstr>New Plot assumptions</vt:lpstr>
      <vt:lpstr>Slide 17</vt:lpstr>
      <vt:lpstr>Slide 18</vt:lpstr>
      <vt:lpstr>Slide 19</vt:lpstr>
      <vt:lpstr>Slide 20</vt:lpstr>
      <vt:lpstr>High Level Indicative Program for the Proposed Command &amp; Control Center (C3) in Ras Bufontas Free Zone</vt:lpstr>
      <vt:lpstr>C3 PoP Buildings SWOT</vt:lpstr>
      <vt:lpstr>SWOT Conclusion </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Mark Salas</dc:creator>
  <cp:lastModifiedBy>Abdullah</cp:lastModifiedBy>
  <cp:revision>220</cp:revision>
  <cp:lastPrinted>2021-03-22T06:44:26Z</cp:lastPrinted>
  <dcterms:created xsi:type="dcterms:W3CDTF">2020-07-13T19:51:01Z</dcterms:created>
  <dcterms:modified xsi:type="dcterms:W3CDTF">2022-02-12T12:02:16Z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0x01010091A154AE414E0847854F3DE4B99E589F</vt:lpwstr>
  </property>
</Properties>
</file>