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8288000" cy="10287000"/>
  <p:notesSz cx="6858000" cy="9144000"/>
  <p:embeddedFontLst>
    <p:embeddedFont>
      <p:font typeface="Yellowtail" panose="020B0604020202020204" charset="0"/>
      <p:regular r:id="rId18"/>
    </p:embeddedFont>
    <p:embeddedFont>
      <p:font typeface="Canva Sans" panose="020B0604020202020204" charset="0"/>
      <p:regular r:id="rId19"/>
    </p:embeddedFont>
    <p:embeddedFont>
      <p:font typeface="Arapey" panose="020B0604020202020204" charset="0"/>
      <p:regular r:id="rId20"/>
    </p:embeddedFont>
    <p:embeddedFont>
      <p:font typeface="Glacial Indifference" panose="020B0604020202020204" charset="0"/>
      <p:regular r:id="rId21"/>
    </p:embeddedFont>
    <p:embeddedFont>
      <p:font typeface="Glacial Indifference Bold" panose="020B0604020202020204" charset="0"/>
      <p:regular r:id="rId22"/>
    </p:embeddedFont>
    <p:embeddedFont>
      <p:font typeface="Chloe" panose="020B0604020202020204" charset="0"/>
      <p:regular r:id="rId23"/>
    </p:embeddedFont>
    <p:embeddedFont>
      <p:font typeface="Lovelo" panose="020B0604020202020204" charset="0"/>
      <p:regular r:id="rId24"/>
    </p:embeddedFont>
    <p:embeddedFont>
      <p:font typeface="Canva Sans Bold" panose="020B0604020202020204" charset="0"/>
      <p:regular r:id="rId25"/>
    </p:embeddedFont>
    <p:embeddedFont>
      <p:font typeface="League Spartan" panose="020B0604020202020204" charset="0"/>
      <p:regular r:id="rId26"/>
    </p:embeddedFont>
    <p:embeddedFont>
      <p:font typeface="Calibri" panose="020F0502020204030204" pitchFamily="34" charset="0"/>
      <p:regular r:id="rId27"/>
      <p:bold r:id="rId28"/>
      <p:italic r:id="rId29"/>
      <p:boldItalic r:id="rId30"/>
    </p:embeddedFont>
    <p:embeddedFont>
      <p:font typeface="Glacial Indifference Italics" panose="020B0604020202020204" charset="0"/>
      <p:regular r:id="rId3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74" autoAdjust="0"/>
  </p:normalViewPr>
  <p:slideViewPr>
    <p:cSldViewPr>
      <p:cViewPr varScale="1">
        <p:scale>
          <a:sx n="61" d="100"/>
          <a:sy n="61" d="100"/>
        </p:scale>
        <p:origin x="34"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font" Target="fonts/font4.fntdata"/><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8.fntdata"/><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3.fntdata"/><Relationship Id="rId29" Type="http://schemas.openxmlformats.org/officeDocument/2006/relationships/font" Target="fonts/font1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font" Target="fonts/font11.fntdata"/><Relationship Id="rId10" Type="http://schemas.openxmlformats.org/officeDocument/2006/relationships/slide" Target="slides/slide9.xml"/><Relationship Id="rId19" Type="http://schemas.openxmlformats.org/officeDocument/2006/relationships/font" Target="fonts/font2.fntdata"/><Relationship Id="rId31" Type="http://schemas.openxmlformats.org/officeDocument/2006/relationships/font" Target="fonts/font1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font" Target="fonts/font13.fntdata"/><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49D6945-0CD5-494E-90AA-DEA586C62EAD}" type="datetimeFigureOut">
              <a:rPr lang="en-US" smtClean="0"/>
              <a:t>5/17/2023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1F4F42-E83F-4778-8C98-EBEAD90CBEE9}" type="slidenum">
              <a:rPr lang="en-US" smtClean="0"/>
              <a:t>‹#›</a:t>
            </a:fld>
            <a:endParaRPr lang="en-US"/>
          </a:p>
        </p:txBody>
      </p:sp>
    </p:spTree>
    <p:extLst>
      <p:ext uri="{BB962C8B-B14F-4D97-AF65-F5344CB8AC3E}">
        <p14:creationId xmlns:p14="http://schemas.microsoft.com/office/powerpoint/2010/main" val="32483019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ASSALAM-O-ALAIKUM</a:t>
            </a:r>
            <a:r>
              <a:rPr lang="en-GB" baseline="0" dirty="0" smtClean="0"/>
              <a:t> </a:t>
            </a:r>
          </a:p>
          <a:p>
            <a:r>
              <a:rPr lang="en-GB" sz="1200" b="0" i="0" kern="1200" dirty="0" smtClean="0">
                <a:solidFill>
                  <a:schemeClr val="tx1"/>
                </a:solidFill>
                <a:effectLst/>
                <a:latin typeface="+mn-lt"/>
                <a:ea typeface="+mn-ea"/>
                <a:cs typeface="+mn-cs"/>
              </a:rPr>
              <a:t>Thank you for joining me today as I present SHORTEST</a:t>
            </a:r>
            <a:r>
              <a:rPr lang="en-GB" sz="1200" b="0" i="0" kern="1200" baseline="0" dirty="0" smtClean="0">
                <a:solidFill>
                  <a:schemeClr val="tx1"/>
                </a:solidFill>
                <a:effectLst/>
                <a:latin typeface="+mn-lt"/>
                <a:ea typeface="+mn-ea"/>
                <a:cs typeface="+mn-cs"/>
              </a:rPr>
              <a:t> JOB FIRST Scheduling. One of the most important topic of Operating Systems</a:t>
            </a:r>
            <a:r>
              <a:rPr lang="en-GB" sz="1200" b="0" i="0" kern="1200" dirty="0" smtClean="0">
                <a:solidFill>
                  <a:schemeClr val="tx1"/>
                </a:solidFill>
                <a:effectLst/>
                <a:latin typeface="+mn-lt"/>
                <a:ea typeface="+mn-ea"/>
                <a:cs typeface="+mn-cs"/>
              </a:rPr>
              <a:t>. </a:t>
            </a:r>
          </a:p>
          <a:p>
            <a:r>
              <a:rPr lang="en-GB" sz="1200" b="0" i="0" kern="1200" dirty="0" smtClean="0">
                <a:solidFill>
                  <a:schemeClr val="tx1"/>
                </a:solidFill>
                <a:effectLst/>
                <a:latin typeface="+mn-lt"/>
                <a:ea typeface="+mn-ea"/>
                <a:cs typeface="+mn-cs"/>
              </a:rPr>
              <a:t>Our</a:t>
            </a:r>
            <a:r>
              <a:rPr lang="en-GB" sz="1200" b="0" i="0" kern="1200" baseline="0" dirty="0" smtClean="0">
                <a:solidFill>
                  <a:schemeClr val="tx1"/>
                </a:solidFill>
                <a:effectLst/>
                <a:latin typeface="+mn-lt"/>
                <a:ea typeface="+mn-ea"/>
                <a:cs typeface="+mn-cs"/>
              </a:rPr>
              <a:t> group members are Areej Nasim , Aliza Rehman,Salma Miraj and Eeman naeem </a:t>
            </a:r>
            <a:r>
              <a:rPr lang="en-GB" sz="1200" b="0" i="0" kern="1200" dirty="0" smtClean="0">
                <a:solidFill>
                  <a:schemeClr val="tx1"/>
                </a:solidFill>
                <a:effectLst/>
                <a:latin typeface="+mn-lt"/>
                <a:ea typeface="+mn-ea"/>
                <a:cs typeface="+mn-cs"/>
              </a:rPr>
              <a:t> and we</a:t>
            </a:r>
            <a:r>
              <a:rPr lang="en-GB" sz="1200" b="0" i="0" kern="1200" baseline="0" dirty="0" smtClean="0">
                <a:solidFill>
                  <a:schemeClr val="tx1"/>
                </a:solidFill>
                <a:effectLst/>
                <a:latin typeface="+mn-lt"/>
                <a:ea typeface="+mn-ea"/>
                <a:cs typeface="+mn-cs"/>
              </a:rPr>
              <a:t> are </a:t>
            </a:r>
            <a:r>
              <a:rPr lang="en-GB" sz="1200" b="0" i="0" kern="1200" dirty="0" smtClean="0">
                <a:solidFill>
                  <a:schemeClr val="tx1"/>
                </a:solidFill>
                <a:effectLst/>
                <a:latin typeface="+mn-lt"/>
                <a:ea typeface="+mn-ea"/>
                <a:cs typeface="+mn-cs"/>
              </a:rPr>
              <a:t>delighted to have this opportunity to share this information with all of you. Together, we will explore, learn, and gain a deeper understanding of this topic</a:t>
            </a:r>
            <a:r>
              <a:rPr lang="en-GB" sz="1200" b="0" i="0" kern="1200" baseline="0" dirty="0" smtClean="0">
                <a:solidFill>
                  <a:schemeClr val="tx1"/>
                </a:solidFill>
                <a:effectLst/>
                <a:latin typeface="+mn-lt"/>
                <a:ea typeface="+mn-ea"/>
                <a:cs typeface="+mn-cs"/>
              </a:rPr>
              <a:t>. </a:t>
            </a:r>
          </a:p>
          <a:p>
            <a:r>
              <a:rPr lang="en-GB" sz="1200" b="0" i="0" kern="1200" dirty="0" smtClean="0">
                <a:solidFill>
                  <a:schemeClr val="tx1"/>
                </a:solidFill>
                <a:effectLst/>
                <a:latin typeface="+mn-lt"/>
                <a:ea typeface="+mn-ea"/>
                <a:cs typeface="+mn-cs"/>
              </a:rPr>
              <a:t>So, let's begin!</a:t>
            </a:r>
          </a:p>
        </p:txBody>
      </p:sp>
      <p:sp>
        <p:nvSpPr>
          <p:cNvPr id="4" name="Slide Number Placeholder 3"/>
          <p:cNvSpPr>
            <a:spLocks noGrp="1"/>
          </p:cNvSpPr>
          <p:nvPr>
            <p:ph type="sldNum" sz="quarter" idx="10"/>
          </p:nvPr>
        </p:nvSpPr>
        <p:spPr/>
        <p:txBody>
          <a:bodyPr/>
          <a:lstStyle/>
          <a:p>
            <a:fld id="{D21F4F42-E83F-4778-8C98-EBEAD90CBEE9}" type="slidenum">
              <a:rPr lang="en-US" smtClean="0"/>
              <a:t>1</a:t>
            </a:fld>
            <a:endParaRPr lang="en-US"/>
          </a:p>
        </p:txBody>
      </p:sp>
    </p:spTree>
    <p:extLst>
      <p:ext uri="{BB962C8B-B14F-4D97-AF65-F5344CB8AC3E}">
        <p14:creationId xmlns:p14="http://schemas.microsoft.com/office/powerpoint/2010/main" val="36057517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smtClean="0">
                <a:solidFill>
                  <a:schemeClr val="tx1"/>
                </a:solidFill>
                <a:effectLst/>
                <a:latin typeface="+mn-lt"/>
                <a:ea typeface="+mn-ea"/>
                <a:cs typeface="+mn-cs"/>
              </a:rPr>
              <a:t>During this presentation, we will explore what</a:t>
            </a:r>
            <a:r>
              <a:rPr lang="en-GB" sz="1200" b="0" i="0" kern="1200" baseline="0" dirty="0" smtClean="0">
                <a:solidFill>
                  <a:schemeClr val="tx1"/>
                </a:solidFill>
                <a:effectLst/>
                <a:latin typeface="+mn-lt"/>
                <a:ea typeface="+mn-ea"/>
                <a:cs typeface="+mn-cs"/>
              </a:rPr>
              <a:t> is CPU scheduling and then we will discuss SJF its example and types and then we will also discuss advantages and disadvantages of </a:t>
            </a:r>
            <a:r>
              <a:rPr lang="en-GB" sz="1200" b="0" i="0" kern="1200" baseline="0" dirty="0" err="1" smtClean="0">
                <a:solidFill>
                  <a:schemeClr val="tx1"/>
                </a:solidFill>
                <a:effectLst/>
                <a:latin typeface="+mn-lt"/>
                <a:ea typeface="+mn-ea"/>
                <a:cs typeface="+mn-cs"/>
              </a:rPr>
              <a:t>sjf</a:t>
            </a:r>
            <a:r>
              <a:rPr lang="en-GB" sz="1200" b="0" i="0" kern="1200" baseline="0" dirty="0" smtClean="0">
                <a:solidFill>
                  <a:schemeClr val="tx1"/>
                </a:solidFill>
                <a:effectLst/>
                <a:latin typeface="+mn-lt"/>
                <a:ea typeface="+mn-ea"/>
                <a:cs typeface="+mn-cs"/>
              </a:rPr>
              <a:t> </a:t>
            </a:r>
            <a:r>
              <a:rPr lang="en-GB" sz="1200" b="0" i="0" kern="1200" dirty="0" smtClean="0">
                <a:solidFill>
                  <a:schemeClr val="tx1"/>
                </a:solidFill>
                <a:effectLst/>
                <a:latin typeface="+mn-lt"/>
                <a:ea typeface="+mn-ea"/>
                <a:cs typeface="+mn-cs"/>
              </a:rPr>
              <a:t>. By the end of our time together, you will have a solid understanding of Shortest</a:t>
            </a:r>
            <a:r>
              <a:rPr lang="en-GB" sz="1200" b="0" i="0" kern="1200" baseline="0" dirty="0" smtClean="0">
                <a:solidFill>
                  <a:schemeClr val="tx1"/>
                </a:solidFill>
                <a:effectLst/>
                <a:latin typeface="+mn-lt"/>
                <a:ea typeface="+mn-ea"/>
                <a:cs typeface="+mn-cs"/>
              </a:rPr>
              <a:t> Job First scheduling</a:t>
            </a:r>
            <a:r>
              <a:rPr lang="en-GB" sz="1200" b="0" i="0" kern="1200" dirty="0" smtClean="0">
                <a:solidFill>
                  <a:schemeClr val="tx1"/>
                </a:solidFill>
                <a:effectLst/>
                <a:latin typeface="+mn-lt"/>
                <a:ea typeface="+mn-ea"/>
                <a:cs typeface="+mn-cs"/>
              </a:rPr>
              <a:t>.</a:t>
            </a:r>
            <a:endParaRPr lang="en-US" dirty="0"/>
          </a:p>
        </p:txBody>
      </p:sp>
      <p:sp>
        <p:nvSpPr>
          <p:cNvPr id="4" name="Slide Number Placeholder 3"/>
          <p:cNvSpPr>
            <a:spLocks noGrp="1"/>
          </p:cNvSpPr>
          <p:nvPr>
            <p:ph type="sldNum" sz="quarter" idx="10"/>
          </p:nvPr>
        </p:nvSpPr>
        <p:spPr/>
        <p:txBody>
          <a:bodyPr/>
          <a:lstStyle/>
          <a:p>
            <a:fld id="{D21F4F42-E83F-4778-8C98-EBEAD90CBEE9}" type="slidenum">
              <a:rPr lang="en-US" smtClean="0"/>
              <a:t>2</a:t>
            </a:fld>
            <a:endParaRPr lang="en-US"/>
          </a:p>
        </p:txBody>
      </p:sp>
    </p:spTree>
    <p:extLst>
      <p:ext uri="{BB962C8B-B14F-4D97-AF65-F5344CB8AC3E}">
        <p14:creationId xmlns:p14="http://schemas.microsoft.com/office/powerpoint/2010/main" val="25465106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First of all we’ll discuss what CPU</a:t>
            </a:r>
            <a:r>
              <a:rPr lang="en-GB" baseline="0" dirty="0" smtClean="0"/>
              <a:t> Scheduling is so </a:t>
            </a:r>
            <a:r>
              <a:rPr lang="en-GB" sz="1200" b="0" i="0" kern="1200" dirty="0" smtClean="0">
                <a:solidFill>
                  <a:schemeClr val="tx1"/>
                </a:solidFill>
                <a:effectLst/>
                <a:latin typeface="+mn-lt"/>
                <a:ea typeface="+mn-ea"/>
                <a:cs typeface="+mn-cs"/>
              </a:rPr>
              <a:t>CPU scheduling is a fundamental concept in operating systems that involves the efficient allocation of the CPU (Central Processing Unit) to different processes or tasks in a computer system. Its goal is to maximize the overall system performance and ensure fair utilization of system resources.</a:t>
            </a:r>
          </a:p>
          <a:p>
            <a:r>
              <a:rPr lang="en-GB" sz="1200" b="0" i="0" kern="1200" dirty="0" smtClean="0">
                <a:solidFill>
                  <a:schemeClr val="tx1"/>
                </a:solidFill>
                <a:effectLst/>
                <a:latin typeface="+mn-lt"/>
                <a:ea typeface="+mn-ea"/>
                <a:cs typeface="+mn-cs"/>
              </a:rPr>
              <a:t>In a computer system, multiple processes are competing for the CPU's attention, and the CPU scheduler decides which process gets to execute and for how long. The scheduler makes these decisions based on specific algorithms and criteria.</a:t>
            </a:r>
          </a:p>
          <a:p>
            <a:endParaRPr lang="en-US" dirty="0"/>
          </a:p>
        </p:txBody>
      </p:sp>
      <p:sp>
        <p:nvSpPr>
          <p:cNvPr id="4" name="Slide Number Placeholder 3"/>
          <p:cNvSpPr>
            <a:spLocks noGrp="1"/>
          </p:cNvSpPr>
          <p:nvPr>
            <p:ph type="sldNum" sz="quarter" idx="10"/>
          </p:nvPr>
        </p:nvSpPr>
        <p:spPr/>
        <p:txBody>
          <a:bodyPr/>
          <a:lstStyle/>
          <a:p>
            <a:fld id="{D21F4F42-E83F-4778-8C98-EBEAD90CBEE9}" type="slidenum">
              <a:rPr lang="en-US" smtClean="0"/>
              <a:t>3</a:t>
            </a:fld>
            <a:endParaRPr lang="en-US"/>
          </a:p>
        </p:txBody>
      </p:sp>
    </p:spTree>
    <p:extLst>
      <p:ext uri="{BB962C8B-B14F-4D97-AF65-F5344CB8AC3E}">
        <p14:creationId xmlns:p14="http://schemas.microsoft.com/office/powerpoint/2010/main" val="33429322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smtClean="0">
                <a:solidFill>
                  <a:schemeClr val="tx1"/>
                </a:solidFill>
                <a:effectLst/>
                <a:latin typeface="+mn-lt"/>
                <a:ea typeface="+mn-ea"/>
                <a:cs typeface="+mn-cs"/>
              </a:rPr>
              <a:t>There are various CPU scheduling algorithms, each with its own characteristics and objectives. Some commonly used algorithms include First-Come-First-Serve (FCFS), Shortest Job Next (SJN), Round Robin (RR), and Priority Scheduling. In this video we’re only discussing about Shortest Job First (SJF)</a:t>
            </a:r>
            <a:r>
              <a:rPr lang="en-GB" sz="1200" b="0" i="0" kern="1200" baseline="0" dirty="0" smtClean="0">
                <a:solidFill>
                  <a:schemeClr val="tx1"/>
                </a:solidFill>
                <a:effectLst/>
                <a:latin typeface="+mn-lt"/>
                <a:ea typeface="+mn-ea"/>
                <a:cs typeface="+mn-cs"/>
              </a:rPr>
              <a:t> Scheduling. </a:t>
            </a:r>
            <a:endParaRPr lang="en-US" dirty="0"/>
          </a:p>
        </p:txBody>
      </p:sp>
      <p:sp>
        <p:nvSpPr>
          <p:cNvPr id="4" name="Slide Number Placeholder 3"/>
          <p:cNvSpPr>
            <a:spLocks noGrp="1"/>
          </p:cNvSpPr>
          <p:nvPr>
            <p:ph type="sldNum" sz="quarter" idx="10"/>
          </p:nvPr>
        </p:nvSpPr>
        <p:spPr/>
        <p:txBody>
          <a:bodyPr/>
          <a:lstStyle/>
          <a:p>
            <a:fld id="{D21F4F42-E83F-4778-8C98-EBEAD90CBEE9}" type="slidenum">
              <a:rPr lang="en-US" smtClean="0"/>
              <a:t>4</a:t>
            </a:fld>
            <a:endParaRPr lang="en-US"/>
          </a:p>
        </p:txBody>
      </p:sp>
    </p:spTree>
    <p:extLst>
      <p:ext uri="{BB962C8B-B14F-4D97-AF65-F5344CB8AC3E}">
        <p14:creationId xmlns:p14="http://schemas.microsoft.com/office/powerpoint/2010/main" val="27735992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Shortest Job First (SJF) is a CPU scheduling algorithm that aims to minimize the waiting time of processes by prioritizing the ones with the shortest burst time. In SJF scheduling, the process with the smallest execution time is selected first for CPU execution.</a:t>
            </a:r>
          </a:p>
          <a:p>
            <a:endParaRPr lang="en-US" dirty="0"/>
          </a:p>
        </p:txBody>
      </p:sp>
      <p:sp>
        <p:nvSpPr>
          <p:cNvPr id="4" name="Slide Number Placeholder 3"/>
          <p:cNvSpPr>
            <a:spLocks noGrp="1"/>
          </p:cNvSpPr>
          <p:nvPr>
            <p:ph type="sldNum" sz="quarter" idx="10"/>
          </p:nvPr>
        </p:nvSpPr>
        <p:spPr/>
        <p:txBody>
          <a:bodyPr/>
          <a:lstStyle/>
          <a:p>
            <a:fld id="{D21F4F42-E83F-4778-8C98-EBEAD90CBEE9}" type="slidenum">
              <a:rPr lang="en-US" smtClean="0"/>
              <a:t>5</a:t>
            </a:fld>
            <a:endParaRPr lang="en-US"/>
          </a:p>
        </p:txBody>
      </p:sp>
    </p:spTree>
    <p:extLst>
      <p:ext uri="{BB962C8B-B14F-4D97-AF65-F5344CB8AC3E}">
        <p14:creationId xmlns:p14="http://schemas.microsoft.com/office/powerpoint/2010/main" val="18402339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The basic idea behind SJF is to estimate the burst time of each process or task and schedule them in ascending order based on their estimated times. The process with the shortest estimated time is given the CPU first, ensuring quicker completion and reduced waiting time.</a:t>
            </a:r>
          </a:p>
          <a:p>
            <a:r>
              <a:rPr lang="en-GB" sz="1200" b="0" i="0" kern="1200" dirty="0" smtClean="0">
                <a:solidFill>
                  <a:schemeClr val="tx1"/>
                </a:solidFill>
                <a:effectLst/>
                <a:latin typeface="+mn-lt"/>
                <a:ea typeface="+mn-ea"/>
                <a:cs typeface="+mn-cs"/>
              </a:rPr>
              <a:t>In summary, Shortest Job First (SJF) is a CPU scheduling algorithm that selects the process with the smallest burst time first for execution. It aims to minimize waiting times and improve system efficiency by prioritizing short jobs.</a:t>
            </a:r>
            <a:endParaRPr lang="en-US" dirty="0"/>
          </a:p>
        </p:txBody>
      </p:sp>
      <p:sp>
        <p:nvSpPr>
          <p:cNvPr id="4" name="Slide Number Placeholder 3"/>
          <p:cNvSpPr>
            <a:spLocks noGrp="1"/>
          </p:cNvSpPr>
          <p:nvPr>
            <p:ph type="sldNum" sz="quarter" idx="10"/>
          </p:nvPr>
        </p:nvSpPr>
        <p:spPr/>
        <p:txBody>
          <a:bodyPr/>
          <a:lstStyle/>
          <a:p>
            <a:fld id="{D21F4F42-E83F-4778-8C98-EBEAD90CBEE9}" type="slidenum">
              <a:rPr lang="en-US" smtClean="0"/>
              <a:t>6</a:t>
            </a:fld>
            <a:endParaRPr lang="en-US"/>
          </a:p>
        </p:txBody>
      </p:sp>
    </p:spTree>
    <p:extLst>
      <p:ext uri="{BB962C8B-B14F-4D97-AF65-F5344CB8AC3E}">
        <p14:creationId xmlns:p14="http://schemas.microsoft.com/office/powerpoint/2010/main" val="23599081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smtClean="0">
                <a:solidFill>
                  <a:srgbClr val="374151"/>
                </a:solidFill>
                <a:effectLst/>
                <a:latin typeface="Söhne"/>
              </a:rPr>
              <a:t>SJF can be implemented in two ways: non-</a:t>
            </a:r>
            <a:r>
              <a:rPr lang="en-GB" b="0" i="0" dirty="0" err="1" smtClean="0">
                <a:solidFill>
                  <a:srgbClr val="374151"/>
                </a:solidFill>
                <a:effectLst/>
                <a:latin typeface="Söhne"/>
              </a:rPr>
              <a:t>preemptive</a:t>
            </a:r>
            <a:r>
              <a:rPr lang="en-GB" b="0" i="0" dirty="0" smtClean="0">
                <a:solidFill>
                  <a:srgbClr val="374151"/>
                </a:solidFill>
                <a:effectLst/>
                <a:latin typeface="Söhne"/>
              </a:rPr>
              <a:t> and </a:t>
            </a:r>
            <a:r>
              <a:rPr lang="en-GB" b="0" i="0" dirty="0" err="1" smtClean="0">
                <a:solidFill>
                  <a:srgbClr val="374151"/>
                </a:solidFill>
                <a:effectLst/>
                <a:latin typeface="Söhne"/>
              </a:rPr>
              <a:t>preemptive</a:t>
            </a:r>
            <a:r>
              <a:rPr lang="en-GB" b="0" i="0" dirty="0" smtClean="0">
                <a:solidFill>
                  <a:srgbClr val="374151"/>
                </a:solidFill>
                <a:effectLst/>
                <a:latin typeface="Söhne"/>
              </a:rPr>
              <a:t>. </a:t>
            </a:r>
            <a:endParaRPr lang="en-US" dirty="0"/>
          </a:p>
        </p:txBody>
      </p:sp>
      <p:sp>
        <p:nvSpPr>
          <p:cNvPr id="4" name="Slide Number Placeholder 3"/>
          <p:cNvSpPr>
            <a:spLocks noGrp="1"/>
          </p:cNvSpPr>
          <p:nvPr>
            <p:ph type="sldNum" sz="quarter" idx="10"/>
          </p:nvPr>
        </p:nvSpPr>
        <p:spPr/>
        <p:txBody>
          <a:bodyPr/>
          <a:lstStyle/>
          <a:p>
            <a:fld id="{D21F4F42-E83F-4778-8C98-EBEAD90CBEE9}" type="slidenum">
              <a:rPr lang="en-US" smtClean="0"/>
              <a:t>7</a:t>
            </a:fld>
            <a:endParaRPr lang="en-US"/>
          </a:p>
        </p:txBody>
      </p:sp>
    </p:spTree>
    <p:extLst>
      <p:ext uri="{BB962C8B-B14F-4D97-AF65-F5344CB8AC3E}">
        <p14:creationId xmlns:p14="http://schemas.microsoft.com/office/powerpoint/2010/main" val="20417812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smtClean="0">
                <a:solidFill>
                  <a:schemeClr val="tx1"/>
                </a:solidFill>
                <a:effectLst/>
                <a:latin typeface="+mn-lt"/>
                <a:ea typeface="+mn-ea"/>
                <a:cs typeface="+mn-cs"/>
              </a:rPr>
              <a:t>In the non-</a:t>
            </a:r>
            <a:r>
              <a:rPr lang="en-GB" sz="1200" b="0" i="0" kern="1200" dirty="0" err="1" smtClean="0">
                <a:solidFill>
                  <a:schemeClr val="tx1"/>
                </a:solidFill>
                <a:effectLst/>
                <a:latin typeface="+mn-lt"/>
                <a:ea typeface="+mn-ea"/>
                <a:cs typeface="+mn-cs"/>
              </a:rPr>
              <a:t>preemptive</a:t>
            </a:r>
            <a:r>
              <a:rPr lang="en-GB" sz="1200" b="0" i="0" kern="1200" dirty="0" smtClean="0">
                <a:solidFill>
                  <a:schemeClr val="tx1"/>
                </a:solidFill>
                <a:effectLst/>
                <a:latin typeface="+mn-lt"/>
                <a:ea typeface="+mn-ea"/>
                <a:cs typeface="+mn-cs"/>
              </a:rPr>
              <a:t> approach, once a process starts executing, it continues until it completes or blocks, without being interrupted. </a:t>
            </a:r>
          </a:p>
          <a:p>
            <a:r>
              <a:rPr lang="en-GB" sz="1200" b="0" i="0" kern="1200" dirty="0" smtClean="0">
                <a:solidFill>
                  <a:schemeClr val="tx1"/>
                </a:solidFill>
                <a:effectLst/>
                <a:latin typeface="+mn-lt"/>
                <a:ea typeface="+mn-ea"/>
                <a:cs typeface="+mn-cs"/>
              </a:rPr>
              <a:t>The non-</a:t>
            </a:r>
            <a:r>
              <a:rPr lang="en-GB" sz="1200" b="0" i="0" kern="1200" dirty="0" err="1" smtClean="0">
                <a:solidFill>
                  <a:schemeClr val="tx1"/>
                </a:solidFill>
                <a:effectLst/>
                <a:latin typeface="+mn-lt"/>
                <a:ea typeface="+mn-ea"/>
                <a:cs typeface="+mn-cs"/>
              </a:rPr>
              <a:t>preemptive</a:t>
            </a:r>
            <a:r>
              <a:rPr lang="en-GB" sz="1200" b="0" i="0" kern="1200" dirty="0" smtClean="0">
                <a:solidFill>
                  <a:schemeClr val="tx1"/>
                </a:solidFill>
                <a:effectLst/>
                <a:latin typeface="+mn-lt"/>
                <a:ea typeface="+mn-ea"/>
                <a:cs typeface="+mn-cs"/>
              </a:rPr>
              <a:t> SJF scheduling works by selecting the process with the smallest burst time from the ready queue and allocating the CPU to it. The burst time represents the time required for a process to complete its execution.</a:t>
            </a:r>
          </a:p>
          <a:p>
            <a:r>
              <a:rPr lang="en-GB" sz="1200" b="0" i="0" kern="1200" dirty="0" smtClean="0">
                <a:solidFill>
                  <a:schemeClr val="tx1"/>
                </a:solidFill>
                <a:effectLst/>
                <a:latin typeface="+mn-lt"/>
                <a:ea typeface="+mn-ea"/>
                <a:cs typeface="+mn-cs"/>
              </a:rPr>
              <a:t>The main characteristic of non-</a:t>
            </a:r>
            <a:r>
              <a:rPr lang="en-GB" sz="1200" b="0" i="0" kern="1200" dirty="0" err="1" smtClean="0">
                <a:solidFill>
                  <a:schemeClr val="tx1"/>
                </a:solidFill>
                <a:effectLst/>
                <a:latin typeface="+mn-lt"/>
                <a:ea typeface="+mn-ea"/>
                <a:cs typeface="+mn-cs"/>
              </a:rPr>
              <a:t>preemptive</a:t>
            </a:r>
            <a:r>
              <a:rPr lang="en-GB" sz="1200" b="0" i="0" kern="1200" dirty="0" smtClean="0">
                <a:solidFill>
                  <a:schemeClr val="tx1"/>
                </a:solidFill>
                <a:effectLst/>
                <a:latin typeface="+mn-lt"/>
                <a:ea typeface="+mn-ea"/>
                <a:cs typeface="+mn-cs"/>
              </a:rPr>
              <a:t> SJF is that the selected process runs to completion without any interruptions, regardless of whether shorter processes arrive later. This means that once a process is given the CPU, it holds it until it finishes its execution or blocks.</a:t>
            </a:r>
          </a:p>
          <a:p>
            <a:endParaRPr lang="en-GB"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D21F4F42-E83F-4778-8C98-EBEAD90CBEE9}" type="slidenum">
              <a:rPr lang="en-US" smtClean="0"/>
              <a:t>8</a:t>
            </a:fld>
            <a:endParaRPr lang="en-US"/>
          </a:p>
        </p:txBody>
      </p:sp>
    </p:spTree>
    <p:extLst>
      <p:ext uri="{BB962C8B-B14F-4D97-AF65-F5344CB8AC3E}">
        <p14:creationId xmlns:p14="http://schemas.microsoft.com/office/powerpoint/2010/main" val="10961361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smtClean="0">
                <a:solidFill>
                  <a:schemeClr val="tx1"/>
                </a:solidFill>
                <a:effectLst/>
                <a:latin typeface="+mn-lt"/>
                <a:ea typeface="+mn-ea"/>
                <a:cs typeface="+mn-cs"/>
              </a:rPr>
              <a:t>Let's consider a simple example to illustrate how non-</a:t>
            </a:r>
            <a:r>
              <a:rPr lang="en-GB" sz="1200" b="0" i="0" kern="1200" dirty="0" err="1" smtClean="0">
                <a:solidFill>
                  <a:schemeClr val="tx1"/>
                </a:solidFill>
                <a:effectLst/>
                <a:latin typeface="+mn-lt"/>
                <a:ea typeface="+mn-ea"/>
                <a:cs typeface="+mn-cs"/>
              </a:rPr>
              <a:t>preemptive</a:t>
            </a:r>
            <a:r>
              <a:rPr lang="en-GB" sz="1200" b="0" i="0" kern="1200" dirty="0" smtClean="0">
                <a:solidFill>
                  <a:schemeClr val="tx1"/>
                </a:solidFill>
                <a:effectLst/>
                <a:latin typeface="+mn-lt"/>
                <a:ea typeface="+mn-ea"/>
                <a:cs typeface="+mn-cs"/>
              </a:rPr>
              <a:t> Shortest Job First (SJF) works:</a:t>
            </a:r>
          </a:p>
          <a:p>
            <a:r>
              <a:rPr lang="en-GB" sz="1200" b="0" i="0" kern="1200" dirty="0" smtClean="0">
                <a:solidFill>
                  <a:schemeClr val="tx1"/>
                </a:solidFill>
                <a:effectLst/>
                <a:latin typeface="+mn-lt"/>
                <a:ea typeface="+mn-ea"/>
                <a:cs typeface="+mn-cs"/>
              </a:rPr>
              <a:t>Assume we have four processes with their respective burst times:</a:t>
            </a:r>
          </a:p>
          <a:p>
            <a:r>
              <a:rPr lang="en-GB" sz="1200" b="0" i="0" kern="1200" dirty="0" smtClean="0">
                <a:solidFill>
                  <a:schemeClr val="tx1"/>
                </a:solidFill>
                <a:effectLst/>
                <a:latin typeface="+mn-lt"/>
                <a:ea typeface="+mn-ea"/>
                <a:cs typeface="+mn-cs"/>
              </a:rPr>
              <a:t>Process A: 7ms Process B: 4 </a:t>
            </a:r>
            <a:r>
              <a:rPr lang="en-GB" sz="1200" b="0" i="0" kern="1200" dirty="0" err="1" smtClean="0">
                <a:solidFill>
                  <a:schemeClr val="tx1"/>
                </a:solidFill>
                <a:effectLst/>
                <a:latin typeface="+mn-lt"/>
                <a:ea typeface="+mn-ea"/>
                <a:cs typeface="+mn-cs"/>
              </a:rPr>
              <a:t>ms</a:t>
            </a:r>
            <a:r>
              <a:rPr lang="en-GB" sz="1200" b="0" i="0" kern="1200" dirty="0" smtClean="0">
                <a:solidFill>
                  <a:schemeClr val="tx1"/>
                </a:solidFill>
                <a:effectLst/>
                <a:latin typeface="+mn-lt"/>
                <a:ea typeface="+mn-ea"/>
                <a:cs typeface="+mn-cs"/>
              </a:rPr>
              <a:t> Process C: 1ms Process D: 4 </a:t>
            </a:r>
            <a:r>
              <a:rPr lang="en-GB" sz="1200" b="0" i="0" kern="1200" dirty="0" err="1" smtClean="0">
                <a:solidFill>
                  <a:schemeClr val="tx1"/>
                </a:solidFill>
                <a:effectLst/>
                <a:latin typeface="+mn-lt"/>
                <a:ea typeface="+mn-ea"/>
                <a:cs typeface="+mn-cs"/>
              </a:rPr>
              <a:t>ms</a:t>
            </a:r>
            <a:endParaRPr lang="en-GB" sz="1200" b="0" i="0" kern="1200" dirty="0" smtClean="0">
              <a:solidFill>
                <a:schemeClr val="tx1"/>
              </a:solidFill>
              <a:effectLst/>
              <a:latin typeface="+mn-lt"/>
              <a:ea typeface="+mn-ea"/>
              <a:cs typeface="+mn-cs"/>
            </a:endParaRPr>
          </a:p>
          <a:p>
            <a:r>
              <a:rPr lang="en-GB" sz="1200" b="0" i="0" kern="1200" dirty="0" smtClean="0">
                <a:solidFill>
                  <a:schemeClr val="tx1"/>
                </a:solidFill>
                <a:effectLst/>
                <a:latin typeface="+mn-lt"/>
                <a:ea typeface="+mn-ea"/>
                <a:cs typeface="+mn-cs"/>
              </a:rPr>
              <a:t>In non-</a:t>
            </a:r>
            <a:r>
              <a:rPr lang="en-GB" sz="1200" b="0" i="0" kern="1200" dirty="0" err="1" smtClean="0">
                <a:solidFill>
                  <a:schemeClr val="tx1"/>
                </a:solidFill>
                <a:effectLst/>
                <a:latin typeface="+mn-lt"/>
                <a:ea typeface="+mn-ea"/>
                <a:cs typeface="+mn-cs"/>
              </a:rPr>
              <a:t>preemptive</a:t>
            </a:r>
            <a:r>
              <a:rPr lang="en-GB" sz="1200" b="0" i="0" kern="1200" dirty="0" smtClean="0">
                <a:solidFill>
                  <a:schemeClr val="tx1"/>
                </a:solidFill>
                <a:effectLst/>
                <a:latin typeface="+mn-lt"/>
                <a:ea typeface="+mn-ea"/>
                <a:cs typeface="+mn-cs"/>
              </a:rPr>
              <a:t> SJF, the scheduler selects the process with the smallest burst time from the ready queue and allows it to run until it completes. So, let's see how the processes are scheduled:</a:t>
            </a:r>
          </a:p>
          <a:p>
            <a:r>
              <a:rPr lang="en-GB" sz="1200" b="0" i="0" kern="1200" dirty="0" smtClean="0">
                <a:solidFill>
                  <a:schemeClr val="tx1"/>
                </a:solidFill>
                <a:effectLst/>
                <a:latin typeface="+mn-lt"/>
                <a:ea typeface="+mn-ea"/>
                <a:cs typeface="+mn-cs"/>
              </a:rPr>
              <a:t>Step 1: Initially, the ready queue is empty. Step 2: Process A arrives. Step 3: The scheduler checks the ready queue and finds Process A with a burst time of 7 </a:t>
            </a:r>
            <a:r>
              <a:rPr lang="en-GB" sz="1200" b="0" i="0" kern="1200" dirty="0" err="1" smtClean="0">
                <a:solidFill>
                  <a:schemeClr val="tx1"/>
                </a:solidFill>
                <a:effectLst/>
                <a:latin typeface="+mn-lt"/>
                <a:ea typeface="+mn-ea"/>
                <a:cs typeface="+mn-cs"/>
              </a:rPr>
              <a:t>ms</a:t>
            </a:r>
            <a:r>
              <a:rPr lang="en-GB" sz="1200" b="0" i="0" kern="1200" dirty="0" smtClean="0">
                <a:solidFill>
                  <a:schemeClr val="tx1"/>
                </a:solidFill>
                <a:effectLst/>
                <a:latin typeface="+mn-lt"/>
                <a:ea typeface="+mn-ea"/>
                <a:cs typeface="+mn-cs"/>
              </a:rPr>
              <a:t>. Since it is the only process, it is selected for execution. Step 4: Process A runs for 7ms and completes its execution. Step 5: Process B arrives. Step 6: The scheduler checks the ready queue and finds Process B with a burst time of 4 </a:t>
            </a:r>
            <a:r>
              <a:rPr lang="en-GB" sz="1200" b="0" i="0" kern="1200" dirty="0" err="1" smtClean="0">
                <a:solidFill>
                  <a:schemeClr val="tx1"/>
                </a:solidFill>
                <a:effectLst/>
                <a:latin typeface="+mn-lt"/>
                <a:ea typeface="+mn-ea"/>
                <a:cs typeface="+mn-cs"/>
              </a:rPr>
              <a:t>ms</a:t>
            </a:r>
            <a:r>
              <a:rPr lang="en-GB" sz="1200" b="0" i="0" kern="1200" dirty="0" smtClean="0">
                <a:solidFill>
                  <a:schemeClr val="tx1"/>
                </a:solidFill>
                <a:effectLst/>
                <a:latin typeface="+mn-lt"/>
                <a:ea typeface="+mn-ea"/>
                <a:cs typeface="+mn-cs"/>
              </a:rPr>
              <a:t>. It is selected for execution. Step 7: Process B runs for 4 </a:t>
            </a:r>
            <a:r>
              <a:rPr lang="en-GB" sz="1200" b="0" i="0" kern="1200" dirty="0" err="1" smtClean="0">
                <a:solidFill>
                  <a:schemeClr val="tx1"/>
                </a:solidFill>
                <a:effectLst/>
                <a:latin typeface="+mn-lt"/>
                <a:ea typeface="+mn-ea"/>
                <a:cs typeface="+mn-cs"/>
              </a:rPr>
              <a:t>ms</a:t>
            </a:r>
            <a:r>
              <a:rPr lang="en-GB" sz="1200" b="0" i="0" kern="1200" dirty="0" smtClean="0">
                <a:solidFill>
                  <a:schemeClr val="tx1"/>
                </a:solidFill>
                <a:effectLst/>
                <a:latin typeface="+mn-lt"/>
                <a:ea typeface="+mn-ea"/>
                <a:cs typeface="+mn-cs"/>
              </a:rPr>
              <a:t> and completes its execution. Step 8: Process C arrives. Step 9: The scheduler checks the ready queue and finds Process C with a burst time of 1 </a:t>
            </a:r>
            <a:r>
              <a:rPr lang="en-GB" sz="1200" b="0" i="0" kern="1200" dirty="0" err="1" smtClean="0">
                <a:solidFill>
                  <a:schemeClr val="tx1"/>
                </a:solidFill>
                <a:effectLst/>
                <a:latin typeface="+mn-lt"/>
                <a:ea typeface="+mn-ea"/>
                <a:cs typeface="+mn-cs"/>
              </a:rPr>
              <a:t>ms</a:t>
            </a:r>
            <a:r>
              <a:rPr lang="en-GB" sz="1200" b="0" i="0" kern="1200" dirty="0" smtClean="0">
                <a:solidFill>
                  <a:schemeClr val="tx1"/>
                </a:solidFill>
                <a:effectLst/>
                <a:latin typeface="+mn-lt"/>
                <a:ea typeface="+mn-ea"/>
                <a:cs typeface="+mn-cs"/>
              </a:rPr>
              <a:t>. It is selected for execution. Step 10: Process C runs for 1ms and completes its execution. Step 11: Process D arrives. Step 12: The scheduler checks the ready queue and finds Process D with a burst time of 4 </a:t>
            </a:r>
            <a:r>
              <a:rPr lang="en-GB" sz="1200" b="0" i="0" kern="1200" dirty="0" err="1" smtClean="0">
                <a:solidFill>
                  <a:schemeClr val="tx1"/>
                </a:solidFill>
                <a:effectLst/>
                <a:latin typeface="+mn-lt"/>
                <a:ea typeface="+mn-ea"/>
                <a:cs typeface="+mn-cs"/>
              </a:rPr>
              <a:t>ms</a:t>
            </a:r>
            <a:r>
              <a:rPr lang="en-GB" sz="1200" b="0" i="0" kern="1200" dirty="0" smtClean="0">
                <a:solidFill>
                  <a:schemeClr val="tx1"/>
                </a:solidFill>
                <a:effectLst/>
                <a:latin typeface="+mn-lt"/>
                <a:ea typeface="+mn-ea"/>
                <a:cs typeface="+mn-cs"/>
              </a:rPr>
              <a:t>. It is selected for execution. Step 13: Process D runs for 4ms and completes its execution.</a:t>
            </a:r>
          </a:p>
          <a:p>
            <a:r>
              <a:rPr lang="en-GB" sz="1200" b="0" i="0" kern="1200" dirty="0" smtClean="0">
                <a:solidFill>
                  <a:schemeClr val="tx1"/>
                </a:solidFill>
                <a:effectLst/>
                <a:latin typeface="+mn-lt"/>
                <a:ea typeface="+mn-ea"/>
                <a:cs typeface="+mn-cs"/>
              </a:rPr>
              <a:t>In this example, the non-</a:t>
            </a:r>
            <a:r>
              <a:rPr lang="en-GB" sz="1200" b="0" i="0" kern="1200" dirty="0" err="1" smtClean="0">
                <a:solidFill>
                  <a:schemeClr val="tx1"/>
                </a:solidFill>
                <a:effectLst/>
                <a:latin typeface="+mn-lt"/>
                <a:ea typeface="+mn-ea"/>
                <a:cs typeface="+mn-cs"/>
              </a:rPr>
              <a:t>preemptive</a:t>
            </a:r>
            <a:r>
              <a:rPr lang="en-GB" sz="1200" b="0" i="0" kern="1200" dirty="0" smtClean="0">
                <a:solidFill>
                  <a:schemeClr val="tx1"/>
                </a:solidFill>
                <a:effectLst/>
                <a:latin typeface="+mn-lt"/>
                <a:ea typeface="+mn-ea"/>
                <a:cs typeface="+mn-cs"/>
              </a:rPr>
              <a:t> SJF scheduling algorithm executed the processes in the order p1, p3, p2, and p4. The total waiting time for the processes can be calculated by adding up the waiting times of each process.</a:t>
            </a:r>
          </a:p>
          <a:p>
            <a:r>
              <a:rPr lang="en-GB" sz="1200" b="0" i="0" kern="1200" dirty="0" smtClean="0">
                <a:solidFill>
                  <a:schemeClr val="tx1"/>
                </a:solidFill>
                <a:effectLst/>
                <a:latin typeface="+mn-lt"/>
                <a:ea typeface="+mn-ea"/>
                <a:cs typeface="+mn-cs"/>
              </a:rPr>
              <a:t>Average Waiting Time = (0 + 6+ 3+ 7) / 4 = 16 / 4 = 4ms</a:t>
            </a:r>
          </a:p>
          <a:p>
            <a:r>
              <a:rPr lang="en-GB" sz="1200" b="0" i="0" kern="1200" dirty="0" smtClean="0">
                <a:solidFill>
                  <a:schemeClr val="tx1"/>
                </a:solidFill>
                <a:effectLst/>
                <a:latin typeface="+mn-lt"/>
                <a:ea typeface="+mn-ea"/>
                <a:cs typeface="+mn-cs"/>
              </a:rPr>
              <a:t>Therefore, the average waiting time for the processes in this example, using non-</a:t>
            </a:r>
            <a:r>
              <a:rPr lang="en-GB" sz="1200" b="0" i="0" kern="1200" dirty="0" err="1" smtClean="0">
                <a:solidFill>
                  <a:schemeClr val="tx1"/>
                </a:solidFill>
                <a:effectLst/>
                <a:latin typeface="+mn-lt"/>
                <a:ea typeface="+mn-ea"/>
                <a:cs typeface="+mn-cs"/>
              </a:rPr>
              <a:t>preemptive</a:t>
            </a:r>
            <a:r>
              <a:rPr lang="en-GB" sz="1200" b="0" i="0" kern="1200" dirty="0" smtClean="0">
                <a:solidFill>
                  <a:schemeClr val="tx1"/>
                </a:solidFill>
                <a:effectLst/>
                <a:latin typeface="+mn-lt"/>
                <a:ea typeface="+mn-ea"/>
                <a:cs typeface="+mn-cs"/>
              </a:rPr>
              <a:t> SJF, is 4ms.</a:t>
            </a:r>
          </a:p>
          <a:p>
            <a:endParaRPr lang="en-US" dirty="0"/>
          </a:p>
        </p:txBody>
      </p:sp>
      <p:sp>
        <p:nvSpPr>
          <p:cNvPr id="4" name="Slide Number Placeholder 3"/>
          <p:cNvSpPr>
            <a:spLocks noGrp="1"/>
          </p:cNvSpPr>
          <p:nvPr>
            <p:ph type="sldNum" sz="quarter" idx="10"/>
          </p:nvPr>
        </p:nvSpPr>
        <p:spPr/>
        <p:txBody>
          <a:bodyPr/>
          <a:lstStyle/>
          <a:p>
            <a:fld id="{D21F4F42-E83F-4778-8C98-EBEAD90CBEE9}" type="slidenum">
              <a:rPr lang="en-US" smtClean="0"/>
              <a:t>9</a:t>
            </a:fld>
            <a:endParaRPr lang="en-US"/>
          </a:p>
        </p:txBody>
      </p:sp>
    </p:spTree>
    <p:extLst>
      <p:ext uri="{BB962C8B-B14F-4D97-AF65-F5344CB8AC3E}">
        <p14:creationId xmlns:p14="http://schemas.microsoft.com/office/powerpoint/2010/main" val="32013276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smtClean="0">
                <a:solidFill>
                  <a:schemeClr val="tx1"/>
                </a:solidFill>
                <a:effectLst/>
                <a:latin typeface="+mn-lt"/>
                <a:ea typeface="+mn-ea"/>
                <a:cs typeface="+mn-cs"/>
              </a:rPr>
              <a:t>On the other hand, in the </a:t>
            </a:r>
            <a:r>
              <a:rPr lang="en-GB" sz="1200" b="0" i="0" kern="1200" dirty="0" err="1" smtClean="0">
                <a:solidFill>
                  <a:schemeClr val="tx1"/>
                </a:solidFill>
                <a:effectLst/>
                <a:latin typeface="+mn-lt"/>
                <a:ea typeface="+mn-ea"/>
                <a:cs typeface="+mn-cs"/>
              </a:rPr>
              <a:t>preemptive</a:t>
            </a:r>
            <a:r>
              <a:rPr lang="en-GB" sz="1200" b="0" i="0" kern="1200" dirty="0" smtClean="0">
                <a:solidFill>
                  <a:schemeClr val="tx1"/>
                </a:solidFill>
                <a:effectLst/>
                <a:latin typeface="+mn-lt"/>
                <a:ea typeface="+mn-ea"/>
                <a:cs typeface="+mn-cs"/>
              </a:rPr>
              <a:t> approach, if a new process arrives with a shorter burst time than the one currently executing, the CPU is </a:t>
            </a:r>
            <a:r>
              <a:rPr lang="en-GB" sz="1200" b="0" i="0" kern="1200" dirty="0" err="1" smtClean="0">
                <a:solidFill>
                  <a:schemeClr val="tx1"/>
                </a:solidFill>
                <a:effectLst/>
                <a:latin typeface="+mn-lt"/>
                <a:ea typeface="+mn-ea"/>
                <a:cs typeface="+mn-cs"/>
              </a:rPr>
              <a:t>preempted</a:t>
            </a:r>
            <a:r>
              <a:rPr lang="en-GB" sz="1200" b="0" i="0" kern="1200" dirty="0" smtClean="0">
                <a:solidFill>
                  <a:schemeClr val="tx1"/>
                </a:solidFill>
                <a:effectLst/>
                <a:latin typeface="+mn-lt"/>
                <a:ea typeface="+mn-ea"/>
                <a:cs typeface="+mn-cs"/>
              </a:rPr>
              <a:t>, and the new process is given priority.</a:t>
            </a:r>
          </a:p>
          <a:p>
            <a:r>
              <a:rPr lang="en-GB" sz="1200" b="0" i="0" kern="1200" dirty="0" err="1" smtClean="0">
                <a:solidFill>
                  <a:schemeClr val="tx1"/>
                </a:solidFill>
                <a:effectLst/>
                <a:latin typeface="+mn-lt"/>
                <a:ea typeface="+mn-ea"/>
                <a:cs typeface="+mn-cs"/>
              </a:rPr>
              <a:t>Preemptive</a:t>
            </a:r>
            <a:r>
              <a:rPr lang="en-GB" sz="1200" b="0" i="0" kern="1200" dirty="0" smtClean="0">
                <a:solidFill>
                  <a:schemeClr val="tx1"/>
                </a:solidFill>
                <a:effectLst/>
                <a:latin typeface="+mn-lt"/>
                <a:ea typeface="+mn-ea"/>
                <a:cs typeface="+mn-cs"/>
              </a:rPr>
              <a:t> Shortest Job First (SJF) is a CPU scheduling algorithm in which the CPU can be </a:t>
            </a:r>
            <a:r>
              <a:rPr lang="en-GB" sz="1200" b="0" i="0" kern="1200" dirty="0" err="1" smtClean="0">
                <a:solidFill>
                  <a:schemeClr val="tx1"/>
                </a:solidFill>
                <a:effectLst/>
                <a:latin typeface="+mn-lt"/>
                <a:ea typeface="+mn-ea"/>
                <a:cs typeface="+mn-cs"/>
              </a:rPr>
              <a:t>preempted</a:t>
            </a:r>
            <a:r>
              <a:rPr lang="en-GB" sz="1200" b="0" i="0" kern="1200" dirty="0" smtClean="0">
                <a:solidFill>
                  <a:schemeClr val="tx1"/>
                </a:solidFill>
                <a:effectLst/>
                <a:latin typeface="+mn-lt"/>
                <a:ea typeface="+mn-ea"/>
                <a:cs typeface="+mn-cs"/>
              </a:rPr>
              <a:t> or interrupted to allocate it to a process with a shorter burst time. It prioritizes processes based on their remaining burst time rather than their initial burst time.</a:t>
            </a:r>
          </a:p>
          <a:p>
            <a:r>
              <a:rPr lang="en-GB" sz="1200" b="0" i="0" kern="1200" dirty="0" smtClean="0">
                <a:solidFill>
                  <a:schemeClr val="tx1"/>
                </a:solidFill>
                <a:effectLst/>
                <a:latin typeface="+mn-lt"/>
                <a:ea typeface="+mn-ea"/>
                <a:cs typeface="+mn-cs"/>
              </a:rPr>
              <a:t>In </a:t>
            </a:r>
            <a:r>
              <a:rPr lang="en-GB" sz="1200" b="0" i="0" kern="1200" dirty="0" err="1" smtClean="0">
                <a:solidFill>
                  <a:schemeClr val="tx1"/>
                </a:solidFill>
                <a:effectLst/>
                <a:latin typeface="+mn-lt"/>
                <a:ea typeface="+mn-ea"/>
                <a:cs typeface="+mn-cs"/>
              </a:rPr>
              <a:t>preemptive</a:t>
            </a:r>
            <a:r>
              <a:rPr lang="en-GB" sz="1200" b="0" i="0" kern="1200" dirty="0" smtClean="0">
                <a:solidFill>
                  <a:schemeClr val="tx1"/>
                </a:solidFill>
                <a:effectLst/>
                <a:latin typeface="+mn-lt"/>
                <a:ea typeface="+mn-ea"/>
                <a:cs typeface="+mn-cs"/>
              </a:rPr>
              <a:t> SJF, the scheduler continuously evaluates the ready queue and selects the process with the smallest remaining burst time. If a new process arrives with a shorter burst time than the one currently executing, the CPU is </a:t>
            </a:r>
            <a:r>
              <a:rPr lang="en-GB" sz="1200" b="0" i="0" kern="1200" dirty="0" err="1" smtClean="0">
                <a:solidFill>
                  <a:schemeClr val="tx1"/>
                </a:solidFill>
                <a:effectLst/>
                <a:latin typeface="+mn-lt"/>
                <a:ea typeface="+mn-ea"/>
                <a:cs typeface="+mn-cs"/>
              </a:rPr>
              <a:t>preempted</a:t>
            </a:r>
            <a:r>
              <a:rPr lang="en-GB" sz="1200" b="0" i="0" kern="1200" dirty="0" smtClean="0">
                <a:solidFill>
                  <a:schemeClr val="tx1"/>
                </a:solidFill>
                <a:effectLst/>
                <a:latin typeface="+mn-lt"/>
                <a:ea typeface="+mn-ea"/>
                <a:cs typeface="+mn-cs"/>
              </a:rPr>
              <a:t>, and the new process is given priority.</a:t>
            </a:r>
          </a:p>
          <a:p>
            <a:r>
              <a:rPr lang="en-GB" dirty="0" smtClean="0"/>
              <a:t/>
            </a:r>
            <a:br>
              <a:rPr lang="en-GB" dirty="0" smtClean="0"/>
            </a:br>
            <a:endParaRPr lang="en-US" dirty="0"/>
          </a:p>
        </p:txBody>
      </p:sp>
      <p:sp>
        <p:nvSpPr>
          <p:cNvPr id="4" name="Slide Number Placeholder 3"/>
          <p:cNvSpPr>
            <a:spLocks noGrp="1"/>
          </p:cNvSpPr>
          <p:nvPr>
            <p:ph type="sldNum" sz="quarter" idx="10"/>
          </p:nvPr>
        </p:nvSpPr>
        <p:spPr/>
        <p:txBody>
          <a:bodyPr/>
          <a:lstStyle/>
          <a:p>
            <a:fld id="{D21F4F42-E83F-4778-8C98-EBEAD90CBEE9}" type="slidenum">
              <a:rPr lang="en-US" smtClean="0"/>
              <a:t>10</a:t>
            </a:fld>
            <a:endParaRPr lang="en-US"/>
          </a:p>
        </p:txBody>
      </p:sp>
    </p:spTree>
    <p:extLst>
      <p:ext uri="{BB962C8B-B14F-4D97-AF65-F5344CB8AC3E}">
        <p14:creationId xmlns:p14="http://schemas.microsoft.com/office/powerpoint/2010/main" val="20466805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smtClean="0">
                <a:solidFill>
                  <a:schemeClr val="tx1"/>
                </a:solidFill>
                <a:effectLst/>
                <a:latin typeface="+mn-lt"/>
                <a:ea typeface="+mn-ea"/>
                <a:cs typeface="+mn-cs"/>
              </a:rPr>
              <a:t>Now</a:t>
            </a:r>
            <a:r>
              <a:rPr lang="en-GB" sz="1200" b="0" i="0" kern="1200" baseline="0" dirty="0" smtClean="0">
                <a:solidFill>
                  <a:schemeClr val="tx1"/>
                </a:solidFill>
                <a:effectLst/>
                <a:latin typeface="+mn-lt"/>
                <a:ea typeface="+mn-ea"/>
                <a:cs typeface="+mn-cs"/>
              </a:rPr>
              <a:t> </a:t>
            </a:r>
            <a:r>
              <a:rPr lang="en-GB" sz="1200" b="0" i="0" kern="1200" dirty="0" smtClean="0">
                <a:solidFill>
                  <a:schemeClr val="tx1"/>
                </a:solidFill>
                <a:effectLst/>
                <a:latin typeface="+mn-lt"/>
                <a:ea typeface="+mn-ea"/>
                <a:cs typeface="+mn-cs"/>
              </a:rPr>
              <a:t>Let's consider an example with four processes to illustrate </a:t>
            </a:r>
            <a:r>
              <a:rPr lang="en-GB" sz="1200" b="0" i="0" kern="1200" dirty="0" err="1" smtClean="0">
                <a:solidFill>
                  <a:schemeClr val="tx1"/>
                </a:solidFill>
                <a:effectLst/>
                <a:latin typeface="+mn-lt"/>
                <a:ea typeface="+mn-ea"/>
                <a:cs typeface="+mn-cs"/>
              </a:rPr>
              <a:t>preemptive</a:t>
            </a:r>
            <a:r>
              <a:rPr lang="en-GB" sz="1200" b="0" i="0" kern="1200" dirty="0" smtClean="0">
                <a:solidFill>
                  <a:schemeClr val="tx1"/>
                </a:solidFill>
                <a:effectLst/>
                <a:latin typeface="+mn-lt"/>
                <a:ea typeface="+mn-ea"/>
                <a:cs typeface="+mn-cs"/>
              </a:rPr>
              <a:t> Shortest Job First (SJF):</a:t>
            </a:r>
          </a:p>
          <a:p>
            <a:r>
              <a:rPr lang="en-GB" sz="1200" b="0" i="0" kern="1200" dirty="0" smtClean="0">
                <a:solidFill>
                  <a:schemeClr val="tx1"/>
                </a:solidFill>
                <a:effectLst/>
                <a:latin typeface="+mn-lt"/>
                <a:ea typeface="+mn-ea"/>
                <a:cs typeface="+mn-cs"/>
              </a:rPr>
              <a:t>Process 1: Arrival Time = 0 </a:t>
            </a:r>
            <a:r>
              <a:rPr lang="en-GB" sz="1200" b="0" i="0" kern="1200" dirty="0" err="1" smtClean="0">
                <a:solidFill>
                  <a:schemeClr val="tx1"/>
                </a:solidFill>
                <a:effectLst/>
                <a:latin typeface="+mn-lt"/>
                <a:ea typeface="+mn-ea"/>
                <a:cs typeface="+mn-cs"/>
              </a:rPr>
              <a:t>ms</a:t>
            </a:r>
            <a:r>
              <a:rPr lang="en-GB" sz="1200" b="0" i="0" kern="1200" dirty="0" smtClean="0">
                <a:solidFill>
                  <a:schemeClr val="tx1"/>
                </a:solidFill>
                <a:effectLst/>
                <a:latin typeface="+mn-lt"/>
                <a:ea typeface="+mn-ea"/>
                <a:cs typeface="+mn-cs"/>
              </a:rPr>
              <a:t>, Burst Time = 7ms Process 2: Arrival Time = 2 </a:t>
            </a:r>
            <a:r>
              <a:rPr lang="en-GB" sz="1200" b="0" i="0" kern="1200" dirty="0" err="1" smtClean="0">
                <a:solidFill>
                  <a:schemeClr val="tx1"/>
                </a:solidFill>
                <a:effectLst/>
                <a:latin typeface="+mn-lt"/>
                <a:ea typeface="+mn-ea"/>
                <a:cs typeface="+mn-cs"/>
              </a:rPr>
              <a:t>ms</a:t>
            </a:r>
            <a:r>
              <a:rPr lang="en-GB" sz="1200" b="0" i="0" kern="1200" dirty="0" smtClean="0">
                <a:solidFill>
                  <a:schemeClr val="tx1"/>
                </a:solidFill>
                <a:effectLst/>
                <a:latin typeface="+mn-lt"/>
                <a:ea typeface="+mn-ea"/>
                <a:cs typeface="+mn-cs"/>
              </a:rPr>
              <a:t>, Burst Time = 4 </a:t>
            </a:r>
            <a:r>
              <a:rPr lang="en-GB" sz="1200" b="0" i="0" kern="1200" dirty="0" err="1" smtClean="0">
                <a:solidFill>
                  <a:schemeClr val="tx1"/>
                </a:solidFill>
                <a:effectLst/>
                <a:latin typeface="+mn-lt"/>
                <a:ea typeface="+mn-ea"/>
                <a:cs typeface="+mn-cs"/>
              </a:rPr>
              <a:t>ms</a:t>
            </a:r>
            <a:r>
              <a:rPr lang="en-GB" sz="1200" b="0" i="0" kern="1200" dirty="0" smtClean="0">
                <a:solidFill>
                  <a:schemeClr val="tx1"/>
                </a:solidFill>
                <a:effectLst/>
                <a:latin typeface="+mn-lt"/>
                <a:ea typeface="+mn-ea"/>
                <a:cs typeface="+mn-cs"/>
              </a:rPr>
              <a:t> Process 3: Arrival Time = 4ms, Burst Time = 1ms Process 4: Arrival Time = 5ms, Burst Time = 4ms</a:t>
            </a:r>
          </a:p>
          <a:p>
            <a:r>
              <a:rPr lang="en-GB" sz="1200" b="0" i="0" kern="1200" dirty="0" smtClean="0">
                <a:solidFill>
                  <a:schemeClr val="tx1"/>
                </a:solidFill>
                <a:effectLst/>
                <a:latin typeface="+mn-lt"/>
                <a:ea typeface="+mn-ea"/>
                <a:cs typeface="+mn-cs"/>
              </a:rPr>
              <a:t>In </a:t>
            </a:r>
            <a:r>
              <a:rPr lang="en-GB" sz="1200" b="0" i="0" kern="1200" dirty="0" err="1" smtClean="0">
                <a:solidFill>
                  <a:schemeClr val="tx1"/>
                </a:solidFill>
                <a:effectLst/>
                <a:latin typeface="+mn-lt"/>
                <a:ea typeface="+mn-ea"/>
                <a:cs typeface="+mn-cs"/>
              </a:rPr>
              <a:t>preemptive</a:t>
            </a:r>
            <a:r>
              <a:rPr lang="en-GB" sz="1200" b="0" i="0" kern="1200" dirty="0" smtClean="0">
                <a:solidFill>
                  <a:schemeClr val="tx1"/>
                </a:solidFill>
                <a:effectLst/>
                <a:latin typeface="+mn-lt"/>
                <a:ea typeface="+mn-ea"/>
                <a:cs typeface="+mn-cs"/>
              </a:rPr>
              <a:t> SJF, the scheduler continuously evaluates the ready queue and selects the process with the smallest remaining burst time.</a:t>
            </a:r>
          </a:p>
          <a:p>
            <a:r>
              <a:rPr lang="en-GB" sz="1200" b="0" i="0" kern="1200" dirty="0" smtClean="0">
                <a:solidFill>
                  <a:schemeClr val="tx1"/>
                </a:solidFill>
                <a:effectLst/>
                <a:latin typeface="+mn-lt"/>
                <a:ea typeface="+mn-ea"/>
                <a:cs typeface="+mn-cs"/>
              </a:rPr>
              <a:t> Let's see how the processes are scheduled:</a:t>
            </a:r>
          </a:p>
          <a:p>
            <a:r>
              <a:rPr lang="en-GB" sz="1200" b="0" i="0" kern="1200" dirty="0" smtClean="0">
                <a:solidFill>
                  <a:schemeClr val="tx1"/>
                </a:solidFill>
                <a:effectLst/>
                <a:latin typeface="+mn-lt"/>
                <a:ea typeface="+mn-ea"/>
                <a:cs typeface="+mn-cs"/>
              </a:rPr>
              <a:t>Step 1: Initially, the ready queue is empty.</a:t>
            </a:r>
          </a:p>
          <a:p>
            <a:r>
              <a:rPr lang="en-GB" sz="1200" b="0" i="0" kern="1200" dirty="0" smtClean="0">
                <a:solidFill>
                  <a:schemeClr val="tx1"/>
                </a:solidFill>
                <a:effectLst/>
                <a:latin typeface="+mn-lt"/>
                <a:ea typeface="+mn-ea"/>
                <a:cs typeface="+mn-cs"/>
              </a:rPr>
              <a:t> Step 2: Process 1 arrives. </a:t>
            </a:r>
          </a:p>
          <a:p>
            <a:r>
              <a:rPr lang="en-GB" sz="1200" b="0" i="0" kern="1200" dirty="0" smtClean="0">
                <a:solidFill>
                  <a:schemeClr val="tx1"/>
                </a:solidFill>
                <a:effectLst/>
                <a:latin typeface="+mn-lt"/>
                <a:ea typeface="+mn-ea"/>
                <a:cs typeface="+mn-cs"/>
              </a:rPr>
              <a:t>Step 3: The scheduler checks the ready queue and finds Process1</a:t>
            </a:r>
            <a:r>
              <a:rPr lang="en-GB" sz="1200" b="0" i="0" kern="1200" baseline="0" dirty="0" smtClean="0">
                <a:solidFill>
                  <a:schemeClr val="tx1"/>
                </a:solidFill>
                <a:effectLst/>
                <a:latin typeface="+mn-lt"/>
                <a:ea typeface="+mn-ea"/>
                <a:cs typeface="+mn-cs"/>
              </a:rPr>
              <a:t> </a:t>
            </a:r>
            <a:r>
              <a:rPr lang="en-GB" sz="1200" b="0" i="0" kern="1200" dirty="0" smtClean="0">
                <a:solidFill>
                  <a:schemeClr val="tx1"/>
                </a:solidFill>
                <a:effectLst/>
                <a:latin typeface="+mn-lt"/>
                <a:ea typeface="+mn-ea"/>
                <a:cs typeface="+mn-cs"/>
              </a:rPr>
              <a:t>with a burst time of 7ms. It is selected for execution. </a:t>
            </a:r>
          </a:p>
          <a:p>
            <a:r>
              <a:rPr lang="en-GB" sz="1200" b="0" i="0" kern="1200" dirty="0" smtClean="0">
                <a:solidFill>
                  <a:schemeClr val="tx1"/>
                </a:solidFill>
                <a:effectLst/>
                <a:latin typeface="+mn-lt"/>
                <a:ea typeface="+mn-ea"/>
                <a:cs typeface="+mn-cs"/>
              </a:rPr>
              <a:t>Step 4: Process 1</a:t>
            </a:r>
            <a:r>
              <a:rPr lang="en-GB" sz="1200" b="0" i="0" kern="1200" baseline="0" dirty="0" smtClean="0">
                <a:solidFill>
                  <a:schemeClr val="tx1"/>
                </a:solidFill>
                <a:effectLst/>
                <a:latin typeface="+mn-lt"/>
                <a:ea typeface="+mn-ea"/>
                <a:cs typeface="+mn-cs"/>
              </a:rPr>
              <a:t> </a:t>
            </a:r>
            <a:r>
              <a:rPr lang="en-GB" sz="1200" b="0" i="0" kern="1200" dirty="0" smtClean="0">
                <a:solidFill>
                  <a:schemeClr val="tx1"/>
                </a:solidFill>
                <a:effectLst/>
                <a:latin typeface="+mn-lt"/>
                <a:ea typeface="+mn-ea"/>
                <a:cs typeface="+mn-cs"/>
              </a:rPr>
              <a:t>runs for 0ms and is interrupted by the arrival of Process 2 with a burst time of 4 </a:t>
            </a:r>
            <a:r>
              <a:rPr lang="en-GB" sz="1200" b="0" i="0" kern="1200" dirty="0" err="1" smtClean="0">
                <a:solidFill>
                  <a:schemeClr val="tx1"/>
                </a:solidFill>
                <a:effectLst/>
                <a:latin typeface="+mn-lt"/>
                <a:ea typeface="+mn-ea"/>
                <a:cs typeface="+mn-cs"/>
              </a:rPr>
              <a:t>ms</a:t>
            </a:r>
            <a:r>
              <a:rPr lang="en-GB" sz="1200" b="0" i="0" kern="1200" dirty="0" smtClean="0">
                <a:solidFill>
                  <a:schemeClr val="tx1"/>
                </a:solidFill>
                <a:effectLst/>
                <a:latin typeface="+mn-lt"/>
                <a:ea typeface="+mn-ea"/>
                <a:cs typeface="+mn-cs"/>
              </a:rPr>
              <a:t>. The scheduler compares the remaining burst time of Process 1 (7ms) and Process 2 (4 </a:t>
            </a:r>
            <a:r>
              <a:rPr lang="en-GB" sz="1200" b="0" i="0" kern="1200" dirty="0" err="1" smtClean="0">
                <a:solidFill>
                  <a:schemeClr val="tx1"/>
                </a:solidFill>
                <a:effectLst/>
                <a:latin typeface="+mn-lt"/>
                <a:ea typeface="+mn-ea"/>
                <a:cs typeface="+mn-cs"/>
              </a:rPr>
              <a:t>ms</a:t>
            </a:r>
            <a:r>
              <a:rPr lang="en-GB" sz="1200" b="0" i="0" kern="1200" dirty="0" smtClean="0">
                <a:solidFill>
                  <a:schemeClr val="tx1"/>
                </a:solidFill>
                <a:effectLst/>
                <a:latin typeface="+mn-lt"/>
                <a:ea typeface="+mn-ea"/>
                <a:cs typeface="+mn-cs"/>
              </a:rPr>
              <a:t>) and gives priority to Process 2. </a:t>
            </a:r>
          </a:p>
          <a:p>
            <a:r>
              <a:rPr lang="en-GB" sz="1200" b="0" i="0" kern="1200" dirty="0" smtClean="0">
                <a:solidFill>
                  <a:schemeClr val="tx1"/>
                </a:solidFill>
                <a:effectLst/>
                <a:latin typeface="+mn-lt"/>
                <a:ea typeface="+mn-ea"/>
                <a:cs typeface="+mn-cs"/>
              </a:rPr>
              <a:t>Step 5: Process 2 runs for 3ms and is interrupted by the arrival of Process 3 with a burst time of 1 </a:t>
            </a:r>
            <a:r>
              <a:rPr lang="en-GB" sz="1200" b="0" i="0" kern="1200" dirty="0" err="1" smtClean="0">
                <a:solidFill>
                  <a:schemeClr val="tx1"/>
                </a:solidFill>
                <a:effectLst/>
                <a:latin typeface="+mn-lt"/>
                <a:ea typeface="+mn-ea"/>
                <a:cs typeface="+mn-cs"/>
              </a:rPr>
              <a:t>ms</a:t>
            </a:r>
            <a:r>
              <a:rPr lang="en-GB" sz="1200" b="0" i="0" kern="1200" dirty="0" smtClean="0">
                <a:solidFill>
                  <a:schemeClr val="tx1"/>
                </a:solidFill>
                <a:effectLst/>
                <a:latin typeface="+mn-lt"/>
                <a:ea typeface="+mn-ea"/>
                <a:cs typeface="+mn-cs"/>
              </a:rPr>
              <a:t>. The scheduler compares the remaining burst time of Process 2 (4ms) and Process 3(1ms) and gives priority to Process 3</a:t>
            </a:r>
            <a:r>
              <a:rPr lang="en-GB" sz="1200" b="0" i="0" kern="1200" baseline="0" dirty="0" smtClean="0">
                <a:solidFill>
                  <a:schemeClr val="tx1"/>
                </a:solidFill>
                <a:effectLst/>
                <a:latin typeface="+mn-lt"/>
                <a:ea typeface="+mn-ea"/>
                <a:cs typeface="+mn-cs"/>
              </a:rPr>
              <a:t> </a:t>
            </a:r>
            <a:r>
              <a:rPr lang="en-GB" sz="1200" b="0" i="0" kern="1200" dirty="0" smtClean="0">
                <a:solidFill>
                  <a:schemeClr val="tx1"/>
                </a:solidFill>
                <a:effectLst/>
                <a:latin typeface="+mn-lt"/>
                <a:ea typeface="+mn-ea"/>
                <a:cs typeface="+mn-cs"/>
              </a:rPr>
              <a:t>since it arrived first. </a:t>
            </a:r>
          </a:p>
          <a:p>
            <a:r>
              <a:rPr lang="en-GB" sz="1200" b="0" i="0" kern="1200" dirty="0" smtClean="0">
                <a:solidFill>
                  <a:schemeClr val="tx1"/>
                </a:solidFill>
                <a:effectLst/>
                <a:latin typeface="+mn-lt"/>
                <a:ea typeface="+mn-ea"/>
                <a:cs typeface="+mn-cs"/>
              </a:rPr>
              <a:t>Step 6: Process 2 runs for 2ms and is interrupted by the arrival of Process 4 with a burst time of 4ms. The scheduler compares the remaining burst time of Processes</a:t>
            </a:r>
            <a:r>
              <a:rPr lang="en-GB" sz="1200" b="0" i="0" kern="1200" baseline="0" dirty="0" smtClean="0">
                <a:solidFill>
                  <a:schemeClr val="tx1"/>
                </a:solidFill>
                <a:effectLst/>
                <a:latin typeface="+mn-lt"/>
                <a:ea typeface="+mn-ea"/>
                <a:cs typeface="+mn-cs"/>
              </a:rPr>
              <a:t> and </a:t>
            </a:r>
            <a:r>
              <a:rPr lang="en-GB" sz="1200" b="0" i="0" kern="1200" dirty="0" smtClean="0">
                <a:solidFill>
                  <a:schemeClr val="tx1"/>
                </a:solidFill>
                <a:effectLst/>
                <a:latin typeface="+mn-lt"/>
                <a:ea typeface="+mn-ea"/>
                <a:cs typeface="+mn-cs"/>
              </a:rPr>
              <a:t>gives priority to Process 2.</a:t>
            </a:r>
          </a:p>
          <a:p>
            <a:r>
              <a:rPr lang="en-GB" sz="1200" b="0" i="0" kern="1200" dirty="0" smtClean="0">
                <a:solidFill>
                  <a:schemeClr val="tx1"/>
                </a:solidFill>
                <a:effectLst/>
                <a:latin typeface="+mn-lt"/>
                <a:ea typeface="+mn-ea"/>
                <a:cs typeface="+mn-cs"/>
              </a:rPr>
              <a:t> Step 7: Process 2 runs completes its execution. </a:t>
            </a:r>
          </a:p>
          <a:p>
            <a:r>
              <a:rPr lang="en-GB" sz="1200" b="0" i="0" kern="1200" dirty="0" smtClean="0">
                <a:solidFill>
                  <a:schemeClr val="tx1"/>
                </a:solidFill>
                <a:effectLst/>
                <a:latin typeface="+mn-lt"/>
                <a:ea typeface="+mn-ea"/>
                <a:cs typeface="+mn-cs"/>
              </a:rPr>
              <a:t>Step 8: Process 4 runs for 5 </a:t>
            </a:r>
            <a:r>
              <a:rPr lang="en-GB" sz="1200" b="0" i="0" kern="1200" dirty="0" err="1" smtClean="0">
                <a:solidFill>
                  <a:schemeClr val="tx1"/>
                </a:solidFill>
                <a:effectLst/>
                <a:latin typeface="+mn-lt"/>
                <a:ea typeface="+mn-ea"/>
                <a:cs typeface="+mn-cs"/>
              </a:rPr>
              <a:t>ms</a:t>
            </a:r>
            <a:r>
              <a:rPr lang="en-GB" sz="1200" b="0" i="0" kern="1200" dirty="0" smtClean="0">
                <a:solidFill>
                  <a:schemeClr val="tx1"/>
                </a:solidFill>
                <a:effectLst/>
                <a:latin typeface="+mn-lt"/>
                <a:ea typeface="+mn-ea"/>
                <a:cs typeface="+mn-cs"/>
              </a:rPr>
              <a:t> and is interrupted by the arrival of Process 3 with a burst time of 1ms. </a:t>
            </a:r>
          </a:p>
          <a:p>
            <a:r>
              <a:rPr lang="en-GB" sz="1200" b="0" i="0" kern="1200" dirty="0" smtClean="0">
                <a:solidFill>
                  <a:schemeClr val="tx1"/>
                </a:solidFill>
                <a:effectLst/>
                <a:latin typeface="+mn-lt"/>
                <a:ea typeface="+mn-ea"/>
                <a:cs typeface="+mn-cs"/>
              </a:rPr>
              <a:t> Step 9: Process 3 and</a:t>
            </a:r>
            <a:r>
              <a:rPr lang="en-GB" sz="1200" b="0" i="0" kern="1200" baseline="0" dirty="0" smtClean="0">
                <a:solidFill>
                  <a:schemeClr val="tx1"/>
                </a:solidFill>
                <a:effectLst/>
                <a:latin typeface="+mn-lt"/>
                <a:ea typeface="+mn-ea"/>
                <a:cs typeface="+mn-cs"/>
              </a:rPr>
              <a:t> </a:t>
            </a:r>
            <a:r>
              <a:rPr lang="en-GB" sz="1200" b="0" i="0" kern="1200" dirty="0" smtClean="0">
                <a:solidFill>
                  <a:schemeClr val="tx1"/>
                </a:solidFill>
                <a:effectLst/>
                <a:latin typeface="+mn-lt"/>
                <a:ea typeface="+mn-ea"/>
                <a:cs typeface="+mn-cs"/>
              </a:rPr>
              <a:t> Process 4 runs and</a:t>
            </a:r>
            <a:r>
              <a:rPr lang="en-GB" sz="1200" b="0" i="0" kern="1200" baseline="0" dirty="0" smtClean="0">
                <a:solidFill>
                  <a:schemeClr val="tx1"/>
                </a:solidFill>
                <a:effectLst/>
                <a:latin typeface="+mn-lt"/>
                <a:ea typeface="+mn-ea"/>
                <a:cs typeface="+mn-cs"/>
              </a:rPr>
              <a:t> </a:t>
            </a:r>
            <a:r>
              <a:rPr lang="en-GB" sz="1200" b="0" i="0" kern="1200" dirty="0" smtClean="0">
                <a:solidFill>
                  <a:schemeClr val="tx1"/>
                </a:solidFill>
                <a:effectLst/>
                <a:latin typeface="+mn-lt"/>
                <a:ea typeface="+mn-ea"/>
                <a:cs typeface="+mn-cs"/>
              </a:rPr>
              <a:t> completes its execution.</a:t>
            </a:r>
          </a:p>
          <a:p>
            <a:r>
              <a:rPr lang="en-GB" sz="1200" b="0" i="0" kern="1200" dirty="0" smtClean="0">
                <a:solidFill>
                  <a:schemeClr val="tx1"/>
                </a:solidFill>
                <a:effectLst/>
                <a:latin typeface="+mn-lt"/>
                <a:ea typeface="+mn-ea"/>
                <a:cs typeface="+mn-cs"/>
              </a:rPr>
              <a:t>In this example, the </a:t>
            </a:r>
            <a:r>
              <a:rPr lang="en-GB" sz="1200" b="0" i="0" kern="1200" dirty="0" err="1" smtClean="0">
                <a:solidFill>
                  <a:schemeClr val="tx1"/>
                </a:solidFill>
                <a:effectLst/>
                <a:latin typeface="+mn-lt"/>
                <a:ea typeface="+mn-ea"/>
                <a:cs typeface="+mn-cs"/>
              </a:rPr>
              <a:t>preemptive</a:t>
            </a:r>
            <a:r>
              <a:rPr lang="en-GB" sz="1200" b="0" i="0" kern="1200" dirty="0" smtClean="0">
                <a:solidFill>
                  <a:schemeClr val="tx1"/>
                </a:solidFill>
                <a:effectLst/>
                <a:latin typeface="+mn-lt"/>
                <a:ea typeface="+mn-ea"/>
                <a:cs typeface="+mn-cs"/>
              </a:rPr>
              <a:t> SJF scheduling algorithm executed the processes in the order</a:t>
            </a:r>
            <a:r>
              <a:rPr lang="en-GB" sz="1200" b="0" i="0" kern="1200" baseline="0" dirty="0" smtClean="0">
                <a:solidFill>
                  <a:schemeClr val="tx1"/>
                </a:solidFill>
                <a:effectLst/>
                <a:latin typeface="+mn-lt"/>
                <a:ea typeface="+mn-ea"/>
                <a:cs typeface="+mn-cs"/>
              </a:rPr>
              <a:t> p1,p2,p3,p4 </a:t>
            </a:r>
            <a:r>
              <a:rPr lang="en-GB" sz="1200" b="0" i="0" kern="1200" dirty="0" smtClean="0">
                <a:solidFill>
                  <a:schemeClr val="tx1"/>
                </a:solidFill>
                <a:effectLst/>
                <a:latin typeface="+mn-lt"/>
                <a:ea typeface="+mn-ea"/>
                <a:cs typeface="+mn-cs"/>
              </a:rPr>
              <a:t> The total waiting time for the processes can be calculated by adding up the waiting times of each process.</a:t>
            </a:r>
          </a:p>
          <a:p>
            <a:r>
              <a:rPr lang="en-GB" sz="1200" b="0" i="0" kern="1200" dirty="0" smtClean="0">
                <a:solidFill>
                  <a:schemeClr val="tx1"/>
                </a:solidFill>
                <a:effectLst/>
                <a:latin typeface="+mn-lt"/>
                <a:ea typeface="+mn-ea"/>
                <a:cs typeface="+mn-cs"/>
              </a:rPr>
              <a:t>Average Waiting Time = (9 + 1 + 0+ 2) / 4 = 12 / 4 = 3 </a:t>
            </a:r>
            <a:r>
              <a:rPr lang="en-GB" sz="1200" b="0" i="0" kern="1200" dirty="0" err="1" smtClean="0">
                <a:solidFill>
                  <a:schemeClr val="tx1"/>
                </a:solidFill>
                <a:effectLst/>
                <a:latin typeface="+mn-lt"/>
                <a:ea typeface="+mn-ea"/>
                <a:cs typeface="+mn-cs"/>
              </a:rPr>
              <a:t>ms</a:t>
            </a:r>
            <a:endParaRPr lang="en-GB" sz="1200" b="0" i="0" kern="1200" dirty="0" smtClean="0">
              <a:solidFill>
                <a:schemeClr val="tx1"/>
              </a:solidFill>
              <a:effectLst/>
              <a:latin typeface="+mn-lt"/>
              <a:ea typeface="+mn-ea"/>
              <a:cs typeface="+mn-cs"/>
            </a:endParaRPr>
          </a:p>
          <a:p>
            <a:r>
              <a:rPr lang="en-GB" sz="1200" b="0" i="0" kern="1200" dirty="0" smtClean="0">
                <a:solidFill>
                  <a:schemeClr val="tx1"/>
                </a:solidFill>
                <a:effectLst/>
                <a:latin typeface="+mn-lt"/>
                <a:ea typeface="+mn-ea"/>
                <a:cs typeface="+mn-cs"/>
              </a:rPr>
              <a:t>Therefore, the average waiting time for the processes in this example, using </a:t>
            </a:r>
            <a:r>
              <a:rPr lang="en-GB" sz="1200" b="0" i="0" kern="1200" dirty="0" err="1" smtClean="0">
                <a:solidFill>
                  <a:schemeClr val="tx1"/>
                </a:solidFill>
                <a:effectLst/>
                <a:latin typeface="+mn-lt"/>
                <a:ea typeface="+mn-ea"/>
                <a:cs typeface="+mn-cs"/>
              </a:rPr>
              <a:t>preemptive</a:t>
            </a:r>
            <a:r>
              <a:rPr lang="en-GB" sz="1200" b="0" i="0" kern="1200" dirty="0" smtClean="0">
                <a:solidFill>
                  <a:schemeClr val="tx1"/>
                </a:solidFill>
                <a:effectLst/>
                <a:latin typeface="+mn-lt"/>
                <a:ea typeface="+mn-ea"/>
                <a:cs typeface="+mn-cs"/>
              </a:rPr>
              <a:t> SJF, is 3ms.</a:t>
            </a:r>
          </a:p>
          <a:p>
            <a:endParaRPr lang="en-US" dirty="0"/>
          </a:p>
        </p:txBody>
      </p:sp>
      <p:sp>
        <p:nvSpPr>
          <p:cNvPr id="4" name="Slide Number Placeholder 3"/>
          <p:cNvSpPr>
            <a:spLocks noGrp="1"/>
          </p:cNvSpPr>
          <p:nvPr>
            <p:ph type="sldNum" sz="quarter" idx="10"/>
          </p:nvPr>
        </p:nvSpPr>
        <p:spPr/>
        <p:txBody>
          <a:bodyPr/>
          <a:lstStyle/>
          <a:p>
            <a:fld id="{D21F4F42-E83F-4778-8C98-EBEAD90CBEE9}" type="slidenum">
              <a:rPr lang="en-US" smtClean="0"/>
              <a:t>11</a:t>
            </a:fld>
            <a:endParaRPr lang="en-US"/>
          </a:p>
        </p:txBody>
      </p:sp>
    </p:spTree>
    <p:extLst>
      <p:ext uri="{BB962C8B-B14F-4D97-AF65-F5344CB8AC3E}">
        <p14:creationId xmlns:p14="http://schemas.microsoft.com/office/powerpoint/2010/main" val="31788206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smtClean="0">
                <a:solidFill>
                  <a:schemeClr val="tx1"/>
                </a:solidFill>
                <a:effectLst/>
                <a:latin typeface="+mn-lt"/>
                <a:ea typeface="+mn-ea"/>
                <a:cs typeface="+mn-cs"/>
              </a:rPr>
              <a:t>Shortest Job First (SJF) scheduling algorithm offers several strengths:</a:t>
            </a:r>
          </a:p>
          <a:p>
            <a:r>
              <a:rPr lang="en-GB" sz="1200" b="0" i="0" kern="1200" dirty="0" smtClean="0">
                <a:solidFill>
                  <a:schemeClr val="tx1"/>
                </a:solidFill>
                <a:effectLst/>
                <a:latin typeface="+mn-lt"/>
                <a:ea typeface="+mn-ea"/>
                <a:cs typeface="+mn-cs"/>
              </a:rPr>
              <a:t>Minimizes Waiting Time: SJF aims to minimize the waiting time of processes by prioritizing those with the shortest burst time. This leads to quicker execution and reduced waiting times for processes overall.</a:t>
            </a:r>
          </a:p>
          <a:p>
            <a:r>
              <a:rPr lang="en-GB" sz="1200" b="0" i="0" kern="1200" dirty="0" smtClean="0">
                <a:solidFill>
                  <a:schemeClr val="tx1"/>
                </a:solidFill>
                <a:effectLst/>
                <a:latin typeface="+mn-lt"/>
                <a:ea typeface="+mn-ea"/>
                <a:cs typeface="+mn-cs"/>
              </a:rPr>
              <a:t>Optimal for Known Burst Times: If the burst times of processes are accurately known or predictable, SJF can achieve optimal performance by scheduling the shortest jobs first. This can result in improved system efficiency.</a:t>
            </a:r>
          </a:p>
          <a:p>
            <a:r>
              <a:rPr lang="en-GB" sz="1200" b="0" i="0" kern="1200" dirty="0" smtClean="0">
                <a:solidFill>
                  <a:schemeClr val="tx1"/>
                </a:solidFill>
                <a:effectLst/>
                <a:latin typeface="+mn-lt"/>
                <a:ea typeface="+mn-ea"/>
                <a:cs typeface="+mn-cs"/>
              </a:rPr>
              <a:t>Reduces Turnaround Time: By executing shorter processes first, SJF can reduce the average turnaround time, which is the time taken from process arrival to its completion. This leads to faster completion of processes and increased system throughput.</a:t>
            </a:r>
          </a:p>
          <a:p>
            <a:r>
              <a:rPr lang="en-GB" sz="1200" b="0" i="0" kern="1200" dirty="0" smtClean="0">
                <a:solidFill>
                  <a:schemeClr val="tx1"/>
                </a:solidFill>
                <a:effectLst/>
                <a:latin typeface="+mn-lt"/>
                <a:ea typeface="+mn-ea"/>
                <a:cs typeface="+mn-cs"/>
              </a:rPr>
              <a:t>Fairness: SJF provides fairness in the sense that shorter jobs are prioritized, ensuring that they get executed promptly. This prevents longer jobs from monopolizing the CPU and reduces the likelihood of starvation for shorter processes.</a:t>
            </a:r>
          </a:p>
          <a:p>
            <a:r>
              <a:rPr lang="en-GB" sz="1200" b="0" i="0" kern="1200" dirty="0" smtClean="0">
                <a:solidFill>
                  <a:schemeClr val="tx1"/>
                </a:solidFill>
                <a:effectLst/>
                <a:latin typeface="+mn-lt"/>
                <a:ea typeface="+mn-ea"/>
                <a:cs typeface="+mn-cs"/>
              </a:rPr>
              <a:t>Efficiency for Batch Systems: SJF is particularly effective in batch systems where the arrival times and burst times of processes are known in advance. It can optimize the utilization of system resources and improve overall system performance.</a:t>
            </a:r>
          </a:p>
          <a:p>
            <a:r>
              <a:rPr lang="en-GB" sz="1200" b="0" i="0" kern="1200" dirty="0" smtClean="0">
                <a:solidFill>
                  <a:schemeClr val="tx1"/>
                </a:solidFill>
                <a:effectLst/>
                <a:latin typeface="+mn-lt"/>
                <a:ea typeface="+mn-ea"/>
                <a:cs typeface="+mn-cs"/>
              </a:rPr>
              <a:t>Suitable for Non-Interactive Workloads: SJF is well-suited for non-interactive workloads, such as batch processing or background tasks, where the scheduling decisions can be made based on the characteristics of the processes rather than user interactions.</a:t>
            </a:r>
          </a:p>
          <a:p>
            <a:endParaRPr lang="en-US" dirty="0"/>
          </a:p>
        </p:txBody>
      </p:sp>
      <p:sp>
        <p:nvSpPr>
          <p:cNvPr id="4" name="Slide Number Placeholder 3"/>
          <p:cNvSpPr>
            <a:spLocks noGrp="1"/>
          </p:cNvSpPr>
          <p:nvPr>
            <p:ph type="sldNum" sz="quarter" idx="10"/>
          </p:nvPr>
        </p:nvSpPr>
        <p:spPr/>
        <p:txBody>
          <a:bodyPr/>
          <a:lstStyle/>
          <a:p>
            <a:fld id="{D21F4F42-E83F-4778-8C98-EBEAD90CBEE9}" type="slidenum">
              <a:rPr lang="en-US" smtClean="0"/>
              <a:t>12</a:t>
            </a:fld>
            <a:endParaRPr lang="en-US"/>
          </a:p>
        </p:txBody>
      </p:sp>
    </p:spTree>
    <p:extLst>
      <p:ext uri="{BB962C8B-B14F-4D97-AF65-F5344CB8AC3E}">
        <p14:creationId xmlns:p14="http://schemas.microsoft.com/office/powerpoint/2010/main" val="28638309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smtClean="0">
                <a:solidFill>
                  <a:schemeClr val="tx1"/>
                </a:solidFill>
                <a:effectLst/>
                <a:latin typeface="+mn-lt"/>
                <a:ea typeface="+mn-ea"/>
                <a:cs typeface="+mn-cs"/>
              </a:rPr>
              <a:t>Difficulty in accurate prediction: SJF requires precise knowledge of the burst time of each process in advance. However, in practical scenarios, accurately predicting the exact burst time of processes can be challenging, especially for dynamic workloads or when there is variability in process execution times.</a:t>
            </a:r>
          </a:p>
          <a:p>
            <a:r>
              <a:rPr lang="en-GB" sz="1200" b="0" i="0" kern="1200" dirty="0" smtClean="0">
                <a:solidFill>
                  <a:schemeClr val="tx1"/>
                </a:solidFill>
                <a:effectLst/>
                <a:latin typeface="+mn-lt"/>
                <a:ea typeface="+mn-ea"/>
                <a:cs typeface="+mn-cs"/>
              </a:rPr>
              <a:t>Possibility of starvation: In non-</a:t>
            </a:r>
            <a:r>
              <a:rPr lang="en-GB" sz="1200" b="0" i="0" kern="1200" dirty="0" err="1" smtClean="0">
                <a:solidFill>
                  <a:schemeClr val="tx1"/>
                </a:solidFill>
                <a:effectLst/>
                <a:latin typeface="+mn-lt"/>
                <a:ea typeface="+mn-ea"/>
                <a:cs typeface="+mn-cs"/>
              </a:rPr>
              <a:t>preemptive</a:t>
            </a:r>
            <a:r>
              <a:rPr lang="en-GB" sz="1200" b="0" i="0" kern="1200" dirty="0" smtClean="0">
                <a:solidFill>
                  <a:schemeClr val="tx1"/>
                </a:solidFill>
                <a:effectLst/>
                <a:latin typeface="+mn-lt"/>
                <a:ea typeface="+mn-ea"/>
                <a:cs typeface="+mn-cs"/>
              </a:rPr>
              <a:t> SJF, longer processes can suffer from starvation. If a steady stream of shorter processes keeps arriving, longer processes might need to wait indefinitely until all shorter processes have been executed. This can lead to unfairness and delays for longer processes.</a:t>
            </a:r>
          </a:p>
          <a:p>
            <a:r>
              <a:rPr lang="en-GB" sz="1200" b="0" i="0" kern="1200" dirty="0" smtClean="0">
                <a:solidFill>
                  <a:schemeClr val="tx1"/>
                </a:solidFill>
                <a:effectLst/>
                <a:latin typeface="+mn-lt"/>
                <a:ea typeface="+mn-ea"/>
                <a:cs typeface="+mn-cs"/>
              </a:rPr>
              <a:t>Susceptibility to process arrival order: SJF scheduling heavily relies on the order in which processes arrive. If long processes arrive first, they might need to wait for shorter processes to complete, increasing their waiting time and overall execution time.</a:t>
            </a:r>
          </a:p>
          <a:p>
            <a:r>
              <a:rPr lang="en-GB" sz="1200" b="0" i="0" kern="1200" dirty="0" smtClean="0">
                <a:solidFill>
                  <a:schemeClr val="tx1"/>
                </a:solidFill>
                <a:effectLst/>
                <a:latin typeface="+mn-lt"/>
                <a:ea typeface="+mn-ea"/>
                <a:cs typeface="+mn-cs"/>
              </a:rPr>
              <a:t>Lack of responsiveness: In non-</a:t>
            </a:r>
            <a:r>
              <a:rPr lang="en-GB" sz="1200" b="0" i="0" kern="1200" dirty="0" err="1" smtClean="0">
                <a:solidFill>
                  <a:schemeClr val="tx1"/>
                </a:solidFill>
                <a:effectLst/>
                <a:latin typeface="+mn-lt"/>
                <a:ea typeface="+mn-ea"/>
                <a:cs typeface="+mn-cs"/>
              </a:rPr>
              <a:t>preemptive</a:t>
            </a:r>
            <a:r>
              <a:rPr lang="en-GB" sz="1200" b="0" i="0" kern="1200" dirty="0" smtClean="0">
                <a:solidFill>
                  <a:schemeClr val="tx1"/>
                </a:solidFill>
                <a:effectLst/>
                <a:latin typeface="+mn-lt"/>
                <a:ea typeface="+mn-ea"/>
                <a:cs typeface="+mn-cs"/>
              </a:rPr>
              <a:t> SJF, once a process starts executing, it cannot be interrupted until it completes or blocks for I/O. This lack of responsiveness can be problematic in interactive systems or situations where processes require immediate attention.</a:t>
            </a:r>
          </a:p>
          <a:p>
            <a:r>
              <a:rPr lang="en-GB" sz="1200" b="0" i="0" kern="1200" dirty="0" smtClean="0">
                <a:solidFill>
                  <a:schemeClr val="tx1"/>
                </a:solidFill>
                <a:effectLst/>
                <a:latin typeface="+mn-lt"/>
                <a:ea typeface="+mn-ea"/>
                <a:cs typeface="+mn-cs"/>
              </a:rPr>
              <a:t>Difficulty in implementation: SJF requires maintaining accurate estimates or knowledge of the burst times, which can be cumbersome and may require additional monitoring and tracking mechanisms. It adds complexity to the scheduling algorithm and may not be practical in all environments.</a:t>
            </a:r>
          </a:p>
          <a:p>
            <a:r>
              <a:rPr lang="en-GB" sz="1200" b="0" i="0" kern="1200" dirty="0" smtClean="0">
                <a:solidFill>
                  <a:schemeClr val="tx1"/>
                </a:solidFill>
                <a:effectLst/>
                <a:latin typeface="+mn-lt"/>
                <a:ea typeface="+mn-ea"/>
                <a:cs typeface="+mn-cs"/>
              </a:rPr>
              <a:t>Inherent overhead: Determining the shortest job among all available processes at any given moment requires constant scanning or sorting of the ready queue, which can introduce additional overhead and computational costs.</a:t>
            </a:r>
          </a:p>
          <a:p>
            <a:endParaRPr lang="en-US" dirty="0"/>
          </a:p>
        </p:txBody>
      </p:sp>
      <p:sp>
        <p:nvSpPr>
          <p:cNvPr id="4" name="Slide Number Placeholder 3"/>
          <p:cNvSpPr>
            <a:spLocks noGrp="1"/>
          </p:cNvSpPr>
          <p:nvPr>
            <p:ph type="sldNum" sz="quarter" idx="10"/>
          </p:nvPr>
        </p:nvSpPr>
        <p:spPr/>
        <p:txBody>
          <a:bodyPr/>
          <a:lstStyle/>
          <a:p>
            <a:fld id="{D21F4F42-E83F-4778-8C98-EBEAD90CBEE9}" type="slidenum">
              <a:rPr lang="en-US" smtClean="0"/>
              <a:t>13</a:t>
            </a:fld>
            <a:endParaRPr lang="en-US"/>
          </a:p>
        </p:txBody>
      </p:sp>
    </p:spTree>
    <p:extLst>
      <p:ext uri="{BB962C8B-B14F-4D97-AF65-F5344CB8AC3E}">
        <p14:creationId xmlns:p14="http://schemas.microsoft.com/office/powerpoint/2010/main" val="29338244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In short </a:t>
            </a:r>
            <a:r>
              <a:rPr lang="en-GB" sz="1200" b="0" i="0" kern="1200" dirty="0" smtClean="0">
                <a:solidFill>
                  <a:schemeClr val="tx1"/>
                </a:solidFill>
                <a:effectLst/>
                <a:latin typeface="+mn-lt"/>
                <a:ea typeface="+mn-ea"/>
                <a:cs typeface="+mn-cs"/>
              </a:rPr>
              <a:t>SJF is a scheduling algorithm that prioritizes processes with the shortest burst time, aiming to minimize waiting times and improve system efficiency, but it lacks </a:t>
            </a:r>
            <a:r>
              <a:rPr lang="en-GB" sz="1200" b="0" i="0" kern="1200" dirty="0" err="1" smtClean="0">
                <a:solidFill>
                  <a:schemeClr val="tx1"/>
                </a:solidFill>
                <a:effectLst/>
                <a:latin typeface="+mn-lt"/>
                <a:ea typeface="+mn-ea"/>
                <a:cs typeface="+mn-cs"/>
              </a:rPr>
              <a:t>preemption</a:t>
            </a:r>
            <a:r>
              <a:rPr lang="en-GB" sz="1200" b="0" i="0" kern="1200" dirty="0" smtClean="0">
                <a:solidFill>
                  <a:schemeClr val="tx1"/>
                </a:solidFill>
                <a:effectLst/>
                <a:latin typeface="+mn-lt"/>
                <a:ea typeface="+mn-ea"/>
                <a:cs typeface="+mn-cs"/>
              </a:rPr>
              <a:t> and relies on accurate burst time estimates.</a:t>
            </a:r>
            <a:endParaRPr lang="en-US" dirty="0"/>
          </a:p>
        </p:txBody>
      </p:sp>
      <p:sp>
        <p:nvSpPr>
          <p:cNvPr id="4" name="Slide Number Placeholder 3"/>
          <p:cNvSpPr>
            <a:spLocks noGrp="1"/>
          </p:cNvSpPr>
          <p:nvPr>
            <p:ph type="sldNum" sz="quarter" idx="10"/>
          </p:nvPr>
        </p:nvSpPr>
        <p:spPr/>
        <p:txBody>
          <a:bodyPr/>
          <a:lstStyle/>
          <a:p>
            <a:fld id="{D21F4F42-E83F-4778-8C98-EBEAD90CBEE9}" type="slidenum">
              <a:rPr lang="en-US" smtClean="0"/>
              <a:t>14</a:t>
            </a:fld>
            <a:endParaRPr lang="en-US"/>
          </a:p>
        </p:txBody>
      </p:sp>
    </p:spTree>
    <p:extLst>
      <p:ext uri="{BB962C8B-B14F-4D97-AF65-F5344CB8AC3E}">
        <p14:creationId xmlns:p14="http://schemas.microsoft.com/office/powerpoint/2010/main" val="21463524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smtClean="0">
                <a:solidFill>
                  <a:schemeClr val="tx1"/>
                </a:solidFill>
                <a:effectLst/>
                <a:latin typeface="+mn-lt"/>
                <a:ea typeface="+mn-ea"/>
                <a:cs typeface="+mn-cs"/>
              </a:rPr>
              <a:t>Thank you all</a:t>
            </a:r>
            <a:r>
              <a:rPr lang="en-GB" sz="1200" b="0" i="0" kern="1200" baseline="0" dirty="0" smtClean="0">
                <a:solidFill>
                  <a:schemeClr val="tx1"/>
                </a:solidFill>
                <a:effectLst/>
                <a:latin typeface="+mn-lt"/>
                <a:ea typeface="+mn-ea"/>
                <a:cs typeface="+mn-cs"/>
              </a:rPr>
              <a:t> f</a:t>
            </a:r>
            <a:r>
              <a:rPr lang="en-GB" sz="1200" b="0" i="0" kern="1200" dirty="0" smtClean="0">
                <a:solidFill>
                  <a:schemeClr val="tx1"/>
                </a:solidFill>
                <a:effectLst/>
                <a:latin typeface="+mn-lt"/>
                <a:ea typeface="+mn-ea"/>
                <a:cs typeface="+mn-cs"/>
              </a:rPr>
              <a:t>or being here, and I hope you find this presentation both informative and engaging.</a:t>
            </a:r>
            <a:endParaRPr lang="en-US" dirty="0"/>
          </a:p>
        </p:txBody>
      </p:sp>
      <p:sp>
        <p:nvSpPr>
          <p:cNvPr id="4" name="Slide Number Placeholder 3"/>
          <p:cNvSpPr>
            <a:spLocks noGrp="1"/>
          </p:cNvSpPr>
          <p:nvPr>
            <p:ph type="sldNum" sz="quarter" idx="10"/>
          </p:nvPr>
        </p:nvSpPr>
        <p:spPr/>
        <p:txBody>
          <a:bodyPr/>
          <a:lstStyle/>
          <a:p>
            <a:fld id="{D21F4F42-E83F-4778-8C98-EBEAD90CBEE9}" type="slidenum">
              <a:rPr lang="en-US" smtClean="0"/>
              <a:t>15</a:t>
            </a:fld>
            <a:endParaRPr lang="en-US"/>
          </a:p>
        </p:txBody>
      </p:sp>
    </p:spTree>
    <p:extLst>
      <p:ext uri="{BB962C8B-B14F-4D97-AF65-F5344CB8AC3E}">
        <p14:creationId xmlns:p14="http://schemas.microsoft.com/office/powerpoint/2010/main" val="2150951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5/17/2023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5/17/2023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5/17/2023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5/17/2023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5/17/2023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5/17/2023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5/17/2023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5/17/2023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5/17/2023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image" Target="../media/image7.png"/><Relationship Id="rId3" Type="http://schemas.openxmlformats.org/officeDocument/2006/relationships/image" Target="../media/image1.jpeg"/><Relationship Id="rId7" Type="http://schemas.openxmlformats.org/officeDocument/2006/relationships/image" Target="../media/image5.svg"/><Relationship Id="rId12"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png"/><Relationship Id="rId11" Type="http://schemas.openxmlformats.org/officeDocument/2006/relationships/image" Target="../media/image9.svg"/><Relationship Id="rId5" Type="http://schemas.openxmlformats.org/officeDocument/2006/relationships/image" Target="../media/image3.svg"/><Relationship Id="rId10" Type="http://schemas.openxmlformats.org/officeDocument/2006/relationships/image" Target="../media/image5.png"/><Relationship Id="rId4" Type="http://schemas.openxmlformats.org/officeDocument/2006/relationships/image" Target="../media/image2.png"/><Relationship Id="rId9" Type="http://schemas.openxmlformats.org/officeDocument/2006/relationships/image" Target="../media/image7.svg"/><Relationship Id="rId14" Type="http://schemas.openxmlformats.org/officeDocument/2006/relationships/image" Target="../media/image12.sv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sv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3.sv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16.sv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14.sv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20.sv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8.sv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12.jpeg"/><Relationship Id="rId7" Type="http://schemas.openxmlformats.org/officeDocument/2006/relationships/image" Target="../media/image5.sv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3.png"/><Relationship Id="rId11" Type="http://schemas.openxmlformats.org/officeDocument/2006/relationships/image" Target="../media/image9.svg"/><Relationship Id="rId5" Type="http://schemas.openxmlformats.org/officeDocument/2006/relationships/image" Target="../media/image23.svg"/><Relationship Id="rId10" Type="http://schemas.openxmlformats.org/officeDocument/2006/relationships/image" Target="../media/image5.png"/><Relationship Id="rId4" Type="http://schemas.openxmlformats.org/officeDocument/2006/relationships/image" Target="../media/image13.png"/><Relationship Id="rId9" Type="http://schemas.openxmlformats.org/officeDocument/2006/relationships/image" Target="../media/image7.svg"/></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jpeg"/><Relationship Id="rId7" Type="http://schemas.openxmlformats.org/officeDocument/2006/relationships/image" Target="../media/image5.sv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3.svg"/><Relationship Id="rId4" Type="http://schemas.openxmlformats.org/officeDocument/2006/relationships/image" Target="../media/image2.png"/><Relationship Id="rId9" Type="http://schemas.openxmlformats.org/officeDocument/2006/relationships/image" Target="../media/image25.svg"/></Relationships>
</file>

<file path=ppt/slides/_rels/slide7.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5.svg"/><Relationship Id="rId3" Type="http://schemas.openxmlformats.org/officeDocument/2006/relationships/image" Target="../media/image12.jpeg"/><Relationship Id="rId7" Type="http://schemas.openxmlformats.org/officeDocument/2006/relationships/image" Target="../media/image29.svg"/><Relationship Id="rId12" Type="http://schemas.openxmlformats.org/officeDocument/2006/relationships/image" Target="../media/image3.png"/><Relationship Id="rId17" Type="http://schemas.openxmlformats.org/officeDocument/2006/relationships/image" Target="../media/image9.svg"/><Relationship Id="rId2" Type="http://schemas.openxmlformats.org/officeDocument/2006/relationships/notesSlide" Target="../notesSlides/notesSlide7.xml"/><Relationship Id="rId16"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16.png"/><Relationship Id="rId11" Type="http://schemas.openxmlformats.org/officeDocument/2006/relationships/image" Target="../media/image33.svg"/><Relationship Id="rId5" Type="http://schemas.openxmlformats.org/officeDocument/2006/relationships/image" Target="../media/image27.svg"/><Relationship Id="rId15" Type="http://schemas.openxmlformats.org/officeDocument/2006/relationships/image" Target="../media/image7.svg"/><Relationship Id="rId10" Type="http://schemas.openxmlformats.org/officeDocument/2006/relationships/image" Target="../media/image18.png"/><Relationship Id="rId4" Type="http://schemas.openxmlformats.org/officeDocument/2006/relationships/image" Target="../media/image15.png"/><Relationship Id="rId9" Type="http://schemas.openxmlformats.org/officeDocument/2006/relationships/image" Target="../media/image31.svg"/><Relationship Id="rId14" Type="http://schemas.openxmlformats.org/officeDocument/2006/relationships/image" Target="../media/image19.png"/></Relationships>
</file>

<file path=ppt/slides/_rels/slide8.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2.jpeg"/><Relationship Id="rId7" Type="http://schemas.openxmlformats.org/officeDocument/2006/relationships/image" Target="../media/image5.sv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3.svg"/><Relationship Id="rId4" Type="http://schemas.openxmlformats.org/officeDocument/2006/relationships/image" Target="../media/image2.png"/><Relationship Id="rId9" Type="http://schemas.openxmlformats.org/officeDocument/2006/relationships/image" Target="../media/image35.svg"/></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37.svg"/><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2.jpeg"/><Relationship Id="rId7" Type="http://schemas.openxmlformats.org/officeDocument/2006/relationships/image" Target="../media/image5.sv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3.svg"/><Relationship Id="rId4" Type="http://schemas.openxmlformats.org/officeDocument/2006/relationships/image" Target="../media/image2.png"/><Relationship Id="rId9" Type="http://schemas.openxmlformats.org/officeDocument/2006/relationships/image" Target="../media/image39.svg"/></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37.svg"/><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43.svg"/><Relationship Id="rId3" Type="http://schemas.openxmlformats.org/officeDocument/2006/relationships/image" Target="../media/image12.jpeg"/><Relationship Id="rId7" Type="http://schemas.openxmlformats.org/officeDocument/2006/relationships/image" Target="../media/image7.svg"/><Relationship Id="rId12" Type="http://schemas.openxmlformats.org/officeDocument/2006/relationships/image" Target="../media/image24.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41.svg"/><Relationship Id="rId5" Type="http://schemas.openxmlformats.org/officeDocument/2006/relationships/image" Target="../media/image5.svg"/><Relationship Id="rId15" Type="http://schemas.openxmlformats.org/officeDocument/2006/relationships/image" Target="../media/image45.svg"/><Relationship Id="rId10" Type="http://schemas.openxmlformats.org/officeDocument/2006/relationships/image" Target="../media/image23.png"/><Relationship Id="rId4" Type="http://schemas.openxmlformats.org/officeDocument/2006/relationships/image" Target="../media/image3.png"/><Relationship Id="rId9" Type="http://schemas.openxmlformats.org/officeDocument/2006/relationships/image" Target="../media/image9.svg"/><Relationship Id="rId14" Type="http://schemas.openxmlformats.org/officeDocument/2006/relationships/image" Target="../media/image25.png"/></Relationships>
</file>

<file path=ppt/slides/_rels/slide13.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12.jpeg"/><Relationship Id="rId7" Type="http://schemas.openxmlformats.org/officeDocument/2006/relationships/image" Target="../media/image47.sv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26.png"/><Relationship Id="rId11" Type="http://schemas.openxmlformats.org/officeDocument/2006/relationships/image" Target="../media/image51.svg"/><Relationship Id="rId5" Type="http://schemas.openxmlformats.org/officeDocument/2006/relationships/image" Target="../media/image5.svg"/><Relationship Id="rId10" Type="http://schemas.openxmlformats.org/officeDocument/2006/relationships/image" Target="../media/image28.png"/><Relationship Id="rId4" Type="http://schemas.openxmlformats.org/officeDocument/2006/relationships/image" Target="../media/image3.png"/><Relationship Id="rId9" Type="http://schemas.openxmlformats.org/officeDocument/2006/relationships/image" Target="../media/image49.svg"/></Relationships>
</file>

<file path=ppt/slides/_rels/slide14.xml.rels><?xml version="1.0" encoding="UTF-8" standalone="yes"?>
<Relationships xmlns="http://schemas.openxmlformats.org/package/2006/relationships"><Relationship Id="rId8" Type="http://schemas.openxmlformats.org/officeDocument/2006/relationships/image" Target="../media/image54.svg"/><Relationship Id="rId3" Type="http://schemas.openxmlformats.org/officeDocument/2006/relationships/image" Target="../media/image1.jpeg"/><Relationship Id="rId7" Type="http://schemas.openxmlformats.org/officeDocument/2006/relationships/image" Target="../media/image30.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29.jpeg"/><Relationship Id="rId5" Type="http://schemas.openxmlformats.org/officeDocument/2006/relationships/image" Target="../media/image14.sv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12.jpeg"/><Relationship Id="rId7" Type="http://schemas.openxmlformats.org/officeDocument/2006/relationships/image" Target="../media/image3.sv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56.svg"/><Relationship Id="rId4" Type="http://schemas.openxmlformats.org/officeDocument/2006/relationships/image" Target="../media/image31.png"/><Relationship Id="rId9" Type="http://schemas.openxmlformats.org/officeDocument/2006/relationships/image" Target="../media/image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alphaModFix amt="60000"/>
          </a:blip>
          <a:srcRect t="7786" b="7786"/>
          <a:stretch>
            <a:fillRect/>
          </a:stretch>
        </p:blipFill>
        <p:spPr>
          <a:xfrm>
            <a:off x="0" y="0"/>
            <a:ext cx="18288000" cy="10287000"/>
          </a:xfrm>
          <a:prstGeom prst="rect">
            <a:avLst/>
          </a:prstGeom>
        </p:spPr>
      </p:pic>
      <p:pic>
        <p:nvPicPr>
          <p:cNvPr id="3" name="Picture 3"/>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xmlns="" r:embed="rId5"/>
              </a:ext>
            </a:extLst>
          </a:blip>
          <a:srcRect/>
          <a:stretch>
            <a:fillRect/>
          </a:stretch>
        </p:blipFill>
        <p:spPr>
          <a:xfrm>
            <a:off x="15528869" y="-544892"/>
            <a:ext cx="3096042" cy="3147184"/>
          </a:xfrm>
          <a:prstGeom prst="rect">
            <a:avLst/>
          </a:prstGeom>
        </p:spPr>
      </p:pic>
      <p:pic>
        <p:nvPicPr>
          <p:cNvPr id="4" name="Picture 4"/>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xmlns="" r:embed="rId7"/>
              </a:ext>
            </a:extLst>
          </a:blip>
          <a:srcRect/>
          <a:stretch>
            <a:fillRect/>
          </a:stretch>
        </p:blipFill>
        <p:spPr>
          <a:xfrm rot="-8177652">
            <a:off x="-1469150" y="7117722"/>
            <a:ext cx="7315200" cy="3694176"/>
          </a:xfrm>
          <a:prstGeom prst="rect">
            <a:avLst/>
          </a:prstGeom>
        </p:spPr>
      </p:pic>
      <p:pic>
        <p:nvPicPr>
          <p:cNvPr id="5" name="Picture 5"/>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xmlns="" r:embed="rId9"/>
              </a:ext>
            </a:extLst>
          </a:blip>
          <a:srcRect/>
          <a:stretch>
            <a:fillRect/>
          </a:stretch>
        </p:blipFill>
        <p:spPr>
          <a:xfrm rot="-2574853">
            <a:off x="1788046" y="8778215"/>
            <a:ext cx="3674757" cy="3674757"/>
          </a:xfrm>
          <a:prstGeom prst="rect">
            <a:avLst/>
          </a:prstGeom>
        </p:spPr>
      </p:pic>
      <p:pic>
        <p:nvPicPr>
          <p:cNvPr id="6" name="Picture 6"/>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xmlns="" r:embed="rId11"/>
              </a:ext>
            </a:extLst>
          </a:blip>
          <a:srcRect/>
          <a:stretch>
            <a:fillRect/>
          </a:stretch>
        </p:blipFill>
        <p:spPr>
          <a:xfrm>
            <a:off x="-1028700" y="5625431"/>
            <a:ext cx="2057400" cy="2057400"/>
          </a:xfrm>
          <a:prstGeom prst="rect">
            <a:avLst/>
          </a:prstGeom>
        </p:spPr>
      </p:pic>
      <p:pic>
        <p:nvPicPr>
          <p:cNvPr id="7" name="Picture 7"/>
          <p:cNvPicPr>
            <a:picLocks noChangeAspect="1"/>
          </p:cNvPicPr>
          <p:nvPr/>
        </p:nvPicPr>
        <p:blipFill>
          <a:blip r:embed="rId12"/>
          <a:srcRect/>
          <a:stretch>
            <a:fillRect/>
          </a:stretch>
        </p:blipFill>
        <p:spPr>
          <a:xfrm>
            <a:off x="0" y="52837"/>
            <a:ext cx="2549455" cy="2549455"/>
          </a:xfrm>
          <a:prstGeom prst="rect">
            <a:avLst/>
          </a:prstGeom>
        </p:spPr>
      </p:pic>
      <p:sp>
        <p:nvSpPr>
          <p:cNvPr id="8" name="TextBox 8"/>
          <p:cNvSpPr txBox="1"/>
          <p:nvPr/>
        </p:nvSpPr>
        <p:spPr>
          <a:xfrm>
            <a:off x="4221341" y="4531569"/>
            <a:ext cx="11978334" cy="4329605"/>
          </a:xfrm>
          <a:prstGeom prst="rect">
            <a:avLst/>
          </a:prstGeom>
        </p:spPr>
        <p:txBody>
          <a:bodyPr lIns="0" tIns="0" rIns="0" bIns="0" rtlCol="0" anchor="t">
            <a:spAutoFit/>
          </a:bodyPr>
          <a:lstStyle/>
          <a:p>
            <a:pPr>
              <a:lnSpc>
                <a:spcPts val="6916"/>
              </a:lnSpc>
            </a:pPr>
            <a:r>
              <a:rPr lang="en-US" sz="4940">
                <a:solidFill>
                  <a:srgbClr val="26459B"/>
                </a:solidFill>
                <a:latin typeface="League Spartan"/>
              </a:rPr>
              <a:t>PRESENTED BY:</a:t>
            </a:r>
          </a:p>
          <a:p>
            <a:pPr>
              <a:lnSpc>
                <a:spcPts val="6916"/>
              </a:lnSpc>
            </a:pPr>
            <a:r>
              <a:rPr lang="en-US" sz="4940">
                <a:solidFill>
                  <a:srgbClr val="F7941D"/>
                </a:solidFill>
                <a:latin typeface="Lovelo"/>
              </a:rPr>
              <a:t>AREEJ NASIM </a:t>
            </a:r>
          </a:p>
          <a:p>
            <a:pPr>
              <a:lnSpc>
                <a:spcPts val="6916"/>
              </a:lnSpc>
            </a:pPr>
            <a:r>
              <a:rPr lang="en-US" sz="4940">
                <a:solidFill>
                  <a:srgbClr val="F7941D"/>
                </a:solidFill>
                <a:latin typeface="Lovelo"/>
              </a:rPr>
              <a:t>ALIZA REHMAN </a:t>
            </a:r>
          </a:p>
          <a:p>
            <a:pPr>
              <a:lnSpc>
                <a:spcPts val="6916"/>
              </a:lnSpc>
            </a:pPr>
            <a:r>
              <a:rPr lang="en-US" sz="4940">
                <a:solidFill>
                  <a:srgbClr val="F7941D"/>
                </a:solidFill>
                <a:latin typeface="Lovelo"/>
              </a:rPr>
              <a:t>SALMA MIRAJ </a:t>
            </a:r>
          </a:p>
          <a:p>
            <a:pPr>
              <a:lnSpc>
                <a:spcPts val="6916"/>
              </a:lnSpc>
            </a:pPr>
            <a:r>
              <a:rPr lang="en-US" sz="4940">
                <a:solidFill>
                  <a:srgbClr val="F7941D"/>
                </a:solidFill>
                <a:latin typeface="Lovelo"/>
              </a:rPr>
              <a:t>EEMAN NAEEM </a:t>
            </a:r>
          </a:p>
        </p:txBody>
      </p:sp>
      <p:pic>
        <p:nvPicPr>
          <p:cNvPr id="9" name="Picture 9"/>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xmlns="" r:embed="rId14"/>
              </a:ext>
            </a:extLst>
          </a:blip>
          <a:srcRect/>
          <a:stretch>
            <a:fillRect/>
          </a:stretch>
        </p:blipFill>
        <p:spPr>
          <a:xfrm>
            <a:off x="15452283" y="4349311"/>
            <a:ext cx="2658596" cy="5395675"/>
          </a:xfrm>
          <a:prstGeom prst="rect">
            <a:avLst/>
          </a:prstGeom>
        </p:spPr>
      </p:pic>
      <p:sp>
        <p:nvSpPr>
          <p:cNvPr id="10" name="TextBox 10"/>
          <p:cNvSpPr txBox="1"/>
          <p:nvPr/>
        </p:nvSpPr>
        <p:spPr>
          <a:xfrm>
            <a:off x="-261154" y="643772"/>
            <a:ext cx="18810308" cy="1123985"/>
          </a:xfrm>
          <a:prstGeom prst="rect">
            <a:avLst/>
          </a:prstGeom>
        </p:spPr>
        <p:txBody>
          <a:bodyPr lIns="0" tIns="0" rIns="0" bIns="0" rtlCol="0" anchor="t">
            <a:spAutoFit/>
          </a:bodyPr>
          <a:lstStyle/>
          <a:p>
            <a:pPr algn="ctr">
              <a:lnSpc>
                <a:spcPts val="8708"/>
              </a:lnSpc>
            </a:pPr>
            <a:r>
              <a:rPr lang="en-US" sz="7506">
                <a:solidFill>
                  <a:srgbClr val="26459B"/>
                </a:solidFill>
                <a:latin typeface="Chloe"/>
              </a:rPr>
              <a:t>OPERATING SYSTEMS </a:t>
            </a:r>
          </a:p>
        </p:txBody>
      </p:sp>
      <p:sp>
        <p:nvSpPr>
          <p:cNvPr id="11" name="TextBox 11"/>
          <p:cNvSpPr txBox="1"/>
          <p:nvPr/>
        </p:nvSpPr>
        <p:spPr>
          <a:xfrm>
            <a:off x="5045879" y="1474079"/>
            <a:ext cx="7986567" cy="1128213"/>
          </a:xfrm>
          <a:prstGeom prst="rect">
            <a:avLst/>
          </a:prstGeom>
        </p:spPr>
        <p:txBody>
          <a:bodyPr lIns="0" tIns="0" rIns="0" bIns="0" rtlCol="0" anchor="t">
            <a:spAutoFit/>
          </a:bodyPr>
          <a:lstStyle/>
          <a:p>
            <a:pPr algn="ctr">
              <a:lnSpc>
                <a:spcPts val="9215"/>
              </a:lnSpc>
            </a:pPr>
            <a:r>
              <a:rPr lang="en-US" sz="6582">
                <a:solidFill>
                  <a:srgbClr val="9BC3EB"/>
                </a:solidFill>
                <a:latin typeface="Arapey"/>
              </a:rPr>
              <a:t>DEMO VIDEO </a:t>
            </a:r>
          </a:p>
        </p:txBody>
      </p:sp>
      <p:sp>
        <p:nvSpPr>
          <p:cNvPr id="12" name="TextBox 12"/>
          <p:cNvSpPr txBox="1"/>
          <p:nvPr/>
        </p:nvSpPr>
        <p:spPr>
          <a:xfrm>
            <a:off x="7717264" y="7972457"/>
            <a:ext cx="10393616" cy="1879931"/>
          </a:xfrm>
          <a:prstGeom prst="rect">
            <a:avLst/>
          </a:prstGeom>
        </p:spPr>
        <p:txBody>
          <a:bodyPr lIns="0" tIns="0" rIns="0" bIns="0" rtlCol="0" anchor="t">
            <a:spAutoFit/>
          </a:bodyPr>
          <a:lstStyle/>
          <a:p>
            <a:pPr algn="ctr">
              <a:lnSpc>
                <a:spcPts val="7531"/>
              </a:lnSpc>
            </a:pPr>
            <a:r>
              <a:rPr lang="en-US" sz="5379">
                <a:solidFill>
                  <a:srgbClr val="26459B"/>
                </a:solidFill>
                <a:latin typeface="League Spartan"/>
              </a:rPr>
              <a:t>SUBMITTED TO : </a:t>
            </a:r>
          </a:p>
          <a:p>
            <a:pPr algn="ctr">
              <a:lnSpc>
                <a:spcPts val="7531"/>
              </a:lnSpc>
            </a:pPr>
            <a:r>
              <a:rPr lang="en-US" sz="5379">
                <a:solidFill>
                  <a:srgbClr val="F7941D"/>
                </a:solidFill>
                <a:latin typeface="Lovelo"/>
              </a:rPr>
              <a:t>MAM MARYAM </a:t>
            </a:r>
          </a:p>
        </p:txBody>
      </p:sp>
      <p:sp>
        <p:nvSpPr>
          <p:cNvPr id="13" name="TextBox 13"/>
          <p:cNvSpPr txBox="1"/>
          <p:nvPr/>
        </p:nvSpPr>
        <p:spPr>
          <a:xfrm>
            <a:off x="-546627" y="783242"/>
            <a:ext cx="19381254" cy="4842189"/>
          </a:xfrm>
          <a:prstGeom prst="rect">
            <a:avLst/>
          </a:prstGeom>
        </p:spPr>
        <p:txBody>
          <a:bodyPr lIns="0" tIns="0" rIns="0" bIns="0" rtlCol="0" anchor="t">
            <a:spAutoFit/>
          </a:bodyPr>
          <a:lstStyle/>
          <a:p>
            <a:pPr algn="ctr">
              <a:lnSpc>
                <a:spcPts val="12903"/>
              </a:lnSpc>
            </a:pPr>
            <a:endParaRPr dirty="0"/>
          </a:p>
          <a:p>
            <a:pPr algn="ctr">
              <a:lnSpc>
                <a:spcPts val="12903"/>
              </a:lnSpc>
            </a:pPr>
            <a:r>
              <a:rPr lang="en-US" sz="9216" dirty="0">
                <a:solidFill>
                  <a:srgbClr val="26459B"/>
                </a:solidFill>
                <a:latin typeface="Canva Sans Bold"/>
              </a:rPr>
              <a:t>SHORTEST JOB FIRST (SJF)</a:t>
            </a:r>
          </a:p>
          <a:p>
            <a:pPr algn="ctr">
              <a:lnSpc>
                <a:spcPts val="12903"/>
              </a:lnSpc>
            </a:pPr>
            <a:endParaRPr lang="en-US" sz="9216" dirty="0">
              <a:solidFill>
                <a:srgbClr val="26459B"/>
              </a:solidFill>
              <a:latin typeface="Canva Sans Bold"/>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alphaModFix amt="60000"/>
          </a:blip>
          <a:srcRect t="7786" b="7786"/>
          <a:stretch>
            <a:fillRect/>
          </a:stretch>
        </p:blipFill>
        <p:spPr>
          <a:xfrm>
            <a:off x="0" y="0"/>
            <a:ext cx="18288000" cy="10287000"/>
          </a:xfrm>
          <a:prstGeom prst="rect">
            <a:avLst/>
          </a:prstGeom>
        </p:spPr>
      </p:pic>
      <p:pic>
        <p:nvPicPr>
          <p:cNvPr id="3" name="Picture 3"/>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xmlns="" r:embed="rId5"/>
              </a:ext>
            </a:extLst>
          </a:blip>
          <a:srcRect/>
          <a:stretch>
            <a:fillRect/>
          </a:stretch>
        </p:blipFill>
        <p:spPr>
          <a:xfrm>
            <a:off x="15711279" y="-544892"/>
            <a:ext cx="3096042" cy="3147184"/>
          </a:xfrm>
          <a:prstGeom prst="rect">
            <a:avLst/>
          </a:prstGeom>
        </p:spPr>
      </p:pic>
      <p:grpSp>
        <p:nvGrpSpPr>
          <p:cNvPr id="4" name="Group 4"/>
          <p:cNvGrpSpPr/>
          <p:nvPr/>
        </p:nvGrpSpPr>
        <p:grpSpPr>
          <a:xfrm>
            <a:off x="1028700" y="-1657451"/>
            <a:ext cx="750395" cy="4259743"/>
            <a:chOff x="0" y="0"/>
            <a:chExt cx="2354580" cy="13366166"/>
          </a:xfrm>
        </p:grpSpPr>
        <p:sp>
          <p:nvSpPr>
            <p:cNvPr id="5" name="Freeform 5"/>
            <p:cNvSpPr/>
            <p:nvPr/>
          </p:nvSpPr>
          <p:spPr>
            <a:xfrm>
              <a:off x="0" y="0"/>
              <a:ext cx="2353310" cy="13366166"/>
            </a:xfrm>
            <a:custGeom>
              <a:avLst/>
              <a:gdLst/>
              <a:ahLst/>
              <a:cxnLst/>
              <a:rect l="l" t="t" r="r" b="b"/>
              <a:pathLst>
                <a:path w="2353310" h="13366166">
                  <a:moveTo>
                    <a:pt x="784860" y="13298856"/>
                  </a:moveTo>
                  <a:cubicBezTo>
                    <a:pt x="905510" y="13339496"/>
                    <a:pt x="1042670" y="13366166"/>
                    <a:pt x="1177290" y="13366166"/>
                  </a:cubicBezTo>
                  <a:cubicBezTo>
                    <a:pt x="1311910" y="13366166"/>
                    <a:pt x="1441450" y="13343306"/>
                    <a:pt x="1560830" y="13302666"/>
                  </a:cubicBezTo>
                  <a:cubicBezTo>
                    <a:pt x="1563370" y="13301396"/>
                    <a:pt x="1565910" y="13301396"/>
                    <a:pt x="1568450" y="13300126"/>
                  </a:cubicBezTo>
                  <a:cubicBezTo>
                    <a:pt x="2016760" y="13137566"/>
                    <a:pt x="2346960" y="12708306"/>
                    <a:pt x="2353310" y="12174358"/>
                  </a:cubicBezTo>
                  <a:lnTo>
                    <a:pt x="2353310" y="0"/>
                  </a:lnTo>
                  <a:lnTo>
                    <a:pt x="0" y="0"/>
                  </a:lnTo>
                  <a:lnTo>
                    <a:pt x="0" y="12165012"/>
                  </a:lnTo>
                  <a:cubicBezTo>
                    <a:pt x="6350" y="12710846"/>
                    <a:pt x="331470" y="13140106"/>
                    <a:pt x="784860" y="13298856"/>
                  </a:cubicBezTo>
                  <a:close/>
                </a:path>
              </a:pathLst>
            </a:custGeom>
            <a:solidFill>
              <a:srgbClr val="5C73B2"/>
            </a:solidFill>
          </p:spPr>
        </p:sp>
      </p:grpSp>
      <p:grpSp>
        <p:nvGrpSpPr>
          <p:cNvPr id="6" name="Group 6"/>
          <p:cNvGrpSpPr/>
          <p:nvPr/>
        </p:nvGrpSpPr>
        <p:grpSpPr>
          <a:xfrm>
            <a:off x="1106437" y="3783897"/>
            <a:ext cx="672658" cy="672658"/>
            <a:chOff x="0" y="0"/>
            <a:chExt cx="6350000" cy="6350000"/>
          </a:xfrm>
        </p:grpSpPr>
        <p:sp>
          <p:nvSpPr>
            <p:cNvPr id="7" name="Freeform 7"/>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1A3272"/>
            </a:solidFill>
          </p:spPr>
        </p:sp>
      </p:grpSp>
      <p:grpSp>
        <p:nvGrpSpPr>
          <p:cNvPr id="8" name="Group 8"/>
          <p:cNvGrpSpPr/>
          <p:nvPr/>
        </p:nvGrpSpPr>
        <p:grpSpPr>
          <a:xfrm>
            <a:off x="1281787" y="3959247"/>
            <a:ext cx="321958" cy="321958"/>
            <a:chOff x="0" y="0"/>
            <a:chExt cx="6350000" cy="6350000"/>
          </a:xfrm>
        </p:grpSpPr>
        <p:sp>
          <p:nvSpPr>
            <p:cNvPr id="9" name="Freeform 9"/>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7941D"/>
            </a:solidFill>
          </p:spPr>
        </p:sp>
      </p:grpSp>
      <p:grpSp>
        <p:nvGrpSpPr>
          <p:cNvPr id="10" name="Group 10"/>
          <p:cNvGrpSpPr/>
          <p:nvPr/>
        </p:nvGrpSpPr>
        <p:grpSpPr>
          <a:xfrm>
            <a:off x="1106437" y="4984334"/>
            <a:ext cx="672658" cy="672658"/>
            <a:chOff x="0" y="0"/>
            <a:chExt cx="6350000" cy="6350000"/>
          </a:xfrm>
        </p:grpSpPr>
        <p:sp>
          <p:nvSpPr>
            <p:cNvPr id="11" name="Freeform 11"/>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1A3272"/>
            </a:solidFill>
          </p:spPr>
        </p:sp>
      </p:grpSp>
      <p:grpSp>
        <p:nvGrpSpPr>
          <p:cNvPr id="12" name="Group 12"/>
          <p:cNvGrpSpPr/>
          <p:nvPr/>
        </p:nvGrpSpPr>
        <p:grpSpPr>
          <a:xfrm>
            <a:off x="1281787" y="5159684"/>
            <a:ext cx="321958" cy="321958"/>
            <a:chOff x="0" y="0"/>
            <a:chExt cx="6350000" cy="6350000"/>
          </a:xfrm>
        </p:grpSpPr>
        <p:sp>
          <p:nvSpPr>
            <p:cNvPr id="13" name="Freeform 13"/>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7941D"/>
            </a:solidFill>
          </p:spPr>
        </p:sp>
      </p:grpSp>
      <p:grpSp>
        <p:nvGrpSpPr>
          <p:cNvPr id="14" name="Group 14"/>
          <p:cNvGrpSpPr/>
          <p:nvPr/>
        </p:nvGrpSpPr>
        <p:grpSpPr>
          <a:xfrm>
            <a:off x="1106437" y="6184770"/>
            <a:ext cx="672658" cy="672658"/>
            <a:chOff x="0" y="0"/>
            <a:chExt cx="6350000" cy="6350000"/>
          </a:xfrm>
        </p:grpSpPr>
        <p:sp>
          <p:nvSpPr>
            <p:cNvPr id="15" name="Freeform 15"/>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1A3272"/>
            </a:solidFill>
          </p:spPr>
        </p:sp>
      </p:grpSp>
      <p:grpSp>
        <p:nvGrpSpPr>
          <p:cNvPr id="16" name="Group 16"/>
          <p:cNvGrpSpPr/>
          <p:nvPr/>
        </p:nvGrpSpPr>
        <p:grpSpPr>
          <a:xfrm>
            <a:off x="1281787" y="6360120"/>
            <a:ext cx="321958" cy="321958"/>
            <a:chOff x="0" y="0"/>
            <a:chExt cx="6350000" cy="6350000"/>
          </a:xfrm>
        </p:grpSpPr>
        <p:sp>
          <p:nvSpPr>
            <p:cNvPr id="17" name="Freeform 17"/>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7941D"/>
            </a:solidFill>
          </p:spPr>
        </p:sp>
      </p:grpSp>
      <p:grpSp>
        <p:nvGrpSpPr>
          <p:cNvPr id="18" name="Group 18"/>
          <p:cNvGrpSpPr/>
          <p:nvPr/>
        </p:nvGrpSpPr>
        <p:grpSpPr>
          <a:xfrm>
            <a:off x="1106437" y="7385206"/>
            <a:ext cx="672658" cy="672658"/>
            <a:chOff x="0" y="0"/>
            <a:chExt cx="6350000" cy="6350000"/>
          </a:xfrm>
        </p:grpSpPr>
        <p:sp>
          <p:nvSpPr>
            <p:cNvPr id="19" name="Freeform 19"/>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1A3272"/>
            </a:solidFill>
          </p:spPr>
        </p:sp>
      </p:grpSp>
      <p:grpSp>
        <p:nvGrpSpPr>
          <p:cNvPr id="20" name="Group 20"/>
          <p:cNvGrpSpPr/>
          <p:nvPr/>
        </p:nvGrpSpPr>
        <p:grpSpPr>
          <a:xfrm>
            <a:off x="1281787" y="7560556"/>
            <a:ext cx="321958" cy="321958"/>
            <a:chOff x="0" y="0"/>
            <a:chExt cx="6350000" cy="6350000"/>
          </a:xfrm>
        </p:grpSpPr>
        <p:sp>
          <p:nvSpPr>
            <p:cNvPr id="21" name="Freeform 21"/>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7941D"/>
            </a:solidFill>
          </p:spPr>
        </p:sp>
      </p:grpSp>
      <p:grpSp>
        <p:nvGrpSpPr>
          <p:cNvPr id="22" name="Group 22"/>
          <p:cNvGrpSpPr/>
          <p:nvPr/>
        </p:nvGrpSpPr>
        <p:grpSpPr>
          <a:xfrm>
            <a:off x="1106437" y="8585642"/>
            <a:ext cx="672658" cy="672658"/>
            <a:chOff x="0" y="0"/>
            <a:chExt cx="6350000" cy="6350000"/>
          </a:xfrm>
        </p:grpSpPr>
        <p:sp>
          <p:nvSpPr>
            <p:cNvPr id="23" name="Freeform 23"/>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1A3272"/>
            </a:solidFill>
          </p:spPr>
        </p:sp>
      </p:grpSp>
      <p:grpSp>
        <p:nvGrpSpPr>
          <p:cNvPr id="24" name="Group 24"/>
          <p:cNvGrpSpPr/>
          <p:nvPr/>
        </p:nvGrpSpPr>
        <p:grpSpPr>
          <a:xfrm>
            <a:off x="1281787" y="8760992"/>
            <a:ext cx="321958" cy="321958"/>
            <a:chOff x="0" y="0"/>
            <a:chExt cx="6350000" cy="6350000"/>
          </a:xfrm>
        </p:grpSpPr>
        <p:sp>
          <p:nvSpPr>
            <p:cNvPr id="25" name="Freeform 25"/>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7941D"/>
            </a:solidFill>
          </p:spPr>
        </p:sp>
      </p:grpSp>
      <p:pic>
        <p:nvPicPr>
          <p:cNvPr id="26" name="Picture 26"/>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xmlns="" r:embed="rId7"/>
              </a:ext>
            </a:extLst>
          </a:blip>
          <a:srcRect/>
          <a:stretch>
            <a:fillRect/>
          </a:stretch>
        </p:blipFill>
        <p:spPr>
          <a:xfrm rot="8542106">
            <a:off x="12587577" y="6625257"/>
            <a:ext cx="7315200" cy="3694176"/>
          </a:xfrm>
          <a:prstGeom prst="rect">
            <a:avLst/>
          </a:prstGeom>
        </p:spPr>
      </p:pic>
      <p:sp>
        <p:nvSpPr>
          <p:cNvPr id="27" name="TextBox 27"/>
          <p:cNvSpPr txBox="1"/>
          <p:nvPr/>
        </p:nvSpPr>
        <p:spPr>
          <a:xfrm>
            <a:off x="2135740" y="1897205"/>
            <a:ext cx="8081902" cy="946912"/>
          </a:xfrm>
          <a:prstGeom prst="rect">
            <a:avLst/>
          </a:prstGeom>
        </p:spPr>
        <p:txBody>
          <a:bodyPr lIns="0" tIns="0" rIns="0" bIns="0" rtlCol="0" anchor="t">
            <a:spAutoFit/>
          </a:bodyPr>
          <a:lstStyle/>
          <a:p>
            <a:pPr>
              <a:lnSpc>
                <a:spcPts val="7423"/>
              </a:lnSpc>
            </a:pPr>
            <a:r>
              <a:rPr lang="en-US" sz="6399">
                <a:solidFill>
                  <a:srgbClr val="26459B"/>
                </a:solidFill>
                <a:latin typeface="League Spartan"/>
              </a:rPr>
              <a:t>Table Of Content</a:t>
            </a:r>
          </a:p>
        </p:txBody>
      </p:sp>
      <p:sp>
        <p:nvSpPr>
          <p:cNvPr id="28" name="TextBox 28"/>
          <p:cNvSpPr txBox="1"/>
          <p:nvPr/>
        </p:nvSpPr>
        <p:spPr>
          <a:xfrm>
            <a:off x="2538690" y="3824951"/>
            <a:ext cx="5962436" cy="523875"/>
          </a:xfrm>
          <a:prstGeom prst="rect">
            <a:avLst/>
          </a:prstGeom>
        </p:spPr>
        <p:txBody>
          <a:bodyPr lIns="0" tIns="0" rIns="0" bIns="0" rtlCol="0" anchor="t">
            <a:spAutoFit/>
          </a:bodyPr>
          <a:lstStyle/>
          <a:p>
            <a:pPr>
              <a:lnSpc>
                <a:spcPts val="4200"/>
              </a:lnSpc>
            </a:pPr>
            <a:r>
              <a:rPr lang="en-US" sz="3000">
                <a:solidFill>
                  <a:srgbClr val="13224B"/>
                </a:solidFill>
                <a:latin typeface="Glacial Indifference Bold"/>
              </a:rPr>
              <a:t>WHAT IS CPU SCHEDULING </a:t>
            </a:r>
          </a:p>
        </p:txBody>
      </p:sp>
      <p:sp>
        <p:nvSpPr>
          <p:cNvPr id="29" name="TextBox 29"/>
          <p:cNvSpPr txBox="1"/>
          <p:nvPr/>
        </p:nvSpPr>
        <p:spPr>
          <a:xfrm>
            <a:off x="2538690" y="5025387"/>
            <a:ext cx="6649821" cy="523875"/>
          </a:xfrm>
          <a:prstGeom prst="rect">
            <a:avLst/>
          </a:prstGeom>
        </p:spPr>
        <p:txBody>
          <a:bodyPr lIns="0" tIns="0" rIns="0" bIns="0" rtlCol="0" anchor="t">
            <a:spAutoFit/>
          </a:bodyPr>
          <a:lstStyle/>
          <a:p>
            <a:pPr>
              <a:lnSpc>
                <a:spcPts val="4200"/>
              </a:lnSpc>
            </a:pPr>
            <a:r>
              <a:rPr lang="en-US" sz="3000">
                <a:solidFill>
                  <a:srgbClr val="13224B"/>
                </a:solidFill>
                <a:latin typeface="Glacial Indifference Bold"/>
              </a:rPr>
              <a:t>SHORTEST JOB FIRST  &amp; EXAMPLE </a:t>
            </a:r>
          </a:p>
        </p:txBody>
      </p:sp>
      <p:sp>
        <p:nvSpPr>
          <p:cNvPr id="30" name="TextBox 30"/>
          <p:cNvSpPr txBox="1"/>
          <p:nvPr/>
        </p:nvSpPr>
        <p:spPr>
          <a:xfrm>
            <a:off x="2538690" y="7426260"/>
            <a:ext cx="7008260" cy="523875"/>
          </a:xfrm>
          <a:prstGeom prst="rect">
            <a:avLst/>
          </a:prstGeom>
        </p:spPr>
        <p:txBody>
          <a:bodyPr lIns="0" tIns="0" rIns="0" bIns="0" rtlCol="0" anchor="t">
            <a:spAutoFit/>
          </a:bodyPr>
          <a:lstStyle/>
          <a:p>
            <a:pPr>
              <a:lnSpc>
                <a:spcPts val="4200"/>
              </a:lnSpc>
            </a:pPr>
            <a:r>
              <a:rPr lang="en-US" sz="3000">
                <a:solidFill>
                  <a:srgbClr val="13224B"/>
                </a:solidFill>
                <a:latin typeface="Glacial Indifference Bold"/>
              </a:rPr>
              <a:t>TYPES OF SJF </a:t>
            </a:r>
          </a:p>
        </p:txBody>
      </p:sp>
      <p:sp>
        <p:nvSpPr>
          <p:cNvPr id="31" name="TextBox 31"/>
          <p:cNvSpPr txBox="1"/>
          <p:nvPr/>
        </p:nvSpPr>
        <p:spPr>
          <a:xfrm>
            <a:off x="2538690" y="6225824"/>
            <a:ext cx="7171286" cy="523875"/>
          </a:xfrm>
          <a:prstGeom prst="rect">
            <a:avLst/>
          </a:prstGeom>
        </p:spPr>
        <p:txBody>
          <a:bodyPr lIns="0" tIns="0" rIns="0" bIns="0" rtlCol="0" anchor="t">
            <a:spAutoFit/>
          </a:bodyPr>
          <a:lstStyle/>
          <a:p>
            <a:pPr>
              <a:lnSpc>
                <a:spcPts val="4200"/>
              </a:lnSpc>
            </a:pPr>
            <a:r>
              <a:rPr lang="en-US" sz="3000">
                <a:solidFill>
                  <a:srgbClr val="13224B"/>
                </a:solidFill>
                <a:latin typeface="Glacial Indifference Bold"/>
              </a:rPr>
              <a:t>STRENGTHS AND SHORTCOMINGS </a:t>
            </a:r>
          </a:p>
        </p:txBody>
      </p:sp>
      <p:sp>
        <p:nvSpPr>
          <p:cNvPr id="32" name="TextBox 32"/>
          <p:cNvSpPr txBox="1"/>
          <p:nvPr/>
        </p:nvSpPr>
        <p:spPr>
          <a:xfrm>
            <a:off x="2538690" y="8559075"/>
            <a:ext cx="2006441" cy="523875"/>
          </a:xfrm>
          <a:prstGeom prst="rect">
            <a:avLst/>
          </a:prstGeom>
        </p:spPr>
        <p:txBody>
          <a:bodyPr lIns="0" tIns="0" rIns="0" bIns="0" rtlCol="0" anchor="t">
            <a:spAutoFit/>
          </a:bodyPr>
          <a:lstStyle/>
          <a:p>
            <a:pPr algn="ctr">
              <a:lnSpc>
                <a:spcPts val="4200"/>
              </a:lnSpc>
              <a:spcBef>
                <a:spcPct val="0"/>
              </a:spcBef>
            </a:pPr>
            <a:r>
              <a:rPr lang="en-US" sz="3000">
                <a:solidFill>
                  <a:srgbClr val="13224B"/>
                </a:solidFill>
                <a:latin typeface="Glacial Indifference Bold"/>
              </a:rPr>
              <a:t>SUMMARY</a:t>
            </a:r>
            <a:r>
              <a:rPr lang="en-US" sz="3000">
                <a:solidFill>
                  <a:srgbClr val="010101"/>
                </a:solidFill>
                <a:latin typeface="Glacial Indifference Bold"/>
              </a:rPr>
              <a:t>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alphaModFix amt="60000"/>
          </a:blip>
          <a:srcRect t="7786" b="7786"/>
          <a:stretch>
            <a:fillRect/>
          </a:stretch>
        </p:blipFill>
        <p:spPr>
          <a:xfrm>
            <a:off x="0" y="0"/>
            <a:ext cx="18288000" cy="10287000"/>
          </a:xfrm>
          <a:prstGeom prst="rect">
            <a:avLst/>
          </a:prstGeom>
        </p:spPr>
      </p:pic>
      <p:grpSp>
        <p:nvGrpSpPr>
          <p:cNvPr id="3" name="Group 3"/>
          <p:cNvGrpSpPr/>
          <p:nvPr/>
        </p:nvGrpSpPr>
        <p:grpSpPr>
          <a:xfrm>
            <a:off x="11013278" y="8660721"/>
            <a:ext cx="6246022" cy="597579"/>
            <a:chOff x="0" y="0"/>
            <a:chExt cx="6350000" cy="6350000"/>
          </a:xfrm>
        </p:grpSpPr>
        <p:sp>
          <p:nvSpPr>
            <p:cNvPr id="4" name="Freeform 4"/>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1A3272"/>
            </a:solidFill>
          </p:spPr>
        </p:sp>
      </p:grpSp>
      <p:grpSp>
        <p:nvGrpSpPr>
          <p:cNvPr id="5" name="Group 5"/>
          <p:cNvGrpSpPr/>
          <p:nvPr/>
        </p:nvGrpSpPr>
        <p:grpSpPr>
          <a:xfrm rot="-5400000">
            <a:off x="1724714" y="-2211898"/>
            <a:ext cx="8057351" cy="14270107"/>
            <a:chOff x="0" y="0"/>
            <a:chExt cx="2354580" cy="4170119"/>
          </a:xfrm>
        </p:grpSpPr>
        <p:sp>
          <p:nvSpPr>
            <p:cNvPr id="6" name="Freeform 6"/>
            <p:cNvSpPr/>
            <p:nvPr/>
          </p:nvSpPr>
          <p:spPr>
            <a:xfrm>
              <a:off x="0" y="0"/>
              <a:ext cx="2353310" cy="4170119"/>
            </a:xfrm>
            <a:custGeom>
              <a:avLst/>
              <a:gdLst/>
              <a:ahLst/>
              <a:cxnLst/>
              <a:rect l="l" t="t" r="r" b="b"/>
              <a:pathLst>
                <a:path w="2353310" h="4170119">
                  <a:moveTo>
                    <a:pt x="784860" y="4102809"/>
                  </a:moveTo>
                  <a:cubicBezTo>
                    <a:pt x="905510" y="4143449"/>
                    <a:pt x="1042670" y="4170119"/>
                    <a:pt x="1177290" y="4170119"/>
                  </a:cubicBezTo>
                  <a:cubicBezTo>
                    <a:pt x="1311910" y="4170119"/>
                    <a:pt x="1441450" y="4147259"/>
                    <a:pt x="1560830" y="4106619"/>
                  </a:cubicBezTo>
                  <a:cubicBezTo>
                    <a:pt x="1563370" y="4105349"/>
                    <a:pt x="1565910" y="4105349"/>
                    <a:pt x="1568450" y="4104079"/>
                  </a:cubicBezTo>
                  <a:cubicBezTo>
                    <a:pt x="2016760" y="3941519"/>
                    <a:pt x="2346960" y="3512259"/>
                    <a:pt x="2353310" y="3006605"/>
                  </a:cubicBezTo>
                  <a:lnTo>
                    <a:pt x="2353310" y="0"/>
                  </a:lnTo>
                  <a:lnTo>
                    <a:pt x="0" y="0"/>
                  </a:lnTo>
                  <a:lnTo>
                    <a:pt x="0" y="3004334"/>
                  </a:lnTo>
                  <a:cubicBezTo>
                    <a:pt x="6350" y="3514799"/>
                    <a:pt x="331470" y="3944058"/>
                    <a:pt x="784860" y="4102808"/>
                  </a:cubicBezTo>
                  <a:close/>
                </a:path>
              </a:pathLst>
            </a:custGeom>
            <a:solidFill>
              <a:srgbClr val="FFFFFF">
                <a:alpha val="53725"/>
              </a:srgbClr>
            </a:solidFill>
          </p:spPr>
        </p:sp>
      </p:grpSp>
      <p:pic>
        <p:nvPicPr>
          <p:cNvPr id="7" name="Picture 7"/>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xmlns="" r:embed="rId5"/>
              </a:ext>
            </a:extLst>
          </a:blip>
          <a:srcRect/>
          <a:stretch>
            <a:fillRect/>
          </a:stretch>
        </p:blipFill>
        <p:spPr>
          <a:xfrm rot="-5400000" flipH="1">
            <a:off x="15244337" y="286005"/>
            <a:ext cx="2633016" cy="2676509"/>
          </a:xfrm>
          <a:prstGeom prst="rect">
            <a:avLst/>
          </a:prstGeom>
        </p:spPr>
      </p:pic>
      <p:sp>
        <p:nvSpPr>
          <p:cNvPr id="8" name="TextBox 8"/>
          <p:cNvSpPr txBox="1"/>
          <p:nvPr/>
        </p:nvSpPr>
        <p:spPr>
          <a:xfrm>
            <a:off x="1230381" y="2643630"/>
            <a:ext cx="10983634" cy="5784092"/>
          </a:xfrm>
          <a:prstGeom prst="rect">
            <a:avLst/>
          </a:prstGeom>
        </p:spPr>
        <p:txBody>
          <a:bodyPr lIns="0" tIns="0" rIns="0" bIns="0" rtlCol="0" anchor="t">
            <a:spAutoFit/>
          </a:bodyPr>
          <a:lstStyle/>
          <a:p>
            <a:pPr>
              <a:lnSpc>
                <a:spcPts val="4591"/>
              </a:lnSpc>
            </a:pPr>
            <a:r>
              <a:rPr lang="en-US" sz="3279">
                <a:solidFill>
                  <a:srgbClr val="13224B"/>
                </a:solidFill>
                <a:latin typeface="Glacial Indifference"/>
              </a:rPr>
              <a:t>CPU scheduling is a technique used by operating systems to efficiently allocate CPU resources to running processes. The CPU (Central Processing Unit) is the part of the computer that executes instructions, and scheduling is the process of deciding which process should be executed by the CPU at any given time.</a:t>
            </a:r>
          </a:p>
          <a:p>
            <a:pPr>
              <a:lnSpc>
                <a:spcPts val="4591"/>
              </a:lnSpc>
            </a:pPr>
            <a:r>
              <a:rPr lang="en-US" sz="3279">
                <a:solidFill>
                  <a:srgbClr val="13224B"/>
                </a:solidFill>
                <a:latin typeface="Glacial Indifference"/>
              </a:rPr>
              <a:t>CPU scheduling plays a critical role in optimizing the performance of operating systems, and the choice of scheduling algorithm depends on the specific needs of the system and the applications running on it.</a:t>
            </a:r>
          </a:p>
        </p:txBody>
      </p:sp>
      <p:pic>
        <p:nvPicPr>
          <p:cNvPr id="9" name="Picture 9"/>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xmlns="" r:embed="rId7"/>
              </a:ext>
            </a:extLst>
          </a:blip>
          <a:srcRect/>
          <a:stretch>
            <a:fillRect/>
          </a:stretch>
        </p:blipFill>
        <p:spPr>
          <a:xfrm>
            <a:off x="13077578" y="2690449"/>
            <a:ext cx="1857922" cy="6269061"/>
          </a:xfrm>
          <a:prstGeom prst="rect">
            <a:avLst/>
          </a:prstGeom>
        </p:spPr>
      </p:pic>
      <p:sp>
        <p:nvSpPr>
          <p:cNvPr id="10" name="TextBox 10"/>
          <p:cNvSpPr txBox="1"/>
          <p:nvPr/>
        </p:nvSpPr>
        <p:spPr>
          <a:xfrm>
            <a:off x="1230381" y="1595709"/>
            <a:ext cx="8378960" cy="1094740"/>
          </a:xfrm>
          <a:prstGeom prst="rect">
            <a:avLst/>
          </a:prstGeom>
        </p:spPr>
        <p:txBody>
          <a:bodyPr lIns="0" tIns="0" rIns="0" bIns="0" rtlCol="0" anchor="t">
            <a:spAutoFit/>
          </a:bodyPr>
          <a:lstStyle/>
          <a:p>
            <a:pPr>
              <a:lnSpc>
                <a:spcPts val="8959"/>
              </a:lnSpc>
            </a:pPr>
            <a:r>
              <a:rPr lang="en-US" sz="6399">
                <a:solidFill>
                  <a:srgbClr val="26459B"/>
                </a:solidFill>
                <a:latin typeface="League Spartan"/>
              </a:rPr>
              <a:t>CPU SCHEDULING:</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alphaModFix amt="60000"/>
          </a:blip>
          <a:srcRect t="7786" b="7786"/>
          <a:stretch>
            <a:fillRect/>
          </a:stretch>
        </p:blipFill>
        <p:spPr>
          <a:xfrm>
            <a:off x="0" y="0"/>
            <a:ext cx="18288000" cy="10287000"/>
          </a:xfrm>
          <a:prstGeom prst="rect">
            <a:avLst/>
          </a:prstGeom>
        </p:spPr>
      </p:pic>
      <p:pic>
        <p:nvPicPr>
          <p:cNvPr id="3" name="Picture 3"/>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xmlns="" r:embed="rId5"/>
              </a:ext>
            </a:extLst>
          </a:blip>
          <a:srcRect/>
          <a:stretch>
            <a:fillRect/>
          </a:stretch>
        </p:blipFill>
        <p:spPr>
          <a:xfrm>
            <a:off x="1017439" y="853361"/>
            <a:ext cx="6311119" cy="4888248"/>
          </a:xfrm>
          <a:prstGeom prst="rect">
            <a:avLst/>
          </a:prstGeom>
        </p:spPr>
      </p:pic>
      <p:grpSp>
        <p:nvGrpSpPr>
          <p:cNvPr id="4" name="Group 4"/>
          <p:cNvGrpSpPr/>
          <p:nvPr/>
        </p:nvGrpSpPr>
        <p:grpSpPr>
          <a:xfrm>
            <a:off x="9848607" y="-372960"/>
            <a:ext cx="10656852" cy="11909670"/>
            <a:chOff x="0" y="0"/>
            <a:chExt cx="3887649" cy="4344680"/>
          </a:xfrm>
        </p:grpSpPr>
        <p:sp>
          <p:nvSpPr>
            <p:cNvPr id="5" name="Freeform 5"/>
            <p:cNvSpPr/>
            <p:nvPr/>
          </p:nvSpPr>
          <p:spPr>
            <a:xfrm>
              <a:off x="0" y="0"/>
              <a:ext cx="3887649" cy="4344680"/>
            </a:xfrm>
            <a:custGeom>
              <a:avLst/>
              <a:gdLst/>
              <a:ahLst/>
              <a:cxnLst/>
              <a:rect l="l" t="t" r="r" b="b"/>
              <a:pathLst>
                <a:path w="3887649" h="4344680">
                  <a:moveTo>
                    <a:pt x="0" y="0"/>
                  </a:moveTo>
                  <a:lnTo>
                    <a:pt x="3887649" y="0"/>
                  </a:lnTo>
                  <a:lnTo>
                    <a:pt x="3887649" y="4344680"/>
                  </a:lnTo>
                  <a:lnTo>
                    <a:pt x="0" y="4344680"/>
                  </a:lnTo>
                  <a:close/>
                </a:path>
              </a:pathLst>
            </a:custGeom>
            <a:solidFill>
              <a:srgbClr val="5C73B2"/>
            </a:solidFill>
          </p:spPr>
        </p:sp>
      </p:grpSp>
      <p:grpSp>
        <p:nvGrpSpPr>
          <p:cNvPr id="6" name="Group 6"/>
          <p:cNvGrpSpPr/>
          <p:nvPr/>
        </p:nvGrpSpPr>
        <p:grpSpPr>
          <a:xfrm rot="-5400000">
            <a:off x="12962243" y="-2203734"/>
            <a:ext cx="1762125" cy="6970302"/>
            <a:chOff x="0" y="0"/>
            <a:chExt cx="2354580" cy="9313831"/>
          </a:xfrm>
        </p:grpSpPr>
        <p:sp>
          <p:nvSpPr>
            <p:cNvPr id="7" name="Freeform 7"/>
            <p:cNvSpPr/>
            <p:nvPr/>
          </p:nvSpPr>
          <p:spPr>
            <a:xfrm>
              <a:off x="0" y="0"/>
              <a:ext cx="2353310" cy="9313831"/>
            </a:xfrm>
            <a:custGeom>
              <a:avLst/>
              <a:gdLst/>
              <a:ahLst/>
              <a:cxnLst/>
              <a:rect l="l" t="t" r="r" b="b"/>
              <a:pathLst>
                <a:path w="2353310" h="9313831">
                  <a:moveTo>
                    <a:pt x="784860" y="9246522"/>
                  </a:moveTo>
                  <a:cubicBezTo>
                    <a:pt x="905510" y="9287162"/>
                    <a:pt x="1042670" y="9313831"/>
                    <a:pt x="1177290" y="9313831"/>
                  </a:cubicBezTo>
                  <a:cubicBezTo>
                    <a:pt x="1311910" y="9313831"/>
                    <a:pt x="1441450" y="9290972"/>
                    <a:pt x="1560830" y="9250331"/>
                  </a:cubicBezTo>
                  <a:cubicBezTo>
                    <a:pt x="1563370" y="9249062"/>
                    <a:pt x="1565910" y="9249062"/>
                    <a:pt x="1568450" y="9247791"/>
                  </a:cubicBezTo>
                  <a:cubicBezTo>
                    <a:pt x="2016760" y="9085231"/>
                    <a:pt x="2346960" y="8655972"/>
                    <a:pt x="2353310" y="8134491"/>
                  </a:cubicBezTo>
                  <a:lnTo>
                    <a:pt x="2353310" y="0"/>
                  </a:lnTo>
                  <a:lnTo>
                    <a:pt x="0" y="0"/>
                  </a:lnTo>
                  <a:lnTo>
                    <a:pt x="0" y="8128264"/>
                  </a:lnTo>
                  <a:cubicBezTo>
                    <a:pt x="6350" y="8658511"/>
                    <a:pt x="331470" y="9087772"/>
                    <a:pt x="784860" y="9246522"/>
                  </a:cubicBezTo>
                  <a:close/>
                </a:path>
              </a:pathLst>
            </a:custGeom>
            <a:solidFill>
              <a:srgbClr val="F6F5F5"/>
            </a:solidFill>
          </p:spPr>
        </p:sp>
      </p:grpSp>
      <p:grpSp>
        <p:nvGrpSpPr>
          <p:cNvPr id="8" name="Group 8"/>
          <p:cNvGrpSpPr/>
          <p:nvPr/>
        </p:nvGrpSpPr>
        <p:grpSpPr>
          <a:xfrm rot="-5400000">
            <a:off x="12893087" y="11562"/>
            <a:ext cx="1762125" cy="6970302"/>
            <a:chOff x="0" y="0"/>
            <a:chExt cx="2354580" cy="9313831"/>
          </a:xfrm>
        </p:grpSpPr>
        <p:sp>
          <p:nvSpPr>
            <p:cNvPr id="9" name="Freeform 9"/>
            <p:cNvSpPr/>
            <p:nvPr/>
          </p:nvSpPr>
          <p:spPr>
            <a:xfrm>
              <a:off x="0" y="0"/>
              <a:ext cx="2353310" cy="9313831"/>
            </a:xfrm>
            <a:custGeom>
              <a:avLst/>
              <a:gdLst/>
              <a:ahLst/>
              <a:cxnLst/>
              <a:rect l="l" t="t" r="r" b="b"/>
              <a:pathLst>
                <a:path w="2353310" h="9313831">
                  <a:moveTo>
                    <a:pt x="784860" y="9246522"/>
                  </a:moveTo>
                  <a:cubicBezTo>
                    <a:pt x="905510" y="9287162"/>
                    <a:pt x="1042670" y="9313831"/>
                    <a:pt x="1177290" y="9313831"/>
                  </a:cubicBezTo>
                  <a:cubicBezTo>
                    <a:pt x="1311910" y="9313831"/>
                    <a:pt x="1441450" y="9290972"/>
                    <a:pt x="1560830" y="9250331"/>
                  </a:cubicBezTo>
                  <a:cubicBezTo>
                    <a:pt x="1563370" y="9249062"/>
                    <a:pt x="1565910" y="9249062"/>
                    <a:pt x="1568450" y="9247791"/>
                  </a:cubicBezTo>
                  <a:cubicBezTo>
                    <a:pt x="2016760" y="9085231"/>
                    <a:pt x="2346960" y="8655972"/>
                    <a:pt x="2353310" y="8134491"/>
                  </a:cubicBezTo>
                  <a:lnTo>
                    <a:pt x="2353310" y="0"/>
                  </a:lnTo>
                  <a:lnTo>
                    <a:pt x="0" y="0"/>
                  </a:lnTo>
                  <a:lnTo>
                    <a:pt x="0" y="8128264"/>
                  </a:lnTo>
                  <a:cubicBezTo>
                    <a:pt x="6350" y="8658511"/>
                    <a:pt x="331470" y="9087772"/>
                    <a:pt x="784860" y="9246522"/>
                  </a:cubicBezTo>
                  <a:close/>
                </a:path>
              </a:pathLst>
            </a:custGeom>
            <a:solidFill>
              <a:srgbClr val="F6F5F5"/>
            </a:solidFill>
          </p:spPr>
        </p:sp>
      </p:grpSp>
      <p:grpSp>
        <p:nvGrpSpPr>
          <p:cNvPr id="10" name="Group 10"/>
          <p:cNvGrpSpPr/>
          <p:nvPr/>
        </p:nvGrpSpPr>
        <p:grpSpPr>
          <a:xfrm rot="-5400000">
            <a:off x="12962243" y="2176631"/>
            <a:ext cx="1762125" cy="6970302"/>
            <a:chOff x="0" y="0"/>
            <a:chExt cx="2354580" cy="9313831"/>
          </a:xfrm>
        </p:grpSpPr>
        <p:sp>
          <p:nvSpPr>
            <p:cNvPr id="11" name="Freeform 11"/>
            <p:cNvSpPr/>
            <p:nvPr/>
          </p:nvSpPr>
          <p:spPr>
            <a:xfrm>
              <a:off x="0" y="0"/>
              <a:ext cx="2353310" cy="9313831"/>
            </a:xfrm>
            <a:custGeom>
              <a:avLst/>
              <a:gdLst/>
              <a:ahLst/>
              <a:cxnLst/>
              <a:rect l="l" t="t" r="r" b="b"/>
              <a:pathLst>
                <a:path w="2353310" h="9313831">
                  <a:moveTo>
                    <a:pt x="784860" y="9246522"/>
                  </a:moveTo>
                  <a:cubicBezTo>
                    <a:pt x="905510" y="9287162"/>
                    <a:pt x="1042670" y="9313831"/>
                    <a:pt x="1177290" y="9313831"/>
                  </a:cubicBezTo>
                  <a:cubicBezTo>
                    <a:pt x="1311910" y="9313831"/>
                    <a:pt x="1441450" y="9290972"/>
                    <a:pt x="1560830" y="9250331"/>
                  </a:cubicBezTo>
                  <a:cubicBezTo>
                    <a:pt x="1563370" y="9249062"/>
                    <a:pt x="1565910" y="9249062"/>
                    <a:pt x="1568450" y="9247791"/>
                  </a:cubicBezTo>
                  <a:cubicBezTo>
                    <a:pt x="2016760" y="9085231"/>
                    <a:pt x="2346960" y="8655972"/>
                    <a:pt x="2353310" y="8134491"/>
                  </a:cubicBezTo>
                  <a:lnTo>
                    <a:pt x="2353310" y="0"/>
                  </a:lnTo>
                  <a:lnTo>
                    <a:pt x="0" y="0"/>
                  </a:lnTo>
                  <a:lnTo>
                    <a:pt x="0" y="8128264"/>
                  </a:lnTo>
                  <a:cubicBezTo>
                    <a:pt x="6350" y="8658511"/>
                    <a:pt x="331470" y="9087772"/>
                    <a:pt x="784860" y="9246522"/>
                  </a:cubicBezTo>
                  <a:close/>
                </a:path>
              </a:pathLst>
            </a:custGeom>
            <a:solidFill>
              <a:srgbClr val="F6F5F5"/>
            </a:solidFill>
          </p:spPr>
        </p:sp>
      </p:grpSp>
      <p:grpSp>
        <p:nvGrpSpPr>
          <p:cNvPr id="12" name="Group 12"/>
          <p:cNvGrpSpPr/>
          <p:nvPr/>
        </p:nvGrpSpPr>
        <p:grpSpPr>
          <a:xfrm>
            <a:off x="8827771" y="290291"/>
            <a:ext cx="2041672" cy="2041672"/>
            <a:chOff x="0" y="0"/>
            <a:chExt cx="6350000" cy="6350000"/>
          </a:xfrm>
        </p:grpSpPr>
        <p:sp>
          <p:nvSpPr>
            <p:cNvPr id="13" name="Freeform 13"/>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5C73B2"/>
            </a:solidFill>
          </p:spPr>
        </p:sp>
      </p:grpSp>
      <p:grpSp>
        <p:nvGrpSpPr>
          <p:cNvPr id="14" name="Group 14"/>
          <p:cNvGrpSpPr/>
          <p:nvPr/>
        </p:nvGrpSpPr>
        <p:grpSpPr>
          <a:xfrm>
            <a:off x="8827771" y="2457755"/>
            <a:ext cx="2041672" cy="2041672"/>
            <a:chOff x="0" y="0"/>
            <a:chExt cx="6350000" cy="6350000"/>
          </a:xfrm>
        </p:grpSpPr>
        <p:sp>
          <p:nvSpPr>
            <p:cNvPr id="15" name="Freeform 15"/>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5C73B2"/>
            </a:solidFill>
          </p:spPr>
        </p:sp>
      </p:grpSp>
      <p:grpSp>
        <p:nvGrpSpPr>
          <p:cNvPr id="16" name="Group 16"/>
          <p:cNvGrpSpPr/>
          <p:nvPr/>
        </p:nvGrpSpPr>
        <p:grpSpPr>
          <a:xfrm>
            <a:off x="8827771" y="4676775"/>
            <a:ext cx="2041672" cy="2041672"/>
            <a:chOff x="0" y="0"/>
            <a:chExt cx="6350000" cy="6350000"/>
          </a:xfrm>
        </p:grpSpPr>
        <p:sp>
          <p:nvSpPr>
            <p:cNvPr id="17" name="Freeform 17"/>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5C73B2"/>
            </a:solidFill>
          </p:spPr>
        </p:sp>
      </p:grpSp>
      <p:grpSp>
        <p:nvGrpSpPr>
          <p:cNvPr id="18" name="Group 18"/>
          <p:cNvGrpSpPr/>
          <p:nvPr/>
        </p:nvGrpSpPr>
        <p:grpSpPr>
          <a:xfrm>
            <a:off x="9066844" y="529365"/>
            <a:ext cx="1563526" cy="1563526"/>
            <a:chOff x="0" y="0"/>
            <a:chExt cx="6350000" cy="6350000"/>
          </a:xfrm>
        </p:grpSpPr>
        <p:sp>
          <p:nvSpPr>
            <p:cNvPr id="19" name="Freeform 19"/>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7941D"/>
            </a:solidFill>
          </p:spPr>
        </p:sp>
      </p:grpSp>
      <p:grpSp>
        <p:nvGrpSpPr>
          <p:cNvPr id="20" name="Group 20"/>
          <p:cNvGrpSpPr/>
          <p:nvPr/>
        </p:nvGrpSpPr>
        <p:grpSpPr>
          <a:xfrm>
            <a:off x="9066844" y="2696828"/>
            <a:ext cx="1563526" cy="1563526"/>
            <a:chOff x="0" y="0"/>
            <a:chExt cx="6350000" cy="6350000"/>
          </a:xfrm>
        </p:grpSpPr>
        <p:sp>
          <p:nvSpPr>
            <p:cNvPr id="21" name="Freeform 21"/>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7941D"/>
            </a:solidFill>
          </p:spPr>
        </p:sp>
      </p:grpSp>
      <p:grpSp>
        <p:nvGrpSpPr>
          <p:cNvPr id="22" name="Group 22"/>
          <p:cNvGrpSpPr/>
          <p:nvPr/>
        </p:nvGrpSpPr>
        <p:grpSpPr>
          <a:xfrm>
            <a:off x="9066844" y="4924425"/>
            <a:ext cx="1563526" cy="1563526"/>
            <a:chOff x="0" y="0"/>
            <a:chExt cx="6350000" cy="6350000"/>
          </a:xfrm>
        </p:grpSpPr>
        <p:sp>
          <p:nvSpPr>
            <p:cNvPr id="23" name="Freeform 23"/>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7941D"/>
            </a:solidFill>
          </p:spPr>
        </p:sp>
      </p:grpSp>
      <p:pic>
        <p:nvPicPr>
          <p:cNvPr id="24" name="Picture 24"/>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xmlns="" r:embed="rId7"/>
              </a:ext>
            </a:extLst>
          </a:blip>
          <a:srcRect/>
          <a:stretch>
            <a:fillRect/>
          </a:stretch>
        </p:blipFill>
        <p:spPr>
          <a:xfrm>
            <a:off x="9339061" y="853361"/>
            <a:ext cx="1019094" cy="1036564"/>
          </a:xfrm>
          <a:prstGeom prst="rect">
            <a:avLst/>
          </a:prstGeom>
        </p:spPr>
      </p:pic>
      <p:pic>
        <p:nvPicPr>
          <p:cNvPr id="25" name="Picture 25"/>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xmlns="" r:embed="rId7"/>
              </a:ext>
            </a:extLst>
          </a:blip>
          <a:srcRect/>
          <a:stretch>
            <a:fillRect/>
          </a:stretch>
        </p:blipFill>
        <p:spPr>
          <a:xfrm>
            <a:off x="9339061" y="2978431"/>
            <a:ext cx="1019094" cy="1036564"/>
          </a:xfrm>
          <a:prstGeom prst="rect">
            <a:avLst/>
          </a:prstGeom>
        </p:spPr>
      </p:pic>
      <p:pic>
        <p:nvPicPr>
          <p:cNvPr id="26" name="Picture 26"/>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xmlns="" r:embed="rId7"/>
              </a:ext>
            </a:extLst>
          </a:blip>
          <a:srcRect/>
          <a:stretch>
            <a:fillRect/>
          </a:stretch>
        </p:blipFill>
        <p:spPr>
          <a:xfrm>
            <a:off x="9339061" y="5223327"/>
            <a:ext cx="1019094" cy="1036564"/>
          </a:xfrm>
          <a:prstGeom prst="rect">
            <a:avLst/>
          </a:prstGeom>
        </p:spPr>
      </p:pic>
      <p:sp>
        <p:nvSpPr>
          <p:cNvPr id="27" name="TextBox 27"/>
          <p:cNvSpPr txBox="1"/>
          <p:nvPr/>
        </p:nvSpPr>
        <p:spPr>
          <a:xfrm>
            <a:off x="184358" y="6457119"/>
            <a:ext cx="8601335" cy="751015"/>
          </a:xfrm>
          <a:prstGeom prst="rect">
            <a:avLst/>
          </a:prstGeom>
        </p:spPr>
        <p:txBody>
          <a:bodyPr lIns="0" tIns="0" rIns="0" bIns="0" rtlCol="0" anchor="t">
            <a:spAutoFit/>
          </a:bodyPr>
          <a:lstStyle/>
          <a:p>
            <a:pPr>
              <a:lnSpc>
                <a:spcPts val="6139"/>
              </a:lnSpc>
            </a:pPr>
            <a:r>
              <a:rPr lang="en-US" sz="4385">
                <a:solidFill>
                  <a:srgbClr val="26459B"/>
                </a:solidFill>
                <a:latin typeface="League Spartan"/>
              </a:rPr>
              <a:t>TYPES OF CPU SCHEDULING:</a:t>
            </a:r>
          </a:p>
        </p:txBody>
      </p:sp>
      <p:sp>
        <p:nvSpPr>
          <p:cNvPr id="28" name="TextBox 28"/>
          <p:cNvSpPr txBox="1"/>
          <p:nvPr/>
        </p:nvSpPr>
        <p:spPr>
          <a:xfrm>
            <a:off x="11147383" y="1015853"/>
            <a:ext cx="5488797" cy="523875"/>
          </a:xfrm>
          <a:prstGeom prst="rect">
            <a:avLst/>
          </a:prstGeom>
        </p:spPr>
        <p:txBody>
          <a:bodyPr lIns="0" tIns="0" rIns="0" bIns="0" rtlCol="0" anchor="t">
            <a:spAutoFit/>
          </a:bodyPr>
          <a:lstStyle/>
          <a:p>
            <a:pPr>
              <a:lnSpc>
                <a:spcPts val="4200"/>
              </a:lnSpc>
            </a:pPr>
            <a:r>
              <a:rPr lang="en-US" sz="3000">
                <a:solidFill>
                  <a:srgbClr val="1A3272"/>
                </a:solidFill>
                <a:latin typeface="Glacial Indifference Bold"/>
              </a:rPr>
              <a:t>FIRST COME FIRST SERVED </a:t>
            </a:r>
          </a:p>
        </p:txBody>
      </p:sp>
      <p:sp>
        <p:nvSpPr>
          <p:cNvPr id="29" name="TextBox 29"/>
          <p:cNvSpPr txBox="1"/>
          <p:nvPr/>
        </p:nvSpPr>
        <p:spPr>
          <a:xfrm>
            <a:off x="11147383" y="3230810"/>
            <a:ext cx="4813134" cy="523875"/>
          </a:xfrm>
          <a:prstGeom prst="rect">
            <a:avLst/>
          </a:prstGeom>
        </p:spPr>
        <p:txBody>
          <a:bodyPr lIns="0" tIns="0" rIns="0" bIns="0" rtlCol="0" anchor="t">
            <a:spAutoFit/>
          </a:bodyPr>
          <a:lstStyle/>
          <a:p>
            <a:pPr>
              <a:lnSpc>
                <a:spcPts val="4200"/>
              </a:lnSpc>
            </a:pPr>
            <a:r>
              <a:rPr lang="en-US" sz="3000">
                <a:solidFill>
                  <a:srgbClr val="1A3272"/>
                </a:solidFill>
                <a:latin typeface="Glacial Indifference Bold"/>
              </a:rPr>
              <a:t>SHORTEST JOB FIRST (SJF)</a:t>
            </a:r>
          </a:p>
        </p:txBody>
      </p:sp>
      <p:sp>
        <p:nvSpPr>
          <p:cNvPr id="30" name="TextBox 30"/>
          <p:cNvSpPr txBox="1"/>
          <p:nvPr/>
        </p:nvSpPr>
        <p:spPr>
          <a:xfrm>
            <a:off x="11147383" y="5410913"/>
            <a:ext cx="4374759" cy="523875"/>
          </a:xfrm>
          <a:prstGeom prst="rect">
            <a:avLst/>
          </a:prstGeom>
        </p:spPr>
        <p:txBody>
          <a:bodyPr lIns="0" tIns="0" rIns="0" bIns="0" rtlCol="0" anchor="t">
            <a:spAutoFit/>
          </a:bodyPr>
          <a:lstStyle/>
          <a:p>
            <a:pPr>
              <a:lnSpc>
                <a:spcPts val="4200"/>
              </a:lnSpc>
            </a:pPr>
            <a:r>
              <a:rPr lang="en-US" sz="3000">
                <a:solidFill>
                  <a:srgbClr val="1A3272"/>
                </a:solidFill>
                <a:latin typeface="Glacial Indifference Bold"/>
              </a:rPr>
              <a:t>PRIORITY SCHEDULING </a:t>
            </a:r>
          </a:p>
        </p:txBody>
      </p:sp>
      <p:grpSp>
        <p:nvGrpSpPr>
          <p:cNvPr id="31" name="Group 31"/>
          <p:cNvGrpSpPr/>
          <p:nvPr/>
        </p:nvGrpSpPr>
        <p:grpSpPr>
          <a:xfrm rot="-5400000">
            <a:off x="13010719" y="4533459"/>
            <a:ext cx="1762125" cy="6970302"/>
            <a:chOff x="0" y="0"/>
            <a:chExt cx="2354580" cy="9313831"/>
          </a:xfrm>
        </p:grpSpPr>
        <p:sp>
          <p:nvSpPr>
            <p:cNvPr id="32" name="Freeform 32"/>
            <p:cNvSpPr/>
            <p:nvPr/>
          </p:nvSpPr>
          <p:spPr>
            <a:xfrm>
              <a:off x="0" y="0"/>
              <a:ext cx="2353310" cy="9313831"/>
            </a:xfrm>
            <a:custGeom>
              <a:avLst/>
              <a:gdLst/>
              <a:ahLst/>
              <a:cxnLst/>
              <a:rect l="l" t="t" r="r" b="b"/>
              <a:pathLst>
                <a:path w="2353310" h="9313831">
                  <a:moveTo>
                    <a:pt x="784860" y="9246522"/>
                  </a:moveTo>
                  <a:cubicBezTo>
                    <a:pt x="905510" y="9287162"/>
                    <a:pt x="1042670" y="9313831"/>
                    <a:pt x="1177290" y="9313831"/>
                  </a:cubicBezTo>
                  <a:cubicBezTo>
                    <a:pt x="1311910" y="9313831"/>
                    <a:pt x="1441450" y="9290972"/>
                    <a:pt x="1560830" y="9250331"/>
                  </a:cubicBezTo>
                  <a:cubicBezTo>
                    <a:pt x="1563370" y="9249062"/>
                    <a:pt x="1565910" y="9249062"/>
                    <a:pt x="1568450" y="9247791"/>
                  </a:cubicBezTo>
                  <a:cubicBezTo>
                    <a:pt x="2016760" y="9085231"/>
                    <a:pt x="2346960" y="8655972"/>
                    <a:pt x="2353310" y="8134491"/>
                  </a:cubicBezTo>
                  <a:lnTo>
                    <a:pt x="2353310" y="0"/>
                  </a:lnTo>
                  <a:lnTo>
                    <a:pt x="0" y="0"/>
                  </a:lnTo>
                  <a:lnTo>
                    <a:pt x="0" y="8128264"/>
                  </a:lnTo>
                  <a:cubicBezTo>
                    <a:pt x="6350" y="8658511"/>
                    <a:pt x="331470" y="9087772"/>
                    <a:pt x="784860" y="9246522"/>
                  </a:cubicBezTo>
                  <a:close/>
                </a:path>
              </a:pathLst>
            </a:custGeom>
            <a:solidFill>
              <a:srgbClr val="F6F5F5"/>
            </a:solidFill>
          </p:spPr>
        </p:sp>
      </p:grpSp>
      <p:grpSp>
        <p:nvGrpSpPr>
          <p:cNvPr id="33" name="Group 33"/>
          <p:cNvGrpSpPr/>
          <p:nvPr/>
        </p:nvGrpSpPr>
        <p:grpSpPr>
          <a:xfrm>
            <a:off x="8827771" y="7118497"/>
            <a:ext cx="2041672" cy="2041672"/>
            <a:chOff x="0" y="0"/>
            <a:chExt cx="6350000" cy="6350000"/>
          </a:xfrm>
        </p:grpSpPr>
        <p:sp>
          <p:nvSpPr>
            <p:cNvPr id="34" name="Freeform 34"/>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5C73B2"/>
            </a:solidFill>
          </p:spPr>
        </p:sp>
      </p:grpSp>
      <p:grpSp>
        <p:nvGrpSpPr>
          <p:cNvPr id="35" name="Group 35"/>
          <p:cNvGrpSpPr/>
          <p:nvPr/>
        </p:nvGrpSpPr>
        <p:grpSpPr>
          <a:xfrm>
            <a:off x="9115321" y="7375672"/>
            <a:ext cx="1563526" cy="1563526"/>
            <a:chOff x="0" y="0"/>
            <a:chExt cx="6350000" cy="6350000"/>
          </a:xfrm>
        </p:grpSpPr>
        <p:sp>
          <p:nvSpPr>
            <p:cNvPr id="36" name="Freeform 36"/>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7941D"/>
            </a:solidFill>
          </p:spPr>
        </p:sp>
      </p:grpSp>
      <p:pic>
        <p:nvPicPr>
          <p:cNvPr id="37" name="Picture 37"/>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xmlns="" r:embed="rId7"/>
              </a:ext>
            </a:extLst>
          </a:blip>
          <a:srcRect/>
          <a:stretch>
            <a:fillRect/>
          </a:stretch>
        </p:blipFill>
        <p:spPr>
          <a:xfrm>
            <a:off x="9387537" y="7680472"/>
            <a:ext cx="1019094" cy="1036564"/>
          </a:xfrm>
          <a:prstGeom prst="rect">
            <a:avLst/>
          </a:prstGeom>
        </p:spPr>
      </p:pic>
      <p:sp>
        <p:nvSpPr>
          <p:cNvPr id="38" name="TextBox 38"/>
          <p:cNvSpPr txBox="1"/>
          <p:nvPr/>
        </p:nvSpPr>
        <p:spPr>
          <a:xfrm>
            <a:off x="142281" y="7377566"/>
            <a:ext cx="8685490" cy="1215414"/>
          </a:xfrm>
          <a:prstGeom prst="rect">
            <a:avLst/>
          </a:prstGeom>
        </p:spPr>
        <p:txBody>
          <a:bodyPr lIns="0" tIns="0" rIns="0" bIns="0" rtlCol="0" anchor="t">
            <a:spAutoFit/>
          </a:bodyPr>
          <a:lstStyle/>
          <a:p>
            <a:pPr algn="ctr">
              <a:lnSpc>
                <a:spcPts val="4933"/>
              </a:lnSpc>
            </a:pPr>
            <a:r>
              <a:rPr lang="en-US" sz="3524">
                <a:solidFill>
                  <a:srgbClr val="13224B"/>
                </a:solidFill>
                <a:latin typeface="Canva Sans"/>
              </a:rPr>
              <a:t>There are several scheduling algorithms</a:t>
            </a:r>
            <a:r>
              <a:rPr lang="en-US" sz="3524">
                <a:solidFill>
                  <a:srgbClr val="000000"/>
                </a:solidFill>
                <a:latin typeface="Canva Sans"/>
              </a:rPr>
              <a:t> </a:t>
            </a:r>
          </a:p>
          <a:p>
            <a:pPr algn="ctr">
              <a:lnSpc>
                <a:spcPts val="4933"/>
              </a:lnSpc>
            </a:pPr>
            <a:r>
              <a:rPr lang="en-US" sz="3524">
                <a:solidFill>
                  <a:srgbClr val="13224B"/>
                </a:solidFill>
                <a:latin typeface="Canva Sans"/>
              </a:rPr>
              <a:t>used by operating systems, including:</a:t>
            </a:r>
          </a:p>
        </p:txBody>
      </p:sp>
      <p:sp>
        <p:nvSpPr>
          <p:cNvPr id="39" name="TextBox 39"/>
          <p:cNvSpPr txBox="1"/>
          <p:nvPr/>
        </p:nvSpPr>
        <p:spPr>
          <a:xfrm>
            <a:off x="10406631" y="7289073"/>
            <a:ext cx="6316836" cy="1447800"/>
          </a:xfrm>
          <a:prstGeom prst="rect">
            <a:avLst/>
          </a:prstGeom>
        </p:spPr>
        <p:txBody>
          <a:bodyPr lIns="0" tIns="0" rIns="0" bIns="0" rtlCol="0" anchor="t">
            <a:spAutoFit/>
          </a:bodyPr>
          <a:lstStyle/>
          <a:p>
            <a:pPr algn="ctr">
              <a:lnSpc>
                <a:spcPts val="3806"/>
              </a:lnSpc>
            </a:pPr>
            <a:r>
              <a:rPr lang="en-US" sz="2718">
                <a:solidFill>
                  <a:srgbClr val="1A3272"/>
                </a:solidFill>
                <a:latin typeface="Glacial Indifference Bold"/>
              </a:rPr>
              <a:t>ROUND ROBIN SCHEDULING </a:t>
            </a:r>
          </a:p>
          <a:p>
            <a:pPr algn="ctr">
              <a:lnSpc>
                <a:spcPts val="3806"/>
              </a:lnSpc>
            </a:pPr>
            <a:r>
              <a:rPr lang="en-US" sz="2718">
                <a:solidFill>
                  <a:srgbClr val="1A3272"/>
                </a:solidFill>
                <a:latin typeface="Glacial Indifference Bold"/>
              </a:rPr>
              <a:t>AND </a:t>
            </a:r>
          </a:p>
          <a:p>
            <a:pPr algn="ctr">
              <a:lnSpc>
                <a:spcPts val="3806"/>
              </a:lnSpc>
              <a:spcBef>
                <a:spcPct val="0"/>
              </a:spcBef>
            </a:pPr>
            <a:r>
              <a:rPr lang="en-US" sz="2718">
                <a:solidFill>
                  <a:srgbClr val="1A3272"/>
                </a:solidFill>
                <a:latin typeface="Glacial Indifference Bold"/>
              </a:rPr>
              <a:t>MULTILEVEL QUEUE SCHEDULING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alphaModFix amt="43000"/>
          </a:blip>
          <a:srcRect t="7786" b="7786"/>
          <a:stretch>
            <a:fillRect/>
          </a:stretch>
        </p:blipFill>
        <p:spPr>
          <a:xfrm>
            <a:off x="0" y="0"/>
            <a:ext cx="18288000" cy="10287000"/>
          </a:xfrm>
          <a:prstGeom prst="rect">
            <a:avLst/>
          </a:prstGeom>
        </p:spPr>
      </p:pic>
      <p:pic>
        <p:nvPicPr>
          <p:cNvPr id="3" name="Picture 3"/>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xmlns="" r:embed="rId5"/>
              </a:ext>
            </a:extLst>
          </a:blip>
          <a:srcRect/>
          <a:stretch>
            <a:fillRect/>
          </a:stretch>
        </p:blipFill>
        <p:spPr>
          <a:xfrm>
            <a:off x="11645617" y="6572076"/>
            <a:ext cx="6286794" cy="3714924"/>
          </a:xfrm>
          <a:prstGeom prst="rect">
            <a:avLst/>
          </a:prstGeom>
        </p:spPr>
      </p:pic>
      <p:pic>
        <p:nvPicPr>
          <p:cNvPr id="4" name="Picture 4"/>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xmlns="" r:embed="rId7"/>
              </a:ext>
            </a:extLst>
          </a:blip>
          <a:srcRect/>
          <a:stretch>
            <a:fillRect/>
          </a:stretch>
        </p:blipFill>
        <p:spPr>
          <a:xfrm rot="1834461">
            <a:off x="12242553" y="-1031693"/>
            <a:ext cx="7315200" cy="3694176"/>
          </a:xfrm>
          <a:prstGeom prst="rect">
            <a:avLst/>
          </a:prstGeom>
        </p:spPr>
      </p:pic>
      <p:pic>
        <p:nvPicPr>
          <p:cNvPr id="5" name="Picture 5"/>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xmlns="" r:embed="rId9"/>
              </a:ext>
            </a:extLst>
          </a:blip>
          <a:srcRect/>
          <a:stretch>
            <a:fillRect/>
          </a:stretch>
        </p:blipFill>
        <p:spPr>
          <a:xfrm rot="-2574853">
            <a:off x="12673015" y="509590"/>
            <a:ext cx="2466096" cy="2466096"/>
          </a:xfrm>
          <a:prstGeom prst="rect">
            <a:avLst/>
          </a:prstGeom>
        </p:spPr>
      </p:pic>
      <p:pic>
        <p:nvPicPr>
          <p:cNvPr id="6" name="Picture 6"/>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xmlns="" r:embed="rId11"/>
              </a:ext>
            </a:extLst>
          </a:blip>
          <a:srcRect/>
          <a:stretch>
            <a:fillRect/>
          </a:stretch>
        </p:blipFill>
        <p:spPr>
          <a:xfrm>
            <a:off x="14478202" y="1742638"/>
            <a:ext cx="1421951" cy="1421951"/>
          </a:xfrm>
          <a:prstGeom prst="rect">
            <a:avLst/>
          </a:prstGeom>
        </p:spPr>
      </p:pic>
      <p:sp>
        <p:nvSpPr>
          <p:cNvPr id="7" name="TextBox 7"/>
          <p:cNvSpPr txBox="1"/>
          <p:nvPr/>
        </p:nvSpPr>
        <p:spPr>
          <a:xfrm>
            <a:off x="415773" y="904875"/>
            <a:ext cx="12103033" cy="1094740"/>
          </a:xfrm>
          <a:prstGeom prst="rect">
            <a:avLst/>
          </a:prstGeom>
        </p:spPr>
        <p:txBody>
          <a:bodyPr lIns="0" tIns="0" rIns="0" bIns="0" rtlCol="0" anchor="t">
            <a:spAutoFit/>
          </a:bodyPr>
          <a:lstStyle/>
          <a:p>
            <a:pPr>
              <a:lnSpc>
                <a:spcPts val="8959"/>
              </a:lnSpc>
            </a:pPr>
            <a:r>
              <a:rPr lang="en-US" sz="6399">
                <a:solidFill>
                  <a:srgbClr val="26459B"/>
                </a:solidFill>
                <a:latin typeface="League Spartan"/>
              </a:rPr>
              <a:t>SHORTEST JOB FIRST (SJF): </a:t>
            </a:r>
          </a:p>
        </p:txBody>
      </p:sp>
      <p:sp>
        <p:nvSpPr>
          <p:cNvPr id="8" name="TextBox 8"/>
          <p:cNvSpPr txBox="1"/>
          <p:nvPr/>
        </p:nvSpPr>
        <p:spPr>
          <a:xfrm>
            <a:off x="415773" y="1923415"/>
            <a:ext cx="11747652" cy="7831921"/>
          </a:xfrm>
          <a:prstGeom prst="rect">
            <a:avLst/>
          </a:prstGeom>
        </p:spPr>
        <p:txBody>
          <a:bodyPr lIns="0" tIns="0" rIns="0" bIns="0" rtlCol="0" anchor="t">
            <a:spAutoFit/>
          </a:bodyPr>
          <a:lstStyle/>
          <a:p>
            <a:pPr marL="870438" lvl="1" indent="-435219">
              <a:lnSpc>
                <a:spcPts val="5644"/>
              </a:lnSpc>
              <a:buFont typeface="Arial"/>
              <a:buChar char="•"/>
            </a:pPr>
            <a:r>
              <a:rPr lang="en-US" sz="4031">
                <a:solidFill>
                  <a:srgbClr val="13224B"/>
                </a:solidFill>
                <a:latin typeface="Glacial Indifference"/>
              </a:rPr>
              <a:t>Shortest Job First (SJF) is a CPU scheduling algorithm used by operating systems to select the process with the shortest execution time to execute next. </a:t>
            </a:r>
          </a:p>
          <a:p>
            <a:pPr marL="870438" lvl="1" indent="-435219">
              <a:lnSpc>
                <a:spcPts val="5644"/>
              </a:lnSpc>
              <a:buFont typeface="Arial"/>
              <a:buChar char="•"/>
            </a:pPr>
            <a:r>
              <a:rPr lang="en-US" sz="4031">
                <a:solidFill>
                  <a:srgbClr val="13224B"/>
                </a:solidFill>
                <a:latin typeface="Glacial Indifference"/>
              </a:rPr>
              <a:t>In this algorithm, the processes are executed in order of their burst time, which is the amount of time required by a process to complete its execution.</a:t>
            </a:r>
          </a:p>
          <a:p>
            <a:pPr marL="870438" lvl="1" indent="-435219">
              <a:lnSpc>
                <a:spcPts val="5644"/>
              </a:lnSpc>
              <a:buFont typeface="Arial"/>
              <a:buChar char="•"/>
            </a:pPr>
            <a:r>
              <a:rPr lang="en-US" sz="4031">
                <a:solidFill>
                  <a:srgbClr val="13224B"/>
                </a:solidFill>
                <a:latin typeface="Glacial Indifference"/>
              </a:rPr>
              <a:t> The process with the shortest burst time is executed first, followed by the next shortest process, and so on.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alphaModFix amt="60000"/>
          </a:blip>
          <a:srcRect t="7786" b="7786"/>
          <a:stretch>
            <a:fillRect/>
          </a:stretch>
        </p:blipFill>
        <p:spPr>
          <a:xfrm>
            <a:off x="0" y="0"/>
            <a:ext cx="18288000" cy="10287000"/>
          </a:xfrm>
          <a:prstGeom prst="rect">
            <a:avLst/>
          </a:prstGeom>
        </p:spPr>
      </p:pic>
      <p:pic>
        <p:nvPicPr>
          <p:cNvPr id="3" name="Picture 3"/>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xmlns="" r:embed="rId5"/>
              </a:ext>
            </a:extLst>
          </a:blip>
          <a:srcRect/>
          <a:stretch>
            <a:fillRect/>
          </a:stretch>
        </p:blipFill>
        <p:spPr>
          <a:xfrm>
            <a:off x="15711279" y="-544892"/>
            <a:ext cx="3096042" cy="3147184"/>
          </a:xfrm>
          <a:prstGeom prst="rect">
            <a:avLst/>
          </a:prstGeom>
        </p:spPr>
      </p:pic>
      <p:grpSp>
        <p:nvGrpSpPr>
          <p:cNvPr id="4" name="Group 4"/>
          <p:cNvGrpSpPr/>
          <p:nvPr/>
        </p:nvGrpSpPr>
        <p:grpSpPr>
          <a:xfrm>
            <a:off x="1028700" y="-1657451"/>
            <a:ext cx="750395" cy="4259743"/>
            <a:chOff x="0" y="0"/>
            <a:chExt cx="2354580" cy="13366166"/>
          </a:xfrm>
        </p:grpSpPr>
        <p:sp>
          <p:nvSpPr>
            <p:cNvPr id="5" name="Freeform 5"/>
            <p:cNvSpPr/>
            <p:nvPr/>
          </p:nvSpPr>
          <p:spPr>
            <a:xfrm>
              <a:off x="0" y="0"/>
              <a:ext cx="2353310" cy="13366166"/>
            </a:xfrm>
            <a:custGeom>
              <a:avLst/>
              <a:gdLst/>
              <a:ahLst/>
              <a:cxnLst/>
              <a:rect l="l" t="t" r="r" b="b"/>
              <a:pathLst>
                <a:path w="2353310" h="13366166">
                  <a:moveTo>
                    <a:pt x="784860" y="13298856"/>
                  </a:moveTo>
                  <a:cubicBezTo>
                    <a:pt x="905510" y="13339496"/>
                    <a:pt x="1042670" y="13366166"/>
                    <a:pt x="1177290" y="13366166"/>
                  </a:cubicBezTo>
                  <a:cubicBezTo>
                    <a:pt x="1311910" y="13366166"/>
                    <a:pt x="1441450" y="13343306"/>
                    <a:pt x="1560830" y="13302666"/>
                  </a:cubicBezTo>
                  <a:cubicBezTo>
                    <a:pt x="1563370" y="13301396"/>
                    <a:pt x="1565910" y="13301396"/>
                    <a:pt x="1568450" y="13300126"/>
                  </a:cubicBezTo>
                  <a:cubicBezTo>
                    <a:pt x="2016760" y="13137566"/>
                    <a:pt x="2346960" y="12708306"/>
                    <a:pt x="2353310" y="12174358"/>
                  </a:cubicBezTo>
                  <a:lnTo>
                    <a:pt x="2353310" y="0"/>
                  </a:lnTo>
                  <a:lnTo>
                    <a:pt x="0" y="0"/>
                  </a:lnTo>
                  <a:lnTo>
                    <a:pt x="0" y="12165012"/>
                  </a:lnTo>
                  <a:cubicBezTo>
                    <a:pt x="6350" y="12710846"/>
                    <a:pt x="331470" y="13140106"/>
                    <a:pt x="784860" y="13298856"/>
                  </a:cubicBezTo>
                  <a:close/>
                </a:path>
              </a:pathLst>
            </a:custGeom>
            <a:solidFill>
              <a:srgbClr val="5C73B2"/>
            </a:solidFill>
          </p:spPr>
        </p:sp>
      </p:grpSp>
      <p:pic>
        <p:nvPicPr>
          <p:cNvPr id="6" name="Picture 6"/>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xmlns="" r:embed="rId7"/>
              </a:ext>
            </a:extLst>
          </a:blip>
          <a:srcRect/>
          <a:stretch>
            <a:fillRect/>
          </a:stretch>
        </p:blipFill>
        <p:spPr>
          <a:xfrm rot="8542106">
            <a:off x="12587577" y="6625257"/>
            <a:ext cx="7315200" cy="3694176"/>
          </a:xfrm>
          <a:prstGeom prst="rect">
            <a:avLst/>
          </a:prstGeom>
        </p:spPr>
      </p:pic>
      <p:sp>
        <p:nvSpPr>
          <p:cNvPr id="7" name="TextBox 7"/>
          <p:cNvSpPr txBox="1"/>
          <p:nvPr/>
        </p:nvSpPr>
        <p:spPr>
          <a:xfrm>
            <a:off x="440987" y="2692013"/>
            <a:ext cx="16949381" cy="5812672"/>
          </a:xfrm>
          <a:prstGeom prst="rect">
            <a:avLst/>
          </a:prstGeom>
        </p:spPr>
        <p:txBody>
          <a:bodyPr lIns="0" tIns="0" rIns="0" bIns="0" rtlCol="0" anchor="t">
            <a:spAutoFit/>
          </a:bodyPr>
          <a:lstStyle/>
          <a:p>
            <a:pPr marL="789038" lvl="1" indent="-394519" algn="just">
              <a:lnSpc>
                <a:spcPts val="5116"/>
              </a:lnSpc>
              <a:buFont typeface="Arial"/>
              <a:buChar char="•"/>
            </a:pPr>
            <a:r>
              <a:rPr lang="en-US" sz="3654">
                <a:solidFill>
                  <a:srgbClr val="26459B"/>
                </a:solidFill>
                <a:latin typeface="Glacial Indifference Bold"/>
              </a:rPr>
              <a:t>ARRIVAL TIME:</a:t>
            </a:r>
            <a:r>
              <a:rPr lang="en-US" sz="3654">
                <a:solidFill>
                  <a:srgbClr val="26459B"/>
                </a:solidFill>
                <a:latin typeface="Glacial Indifference"/>
              </a:rPr>
              <a:t> </a:t>
            </a:r>
            <a:r>
              <a:rPr lang="en-US" sz="3654">
                <a:solidFill>
                  <a:srgbClr val="13224B"/>
                </a:solidFill>
                <a:latin typeface="Glacial Indifference"/>
              </a:rPr>
              <a:t>The time at which the process arrives in the ready queue.</a:t>
            </a:r>
          </a:p>
          <a:p>
            <a:pPr marL="789038" lvl="1" indent="-394519" algn="just">
              <a:lnSpc>
                <a:spcPts val="5116"/>
              </a:lnSpc>
              <a:buFont typeface="Arial"/>
              <a:buChar char="•"/>
            </a:pPr>
            <a:r>
              <a:rPr lang="en-US" sz="3654">
                <a:solidFill>
                  <a:srgbClr val="26459B"/>
                </a:solidFill>
                <a:latin typeface="Glacial Indifference Bold"/>
              </a:rPr>
              <a:t>COMPLETION TIME:</a:t>
            </a:r>
            <a:r>
              <a:rPr lang="en-US" sz="3654">
                <a:solidFill>
                  <a:srgbClr val="13224B"/>
                </a:solidFill>
                <a:latin typeface="Glacial Indifference Bold"/>
              </a:rPr>
              <a:t> </a:t>
            </a:r>
            <a:r>
              <a:rPr lang="en-US" sz="3654">
                <a:solidFill>
                  <a:srgbClr val="13224B"/>
                </a:solidFill>
                <a:latin typeface="Glacial Indifference"/>
              </a:rPr>
              <a:t>The time at which the process completes its execution</a:t>
            </a:r>
            <a:r>
              <a:rPr lang="en-US" sz="3654">
                <a:solidFill>
                  <a:srgbClr val="13224B"/>
                </a:solidFill>
                <a:latin typeface="Glacial Indifference Bold"/>
              </a:rPr>
              <a:t>.</a:t>
            </a:r>
          </a:p>
          <a:p>
            <a:pPr marL="789038" lvl="1" indent="-394519" algn="just">
              <a:lnSpc>
                <a:spcPts val="5116"/>
              </a:lnSpc>
              <a:buFont typeface="Arial"/>
              <a:buChar char="•"/>
            </a:pPr>
            <a:r>
              <a:rPr lang="en-US" sz="3654">
                <a:solidFill>
                  <a:srgbClr val="26459B"/>
                </a:solidFill>
                <a:latin typeface="Glacial Indifference Bold"/>
              </a:rPr>
              <a:t>BURST TIME: </a:t>
            </a:r>
            <a:r>
              <a:rPr lang="en-US" sz="3654">
                <a:solidFill>
                  <a:srgbClr val="13224B"/>
                </a:solidFill>
                <a:latin typeface="Glacial Indifference"/>
              </a:rPr>
              <a:t>Time required by a process to complete its execution. </a:t>
            </a:r>
          </a:p>
          <a:p>
            <a:pPr marL="789038" lvl="1" indent="-394519" algn="just">
              <a:lnSpc>
                <a:spcPts val="5116"/>
              </a:lnSpc>
              <a:buFont typeface="Arial"/>
              <a:buChar char="•"/>
            </a:pPr>
            <a:r>
              <a:rPr lang="en-US" sz="3654">
                <a:solidFill>
                  <a:srgbClr val="26459B"/>
                </a:solidFill>
                <a:latin typeface="Glacial Indifference Bold"/>
              </a:rPr>
              <a:t>TURN AROUND TIME: </a:t>
            </a:r>
            <a:r>
              <a:rPr lang="en-US" sz="3654">
                <a:solidFill>
                  <a:srgbClr val="13224B"/>
                </a:solidFill>
                <a:latin typeface="Glacial Indifference"/>
              </a:rPr>
              <a:t>Time difference between completion time and arrival time.</a:t>
            </a:r>
          </a:p>
          <a:p>
            <a:pPr algn="just">
              <a:lnSpc>
                <a:spcPts val="5116"/>
              </a:lnSpc>
            </a:pPr>
            <a:r>
              <a:rPr lang="en-US" sz="3654">
                <a:solidFill>
                  <a:srgbClr val="13224B"/>
                </a:solidFill>
                <a:latin typeface="Glacial Indifference"/>
              </a:rPr>
              <a:t>                               </a:t>
            </a:r>
            <a:r>
              <a:rPr lang="en-US" sz="3654">
                <a:solidFill>
                  <a:srgbClr val="13224B"/>
                </a:solidFill>
                <a:latin typeface="Glacial Indifference Italics"/>
              </a:rPr>
              <a:t>Turn around time=Completion time -Arrival time </a:t>
            </a:r>
          </a:p>
          <a:p>
            <a:pPr marL="789038" lvl="1" indent="-394519" algn="just">
              <a:lnSpc>
                <a:spcPts val="5116"/>
              </a:lnSpc>
              <a:buFont typeface="Arial"/>
              <a:buChar char="•"/>
            </a:pPr>
            <a:r>
              <a:rPr lang="en-US" sz="3654">
                <a:solidFill>
                  <a:srgbClr val="26459B"/>
                </a:solidFill>
                <a:latin typeface="Glacial Indifference Bold"/>
              </a:rPr>
              <a:t>WAITING TIME: </a:t>
            </a:r>
            <a:r>
              <a:rPr lang="en-US" sz="3654">
                <a:solidFill>
                  <a:srgbClr val="13224B"/>
                </a:solidFill>
                <a:latin typeface="Glacial Indifference"/>
              </a:rPr>
              <a:t>Time difference between turn around time and burst time.</a:t>
            </a:r>
          </a:p>
          <a:p>
            <a:pPr algn="just">
              <a:lnSpc>
                <a:spcPts val="5116"/>
              </a:lnSpc>
            </a:pPr>
            <a:r>
              <a:rPr lang="en-US" sz="3654">
                <a:solidFill>
                  <a:srgbClr val="13224B"/>
                </a:solidFill>
                <a:latin typeface="Glacial Indifference Bold"/>
              </a:rPr>
              <a:t>                                 </a:t>
            </a:r>
            <a:r>
              <a:rPr lang="en-US" sz="3654">
                <a:solidFill>
                  <a:srgbClr val="13224B"/>
                </a:solidFill>
                <a:latin typeface="Glacial Indifference Italics"/>
              </a:rPr>
              <a:t>Waiting time= Turn Around Time-Burst Time </a:t>
            </a:r>
          </a:p>
          <a:p>
            <a:pPr algn="just">
              <a:lnSpc>
                <a:spcPts val="5116"/>
              </a:lnSpc>
            </a:pPr>
            <a:endParaRPr lang="en-US" sz="3654">
              <a:solidFill>
                <a:srgbClr val="13224B"/>
              </a:solidFill>
              <a:latin typeface="Glacial Indifference Italics"/>
            </a:endParaRPr>
          </a:p>
          <a:p>
            <a:pPr algn="just">
              <a:lnSpc>
                <a:spcPts val="5116"/>
              </a:lnSpc>
            </a:pPr>
            <a:r>
              <a:rPr lang="en-US" sz="3654">
                <a:solidFill>
                  <a:srgbClr val="26459B"/>
                </a:solidFill>
                <a:latin typeface="Canva Sans"/>
              </a:rPr>
              <a:t> </a:t>
            </a:r>
          </a:p>
        </p:txBody>
      </p:sp>
      <p:pic>
        <p:nvPicPr>
          <p:cNvPr id="8" name="Picture 8"/>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xmlns="" r:embed="rId9"/>
              </a:ext>
            </a:extLst>
          </a:blip>
          <a:srcRect/>
          <a:stretch>
            <a:fillRect/>
          </a:stretch>
        </p:blipFill>
        <p:spPr>
          <a:xfrm>
            <a:off x="440987" y="6601853"/>
            <a:ext cx="2097252" cy="4846590"/>
          </a:xfrm>
          <a:prstGeom prst="rect">
            <a:avLst/>
          </a:prstGeom>
        </p:spPr>
      </p:pic>
      <p:sp>
        <p:nvSpPr>
          <p:cNvPr id="9" name="TextBox 9"/>
          <p:cNvSpPr txBox="1"/>
          <p:nvPr/>
        </p:nvSpPr>
        <p:spPr>
          <a:xfrm>
            <a:off x="2277958" y="752203"/>
            <a:ext cx="8081902" cy="946912"/>
          </a:xfrm>
          <a:prstGeom prst="rect">
            <a:avLst/>
          </a:prstGeom>
        </p:spPr>
        <p:txBody>
          <a:bodyPr lIns="0" tIns="0" rIns="0" bIns="0" rtlCol="0" anchor="t">
            <a:spAutoFit/>
          </a:bodyPr>
          <a:lstStyle/>
          <a:p>
            <a:pPr>
              <a:lnSpc>
                <a:spcPts val="7423"/>
              </a:lnSpc>
            </a:pPr>
            <a:r>
              <a:rPr lang="en-US" sz="6399">
                <a:solidFill>
                  <a:srgbClr val="26459B"/>
                </a:solidFill>
                <a:latin typeface="League Spartan"/>
              </a:rPr>
              <a:t>CONT....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alphaModFix amt="43000"/>
          </a:blip>
          <a:srcRect t="7786" b="7786"/>
          <a:stretch>
            <a:fillRect/>
          </a:stretch>
        </p:blipFill>
        <p:spPr>
          <a:xfrm>
            <a:off x="0" y="0"/>
            <a:ext cx="18288000" cy="10287000"/>
          </a:xfrm>
          <a:prstGeom prst="rect">
            <a:avLst/>
          </a:prstGeom>
        </p:spPr>
      </p:pic>
      <p:grpSp>
        <p:nvGrpSpPr>
          <p:cNvPr id="3" name="Group 3"/>
          <p:cNvGrpSpPr/>
          <p:nvPr/>
        </p:nvGrpSpPr>
        <p:grpSpPr>
          <a:xfrm>
            <a:off x="9144000" y="-928492"/>
            <a:ext cx="375198" cy="2129871"/>
            <a:chOff x="0" y="0"/>
            <a:chExt cx="2354580" cy="13366166"/>
          </a:xfrm>
        </p:grpSpPr>
        <p:sp>
          <p:nvSpPr>
            <p:cNvPr id="4" name="Freeform 4"/>
            <p:cNvSpPr/>
            <p:nvPr/>
          </p:nvSpPr>
          <p:spPr>
            <a:xfrm>
              <a:off x="0" y="0"/>
              <a:ext cx="2353310" cy="13366166"/>
            </a:xfrm>
            <a:custGeom>
              <a:avLst/>
              <a:gdLst/>
              <a:ahLst/>
              <a:cxnLst/>
              <a:rect l="l" t="t" r="r" b="b"/>
              <a:pathLst>
                <a:path w="2353310" h="13366166">
                  <a:moveTo>
                    <a:pt x="784860" y="13298856"/>
                  </a:moveTo>
                  <a:cubicBezTo>
                    <a:pt x="905510" y="13339496"/>
                    <a:pt x="1042670" y="13366166"/>
                    <a:pt x="1177290" y="13366166"/>
                  </a:cubicBezTo>
                  <a:cubicBezTo>
                    <a:pt x="1311910" y="13366166"/>
                    <a:pt x="1441450" y="13343306"/>
                    <a:pt x="1560830" y="13302666"/>
                  </a:cubicBezTo>
                  <a:cubicBezTo>
                    <a:pt x="1563370" y="13301396"/>
                    <a:pt x="1565910" y="13301396"/>
                    <a:pt x="1568450" y="13300126"/>
                  </a:cubicBezTo>
                  <a:cubicBezTo>
                    <a:pt x="2016760" y="13137566"/>
                    <a:pt x="2346960" y="12708306"/>
                    <a:pt x="2353310" y="12174358"/>
                  </a:cubicBezTo>
                  <a:lnTo>
                    <a:pt x="2353310" y="0"/>
                  </a:lnTo>
                  <a:lnTo>
                    <a:pt x="0" y="0"/>
                  </a:lnTo>
                  <a:lnTo>
                    <a:pt x="0" y="12165012"/>
                  </a:lnTo>
                  <a:cubicBezTo>
                    <a:pt x="6350" y="12710846"/>
                    <a:pt x="331470" y="13140106"/>
                    <a:pt x="784860" y="13298856"/>
                  </a:cubicBezTo>
                  <a:close/>
                </a:path>
              </a:pathLst>
            </a:custGeom>
            <a:solidFill>
              <a:srgbClr val="5C73B2"/>
            </a:solidFill>
          </p:spPr>
        </p:sp>
      </p:grpSp>
      <p:grpSp>
        <p:nvGrpSpPr>
          <p:cNvPr id="5" name="Group 5"/>
          <p:cNvGrpSpPr/>
          <p:nvPr/>
        </p:nvGrpSpPr>
        <p:grpSpPr>
          <a:xfrm rot="-10800000">
            <a:off x="9144000" y="9258300"/>
            <a:ext cx="375198" cy="2129871"/>
            <a:chOff x="0" y="0"/>
            <a:chExt cx="2354580" cy="13366166"/>
          </a:xfrm>
        </p:grpSpPr>
        <p:sp>
          <p:nvSpPr>
            <p:cNvPr id="6" name="Freeform 6"/>
            <p:cNvSpPr/>
            <p:nvPr/>
          </p:nvSpPr>
          <p:spPr>
            <a:xfrm>
              <a:off x="0" y="0"/>
              <a:ext cx="2353310" cy="13366166"/>
            </a:xfrm>
            <a:custGeom>
              <a:avLst/>
              <a:gdLst/>
              <a:ahLst/>
              <a:cxnLst/>
              <a:rect l="l" t="t" r="r" b="b"/>
              <a:pathLst>
                <a:path w="2353310" h="13366166">
                  <a:moveTo>
                    <a:pt x="784860" y="13298856"/>
                  </a:moveTo>
                  <a:cubicBezTo>
                    <a:pt x="905510" y="13339496"/>
                    <a:pt x="1042670" y="13366166"/>
                    <a:pt x="1177290" y="13366166"/>
                  </a:cubicBezTo>
                  <a:cubicBezTo>
                    <a:pt x="1311910" y="13366166"/>
                    <a:pt x="1441450" y="13343306"/>
                    <a:pt x="1560830" y="13302666"/>
                  </a:cubicBezTo>
                  <a:cubicBezTo>
                    <a:pt x="1563370" y="13301396"/>
                    <a:pt x="1565910" y="13301396"/>
                    <a:pt x="1568450" y="13300126"/>
                  </a:cubicBezTo>
                  <a:cubicBezTo>
                    <a:pt x="2016760" y="13137566"/>
                    <a:pt x="2346960" y="12708306"/>
                    <a:pt x="2353310" y="12174358"/>
                  </a:cubicBezTo>
                  <a:lnTo>
                    <a:pt x="2353310" y="0"/>
                  </a:lnTo>
                  <a:lnTo>
                    <a:pt x="0" y="0"/>
                  </a:lnTo>
                  <a:lnTo>
                    <a:pt x="0" y="12165012"/>
                  </a:lnTo>
                  <a:cubicBezTo>
                    <a:pt x="6350" y="12710846"/>
                    <a:pt x="331470" y="13140106"/>
                    <a:pt x="784860" y="13298856"/>
                  </a:cubicBezTo>
                  <a:close/>
                </a:path>
              </a:pathLst>
            </a:custGeom>
            <a:solidFill>
              <a:srgbClr val="5C73B2"/>
            </a:solidFill>
          </p:spPr>
        </p:sp>
      </p:grpSp>
      <p:pic>
        <p:nvPicPr>
          <p:cNvPr id="7" name="Picture 7"/>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xmlns="" r:embed="rId5"/>
              </a:ext>
            </a:extLst>
          </a:blip>
          <a:srcRect/>
          <a:stretch>
            <a:fillRect/>
          </a:stretch>
        </p:blipFill>
        <p:spPr>
          <a:xfrm>
            <a:off x="6429621" y="2245289"/>
            <a:ext cx="5428759" cy="1933995"/>
          </a:xfrm>
          <a:prstGeom prst="rect">
            <a:avLst/>
          </a:prstGeom>
        </p:spPr>
      </p:pic>
      <p:pic>
        <p:nvPicPr>
          <p:cNvPr id="8" name="Picture 8"/>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xmlns="" r:embed="rId7"/>
              </a:ext>
            </a:extLst>
          </a:blip>
          <a:srcRect/>
          <a:stretch>
            <a:fillRect/>
          </a:stretch>
        </p:blipFill>
        <p:spPr>
          <a:xfrm rot="7509686">
            <a:off x="4566515" y="4967813"/>
            <a:ext cx="3656084" cy="1105966"/>
          </a:xfrm>
          <a:prstGeom prst="rect">
            <a:avLst/>
          </a:prstGeom>
        </p:spPr>
      </p:pic>
      <p:pic>
        <p:nvPicPr>
          <p:cNvPr id="9" name="Picture 9"/>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xmlns="" r:embed="rId7"/>
              </a:ext>
            </a:extLst>
          </a:blip>
          <a:srcRect/>
          <a:stretch>
            <a:fillRect/>
          </a:stretch>
        </p:blipFill>
        <p:spPr>
          <a:xfrm rot="2932798">
            <a:off x="9710389" y="4921836"/>
            <a:ext cx="3736642" cy="1130334"/>
          </a:xfrm>
          <a:prstGeom prst="rect">
            <a:avLst/>
          </a:prstGeom>
        </p:spPr>
      </p:pic>
      <p:pic>
        <p:nvPicPr>
          <p:cNvPr id="10" name="Picture 10"/>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xmlns="" r:embed="rId9"/>
              </a:ext>
            </a:extLst>
          </a:blip>
          <a:srcRect/>
          <a:stretch>
            <a:fillRect/>
          </a:stretch>
        </p:blipFill>
        <p:spPr>
          <a:xfrm>
            <a:off x="1218081" y="6967859"/>
            <a:ext cx="6254642" cy="1671695"/>
          </a:xfrm>
          <a:prstGeom prst="rect">
            <a:avLst/>
          </a:prstGeom>
        </p:spPr>
      </p:pic>
      <p:pic>
        <p:nvPicPr>
          <p:cNvPr id="11" name="Picture 11"/>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xmlns="" r:embed="rId9"/>
              </a:ext>
            </a:extLst>
          </a:blip>
          <a:srcRect/>
          <a:stretch>
            <a:fillRect/>
          </a:stretch>
        </p:blipFill>
        <p:spPr>
          <a:xfrm>
            <a:off x="10105829" y="6967859"/>
            <a:ext cx="6254642" cy="1671695"/>
          </a:xfrm>
          <a:prstGeom prst="rect">
            <a:avLst/>
          </a:prstGeom>
        </p:spPr>
      </p:pic>
      <p:pic>
        <p:nvPicPr>
          <p:cNvPr id="12" name="Picture 12"/>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xmlns="" r:embed="rId11"/>
              </a:ext>
            </a:extLst>
          </a:blip>
          <a:srcRect/>
          <a:stretch>
            <a:fillRect/>
          </a:stretch>
        </p:blipFill>
        <p:spPr>
          <a:xfrm>
            <a:off x="16316404" y="4179285"/>
            <a:ext cx="1730772" cy="5666218"/>
          </a:xfrm>
          <a:prstGeom prst="rect">
            <a:avLst/>
          </a:prstGeom>
        </p:spPr>
      </p:pic>
      <p:sp>
        <p:nvSpPr>
          <p:cNvPr id="13" name="TextBox 13"/>
          <p:cNvSpPr txBox="1"/>
          <p:nvPr/>
        </p:nvSpPr>
        <p:spPr>
          <a:xfrm>
            <a:off x="1028700" y="876300"/>
            <a:ext cx="7722078" cy="1368989"/>
          </a:xfrm>
          <a:prstGeom prst="rect">
            <a:avLst/>
          </a:prstGeom>
        </p:spPr>
        <p:txBody>
          <a:bodyPr lIns="0" tIns="0" rIns="0" bIns="0" rtlCol="0" anchor="t">
            <a:spAutoFit/>
          </a:bodyPr>
          <a:lstStyle/>
          <a:p>
            <a:pPr>
              <a:lnSpc>
                <a:spcPts val="11227"/>
              </a:lnSpc>
            </a:pPr>
            <a:r>
              <a:rPr lang="en-US" sz="8019">
                <a:solidFill>
                  <a:srgbClr val="26459B"/>
                </a:solidFill>
                <a:latin typeface="League Spartan"/>
              </a:rPr>
              <a:t>TYPES OF SJF: </a:t>
            </a:r>
          </a:p>
        </p:txBody>
      </p:sp>
      <p:sp>
        <p:nvSpPr>
          <p:cNvPr id="14" name="TextBox 14"/>
          <p:cNvSpPr txBox="1"/>
          <p:nvPr/>
        </p:nvSpPr>
        <p:spPr>
          <a:xfrm>
            <a:off x="7199769" y="2721115"/>
            <a:ext cx="3888462" cy="887095"/>
          </a:xfrm>
          <a:prstGeom prst="rect">
            <a:avLst/>
          </a:prstGeom>
        </p:spPr>
        <p:txBody>
          <a:bodyPr lIns="0" tIns="0" rIns="0" bIns="0" rtlCol="0" anchor="t">
            <a:spAutoFit/>
          </a:bodyPr>
          <a:lstStyle/>
          <a:p>
            <a:pPr algn="ctr">
              <a:lnSpc>
                <a:spcPts val="7279"/>
              </a:lnSpc>
            </a:pPr>
            <a:r>
              <a:rPr lang="en-US" sz="5199">
                <a:solidFill>
                  <a:srgbClr val="13224B"/>
                </a:solidFill>
                <a:latin typeface="Canva Sans Bold"/>
              </a:rPr>
              <a:t>TWO TYPES</a:t>
            </a:r>
            <a:r>
              <a:rPr lang="en-US" sz="5199">
                <a:solidFill>
                  <a:srgbClr val="26459B"/>
                </a:solidFill>
                <a:latin typeface="Canva Sans Bold"/>
              </a:rPr>
              <a:t> </a:t>
            </a:r>
          </a:p>
        </p:txBody>
      </p:sp>
      <p:sp>
        <p:nvSpPr>
          <p:cNvPr id="15" name="TextBox 15"/>
          <p:cNvSpPr txBox="1"/>
          <p:nvPr/>
        </p:nvSpPr>
        <p:spPr>
          <a:xfrm>
            <a:off x="1028700" y="7429591"/>
            <a:ext cx="6681295" cy="672030"/>
          </a:xfrm>
          <a:prstGeom prst="rect">
            <a:avLst/>
          </a:prstGeom>
        </p:spPr>
        <p:txBody>
          <a:bodyPr lIns="0" tIns="0" rIns="0" bIns="0" rtlCol="0" anchor="t">
            <a:spAutoFit/>
          </a:bodyPr>
          <a:lstStyle/>
          <a:p>
            <a:pPr algn="ctr">
              <a:lnSpc>
                <a:spcPts val="5483"/>
              </a:lnSpc>
            </a:pPr>
            <a:r>
              <a:rPr lang="en-US" sz="3917">
                <a:solidFill>
                  <a:srgbClr val="13224B"/>
                </a:solidFill>
                <a:latin typeface="Canva Sans Bold"/>
              </a:rPr>
              <a:t>NON PREEMPTIVE SJF</a:t>
            </a:r>
          </a:p>
        </p:txBody>
      </p:sp>
      <p:sp>
        <p:nvSpPr>
          <p:cNvPr id="16" name="TextBox 16"/>
          <p:cNvSpPr txBox="1"/>
          <p:nvPr/>
        </p:nvSpPr>
        <p:spPr>
          <a:xfrm>
            <a:off x="9144000" y="7371062"/>
            <a:ext cx="8264395" cy="779562"/>
          </a:xfrm>
          <a:prstGeom prst="rect">
            <a:avLst/>
          </a:prstGeom>
        </p:spPr>
        <p:txBody>
          <a:bodyPr lIns="0" tIns="0" rIns="0" bIns="0" rtlCol="0" anchor="t">
            <a:spAutoFit/>
          </a:bodyPr>
          <a:lstStyle/>
          <a:p>
            <a:pPr algn="ctr">
              <a:lnSpc>
                <a:spcPts val="6378"/>
              </a:lnSpc>
            </a:pPr>
            <a:r>
              <a:rPr lang="en-US" sz="4556">
                <a:solidFill>
                  <a:srgbClr val="13224B"/>
                </a:solidFill>
                <a:latin typeface="Canva Sans Bold"/>
              </a:rPr>
              <a:t>PREEMPTIVE SJF</a:t>
            </a:r>
          </a:p>
        </p:txBody>
      </p:sp>
      <p:pic>
        <p:nvPicPr>
          <p:cNvPr id="17" name="Picture 17"/>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xmlns="" r:embed="rId13"/>
              </a:ext>
            </a:extLst>
          </a:blip>
          <a:srcRect/>
          <a:stretch>
            <a:fillRect/>
          </a:stretch>
        </p:blipFill>
        <p:spPr>
          <a:xfrm rot="1834461">
            <a:off x="14923062" y="-171628"/>
            <a:ext cx="4672477" cy="2359601"/>
          </a:xfrm>
          <a:prstGeom prst="rect">
            <a:avLst/>
          </a:prstGeom>
        </p:spPr>
      </p:pic>
      <p:pic>
        <p:nvPicPr>
          <p:cNvPr id="18" name="Picture 18"/>
          <p:cNvPicPr>
            <a:picLocks noChangeAspect="1"/>
          </p:cNvPicPr>
          <p:nvPr/>
        </p:nvPicPr>
        <p:blipFill>
          <a:blip r:embed="rId14" cstate="print">
            <a:extLst>
              <a:ext uri="{28A0092B-C50C-407E-A947-70E740481C1C}">
                <a14:useLocalDpi xmlns:a14="http://schemas.microsoft.com/office/drawing/2010/main" val="0"/>
              </a:ext>
              <a:ext uri="{96DAC541-7B7A-43D3-8B79-37D633B846F1}">
                <asvg:svgBlip xmlns:asvg="http://schemas.microsoft.com/office/drawing/2016/SVG/main" xmlns="" r:embed="rId15"/>
              </a:ext>
            </a:extLst>
          </a:blip>
          <a:srcRect/>
          <a:stretch>
            <a:fillRect/>
          </a:stretch>
        </p:blipFill>
        <p:spPr>
          <a:xfrm rot="-2574853">
            <a:off x="15294138" y="472980"/>
            <a:ext cx="1628626" cy="1628626"/>
          </a:xfrm>
          <a:prstGeom prst="rect">
            <a:avLst/>
          </a:prstGeom>
        </p:spPr>
      </p:pic>
      <p:pic>
        <p:nvPicPr>
          <p:cNvPr id="19" name="Picture 19"/>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xmlns="" r:embed="rId17"/>
              </a:ext>
            </a:extLst>
          </a:blip>
          <a:srcRect/>
          <a:stretch>
            <a:fillRect/>
          </a:stretch>
        </p:blipFill>
        <p:spPr>
          <a:xfrm>
            <a:off x="15649495" y="1394414"/>
            <a:ext cx="1421951" cy="1421951"/>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alphaModFix amt="43000"/>
          </a:blip>
          <a:srcRect t="7786" b="7786"/>
          <a:stretch>
            <a:fillRect/>
          </a:stretch>
        </p:blipFill>
        <p:spPr>
          <a:xfrm>
            <a:off x="0" y="904875"/>
            <a:ext cx="18288000" cy="10287000"/>
          </a:xfrm>
          <a:prstGeom prst="rect">
            <a:avLst/>
          </a:prstGeom>
        </p:spPr>
      </p:pic>
      <p:pic>
        <p:nvPicPr>
          <p:cNvPr id="3" name="Picture 3"/>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xmlns="" r:embed="rId5"/>
              </a:ext>
            </a:extLst>
          </a:blip>
          <a:srcRect/>
          <a:stretch>
            <a:fillRect/>
          </a:stretch>
        </p:blipFill>
        <p:spPr>
          <a:xfrm>
            <a:off x="15711279" y="-544892"/>
            <a:ext cx="3096042" cy="3147184"/>
          </a:xfrm>
          <a:prstGeom prst="rect">
            <a:avLst/>
          </a:prstGeom>
        </p:spPr>
      </p:pic>
      <p:pic>
        <p:nvPicPr>
          <p:cNvPr id="4" name="Picture 4"/>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xmlns="" r:embed="rId7"/>
              </a:ext>
            </a:extLst>
          </a:blip>
          <a:srcRect/>
          <a:stretch>
            <a:fillRect/>
          </a:stretch>
        </p:blipFill>
        <p:spPr>
          <a:xfrm rot="8542106">
            <a:off x="15541059" y="8589338"/>
            <a:ext cx="4154505" cy="2098025"/>
          </a:xfrm>
          <a:prstGeom prst="rect">
            <a:avLst/>
          </a:prstGeom>
        </p:spPr>
      </p:pic>
      <p:sp>
        <p:nvSpPr>
          <p:cNvPr id="5" name="TextBox 5"/>
          <p:cNvSpPr txBox="1"/>
          <p:nvPr/>
        </p:nvSpPr>
        <p:spPr>
          <a:xfrm>
            <a:off x="865157" y="2809871"/>
            <a:ext cx="16557686" cy="5477871"/>
          </a:xfrm>
          <a:prstGeom prst="rect">
            <a:avLst/>
          </a:prstGeom>
        </p:spPr>
        <p:txBody>
          <a:bodyPr lIns="0" tIns="0" rIns="0" bIns="0" rtlCol="0" anchor="t">
            <a:spAutoFit/>
          </a:bodyPr>
          <a:lstStyle/>
          <a:p>
            <a:pPr algn="ctr">
              <a:lnSpc>
                <a:spcPts val="5444"/>
              </a:lnSpc>
            </a:pPr>
            <a:r>
              <a:rPr lang="en-US" sz="3888">
                <a:solidFill>
                  <a:srgbClr val="13224B"/>
                </a:solidFill>
                <a:latin typeface="Glacial Indifference"/>
              </a:rPr>
              <a:t>Non-preemptive  Shortest Job First (SJF) is used  to choose the order in which CPU processes are executed. Non-preemptive SJF prevents interrupts after a process starts running and continues until it is finished or blocks for any reason (such as an I/O operation).</a:t>
            </a:r>
          </a:p>
          <a:p>
            <a:pPr algn="ctr">
              <a:lnSpc>
                <a:spcPts val="5444"/>
              </a:lnSpc>
            </a:pPr>
            <a:r>
              <a:rPr lang="en-US" sz="3888">
                <a:solidFill>
                  <a:srgbClr val="13224B"/>
                </a:solidFill>
                <a:latin typeface="Glacial Indifference"/>
              </a:rPr>
              <a:t>Non-preemptive SJF prioritises shorter processes to reduce waiting times overall. However, if a constant stream of shorter processes keeps coming in, it may experience the "starvation" problem, where longer processes may have to wait indefinitely.</a:t>
            </a:r>
          </a:p>
        </p:txBody>
      </p:sp>
      <p:pic>
        <p:nvPicPr>
          <p:cNvPr id="6" name="Picture 6"/>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xmlns="" r:embed="rId9"/>
              </a:ext>
            </a:extLst>
          </a:blip>
          <a:srcRect/>
          <a:stretch>
            <a:fillRect/>
          </a:stretch>
        </p:blipFill>
        <p:spPr>
          <a:xfrm>
            <a:off x="13832302" y="7660703"/>
            <a:ext cx="2163412" cy="2626297"/>
          </a:xfrm>
          <a:prstGeom prst="rect">
            <a:avLst/>
          </a:prstGeom>
        </p:spPr>
      </p:pic>
      <p:sp>
        <p:nvSpPr>
          <p:cNvPr id="7" name="TextBox 7"/>
          <p:cNvSpPr txBox="1"/>
          <p:nvPr/>
        </p:nvSpPr>
        <p:spPr>
          <a:xfrm>
            <a:off x="1028700" y="904875"/>
            <a:ext cx="8542965" cy="1094740"/>
          </a:xfrm>
          <a:prstGeom prst="rect">
            <a:avLst/>
          </a:prstGeom>
        </p:spPr>
        <p:txBody>
          <a:bodyPr lIns="0" tIns="0" rIns="0" bIns="0" rtlCol="0" anchor="t">
            <a:spAutoFit/>
          </a:bodyPr>
          <a:lstStyle/>
          <a:p>
            <a:pPr>
              <a:lnSpc>
                <a:spcPts val="8959"/>
              </a:lnSpc>
            </a:pPr>
            <a:r>
              <a:rPr lang="en-US" sz="6399">
                <a:solidFill>
                  <a:srgbClr val="26459B"/>
                </a:solidFill>
                <a:latin typeface="League Spartan"/>
              </a:rPr>
              <a:t>NON-PREEMPTIVE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alphaModFix amt="43000"/>
          </a:blip>
          <a:srcRect t="7786" b="7786"/>
          <a:stretch>
            <a:fillRect/>
          </a:stretch>
        </p:blipFill>
        <p:spPr>
          <a:xfrm>
            <a:off x="0" y="0"/>
            <a:ext cx="18288000" cy="10287000"/>
          </a:xfrm>
          <a:prstGeom prst="rect">
            <a:avLst/>
          </a:prstGeom>
        </p:spPr>
      </p:pic>
      <p:pic>
        <p:nvPicPr>
          <p:cNvPr id="3" name="Picture 3"/>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xmlns="" r:embed="rId5"/>
              </a:ext>
            </a:extLst>
          </a:blip>
          <a:srcRect/>
          <a:stretch>
            <a:fillRect/>
          </a:stretch>
        </p:blipFill>
        <p:spPr>
          <a:xfrm>
            <a:off x="11926796" y="619550"/>
            <a:ext cx="5023761" cy="3644510"/>
          </a:xfrm>
          <a:prstGeom prst="rect">
            <a:avLst/>
          </a:prstGeom>
        </p:spPr>
      </p:pic>
      <p:grpSp>
        <p:nvGrpSpPr>
          <p:cNvPr id="4" name="Group 4"/>
          <p:cNvGrpSpPr/>
          <p:nvPr/>
        </p:nvGrpSpPr>
        <p:grpSpPr>
          <a:xfrm>
            <a:off x="-1576753" y="7139557"/>
            <a:ext cx="23574302" cy="3979748"/>
            <a:chOff x="0" y="0"/>
            <a:chExt cx="8599969" cy="1451823"/>
          </a:xfrm>
        </p:grpSpPr>
        <p:sp>
          <p:nvSpPr>
            <p:cNvPr id="5" name="Freeform 5"/>
            <p:cNvSpPr/>
            <p:nvPr/>
          </p:nvSpPr>
          <p:spPr>
            <a:xfrm>
              <a:off x="0" y="0"/>
              <a:ext cx="8599970" cy="1451823"/>
            </a:xfrm>
            <a:custGeom>
              <a:avLst/>
              <a:gdLst/>
              <a:ahLst/>
              <a:cxnLst/>
              <a:rect l="l" t="t" r="r" b="b"/>
              <a:pathLst>
                <a:path w="8599970" h="1451823">
                  <a:moveTo>
                    <a:pt x="0" y="0"/>
                  </a:moveTo>
                  <a:lnTo>
                    <a:pt x="8599970" y="0"/>
                  </a:lnTo>
                  <a:lnTo>
                    <a:pt x="8599970" y="1451823"/>
                  </a:lnTo>
                  <a:lnTo>
                    <a:pt x="0" y="1451823"/>
                  </a:lnTo>
                  <a:close/>
                </a:path>
              </a:pathLst>
            </a:custGeom>
            <a:solidFill>
              <a:srgbClr val="5C73B2"/>
            </a:solidFill>
          </p:spPr>
        </p:sp>
      </p:grpSp>
      <p:graphicFrame>
        <p:nvGraphicFramePr>
          <p:cNvPr id="6" name="Table 6"/>
          <p:cNvGraphicFramePr>
            <a:graphicFrameLocks noGrp="1"/>
          </p:cNvGraphicFramePr>
          <p:nvPr/>
        </p:nvGraphicFramePr>
        <p:xfrm>
          <a:off x="1196169" y="2194076"/>
          <a:ext cx="10341594" cy="4324350"/>
        </p:xfrm>
        <a:graphic>
          <a:graphicData uri="http://schemas.openxmlformats.org/drawingml/2006/table">
            <a:tbl>
              <a:tblPr/>
              <a:tblGrid>
                <a:gridCol w="2970709"/>
                <a:gridCol w="3658265"/>
                <a:gridCol w="3712620"/>
              </a:tblGrid>
              <a:tr h="980186">
                <a:tc>
                  <a:txBody>
                    <a:bodyPr/>
                    <a:lstStyle/>
                    <a:p>
                      <a:pPr algn="ctr">
                        <a:lnSpc>
                          <a:spcPts val="4339"/>
                        </a:lnSpc>
                        <a:defRPr/>
                      </a:pPr>
                      <a:r>
                        <a:rPr lang="en-US" sz="3099">
                          <a:solidFill>
                            <a:srgbClr val="1A3272"/>
                          </a:solidFill>
                          <a:latin typeface="Glacial Indifference Bold"/>
                        </a:rPr>
                        <a:t>PROCESS</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4059"/>
                        </a:lnSpc>
                        <a:defRPr/>
                      </a:pPr>
                      <a:r>
                        <a:rPr lang="en-US" sz="2899">
                          <a:solidFill>
                            <a:srgbClr val="1A3272"/>
                          </a:solidFill>
                          <a:latin typeface="Glacial Indifference Bold"/>
                        </a:rPr>
                        <a:t>ARRIVAL TIME </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4059"/>
                        </a:lnSpc>
                        <a:defRPr/>
                      </a:pPr>
                      <a:r>
                        <a:rPr lang="en-US" sz="2899">
                          <a:solidFill>
                            <a:srgbClr val="1A3272"/>
                          </a:solidFill>
                          <a:latin typeface="Glacial Indifference Bold"/>
                        </a:rPr>
                        <a:t>BURST TIME </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r>
              <a:tr h="836041">
                <a:tc>
                  <a:txBody>
                    <a:bodyPr/>
                    <a:lstStyle/>
                    <a:p>
                      <a:pPr algn="ctr">
                        <a:lnSpc>
                          <a:spcPts val="3219"/>
                        </a:lnSpc>
                        <a:defRPr/>
                      </a:pPr>
                      <a:r>
                        <a:rPr lang="en-US" sz="2299">
                          <a:solidFill>
                            <a:srgbClr val="F7941D"/>
                          </a:solidFill>
                          <a:latin typeface="Glacial Indifference Bold"/>
                        </a:rPr>
                        <a:t>P1</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3219"/>
                        </a:lnSpc>
                        <a:defRPr/>
                      </a:pPr>
                      <a:r>
                        <a:rPr lang="en-US" sz="2299">
                          <a:solidFill>
                            <a:srgbClr val="F7941D"/>
                          </a:solidFill>
                          <a:latin typeface="Glacial Indifference Bold"/>
                        </a:rPr>
                        <a:t>0.0 </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3219"/>
                        </a:lnSpc>
                        <a:defRPr/>
                      </a:pPr>
                      <a:r>
                        <a:rPr lang="en-US" sz="2299">
                          <a:solidFill>
                            <a:srgbClr val="F7941D"/>
                          </a:solidFill>
                          <a:latin typeface="Glacial Indifference Bold"/>
                        </a:rPr>
                        <a:t>7</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r>
              <a:tr h="836041">
                <a:tc>
                  <a:txBody>
                    <a:bodyPr/>
                    <a:lstStyle/>
                    <a:p>
                      <a:pPr algn="ctr">
                        <a:lnSpc>
                          <a:spcPts val="2939"/>
                        </a:lnSpc>
                        <a:defRPr/>
                      </a:pPr>
                      <a:r>
                        <a:rPr lang="en-US" sz="2099">
                          <a:solidFill>
                            <a:srgbClr val="F7941D"/>
                          </a:solidFill>
                          <a:latin typeface="Glacial Indifference Bold"/>
                        </a:rPr>
                        <a:t>P2</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3219"/>
                        </a:lnSpc>
                        <a:defRPr/>
                      </a:pPr>
                      <a:r>
                        <a:rPr lang="en-US" sz="2299">
                          <a:solidFill>
                            <a:srgbClr val="F7941D"/>
                          </a:solidFill>
                          <a:latin typeface="Glacial Indifference Bold"/>
                        </a:rPr>
                        <a:t>2.0</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3219"/>
                        </a:lnSpc>
                        <a:defRPr/>
                      </a:pPr>
                      <a:r>
                        <a:rPr lang="en-US" sz="2299">
                          <a:solidFill>
                            <a:srgbClr val="F7941D"/>
                          </a:solidFill>
                          <a:latin typeface="Glacial Indifference Bold"/>
                        </a:rPr>
                        <a:t>4</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r>
              <a:tr h="836041">
                <a:tc>
                  <a:txBody>
                    <a:bodyPr/>
                    <a:lstStyle/>
                    <a:p>
                      <a:pPr algn="ctr">
                        <a:lnSpc>
                          <a:spcPts val="2939"/>
                        </a:lnSpc>
                        <a:defRPr/>
                      </a:pPr>
                      <a:r>
                        <a:rPr lang="en-US" sz="2099">
                          <a:solidFill>
                            <a:srgbClr val="F7941D"/>
                          </a:solidFill>
                          <a:latin typeface="Glacial Indifference Bold"/>
                        </a:rPr>
                        <a:t>P3</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3219"/>
                        </a:lnSpc>
                        <a:defRPr/>
                      </a:pPr>
                      <a:r>
                        <a:rPr lang="en-US" sz="2299">
                          <a:solidFill>
                            <a:srgbClr val="F7941D"/>
                          </a:solidFill>
                          <a:latin typeface="Glacial Indifference Bold"/>
                        </a:rPr>
                        <a:t>4.0</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3219"/>
                        </a:lnSpc>
                        <a:defRPr/>
                      </a:pPr>
                      <a:r>
                        <a:rPr lang="en-US" sz="2299">
                          <a:solidFill>
                            <a:srgbClr val="F7941D"/>
                          </a:solidFill>
                          <a:latin typeface="Glacial Indifference Bold"/>
                        </a:rPr>
                        <a:t>1</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r>
              <a:tr h="836041">
                <a:tc>
                  <a:txBody>
                    <a:bodyPr/>
                    <a:lstStyle/>
                    <a:p>
                      <a:pPr algn="ctr">
                        <a:lnSpc>
                          <a:spcPts val="2939"/>
                        </a:lnSpc>
                        <a:defRPr/>
                      </a:pPr>
                      <a:r>
                        <a:rPr lang="en-US" sz="2099">
                          <a:solidFill>
                            <a:srgbClr val="F7941D"/>
                          </a:solidFill>
                          <a:latin typeface="Glacial Indifference Bold"/>
                        </a:rPr>
                        <a:t>P4</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3219"/>
                        </a:lnSpc>
                        <a:defRPr/>
                      </a:pPr>
                      <a:r>
                        <a:rPr lang="en-US" sz="2299">
                          <a:solidFill>
                            <a:srgbClr val="F7941D"/>
                          </a:solidFill>
                          <a:latin typeface="Glacial Indifference Bold"/>
                        </a:rPr>
                        <a:t>5.0</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3219"/>
                        </a:lnSpc>
                        <a:defRPr/>
                      </a:pPr>
                      <a:r>
                        <a:rPr lang="en-US" sz="2299">
                          <a:solidFill>
                            <a:srgbClr val="F7941D"/>
                          </a:solidFill>
                          <a:latin typeface="Glacial Indifference Bold"/>
                        </a:rPr>
                        <a:t>4</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r>
            </a:tbl>
          </a:graphicData>
        </a:graphic>
      </p:graphicFrame>
      <p:graphicFrame>
        <p:nvGraphicFramePr>
          <p:cNvPr id="7" name="Table 7"/>
          <p:cNvGraphicFramePr>
            <a:graphicFrameLocks noGrp="1"/>
          </p:cNvGraphicFramePr>
          <p:nvPr/>
        </p:nvGraphicFramePr>
        <p:xfrm>
          <a:off x="2097598" y="7762915"/>
          <a:ext cx="8538735" cy="1057275"/>
        </p:xfrm>
        <a:graphic>
          <a:graphicData uri="http://schemas.openxmlformats.org/drawingml/2006/table">
            <a:tbl>
              <a:tblPr/>
              <a:tblGrid>
                <a:gridCol w="3732163"/>
                <a:gridCol w="708398"/>
                <a:gridCol w="1875047"/>
                <a:gridCol w="2223127"/>
              </a:tblGrid>
              <a:tr h="1057275">
                <a:tc>
                  <a:txBody>
                    <a:bodyPr/>
                    <a:lstStyle/>
                    <a:p>
                      <a:pPr algn="ctr">
                        <a:lnSpc>
                          <a:spcPts val="2799"/>
                        </a:lnSpc>
                        <a:defRPr/>
                      </a:pPr>
                      <a:r>
                        <a:rPr lang="en-US" sz="1999">
                          <a:solidFill>
                            <a:srgbClr val="000000"/>
                          </a:solidFill>
                          <a:latin typeface="Glacial Indifference Bold"/>
                        </a:rPr>
                        <a:t>P1</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799"/>
                        </a:lnSpc>
                        <a:defRPr/>
                      </a:pPr>
                      <a:r>
                        <a:rPr lang="en-US" sz="1999">
                          <a:solidFill>
                            <a:srgbClr val="000000"/>
                          </a:solidFill>
                          <a:latin typeface="Glacial Indifference Bold"/>
                        </a:rPr>
                        <a:t>P3</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799"/>
                        </a:lnSpc>
                        <a:defRPr/>
                      </a:pPr>
                      <a:r>
                        <a:rPr lang="en-US" sz="1999">
                          <a:solidFill>
                            <a:srgbClr val="000000"/>
                          </a:solidFill>
                          <a:latin typeface="Glacial Indifference Bold"/>
                        </a:rPr>
                        <a:t>P2</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799"/>
                        </a:lnSpc>
                        <a:defRPr/>
                      </a:pPr>
                      <a:r>
                        <a:rPr lang="en-US" sz="1999">
                          <a:solidFill>
                            <a:srgbClr val="000000"/>
                          </a:solidFill>
                          <a:latin typeface="Glacial Indifference Bold"/>
                        </a:rPr>
                        <a:t>P4</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r>
            </a:tbl>
          </a:graphicData>
        </a:graphic>
      </p:graphicFrame>
      <p:sp>
        <p:nvSpPr>
          <p:cNvPr id="8" name="TextBox 8"/>
          <p:cNvSpPr txBox="1"/>
          <p:nvPr/>
        </p:nvSpPr>
        <p:spPr>
          <a:xfrm>
            <a:off x="1028700" y="569662"/>
            <a:ext cx="8180446" cy="1624414"/>
          </a:xfrm>
          <a:prstGeom prst="rect">
            <a:avLst/>
          </a:prstGeom>
        </p:spPr>
        <p:txBody>
          <a:bodyPr lIns="0" tIns="0" rIns="0" bIns="0" rtlCol="0" anchor="t">
            <a:spAutoFit/>
          </a:bodyPr>
          <a:lstStyle/>
          <a:p>
            <a:pPr algn="just">
              <a:lnSpc>
                <a:spcPts val="6540"/>
              </a:lnSpc>
            </a:pPr>
            <a:r>
              <a:rPr lang="en-US" sz="4671">
                <a:solidFill>
                  <a:srgbClr val="26459B"/>
                </a:solidFill>
                <a:latin typeface="League Spartan"/>
              </a:rPr>
              <a:t>EXAMPLE OF</a:t>
            </a:r>
          </a:p>
          <a:p>
            <a:pPr algn="just">
              <a:lnSpc>
                <a:spcPts val="6540"/>
              </a:lnSpc>
            </a:pPr>
            <a:r>
              <a:rPr lang="en-US" sz="4671">
                <a:solidFill>
                  <a:srgbClr val="26459B"/>
                </a:solidFill>
                <a:latin typeface="League Spartan"/>
              </a:rPr>
              <a:t> NON PREEMPTIVE : </a:t>
            </a:r>
          </a:p>
        </p:txBody>
      </p:sp>
      <p:sp>
        <p:nvSpPr>
          <p:cNvPr id="9" name="TextBox 9"/>
          <p:cNvSpPr txBox="1"/>
          <p:nvPr/>
        </p:nvSpPr>
        <p:spPr>
          <a:xfrm>
            <a:off x="1980203" y="8814153"/>
            <a:ext cx="234791" cy="563880"/>
          </a:xfrm>
          <a:prstGeom prst="rect">
            <a:avLst/>
          </a:prstGeom>
        </p:spPr>
        <p:txBody>
          <a:bodyPr lIns="0" tIns="0" rIns="0" bIns="0" rtlCol="0" anchor="t">
            <a:spAutoFit/>
          </a:bodyPr>
          <a:lstStyle/>
          <a:p>
            <a:pPr algn="ctr">
              <a:lnSpc>
                <a:spcPts val="4620"/>
              </a:lnSpc>
            </a:pPr>
            <a:r>
              <a:rPr lang="en-US" sz="3300">
                <a:solidFill>
                  <a:srgbClr val="010101"/>
                </a:solidFill>
                <a:latin typeface="Glacial Indifference"/>
              </a:rPr>
              <a:t>0</a:t>
            </a:r>
          </a:p>
        </p:txBody>
      </p:sp>
      <p:sp>
        <p:nvSpPr>
          <p:cNvPr id="10" name="TextBox 10"/>
          <p:cNvSpPr txBox="1"/>
          <p:nvPr/>
        </p:nvSpPr>
        <p:spPr>
          <a:xfrm>
            <a:off x="5671741" y="8805898"/>
            <a:ext cx="212884" cy="580390"/>
          </a:xfrm>
          <a:prstGeom prst="rect">
            <a:avLst/>
          </a:prstGeom>
        </p:spPr>
        <p:txBody>
          <a:bodyPr lIns="0" tIns="0" rIns="0" bIns="0" rtlCol="0" anchor="t">
            <a:spAutoFit/>
          </a:bodyPr>
          <a:lstStyle/>
          <a:p>
            <a:pPr algn="ctr">
              <a:lnSpc>
                <a:spcPts val="4759"/>
              </a:lnSpc>
            </a:pPr>
            <a:r>
              <a:rPr lang="en-US" sz="3399">
                <a:solidFill>
                  <a:srgbClr val="000000"/>
                </a:solidFill>
                <a:latin typeface="Glacial Indifference"/>
              </a:rPr>
              <a:t>7</a:t>
            </a:r>
          </a:p>
        </p:txBody>
      </p:sp>
      <p:sp>
        <p:nvSpPr>
          <p:cNvPr id="11" name="TextBox 11"/>
          <p:cNvSpPr txBox="1"/>
          <p:nvPr/>
        </p:nvSpPr>
        <p:spPr>
          <a:xfrm>
            <a:off x="6565309" y="8805898"/>
            <a:ext cx="227171" cy="580390"/>
          </a:xfrm>
          <a:prstGeom prst="rect">
            <a:avLst/>
          </a:prstGeom>
        </p:spPr>
        <p:txBody>
          <a:bodyPr lIns="0" tIns="0" rIns="0" bIns="0" rtlCol="0" anchor="t">
            <a:spAutoFit/>
          </a:bodyPr>
          <a:lstStyle/>
          <a:p>
            <a:pPr algn="ctr">
              <a:lnSpc>
                <a:spcPts val="4759"/>
              </a:lnSpc>
            </a:pPr>
            <a:r>
              <a:rPr lang="en-US" sz="3399">
                <a:solidFill>
                  <a:srgbClr val="000000"/>
                </a:solidFill>
                <a:latin typeface="Glacial Indifference"/>
              </a:rPr>
              <a:t>8</a:t>
            </a:r>
          </a:p>
        </p:txBody>
      </p:sp>
      <p:sp>
        <p:nvSpPr>
          <p:cNvPr id="12" name="TextBox 12"/>
          <p:cNvSpPr txBox="1"/>
          <p:nvPr/>
        </p:nvSpPr>
        <p:spPr>
          <a:xfrm>
            <a:off x="8261888" y="8814153"/>
            <a:ext cx="389453" cy="580390"/>
          </a:xfrm>
          <a:prstGeom prst="rect">
            <a:avLst/>
          </a:prstGeom>
        </p:spPr>
        <p:txBody>
          <a:bodyPr lIns="0" tIns="0" rIns="0" bIns="0" rtlCol="0" anchor="t">
            <a:spAutoFit/>
          </a:bodyPr>
          <a:lstStyle/>
          <a:p>
            <a:pPr algn="ctr">
              <a:lnSpc>
                <a:spcPts val="4759"/>
              </a:lnSpc>
            </a:pPr>
            <a:r>
              <a:rPr lang="en-US" sz="3399">
                <a:solidFill>
                  <a:srgbClr val="000000"/>
                </a:solidFill>
                <a:latin typeface="Glacial Indifference"/>
              </a:rPr>
              <a:t>12</a:t>
            </a:r>
          </a:p>
        </p:txBody>
      </p:sp>
      <p:sp>
        <p:nvSpPr>
          <p:cNvPr id="13" name="TextBox 13"/>
          <p:cNvSpPr txBox="1"/>
          <p:nvPr/>
        </p:nvSpPr>
        <p:spPr>
          <a:xfrm>
            <a:off x="10463812" y="8814153"/>
            <a:ext cx="345043" cy="580390"/>
          </a:xfrm>
          <a:prstGeom prst="rect">
            <a:avLst/>
          </a:prstGeom>
        </p:spPr>
        <p:txBody>
          <a:bodyPr lIns="0" tIns="0" rIns="0" bIns="0" rtlCol="0" anchor="t">
            <a:spAutoFit/>
          </a:bodyPr>
          <a:lstStyle/>
          <a:p>
            <a:pPr algn="ctr">
              <a:lnSpc>
                <a:spcPts val="4759"/>
              </a:lnSpc>
            </a:pPr>
            <a:r>
              <a:rPr lang="en-US" sz="3399">
                <a:solidFill>
                  <a:srgbClr val="000000"/>
                </a:solidFill>
                <a:latin typeface="Glacial Indifference"/>
              </a:rPr>
              <a:t>16</a:t>
            </a:r>
          </a:p>
        </p:txBody>
      </p:sp>
      <p:sp>
        <p:nvSpPr>
          <p:cNvPr id="14" name="TextBox 14"/>
          <p:cNvSpPr txBox="1"/>
          <p:nvPr/>
        </p:nvSpPr>
        <p:spPr>
          <a:xfrm>
            <a:off x="9079230" y="9385018"/>
            <a:ext cx="8462962" cy="580390"/>
          </a:xfrm>
          <a:prstGeom prst="rect">
            <a:avLst/>
          </a:prstGeom>
        </p:spPr>
        <p:txBody>
          <a:bodyPr lIns="0" tIns="0" rIns="0" bIns="0" rtlCol="0" anchor="t">
            <a:spAutoFit/>
          </a:bodyPr>
          <a:lstStyle/>
          <a:p>
            <a:pPr algn="ctr">
              <a:lnSpc>
                <a:spcPts val="4759"/>
              </a:lnSpc>
            </a:pPr>
            <a:r>
              <a:rPr lang="en-US" sz="3399">
                <a:solidFill>
                  <a:srgbClr val="000000"/>
                </a:solidFill>
                <a:latin typeface="Canva Sans"/>
              </a:rPr>
              <a:t>AVERAGE WAITING TIME = (0+6+3+7)/4=4</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alphaModFix amt="43000"/>
          </a:blip>
          <a:srcRect t="7786" b="7786"/>
          <a:stretch>
            <a:fillRect/>
          </a:stretch>
        </p:blipFill>
        <p:spPr>
          <a:xfrm>
            <a:off x="0" y="0"/>
            <a:ext cx="18288000" cy="10287000"/>
          </a:xfrm>
          <a:prstGeom prst="rect">
            <a:avLst/>
          </a:prstGeom>
        </p:spPr>
      </p:pic>
      <p:pic>
        <p:nvPicPr>
          <p:cNvPr id="3" name="Picture 3"/>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xmlns="" r:embed="rId5"/>
              </a:ext>
            </a:extLst>
          </a:blip>
          <a:srcRect/>
          <a:stretch>
            <a:fillRect/>
          </a:stretch>
        </p:blipFill>
        <p:spPr>
          <a:xfrm>
            <a:off x="15711279" y="-544892"/>
            <a:ext cx="3096042" cy="3147184"/>
          </a:xfrm>
          <a:prstGeom prst="rect">
            <a:avLst/>
          </a:prstGeom>
        </p:spPr>
      </p:pic>
      <p:pic>
        <p:nvPicPr>
          <p:cNvPr id="4" name="Picture 4"/>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xmlns="" r:embed="rId7"/>
              </a:ext>
            </a:extLst>
          </a:blip>
          <a:srcRect/>
          <a:stretch>
            <a:fillRect/>
          </a:stretch>
        </p:blipFill>
        <p:spPr>
          <a:xfrm rot="8542106">
            <a:off x="15541059" y="8589338"/>
            <a:ext cx="4154505" cy="2098025"/>
          </a:xfrm>
          <a:prstGeom prst="rect">
            <a:avLst/>
          </a:prstGeom>
        </p:spPr>
      </p:pic>
      <p:sp>
        <p:nvSpPr>
          <p:cNvPr id="5" name="TextBox 5"/>
          <p:cNvSpPr txBox="1"/>
          <p:nvPr/>
        </p:nvSpPr>
        <p:spPr>
          <a:xfrm>
            <a:off x="1288361" y="2526092"/>
            <a:ext cx="15711279" cy="6041193"/>
          </a:xfrm>
          <a:prstGeom prst="rect">
            <a:avLst/>
          </a:prstGeom>
        </p:spPr>
        <p:txBody>
          <a:bodyPr lIns="0" tIns="0" rIns="0" bIns="0" rtlCol="0" anchor="t">
            <a:spAutoFit/>
          </a:bodyPr>
          <a:lstStyle/>
          <a:p>
            <a:pPr algn="ctr">
              <a:lnSpc>
                <a:spcPts val="5342"/>
              </a:lnSpc>
            </a:pPr>
            <a:r>
              <a:rPr lang="en-US" sz="3816">
                <a:solidFill>
                  <a:srgbClr val="13224B"/>
                </a:solidFill>
                <a:latin typeface="Glacial Indifference"/>
              </a:rPr>
              <a:t>"Preemptive SJF" is not a commonly used scheduling algorithm. The Shortest Job First (SJF) scheduling algorithm is typically non-preemptive, as I mentioned earlier. However, there is a similar preemptive scheduling algorithm called Shortest Remaining Time First (SRTF), which is often referred to as preemptive SJF.</a:t>
            </a:r>
          </a:p>
          <a:p>
            <a:pPr algn="ctr">
              <a:lnSpc>
                <a:spcPts val="5342"/>
              </a:lnSpc>
            </a:pPr>
            <a:r>
              <a:rPr lang="en-US" sz="3816">
                <a:solidFill>
                  <a:srgbClr val="13224B"/>
                </a:solidFill>
                <a:latin typeface="Glacial Indifference"/>
              </a:rPr>
              <a:t>The preemptive SJF (SRTF) algorithm dynamically adjusts the scheduling decisions based on the remaining burst time of processes. It aims to minimize the average waiting time and provide better responsiveness to shorter processes.</a:t>
            </a:r>
          </a:p>
        </p:txBody>
      </p:sp>
      <p:pic>
        <p:nvPicPr>
          <p:cNvPr id="6" name="Picture 6"/>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xmlns="" r:embed="rId9"/>
              </a:ext>
            </a:extLst>
          </a:blip>
          <a:srcRect/>
          <a:stretch>
            <a:fillRect/>
          </a:stretch>
        </p:blipFill>
        <p:spPr>
          <a:xfrm>
            <a:off x="16995103" y="6023576"/>
            <a:ext cx="1246417" cy="2543708"/>
          </a:xfrm>
          <a:prstGeom prst="rect">
            <a:avLst/>
          </a:prstGeom>
        </p:spPr>
      </p:pic>
      <p:sp>
        <p:nvSpPr>
          <p:cNvPr id="7" name="TextBox 7"/>
          <p:cNvSpPr txBox="1"/>
          <p:nvPr/>
        </p:nvSpPr>
        <p:spPr>
          <a:xfrm>
            <a:off x="1028700" y="1060516"/>
            <a:ext cx="8685183" cy="1094740"/>
          </a:xfrm>
          <a:prstGeom prst="rect">
            <a:avLst/>
          </a:prstGeom>
        </p:spPr>
        <p:txBody>
          <a:bodyPr lIns="0" tIns="0" rIns="0" bIns="0" rtlCol="0" anchor="t">
            <a:spAutoFit/>
          </a:bodyPr>
          <a:lstStyle/>
          <a:p>
            <a:pPr>
              <a:lnSpc>
                <a:spcPts val="8959"/>
              </a:lnSpc>
            </a:pPr>
            <a:r>
              <a:rPr lang="en-US" sz="6399">
                <a:solidFill>
                  <a:srgbClr val="26459B"/>
                </a:solidFill>
                <a:latin typeface="League Spartan"/>
              </a:rPr>
              <a:t>PREEMPTIVE SJF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alphaModFix amt="43000"/>
          </a:blip>
          <a:srcRect t="7786" b="7786"/>
          <a:stretch>
            <a:fillRect/>
          </a:stretch>
        </p:blipFill>
        <p:spPr>
          <a:xfrm>
            <a:off x="0" y="0"/>
            <a:ext cx="18288000" cy="10287000"/>
          </a:xfrm>
          <a:prstGeom prst="rect">
            <a:avLst/>
          </a:prstGeom>
        </p:spPr>
      </p:pic>
      <p:pic>
        <p:nvPicPr>
          <p:cNvPr id="3" name="Picture 3"/>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xmlns="" r:embed="rId5"/>
              </a:ext>
            </a:extLst>
          </a:blip>
          <a:srcRect/>
          <a:stretch>
            <a:fillRect/>
          </a:stretch>
        </p:blipFill>
        <p:spPr>
          <a:xfrm>
            <a:off x="11926796" y="619550"/>
            <a:ext cx="5023761" cy="3644510"/>
          </a:xfrm>
          <a:prstGeom prst="rect">
            <a:avLst/>
          </a:prstGeom>
        </p:spPr>
      </p:pic>
      <p:grpSp>
        <p:nvGrpSpPr>
          <p:cNvPr id="4" name="Group 4"/>
          <p:cNvGrpSpPr/>
          <p:nvPr/>
        </p:nvGrpSpPr>
        <p:grpSpPr>
          <a:xfrm>
            <a:off x="-1576753" y="7139557"/>
            <a:ext cx="23574302" cy="3979748"/>
            <a:chOff x="0" y="0"/>
            <a:chExt cx="8599969" cy="1451823"/>
          </a:xfrm>
        </p:grpSpPr>
        <p:sp>
          <p:nvSpPr>
            <p:cNvPr id="5" name="Freeform 5"/>
            <p:cNvSpPr/>
            <p:nvPr/>
          </p:nvSpPr>
          <p:spPr>
            <a:xfrm>
              <a:off x="0" y="0"/>
              <a:ext cx="8599970" cy="1451823"/>
            </a:xfrm>
            <a:custGeom>
              <a:avLst/>
              <a:gdLst/>
              <a:ahLst/>
              <a:cxnLst/>
              <a:rect l="l" t="t" r="r" b="b"/>
              <a:pathLst>
                <a:path w="8599970" h="1451823">
                  <a:moveTo>
                    <a:pt x="0" y="0"/>
                  </a:moveTo>
                  <a:lnTo>
                    <a:pt x="8599970" y="0"/>
                  </a:lnTo>
                  <a:lnTo>
                    <a:pt x="8599970" y="1451823"/>
                  </a:lnTo>
                  <a:lnTo>
                    <a:pt x="0" y="1451823"/>
                  </a:lnTo>
                  <a:close/>
                </a:path>
              </a:pathLst>
            </a:custGeom>
            <a:solidFill>
              <a:srgbClr val="5C73B2"/>
            </a:solidFill>
          </p:spPr>
        </p:sp>
      </p:grpSp>
      <p:graphicFrame>
        <p:nvGraphicFramePr>
          <p:cNvPr id="6" name="Table 6"/>
          <p:cNvGraphicFramePr>
            <a:graphicFrameLocks noGrp="1"/>
          </p:cNvGraphicFramePr>
          <p:nvPr/>
        </p:nvGraphicFramePr>
        <p:xfrm>
          <a:off x="1196169" y="2194076"/>
          <a:ext cx="10341594" cy="4324350"/>
        </p:xfrm>
        <a:graphic>
          <a:graphicData uri="http://schemas.openxmlformats.org/drawingml/2006/table">
            <a:tbl>
              <a:tblPr/>
              <a:tblGrid>
                <a:gridCol w="2970709"/>
                <a:gridCol w="3658265"/>
                <a:gridCol w="3712620"/>
              </a:tblGrid>
              <a:tr h="980186">
                <a:tc>
                  <a:txBody>
                    <a:bodyPr/>
                    <a:lstStyle/>
                    <a:p>
                      <a:pPr algn="ctr">
                        <a:lnSpc>
                          <a:spcPts val="4339"/>
                        </a:lnSpc>
                        <a:defRPr/>
                      </a:pPr>
                      <a:r>
                        <a:rPr lang="en-US" sz="3099">
                          <a:solidFill>
                            <a:srgbClr val="1A3272"/>
                          </a:solidFill>
                          <a:latin typeface="Glacial Indifference Bold"/>
                        </a:rPr>
                        <a:t>PROCESS</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4059"/>
                        </a:lnSpc>
                        <a:defRPr/>
                      </a:pPr>
                      <a:r>
                        <a:rPr lang="en-US" sz="2899">
                          <a:solidFill>
                            <a:srgbClr val="1A3272"/>
                          </a:solidFill>
                          <a:latin typeface="Glacial Indifference Bold"/>
                        </a:rPr>
                        <a:t>ARRIVAL TIME </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4059"/>
                        </a:lnSpc>
                        <a:defRPr/>
                      </a:pPr>
                      <a:r>
                        <a:rPr lang="en-US" sz="2899">
                          <a:solidFill>
                            <a:srgbClr val="1A3272"/>
                          </a:solidFill>
                          <a:latin typeface="Glacial Indifference Bold"/>
                        </a:rPr>
                        <a:t>BURST TIME </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r>
              <a:tr h="836041">
                <a:tc>
                  <a:txBody>
                    <a:bodyPr/>
                    <a:lstStyle/>
                    <a:p>
                      <a:pPr algn="ctr">
                        <a:lnSpc>
                          <a:spcPts val="3219"/>
                        </a:lnSpc>
                        <a:defRPr/>
                      </a:pPr>
                      <a:r>
                        <a:rPr lang="en-US" sz="2299">
                          <a:solidFill>
                            <a:srgbClr val="F7941D"/>
                          </a:solidFill>
                          <a:latin typeface="Glacial Indifference Bold"/>
                        </a:rPr>
                        <a:t>P1</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3219"/>
                        </a:lnSpc>
                        <a:defRPr/>
                      </a:pPr>
                      <a:r>
                        <a:rPr lang="en-US" sz="2299">
                          <a:solidFill>
                            <a:srgbClr val="F7941D"/>
                          </a:solidFill>
                          <a:latin typeface="Glacial Indifference Bold"/>
                        </a:rPr>
                        <a:t>0.0 </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3219"/>
                        </a:lnSpc>
                        <a:defRPr/>
                      </a:pPr>
                      <a:r>
                        <a:rPr lang="en-US" sz="2299">
                          <a:solidFill>
                            <a:srgbClr val="F7941D"/>
                          </a:solidFill>
                          <a:latin typeface="Glacial Indifference Bold"/>
                        </a:rPr>
                        <a:t>7</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r>
              <a:tr h="836041">
                <a:tc>
                  <a:txBody>
                    <a:bodyPr/>
                    <a:lstStyle/>
                    <a:p>
                      <a:pPr algn="ctr">
                        <a:lnSpc>
                          <a:spcPts val="2939"/>
                        </a:lnSpc>
                        <a:defRPr/>
                      </a:pPr>
                      <a:r>
                        <a:rPr lang="en-US" sz="2099">
                          <a:solidFill>
                            <a:srgbClr val="F7941D"/>
                          </a:solidFill>
                          <a:latin typeface="Glacial Indifference Bold"/>
                        </a:rPr>
                        <a:t>P2</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3219"/>
                        </a:lnSpc>
                        <a:defRPr/>
                      </a:pPr>
                      <a:r>
                        <a:rPr lang="en-US" sz="2299">
                          <a:solidFill>
                            <a:srgbClr val="F7941D"/>
                          </a:solidFill>
                          <a:latin typeface="Glacial Indifference Bold"/>
                        </a:rPr>
                        <a:t>2.0</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3219"/>
                        </a:lnSpc>
                        <a:defRPr/>
                      </a:pPr>
                      <a:r>
                        <a:rPr lang="en-US" sz="2299">
                          <a:solidFill>
                            <a:srgbClr val="F7941D"/>
                          </a:solidFill>
                          <a:latin typeface="Glacial Indifference Bold"/>
                        </a:rPr>
                        <a:t>4</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r>
              <a:tr h="836041">
                <a:tc>
                  <a:txBody>
                    <a:bodyPr/>
                    <a:lstStyle/>
                    <a:p>
                      <a:pPr algn="ctr">
                        <a:lnSpc>
                          <a:spcPts val="2939"/>
                        </a:lnSpc>
                        <a:defRPr/>
                      </a:pPr>
                      <a:r>
                        <a:rPr lang="en-US" sz="2099">
                          <a:solidFill>
                            <a:srgbClr val="F7941D"/>
                          </a:solidFill>
                          <a:latin typeface="Glacial Indifference Bold"/>
                        </a:rPr>
                        <a:t>P3</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3219"/>
                        </a:lnSpc>
                        <a:defRPr/>
                      </a:pPr>
                      <a:r>
                        <a:rPr lang="en-US" sz="2299">
                          <a:solidFill>
                            <a:srgbClr val="F7941D"/>
                          </a:solidFill>
                          <a:latin typeface="Glacial Indifference Bold"/>
                        </a:rPr>
                        <a:t>4.0</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3219"/>
                        </a:lnSpc>
                        <a:defRPr/>
                      </a:pPr>
                      <a:r>
                        <a:rPr lang="en-US" sz="2299">
                          <a:solidFill>
                            <a:srgbClr val="F7941D"/>
                          </a:solidFill>
                          <a:latin typeface="Glacial Indifference Bold"/>
                        </a:rPr>
                        <a:t>1</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r>
              <a:tr h="836041">
                <a:tc>
                  <a:txBody>
                    <a:bodyPr/>
                    <a:lstStyle/>
                    <a:p>
                      <a:pPr algn="ctr">
                        <a:lnSpc>
                          <a:spcPts val="2939"/>
                        </a:lnSpc>
                        <a:defRPr/>
                      </a:pPr>
                      <a:r>
                        <a:rPr lang="en-US" sz="2099">
                          <a:solidFill>
                            <a:srgbClr val="F7941D"/>
                          </a:solidFill>
                          <a:latin typeface="Glacial Indifference Bold"/>
                        </a:rPr>
                        <a:t>P4</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3219"/>
                        </a:lnSpc>
                        <a:defRPr/>
                      </a:pPr>
                      <a:r>
                        <a:rPr lang="en-US" sz="2299">
                          <a:solidFill>
                            <a:srgbClr val="F7941D"/>
                          </a:solidFill>
                          <a:latin typeface="Glacial Indifference Bold"/>
                        </a:rPr>
                        <a:t>5.0</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3219"/>
                        </a:lnSpc>
                        <a:defRPr/>
                      </a:pPr>
                      <a:r>
                        <a:rPr lang="en-US" sz="2299">
                          <a:solidFill>
                            <a:srgbClr val="F7941D"/>
                          </a:solidFill>
                          <a:latin typeface="Glacial Indifference Bold"/>
                        </a:rPr>
                        <a:t>4</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r>
            </a:tbl>
          </a:graphicData>
        </a:graphic>
      </p:graphicFrame>
      <p:graphicFrame>
        <p:nvGraphicFramePr>
          <p:cNvPr id="7" name="Table 7"/>
          <p:cNvGraphicFramePr>
            <a:graphicFrameLocks noGrp="1"/>
          </p:cNvGraphicFramePr>
          <p:nvPr/>
        </p:nvGraphicFramePr>
        <p:xfrm>
          <a:off x="1647242" y="7762915"/>
          <a:ext cx="8989091" cy="1057275"/>
        </p:xfrm>
        <a:graphic>
          <a:graphicData uri="http://schemas.openxmlformats.org/drawingml/2006/table">
            <a:tbl>
              <a:tblPr/>
              <a:tblGrid>
                <a:gridCol w="1080834"/>
                <a:gridCol w="945415"/>
                <a:gridCol w="785888"/>
                <a:gridCol w="980232"/>
                <a:gridCol w="2562655"/>
                <a:gridCol w="2634067"/>
              </a:tblGrid>
              <a:tr h="1057275">
                <a:tc>
                  <a:txBody>
                    <a:bodyPr/>
                    <a:lstStyle/>
                    <a:p>
                      <a:pPr algn="ctr">
                        <a:lnSpc>
                          <a:spcPts val="2799"/>
                        </a:lnSpc>
                        <a:defRPr/>
                      </a:pPr>
                      <a:r>
                        <a:rPr lang="en-US" sz="1999">
                          <a:solidFill>
                            <a:srgbClr val="000000"/>
                          </a:solidFill>
                          <a:latin typeface="Glacial Indifference Bold"/>
                        </a:rPr>
                        <a:t>P1</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799"/>
                        </a:lnSpc>
                        <a:defRPr/>
                      </a:pPr>
                      <a:r>
                        <a:rPr lang="en-US" sz="1999">
                          <a:solidFill>
                            <a:srgbClr val="000000"/>
                          </a:solidFill>
                          <a:latin typeface="Glacial Indifference Bold"/>
                        </a:rPr>
                        <a:t>P2</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799"/>
                        </a:lnSpc>
                        <a:defRPr/>
                      </a:pPr>
                      <a:r>
                        <a:rPr lang="en-US" sz="1999">
                          <a:solidFill>
                            <a:srgbClr val="000000"/>
                          </a:solidFill>
                          <a:latin typeface="Glacial Indifference Bold"/>
                        </a:rPr>
                        <a:t>P3</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799"/>
                        </a:lnSpc>
                        <a:defRPr/>
                      </a:pPr>
                      <a:r>
                        <a:rPr lang="en-US" sz="1999">
                          <a:solidFill>
                            <a:srgbClr val="000000"/>
                          </a:solidFill>
                          <a:latin typeface="Glacial Indifference Bold"/>
                        </a:rPr>
                        <a:t>P2</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799"/>
                        </a:lnSpc>
                        <a:defRPr/>
                      </a:pPr>
                      <a:r>
                        <a:rPr lang="en-US" sz="1999">
                          <a:solidFill>
                            <a:srgbClr val="000000"/>
                          </a:solidFill>
                          <a:latin typeface="Glacial Indifference Bold"/>
                        </a:rPr>
                        <a:t>P4</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799"/>
                        </a:lnSpc>
                        <a:defRPr/>
                      </a:pPr>
                      <a:r>
                        <a:rPr lang="en-US" sz="1999">
                          <a:solidFill>
                            <a:srgbClr val="000000"/>
                          </a:solidFill>
                          <a:latin typeface="Glacial Indifference Bold"/>
                        </a:rPr>
                        <a:t>P1</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r>
            </a:tbl>
          </a:graphicData>
        </a:graphic>
      </p:graphicFrame>
      <p:sp>
        <p:nvSpPr>
          <p:cNvPr id="8" name="TextBox 8"/>
          <p:cNvSpPr txBox="1"/>
          <p:nvPr/>
        </p:nvSpPr>
        <p:spPr>
          <a:xfrm>
            <a:off x="1028700" y="569662"/>
            <a:ext cx="8180446" cy="1624414"/>
          </a:xfrm>
          <a:prstGeom prst="rect">
            <a:avLst/>
          </a:prstGeom>
        </p:spPr>
        <p:txBody>
          <a:bodyPr lIns="0" tIns="0" rIns="0" bIns="0" rtlCol="0" anchor="t">
            <a:spAutoFit/>
          </a:bodyPr>
          <a:lstStyle/>
          <a:p>
            <a:pPr algn="just">
              <a:lnSpc>
                <a:spcPts val="6540"/>
              </a:lnSpc>
            </a:pPr>
            <a:r>
              <a:rPr lang="en-US" sz="4671">
                <a:solidFill>
                  <a:srgbClr val="26459B"/>
                </a:solidFill>
                <a:latin typeface="League Spartan"/>
              </a:rPr>
              <a:t>EXAMPLE OF</a:t>
            </a:r>
          </a:p>
          <a:p>
            <a:pPr algn="just">
              <a:lnSpc>
                <a:spcPts val="6540"/>
              </a:lnSpc>
            </a:pPr>
            <a:r>
              <a:rPr lang="en-US" sz="4671">
                <a:solidFill>
                  <a:srgbClr val="26459B"/>
                </a:solidFill>
                <a:latin typeface="League Spartan"/>
              </a:rPr>
              <a:t> PREEMPTIVE : </a:t>
            </a:r>
          </a:p>
        </p:txBody>
      </p:sp>
      <p:sp>
        <p:nvSpPr>
          <p:cNvPr id="9" name="TextBox 9"/>
          <p:cNvSpPr txBox="1"/>
          <p:nvPr/>
        </p:nvSpPr>
        <p:spPr>
          <a:xfrm>
            <a:off x="1647242" y="8805898"/>
            <a:ext cx="234791" cy="563880"/>
          </a:xfrm>
          <a:prstGeom prst="rect">
            <a:avLst/>
          </a:prstGeom>
        </p:spPr>
        <p:txBody>
          <a:bodyPr lIns="0" tIns="0" rIns="0" bIns="0" rtlCol="0" anchor="t">
            <a:spAutoFit/>
          </a:bodyPr>
          <a:lstStyle/>
          <a:p>
            <a:pPr algn="ctr">
              <a:lnSpc>
                <a:spcPts val="4620"/>
              </a:lnSpc>
            </a:pPr>
            <a:r>
              <a:rPr lang="en-US" sz="3300">
                <a:solidFill>
                  <a:srgbClr val="010101"/>
                </a:solidFill>
                <a:latin typeface="Glacial Indifference"/>
              </a:rPr>
              <a:t>0</a:t>
            </a:r>
          </a:p>
        </p:txBody>
      </p:sp>
      <p:sp>
        <p:nvSpPr>
          <p:cNvPr id="10" name="TextBox 10"/>
          <p:cNvSpPr txBox="1"/>
          <p:nvPr/>
        </p:nvSpPr>
        <p:spPr>
          <a:xfrm>
            <a:off x="5374190" y="8871303"/>
            <a:ext cx="212884" cy="580390"/>
          </a:xfrm>
          <a:prstGeom prst="rect">
            <a:avLst/>
          </a:prstGeom>
        </p:spPr>
        <p:txBody>
          <a:bodyPr lIns="0" tIns="0" rIns="0" bIns="0" rtlCol="0" anchor="t">
            <a:spAutoFit/>
          </a:bodyPr>
          <a:lstStyle/>
          <a:p>
            <a:pPr algn="ctr">
              <a:lnSpc>
                <a:spcPts val="4759"/>
              </a:lnSpc>
            </a:pPr>
            <a:r>
              <a:rPr lang="en-US" sz="3399">
                <a:solidFill>
                  <a:srgbClr val="000000"/>
                </a:solidFill>
                <a:latin typeface="Glacial Indifference"/>
              </a:rPr>
              <a:t>7</a:t>
            </a:r>
          </a:p>
        </p:txBody>
      </p:sp>
      <p:sp>
        <p:nvSpPr>
          <p:cNvPr id="11" name="TextBox 11"/>
          <p:cNvSpPr txBox="1"/>
          <p:nvPr/>
        </p:nvSpPr>
        <p:spPr>
          <a:xfrm>
            <a:off x="2658799" y="8805898"/>
            <a:ext cx="265628" cy="580390"/>
          </a:xfrm>
          <a:prstGeom prst="rect">
            <a:avLst/>
          </a:prstGeom>
        </p:spPr>
        <p:txBody>
          <a:bodyPr lIns="0" tIns="0" rIns="0" bIns="0" rtlCol="0" anchor="t">
            <a:spAutoFit/>
          </a:bodyPr>
          <a:lstStyle/>
          <a:p>
            <a:pPr algn="ctr">
              <a:lnSpc>
                <a:spcPts val="4759"/>
              </a:lnSpc>
            </a:pPr>
            <a:r>
              <a:rPr lang="en-US" sz="3399">
                <a:solidFill>
                  <a:srgbClr val="000000"/>
                </a:solidFill>
                <a:latin typeface="Glacial Indifference"/>
              </a:rPr>
              <a:t>2</a:t>
            </a:r>
          </a:p>
        </p:txBody>
      </p:sp>
      <p:sp>
        <p:nvSpPr>
          <p:cNvPr id="12" name="TextBox 12"/>
          <p:cNvSpPr txBox="1"/>
          <p:nvPr/>
        </p:nvSpPr>
        <p:spPr>
          <a:xfrm>
            <a:off x="7919908" y="8753515"/>
            <a:ext cx="247888" cy="580390"/>
          </a:xfrm>
          <a:prstGeom prst="rect">
            <a:avLst/>
          </a:prstGeom>
        </p:spPr>
        <p:txBody>
          <a:bodyPr lIns="0" tIns="0" rIns="0" bIns="0" rtlCol="0" anchor="t">
            <a:spAutoFit/>
          </a:bodyPr>
          <a:lstStyle/>
          <a:p>
            <a:pPr algn="ctr">
              <a:lnSpc>
                <a:spcPts val="4759"/>
              </a:lnSpc>
            </a:pPr>
            <a:r>
              <a:rPr lang="en-US" sz="3399">
                <a:solidFill>
                  <a:srgbClr val="000000"/>
                </a:solidFill>
                <a:latin typeface="Glacial Indifference"/>
              </a:rPr>
              <a:t>11</a:t>
            </a:r>
          </a:p>
        </p:txBody>
      </p:sp>
      <p:sp>
        <p:nvSpPr>
          <p:cNvPr id="13" name="TextBox 13"/>
          <p:cNvSpPr txBox="1"/>
          <p:nvPr/>
        </p:nvSpPr>
        <p:spPr>
          <a:xfrm>
            <a:off x="10463812" y="8814153"/>
            <a:ext cx="345043" cy="580390"/>
          </a:xfrm>
          <a:prstGeom prst="rect">
            <a:avLst/>
          </a:prstGeom>
        </p:spPr>
        <p:txBody>
          <a:bodyPr lIns="0" tIns="0" rIns="0" bIns="0" rtlCol="0" anchor="t">
            <a:spAutoFit/>
          </a:bodyPr>
          <a:lstStyle/>
          <a:p>
            <a:pPr algn="ctr">
              <a:lnSpc>
                <a:spcPts val="4759"/>
              </a:lnSpc>
            </a:pPr>
            <a:r>
              <a:rPr lang="en-US" sz="3399">
                <a:solidFill>
                  <a:srgbClr val="000000"/>
                </a:solidFill>
                <a:latin typeface="Glacial Indifference"/>
              </a:rPr>
              <a:t>16</a:t>
            </a:r>
          </a:p>
        </p:txBody>
      </p:sp>
      <p:sp>
        <p:nvSpPr>
          <p:cNvPr id="14" name="TextBox 14"/>
          <p:cNvSpPr txBox="1"/>
          <p:nvPr/>
        </p:nvSpPr>
        <p:spPr>
          <a:xfrm>
            <a:off x="9082980" y="9385018"/>
            <a:ext cx="8455462" cy="580390"/>
          </a:xfrm>
          <a:prstGeom prst="rect">
            <a:avLst/>
          </a:prstGeom>
        </p:spPr>
        <p:txBody>
          <a:bodyPr lIns="0" tIns="0" rIns="0" bIns="0" rtlCol="0" anchor="t">
            <a:spAutoFit/>
          </a:bodyPr>
          <a:lstStyle/>
          <a:p>
            <a:pPr algn="ctr">
              <a:lnSpc>
                <a:spcPts val="4759"/>
              </a:lnSpc>
            </a:pPr>
            <a:r>
              <a:rPr lang="en-US" sz="3399">
                <a:solidFill>
                  <a:srgbClr val="000000"/>
                </a:solidFill>
                <a:latin typeface="Canva Sans"/>
              </a:rPr>
              <a:t>AVERAGE WAITING TIME = (9+1+0+2)/4=3</a:t>
            </a:r>
          </a:p>
        </p:txBody>
      </p:sp>
      <p:sp>
        <p:nvSpPr>
          <p:cNvPr id="15" name="TextBox 15"/>
          <p:cNvSpPr txBox="1"/>
          <p:nvPr/>
        </p:nvSpPr>
        <p:spPr>
          <a:xfrm>
            <a:off x="3497500" y="8814153"/>
            <a:ext cx="261223" cy="580390"/>
          </a:xfrm>
          <a:prstGeom prst="rect">
            <a:avLst/>
          </a:prstGeom>
        </p:spPr>
        <p:txBody>
          <a:bodyPr lIns="0" tIns="0" rIns="0" bIns="0" rtlCol="0" anchor="t">
            <a:spAutoFit/>
          </a:bodyPr>
          <a:lstStyle/>
          <a:p>
            <a:pPr algn="ctr">
              <a:lnSpc>
                <a:spcPts val="4759"/>
              </a:lnSpc>
            </a:pPr>
            <a:r>
              <a:rPr lang="en-US" sz="3399">
                <a:solidFill>
                  <a:srgbClr val="000000"/>
                </a:solidFill>
                <a:latin typeface="Glacial Indifference"/>
              </a:rPr>
              <a:t>4</a:t>
            </a:r>
          </a:p>
        </p:txBody>
      </p:sp>
      <p:sp>
        <p:nvSpPr>
          <p:cNvPr id="16" name="TextBox 16"/>
          <p:cNvSpPr txBox="1"/>
          <p:nvPr/>
        </p:nvSpPr>
        <p:spPr>
          <a:xfrm>
            <a:off x="4330223" y="8805898"/>
            <a:ext cx="237530" cy="580390"/>
          </a:xfrm>
          <a:prstGeom prst="rect">
            <a:avLst/>
          </a:prstGeom>
        </p:spPr>
        <p:txBody>
          <a:bodyPr lIns="0" tIns="0" rIns="0" bIns="0" rtlCol="0" anchor="t">
            <a:spAutoFit/>
          </a:bodyPr>
          <a:lstStyle/>
          <a:p>
            <a:pPr algn="ctr">
              <a:lnSpc>
                <a:spcPts val="4759"/>
              </a:lnSpc>
            </a:pPr>
            <a:r>
              <a:rPr lang="en-US" sz="3399">
                <a:solidFill>
                  <a:srgbClr val="000000"/>
                </a:solidFill>
                <a:latin typeface="Glacial Indifference"/>
              </a:rPr>
              <a:t>5</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alphaModFix amt="43000"/>
          </a:blip>
          <a:srcRect t="7786" b="7786"/>
          <a:stretch>
            <a:fillRect/>
          </a:stretch>
        </p:blipFill>
        <p:spPr>
          <a:xfrm>
            <a:off x="0" y="0"/>
            <a:ext cx="18288000" cy="10287000"/>
          </a:xfrm>
          <a:prstGeom prst="rect">
            <a:avLst/>
          </a:prstGeom>
        </p:spPr>
      </p:pic>
      <p:pic>
        <p:nvPicPr>
          <p:cNvPr id="3" name="Picture 3"/>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xmlns="" r:embed="rId5"/>
              </a:ext>
            </a:extLst>
          </a:blip>
          <a:srcRect/>
          <a:stretch>
            <a:fillRect/>
          </a:stretch>
        </p:blipFill>
        <p:spPr>
          <a:xfrm rot="1834461">
            <a:off x="12242553" y="-1031693"/>
            <a:ext cx="7315200" cy="3694176"/>
          </a:xfrm>
          <a:prstGeom prst="rect">
            <a:avLst/>
          </a:prstGeom>
        </p:spPr>
      </p:pic>
      <p:pic>
        <p:nvPicPr>
          <p:cNvPr id="4" name="Picture 4"/>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xmlns="" r:embed="rId7"/>
              </a:ext>
            </a:extLst>
          </a:blip>
          <a:srcRect/>
          <a:stretch>
            <a:fillRect/>
          </a:stretch>
        </p:blipFill>
        <p:spPr>
          <a:xfrm rot="-2574853">
            <a:off x="12673015" y="509590"/>
            <a:ext cx="2466096" cy="2466096"/>
          </a:xfrm>
          <a:prstGeom prst="rect">
            <a:avLst/>
          </a:prstGeom>
        </p:spPr>
      </p:pic>
      <p:pic>
        <p:nvPicPr>
          <p:cNvPr id="5" name="Picture 5"/>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xmlns="" r:embed="rId9"/>
              </a:ext>
            </a:extLst>
          </a:blip>
          <a:srcRect/>
          <a:stretch>
            <a:fillRect/>
          </a:stretch>
        </p:blipFill>
        <p:spPr>
          <a:xfrm>
            <a:off x="14478202" y="1742638"/>
            <a:ext cx="1421951" cy="1421951"/>
          </a:xfrm>
          <a:prstGeom prst="rect">
            <a:avLst/>
          </a:prstGeom>
        </p:spPr>
      </p:pic>
      <p:pic>
        <p:nvPicPr>
          <p:cNvPr id="6" name="Picture 6"/>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xmlns="" r:embed="rId11"/>
              </a:ext>
            </a:extLst>
          </a:blip>
          <a:srcRect/>
          <a:stretch>
            <a:fillRect/>
          </a:stretch>
        </p:blipFill>
        <p:spPr>
          <a:xfrm>
            <a:off x="14838277" y="7660767"/>
            <a:ext cx="2123753" cy="2123753"/>
          </a:xfrm>
          <a:prstGeom prst="rect">
            <a:avLst/>
          </a:prstGeom>
        </p:spPr>
      </p:pic>
      <p:pic>
        <p:nvPicPr>
          <p:cNvPr id="7" name="Picture 7"/>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xmlns="" r:embed="rId13"/>
              </a:ext>
            </a:extLst>
          </a:blip>
          <a:srcRect/>
          <a:stretch>
            <a:fillRect/>
          </a:stretch>
        </p:blipFill>
        <p:spPr>
          <a:xfrm>
            <a:off x="16303103" y="5646017"/>
            <a:ext cx="1317854" cy="1317854"/>
          </a:xfrm>
          <a:prstGeom prst="rect">
            <a:avLst/>
          </a:prstGeom>
        </p:spPr>
      </p:pic>
      <p:sp>
        <p:nvSpPr>
          <p:cNvPr id="8" name="TextBox 8"/>
          <p:cNvSpPr txBox="1"/>
          <p:nvPr/>
        </p:nvSpPr>
        <p:spPr>
          <a:xfrm>
            <a:off x="681926" y="3069339"/>
            <a:ext cx="16295176" cy="6432735"/>
          </a:xfrm>
          <a:prstGeom prst="rect">
            <a:avLst/>
          </a:prstGeom>
        </p:spPr>
        <p:txBody>
          <a:bodyPr lIns="0" tIns="0" rIns="0" bIns="0" rtlCol="0" anchor="t">
            <a:spAutoFit/>
          </a:bodyPr>
          <a:lstStyle/>
          <a:p>
            <a:pPr marL="1137851" lvl="1" indent="-568925" algn="ctr">
              <a:lnSpc>
                <a:spcPts val="7378"/>
              </a:lnSpc>
              <a:buFont typeface="Arial"/>
              <a:buChar char="•"/>
            </a:pPr>
            <a:r>
              <a:rPr lang="en-US" sz="5270">
                <a:solidFill>
                  <a:srgbClr val="13224B"/>
                </a:solidFill>
                <a:latin typeface="Glacial Indifference"/>
              </a:rPr>
              <a:t>Minimizes waiting time</a:t>
            </a:r>
          </a:p>
          <a:p>
            <a:pPr marL="1137851" lvl="1" indent="-568925" algn="ctr">
              <a:lnSpc>
                <a:spcPts val="7378"/>
              </a:lnSpc>
              <a:buFont typeface="Arial"/>
              <a:buChar char="•"/>
            </a:pPr>
            <a:r>
              <a:rPr lang="en-US" sz="5270">
                <a:solidFill>
                  <a:srgbClr val="13224B"/>
                </a:solidFill>
                <a:latin typeface="Glacial Indifference"/>
              </a:rPr>
              <a:t>Optimal for minimizing average turnaround time</a:t>
            </a:r>
          </a:p>
          <a:p>
            <a:pPr marL="1137851" lvl="1" indent="-568925" algn="ctr">
              <a:lnSpc>
                <a:spcPts val="7378"/>
              </a:lnSpc>
              <a:buFont typeface="Arial"/>
              <a:buChar char="•"/>
            </a:pPr>
            <a:r>
              <a:rPr lang="en-US" sz="5270">
                <a:solidFill>
                  <a:srgbClr val="13224B"/>
                </a:solidFill>
                <a:latin typeface="Glacial Indifference"/>
              </a:rPr>
              <a:t>Efficient for a predictable workload</a:t>
            </a:r>
          </a:p>
          <a:p>
            <a:pPr marL="1137851" lvl="1" indent="-568925" algn="ctr">
              <a:lnSpc>
                <a:spcPts val="7378"/>
              </a:lnSpc>
              <a:buFont typeface="Arial"/>
              <a:buChar char="•"/>
            </a:pPr>
            <a:r>
              <a:rPr lang="en-US" sz="5270">
                <a:solidFill>
                  <a:srgbClr val="13224B"/>
                </a:solidFill>
                <a:latin typeface="Glacial Indifference"/>
              </a:rPr>
              <a:t>Provides fairness</a:t>
            </a:r>
          </a:p>
          <a:p>
            <a:pPr marL="1137851" lvl="1" indent="-568925" algn="ctr">
              <a:lnSpc>
                <a:spcPts val="7378"/>
              </a:lnSpc>
              <a:buFont typeface="Arial"/>
              <a:buChar char="•"/>
            </a:pPr>
            <a:r>
              <a:rPr lang="en-US" sz="5270">
                <a:solidFill>
                  <a:srgbClr val="13224B"/>
                </a:solidFill>
                <a:latin typeface="Glacial Indifference"/>
              </a:rPr>
              <a:t>Can prioritize interactive tasks</a:t>
            </a:r>
          </a:p>
          <a:p>
            <a:pPr marL="1137851" lvl="1" indent="-568925" algn="ctr">
              <a:lnSpc>
                <a:spcPts val="7378"/>
              </a:lnSpc>
              <a:buFont typeface="Arial"/>
              <a:buChar char="•"/>
            </a:pPr>
            <a:r>
              <a:rPr lang="en-US" sz="5270">
                <a:solidFill>
                  <a:srgbClr val="13224B"/>
                </a:solidFill>
                <a:latin typeface="Glacial Indifference"/>
              </a:rPr>
              <a:t>Optimal for certain types of workloads</a:t>
            </a:r>
          </a:p>
          <a:p>
            <a:pPr algn="ctr">
              <a:lnSpc>
                <a:spcPts val="7378"/>
              </a:lnSpc>
            </a:pPr>
            <a:endParaRPr lang="en-US" sz="5270">
              <a:solidFill>
                <a:srgbClr val="13224B"/>
              </a:solidFill>
              <a:latin typeface="Glacial Indifference"/>
            </a:endParaRPr>
          </a:p>
        </p:txBody>
      </p:sp>
      <p:pic>
        <p:nvPicPr>
          <p:cNvPr id="9" name="Picture 9"/>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xmlns="" r:embed="rId15"/>
              </a:ext>
            </a:extLst>
          </a:blip>
          <a:srcRect/>
          <a:stretch>
            <a:fillRect/>
          </a:stretch>
        </p:blipFill>
        <p:spPr>
          <a:xfrm>
            <a:off x="335152" y="6963871"/>
            <a:ext cx="693548" cy="3152490"/>
          </a:xfrm>
          <a:prstGeom prst="rect">
            <a:avLst/>
          </a:prstGeom>
        </p:spPr>
      </p:pic>
      <p:sp>
        <p:nvSpPr>
          <p:cNvPr id="10" name="TextBox 10"/>
          <p:cNvSpPr txBox="1"/>
          <p:nvPr/>
        </p:nvSpPr>
        <p:spPr>
          <a:xfrm>
            <a:off x="1028700" y="1358873"/>
            <a:ext cx="9898660" cy="1094740"/>
          </a:xfrm>
          <a:prstGeom prst="rect">
            <a:avLst/>
          </a:prstGeom>
        </p:spPr>
        <p:txBody>
          <a:bodyPr lIns="0" tIns="0" rIns="0" bIns="0" rtlCol="0" anchor="t">
            <a:spAutoFit/>
          </a:bodyPr>
          <a:lstStyle/>
          <a:p>
            <a:pPr>
              <a:lnSpc>
                <a:spcPts val="8959"/>
              </a:lnSpc>
            </a:pPr>
            <a:r>
              <a:rPr lang="en-US" sz="6399">
                <a:solidFill>
                  <a:srgbClr val="26459B"/>
                </a:solidFill>
                <a:latin typeface="League Spartan"/>
              </a:rPr>
              <a:t>STRENGTHS...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alphaModFix amt="43000"/>
          </a:blip>
          <a:srcRect t="7786" b="7786"/>
          <a:stretch>
            <a:fillRect/>
          </a:stretch>
        </p:blipFill>
        <p:spPr>
          <a:xfrm>
            <a:off x="0" y="0"/>
            <a:ext cx="18288000" cy="10287000"/>
          </a:xfrm>
          <a:prstGeom prst="rect">
            <a:avLst/>
          </a:prstGeom>
        </p:spPr>
      </p:pic>
      <p:pic>
        <p:nvPicPr>
          <p:cNvPr id="3" name="Picture 3"/>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xmlns="" r:embed="rId5"/>
              </a:ext>
            </a:extLst>
          </a:blip>
          <a:srcRect/>
          <a:stretch>
            <a:fillRect/>
          </a:stretch>
        </p:blipFill>
        <p:spPr>
          <a:xfrm>
            <a:off x="11910274" y="65878"/>
            <a:ext cx="4925595" cy="2487425"/>
          </a:xfrm>
          <a:prstGeom prst="rect">
            <a:avLst/>
          </a:prstGeom>
        </p:spPr>
      </p:pic>
      <p:pic>
        <p:nvPicPr>
          <p:cNvPr id="4" name="Picture 4"/>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xmlns="" r:embed="rId7"/>
              </a:ext>
            </a:extLst>
          </a:blip>
          <a:srcRect/>
          <a:stretch>
            <a:fillRect/>
          </a:stretch>
        </p:blipFill>
        <p:spPr>
          <a:xfrm>
            <a:off x="16005096" y="5804842"/>
            <a:ext cx="1661546" cy="1661546"/>
          </a:xfrm>
          <a:prstGeom prst="rect">
            <a:avLst/>
          </a:prstGeom>
        </p:spPr>
      </p:pic>
      <p:pic>
        <p:nvPicPr>
          <p:cNvPr id="5" name="Picture 5"/>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xmlns="" r:embed="rId9"/>
              </a:ext>
            </a:extLst>
          </a:blip>
          <a:srcRect/>
          <a:stretch>
            <a:fillRect/>
          </a:stretch>
        </p:blipFill>
        <p:spPr>
          <a:xfrm>
            <a:off x="14600431" y="7466388"/>
            <a:ext cx="2028942" cy="2028942"/>
          </a:xfrm>
          <a:prstGeom prst="rect">
            <a:avLst/>
          </a:prstGeom>
        </p:spPr>
      </p:pic>
      <p:sp>
        <p:nvSpPr>
          <p:cNvPr id="6" name="TextBox 6"/>
          <p:cNvSpPr txBox="1"/>
          <p:nvPr/>
        </p:nvSpPr>
        <p:spPr>
          <a:xfrm>
            <a:off x="753966" y="2899811"/>
            <a:ext cx="15035752" cy="6232475"/>
          </a:xfrm>
          <a:prstGeom prst="rect">
            <a:avLst/>
          </a:prstGeom>
        </p:spPr>
        <p:txBody>
          <a:bodyPr lIns="0" tIns="0" rIns="0" bIns="0" rtlCol="0" anchor="t">
            <a:spAutoFit/>
          </a:bodyPr>
          <a:lstStyle/>
          <a:p>
            <a:pPr marL="1251768" lvl="1" indent="-625884" algn="ctr">
              <a:lnSpc>
                <a:spcPts val="8117"/>
              </a:lnSpc>
              <a:buFont typeface="Arial"/>
              <a:buChar char="•"/>
            </a:pPr>
            <a:r>
              <a:rPr lang="en-US" sz="5797" dirty="0">
                <a:solidFill>
                  <a:srgbClr val="13224B"/>
                </a:solidFill>
                <a:latin typeface="Glacial Indifference"/>
              </a:rPr>
              <a:t>Difficulty in accurate prediction</a:t>
            </a:r>
          </a:p>
          <a:p>
            <a:pPr marL="1251768" lvl="1" indent="-625884" algn="ctr">
              <a:lnSpc>
                <a:spcPts val="8117"/>
              </a:lnSpc>
              <a:buFont typeface="Arial"/>
              <a:buChar char="•"/>
            </a:pPr>
            <a:r>
              <a:rPr lang="en-US" sz="5797" dirty="0">
                <a:solidFill>
                  <a:srgbClr val="13224B"/>
                </a:solidFill>
                <a:latin typeface="Glacial Indifference"/>
              </a:rPr>
              <a:t>Possibility of starvation</a:t>
            </a:r>
          </a:p>
          <a:p>
            <a:pPr marL="1251768" lvl="1" indent="-625884" algn="ctr">
              <a:lnSpc>
                <a:spcPts val="8117"/>
              </a:lnSpc>
              <a:buFont typeface="Arial"/>
              <a:buChar char="•"/>
            </a:pPr>
            <a:r>
              <a:rPr lang="en-US" sz="5797" dirty="0">
                <a:solidFill>
                  <a:srgbClr val="13224B"/>
                </a:solidFill>
                <a:latin typeface="Glacial Indifference"/>
              </a:rPr>
              <a:t>Susceptibility to process arrival order</a:t>
            </a:r>
          </a:p>
          <a:p>
            <a:pPr marL="1251768" lvl="1" indent="-625884" algn="ctr">
              <a:lnSpc>
                <a:spcPts val="8117"/>
              </a:lnSpc>
              <a:buFont typeface="Arial"/>
              <a:buChar char="•"/>
            </a:pPr>
            <a:r>
              <a:rPr lang="en-US" sz="5797" dirty="0">
                <a:solidFill>
                  <a:srgbClr val="13224B"/>
                </a:solidFill>
                <a:latin typeface="Glacial Indifference"/>
              </a:rPr>
              <a:t>Lack of responsiveness</a:t>
            </a:r>
          </a:p>
          <a:p>
            <a:pPr marL="1251768" lvl="1" indent="-625884" algn="ctr">
              <a:lnSpc>
                <a:spcPts val="8117"/>
              </a:lnSpc>
              <a:buFont typeface="Arial"/>
              <a:buChar char="•"/>
            </a:pPr>
            <a:r>
              <a:rPr lang="en-US" sz="5797" dirty="0">
                <a:solidFill>
                  <a:srgbClr val="13224B"/>
                </a:solidFill>
                <a:latin typeface="Glacial Indifference"/>
              </a:rPr>
              <a:t>Difficulty in implementation</a:t>
            </a:r>
          </a:p>
          <a:p>
            <a:pPr marL="857250" indent="-857250" algn="ctr">
              <a:lnSpc>
                <a:spcPts val="8117"/>
              </a:lnSpc>
              <a:buFont typeface="Arial" panose="020B0604020202020204" pitchFamily="34" charset="0"/>
              <a:buChar char="•"/>
            </a:pPr>
            <a:r>
              <a:rPr lang="en-US" sz="5797" dirty="0">
                <a:solidFill>
                  <a:srgbClr val="13224B"/>
                </a:solidFill>
                <a:latin typeface="Glacial Indifference"/>
              </a:rPr>
              <a:t>Inherent overhead</a:t>
            </a:r>
          </a:p>
        </p:txBody>
      </p:sp>
      <p:pic>
        <p:nvPicPr>
          <p:cNvPr id="7" name="Picture 7"/>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xmlns="" r:embed="rId11"/>
              </a:ext>
            </a:extLst>
          </a:blip>
          <a:srcRect/>
          <a:stretch>
            <a:fillRect/>
          </a:stretch>
        </p:blipFill>
        <p:spPr>
          <a:xfrm>
            <a:off x="219878" y="6967755"/>
            <a:ext cx="808822" cy="3026207"/>
          </a:xfrm>
          <a:prstGeom prst="rect">
            <a:avLst/>
          </a:prstGeom>
        </p:spPr>
      </p:pic>
      <p:sp>
        <p:nvSpPr>
          <p:cNvPr id="8" name="TextBox 8"/>
          <p:cNvSpPr txBox="1"/>
          <p:nvPr/>
        </p:nvSpPr>
        <p:spPr>
          <a:xfrm>
            <a:off x="1028700" y="1242916"/>
            <a:ext cx="10101304" cy="1034542"/>
          </a:xfrm>
          <a:prstGeom prst="rect">
            <a:avLst/>
          </a:prstGeom>
        </p:spPr>
        <p:txBody>
          <a:bodyPr lIns="0" tIns="0" rIns="0" bIns="0" rtlCol="0" anchor="t">
            <a:spAutoFit/>
          </a:bodyPr>
          <a:lstStyle/>
          <a:p>
            <a:pPr>
              <a:lnSpc>
                <a:spcPts val="8383"/>
              </a:lnSpc>
            </a:pPr>
            <a:r>
              <a:rPr lang="en-US" sz="6399">
                <a:solidFill>
                  <a:srgbClr val="26459B"/>
                </a:solidFill>
                <a:latin typeface="League Spartan"/>
              </a:rPr>
              <a:t>SHORT COMINGS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alphaModFix amt="60000"/>
          </a:blip>
          <a:srcRect t="7786" b="7786"/>
          <a:stretch>
            <a:fillRect/>
          </a:stretch>
        </p:blipFill>
        <p:spPr>
          <a:xfrm>
            <a:off x="0" y="0"/>
            <a:ext cx="18288000" cy="10287000"/>
          </a:xfrm>
          <a:prstGeom prst="rect">
            <a:avLst/>
          </a:prstGeom>
        </p:spPr>
      </p:pic>
      <p:grpSp>
        <p:nvGrpSpPr>
          <p:cNvPr id="3" name="Group 3"/>
          <p:cNvGrpSpPr/>
          <p:nvPr/>
        </p:nvGrpSpPr>
        <p:grpSpPr>
          <a:xfrm rot="-5400000">
            <a:off x="1724714" y="-2211898"/>
            <a:ext cx="8057351" cy="14270107"/>
            <a:chOff x="0" y="0"/>
            <a:chExt cx="2354580" cy="4170119"/>
          </a:xfrm>
        </p:grpSpPr>
        <p:sp>
          <p:nvSpPr>
            <p:cNvPr id="4" name="Freeform 4"/>
            <p:cNvSpPr/>
            <p:nvPr/>
          </p:nvSpPr>
          <p:spPr>
            <a:xfrm>
              <a:off x="0" y="0"/>
              <a:ext cx="2353310" cy="4170119"/>
            </a:xfrm>
            <a:custGeom>
              <a:avLst/>
              <a:gdLst/>
              <a:ahLst/>
              <a:cxnLst/>
              <a:rect l="l" t="t" r="r" b="b"/>
              <a:pathLst>
                <a:path w="2353310" h="4170119">
                  <a:moveTo>
                    <a:pt x="784860" y="4102809"/>
                  </a:moveTo>
                  <a:cubicBezTo>
                    <a:pt x="905510" y="4143449"/>
                    <a:pt x="1042670" y="4170119"/>
                    <a:pt x="1177290" y="4170119"/>
                  </a:cubicBezTo>
                  <a:cubicBezTo>
                    <a:pt x="1311910" y="4170119"/>
                    <a:pt x="1441450" y="4147259"/>
                    <a:pt x="1560830" y="4106619"/>
                  </a:cubicBezTo>
                  <a:cubicBezTo>
                    <a:pt x="1563370" y="4105349"/>
                    <a:pt x="1565910" y="4105349"/>
                    <a:pt x="1568450" y="4104079"/>
                  </a:cubicBezTo>
                  <a:cubicBezTo>
                    <a:pt x="2016760" y="3941519"/>
                    <a:pt x="2346960" y="3512259"/>
                    <a:pt x="2353310" y="3006605"/>
                  </a:cubicBezTo>
                  <a:lnTo>
                    <a:pt x="2353310" y="0"/>
                  </a:lnTo>
                  <a:lnTo>
                    <a:pt x="0" y="0"/>
                  </a:lnTo>
                  <a:lnTo>
                    <a:pt x="0" y="3004334"/>
                  </a:lnTo>
                  <a:cubicBezTo>
                    <a:pt x="6350" y="3514799"/>
                    <a:pt x="331470" y="3944058"/>
                    <a:pt x="784860" y="4102808"/>
                  </a:cubicBezTo>
                  <a:close/>
                </a:path>
              </a:pathLst>
            </a:custGeom>
            <a:solidFill>
              <a:srgbClr val="FFFFFF">
                <a:alpha val="53725"/>
              </a:srgbClr>
            </a:solidFill>
          </p:spPr>
        </p:sp>
      </p:grpSp>
      <p:pic>
        <p:nvPicPr>
          <p:cNvPr id="5" name="Picture 5"/>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xmlns="" r:embed="rId5"/>
              </a:ext>
            </a:extLst>
          </a:blip>
          <a:srcRect/>
          <a:stretch>
            <a:fillRect/>
          </a:stretch>
        </p:blipFill>
        <p:spPr>
          <a:xfrm rot="-5400000" flipH="1">
            <a:off x="15244337" y="286005"/>
            <a:ext cx="2633016" cy="2676509"/>
          </a:xfrm>
          <a:prstGeom prst="rect">
            <a:avLst/>
          </a:prstGeom>
        </p:spPr>
      </p:pic>
      <p:pic>
        <p:nvPicPr>
          <p:cNvPr id="6" name="Picture 6"/>
          <p:cNvPicPr>
            <a:picLocks noChangeAspect="1"/>
          </p:cNvPicPr>
          <p:nvPr/>
        </p:nvPicPr>
        <p:blipFill>
          <a:blip r:embed="rId6"/>
          <a:srcRect/>
          <a:stretch>
            <a:fillRect/>
          </a:stretch>
        </p:blipFill>
        <p:spPr>
          <a:xfrm>
            <a:off x="10025082" y="3771653"/>
            <a:ext cx="8016236" cy="6212583"/>
          </a:xfrm>
          <a:prstGeom prst="rect">
            <a:avLst/>
          </a:prstGeom>
        </p:spPr>
      </p:pic>
      <p:sp>
        <p:nvSpPr>
          <p:cNvPr id="7" name="TextBox 7"/>
          <p:cNvSpPr txBox="1"/>
          <p:nvPr/>
        </p:nvSpPr>
        <p:spPr>
          <a:xfrm>
            <a:off x="284435" y="2874093"/>
            <a:ext cx="11674881" cy="5380990"/>
          </a:xfrm>
          <a:prstGeom prst="rect">
            <a:avLst/>
          </a:prstGeom>
        </p:spPr>
        <p:txBody>
          <a:bodyPr lIns="0" tIns="0" rIns="0" bIns="0" rtlCol="0" anchor="t">
            <a:spAutoFit/>
          </a:bodyPr>
          <a:lstStyle/>
          <a:p>
            <a:pPr algn="ctr">
              <a:lnSpc>
                <a:spcPts val="4759"/>
              </a:lnSpc>
            </a:pPr>
            <a:r>
              <a:rPr lang="en-US" sz="3399">
                <a:solidFill>
                  <a:srgbClr val="13224B"/>
                </a:solidFill>
                <a:latin typeface="Glacial Indifference"/>
              </a:rPr>
              <a:t>In short, the Shortest Job First (SJF) scheduling algorithm prioritizes the execution of processes based on their burst time. The process with the smallest burst time is executed first, either in a non-preemptive or preemptive manner. SJF aims to minimize waiting time and average turnaround time, but it requires accurate burst time estimation and may face issues such as the potential for longer process starvation. Variations like Shortest Remaining Time First (SRTF) address some limitations by allowing preemption.</a:t>
            </a:r>
          </a:p>
        </p:txBody>
      </p:sp>
      <p:pic>
        <p:nvPicPr>
          <p:cNvPr id="8" name="Picture 8"/>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xmlns="" r:embed="rId8"/>
              </a:ext>
            </a:extLst>
          </a:blip>
          <a:srcRect/>
          <a:stretch>
            <a:fillRect/>
          </a:stretch>
        </p:blipFill>
        <p:spPr>
          <a:xfrm>
            <a:off x="607364" y="7804629"/>
            <a:ext cx="842672" cy="2294404"/>
          </a:xfrm>
          <a:prstGeom prst="rect">
            <a:avLst/>
          </a:prstGeom>
        </p:spPr>
      </p:pic>
      <p:sp>
        <p:nvSpPr>
          <p:cNvPr id="9" name="TextBox 9"/>
          <p:cNvSpPr txBox="1"/>
          <p:nvPr/>
        </p:nvSpPr>
        <p:spPr>
          <a:xfrm>
            <a:off x="1230381" y="1595709"/>
            <a:ext cx="8378960" cy="1094740"/>
          </a:xfrm>
          <a:prstGeom prst="rect">
            <a:avLst/>
          </a:prstGeom>
        </p:spPr>
        <p:txBody>
          <a:bodyPr lIns="0" tIns="0" rIns="0" bIns="0" rtlCol="0" anchor="t">
            <a:spAutoFit/>
          </a:bodyPr>
          <a:lstStyle/>
          <a:p>
            <a:pPr>
              <a:lnSpc>
                <a:spcPts val="8959"/>
              </a:lnSpc>
            </a:pPr>
            <a:r>
              <a:rPr lang="en-US" sz="6399">
                <a:solidFill>
                  <a:srgbClr val="26459B"/>
                </a:solidFill>
                <a:latin typeface="League Spartan"/>
              </a:rPr>
              <a:t>SUMMARY..</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alphaModFix amt="43000"/>
          </a:blip>
          <a:srcRect t="7786" b="7786"/>
          <a:stretch>
            <a:fillRect/>
          </a:stretch>
        </p:blipFill>
        <p:spPr>
          <a:xfrm>
            <a:off x="0" y="0"/>
            <a:ext cx="18288000" cy="10287000"/>
          </a:xfrm>
          <a:prstGeom prst="rect">
            <a:avLst/>
          </a:prstGeom>
        </p:spPr>
      </p:pic>
      <p:pic>
        <p:nvPicPr>
          <p:cNvPr id="3" name="Picture 3"/>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xmlns="" r:embed="rId5"/>
              </a:ext>
            </a:extLst>
          </a:blip>
          <a:srcRect/>
          <a:stretch>
            <a:fillRect/>
          </a:stretch>
        </p:blipFill>
        <p:spPr>
          <a:xfrm>
            <a:off x="2536371" y="1028700"/>
            <a:ext cx="4220936" cy="8441871"/>
          </a:xfrm>
          <a:prstGeom prst="rect">
            <a:avLst/>
          </a:prstGeom>
        </p:spPr>
      </p:pic>
      <p:grpSp>
        <p:nvGrpSpPr>
          <p:cNvPr id="4" name="Group 4"/>
          <p:cNvGrpSpPr/>
          <p:nvPr/>
        </p:nvGrpSpPr>
        <p:grpSpPr>
          <a:xfrm rot="5400000">
            <a:off x="9485072" y="-621846"/>
            <a:ext cx="6510591" cy="11530693"/>
            <a:chOff x="0" y="0"/>
            <a:chExt cx="2354580" cy="4170119"/>
          </a:xfrm>
        </p:grpSpPr>
        <p:sp>
          <p:nvSpPr>
            <p:cNvPr id="5" name="Freeform 5"/>
            <p:cNvSpPr/>
            <p:nvPr/>
          </p:nvSpPr>
          <p:spPr>
            <a:xfrm>
              <a:off x="0" y="0"/>
              <a:ext cx="2353310" cy="4170119"/>
            </a:xfrm>
            <a:custGeom>
              <a:avLst/>
              <a:gdLst/>
              <a:ahLst/>
              <a:cxnLst/>
              <a:rect l="l" t="t" r="r" b="b"/>
              <a:pathLst>
                <a:path w="2353310" h="4170119">
                  <a:moveTo>
                    <a:pt x="784860" y="4102809"/>
                  </a:moveTo>
                  <a:cubicBezTo>
                    <a:pt x="905510" y="4143449"/>
                    <a:pt x="1042670" y="4170119"/>
                    <a:pt x="1177290" y="4170119"/>
                  </a:cubicBezTo>
                  <a:cubicBezTo>
                    <a:pt x="1311910" y="4170119"/>
                    <a:pt x="1441450" y="4147259"/>
                    <a:pt x="1560830" y="4106619"/>
                  </a:cubicBezTo>
                  <a:cubicBezTo>
                    <a:pt x="1563370" y="4105349"/>
                    <a:pt x="1565910" y="4105349"/>
                    <a:pt x="1568450" y="4104079"/>
                  </a:cubicBezTo>
                  <a:cubicBezTo>
                    <a:pt x="2016760" y="3941519"/>
                    <a:pt x="2346960" y="3512259"/>
                    <a:pt x="2353310" y="3006605"/>
                  </a:cubicBezTo>
                  <a:lnTo>
                    <a:pt x="2353310" y="0"/>
                  </a:lnTo>
                  <a:lnTo>
                    <a:pt x="0" y="0"/>
                  </a:lnTo>
                  <a:lnTo>
                    <a:pt x="0" y="3004334"/>
                  </a:lnTo>
                  <a:cubicBezTo>
                    <a:pt x="6350" y="3514799"/>
                    <a:pt x="331470" y="3944058"/>
                    <a:pt x="784860" y="4102808"/>
                  </a:cubicBezTo>
                  <a:close/>
                </a:path>
              </a:pathLst>
            </a:custGeom>
            <a:solidFill>
              <a:srgbClr val="3657A9"/>
            </a:solidFill>
          </p:spPr>
        </p:sp>
      </p:grpSp>
      <p:sp>
        <p:nvSpPr>
          <p:cNvPr id="6" name="TextBox 6"/>
          <p:cNvSpPr txBox="1"/>
          <p:nvPr/>
        </p:nvSpPr>
        <p:spPr>
          <a:xfrm>
            <a:off x="8608038" y="4083685"/>
            <a:ext cx="9139644" cy="1843406"/>
          </a:xfrm>
          <a:prstGeom prst="rect">
            <a:avLst/>
          </a:prstGeom>
        </p:spPr>
        <p:txBody>
          <a:bodyPr lIns="0" tIns="0" rIns="0" bIns="0" rtlCol="0" anchor="t">
            <a:spAutoFit/>
          </a:bodyPr>
          <a:lstStyle/>
          <a:p>
            <a:pPr algn="ctr">
              <a:lnSpc>
                <a:spcPts val="14419"/>
              </a:lnSpc>
            </a:pPr>
            <a:r>
              <a:rPr lang="en-US" sz="10299">
                <a:solidFill>
                  <a:srgbClr val="CCCCCC"/>
                </a:solidFill>
                <a:latin typeface="Yellowtail"/>
              </a:rPr>
              <a:t>THANK YOU</a:t>
            </a:r>
          </a:p>
        </p:txBody>
      </p:sp>
      <p:pic>
        <p:nvPicPr>
          <p:cNvPr id="7" name="Picture 7"/>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xmlns="" r:embed="rId7"/>
              </a:ext>
            </a:extLst>
          </a:blip>
          <a:srcRect/>
          <a:stretch>
            <a:fillRect/>
          </a:stretch>
        </p:blipFill>
        <p:spPr>
          <a:xfrm rot="-10800000">
            <a:off x="15711279" y="-898071"/>
            <a:ext cx="3096042" cy="3147184"/>
          </a:xfrm>
          <a:prstGeom prst="rect">
            <a:avLst/>
          </a:prstGeom>
        </p:spPr>
      </p:pic>
      <p:pic>
        <p:nvPicPr>
          <p:cNvPr id="8" name="Picture 8"/>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xmlns="" r:embed="rId9"/>
              </a:ext>
            </a:extLst>
          </a:blip>
          <a:srcRect/>
          <a:stretch>
            <a:fillRect/>
          </a:stretch>
        </p:blipFill>
        <p:spPr>
          <a:xfrm rot="-7968807">
            <a:off x="-1434097" y="7827873"/>
            <a:ext cx="4925595" cy="2487425"/>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84</TotalTime>
  <Words>2833</Words>
  <Application>Microsoft Office PowerPoint</Application>
  <PresentationFormat>Custom</PresentationFormat>
  <Paragraphs>201</Paragraphs>
  <Slides>15</Slides>
  <Notes>15</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15</vt:i4>
      </vt:variant>
    </vt:vector>
  </HeadingPairs>
  <TitlesOfParts>
    <vt:vector size="29" baseType="lpstr">
      <vt:lpstr>Yellowtail</vt:lpstr>
      <vt:lpstr>Canva Sans</vt:lpstr>
      <vt:lpstr>Söhne</vt:lpstr>
      <vt:lpstr>Arapey</vt:lpstr>
      <vt:lpstr>Glacial Indifference</vt:lpstr>
      <vt:lpstr>Glacial Indifference Bold</vt:lpstr>
      <vt:lpstr>Chloe</vt:lpstr>
      <vt:lpstr>Lovelo</vt:lpstr>
      <vt:lpstr>Arial</vt:lpstr>
      <vt:lpstr>Canva Sans Bold</vt:lpstr>
      <vt:lpstr>League Spartan</vt:lpstr>
      <vt:lpstr>Calibri</vt:lpstr>
      <vt:lpstr>Glacial Indifference Italics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Warm Brown Aesthetic Fashion Brand Marketing Presentation 16 : 9</dc:title>
  <dc:creator>ALIZA</dc:creator>
  <cp:lastModifiedBy>Microsoft account</cp:lastModifiedBy>
  <cp:revision>10</cp:revision>
  <dcterms:created xsi:type="dcterms:W3CDTF">2006-08-16T00:00:00Z</dcterms:created>
  <dcterms:modified xsi:type="dcterms:W3CDTF">2023-05-17T16:38:47Z</dcterms:modified>
  <dc:identifier>DAFi6dfq6T8</dc:identifier>
</cp:coreProperties>
</file>