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649" r:id="rId2"/>
  </p:sldIdLst>
  <p:sldSz cx="12192000" cy="6858000"/>
  <p:notesSz cx="6858000" cy="9144000"/>
  <p:custDataLst>
    <p:tags r:id="rId5"/>
  </p:custDataLst>
  <p:defaultTextStyle>
    <a:defPPr>
      <a:defRPr lang="en-US"/>
    </a:defPPr>
    <a:lvl1pPr marL="0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0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40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11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81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52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21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93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63" algn="l" defTabSz="91434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CDCD"/>
    <a:srgbClr val="3F8846"/>
    <a:srgbClr val="2E4889"/>
    <a:srgbClr val="F9D122"/>
    <a:srgbClr val="ECB907"/>
    <a:srgbClr val="EFEFEF"/>
    <a:srgbClr val="2D64A5"/>
    <a:srgbClr val="308CE8"/>
    <a:srgbClr val="E6E6E6"/>
    <a:srgbClr val="3242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3" autoAdjust="0"/>
    <p:restoredTop sz="93429" autoAdjust="0"/>
  </p:normalViewPr>
  <p:slideViewPr>
    <p:cSldViewPr snapToGrid="0" snapToObjects="1">
      <p:cViewPr varScale="1">
        <p:scale>
          <a:sx n="107" d="100"/>
          <a:sy n="107" d="100"/>
        </p:scale>
        <p:origin x="840" y="160"/>
      </p:cViewPr>
      <p:guideLst/>
    </p:cSldViewPr>
  </p:slideViewPr>
  <p:outlineViewPr>
    <p:cViewPr>
      <p:scale>
        <a:sx n="33" d="100"/>
        <a:sy n="33" d="100"/>
      </p:scale>
      <p:origin x="0" y="132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4" d="100"/>
          <a:sy n="64" d="100"/>
        </p:scale>
        <p:origin x="-3512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1A594-041B-449E-89BC-5A6CB1F5A9AB}" type="datetimeFigureOut">
              <a:rPr lang="id-ID" smtClean="0"/>
              <a:t>19/11/24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DDC53-01B7-4E0F-8BE2-02DC8C67218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719361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CCC32-3486-46B1-A8B7-921064D8D59D}" type="datetimeFigureOut">
              <a:rPr lang="en-US" smtClean="0"/>
              <a:t>11/19/24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1495A-DD81-44F4-9F54-1F39867BF2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919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0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40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11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81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52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21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93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63" algn="l" defTabSz="91434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FI"/>
              <a:t>%%SPEECH%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637881" y="625851"/>
            <a:ext cx="10905239" cy="30462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 kern="0" spc="150">
                <a:solidFill>
                  <a:schemeClr val="tx2"/>
                </a:solidFill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50581" y="415427"/>
            <a:ext cx="10905239" cy="15607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000" kern="0" spc="20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84576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>
        <p:tmplLst>
          <p:tmpl lvl="1">
            <p:tnLst>
              <p:par>
                <p:cTn presetID="47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2864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3406590" y="1799424"/>
            <a:ext cx="5378822" cy="5058575"/>
          </a:xfr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637881" y="625851"/>
            <a:ext cx="10905239" cy="30462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 kern="0" spc="150">
                <a:solidFill>
                  <a:schemeClr val="tx2"/>
                </a:solidFill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21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50581" y="415427"/>
            <a:ext cx="10905239" cy="15607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000" kern="0" spc="20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824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>
        <p:tmplLst>
          <p:tmpl lvl="1">
            <p:tnLst>
              <p:par>
                <p:cTn presetID="47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-1" y="0"/>
            <a:ext cx="6290235" cy="6858000"/>
          </a:xfrm>
          <a:solidFill>
            <a:srgbClr val="D9D9D9"/>
          </a:solidFill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65101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11320333" y="6241345"/>
            <a:ext cx="731600" cy="524800"/>
          </a:xfrm>
          <a:prstGeom prst="rect">
            <a:avLst/>
          </a:prstGeom>
        </p:spPr>
        <p:txBody>
          <a:bodyPr lIns="121897" tIns="121897" rIns="121897" bIns="121897" anchor="ctr" anchorCtr="0">
            <a:noAutofit/>
          </a:bodyPr>
          <a:lstStyle/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9893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 userDrawn="1"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35404802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8" imgW="395" imgH="392" progId="TCLayout.ActiveDocument.1">
                  <p:embed/>
                </p:oleObj>
              </mc:Choice>
              <mc:Fallback>
                <p:oleObj name="think-cell Slide" r:id="rId8" imgW="395" imgH="392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fld id="{FCEE2C88-6C8F-484D-AF69-578F576B1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84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85" r:id="rId3"/>
    <p:sldLayoutId id="2147483680" r:id="rId4"/>
    <p:sldLayoutId id="2147483687" r:id="rId5"/>
  </p:sldLayoutIdLst>
  <p:hf hdr="0" ft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>
              <a:lumMod val="75000"/>
              <a:lumOff val="25000"/>
            </a:schemeClr>
          </a:solidFill>
          <a:latin typeface="Roboto Medium" panose="02000000000000000000" pitchFamily="2" charset="0"/>
          <a:ea typeface="Roboto Medium" panose="02000000000000000000" pitchFamily="2" charset="0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>
              <a:lumMod val="75000"/>
              <a:lumOff val="25000"/>
            </a:schemeClr>
          </a:solidFill>
          <a:effectLst/>
          <a:latin typeface="Roboto Light" panose="02000000000000000000" pitchFamily="2" charset="0"/>
          <a:ea typeface="Roboto Light" panose="02000000000000000000" pitchFamily="2" charset="0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>
              <a:lumMod val="75000"/>
              <a:lumOff val="25000"/>
            </a:schemeClr>
          </a:solidFill>
          <a:effectLst/>
          <a:latin typeface="Roboto Light" panose="02000000000000000000" pitchFamily="2" charset="0"/>
          <a:ea typeface="Roboto Light" panose="02000000000000000000" pitchFamily="2" charset="0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effectLst/>
          <a:latin typeface="Roboto Light" panose="02000000000000000000" pitchFamily="2" charset="0"/>
          <a:ea typeface="Roboto Light" panose="02000000000000000000" pitchFamily="2" charset="0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>
              <a:lumMod val="75000"/>
              <a:lumOff val="25000"/>
            </a:schemeClr>
          </a:solidFill>
          <a:effectLst/>
          <a:latin typeface="Roboto Light" panose="02000000000000000000" pitchFamily="2" charset="0"/>
          <a:ea typeface="Roboto Light" panose="02000000000000000000" pitchFamily="2" charset="0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>
              <a:lumMod val="75000"/>
              <a:lumOff val="25000"/>
            </a:schemeClr>
          </a:solidFill>
          <a:effectLst/>
          <a:latin typeface="Roboto Light" panose="02000000000000000000" pitchFamily="2" charset="0"/>
          <a:ea typeface="Roboto Light" panose="02000000000000000000" pitchFamily="2" charset="0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91EE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 idx="4294967295"/>
          </p:nvPr>
        </p:nvSpPr>
        <p:spPr>
          <a:xfrm>
            <a:off x="1368213" y="1360533"/>
            <a:ext cx="9817108" cy="4272400"/>
          </a:xfrm>
          <a:prstGeom prst="rect">
            <a:avLst/>
          </a:prstGeom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21897" tIns="121897" rIns="121897" bIns="121897" anchor="t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" sz="5900" b="1" dirty="0">
                <a:solidFill>
                  <a:srgbClr val="FFFFFF"/>
                </a:solidFill>
                <a:latin typeface="Open Sans"/>
                <a:cs typeface="Open Sans"/>
              </a:rPr>
              <a:t>Connecting camper owners with vacationers  </a:t>
            </a:r>
          </a:p>
          <a:p>
            <a:pPr>
              <a:spcBef>
                <a:spcPts val="0"/>
              </a:spcBef>
            </a:pPr>
            <a:endParaRPr sz="4000" dirty="0">
              <a:solidFill>
                <a:srgbClr val="FFFFFF"/>
              </a:solidFill>
            </a:endParaRPr>
          </a:p>
          <a:p>
            <a:pPr lvl="0"/>
            <a:r>
              <a:rPr lang="en" sz="3200" dirty="0">
                <a:solidFill>
                  <a:srgbClr val="FFFFFF"/>
                </a:solidFill>
                <a:latin typeface="Open Sans"/>
                <a:cs typeface="Open Sans"/>
              </a:rPr>
              <a:t>“</a:t>
            </a:r>
            <a:r>
              <a:rPr lang="en-GB" sz="3200" dirty="0">
                <a:solidFill>
                  <a:srgbClr val="FFFFFF"/>
                </a:solidFill>
                <a:latin typeface="Open Sans"/>
                <a:cs typeface="Open Sans"/>
              </a:rPr>
              <a:t>HappyCamper</a:t>
            </a:r>
            <a:r>
              <a:rPr lang="en" sz="3200" dirty="0">
                <a:solidFill>
                  <a:srgbClr val="FFFFFF"/>
                </a:solidFill>
                <a:latin typeface="Open Sans"/>
                <a:cs typeface="Open Sans"/>
              </a:rPr>
              <a:t> will provide camper owners with smarter marketing solutions for holiday rental leading to better results and high levels of subscription renewal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4328"/>
            <a:ext cx="12192000" cy="69739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55783" y="637258"/>
            <a:ext cx="839658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4400" b="1" dirty="0">
                <a:solidFill>
                  <a:srgbClr val="FFFFFF"/>
                </a:solidFill>
                <a:latin typeface="Arial Black"/>
                <a:cs typeface="Arial Black"/>
              </a:rPr>
              <a:t>Connecting camper owners with vacationers </a:t>
            </a:r>
            <a:endParaRPr lang="en-US" sz="4400" dirty="0">
              <a:latin typeface="Arial Black"/>
              <a:cs typeface="Arial Black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55782" y="2122330"/>
            <a:ext cx="63471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2000" dirty="0">
                <a:solidFill>
                  <a:srgbClr val="FFFFFF"/>
                </a:solidFill>
                <a:latin typeface="Arial"/>
                <a:cs typeface="Arial"/>
              </a:rPr>
              <a:t>“</a:t>
            </a:r>
            <a:r>
              <a:rPr lang="en-GB" sz="2000" dirty="0">
                <a:solidFill>
                  <a:srgbClr val="FFFFFF"/>
                </a:solidFill>
                <a:latin typeface="Arial"/>
                <a:cs typeface="Arial"/>
              </a:rPr>
              <a:t>HappyCamper</a:t>
            </a:r>
            <a:r>
              <a:rPr lang="en" sz="2000" dirty="0">
                <a:solidFill>
                  <a:srgbClr val="FFFFFF"/>
                </a:solidFill>
                <a:latin typeface="Arial"/>
                <a:cs typeface="Arial"/>
              </a:rPr>
              <a:t> will provide camper owners with smarter marketing solutions for holiday rental leading to better results and high levels of subscription renewal”</a:t>
            </a:r>
            <a:endParaRPr lang="en-US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9099152"/>
      </p:ext>
    </p:extLst>
  </p:cSld>
  <p:clrMapOvr>
    <a:masterClrMapping/>
  </p:clrMapOvr>
  <p:transition spd="slow">
    <p:cut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Custom 21">
      <a:dk1>
        <a:sysClr val="windowText" lastClr="000000"/>
      </a:dk1>
      <a:lt1>
        <a:sysClr val="window" lastClr="FFFFFF"/>
      </a:lt1>
      <a:dk2>
        <a:srgbClr val="32424F"/>
      </a:dk2>
      <a:lt2>
        <a:srgbClr val="C3AFCC"/>
      </a:lt2>
      <a:accent1>
        <a:srgbClr val="EC2138"/>
      </a:accent1>
      <a:accent2>
        <a:srgbClr val="FEC709"/>
      </a:accent2>
      <a:accent3>
        <a:srgbClr val="75436E"/>
      </a:accent3>
      <a:accent4>
        <a:srgbClr val="F15A24"/>
      </a:accent4>
      <a:accent5>
        <a:srgbClr val="A4CC29"/>
      </a:accent5>
      <a:accent6>
        <a:srgbClr val="118CE7"/>
      </a:accent6>
      <a:hlink>
        <a:srgbClr val="118CE7"/>
      </a:hlink>
      <a:folHlink>
        <a:srgbClr val="A4CC29"/>
      </a:folHlink>
    </a:clrScheme>
    <a:fontScheme name="Custom 2">
      <a:majorFont>
        <a:latin typeface="Roboto medium"/>
        <a:ea typeface=""/>
        <a:cs typeface=""/>
      </a:majorFont>
      <a:minorFont>
        <a:latin typeface="Robo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23018</TotalTime>
  <Words>60</Words>
  <Application>Microsoft Macintosh PowerPoint</Application>
  <PresentationFormat>Widescreen</PresentationFormat>
  <Paragraphs>6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Arial Black</vt:lpstr>
      <vt:lpstr>Calibri</vt:lpstr>
      <vt:lpstr>Open Sans</vt:lpstr>
      <vt:lpstr>Roboto Light</vt:lpstr>
      <vt:lpstr>Roboto Medium</vt:lpstr>
      <vt:lpstr>Source Sans Pro</vt:lpstr>
      <vt:lpstr>Office Theme</vt:lpstr>
      <vt:lpstr>think-cell Slide</vt:lpstr>
      <vt:lpstr>Connecting camper owners with vacationers    “HappyCamper will provide camper owners with smarter marketing solutions for holiday rental leading to better results and high levels of subscription renewal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</dc:creator>
  <cp:lastModifiedBy>Sami Granfors</cp:lastModifiedBy>
  <cp:revision>2593</cp:revision>
  <dcterms:created xsi:type="dcterms:W3CDTF">2014-10-04T04:19:21Z</dcterms:created>
  <dcterms:modified xsi:type="dcterms:W3CDTF">2024-11-19T20:01:43Z</dcterms:modified>
</cp:coreProperties>
</file>