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3.svg" ContentType="image/svg+xml"/>
  <Override PartName="/ppt/media/image15.svg" ContentType="image/svg+xml"/>
  <Override PartName="/ppt/media/image17.svg" ContentType="image/svg+xml"/>
  <Override PartName="/ppt/media/image19.svg" ContentType="image/svg+xml"/>
  <Override PartName="/ppt/media/image6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Kahalagahan ng Suprasegmental sa Mabisang Komunikasyon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Ano ang Suprasegmental?</a:t>
            </a:r>
            <a:endParaRPr lang="en-US" dirty="0"/>
          </a:p>
          <a:p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mga </a:t>
            </a:r>
            <a:r>
              <a:rPr lang="en-US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suprasegmental</a:t>
            </a: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 ay mga ponemang tumutukoy sa paraan ng pagbigkas at paggamit ng tinig na nagbibigay-kahulugan sa salita o pangungusap.</a:t>
            </a:r>
            <a:endParaRPr lang="en-US" dirty="0"/>
          </a:p>
          <a:p>
            <a:endParaRPr lang="en-US" b="1" dirty="0">
              <a:solidFill>
                <a:srgbClr val="D3C9C5"/>
              </a:solidFill>
              <a:latin typeface="Noto Serif HK Bold" pitchFamily="34" charset="0"/>
              <a:ea typeface="Noto Serif HK Bold" pitchFamily="34" charset="-122"/>
              <a:cs typeface="Noto Serif HK Bold" pitchFamily="34" charset="-120"/>
              <a:sym typeface="+mn-ea"/>
            </a:endParaRPr>
          </a:p>
          <a:p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Tono (Pitch)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taas at baba ng boses na maaaring magpabago ng kahulugan ng salita o pangungusap. Nagpapahiwatig ng damdamin o intensyon.</a:t>
            </a:r>
            <a:endParaRPr lang="en-US" dirty="0"/>
          </a:p>
          <a:p>
            <a:endParaRPr lang="en-US" b="1" dirty="0">
              <a:solidFill>
                <a:srgbClr val="D3C9C5"/>
              </a:solidFill>
              <a:latin typeface="Noto Serif HK Bold" pitchFamily="34" charset="0"/>
              <a:ea typeface="Noto Serif HK Bold" pitchFamily="34" charset="-122"/>
              <a:cs typeface="Noto Serif HK Bold" pitchFamily="34" charset="-120"/>
              <a:sym typeface="+mn-ea"/>
            </a:endParaRPr>
          </a:p>
          <a:p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Diin (Stress)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lakas at bigat ng pagbigkas sa isang pantig sa salita. Ito ay maaaring magbago ng kahulugan ng salita.</a:t>
            </a:r>
            <a:endParaRPr lang="en-US" dirty="0"/>
          </a:p>
          <a:p>
            <a:endParaRPr lang="en-US" b="1" dirty="0">
              <a:solidFill>
                <a:srgbClr val="D3C9C5"/>
              </a:solidFill>
              <a:latin typeface="Noto Serif HK Bold" pitchFamily="34" charset="0"/>
              <a:ea typeface="Noto Serif HK Bold" pitchFamily="34" charset="-122"/>
              <a:cs typeface="Noto Serif HK Bold" pitchFamily="34" charset="-120"/>
              <a:sym typeface="+mn-ea"/>
            </a:endParaRPr>
          </a:p>
          <a:p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Antala (Juncture)</a:t>
            </a: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saglit na pagtigil o paghinto sa pagsasalita. Nagsisilbing hudyat sa pagitan ng mga bahagi ng pangungusap para maging malinaw ang mensahe.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Ang Tono: Paano Nagbabago ang Kahulugan ng "Pupunta ka."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pagbabago sa tono ng boses ay direktang nagpapahiwatig ng intensyon ng nagsasalita—mula sa simpleng pahayag, patungo sa pagtatanong, o pagpapahayag ng damdamin.</a:t>
            </a:r>
            <a:endParaRPr lang="en-US" dirty="0"/>
          </a:p>
          <a:p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Pahayag</a:t>
            </a:r>
            <a:endParaRPr lang="en-US" dirty="0"/>
          </a:p>
          <a:p>
            <a:r>
              <a:rPr lang="en-US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Pupunta ka."</a:t>
            </a: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 (Tono: Pataas sa simula, pababa sa dulo)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Simpleng paglalahad ng impormasyon; isang katotohanan o kumpirmasyon.</a:t>
            </a:r>
            <a:endParaRPr lang="en-US" dirty="0"/>
          </a:p>
          <a:p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Tanong</a:t>
            </a:r>
            <a:r>
              <a:rPr lang="en-US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"Pupunta ka?"</a:t>
            </a: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 (Tono: Pataas sa dulo</a:t>
            </a:r>
            <a:endParaRPr lang="en-US" dirty="0"/>
          </a:p>
          <a:p>
            <a:pPr marL="0" indent="0" algn="l">
              <a:lnSpc>
                <a:spcPts val="255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Nangangailangan ng kasagutan; paghiling ng kumpirmasyon.</a:t>
            </a:r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Padamdam</a:t>
            </a:r>
            <a:endParaRPr lang="en-US" dirty="0"/>
          </a:p>
          <a:p>
            <a:pPr marL="0" indent="0" algn="l">
              <a:lnSpc>
                <a:spcPts val="2550"/>
              </a:lnSpc>
              <a:buNone/>
            </a:pPr>
            <a:r>
              <a:rPr lang="en-US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"Pupunta ka!"</a:t>
            </a: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 (Tono: Mataas at biglang pagtaas)</a:t>
            </a:r>
            <a:endParaRPr lang="en-US" dirty="0"/>
          </a:p>
          <a:p>
            <a:pPr marL="0" indent="0" algn="l">
              <a:lnSpc>
                <a:spcPts val="255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Pagpapahayag ng matinding emosyon, tulad ng pagkagulat, galit, o tuwa.</a:t>
            </a:r>
            <a:endParaRPr lang="en-US" dirty="0"/>
          </a:p>
          <a:p>
            <a:pPr marL="0" indent="0" algn="l">
              <a:lnSpc>
                <a:spcPts val="255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parehong hanay ng mga salita ay nagtataglay ng </a:t>
            </a:r>
            <a:r>
              <a:rPr lang="en-US" dirty="0">
                <a:solidFill>
                  <a:srgbClr val="E2C2B3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magkakaibang kahulugan</a:t>
            </a:r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 dahil sa pagbabago ng tono.</a:t>
            </a:r>
            <a:endParaRPr lang="en-US" dirty="0"/>
          </a:p>
          <a:p>
            <a:pPr marL="0" indent="0" algn="l">
              <a:lnSpc>
                <a:spcPts val="2550"/>
              </a:lnSpc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Ang Diin: Nagbibigay Empasis sa Salita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diin ay nagtatakda ng tamang kahulugan ng salita sa pamamagitan ng paglalapat ng mas malakas na pagbigkas sa tiyak na pantig</a:t>
            </a:r>
            <a:endParaRPr lang="en-US" dirty="0">
              <a:solidFill>
                <a:srgbClr val="D3C9C5"/>
              </a:solidFill>
              <a:latin typeface="Noto Serif HK" pitchFamily="34" charset="0"/>
              <a:ea typeface="Noto Serif HK" pitchFamily="34" charset="-122"/>
              <a:cs typeface="Noto Serif HK" pitchFamily="34" charset="-120"/>
              <a:sym typeface="+mn-ea"/>
            </a:endParaRPr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diin ay ginagamit din upang bigyang-halaga ang partikular na bahagi ng pangungusap, na siyang nagtataglay ng sentro ng ideya.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Ang Antala: Nagpapahiwatig ng Paghinto o Pagbabago ng Ideya</a:t>
            </a:r>
            <a:endParaRPr lang="en-US" dirty="0"/>
          </a:p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Ang Antala: Nagpapahiwatig ng Paghinto o Pagbabago ng Ideya</a:t>
            </a:r>
            <a:endParaRPr lang="en-US" dirty="0"/>
          </a:p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Ang Antala: Nagpapahiwatig ng Paghinto o Pagbabago ng Ideya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antala (juncture) ay ang pagtigil o paghinto sa pagsasalita na nagpapahiwatig ng hangganan ng isang ideya o bahagi ng pangungusap. Kung walang antala, maaaring magdulot ito ng kalituhan.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Bakit Mahalaga ang Suprasegmental sa Pang-araw-araw na Pakikipag-ugnayan?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suprasegmental na mga elemento ay hindi lamang palamuti; ang mga ito ang nagtutulay sa kahulugan at emosyon sa komunikasyon.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Ang suprasegmental na mga elemento ay hindi lamang palamuti; ang mga ito ang nagtutulay sa kahulugan at emosyon sa komunikasyon.</a:t>
            </a:r>
            <a:endParaRPr lang="en-US" dirty="0"/>
          </a:p>
          <a:p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Tiyak na Kalinawan</a:t>
            </a:r>
            <a:endParaRPr lang="en-US" dirty="0"/>
          </a:p>
          <a:p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Epektibong Paghahatid</a:t>
            </a:r>
            <a:endParaRPr lang="en-US" dirty="0"/>
          </a:p>
          <a:p>
            <a:pPr marL="0" indent="0" algn="l">
              <a:lnSpc>
                <a:spcPts val="2450"/>
              </a:lnSpc>
              <a:buNone/>
            </a:pPr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Pagpapahayag ng Emosyon</a:t>
            </a:r>
            <a:endParaRPr lang="en-US" b="1" dirty="0">
              <a:solidFill>
                <a:srgbClr val="D3C9C5"/>
              </a:solidFill>
              <a:latin typeface="Noto Serif HK Bold" pitchFamily="34" charset="0"/>
              <a:ea typeface="Noto Serif HK Bold" pitchFamily="34" charset="-122"/>
              <a:cs typeface="Noto Serif HK Bold" pitchFamily="34" charset="-120"/>
              <a:sym typeface="+mn-ea"/>
            </a:endParaRPr>
          </a:p>
          <a:p>
            <a:pPr marL="0" indent="0" algn="l">
              <a:lnSpc>
                <a:spcPts val="2450"/>
              </a:lnSpc>
              <a:buNone/>
            </a:pPr>
            <a:r>
              <a:rPr lang="en-US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Ugnayan at Koneksyon</a:t>
            </a:r>
            <a:endParaRPr lang="en-US" dirty="0"/>
          </a:p>
          <a:p>
            <a:pPr marL="0" indent="0" algn="l">
              <a:lnSpc>
                <a:spcPts val="2450"/>
              </a:lnSpc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Maikling Pagsusulit: Subukan ang Iyong Kaalaman!</a:t>
            </a:r>
            <a:endParaRPr lang="en-US" dirty="0"/>
          </a:p>
          <a:p>
            <a:r>
              <a:rPr lang="en-US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  <a:sym typeface="+mn-ea"/>
              </a:rPr>
              <a:t>Maikling Pagsusulit: Subukan ang Iyong Kaalaman!</a:t>
            </a:r>
            <a:endParaRPr lang="en-US" dirty="0"/>
          </a:p>
          <a:p>
            <a:r>
              <a:rPr lang="en-US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  <a:sym typeface="+mn-ea"/>
              </a:rPr>
              <a:t>Piliin ang pinakaangkop na suprasegmental na elemento na inilarawan sa bawat sitwasyon.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svg"/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9.svg"/><Relationship Id="rId7" Type="http://schemas.openxmlformats.org/officeDocument/2006/relationships/image" Target="../media/image18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0" Type="http://schemas.openxmlformats.org/officeDocument/2006/relationships/notesSlide" Target="../notesSlides/notesSlide6.xml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883235" y="1507927"/>
            <a:ext cx="8350329" cy="425291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8350"/>
              </a:lnSpc>
              <a:buNone/>
            </a:pPr>
            <a:r>
              <a:rPr lang="en-US" sz="66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Kahalagahan ng Suprasegmental sa Mabisang Komunikasyon</a:t>
            </a:r>
            <a:endParaRPr lang="en-US" sz="6650" dirty="0"/>
          </a:p>
        </p:txBody>
      </p:sp>
      <p:sp>
        <p:nvSpPr>
          <p:cNvPr id="4" name="Text 1"/>
          <p:cNvSpPr/>
          <p:nvPr/>
        </p:nvSpPr>
        <p:spPr>
          <a:xfrm>
            <a:off x="5883235" y="5930860"/>
            <a:ext cx="8350329" cy="1814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Isang Susi sa Malalim at Tumpak na Pag-unawa</a:t>
            </a:r>
            <a:endParaRPr lang="en-US" sz="850" dirty="0"/>
          </a:p>
        </p:txBody>
      </p:sp>
      <p:sp>
        <p:nvSpPr>
          <p:cNvPr id="5" name="Shape 2"/>
          <p:cNvSpPr/>
          <p:nvPr/>
        </p:nvSpPr>
        <p:spPr>
          <a:xfrm>
            <a:off x="5883235" y="6239827"/>
            <a:ext cx="8350329" cy="481846"/>
          </a:xfrm>
          <a:prstGeom prst="roundRect">
            <a:avLst>
              <a:gd name="adj" fmla="val 3531"/>
            </a:avLst>
          </a:prstGeom>
          <a:solidFill>
            <a:srgbClr val="372015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583" y="6419493"/>
            <a:ext cx="141684" cy="11334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51615" y="6381512"/>
            <a:ext cx="7868603" cy="1814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50" dirty="0">
                <a:solidFill>
                  <a:srgbClr val="FFFFFF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presentasyong ito ay tatalakay sa kahalagahan ng Tono, Diin, at Antala sa epektibong pagpapahayag.</a:t>
            </a:r>
            <a:endParaRPr lang="en-US" sz="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59056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5329" y="3167182"/>
            <a:ext cx="6796207" cy="6477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050"/>
              </a:lnSpc>
              <a:buNone/>
            </a:pPr>
            <a:r>
              <a:rPr lang="en-US" sz="40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Ano ang Suprasegmental?</a:t>
            </a:r>
            <a:endParaRPr lang="en-US" sz="4050" dirty="0"/>
          </a:p>
        </p:txBody>
      </p:sp>
      <p:sp>
        <p:nvSpPr>
          <p:cNvPr id="4" name="Text 1"/>
          <p:cNvSpPr/>
          <p:nvPr/>
        </p:nvSpPr>
        <p:spPr>
          <a:xfrm>
            <a:off x="725329" y="4125754"/>
            <a:ext cx="13179743" cy="66317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mga </a:t>
            </a:r>
            <a:r>
              <a:rPr lang="en-US" sz="160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suprasegmental</a:t>
            </a: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ay mga ponemang tumutukoy sa paraan ng pagbigkas at paggamit ng tinig na nagbibigay-kahulugan sa salita o pangungusap.</a:t>
            </a: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725329" y="5022056"/>
            <a:ext cx="4255056" cy="2630805"/>
          </a:xfrm>
          <a:prstGeom prst="roundRect">
            <a:avLst>
              <a:gd name="adj" fmla="val 4171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02469" y="5022056"/>
            <a:ext cx="91440" cy="2630805"/>
          </a:xfrm>
          <a:prstGeom prst="roundRect">
            <a:avLst>
              <a:gd name="adj" fmla="val 33998"/>
            </a:avLst>
          </a:prstGeom>
          <a:solidFill>
            <a:srgbClr val="E2C2B3"/>
          </a:solidFill>
        </p:spPr>
      </p:sp>
      <p:sp>
        <p:nvSpPr>
          <p:cNvPr id="7" name="Text 4"/>
          <p:cNvSpPr/>
          <p:nvPr/>
        </p:nvSpPr>
        <p:spPr>
          <a:xfrm>
            <a:off x="1023938" y="5252085"/>
            <a:ext cx="3108722" cy="38850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Tono (Pitch)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1023938" y="5764887"/>
            <a:ext cx="3726418" cy="165794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taas at baba ng boses na maaaring magpabago ng kahulugan ng salita o pangungusap. Nagpapahiwatig ng damdamin o intensyon.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5187553" y="5022056"/>
            <a:ext cx="4255175" cy="2630805"/>
          </a:xfrm>
          <a:prstGeom prst="roundRect">
            <a:avLst>
              <a:gd name="adj" fmla="val 4171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5164693" y="5022056"/>
            <a:ext cx="91440" cy="2630805"/>
          </a:xfrm>
          <a:prstGeom prst="roundRect">
            <a:avLst>
              <a:gd name="adj" fmla="val 33998"/>
            </a:avLst>
          </a:prstGeom>
          <a:solidFill>
            <a:srgbClr val="E2C2B3"/>
          </a:solidFill>
        </p:spPr>
      </p:sp>
      <p:sp>
        <p:nvSpPr>
          <p:cNvPr id="11" name="Text 8"/>
          <p:cNvSpPr/>
          <p:nvPr/>
        </p:nvSpPr>
        <p:spPr>
          <a:xfrm>
            <a:off x="5486162" y="5252085"/>
            <a:ext cx="3108722" cy="38850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Diin (Stress)</a:t>
            </a:r>
            <a:endParaRPr lang="en-US" sz="2400" dirty="0"/>
          </a:p>
        </p:txBody>
      </p:sp>
      <p:sp>
        <p:nvSpPr>
          <p:cNvPr id="12" name="Text 9"/>
          <p:cNvSpPr/>
          <p:nvPr/>
        </p:nvSpPr>
        <p:spPr>
          <a:xfrm>
            <a:off x="5486162" y="5764887"/>
            <a:ext cx="3726537" cy="1326356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lakas at bigat ng pagbigkas sa isang pantig sa salita. Ito ay maaaring magbago ng kahulugan ng salita.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9649897" y="5022056"/>
            <a:ext cx="4255056" cy="2630805"/>
          </a:xfrm>
          <a:prstGeom prst="roundRect">
            <a:avLst>
              <a:gd name="adj" fmla="val 4171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9627037" y="5022056"/>
            <a:ext cx="91440" cy="2630805"/>
          </a:xfrm>
          <a:prstGeom prst="roundRect">
            <a:avLst>
              <a:gd name="adj" fmla="val 33998"/>
            </a:avLst>
          </a:prstGeom>
          <a:solidFill>
            <a:srgbClr val="E2C2B3"/>
          </a:solidFill>
        </p:spPr>
      </p:sp>
      <p:sp>
        <p:nvSpPr>
          <p:cNvPr id="15" name="Text 12"/>
          <p:cNvSpPr/>
          <p:nvPr/>
        </p:nvSpPr>
        <p:spPr>
          <a:xfrm>
            <a:off x="9948505" y="5252085"/>
            <a:ext cx="3108722" cy="38850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Antala (Juncture)</a:t>
            </a:r>
            <a:endParaRPr lang="en-US" sz="2400" dirty="0"/>
          </a:p>
        </p:txBody>
      </p:sp>
      <p:sp>
        <p:nvSpPr>
          <p:cNvPr id="16" name="Text 13"/>
          <p:cNvSpPr/>
          <p:nvPr/>
        </p:nvSpPr>
        <p:spPr>
          <a:xfrm>
            <a:off x="9948505" y="5764887"/>
            <a:ext cx="3726418" cy="165794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saglit na pagtigil o paghinto sa pagsasalita. Nagsisilbing hudyat sa pagitan ng mga bahagi ng pangungusap para maging malinaw ang mensahe.</a:t>
            </a: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8066" y="564118"/>
            <a:ext cx="13194268" cy="128230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Ang Tono: Paano Nagbabago ang Kahulugan ng "Pupunta ka."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718066" y="2256711"/>
            <a:ext cx="13194268" cy="65627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pagbabago sa tono ng boses ay direktang nagpapahiwatig ng intensyon ng nagsasalita—mula sa simpleng pahayag, patungo sa pagtatanong, o pagpapahayag ng damdamin.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718066" y="3143726"/>
            <a:ext cx="4261247" cy="3502223"/>
          </a:xfrm>
          <a:prstGeom prst="roundRect">
            <a:avLst>
              <a:gd name="adj" fmla="val 879"/>
            </a:avLst>
          </a:prstGeom>
          <a:solidFill>
            <a:srgbClr val="5F5153"/>
          </a:solidFill>
        </p:spPr>
      </p:sp>
      <p:sp>
        <p:nvSpPr>
          <p:cNvPr id="5" name="Shape 3"/>
          <p:cNvSpPr/>
          <p:nvPr/>
        </p:nvSpPr>
        <p:spPr>
          <a:xfrm>
            <a:off x="923211" y="3348871"/>
            <a:ext cx="615434" cy="615434"/>
          </a:xfrm>
          <a:prstGeom prst="roundRect">
            <a:avLst>
              <a:gd name="adj" fmla="val 14856322"/>
            </a:avLst>
          </a:prstGeom>
          <a:solidFill>
            <a:srgbClr val="E2C2B3"/>
          </a:solidFill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2398" y="3518059"/>
            <a:ext cx="276939" cy="27693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23211" y="4169450"/>
            <a:ext cx="3077528" cy="3846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Pahayag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923211" y="4677132"/>
            <a:ext cx="3850957" cy="65627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"Pupunta ka."</a:t>
            </a: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(Tono: Pataas sa simula, pababa sa dulo)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923211" y="5456396"/>
            <a:ext cx="3850957" cy="98440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Simpleng paglalahad ng impormasyon; isang katotohanan o kumpirmasyon.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5184457" y="3143726"/>
            <a:ext cx="4261366" cy="3502223"/>
          </a:xfrm>
          <a:prstGeom prst="roundRect">
            <a:avLst>
              <a:gd name="adj" fmla="val 879"/>
            </a:avLst>
          </a:prstGeom>
          <a:solidFill>
            <a:srgbClr val="5F5153"/>
          </a:solidFill>
        </p:spPr>
      </p:sp>
      <p:sp>
        <p:nvSpPr>
          <p:cNvPr id="11" name="Shape 8"/>
          <p:cNvSpPr/>
          <p:nvPr/>
        </p:nvSpPr>
        <p:spPr>
          <a:xfrm>
            <a:off x="5389602" y="3348871"/>
            <a:ext cx="615434" cy="615434"/>
          </a:xfrm>
          <a:prstGeom prst="roundRect">
            <a:avLst>
              <a:gd name="adj" fmla="val 14856322"/>
            </a:avLst>
          </a:prstGeom>
          <a:solidFill>
            <a:srgbClr val="E2C2B3"/>
          </a:solidFill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58790" y="3518059"/>
            <a:ext cx="276939" cy="276939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5389602" y="4169450"/>
            <a:ext cx="3077528" cy="3846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Tanong</a:t>
            </a:r>
            <a:endParaRPr lang="en-US" sz="2400" dirty="0"/>
          </a:p>
        </p:txBody>
      </p:sp>
      <p:sp>
        <p:nvSpPr>
          <p:cNvPr id="14" name="Text 10"/>
          <p:cNvSpPr/>
          <p:nvPr/>
        </p:nvSpPr>
        <p:spPr>
          <a:xfrm>
            <a:off x="5389602" y="4677132"/>
            <a:ext cx="3851077" cy="32813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"Pupunta ka?"</a:t>
            </a: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(Tono: Pataas sa dulo)</a:t>
            </a:r>
            <a:endParaRPr lang="en-US" sz="1600" dirty="0"/>
          </a:p>
        </p:txBody>
      </p:sp>
      <p:sp>
        <p:nvSpPr>
          <p:cNvPr id="15" name="Text 11"/>
          <p:cNvSpPr/>
          <p:nvPr/>
        </p:nvSpPr>
        <p:spPr>
          <a:xfrm>
            <a:off x="5389602" y="5128260"/>
            <a:ext cx="3851077" cy="65627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Nangangailangan ng kasagutan; paghiling ng kumpirmasyon.</a:t>
            </a:r>
            <a:endParaRPr lang="en-US" sz="1600" dirty="0"/>
          </a:p>
        </p:txBody>
      </p:sp>
      <p:sp>
        <p:nvSpPr>
          <p:cNvPr id="16" name="Shape 12"/>
          <p:cNvSpPr/>
          <p:nvPr/>
        </p:nvSpPr>
        <p:spPr>
          <a:xfrm>
            <a:off x="9650968" y="3143726"/>
            <a:ext cx="4261366" cy="3502223"/>
          </a:xfrm>
          <a:prstGeom prst="roundRect">
            <a:avLst>
              <a:gd name="adj" fmla="val 879"/>
            </a:avLst>
          </a:prstGeom>
          <a:solidFill>
            <a:srgbClr val="5F5153"/>
          </a:solidFill>
        </p:spPr>
      </p:sp>
      <p:sp>
        <p:nvSpPr>
          <p:cNvPr id="17" name="Shape 13"/>
          <p:cNvSpPr/>
          <p:nvPr/>
        </p:nvSpPr>
        <p:spPr>
          <a:xfrm>
            <a:off x="9856113" y="3348871"/>
            <a:ext cx="615434" cy="615434"/>
          </a:xfrm>
          <a:prstGeom prst="roundRect">
            <a:avLst>
              <a:gd name="adj" fmla="val 14856322"/>
            </a:avLst>
          </a:prstGeom>
          <a:solidFill>
            <a:srgbClr val="E2C2B3"/>
          </a:solidFill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25301" y="3518059"/>
            <a:ext cx="276939" cy="276939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9856113" y="4169450"/>
            <a:ext cx="3077528" cy="3846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Padamdam</a:t>
            </a:r>
            <a:endParaRPr lang="en-US" sz="2400" dirty="0"/>
          </a:p>
        </p:txBody>
      </p:sp>
      <p:sp>
        <p:nvSpPr>
          <p:cNvPr id="20" name="Text 15"/>
          <p:cNvSpPr/>
          <p:nvPr/>
        </p:nvSpPr>
        <p:spPr>
          <a:xfrm>
            <a:off x="9856113" y="4677132"/>
            <a:ext cx="3851077" cy="65627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"Pupunta ka!"</a:t>
            </a: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(Tono: Mataas at biglang pagtaas)</a:t>
            </a:r>
            <a:endParaRPr lang="en-US" sz="1600" dirty="0"/>
          </a:p>
        </p:txBody>
      </p:sp>
      <p:sp>
        <p:nvSpPr>
          <p:cNvPr id="21" name="Text 16"/>
          <p:cNvSpPr/>
          <p:nvPr/>
        </p:nvSpPr>
        <p:spPr>
          <a:xfrm>
            <a:off x="9856113" y="5456396"/>
            <a:ext cx="3851077" cy="65627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Pagpapahayag ng matinding emosyon, tulad ng pagkagulat, galit, o tuwa.</a:t>
            </a:r>
            <a:endParaRPr lang="en-US" sz="1600" dirty="0"/>
          </a:p>
        </p:txBody>
      </p:sp>
      <p:sp>
        <p:nvSpPr>
          <p:cNvPr id="22" name="Text 17"/>
          <p:cNvSpPr/>
          <p:nvPr/>
        </p:nvSpPr>
        <p:spPr>
          <a:xfrm>
            <a:off x="1025723" y="7107436"/>
            <a:ext cx="12886611" cy="32813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parehong hanay ng mga salita ay nagtataglay ng </a:t>
            </a:r>
            <a:r>
              <a:rPr lang="en-US" sz="1600" dirty="0">
                <a:solidFill>
                  <a:srgbClr val="E2C2B3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magkakaibang kahulugan</a:t>
            </a:r>
            <a:r>
              <a:rPr lang="en-US" sz="16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dahil sa pagbabago ng tono.</a:t>
            </a:r>
            <a:endParaRPr lang="en-US" sz="1600" dirty="0"/>
          </a:p>
        </p:txBody>
      </p:sp>
      <p:sp>
        <p:nvSpPr>
          <p:cNvPr id="23" name="Shape 18"/>
          <p:cNvSpPr/>
          <p:nvPr/>
        </p:nvSpPr>
        <p:spPr>
          <a:xfrm>
            <a:off x="718066" y="6876693"/>
            <a:ext cx="22860" cy="789622"/>
          </a:xfrm>
          <a:prstGeom prst="rect">
            <a:avLst/>
          </a:prstGeom>
          <a:solidFill>
            <a:srgbClr val="E2C2B3"/>
          </a:solid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3281" y="418981"/>
            <a:ext cx="7500699" cy="4760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9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Ang Diin: Nagbibigay Empasis sa Salita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533281" y="1199674"/>
            <a:ext cx="13563838" cy="2438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diin ay nagtatakda ng tamang kahulugan ng salita sa pamamagitan ng paglalapat ng mas malakas na pagbigkas sa tiyak na pantig.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533281" y="1786176"/>
            <a:ext cx="609362" cy="938808"/>
          </a:xfrm>
          <a:prstGeom prst="roundRect">
            <a:avLst>
              <a:gd name="adj" fmla="val 360060"/>
            </a:avLst>
          </a:prstGeom>
          <a:solidFill>
            <a:srgbClr val="5F5153"/>
          </a:solidFill>
        </p:spPr>
      </p:sp>
      <p:sp>
        <p:nvSpPr>
          <p:cNvPr id="5" name="Text 3"/>
          <p:cNvSpPr/>
          <p:nvPr/>
        </p:nvSpPr>
        <p:spPr>
          <a:xfrm>
            <a:off x="723662" y="2112764"/>
            <a:ext cx="228481" cy="2856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7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1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1294924" y="1938457"/>
            <a:ext cx="2471023" cy="2381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4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May Diin sa Unang Pantig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1294924" y="2328863"/>
            <a:ext cx="5834420" cy="2438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SA</a:t>
            </a:r>
            <a:r>
              <a:rPr lang="en-US" sz="11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ka - ibig sabihin, pagkatapos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533281" y="2877264"/>
            <a:ext cx="609362" cy="938808"/>
          </a:xfrm>
          <a:prstGeom prst="roundRect">
            <a:avLst>
              <a:gd name="adj" fmla="val 360060"/>
            </a:avLst>
          </a:prstGeom>
          <a:solidFill>
            <a:srgbClr val="5F5153"/>
          </a:solidFill>
        </p:spPr>
      </p:sp>
      <p:sp>
        <p:nvSpPr>
          <p:cNvPr id="9" name="Text 7"/>
          <p:cNvSpPr/>
          <p:nvPr/>
        </p:nvSpPr>
        <p:spPr>
          <a:xfrm>
            <a:off x="723662" y="3203853"/>
            <a:ext cx="228481" cy="2856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7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2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1294924" y="3029545"/>
            <a:ext cx="2500193" cy="2381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4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May Diin sa Huling Pantig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294924" y="3419951"/>
            <a:ext cx="5834420" cy="2438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sa</a:t>
            </a:r>
            <a:r>
              <a:rPr lang="en-US" sz="11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KÁ</a:t>
            </a:r>
            <a:r>
              <a:rPr lang="en-US" sz="11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- ibig sabihin, umakyat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533281" y="3987403"/>
            <a:ext cx="6596062" cy="4876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diin ay ginagamit din upang bigyang-halaga ang partikular na bahagi ng pangungusap, na siyang nagtataglay ng sentro ng ideya.</a:t>
            </a:r>
            <a:endParaRPr lang="en-US" sz="1150" dirty="0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08677" y="1786176"/>
            <a:ext cx="6596062" cy="6596063"/>
          </a:xfrm>
          <a:prstGeom prst="rect">
            <a:avLst/>
          </a:prstGeom>
        </p:spPr>
      </p:pic>
      <p:sp>
        <p:nvSpPr>
          <p:cNvPr id="14" name="Shape 11"/>
          <p:cNvSpPr/>
          <p:nvPr/>
        </p:nvSpPr>
        <p:spPr>
          <a:xfrm>
            <a:off x="533281" y="8800973"/>
            <a:ext cx="13563838" cy="26551"/>
          </a:xfrm>
          <a:prstGeom prst="rect">
            <a:avLst/>
          </a:prstGeom>
          <a:solidFill>
            <a:srgbClr val="D3C9C5">
              <a:alpha val="50000"/>
            </a:srgbClr>
          </a:solidFill>
        </p:spPr>
      </p:sp>
      <p:sp>
        <p:nvSpPr>
          <p:cNvPr id="15" name="Text 12"/>
          <p:cNvSpPr/>
          <p:nvPr/>
        </p:nvSpPr>
        <p:spPr>
          <a:xfrm>
            <a:off x="533281" y="8998744"/>
            <a:ext cx="13563838" cy="1950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9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Iba pang Halimbawa: </a:t>
            </a:r>
            <a:r>
              <a:rPr lang="en-US" sz="9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bá</a:t>
            </a:r>
            <a:r>
              <a:rPr lang="en-US" sz="9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sa (a moist state) vs. ba</a:t>
            </a:r>
            <a:r>
              <a:rPr lang="en-US" sz="9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SÁ</a:t>
            </a:r>
            <a:r>
              <a:rPr lang="en-US" sz="9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(to read) | </a:t>
            </a:r>
            <a:r>
              <a:rPr lang="en-US" sz="9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PÍ</a:t>
            </a:r>
            <a:r>
              <a:rPr lang="en-US" sz="9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to (seven) vs. pi</a:t>
            </a:r>
            <a:r>
              <a:rPr lang="en-US" sz="9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TÓ</a:t>
            </a:r>
            <a:r>
              <a:rPr lang="en-US" sz="9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(whistle)</a:t>
            </a:r>
            <a:endParaRPr lang="en-US" sz="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9951" y="1129070"/>
            <a:ext cx="8024098" cy="100012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Ang Antala: Nagpapahiwatig ng Paghinto o Pagbabago ng Ideya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559951" y="2369106"/>
            <a:ext cx="8024098" cy="51196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antala (juncture) ay ang pagtigil o paghinto sa pagsasalita na nagpapahiwatig ng hangganan ng isang ideya o bahagi ng pangungusap. Kung walang antala, maaaring magdulot ito ng kalituhan.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4560570" y="3060978"/>
            <a:ext cx="22860" cy="4039553"/>
          </a:xfrm>
          <a:prstGeom prst="roundRect">
            <a:avLst>
              <a:gd name="adj" fmla="val 104994"/>
            </a:avLst>
          </a:prstGeom>
          <a:solidFill>
            <a:srgbClr val="786A6C"/>
          </a:solidFill>
        </p:spPr>
      </p:sp>
      <p:sp>
        <p:nvSpPr>
          <p:cNvPr id="6" name="Shape 3"/>
          <p:cNvSpPr/>
          <p:nvPr/>
        </p:nvSpPr>
        <p:spPr>
          <a:xfrm>
            <a:off x="3934956" y="3229451"/>
            <a:ext cx="479941" cy="22860"/>
          </a:xfrm>
          <a:prstGeom prst="roundRect">
            <a:avLst>
              <a:gd name="adj" fmla="val 104994"/>
            </a:avLst>
          </a:prstGeom>
          <a:solidFill>
            <a:srgbClr val="786A6C"/>
          </a:solidFill>
        </p:spPr>
      </p:sp>
      <p:sp>
        <p:nvSpPr>
          <p:cNvPr id="7" name="Shape 4"/>
          <p:cNvSpPr/>
          <p:nvPr/>
        </p:nvSpPr>
        <p:spPr>
          <a:xfrm>
            <a:off x="4392037" y="3060978"/>
            <a:ext cx="359926" cy="359926"/>
          </a:xfrm>
          <a:prstGeom prst="roundRect">
            <a:avLst>
              <a:gd name="adj" fmla="val 6668"/>
            </a:avLst>
          </a:prstGeom>
          <a:solidFill>
            <a:srgbClr val="5F5153"/>
          </a:solidFill>
        </p:spPr>
      </p:sp>
      <p:sp>
        <p:nvSpPr>
          <p:cNvPr id="8" name="Text 5"/>
          <p:cNvSpPr/>
          <p:nvPr/>
        </p:nvSpPr>
        <p:spPr>
          <a:xfrm>
            <a:off x="4451985" y="3090922"/>
            <a:ext cx="239911" cy="29991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50"/>
              </a:lnSpc>
              <a:buNone/>
            </a:pPr>
            <a:r>
              <a:rPr lang="en-US" sz="18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1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1200626" y="3090863"/>
            <a:ext cx="2571393" cy="3000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Malinaw na Mensahe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559951" y="3486864"/>
            <a:ext cx="3212068" cy="2559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200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"Hindi / ako ang may kasalanan."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559951" y="3838813"/>
            <a:ext cx="3212068" cy="40957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r">
              <a:lnSpc>
                <a:spcPts val="1600"/>
              </a:lnSpc>
              <a:buNone/>
            </a:pPr>
            <a:r>
              <a:rPr lang="en-US" sz="10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(Ibig sabihin: Walang pagkakamali ang nagsasalita.)</a:t>
            </a:r>
            <a:endParaRPr lang="en-US" sz="1000" dirty="0"/>
          </a:p>
        </p:txBody>
      </p:sp>
      <p:sp>
        <p:nvSpPr>
          <p:cNvPr id="12" name="Shape 9"/>
          <p:cNvSpPr/>
          <p:nvPr/>
        </p:nvSpPr>
        <p:spPr>
          <a:xfrm>
            <a:off x="4729103" y="4189333"/>
            <a:ext cx="479941" cy="22860"/>
          </a:xfrm>
          <a:prstGeom prst="roundRect">
            <a:avLst>
              <a:gd name="adj" fmla="val 104994"/>
            </a:avLst>
          </a:prstGeom>
          <a:solidFill>
            <a:srgbClr val="786A6C"/>
          </a:solidFill>
        </p:spPr>
      </p:sp>
      <p:sp>
        <p:nvSpPr>
          <p:cNvPr id="13" name="Shape 10"/>
          <p:cNvSpPr/>
          <p:nvPr/>
        </p:nvSpPr>
        <p:spPr>
          <a:xfrm>
            <a:off x="4392037" y="4020860"/>
            <a:ext cx="359926" cy="359926"/>
          </a:xfrm>
          <a:prstGeom prst="roundRect">
            <a:avLst>
              <a:gd name="adj" fmla="val 6668"/>
            </a:avLst>
          </a:prstGeom>
          <a:solidFill>
            <a:srgbClr val="5F5153"/>
          </a:solidFill>
        </p:spPr>
      </p:sp>
      <p:sp>
        <p:nvSpPr>
          <p:cNvPr id="14" name="Text 11"/>
          <p:cNvSpPr/>
          <p:nvPr/>
        </p:nvSpPr>
        <p:spPr>
          <a:xfrm>
            <a:off x="4451985" y="4050804"/>
            <a:ext cx="239911" cy="29991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50"/>
              </a:lnSpc>
              <a:buNone/>
            </a:pPr>
            <a:r>
              <a:rPr lang="en-US" sz="18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2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5371981" y="4050744"/>
            <a:ext cx="3131344" cy="3000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Kabaligtarang Kahulugan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5371981" y="4446746"/>
            <a:ext cx="3212068" cy="2559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"Hindi ako / ang may kasalanan."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5371981" y="4798695"/>
            <a:ext cx="3212068" cy="20478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(Ibig sabihin: May ibang tao ang may kasalanan.)</a:t>
            </a:r>
            <a:endParaRPr lang="en-US" sz="1000" dirty="0"/>
          </a:p>
        </p:txBody>
      </p:sp>
      <p:sp>
        <p:nvSpPr>
          <p:cNvPr id="18" name="Shape 15"/>
          <p:cNvSpPr/>
          <p:nvPr/>
        </p:nvSpPr>
        <p:spPr>
          <a:xfrm>
            <a:off x="3934956" y="5004197"/>
            <a:ext cx="479941" cy="22860"/>
          </a:xfrm>
          <a:prstGeom prst="roundRect">
            <a:avLst>
              <a:gd name="adj" fmla="val 104994"/>
            </a:avLst>
          </a:prstGeom>
          <a:solidFill>
            <a:srgbClr val="786A6C"/>
          </a:solidFill>
        </p:spPr>
      </p:sp>
      <p:sp>
        <p:nvSpPr>
          <p:cNvPr id="19" name="Shape 16"/>
          <p:cNvSpPr/>
          <p:nvPr/>
        </p:nvSpPr>
        <p:spPr>
          <a:xfrm>
            <a:off x="4392037" y="4835723"/>
            <a:ext cx="359926" cy="359926"/>
          </a:xfrm>
          <a:prstGeom prst="roundRect">
            <a:avLst>
              <a:gd name="adj" fmla="val 6668"/>
            </a:avLst>
          </a:prstGeom>
          <a:solidFill>
            <a:srgbClr val="5F5153"/>
          </a:solidFill>
        </p:spPr>
      </p:sp>
      <p:sp>
        <p:nvSpPr>
          <p:cNvPr id="20" name="Text 17"/>
          <p:cNvSpPr/>
          <p:nvPr/>
        </p:nvSpPr>
        <p:spPr>
          <a:xfrm>
            <a:off x="4451985" y="4865668"/>
            <a:ext cx="239911" cy="29991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50"/>
              </a:lnSpc>
              <a:buNone/>
            </a:pPr>
            <a:r>
              <a:rPr lang="en-US" sz="18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3</a:t>
            </a:r>
            <a:endParaRPr lang="en-US" sz="1850" dirty="0"/>
          </a:p>
        </p:txBody>
      </p:sp>
      <p:sp>
        <p:nvSpPr>
          <p:cNvPr id="21" name="Text 18"/>
          <p:cNvSpPr/>
          <p:nvPr/>
        </p:nvSpPr>
        <p:spPr>
          <a:xfrm>
            <a:off x="948452" y="4865608"/>
            <a:ext cx="2823567" cy="3000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Epektibong Pagsasalita</a:t>
            </a:r>
            <a:endParaRPr lang="en-US" sz="1850" dirty="0"/>
          </a:p>
        </p:txBody>
      </p:sp>
      <p:sp>
        <p:nvSpPr>
          <p:cNvPr id="22" name="Text 19"/>
          <p:cNvSpPr/>
          <p:nvPr/>
        </p:nvSpPr>
        <p:spPr>
          <a:xfrm>
            <a:off x="559951" y="5261610"/>
            <a:ext cx="3212068" cy="76795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r">
              <a:lnSpc>
                <a:spcPts val="200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tamang antala ay kailangan para sa </a:t>
            </a:r>
            <a:r>
              <a:rPr lang="en-US" sz="12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lohikal na pagpapahayag</a:t>
            </a: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at pag-iwas sa pagkaubos ng hininga.</a:t>
            </a:r>
            <a:endParaRPr lang="en-US" sz="1250" dirty="0"/>
          </a:p>
        </p:txBody>
      </p:sp>
      <p:sp>
        <p:nvSpPr>
          <p:cNvPr id="23" name="Shape 20"/>
          <p:cNvSpPr/>
          <p:nvPr/>
        </p:nvSpPr>
        <p:spPr>
          <a:xfrm>
            <a:off x="4729103" y="5819180"/>
            <a:ext cx="479941" cy="22860"/>
          </a:xfrm>
          <a:prstGeom prst="roundRect">
            <a:avLst>
              <a:gd name="adj" fmla="val 104994"/>
            </a:avLst>
          </a:prstGeom>
          <a:solidFill>
            <a:srgbClr val="786A6C"/>
          </a:solidFill>
        </p:spPr>
      </p:sp>
      <p:sp>
        <p:nvSpPr>
          <p:cNvPr id="24" name="Shape 21"/>
          <p:cNvSpPr/>
          <p:nvPr/>
        </p:nvSpPr>
        <p:spPr>
          <a:xfrm>
            <a:off x="4392037" y="5650706"/>
            <a:ext cx="359926" cy="359926"/>
          </a:xfrm>
          <a:prstGeom prst="roundRect">
            <a:avLst>
              <a:gd name="adj" fmla="val 6668"/>
            </a:avLst>
          </a:prstGeom>
          <a:solidFill>
            <a:srgbClr val="5F5153"/>
          </a:solidFill>
        </p:spPr>
      </p:sp>
      <p:sp>
        <p:nvSpPr>
          <p:cNvPr id="25" name="Text 22"/>
          <p:cNvSpPr/>
          <p:nvPr/>
        </p:nvSpPr>
        <p:spPr>
          <a:xfrm>
            <a:off x="4451985" y="5680650"/>
            <a:ext cx="239911" cy="29991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50"/>
              </a:lnSpc>
              <a:buNone/>
            </a:pPr>
            <a:r>
              <a:rPr lang="en-US" sz="18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4</a:t>
            </a:r>
            <a:endParaRPr lang="en-US" sz="1850" dirty="0"/>
          </a:p>
        </p:txBody>
      </p:sp>
      <p:sp>
        <p:nvSpPr>
          <p:cNvPr id="26" name="Text 23"/>
          <p:cNvSpPr/>
          <p:nvPr/>
        </p:nvSpPr>
        <p:spPr>
          <a:xfrm>
            <a:off x="5371981" y="5680591"/>
            <a:ext cx="2631400" cy="3000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Epektibong Pakikinig</a:t>
            </a:r>
            <a:endParaRPr lang="en-US" sz="1850" dirty="0"/>
          </a:p>
        </p:txBody>
      </p:sp>
      <p:sp>
        <p:nvSpPr>
          <p:cNvPr id="27" name="Text 24"/>
          <p:cNvSpPr/>
          <p:nvPr/>
        </p:nvSpPr>
        <p:spPr>
          <a:xfrm>
            <a:off x="5371981" y="6076593"/>
            <a:ext cx="3212068" cy="102393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Para sa tagapakinig, ang antala ay nagbibigay ng oras upang </a:t>
            </a:r>
            <a:r>
              <a:rPr lang="en-US" sz="12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iproseso ang impormasyon</a:t>
            </a: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bago magpatuloy sa susunod na ideya.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04017" y="715089"/>
            <a:ext cx="13222367" cy="12573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4950"/>
              </a:lnSpc>
              <a:buNone/>
            </a:pPr>
            <a:r>
              <a:rPr lang="en-US" sz="39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Bakit Mahalaga ang Suprasegmental sa Pang-araw-araw na Pakikipag-ugnayan?</a:t>
            </a:r>
            <a:endParaRPr lang="en-US" sz="3950" dirty="0"/>
          </a:p>
        </p:txBody>
      </p:sp>
      <p:sp>
        <p:nvSpPr>
          <p:cNvPr id="3" name="Text 1"/>
          <p:cNvSpPr/>
          <p:nvPr/>
        </p:nvSpPr>
        <p:spPr>
          <a:xfrm>
            <a:off x="704017" y="2374702"/>
            <a:ext cx="13222367" cy="64389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Ang suprasegmental na mga elemento ay hindi lamang palamuti; ang mga ito ang nagtutulay sa kahulugan at emosyon sa komunikasyon.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04017" y="3244810"/>
            <a:ext cx="603409" cy="60340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04017" y="4099679"/>
            <a:ext cx="2514957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Tiyak na Kalinawan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04017" y="4534614"/>
            <a:ext cx="6485453" cy="64389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Maiwasan ang </a:t>
            </a:r>
            <a:r>
              <a:rPr lang="en-US" sz="15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misunderstanding</a:t>
            </a: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o pagkakamali sa pag-unawa, lalo na sa mga salitang may magkaparehong baybay (homonyms).</a:t>
            </a:r>
            <a:endParaRPr lang="en-US" sz="15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40930" y="3244810"/>
            <a:ext cx="603409" cy="60340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440930" y="4099679"/>
            <a:ext cx="3453408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Pagpapahayag ng Emosyon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7440930" y="4534614"/>
            <a:ext cx="6485453" cy="64389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Nagdaragdag ng lalim at damdamin sa mensahe, na nagpapahayag kung ikaw ay </a:t>
            </a:r>
            <a:r>
              <a:rPr lang="en-US" sz="15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masaya, galit, o nagtatanong</a:t>
            </a: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.</a:t>
            </a:r>
            <a:endParaRPr lang="en-US" sz="15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4017" y="5580817"/>
            <a:ext cx="603409" cy="603409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704017" y="6435685"/>
            <a:ext cx="2981087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Epektibong Paghahatid</a:t>
            </a:r>
            <a:endParaRPr lang="en-US" sz="1950" dirty="0"/>
          </a:p>
        </p:txBody>
      </p:sp>
      <p:sp>
        <p:nvSpPr>
          <p:cNvPr id="12" name="Text 7"/>
          <p:cNvSpPr/>
          <p:nvPr/>
        </p:nvSpPr>
        <p:spPr>
          <a:xfrm>
            <a:off x="704017" y="6870621"/>
            <a:ext cx="6485453" cy="64389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Nagbibigay-daan upang maging </a:t>
            </a:r>
            <a:r>
              <a:rPr lang="en-US" sz="15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kaakit-akit at kapani-paniwala</a:t>
            </a: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ang paraan ng pagsasalita, mahalaga sa presentasyon o debate.</a:t>
            </a:r>
            <a:endParaRPr lang="en-US" sz="15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440930" y="5580817"/>
            <a:ext cx="603409" cy="603409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440930" y="6435685"/>
            <a:ext cx="2898100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Ugnayan at Koneksyon</a:t>
            </a:r>
            <a:endParaRPr lang="en-US" sz="1950" dirty="0"/>
          </a:p>
        </p:txBody>
      </p:sp>
      <p:sp>
        <p:nvSpPr>
          <p:cNvPr id="15" name="Text 9"/>
          <p:cNvSpPr/>
          <p:nvPr/>
        </p:nvSpPr>
        <p:spPr>
          <a:xfrm>
            <a:off x="7440930" y="6870621"/>
            <a:ext cx="6485453" cy="64389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Nakakatulong sa pagtatatag ng </a:t>
            </a:r>
            <a:r>
              <a:rPr lang="en-US" sz="1550" b="1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emosyonal na koneksyon</a:t>
            </a:r>
            <a:r>
              <a:rPr lang="en-US" sz="15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sa kausap, na nagpapalakas sa personal at propesyonal na relasyon.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33611" y="552331"/>
            <a:ext cx="8049578" cy="977027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30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Maikling Pagsusulit: Subukan ang Iyong Kaalaman!</a:t>
            </a:r>
            <a:endParaRPr lang="en-US" sz="3050" dirty="0"/>
          </a:p>
        </p:txBody>
      </p:sp>
      <p:sp>
        <p:nvSpPr>
          <p:cNvPr id="4" name="Text 1"/>
          <p:cNvSpPr/>
          <p:nvPr/>
        </p:nvSpPr>
        <p:spPr>
          <a:xfrm>
            <a:off x="6033611" y="1763792"/>
            <a:ext cx="804957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Piliin ang pinakaangkop na suprasegmental na elemento na inilarawan sa bawat sitwasyon.</a:t>
            </a:r>
            <a:endParaRPr lang="en-US" sz="1200" dirty="0"/>
          </a:p>
        </p:txBody>
      </p:sp>
      <p:sp>
        <p:nvSpPr>
          <p:cNvPr id="5" name="Shape 2"/>
          <p:cNvSpPr/>
          <p:nvPr/>
        </p:nvSpPr>
        <p:spPr>
          <a:xfrm>
            <a:off x="6033611" y="2189678"/>
            <a:ext cx="351711" cy="351711"/>
          </a:xfrm>
          <a:prstGeom prst="roundRect">
            <a:avLst>
              <a:gd name="adj" fmla="val 6668"/>
            </a:avLst>
          </a:prstGeom>
          <a:solidFill>
            <a:srgbClr val="5F5153"/>
          </a:solidFill>
        </p:spPr>
      </p:sp>
      <p:sp>
        <p:nvSpPr>
          <p:cNvPr id="6" name="Text 3"/>
          <p:cNvSpPr/>
          <p:nvPr/>
        </p:nvSpPr>
        <p:spPr>
          <a:xfrm>
            <a:off x="6092250" y="2218968"/>
            <a:ext cx="234434" cy="2931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8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6541651" y="2243376"/>
            <a:ext cx="7541538" cy="48863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Tanong 1: Anong elemento ang nagpapabago sa kahulugan ng salita mula sa 'pitong lalaki' patungo sa 'umihip ng pito'?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6541651" y="2825710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A. Tono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6541651" y="3130391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B. Diin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6541651" y="3435072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C. Antala</a:t>
            </a:r>
            <a:endParaRPr lang="en-US" sz="1200" dirty="0"/>
          </a:p>
        </p:txBody>
      </p:sp>
      <p:sp>
        <p:nvSpPr>
          <p:cNvPr id="11" name="Shape 8"/>
          <p:cNvSpPr/>
          <p:nvPr/>
        </p:nvSpPr>
        <p:spPr>
          <a:xfrm>
            <a:off x="6033611" y="3997762"/>
            <a:ext cx="351711" cy="351711"/>
          </a:xfrm>
          <a:prstGeom prst="roundRect">
            <a:avLst>
              <a:gd name="adj" fmla="val 6668"/>
            </a:avLst>
          </a:prstGeom>
          <a:solidFill>
            <a:srgbClr val="5F5153"/>
          </a:solidFill>
        </p:spPr>
      </p:sp>
      <p:sp>
        <p:nvSpPr>
          <p:cNvPr id="12" name="Text 9"/>
          <p:cNvSpPr/>
          <p:nvPr/>
        </p:nvSpPr>
        <p:spPr>
          <a:xfrm>
            <a:off x="6092250" y="4027051"/>
            <a:ext cx="234434" cy="2931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8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2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6541651" y="4051459"/>
            <a:ext cx="7541538" cy="48863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Tanong 2: Kung sinabi mo ang "May sunog!" na may biglang pagtaas at lakas ng boses, anong elemento ang ginamit upang ipahayag ang pagkataranta?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6541651" y="4633793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A. Diin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6541651" y="4938474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B. Antala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6541651" y="5243155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C. Tono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6033611" y="5805845"/>
            <a:ext cx="351711" cy="351711"/>
          </a:xfrm>
          <a:prstGeom prst="roundRect">
            <a:avLst>
              <a:gd name="adj" fmla="val 6668"/>
            </a:avLst>
          </a:prstGeom>
          <a:solidFill>
            <a:srgbClr val="5F5153"/>
          </a:solidFill>
        </p:spPr>
      </p:sp>
      <p:sp>
        <p:nvSpPr>
          <p:cNvPr id="18" name="Text 15"/>
          <p:cNvSpPr/>
          <p:nvPr/>
        </p:nvSpPr>
        <p:spPr>
          <a:xfrm>
            <a:off x="6092250" y="5835134"/>
            <a:ext cx="234434" cy="2931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8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6541651" y="5859542"/>
            <a:ext cx="7541538" cy="48863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Tanong 3: Ang pagtigil sa pagitan ng "Ako / hindi / siya" at "Ako / hindi siya" ay nagbabago ng mensahe. Anong elemento ito?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6541651" y="6441877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A. Tono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6541651" y="6746558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B. Diin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6541651" y="7051238"/>
            <a:ext cx="7541538" cy="2500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2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C. Antala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4005</Words>
  <Application>WPS Presentation</Application>
  <PresentationFormat>On-screen Show (16:9)</PresentationFormat>
  <Paragraphs>152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2" baseType="lpstr">
      <vt:lpstr>Arial</vt:lpstr>
      <vt:lpstr>SimSun</vt:lpstr>
      <vt:lpstr>Wingdings</vt:lpstr>
      <vt:lpstr>Noto Serif HK Bold</vt:lpstr>
      <vt:lpstr>Segoe Print</vt:lpstr>
      <vt:lpstr>Noto Serif HK Bold</vt:lpstr>
      <vt:lpstr>Noto Serif HK Bold</vt:lpstr>
      <vt:lpstr>Noto Serif HK</vt:lpstr>
      <vt:lpstr>Noto Serif HK</vt:lpstr>
      <vt:lpstr>Noto Serif HK</vt:lpstr>
      <vt:lpstr>Calibri</vt:lpstr>
      <vt:lpstr>Microsoft YaHei</vt:lpstr>
      <vt:lpstr>Arial Unicode MS</vt:lpstr>
      <vt:lpstr>Microsoft JhengHei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</cp:lastModifiedBy>
  <cp:revision>2</cp:revision>
  <dcterms:created xsi:type="dcterms:W3CDTF">2025-10-19T14:42:00Z</dcterms:created>
  <dcterms:modified xsi:type="dcterms:W3CDTF">2025-10-20T01:38:51Z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B207574C19384A8088B5BE20660398DA_13</vt:lpwstr>
  </property>
  <property fmtid="{D5CDD505-2E9C-101B-9397-08002B2CF9AE}" pid="3" name="KSOProductBuildVer">
    <vt:lpwstr>1033-12.2.0.19805</vt:lpwstr>
  </property>
</Properties>
</file>