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6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72"/>
      </p:cViewPr>
      <p:guideLst/>
    </p:cSldViewPr>
  </p:slideViewPr>
  <p:notesTextViewPr>
    <p:cViewPr>
      <p:scale>
        <a:sx n="1" d="1"/>
        <a:sy n="1" d="1"/>
      </p:scale>
      <p:origin x="0" y="-5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C203C1-C7BE-481F-BC00-0FCB306D4370}" type="datetimeFigureOut">
              <a:rPr lang="en-PH" smtClean="0"/>
              <a:t>18/04/2023</a:t>
            </a:fld>
            <a:endParaRPr lang="en-P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P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P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P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A66643-DFFF-4508-900B-960AE9A5E5A0}" type="slidenum">
              <a:rPr lang="en-PH" smtClean="0"/>
              <a:t>‹#›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965499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PH" dirty="0"/>
              <a:t>3</a:t>
            </a:r>
            <a:r>
              <a:rPr lang="en-PH" baseline="30000" dirty="0"/>
              <a:t>rd</a:t>
            </a:r>
            <a:r>
              <a:rPr lang="en-PH" dirty="0"/>
              <a:t> Quarter Examination in Science 7 </a:t>
            </a:r>
          </a:p>
          <a:p>
            <a:r>
              <a:rPr lang="en-PH"/>
              <a:t>%%TTS_FEMALE%</a:t>
            </a:r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507979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PH" dirty="0"/>
              <a:t>Speed plus direction is called ________________________. </a:t>
            </a:r>
          </a:p>
          <a:p>
            <a:pPr marL="0" indent="0">
              <a:buNone/>
            </a:pPr>
            <a:r>
              <a:rPr lang="en-PH" dirty="0"/>
              <a:t> A. Velocity</a:t>
            </a:r>
          </a:p>
          <a:p>
            <a:pPr marL="0" indent="0">
              <a:buNone/>
            </a:pPr>
            <a:r>
              <a:rPr lang="en-PH" dirty="0"/>
              <a:t> B. Acceleration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6443821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2. It measures the length of the total path travelled by the object.</a:t>
            </a:r>
          </a:p>
          <a:p>
            <a:pPr marL="0" indent="0">
              <a:buNone/>
            </a:pPr>
            <a:r>
              <a:rPr lang="en-PH" sz="1200" dirty="0"/>
              <a:t>A.  Displacement</a:t>
            </a:r>
          </a:p>
          <a:p>
            <a:pPr marL="0" indent="0">
              <a:buNone/>
            </a:pPr>
            <a:r>
              <a:rPr lang="en-PH" sz="1200" dirty="0"/>
              <a:t>B. Distance</a:t>
            </a:r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3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9906654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3. It is the change in velocity over a time interval.</a:t>
            </a: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Speed</a:t>
            </a:r>
          </a:p>
          <a:p>
            <a:pPr marL="0" indent="0">
              <a:buNone/>
            </a:pPr>
            <a:r>
              <a:rPr lang="en-PH" sz="1200" dirty="0"/>
              <a:t>B. Acceleration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4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1183203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4. Distance plus direction is called __________.</a:t>
            </a: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Velocity</a:t>
            </a:r>
          </a:p>
          <a:p>
            <a:pPr marL="0" indent="0">
              <a:buNone/>
            </a:pPr>
            <a:r>
              <a:rPr lang="en-PH" sz="1200" dirty="0"/>
              <a:t>B. Displacement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5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0282882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5. The distance over time is called ___________. </a:t>
            </a:r>
          </a:p>
          <a:p>
            <a:pPr marL="0" indent="0">
              <a:buNone/>
            </a:pPr>
            <a:r>
              <a:rPr lang="en-PH" sz="1200" dirty="0"/>
              <a:t>A. Velocity</a:t>
            </a:r>
          </a:p>
          <a:p>
            <a:pPr marL="0" indent="0">
              <a:buNone/>
            </a:pPr>
            <a:r>
              <a:rPr lang="en-PH" sz="1200" dirty="0"/>
              <a:t>B. Speed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6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1810140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6. What does the graph showing?</a:t>
            </a:r>
          </a:p>
          <a:p>
            <a:pPr marL="0" indent="0">
              <a:buNone/>
            </a:pPr>
            <a:r>
              <a:rPr lang="en-PH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Gradually speeding up</a:t>
            </a:r>
          </a:p>
          <a:p>
            <a:pPr marL="0" indent="0">
              <a:buNone/>
            </a:pPr>
            <a:r>
              <a:rPr lang="en-PH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Gradually slowing down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7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7587297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7. What does the graph showing?</a:t>
            </a:r>
          </a:p>
          <a:p>
            <a:pPr marL="0" indent="0">
              <a:buNone/>
            </a:pPr>
            <a:r>
              <a:rPr lang="en-PH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</a:t>
            </a:r>
            <a:r>
              <a:rPr lang="en-US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Fast constant speed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At rest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8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675493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8. What does the graph showing?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gradually speeding up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Gradually slowing down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9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181526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9. What does the graph showing?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Constantly speed up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 At rest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10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9766935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10. What does the graph showing?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Fast Constant Speed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At rest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11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4999222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11. It is a vibration or disturbance in space that moves away from the source and carries energy. 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Wave</a:t>
            </a:r>
          </a:p>
          <a:p>
            <a:pPr marL="0" indent="0">
              <a:buNone/>
            </a:pPr>
            <a:r>
              <a:rPr lang="en-PH" sz="1200" dirty="0"/>
              <a:t>B. Medium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12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6589914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12. The movement of this wave is up and down or perpendicular to the source.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Longitudinal</a:t>
            </a:r>
          </a:p>
          <a:p>
            <a:pPr marL="0" indent="0">
              <a:buNone/>
            </a:pPr>
            <a:r>
              <a:rPr lang="en-PH" sz="1200" dirty="0"/>
              <a:t>B. Transverse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13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6512046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13. The movement of this wave is side by side or parallel to the source.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Longitudinal</a:t>
            </a:r>
          </a:p>
          <a:p>
            <a:pPr marL="0" indent="0">
              <a:buNone/>
            </a:pPr>
            <a:r>
              <a:rPr lang="en-PH" sz="1200" dirty="0"/>
              <a:t>B. Transverse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14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8976943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14. A type of wave that requires a medium in order to propagate.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Mechanical wave</a:t>
            </a:r>
          </a:p>
          <a:p>
            <a:pPr marL="0" indent="0">
              <a:buNone/>
            </a:pPr>
            <a:r>
              <a:rPr lang="en-PH" sz="1200" dirty="0"/>
              <a:t>B. Electromagnetic wave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15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23640033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15. A type of wave that can travel into a vacuum and can propagate with or without medium.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Mechanical wave</a:t>
            </a:r>
          </a:p>
          <a:p>
            <a:pPr marL="0" indent="0">
              <a:buNone/>
            </a:pPr>
            <a:r>
              <a:rPr lang="en-PH" sz="1200" dirty="0"/>
              <a:t>B. Electromagnetic wave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16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1756270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15. A type of wave that can travel into a vacuum and can propagate with or without medium.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Mechanical wave</a:t>
            </a:r>
          </a:p>
          <a:p>
            <a:pPr marL="0" indent="0">
              <a:buNone/>
            </a:pPr>
            <a:r>
              <a:rPr lang="en-PH" sz="1200" dirty="0"/>
              <a:t>B. Electromagnetic wave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17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388454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PH" sz="1200" dirty="0"/>
              <a:t>16. Which part of the wave below is the crest?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1</a:t>
            </a:r>
          </a:p>
          <a:p>
            <a:pPr marL="0" indent="0">
              <a:buNone/>
            </a:pPr>
            <a:r>
              <a:rPr lang="en-PH" sz="1200" dirty="0"/>
              <a:t>B. 3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18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1799303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PH" sz="1200" dirty="0"/>
              <a:t>17. Which part of the wave shows the wavelength?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1</a:t>
            </a:r>
          </a:p>
          <a:p>
            <a:pPr marL="0" indent="0">
              <a:buNone/>
            </a:pPr>
            <a:r>
              <a:rPr lang="en-PH" sz="1200" dirty="0"/>
              <a:t>B. 3</a:t>
            </a:r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19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8299150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PH" sz="1200" dirty="0"/>
              <a:t>18. Which part of the wave is the trough?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2</a:t>
            </a:r>
          </a:p>
          <a:p>
            <a:pPr marL="0" indent="0">
              <a:buNone/>
            </a:pPr>
            <a:r>
              <a:rPr lang="en-PH" sz="1200" dirty="0"/>
              <a:t>B.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20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110062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PH" sz="1200" dirty="0"/>
              <a:t>18. Which part of the wave is the trough?</a:t>
            </a:r>
          </a:p>
          <a:p>
            <a:pPr marL="0" indent="0">
              <a:buNone/>
            </a:pPr>
            <a:endParaRPr lang="en-PH" sz="1200" dirty="0"/>
          </a:p>
          <a:p>
            <a:pPr marL="0" indent="0">
              <a:buNone/>
            </a:pPr>
            <a:r>
              <a:rPr lang="en-PH" sz="1200" dirty="0"/>
              <a:t>A. 2</a:t>
            </a:r>
          </a:p>
          <a:p>
            <a:pPr marL="0" indent="0">
              <a:buNone/>
            </a:pPr>
            <a:r>
              <a:rPr lang="en-PH" sz="1200" dirty="0"/>
              <a:t>B. 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21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41419861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20. Which of the following scenarios would result in sound being produced?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A. sharpening your pencil</a:t>
            </a:r>
          </a:p>
          <a:p>
            <a:pPr marL="0" indent="0">
              <a:buNone/>
            </a:pPr>
            <a:r>
              <a:rPr lang="en-US" sz="1200" dirty="0"/>
              <a:t>B. looking at a window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22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37473183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20. Which of the following scenarios would result in sound being produced?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A. sharpening your pencil</a:t>
            </a:r>
          </a:p>
          <a:p>
            <a:pPr marL="0" indent="0">
              <a:buNone/>
            </a:pPr>
            <a:r>
              <a:rPr lang="en-US" sz="1200" dirty="0"/>
              <a:t>B. looking at a window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23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853423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21. Human can hear from 20-20, 000 Hz which is called _______. 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A. Audible</a:t>
            </a:r>
          </a:p>
          <a:p>
            <a:pPr marL="0" indent="0">
              <a:buNone/>
            </a:pPr>
            <a:r>
              <a:rPr lang="en-US" sz="1200" dirty="0"/>
              <a:t>B. Ultrasonic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24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1513984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22. It refers to how high or low a sound is. It is related to the frequency of the sound wave.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A. loudness</a:t>
            </a:r>
          </a:p>
          <a:p>
            <a:pPr marL="0" indent="0">
              <a:buNone/>
            </a:pPr>
            <a:r>
              <a:rPr lang="en-US" sz="1200" dirty="0"/>
              <a:t>B. pitch 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25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125036901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23. How loud or soft the sound is produced is called _______.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A. loudness</a:t>
            </a:r>
          </a:p>
          <a:p>
            <a:pPr marL="0" indent="0">
              <a:buNone/>
            </a:pPr>
            <a:r>
              <a:rPr lang="en-US" sz="1200" dirty="0"/>
              <a:t>B. pitch 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26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8439504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24. A sound wave is a __________. 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a. longitudinal wave</a:t>
            </a:r>
          </a:p>
          <a:p>
            <a:pPr marL="0" indent="0">
              <a:buNone/>
            </a:pPr>
            <a:r>
              <a:rPr lang="en-US" sz="1200" dirty="0"/>
              <a:t>b. transverse wave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27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79211427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1200" dirty="0"/>
              <a:t>25. What happens to the sound an object makes when the speed of vibrations decreases (slow down)?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A. its pitch rises</a:t>
            </a:r>
          </a:p>
          <a:p>
            <a:pPr marL="0" indent="0">
              <a:buNone/>
            </a:pPr>
            <a:r>
              <a:rPr lang="en-US" sz="1200" dirty="0"/>
              <a:t>B. its pitch becomes lower</a:t>
            </a:r>
          </a:p>
          <a:p>
            <a:endParaRPr lang="en-P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EA66643-DFFF-4508-900B-960AE9A5E5A0}" type="slidenum">
              <a:rPr lang="en-PH" smtClean="0"/>
              <a:t>28</a:t>
            </a:fld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0711897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17875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700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52388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7007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459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96661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867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541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6885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8857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08567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3499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78576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4/18/2023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01089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52244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40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4/18/2023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8727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0494A-FF66-2BA1-A663-0F6CFE3454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PH" dirty="0"/>
              <a:t>3</a:t>
            </a:r>
            <a:r>
              <a:rPr lang="en-PH" baseline="30000" dirty="0"/>
              <a:t>rd</a:t>
            </a:r>
            <a:r>
              <a:rPr lang="en-PH" dirty="0"/>
              <a:t> Quarter Examination in Science 7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EFE917-FF6E-C008-F34E-27BED79447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915255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8" y="849906"/>
            <a:ext cx="9722224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PH" sz="5400" dirty="0"/>
              <a:t>1. Speed plus direction is called ______________. 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Velocity</a:t>
            </a:r>
          </a:p>
          <a:p>
            <a:pPr marL="0" indent="0">
              <a:buNone/>
            </a:pPr>
            <a:r>
              <a:rPr lang="en-PH" sz="5400" dirty="0"/>
              <a:t>B. Acceleration</a:t>
            </a:r>
          </a:p>
        </p:txBody>
      </p:sp>
    </p:spTree>
    <p:extLst>
      <p:ext uri="{BB962C8B-B14F-4D97-AF65-F5344CB8AC3E}">
        <p14:creationId xmlns:p14="http://schemas.microsoft.com/office/powerpoint/2010/main" val="3801655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86"/>
    </mc:Choice>
    <mc:Fallback>
      <p:transition spd="slow" advTm="228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/>
              <a:t>2. It measures the length of the total path travelled by the object.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Displacement</a:t>
            </a:r>
          </a:p>
          <a:p>
            <a:pPr marL="0" indent="0">
              <a:buNone/>
            </a:pPr>
            <a:r>
              <a:rPr lang="en-PH" sz="5400" dirty="0"/>
              <a:t>B. Distance</a:t>
            </a:r>
          </a:p>
        </p:txBody>
      </p:sp>
    </p:spTree>
    <p:extLst>
      <p:ext uri="{BB962C8B-B14F-4D97-AF65-F5344CB8AC3E}">
        <p14:creationId xmlns:p14="http://schemas.microsoft.com/office/powerpoint/2010/main" val="19412336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3. It is the change in velocity over a time interval.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Speed</a:t>
            </a:r>
          </a:p>
          <a:p>
            <a:pPr marL="0" indent="0">
              <a:buNone/>
            </a:pPr>
            <a:r>
              <a:rPr lang="en-PH" sz="5400" dirty="0"/>
              <a:t>B. Acceleration</a:t>
            </a:r>
          </a:p>
        </p:txBody>
      </p:sp>
    </p:spTree>
    <p:extLst>
      <p:ext uri="{BB962C8B-B14F-4D97-AF65-F5344CB8AC3E}">
        <p14:creationId xmlns:p14="http://schemas.microsoft.com/office/powerpoint/2010/main" val="14855003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4. Distance plus direction is called __________.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Velocity</a:t>
            </a:r>
          </a:p>
          <a:p>
            <a:pPr marL="0" indent="0">
              <a:buNone/>
            </a:pPr>
            <a:r>
              <a:rPr lang="en-PH" sz="5400" dirty="0"/>
              <a:t>B. Displacement</a:t>
            </a:r>
          </a:p>
        </p:txBody>
      </p:sp>
    </p:spTree>
    <p:extLst>
      <p:ext uri="{BB962C8B-B14F-4D97-AF65-F5344CB8AC3E}">
        <p14:creationId xmlns:p14="http://schemas.microsoft.com/office/powerpoint/2010/main" val="3299224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5. The distance over time is called ___________. 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PH" sz="5400" dirty="0"/>
              <a:t>A. Velocity</a:t>
            </a:r>
          </a:p>
          <a:p>
            <a:pPr marL="0" indent="0">
              <a:buNone/>
            </a:pPr>
            <a:r>
              <a:rPr lang="en-PH" sz="5400" dirty="0"/>
              <a:t>B. Speed</a:t>
            </a:r>
          </a:p>
        </p:txBody>
      </p:sp>
    </p:spTree>
    <p:extLst>
      <p:ext uri="{BB962C8B-B14F-4D97-AF65-F5344CB8AC3E}">
        <p14:creationId xmlns:p14="http://schemas.microsoft.com/office/powerpoint/2010/main" val="3563108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6. What does the </a:t>
            </a:r>
          </a:p>
          <a:p>
            <a:pPr marL="0" indent="0">
              <a:buNone/>
            </a:pPr>
            <a:r>
              <a:rPr lang="en-US" sz="5400" dirty="0"/>
              <a:t>graph showing?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PH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Gradually speeding up</a:t>
            </a:r>
          </a:p>
          <a:p>
            <a:pPr marL="0" indent="0">
              <a:buNone/>
            </a:pPr>
            <a:r>
              <a:rPr lang="en-PH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Gradually slowing down</a:t>
            </a:r>
          </a:p>
          <a:p>
            <a:pPr marL="1371600" marR="0">
              <a:spcBef>
                <a:spcPts val="0"/>
              </a:spcBef>
              <a:spcAft>
                <a:spcPts val="0"/>
              </a:spcAft>
            </a:pPr>
            <a:endParaRPr lang="en-US" sz="5400" dirty="0"/>
          </a:p>
        </p:txBody>
      </p:sp>
      <p:pic>
        <p:nvPicPr>
          <p:cNvPr id="4" name="Picture 3" descr="Quiz image">
            <a:extLst>
              <a:ext uri="{FF2B5EF4-FFF2-40B4-BE49-F238E27FC236}">
                <a16:creationId xmlns:a16="http://schemas.microsoft.com/office/drawing/2014/main" id="{14091449-3174-C0BF-082B-BDA46AA3C1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1707" y="849906"/>
            <a:ext cx="2678057" cy="24834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7547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7. What does the </a:t>
            </a:r>
          </a:p>
          <a:p>
            <a:pPr marL="0" indent="0">
              <a:buNone/>
            </a:pPr>
            <a:r>
              <a:rPr lang="en-US" sz="5400" dirty="0"/>
              <a:t>graph showing?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PH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</a:t>
            </a:r>
            <a:r>
              <a:rPr lang="en-US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Fast constant speed</a:t>
            </a:r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At rest</a:t>
            </a:r>
          </a:p>
          <a:p>
            <a:pPr marL="1371600" marR="0">
              <a:spcBef>
                <a:spcPts val="0"/>
              </a:spcBef>
              <a:spcAft>
                <a:spcPts val="0"/>
              </a:spcAft>
            </a:pPr>
            <a:endParaRPr lang="en-US" sz="5400" dirty="0"/>
          </a:p>
        </p:txBody>
      </p:sp>
      <p:pic>
        <p:nvPicPr>
          <p:cNvPr id="5" name="Picture 4" descr="Quiz image">
            <a:extLst>
              <a:ext uri="{FF2B5EF4-FFF2-40B4-BE49-F238E27FC236}">
                <a16:creationId xmlns:a16="http://schemas.microsoft.com/office/drawing/2014/main" id="{9FF7AB4A-1338-D15A-CA61-181E38406B1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1259" y="965182"/>
            <a:ext cx="2856754" cy="242193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83263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8. What does the </a:t>
            </a:r>
          </a:p>
          <a:p>
            <a:pPr marL="0" indent="0">
              <a:buNone/>
            </a:pPr>
            <a:r>
              <a:rPr lang="en-US" sz="5400" dirty="0"/>
              <a:t>graph showing?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gradually speeding up</a:t>
            </a:r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Gradually slowing down</a:t>
            </a:r>
          </a:p>
          <a:p>
            <a:pPr marL="1028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5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9AB50D-991A-35F2-B7E2-FA4F24956F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4507" y="930588"/>
            <a:ext cx="2750411" cy="2446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587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9. What does the </a:t>
            </a:r>
          </a:p>
          <a:p>
            <a:pPr marL="0" indent="0">
              <a:buNone/>
            </a:pPr>
            <a:r>
              <a:rPr lang="en-US" sz="5400" dirty="0"/>
              <a:t>graph showing?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Constantly speed up</a:t>
            </a:r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 At rest</a:t>
            </a:r>
          </a:p>
          <a:p>
            <a:pPr marL="1028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5400" dirty="0"/>
          </a:p>
        </p:txBody>
      </p:sp>
      <p:pic>
        <p:nvPicPr>
          <p:cNvPr id="4" name="Picture 3" descr="Quiz image">
            <a:extLst>
              <a:ext uri="{FF2B5EF4-FFF2-40B4-BE49-F238E27FC236}">
                <a16:creationId xmlns:a16="http://schemas.microsoft.com/office/drawing/2014/main" id="{AD0987B8-0F6E-00C3-3CEF-30BE75B7E9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56" y="955338"/>
            <a:ext cx="3042603" cy="25315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04084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10. What does the </a:t>
            </a:r>
          </a:p>
          <a:p>
            <a:pPr marL="0" indent="0">
              <a:buNone/>
            </a:pPr>
            <a:r>
              <a:rPr lang="en-US" sz="5400" dirty="0"/>
              <a:t>graph showing?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A. Fast Constant Speed</a:t>
            </a:r>
          </a:p>
          <a:p>
            <a:pPr marL="0" indent="0">
              <a:buNone/>
            </a:pPr>
            <a:r>
              <a:rPr lang="en-US" sz="5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</a:rPr>
              <a:t>B. At rest</a:t>
            </a:r>
          </a:p>
          <a:p>
            <a:pPr marL="102870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5400" dirty="0"/>
          </a:p>
        </p:txBody>
      </p:sp>
      <p:pic>
        <p:nvPicPr>
          <p:cNvPr id="5" name="Picture 4" descr="Quiz image">
            <a:extLst>
              <a:ext uri="{FF2B5EF4-FFF2-40B4-BE49-F238E27FC236}">
                <a16:creationId xmlns:a16="http://schemas.microsoft.com/office/drawing/2014/main" id="{22E83BF9-4B05-FE42-F40D-36B87A0EA92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6092" y="1025225"/>
            <a:ext cx="2760532" cy="23611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11785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5400" dirty="0"/>
              <a:t>11. It is a vibration or disturbance in space that moves away from the source and carries energy. 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Wave</a:t>
            </a:r>
          </a:p>
          <a:p>
            <a:pPr marL="0" indent="0">
              <a:buNone/>
            </a:pPr>
            <a:r>
              <a:rPr lang="en-PH" sz="5400" dirty="0"/>
              <a:t>B. Medium</a:t>
            </a:r>
          </a:p>
        </p:txBody>
      </p:sp>
    </p:spTree>
    <p:extLst>
      <p:ext uri="{BB962C8B-B14F-4D97-AF65-F5344CB8AC3E}">
        <p14:creationId xmlns:p14="http://schemas.microsoft.com/office/powerpoint/2010/main" val="41279645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/>
              <a:t>12. The movement of this wave is up and down or perpendicular to the source.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Longitudinal</a:t>
            </a:r>
          </a:p>
          <a:p>
            <a:pPr marL="0" indent="0">
              <a:buNone/>
            </a:pPr>
            <a:r>
              <a:rPr lang="en-PH" sz="5400" dirty="0"/>
              <a:t>B. Transverse</a:t>
            </a:r>
          </a:p>
        </p:txBody>
      </p:sp>
    </p:spTree>
    <p:extLst>
      <p:ext uri="{BB962C8B-B14F-4D97-AF65-F5344CB8AC3E}">
        <p14:creationId xmlns:p14="http://schemas.microsoft.com/office/powerpoint/2010/main" val="4250140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/>
              <a:t>13. The movement of this wave is side by side or parallel to the source.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Longitudinal</a:t>
            </a:r>
          </a:p>
          <a:p>
            <a:pPr marL="0" indent="0">
              <a:buNone/>
            </a:pPr>
            <a:r>
              <a:rPr lang="en-PH" sz="5400" dirty="0"/>
              <a:t>B. Transverse</a:t>
            </a:r>
          </a:p>
        </p:txBody>
      </p:sp>
    </p:spTree>
    <p:extLst>
      <p:ext uri="{BB962C8B-B14F-4D97-AF65-F5344CB8AC3E}">
        <p14:creationId xmlns:p14="http://schemas.microsoft.com/office/powerpoint/2010/main" val="9471840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/>
              <a:t>14. A type of wave that requires a medium in order to propagate.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Mechanical wave</a:t>
            </a:r>
          </a:p>
          <a:p>
            <a:pPr marL="0" indent="0">
              <a:buNone/>
            </a:pPr>
            <a:r>
              <a:rPr lang="en-PH" sz="5400" dirty="0"/>
              <a:t>B. Electromagnetic wave</a:t>
            </a:r>
          </a:p>
        </p:txBody>
      </p:sp>
    </p:spTree>
    <p:extLst>
      <p:ext uri="{BB962C8B-B14F-4D97-AF65-F5344CB8AC3E}">
        <p14:creationId xmlns:p14="http://schemas.microsoft.com/office/powerpoint/2010/main" val="10197901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5400" dirty="0"/>
              <a:t>15. A type of wave that can travel into a vacuum and can propagate with or without medium.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Mechanical wave</a:t>
            </a:r>
          </a:p>
          <a:p>
            <a:pPr marL="0" indent="0">
              <a:buNone/>
            </a:pPr>
            <a:r>
              <a:rPr lang="en-PH" sz="5400" dirty="0"/>
              <a:t>B. Electromagnetic wave</a:t>
            </a:r>
          </a:p>
        </p:txBody>
      </p:sp>
    </p:spTree>
    <p:extLst>
      <p:ext uri="{BB962C8B-B14F-4D97-AF65-F5344CB8AC3E}">
        <p14:creationId xmlns:p14="http://schemas.microsoft.com/office/powerpoint/2010/main" val="22255599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5400" dirty="0"/>
              <a:t>15. A type of wave that can travel into a vacuum and can propagate with or without medium.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Mechanical wave</a:t>
            </a:r>
          </a:p>
          <a:p>
            <a:pPr marL="0" indent="0">
              <a:buNone/>
            </a:pPr>
            <a:r>
              <a:rPr lang="en-PH" sz="5400" dirty="0"/>
              <a:t>B. Electromagnetic wave</a:t>
            </a:r>
          </a:p>
        </p:txBody>
      </p:sp>
    </p:spTree>
    <p:extLst>
      <p:ext uri="{BB962C8B-B14F-4D97-AF65-F5344CB8AC3E}">
        <p14:creationId xmlns:p14="http://schemas.microsoft.com/office/powerpoint/2010/main" val="29123905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PH" sz="5400" dirty="0"/>
              <a:t>16. Which part of the wave below is the crest?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1</a:t>
            </a:r>
          </a:p>
          <a:p>
            <a:pPr marL="0" indent="0">
              <a:buNone/>
            </a:pPr>
            <a:r>
              <a:rPr lang="en-PH" sz="5400" dirty="0"/>
              <a:t>B. 3</a:t>
            </a:r>
          </a:p>
        </p:txBody>
      </p:sp>
      <p:pic>
        <p:nvPicPr>
          <p:cNvPr id="5" name="Picture 4" descr="Week 2 Day 3 Waves Practice | Physics Quiz - Quizizz">
            <a:extLst>
              <a:ext uri="{FF2B5EF4-FFF2-40B4-BE49-F238E27FC236}">
                <a16:creationId xmlns:a16="http://schemas.microsoft.com/office/drawing/2014/main" id="{E8164F5B-D5C5-14B5-7C09-E76875745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927644"/>
            <a:ext cx="5157835" cy="21742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15857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PH" sz="5400" dirty="0"/>
              <a:t>17. Which part of the wave shows the wavelength?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1</a:t>
            </a:r>
          </a:p>
          <a:p>
            <a:pPr marL="0" indent="0">
              <a:buNone/>
            </a:pPr>
            <a:r>
              <a:rPr lang="en-PH" sz="5400" dirty="0"/>
              <a:t>B. 3</a:t>
            </a:r>
          </a:p>
        </p:txBody>
      </p:sp>
      <p:pic>
        <p:nvPicPr>
          <p:cNvPr id="5" name="Picture 4" descr="Week 2 Day 3 Waves Practice | Physics Quiz - Quizizz">
            <a:extLst>
              <a:ext uri="{FF2B5EF4-FFF2-40B4-BE49-F238E27FC236}">
                <a16:creationId xmlns:a16="http://schemas.microsoft.com/office/drawing/2014/main" id="{E8164F5B-D5C5-14B5-7C09-E76875745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927644"/>
            <a:ext cx="5157835" cy="21742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9946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PH" sz="5400" dirty="0"/>
              <a:t>18. Which part of the wave is the trough?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2</a:t>
            </a:r>
          </a:p>
          <a:p>
            <a:pPr marL="0" indent="0">
              <a:buNone/>
            </a:pPr>
            <a:r>
              <a:rPr lang="en-PH" sz="5400" dirty="0"/>
              <a:t>B. 4</a:t>
            </a:r>
          </a:p>
        </p:txBody>
      </p:sp>
      <p:pic>
        <p:nvPicPr>
          <p:cNvPr id="5" name="Picture 4" descr="Week 2 Day 3 Waves Practice | Physics Quiz - Quizizz">
            <a:extLst>
              <a:ext uri="{FF2B5EF4-FFF2-40B4-BE49-F238E27FC236}">
                <a16:creationId xmlns:a16="http://schemas.microsoft.com/office/drawing/2014/main" id="{E8164F5B-D5C5-14B5-7C09-E76875745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927644"/>
            <a:ext cx="5157835" cy="21742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82619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PH" sz="5400" dirty="0"/>
              <a:t>19. Which part of the wave is the amplitude?</a:t>
            </a:r>
          </a:p>
          <a:p>
            <a:pPr marL="0" indent="0">
              <a:buNone/>
            </a:pPr>
            <a:endParaRPr lang="en-PH" sz="5400" dirty="0"/>
          </a:p>
          <a:p>
            <a:pPr marL="0" indent="0">
              <a:buNone/>
            </a:pPr>
            <a:r>
              <a:rPr lang="en-PH" sz="5400" dirty="0"/>
              <a:t>A. 2</a:t>
            </a:r>
          </a:p>
          <a:p>
            <a:pPr marL="0" indent="0">
              <a:buNone/>
            </a:pPr>
            <a:r>
              <a:rPr lang="en-PH" sz="5400" dirty="0"/>
              <a:t>B. 4</a:t>
            </a:r>
          </a:p>
        </p:txBody>
      </p:sp>
      <p:pic>
        <p:nvPicPr>
          <p:cNvPr id="5" name="Picture 4" descr="Week 2 Day 3 Waves Practice | Physics Quiz - Quizizz">
            <a:extLst>
              <a:ext uri="{FF2B5EF4-FFF2-40B4-BE49-F238E27FC236}">
                <a16:creationId xmlns:a16="http://schemas.microsoft.com/office/drawing/2014/main" id="{E8164F5B-D5C5-14B5-7C09-E768757455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927644"/>
            <a:ext cx="5157835" cy="217428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886429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/>
              <a:t>20. Which of the following scenarios would result in sound being produced?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/>
              <a:t>A. sharpening your pencil</a:t>
            </a:r>
          </a:p>
          <a:p>
            <a:pPr marL="0" indent="0">
              <a:buNone/>
            </a:pPr>
            <a:r>
              <a:rPr lang="en-US" sz="5400" dirty="0"/>
              <a:t>B. looking at a window</a:t>
            </a:r>
          </a:p>
          <a:p>
            <a:pPr marL="0" indent="0">
              <a:buNone/>
            </a:pPr>
            <a:endParaRPr lang="en-PH" sz="5400" dirty="0"/>
          </a:p>
        </p:txBody>
      </p:sp>
    </p:spTree>
    <p:extLst>
      <p:ext uri="{BB962C8B-B14F-4D97-AF65-F5344CB8AC3E}">
        <p14:creationId xmlns:p14="http://schemas.microsoft.com/office/powerpoint/2010/main" val="15490811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/>
              <a:t>20. Which of the following scenarios would result in sound being produced?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/>
              <a:t>A. sharpening your pencil</a:t>
            </a:r>
          </a:p>
          <a:p>
            <a:pPr marL="0" indent="0">
              <a:buNone/>
            </a:pPr>
            <a:r>
              <a:rPr lang="en-US" sz="5400" dirty="0"/>
              <a:t>B. looking at a window</a:t>
            </a:r>
          </a:p>
          <a:p>
            <a:pPr marL="0" indent="0">
              <a:buNone/>
            </a:pPr>
            <a:endParaRPr lang="en-PH" sz="5400" dirty="0"/>
          </a:p>
        </p:txBody>
      </p:sp>
    </p:spTree>
    <p:extLst>
      <p:ext uri="{BB962C8B-B14F-4D97-AF65-F5344CB8AC3E}">
        <p14:creationId xmlns:p14="http://schemas.microsoft.com/office/powerpoint/2010/main" val="5132814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/>
              <a:t>21. Human can hear from 20-20, 000 Hz which is called _______. 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/>
              <a:t>A. Audible</a:t>
            </a:r>
          </a:p>
          <a:p>
            <a:pPr marL="0" indent="0">
              <a:buNone/>
            </a:pPr>
            <a:r>
              <a:rPr lang="en-US" sz="5400" dirty="0"/>
              <a:t>B. Ultrasonic</a:t>
            </a:r>
          </a:p>
          <a:p>
            <a:pPr marL="0" indent="0">
              <a:buNone/>
            </a:pPr>
            <a:endParaRPr lang="en-PH" sz="5400" dirty="0"/>
          </a:p>
        </p:txBody>
      </p:sp>
    </p:spTree>
    <p:extLst>
      <p:ext uri="{BB962C8B-B14F-4D97-AF65-F5344CB8AC3E}">
        <p14:creationId xmlns:p14="http://schemas.microsoft.com/office/powerpoint/2010/main" val="426598826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5400" dirty="0"/>
              <a:t>22. It refers to how high or low a sound is. It is related to the frequency of the sound wave.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/>
              <a:t>A. loudness</a:t>
            </a:r>
          </a:p>
          <a:p>
            <a:pPr marL="0" indent="0">
              <a:buNone/>
            </a:pPr>
            <a:r>
              <a:rPr lang="en-US" sz="5400" dirty="0"/>
              <a:t>B. pitch </a:t>
            </a:r>
          </a:p>
          <a:p>
            <a:pPr marL="0" indent="0">
              <a:buNone/>
            </a:pPr>
            <a:endParaRPr lang="en-PH" sz="5400" dirty="0"/>
          </a:p>
        </p:txBody>
      </p:sp>
    </p:spTree>
    <p:extLst>
      <p:ext uri="{BB962C8B-B14F-4D97-AF65-F5344CB8AC3E}">
        <p14:creationId xmlns:p14="http://schemas.microsoft.com/office/powerpoint/2010/main" val="2898582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5400" dirty="0"/>
              <a:t>23. How loud or soft the sound is produced is called _______.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/>
              <a:t>A. loudness</a:t>
            </a:r>
          </a:p>
          <a:p>
            <a:pPr marL="0" indent="0">
              <a:buNone/>
            </a:pPr>
            <a:r>
              <a:rPr lang="en-US" sz="5400" dirty="0"/>
              <a:t>B. pitch </a:t>
            </a:r>
          </a:p>
          <a:p>
            <a:pPr marL="0" indent="0">
              <a:buNone/>
            </a:pPr>
            <a:endParaRPr lang="en-PH" sz="5400" dirty="0"/>
          </a:p>
        </p:txBody>
      </p:sp>
    </p:spTree>
    <p:extLst>
      <p:ext uri="{BB962C8B-B14F-4D97-AF65-F5344CB8AC3E}">
        <p14:creationId xmlns:p14="http://schemas.microsoft.com/office/powerpoint/2010/main" val="5878825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5400" dirty="0"/>
              <a:t>24. A sound wave is a __________. 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/>
              <a:t>a. longitudinal wave</a:t>
            </a:r>
          </a:p>
          <a:p>
            <a:pPr marL="0" indent="0">
              <a:buNone/>
            </a:pPr>
            <a:r>
              <a:rPr lang="en-US" sz="5400" dirty="0"/>
              <a:t>b. transverse wave</a:t>
            </a:r>
          </a:p>
          <a:p>
            <a:pPr marL="0" indent="0">
              <a:buNone/>
            </a:pPr>
            <a:endParaRPr lang="en-PH" sz="5400" dirty="0"/>
          </a:p>
        </p:txBody>
      </p:sp>
    </p:spTree>
    <p:extLst>
      <p:ext uri="{BB962C8B-B14F-4D97-AF65-F5344CB8AC3E}">
        <p14:creationId xmlns:p14="http://schemas.microsoft.com/office/powerpoint/2010/main" val="152451951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C91E3D-CBB0-54EE-B400-BC30CAA10A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3987" y="849906"/>
            <a:ext cx="10098741" cy="515818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5400" dirty="0"/>
              <a:t>25. What happens to the sound an object makes when the speed of vibrations decreases (slow down)?</a:t>
            </a:r>
          </a:p>
          <a:p>
            <a:pPr marL="0" indent="0">
              <a:buNone/>
            </a:pPr>
            <a:endParaRPr lang="en-US" sz="5400" dirty="0"/>
          </a:p>
          <a:p>
            <a:pPr marL="0" indent="0">
              <a:buNone/>
            </a:pPr>
            <a:r>
              <a:rPr lang="en-US" sz="5400" dirty="0"/>
              <a:t>A. its pitch rises</a:t>
            </a:r>
          </a:p>
          <a:p>
            <a:pPr marL="0" indent="0">
              <a:buNone/>
            </a:pPr>
            <a:r>
              <a:rPr lang="en-US" sz="5400" dirty="0"/>
              <a:t>B. its pitch becomes lower</a:t>
            </a:r>
          </a:p>
          <a:p>
            <a:pPr marL="0" indent="0">
              <a:buNone/>
            </a:pPr>
            <a:endParaRPr lang="en-PH" sz="5400" dirty="0"/>
          </a:p>
        </p:txBody>
      </p:sp>
    </p:spTree>
    <p:extLst>
      <p:ext uri="{BB962C8B-B14F-4D97-AF65-F5344CB8AC3E}">
        <p14:creationId xmlns:p14="http://schemas.microsoft.com/office/powerpoint/2010/main" val="164774863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858E1-5060-FB27-9351-C251E3C2CE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P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C81C51-F096-8C17-4F67-582FEB575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PH"/>
          </a:p>
        </p:txBody>
      </p:sp>
    </p:spTree>
    <p:extLst>
      <p:ext uri="{BB962C8B-B14F-4D97-AF65-F5344CB8AC3E}">
        <p14:creationId xmlns:p14="http://schemas.microsoft.com/office/powerpoint/2010/main" val="279999626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75</TotalTime>
  <Words>1157</Words>
  <Application>Microsoft Office PowerPoint</Application>
  <PresentationFormat>Widescreen</PresentationFormat>
  <Paragraphs>242</Paragraphs>
  <Slides>29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5" baseType="lpstr">
      <vt:lpstr>Arial</vt:lpstr>
      <vt:lpstr>Calibri</vt:lpstr>
      <vt:lpstr>Calibri Light</vt:lpstr>
      <vt:lpstr>Century Gothic</vt:lpstr>
      <vt:lpstr>Wingdings 3</vt:lpstr>
      <vt:lpstr>Wisp</vt:lpstr>
      <vt:lpstr>3rd Quarter Examination in Science 7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Nylejor</dc:creator>
  <cp:lastModifiedBy>Nylejor</cp:lastModifiedBy>
  <cp:revision>4</cp:revision>
  <dcterms:created xsi:type="dcterms:W3CDTF">2023-04-18T07:17:25Z</dcterms:created>
  <dcterms:modified xsi:type="dcterms:W3CDTF">2023-04-18T11:56:57Z</dcterms:modified>
</cp:coreProperties>
</file>