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70" r:id="rId3"/>
    <p:sldId id="257" r:id="rId4"/>
    <p:sldId id="258" r:id="rId5"/>
    <p:sldId id="259" r:id="rId6"/>
    <p:sldId id="260" r:id="rId7"/>
    <p:sldId id="262" r:id="rId8"/>
    <p:sldId id="261" r:id="rId9"/>
    <p:sldId id="264" r:id="rId10"/>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2"/>
  </p:normalViewPr>
  <p:slideViewPr>
    <p:cSldViewPr snapToGrid="0" snapToObjects="1">
      <p:cViewPr varScale="1">
        <p:scale>
          <a:sx n="90" d="100"/>
          <a:sy n="90" d="100"/>
        </p:scale>
        <p:origin x="232"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225579-9956-6547-8D6A-B7B976D8899D}" type="datetimeFigureOut">
              <a:rPr lang="en-EG" smtClean="0"/>
              <a:t>04/08/2023</a:t>
            </a:fld>
            <a:endParaRPr lang="en-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31FC3B-AA1E-7448-99DC-C75220DAFBDC}" type="slidenum">
              <a:rPr lang="en-EG" smtClean="0"/>
              <a:t>‹#›</a:t>
            </a:fld>
            <a:endParaRPr lang="en-EG"/>
          </a:p>
        </p:txBody>
      </p:sp>
    </p:spTree>
    <p:extLst>
      <p:ext uri="{BB962C8B-B14F-4D97-AF65-F5344CB8AC3E}">
        <p14:creationId xmlns:p14="http://schemas.microsoft.com/office/powerpoint/2010/main" val="1507431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EG" sz="9600" dirty="0">
                <a:latin typeface="+mn-lt"/>
                <a:cs typeface="Times New Roman" panose="02020603050405020304" pitchFamily="18" charset="0"/>
              </a:rPr>
              <a:t>PBL</a:t>
            </a: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1</a:t>
            </a:fld>
            <a:endParaRPr lang="en-EG"/>
          </a:p>
        </p:txBody>
      </p:sp>
    </p:spTree>
    <p:extLst>
      <p:ext uri="{BB962C8B-B14F-4D97-AF65-F5344CB8AC3E}">
        <p14:creationId xmlns:p14="http://schemas.microsoft.com/office/powerpoint/2010/main" val="417908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rPr>
              <a:t>Mr. Ali, </a:t>
            </a:r>
            <a:r>
              <a:rPr lang="en-EG" sz="1200" b="1" dirty="0">
                <a:solidFill>
                  <a:srgbClr val="0F172A"/>
                </a:solidFill>
                <a:effectLst/>
                <a:latin typeface="+mn-lt"/>
                <a:ea typeface="Times New Roman" panose="02020603050405020304" pitchFamily="18" charset="0"/>
              </a:rPr>
              <a:t>a 45-year-old </a:t>
            </a:r>
            <a:r>
              <a:rPr lang="en-US" sz="1200" b="1" dirty="0">
                <a:solidFill>
                  <a:srgbClr val="0F172A"/>
                </a:solidFill>
                <a:effectLst/>
                <a:latin typeface="+mn-lt"/>
                <a:ea typeface="Times New Roman" panose="02020603050405020304" pitchFamily="18" charset="0"/>
              </a:rPr>
              <a:t>farmer, experienced sudden onset symptoms of abdominal pain, vomiting and diarrhea.  The pain started at 6 a.m. this morning and by noon, the pain was intolerable</a:t>
            </a: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2</a:t>
            </a:fld>
            <a:endParaRPr lang="en-EG"/>
          </a:p>
        </p:txBody>
      </p:sp>
    </p:spTree>
    <p:extLst>
      <p:ext uri="{BB962C8B-B14F-4D97-AF65-F5344CB8AC3E}">
        <p14:creationId xmlns:p14="http://schemas.microsoft.com/office/powerpoint/2010/main" val="2980456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rPr>
              <a:t>So, he decided to seek medical care at a nearby hospital.  He was seen in the Emergency Department by a General Surgery specialist who diagnosed him as acute appendicitis and admitted him for emergency appendicectomy</a:t>
            </a: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3</a:t>
            </a:fld>
            <a:endParaRPr lang="en-EG"/>
          </a:p>
        </p:txBody>
      </p:sp>
    </p:spTree>
    <p:extLst>
      <p:ext uri="{BB962C8B-B14F-4D97-AF65-F5344CB8AC3E}">
        <p14:creationId xmlns:p14="http://schemas.microsoft.com/office/powerpoint/2010/main" val="3794829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rPr>
              <a:t>He underwent the surgical procedure at 4 p.m. in the afternoon and the surgery was uneventful.  He was sent to the postoperative recovery room to receive his postoperative medications and care. </a:t>
            </a: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4</a:t>
            </a:fld>
            <a:endParaRPr lang="en-EG"/>
          </a:p>
        </p:txBody>
      </p:sp>
    </p:spTree>
    <p:extLst>
      <p:ext uri="{BB962C8B-B14F-4D97-AF65-F5344CB8AC3E}">
        <p14:creationId xmlns:p14="http://schemas.microsoft.com/office/powerpoint/2010/main" val="3789794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rPr>
              <a:t>The attending nurse prepared the postoperative medications which included intravenous antibiotic combination containing ampicillin and sulbactam and injected the required dose via the IV cannula. </a:t>
            </a: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5</a:t>
            </a:fld>
            <a:endParaRPr lang="en-EG"/>
          </a:p>
        </p:txBody>
      </p:sp>
    </p:spTree>
    <p:extLst>
      <p:ext uri="{BB962C8B-B14F-4D97-AF65-F5344CB8AC3E}">
        <p14:creationId xmlns:p14="http://schemas.microsoft.com/office/powerpoint/2010/main" val="830004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rPr>
              <a:t>Rapidly after injection, he</a:t>
            </a:r>
            <a:r>
              <a:rPr lang="en-EG" sz="1200" b="1" dirty="0">
                <a:solidFill>
                  <a:srgbClr val="0F172A"/>
                </a:solidFill>
                <a:effectLst/>
                <a:latin typeface="+mn-lt"/>
                <a:ea typeface="Times New Roman" panose="02020603050405020304" pitchFamily="18" charset="0"/>
              </a:rPr>
              <a:t> develop</a:t>
            </a:r>
            <a:r>
              <a:rPr lang="en-US" sz="1200" b="1" dirty="0">
                <a:solidFill>
                  <a:srgbClr val="0F172A"/>
                </a:solidFill>
                <a:effectLst/>
                <a:latin typeface="+mn-lt"/>
                <a:ea typeface="Times New Roman" panose="02020603050405020304" pitchFamily="18" charset="0"/>
              </a:rPr>
              <a:t>ed marked sweating, urticaria, erythema and edema in his upper and lower limbs.  A few minutes later, he suddenly collapsed with severe hypotension, shortness of breath and stridor with laryngeal obstruction and cyanosis. </a:t>
            </a:r>
            <a:br>
              <a:rPr lang="en-US" sz="1200" b="1" kern="1200" dirty="0">
                <a:solidFill>
                  <a:schemeClr val="tx1"/>
                </a:solidFill>
                <a:effectLst/>
                <a:latin typeface="+mn-lt"/>
                <a:ea typeface="+mj-ea"/>
                <a:cs typeface="+mj-cs"/>
              </a:rPr>
            </a:b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6</a:t>
            </a:fld>
            <a:endParaRPr lang="en-EG"/>
          </a:p>
        </p:txBody>
      </p:sp>
    </p:spTree>
    <p:extLst>
      <p:ext uri="{BB962C8B-B14F-4D97-AF65-F5344CB8AC3E}">
        <p14:creationId xmlns:p14="http://schemas.microsoft.com/office/powerpoint/2010/main" val="4239799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rPr>
              <a:t>Emergency Response team was called where they tried to stabilize the patient.  Intramuscular adrenalin was administered, and emergency tracheotomy was carried out to overcome upper airway obstruction.  Unfortunately, d</a:t>
            </a:r>
            <a:r>
              <a:rPr lang="en-EG" sz="1200" b="1" dirty="0">
                <a:solidFill>
                  <a:srgbClr val="0F172A"/>
                </a:solidFill>
                <a:effectLst/>
                <a:latin typeface="+mn-lt"/>
                <a:ea typeface="Times New Roman" panose="02020603050405020304" pitchFamily="18" charset="0"/>
              </a:rPr>
              <a:t>espite their best efforts</a:t>
            </a:r>
            <a:r>
              <a:rPr lang="en-US" sz="1200" b="1" dirty="0">
                <a:solidFill>
                  <a:srgbClr val="0F172A"/>
                </a:solidFill>
                <a:effectLst/>
                <a:latin typeface="+mn-lt"/>
                <a:ea typeface="Times New Roman" panose="02020603050405020304" pitchFamily="18" charset="0"/>
              </a:rPr>
              <a:t>, </a:t>
            </a:r>
            <a:r>
              <a:rPr lang="en-EG" sz="1200" b="1" dirty="0">
                <a:solidFill>
                  <a:srgbClr val="0F172A"/>
                </a:solidFill>
                <a:effectLst/>
                <a:latin typeface="+mn-lt"/>
                <a:ea typeface="Times New Roman" panose="02020603050405020304" pitchFamily="18" charset="0"/>
              </a:rPr>
              <a:t>the condition rapidly deteriorate</a:t>
            </a:r>
            <a:r>
              <a:rPr lang="en-US" sz="1200" b="1" dirty="0">
                <a:solidFill>
                  <a:srgbClr val="0F172A"/>
                </a:solidFill>
                <a:effectLst/>
                <a:latin typeface="+mn-lt"/>
                <a:ea typeface="Times New Roman" panose="02020603050405020304" pitchFamily="18" charset="0"/>
              </a:rPr>
              <a:t>d and the patient became unresponsive. </a:t>
            </a:r>
            <a:br>
              <a:rPr lang="en-EG" sz="1200" b="1" dirty="0">
                <a:effectLst/>
                <a:latin typeface="+mn-lt"/>
                <a:ea typeface="Times New Roman" panose="02020603050405020304" pitchFamily="18" charset="0"/>
              </a:rPr>
            </a:b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7</a:t>
            </a:fld>
            <a:endParaRPr lang="en-EG"/>
          </a:p>
        </p:txBody>
      </p:sp>
    </p:spTree>
    <p:extLst>
      <p:ext uri="{BB962C8B-B14F-4D97-AF65-F5344CB8AC3E}">
        <p14:creationId xmlns:p14="http://schemas.microsoft.com/office/powerpoint/2010/main" val="1498145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F172A"/>
                </a:solidFill>
                <a:effectLst/>
                <a:latin typeface="+mn-lt"/>
                <a:ea typeface="Times New Roman" panose="02020603050405020304" pitchFamily="18" charset="0"/>
                <a:cs typeface="Times New Roman" panose="02020603050405020304" pitchFamily="18" charset="0"/>
              </a:rPr>
              <a:t>The chief of staff conducted an incident report about that unfortunate incident and review all the medical records including physician’s order to determine the medicolegal responsibility.  </a:t>
            </a:r>
            <a:br>
              <a:rPr lang="en-US" sz="1200" b="1" dirty="0">
                <a:solidFill>
                  <a:srgbClr val="0F172A"/>
                </a:solidFill>
                <a:effectLst/>
                <a:latin typeface="+mn-lt"/>
                <a:ea typeface="Times New Roman" panose="02020603050405020304" pitchFamily="18" charset="0"/>
                <a:cs typeface="Times New Roman" panose="02020603050405020304" pitchFamily="18" charset="0"/>
              </a:rPr>
            </a:br>
            <a:br>
              <a:rPr lang="en-US" sz="1200" b="1" dirty="0">
                <a:solidFill>
                  <a:srgbClr val="0F172A"/>
                </a:solidFill>
                <a:latin typeface="+mn-lt"/>
                <a:ea typeface="Times New Roman" panose="02020603050405020304" pitchFamily="18" charset="0"/>
                <a:cs typeface="Times New Roman" panose="02020603050405020304" pitchFamily="18" charset="0"/>
              </a:rPr>
            </a:br>
            <a:r>
              <a:rPr lang="en-US" sz="1200" b="1" dirty="0">
                <a:solidFill>
                  <a:srgbClr val="0F172A"/>
                </a:solidFill>
                <a:effectLst/>
                <a:latin typeface="+mn-lt"/>
                <a:ea typeface="Times New Roman" panose="02020603050405020304" pitchFamily="18" charset="0"/>
                <a:cs typeface="Times New Roman" panose="02020603050405020304" pitchFamily="18" charset="0"/>
              </a:rPr>
              <a:t>Family members agreed on autopsy report and forensic medicine pathologist was involved to determine the cause of death.</a:t>
            </a:r>
            <a:br>
              <a:rPr lang="en-EG" sz="1200" b="1" dirty="0">
                <a:effectLst/>
                <a:latin typeface="+mn-lt"/>
                <a:ea typeface="Times New Roman" panose="02020603050405020304" pitchFamily="18" charset="0"/>
              </a:rPr>
            </a:br>
            <a:r>
              <a:rPr lang="en-EG" sz="1200" b="1" dirty="0">
                <a:solidFill>
                  <a:srgbClr val="0F172A"/>
                </a:solidFill>
                <a:effectLst/>
                <a:latin typeface="+mn-lt"/>
                <a:ea typeface="Times New Roman" panose="02020603050405020304" pitchFamily="18" charset="0"/>
                <a:cs typeface="Times New Roman" panose="02020603050405020304" pitchFamily="18" charset="0"/>
              </a:rPr>
              <a:t> </a:t>
            </a:r>
            <a:br>
              <a:rPr lang="en-EG" sz="1200" b="1" dirty="0">
                <a:effectLst/>
                <a:latin typeface="+mn-lt"/>
                <a:ea typeface="Times New Roman" panose="02020603050405020304" pitchFamily="18" charset="0"/>
              </a:rPr>
            </a:br>
            <a:r>
              <a:rPr lang="en-EG" sz="1200" b="1" dirty="0">
                <a:solidFill>
                  <a:srgbClr val="0F172A"/>
                </a:solidFill>
                <a:effectLst/>
                <a:latin typeface="+mn-lt"/>
                <a:ea typeface="Times New Roman" panose="02020603050405020304" pitchFamily="18" charset="0"/>
                <a:cs typeface="Times New Roman" panose="02020603050405020304" pitchFamily="18" charset="0"/>
              </a:rPr>
              <a:t> </a:t>
            </a:r>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8</a:t>
            </a:fld>
            <a:endParaRPr lang="en-EG"/>
          </a:p>
        </p:txBody>
      </p:sp>
    </p:spTree>
    <p:extLst>
      <p:ext uri="{BB962C8B-B14F-4D97-AF65-F5344CB8AC3E}">
        <p14:creationId xmlns:p14="http://schemas.microsoft.com/office/powerpoint/2010/main" val="761152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5F31FC3B-AA1E-7448-99DC-C75220DAFBDC}" type="slidenum">
              <a:rPr lang="en-EG" smtClean="0"/>
              <a:t>9</a:t>
            </a:fld>
            <a:endParaRPr lang="en-EG"/>
          </a:p>
        </p:txBody>
      </p:sp>
    </p:spTree>
    <p:extLst>
      <p:ext uri="{BB962C8B-B14F-4D97-AF65-F5344CB8AC3E}">
        <p14:creationId xmlns:p14="http://schemas.microsoft.com/office/powerpoint/2010/main" val="3178942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A60D6-61F8-0E49-B89F-16489D391B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C33324E7-7958-AA44-8D01-677F793225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2AD05890-1139-3E48-A96A-9E8FA263B724}"/>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5" name="Footer Placeholder 4">
            <a:extLst>
              <a:ext uri="{FF2B5EF4-FFF2-40B4-BE49-F238E27FC236}">
                <a16:creationId xmlns:a16="http://schemas.microsoft.com/office/drawing/2014/main" id="{464CBDBC-04EF-A743-8384-129F96AFED7B}"/>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23A95FB3-EC9E-1448-B9C0-BCE0EA189FAE}"/>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3907646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DFF86-EB29-A245-8260-460952333CA0}"/>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7690BFF8-3478-7F41-904C-B689E6D633E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82B737DD-5042-B447-A8B1-58393EEC0E1F}"/>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5" name="Footer Placeholder 4">
            <a:extLst>
              <a:ext uri="{FF2B5EF4-FFF2-40B4-BE49-F238E27FC236}">
                <a16:creationId xmlns:a16="http://schemas.microsoft.com/office/drawing/2014/main" id="{9D6B0284-F584-4345-A445-8E471895C2B1}"/>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02E2C719-C965-2C4F-8E97-7E82BCE43B36}"/>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57245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85C16-C4D0-2B49-90D4-A7CA93ABA8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7D886B2E-E116-3B4F-BCFE-E881207121C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5F9F9B-7D8F-9643-8FDA-46CDC205F95C}"/>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5" name="Footer Placeholder 4">
            <a:extLst>
              <a:ext uri="{FF2B5EF4-FFF2-40B4-BE49-F238E27FC236}">
                <a16:creationId xmlns:a16="http://schemas.microsoft.com/office/drawing/2014/main" id="{5F6737FC-3CD1-AC4B-8E80-F2955442F106}"/>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F6093F25-4AA8-D544-A3E4-D15B33C1684C}"/>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496290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8391E-B54C-CF45-BB54-A7672A7D47C2}"/>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A1AC62BF-055A-1743-ADDC-1D0692EC8C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ED5A050B-7A9F-CC45-A98D-5029EEA5CA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3DD32273-6219-F048-B284-1902C779CD9B}"/>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6" name="Footer Placeholder 5">
            <a:extLst>
              <a:ext uri="{FF2B5EF4-FFF2-40B4-BE49-F238E27FC236}">
                <a16:creationId xmlns:a16="http://schemas.microsoft.com/office/drawing/2014/main" id="{2C9713AC-49DF-C346-BA50-ED3205C9BAFC}"/>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05AABF15-5E7D-7647-9ED9-8354490F2CBB}"/>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1977707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19532-B633-FE45-AE62-29EAEADF0ABD}"/>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41EE93AA-CB93-2047-836C-B9FE407A67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48F862-7D7F-AE4B-A007-447BE3D298C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DA83934B-9B3F-E941-8326-E803F2B384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5CCBC8-01D7-CF46-8FF6-6698B449935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7EFF29C6-7DC4-F643-86F3-BB730DBBC502}"/>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8" name="Footer Placeholder 7">
            <a:extLst>
              <a:ext uri="{FF2B5EF4-FFF2-40B4-BE49-F238E27FC236}">
                <a16:creationId xmlns:a16="http://schemas.microsoft.com/office/drawing/2014/main" id="{7BAE7E00-E36A-374F-A7B7-5325537804F6}"/>
              </a:ext>
            </a:extLst>
          </p:cNvPr>
          <p:cNvSpPr>
            <a:spLocks noGrp="1"/>
          </p:cNvSpPr>
          <p:nvPr>
            <p:ph type="ftr" sz="quarter" idx="11"/>
          </p:nvPr>
        </p:nvSpPr>
        <p:spPr/>
        <p:txBody>
          <a:bodyPr/>
          <a:lstStyle/>
          <a:p>
            <a:endParaRPr lang="en-EG"/>
          </a:p>
        </p:txBody>
      </p:sp>
      <p:sp>
        <p:nvSpPr>
          <p:cNvPr id="9" name="Slide Number Placeholder 8">
            <a:extLst>
              <a:ext uri="{FF2B5EF4-FFF2-40B4-BE49-F238E27FC236}">
                <a16:creationId xmlns:a16="http://schemas.microsoft.com/office/drawing/2014/main" id="{5CE1AC7D-ED35-2C4B-BC09-EFDA778873CD}"/>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3945668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7DDCE-16FE-C947-AB82-E4BD692E214C}"/>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B2232959-765A-B747-B380-609188F534C6}"/>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4" name="Footer Placeholder 3">
            <a:extLst>
              <a:ext uri="{FF2B5EF4-FFF2-40B4-BE49-F238E27FC236}">
                <a16:creationId xmlns:a16="http://schemas.microsoft.com/office/drawing/2014/main" id="{C35EAF0F-2863-DE4E-B55E-F3E65758149C}"/>
              </a:ext>
            </a:extLst>
          </p:cNvPr>
          <p:cNvSpPr>
            <a:spLocks noGrp="1"/>
          </p:cNvSpPr>
          <p:nvPr>
            <p:ph type="ftr" sz="quarter" idx="11"/>
          </p:nvPr>
        </p:nvSpPr>
        <p:spPr/>
        <p:txBody>
          <a:bodyPr/>
          <a:lstStyle/>
          <a:p>
            <a:endParaRPr lang="en-EG"/>
          </a:p>
        </p:txBody>
      </p:sp>
      <p:sp>
        <p:nvSpPr>
          <p:cNvPr id="5" name="Slide Number Placeholder 4">
            <a:extLst>
              <a:ext uri="{FF2B5EF4-FFF2-40B4-BE49-F238E27FC236}">
                <a16:creationId xmlns:a16="http://schemas.microsoft.com/office/drawing/2014/main" id="{4DD65849-6688-4F4D-B6F2-AA6F4ACD4E22}"/>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3365235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9D4125-D8CC-F344-8ACC-72DFAECD000E}"/>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3" name="Footer Placeholder 2">
            <a:extLst>
              <a:ext uri="{FF2B5EF4-FFF2-40B4-BE49-F238E27FC236}">
                <a16:creationId xmlns:a16="http://schemas.microsoft.com/office/drawing/2014/main" id="{FDD31366-F20C-AB4C-9DBC-66A393F079C5}"/>
              </a:ext>
            </a:extLst>
          </p:cNvPr>
          <p:cNvSpPr>
            <a:spLocks noGrp="1"/>
          </p:cNvSpPr>
          <p:nvPr>
            <p:ph type="ftr" sz="quarter" idx="11"/>
          </p:nvPr>
        </p:nvSpPr>
        <p:spPr/>
        <p:txBody>
          <a:bodyPr/>
          <a:lstStyle/>
          <a:p>
            <a:endParaRPr lang="en-EG"/>
          </a:p>
        </p:txBody>
      </p:sp>
      <p:sp>
        <p:nvSpPr>
          <p:cNvPr id="4" name="Slide Number Placeholder 3">
            <a:extLst>
              <a:ext uri="{FF2B5EF4-FFF2-40B4-BE49-F238E27FC236}">
                <a16:creationId xmlns:a16="http://schemas.microsoft.com/office/drawing/2014/main" id="{75FCD435-469E-8F40-BAFA-3452E5A42905}"/>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3115081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CCF4-E44A-3145-A881-A1ED2FE28E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5493C249-D230-F54D-A3BE-0979225F3C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6C523021-3DD7-D94D-A997-C59F5C1C8D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303651-CC03-9945-A579-DD1D230D9EB3}"/>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6" name="Footer Placeholder 5">
            <a:extLst>
              <a:ext uri="{FF2B5EF4-FFF2-40B4-BE49-F238E27FC236}">
                <a16:creationId xmlns:a16="http://schemas.microsoft.com/office/drawing/2014/main" id="{A93E63DC-B09E-D94A-87A7-8EFAD3AF3158}"/>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D109FA37-162F-DA4E-84D8-3F92D9F196A2}"/>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94393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E7874-F655-E744-8F36-A61500B10D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3ADA3ABB-6398-3649-B169-E2E3F0588A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B020C6AE-586E-5445-8CFB-CFCEAC8035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873077-7ADA-264F-9119-206F87890BC0}"/>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6" name="Footer Placeholder 5">
            <a:extLst>
              <a:ext uri="{FF2B5EF4-FFF2-40B4-BE49-F238E27FC236}">
                <a16:creationId xmlns:a16="http://schemas.microsoft.com/office/drawing/2014/main" id="{ADA78F1E-C771-384B-ACE1-288CE8B1D7B0}"/>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1F5FF9DE-4DB7-D346-BA20-2131C779710E}"/>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1887934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F6D8-2FD6-5D47-97C0-F32AE9289223}"/>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59748B94-8B8D-0340-BADE-D76AFA8BE6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46A44764-48F2-3E4B-833E-5DE35B8CEC11}"/>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5" name="Footer Placeholder 4">
            <a:extLst>
              <a:ext uri="{FF2B5EF4-FFF2-40B4-BE49-F238E27FC236}">
                <a16:creationId xmlns:a16="http://schemas.microsoft.com/office/drawing/2014/main" id="{0C66D5C8-A351-5C4A-8318-95197129A28B}"/>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60E7BD5A-AB9A-CB48-A5AF-637748492A8B}"/>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2006160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89E2AC-4701-3946-9DF0-C9DF0616235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A1E4B82-CCBF-1242-A356-897EC47CFC7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12841CDD-C638-E24B-B443-BD08FCEED1DC}"/>
              </a:ext>
            </a:extLst>
          </p:cNvPr>
          <p:cNvSpPr>
            <a:spLocks noGrp="1"/>
          </p:cNvSpPr>
          <p:nvPr>
            <p:ph type="dt" sz="half" idx="10"/>
          </p:nvPr>
        </p:nvSpPr>
        <p:spPr/>
        <p:txBody>
          <a:bodyPr/>
          <a:lstStyle/>
          <a:p>
            <a:fld id="{D21E4093-013F-914D-9A9A-13301E657209}" type="datetimeFigureOut">
              <a:rPr lang="en-EG" smtClean="0"/>
              <a:t>04/08/2023</a:t>
            </a:fld>
            <a:endParaRPr lang="en-EG"/>
          </a:p>
        </p:txBody>
      </p:sp>
      <p:sp>
        <p:nvSpPr>
          <p:cNvPr id="5" name="Footer Placeholder 4">
            <a:extLst>
              <a:ext uri="{FF2B5EF4-FFF2-40B4-BE49-F238E27FC236}">
                <a16:creationId xmlns:a16="http://schemas.microsoft.com/office/drawing/2014/main" id="{5A4ACDF9-8D23-D84B-9043-95442FCB343D}"/>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C8E3146E-CA80-3740-95AE-EE0138EDAF03}"/>
              </a:ext>
            </a:extLst>
          </p:cNvPr>
          <p:cNvSpPr>
            <a:spLocks noGrp="1"/>
          </p:cNvSpPr>
          <p:nvPr>
            <p:ph type="sldNum" sz="quarter" idx="12"/>
          </p:nvPr>
        </p:nvSpPr>
        <p:spPr/>
        <p:txBody>
          <a:bodyPr/>
          <a:lstStyle/>
          <a:p>
            <a:fld id="{9CD67620-416C-E245-98DE-B178A131D46B}" type="slidenum">
              <a:rPr lang="en-EG" smtClean="0"/>
              <a:t>‹#›</a:t>
            </a:fld>
            <a:endParaRPr lang="en-EG"/>
          </a:p>
        </p:txBody>
      </p:sp>
    </p:spTree>
    <p:extLst>
      <p:ext uri="{BB962C8B-B14F-4D97-AF65-F5344CB8AC3E}">
        <p14:creationId xmlns:p14="http://schemas.microsoft.com/office/powerpoint/2010/main" val="2587547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34C3A9-6F4F-9B4B-86D8-11C2446E24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CAB8212B-F1EA-FD49-916A-7E8C6201A3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7D6B424C-B538-9E46-BDC4-314D12FBD7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1E4093-013F-914D-9A9A-13301E657209}" type="datetimeFigureOut">
              <a:rPr lang="en-EG" smtClean="0"/>
              <a:t>04/08/2023</a:t>
            </a:fld>
            <a:endParaRPr lang="en-EG"/>
          </a:p>
        </p:txBody>
      </p:sp>
      <p:sp>
        <p:nvSpPr>
          <p:cNvPr id="5" name="Footer Placeholder 4">
            <a:extLst>
              <a:ext uri="{FF2B5EF4-FFF2-40B4-BE49-F238E27FC236}">
                <a16:creationId xmlns:a16="http://schemas.microsoft.com/office/drawing/2014/main" id="{BF4DED2A-7AA9-EC4B-ACC1-8F17AE06E2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EG"/>
          </a:p>
        </p:txBody>
      </p:sp>
      <p:sp>
        <p:nvSpPr>
          <p:cNvPr id="6" name="Slide Number Placeholder 5">
            <a:extLst>
              <a:ext uri="{FF2B5EF4-FFF2-40B4-BE49-F238E27FC236}">
                <a16:creationId xmlns:a16="http://schemas.microsoft.com/office/drawing/2014/main" id="{91C4D135-D69A-7449-B063-121AB4BFAA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67620-416C-E245-98DE-B178A131D46B}" type="slidenum">
              <a:rPr lang="en-EG" smtClean="0"/>
              <a:t>‹#›</a:t>
            </a:fld>
            <a:endParaRPr lang="en-EG"/>
          </a:p>
        </p:txBody>
      </p:sp>
    </p:spTree>
    <p:extLst>
      <p:ext uri="{BB962C8B-B14F-4D97-AF65-F5344CB8AC3E}">
        <p14:creationId xmlns:p14="http://schemas.microsoft.com/office/powerpoint/2010/main" val="1197913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B7132-D60D-9143-99A5-29E4DDB1CEF7}"/>
              </a:ext>
            </a:extLst>
          </p:cNvPr>
          <p:cNvSpPr>
            <a:spLocks noGrp="1"/>
          </p:cNvSpPr>
          <p:nvPr>
            <p:ph type="ctrTitle"/>
          </p:nvPr>
        </p:nvSpPr>
        <p:spPr>
          <a:xfrm>
            <a:off x="5297762" y="640080"/>
            <a:ext cx="6251110" cy="3566160"/>
          </a:xfrm>
        </p:spPr>
        <p:txBody>
          <a:bodyPr anchor="b">
            <a:normAutofit/>
          </a:bodyPr>
          <a:lstStyle/>
          <a:p>
            <a:pPr algn="l"/>
            <a:r>
              <a:rPr lang="en-EG" sz="11500" dirty="0">
                <a:latin typeface="+mn-lt"/>
                <a:cs typeface="Times New Roman" panose="02020603050405020304" pitchFamily="18" charset="0"/>
              </a:rPr>
              <a:t>PBL</a:t>
            </a:r>
          </a:p>
        </p:txBody>
      </p:sp>
      <p:pic>
        <p:nvPicPr>
          <p:cNvPr id="4" name="Picture 3" descr="White alphabet letters placed flat and stacked">
            <a:extLst>
              <a:ext uri="{FF2B5EF4-FFF2-40B4-BE49-F238E27FC236}">
                <a16:creationId xmlns:a16="http://schemas.microsoft.com/office/drawing/2014/main" id="{18DBBC6E-6003-0B53-46DB-DA5CBF83BDEB}"/>
              </a:ext>
            </a:extLst>
          </p:cNvPr>
          <p:cNvPicPr>
            <a:picLocks noChangeAspect="1"/>
          </p:cNvPicPr>
          <p:nvPr/>
        </p:nvPicPr>
        <p:blipFill rotWithShape="1">
          <a:blip r:embed="rId3"/>
          <a:srcRect l="10382" r="44286"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4007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Acute Appendicitis: Symptoms, Causes, and More">
            <a:extLst>
              <a:ext uri="{FF2B5EF4-FFF2-40B4-BE49-F238E27FC236}">
                <a16:creationId xmlns:a16="http://schemas.microsoft.com/office/drawing/2014/main" id="{3BFB7FAC-FAF7-9742-A5DB-2BD4EEA147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7146759" y="1064351"/>
            <a:ext cx="4459746" cy="47292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38B9D48-FBAB-4C44-828F-48C9A6C678FD}"/>
              </a:ext>
            </a:extLst>
          </p:cNvPr>
          <p:cNvSpPr txBox="1"/>
          <p:nvPr/>
        </p:nvSpPr>
        <p:spPr>
          <a:xfrm>
            <a:off x="324852" y="1672389"/>
            <a:ext cx="6244389" cy="3257174"/>
          </a:xfrm>
          <a:prstGeom prst="rect">
            <a:avLst/>
          </a:prstGeom>
          <a:noFill/>
        </p:spPr>
        <p:txBody>
          <a:bodyPr wrap="square">
            <a:spAutoFit/>
          </a:bodyPr>
          <a:lstStyle/>
          <a:p>
            <a:pPr algn="just">
              <a:lnSpc>
                <a:spcPct val="150000"/>
              </a:lnSpc>
            </a:pPr>
            <a:r>
              <a:rPr lang="en-US" sz="2800" b="1" dirty="0">
                <a:solidFill>
                  <a:srgbClr val="0F172A"/>
                </a:solidFill>
                <a:effectLst/>
                <a:latin typeface="+mn-lt"/>
                <a:ea typeface="Times New Roman" panose="02020603050405020304" pitchFamily="18" charset="0"/>
              </a:rPr>
              <a:t>Mr. Ali, </a:t>
            </a:r>
            <a:r>
              <a:rPr lang="en-EG" sz="2800" b="1" dirty="0">
                <a:solidFill>
                  <a:srgbClr val="0F172A"/>
                </a:solidFill>
                <a:effectLst/>
                <a:latin typeface="+mn-lt"/>
                <a:ea typeface="Times New Roman" panose="02020603050405020304" pitchFamily="18" charset="0"/>
              </a:rPr>
              <a:t>a 45-year-old </a:t>
            </a:r>
            <a:r>
              <a:rPr lang="en-US" sz="2800" b="1" dirty="0">
                <a:solidFill>
                  <a:srgbClr val="0F172A"/>
                </a:solidFill>
                <a:effectLst/>
                <a:latin typeface="+mn-lt"/>
                <a:ea typeface="Times New Roman" panose="02020603050405020304" pitchFamily="18" charset="0"/>
              </a:rPr>
              <a:t>farmer, experienced sudden onset symptoms of abdominal pain, vomiting and diarrhea.  The pain started at 6 a.m. this morning and by noon, the pain was intolerable.</a:t>
            </a:r>
            <a:r>
              <a:rPr lang="en-EG" sz="2800" b="1" dirty="0">
                <a:effectLst/>
                <a:latin typeface="+mn-lt"/>
              </a:rPr>
              <a:t> </a:t>
            </a:r>
            <a:endParaRPr lang="en-EG" sz="2800" dirty="0"/>
          </a:p>
        </p:txBody>
      </p:sp>
    </p:spTree>
    <p:extLst>
      <p:ext uri="{BB962C8B-B14F-4D97-AF65-F5344CB8AC3E}">
        <p14:creationId xmlns:p14="http://schemas.microsoft.com/office/powerpoint/2010/main" val="1005962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A4369-0847-3446-B1D6-A7D7239C9D27}"/>
              </a:ext>
            </a:extLst>
          </p:cNvPr>
          <p:cNvSpPr>
            <a:spLocks noGrp="1"/>
          </p:cNvSpPr>
          <p:nvPr>
            <p:ph type="title"/>
          </p:nvPr>
        </p:nvSpPr>
        <p:spPr>
          <a:xfrm>
            <a:off x="101516" y="0"/>
            <a:ext cx="11579644" cy="2552199"/>
          </a:xfrm>
        </p:spPr>
        <p:txBody>
          <a:bodyPr vert="horz" lIns="91440" tIns="45720" rIns="91440" bIns="45720" rtlCol="0" anchor="b">
            <a:noAutofit/>
          </a:bodyPr>
          <a:lstStyle/>
          <a:p>
            <a:pPr algn="just">
              <a:lnSpc>
                <a:spcPct val="200000"/>
              </a:lnSpc>
            </a:pPr>
            <a:r>
              <a:rPr lang="en-US" sz="2800" b="1" dirty="0">
                <a:solidFill>
                  <a:srgbClr val="0F172A"/>
                </a:solidFill>
                <a:effectLst/>
                <a:latin typeface="+mn-lt"/>
                <a:ea typeface="Times New Roman" panose="02020603050405020304" pitchFamily="18" charset="0"/>
              </a:rPr>
              <a:t>So, he decided to seek medical care at a nearby hospital.  He was seen in the Emergency Department by a General Surgery specialist who diagnosed him as acute appendicitis and admitted him for emergency appendicectomy. </a:t>
            </a:r>
            <a:endParaRPr lang="en-US" sz="2800" b="1" kern="1200" dirty="0">
              <a:latin typeface="+mn-lt"/>
              <a:ea typeface="+mj-ea"/>
              <a:cs typeface="+mj-cs"/>
            </a:endParaRPr>
          </a:p>
        </p:txBody>
      </p:sp>
      <p:pic>
        <p:nvPicPr>
          <p:cNvPr id="4" name="Content Placeholder 4" descr="Cartoon of a person on a stretcher&#10;&#10;Description automatically generated">
            <a:extLst>
              <a:ext uri="{FF2B5EF4-FFF2-40B4-BE49-F238E27FC236}">
                <a16:creationId xmlns:a16="http://schemas.microsoft.com/office/drawing/2014/main" id="{CAC0407B-D727-324B-A427-426D761BD0CD}"/>
              </a:ext>
            </a:extLst>
          </p:cNvPr>
          <p:cNvPicPr>
            <a:picLocks noGrp="1" noChangeAspect="1"/>
          </p:cNvPicPr>
          <p:nvPr>
            <p:ph idx="1"/>
          </p:nvPr>
        </p:nvPicPr>
        <p:blipFill>
          <a:blip r:embed="rId3"/>
          <a:stretch>
            <a:fillRect/>
          </a:stretch>
        </p:blipFill>
        <p:spPr>
          <a:xfrm>
            <a:off x="1961147" y="2899611"/>
            <a:ext cx="8241631" cy="3563895"/>
          </a:xfrm>
        </p:spPr>
      </p:pic>
    </p:spTree>
    <p:extLst>
      <p:ext uri="{BB962C8B-B14F-4D97-AF65-F5344CB8AC3E}">
        <p14:creationId xmlns:p14="http://schemas.microsoft.com/office/powerpoint/2010/main" val="2347815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F1CA2-4479-824D-8B2C-3284986D9540}"/>
              </a:ext>
            </a:extLst>
          </p:cNvPr>
          <p:cNvSpPr>
            <a:spLocks noGrp="1"/>
          </p:cNvSpPr>
          <p:nvPr>
            <p:ph type="title"/>
          </p:nvPr>
        </p:nvSpPr>
        <p:spPr>
          <a:xfrm>
            <a:off x="0" y="1671638"/>
            <a:ext cx="7358063" cy="4186236"/>
          </a:xfrm>
        </p:spPr>
        <p:txBody>
          <a:bodyPr vert="horz" lIns="91440" tIns="45720" rIns="91440" bIns="45720" rtlCol="0">
            <a:normAutofit/>
          </a:bodyPr>
          <a:lstStyle/>
          <a:p>
            <a:pPr algn="just">
              <a:lnSpc>
                <a:spcPct val="150000"/>
              </a:lnSpc>
            </a:pPr>
            <a:r>
              <a:rPr lang="en-US" sz="2800" b="1" dirty="0">
                <a:solidFill>
                  <a:srgbClr val="0F172A"/>
                </a:solidFill>
                <a:effectLst/>
                <a:latin typeface="+mn-lt"/>
                <a:ea typeface="Times New Roman" panose="02020603050405020304" pitchFamily="18" charset="0"/>
              </a:rPr>
              <a:t>He underwent the surgical procedure at 4 p.m. in the afternoon and the surgery was uneventful.  He was sent to the postoperative recovery room to receive his postoperative medications and care. </a:t>
            </a:r>
            <a:endParaRPr lang="en-US" sz="2800" b="1" kern="1200" dirty="0">
              <a:latin typeface="+mn-lt"/>
              <a:ea typeface="+mj-ea"/>
              <a:cs typeface="+mj-cs"/>
            </a:endParaRPr>
          </a:p>
        </p:txBody>
      </p:sp>
      <p:pic>
        <p:nvPicPr>
          <p:cNvPr id="2050" name="Picture 2" descr="Chronic Appendicitis: How Long It Lasts and Treatments">
            <a:extLst>
              <a:ext uri="{FF2B5EF4-FFF2-40B4-BE49-F238E27FC236}">
                <a16:creationId xmlns:a16="http://schemas.microsoft.com/office/drawing/2014/main" id="{C9EC814E-628F-204A-A9D3-4E778E0B80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7643813" y="157164"/>
            <a:ext cx="4429125" cy="6543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411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Anesthesia, Opioids, and Anxiety: Your Pre-Surgery Questions Answered &gt;  News &gt; Yale Medicine">
            <a:extLst>
              <a:ext uri="{FF2B5EF4-FFF2-40B4-BE49-F238E27FC236}">
                <a16:creationId xmlns:a16="http://schemas.microsoft.com/office/drawing/2014/main" id="{9EC57F67-51B7-A147-A3BA-74BEC51EBC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5" y="3236495"/>
            <a:ext cx="7376862" cy="3621505"/>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9">
            <a:extLst>
              <a:ext uri="{FF2B5EF4-FFF2-40B4-BE49-F238E27FC236}">
                <a16:creationId xmlns:a16="http://schemas.microsoft.com/office/drawing/2014/main" id="{8F0D0D68-81C2-0C49-BFB0-03CE17492B2F}"/>
              </a:ext>
            </a:extLst>
          </p:cNvPr>
          <p:cNvSpPr>
            <a:spLocks noGrp="1"/>
          </p:cNvSpPr>
          <p:nvPr>
            <p:ph type="title"/>
          </p:nvPr>
        </p:nvSpPr>
        <p:spPr>
          <a:xfrm>
            <a:off x="271463" y="365125"/>
            <a:ext cx="11758612" cy="3128962"/>
          </a:xfrm>
        </p:spPr>
        <p:txBody>
          <a:bodyPr>
            <a:normAutofit/>
          </a:bodyPr>
          <a:lstStyle/>
          <a:p>
            <a:pPr algn="just">
              <a:lnSpc>
                <a:spcPct val="150000"/>
              </a:lnSpc>
            </a:pPr>
            <a:r>
              <a:rPr lang="en-US" sz="2800" b="1" dirty="0">
                <a:solidFill>
                  <a:srgbClr val="0F172A"/>
                </a:solidFill>
                <a:effectLst/>
                <a:latin typeface="+mn-lt"/>
                <a:ea typeface="Times New Roman" panose="02020603050405020304" pitchFamily="18" charset="0"/>
              </a:rPr>
              <a:t>The attending nurse prepared the postoperative medications which included intravenous antibiotic combination containing ampicillin and sulbactam and injected the required dose via the IV cannula. </a:t>
            </a:r>
            <a:endParaRPr lang="en-EG" sz="2800" b="1" dirty="0">
              <a:latin typeface="+mn-lt"/>
            </a:endParaRPr>
          </a:p>
        </p:txBody>
      </p:sp>
    </p:spTree>
    <p:extLst>
      <p:ext uri="{BB962C8B-B14F-4D97-AF65-F5344CB8AC3E}">
        <p14:creationId xmlns:p14="http://schemas.microsoft.com/office/powerpoint/2010/main" val="13038804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DA8-AFAD-9743-9122-8FB0C563A43B}"/>
              </a:ext>
            </a:extLst>
          </p:cNvPr>
          <p:cNvSpPr>
            <a:spLocks noGrp="1"/>
          </p:cNvSpPr>
          <p:nvPr>
            <p:ph type="title"/>
          </p:nvPr>
        </p:nvSpPr>
        <p:spPr>
          <a:xfrm>
            <a:off x="123825" y="1257924"/>
            <a:ext cx="8550943" cy="4480256"/>
          </a:xfrm>
        </p:spPr>
        <p:txBody>
          <a:bodyPr vert="horz" lIns="91440" tIns="45720" rIns="91440" bIns="45720" rtlCol="0" anchor="b">
            <a:noAutofit/>
          </a:bodyPr>
          <a:lstStyle/>
          <a:p>
            <a:pPr algn="just">
              <a:lnSpc>
                <a:spcPct val="150000"/>
              </a:lnSpc>
            </a:pPr>
            <a:r>
              <a:rPr lang="en-US" sz="2800" b="1" dirty="0">
                <a:solidFill>
                  <a:srgbClr val="0F172A"/>
                </a:solidFill>
                <a:effectLst/>
                <a:latin typeface="+mn-lt"/>
                <a:ea typeface="Times New Roman" panose="02020603050405020304" pitchFamily="18" charset="0"/>
              </a:rPr>
              <a:t>Rapidly after injection, he</a:t>
            </a:r>
            <a:r>
              <a:rPr lang="en-EG" sz="2800" b="1" dirty="0">
                <a:solidFill>
                  <a:srgbClr val="0F172A"/>
                </a:solidFill>
                <a:effectLst/>
                <a:latin typeface="+mn-lt"/>
                <a:ea typeface="Times New Roman" panose="02020603050405020304" pitchFamily="18" charset="0"/>
              </a:rPr>
              <a:t> develop</a:t>
            </a:r>
            <a:r>
              <a:rPr lang="en-US" sz="2800" b="1" dirty="0">
                <a:solidFill>
                  <a:srgbClr val="0F172A"/>
                </a:solidFill>
                <a:effectLst/>
                <a:latin typeface="+mn-lt"/>
                <a:ea typeface="Times New Roman" panose="02020603050405020304" pitchFamily="18" charset="0"/>
              </a:rPr>
              <a:t>ed marked sweating, urticaria, erythema and edema in his upper and lower limbs.  A few minutes later, he suddenly collapsed with severe hypotension, shortness of breath and stridor with laryngeal obstruction and cyanosis. </a:t>
            </a:r>
            <a:br>
              <a:rPr lang="en-US" sz="2800" b="1" kern="1200" dirty="0">
                <a:solidFill>
                  <a:schemeClr val="tx1"/>
                </a:solidFill>
                <a:effectLst/>
                <a:latin typeface="+mn-lt"/>
                <a:ea typeface="+mj-ea"/>
                <a:cs typeface="+mj-cs"/>
              </a:rPr>
            </a:br>
            <a:endParaRPr lang="en-US" sz="2800" b="1" kern="1200" dirty="0">
              <a:solidFill>
                <a:schemeClr val="tx1"/>
              </a:solidFill>
              <a:latin typeface="+mn-lt"/>
              <a:ea typeface="+mj-ea"/>
              <a:cs typeface="+mj-cs"/>
            </a:endParaRPr>
          </a:p>
        </p:txBody>
      </p:sp>
      <p:cxnSp>
        <p:nvCxnSpPr>
          <p:cNvPr id="21" name="Straight Connector 20">
            <a:extLst>
              <a:ext uri="{FF2B5EF4-FFF2-40B4-BE49-F238E27FC236}">
                <a16:creationId xmlns:a16="http://schemas.microsoft.com/office/drawing/2014/main" id="{75EC1263-91AD-4CF8-16A7-79A7F263CD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1686467"/>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person with red spots on his face&#10;&#10;Description automatically generated">
            <a:extLst>
              <a:ext uri="{FF2B5EF4-FFF2-40B4-BE49-F238E27FC236}">
                <a16:creationId xmlns:a16="http://schemas.microsoft.com/office/drawing/2014/main" id="{15E2BCCA-C852-4147-AD95-579357C90408}"/>
              </a:ext>
            </a:extLst>
          </p:cNvPr>
          <p:cNvPicPr>
            <a:picLocks noGrp="1" noChangeAspect="1"/>
          </p:cNvPicPr>
          <p:nvPr>
            <p:ph idx="1"/>
          </p:nvPr>
        </p:nvPicPr>
        <p:blipFill>
          <a:blip r:embed="rId3"/>
          <a:stretch>
            <a:fillRect/>
          </a:stretch>
        </p:blipFill>
        <p:spPr>
          <a:xfrm>
            <a:off x="8819146" y="1434146"/>
            <a:ext cx="3164807" cy="3989708"/>
          </a:xfrm>
          <a:prstGeom prst="rect">
            <a:avLst/>
          </a:prstGeom>
        </p:spPr>
      </p:pic>
    </p:spTree>
    <p:extLst>
      <p:ext uri="{BB962C8B-B14F-4D97-AF65-F5344CB8AC3E}">
        <p14:creationId xmlns:p14="http://schemas.microsoft.com/office/powerpoint/2010/main" val="2264795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6E8F3-3C37-954C-89F9-353B1E963CB3}"/>
              </a:ext>
            </a:extLst>
          </p:cNvPr>
          <p:cNvSpPr>
            <a:spLocks noGrp="1"/>
          </p:cNvSpPr>
          <p:nvPr>
            <p:ph type="title"/>
          </p:nvPr>
        </p:nvSpPr>
        <p:spPr>
          <a:xfrm>
            <a:off x="-1" y="871146"/>
            <a:ext cx="6943725" cy="5986843"/>
          </a:xfrm>
        </p:spPr>
        <p:txBody>
          <a:bodyPr anchor="t">
            <a:noAutofit/>
          </a:bodyPr>
          <a:lstStyle/>
          <a:p>
            <a:pPr algn="just">
              <a:lnSpc>
                <a:spcPct val="150000"/>
              </a:lnSpc>
            </a:pPr>
            <a:r>
              <a:rPr lang="en-US" sz="2800" b="1" dirty="0">
                <a:solidFill>
                  <a:srgbClr val="0F172A"/>
                </a:solidFill>
                <a:effectLst/>
                <a:latin typeface="+mn-lt"/>
                <a:ea typeface="Times New Roman" panose="02020603050405020304" pitchFamily="18" charset="0"/>
              </a:rPr>
              <a:t>Emergency Response team was called where they tried to stabilize the patient.  Intramuscular adrenalin was administered, and emergency tracheotomy was carried out to overcome upper airway obstruction.  Unfortunately, d</a:t>
            </a:r>
            <a:r>
              <a:rPr lang="en-EG" sz="2800" b="1" dirty="0">
                <a:solidFill>
                  <a:srgbClr val="0F172A"/>
                </a:solidFill>
                <a:effectLst/>
                <a:latin typeface="+mn-lt"/>
                <a:ea typeface="Times New Roman" panose="02020603050405020304" pitchFamily="18" charset="0"/>
              </a:rPr>
              <a:t>espite their best efforts</a:t>
            </a:r>
            <a:r>
              <a:rPr lang="en-US" sz="2800" b="1" dirty="0">
                <a:solidFill>
                  <a:srgbClr val="0F172A"/>
                </a:solidFill>
                <a:effectLst/>
                <a:latin typeface="+mn-lt"/>
                <a:ea typeface="Times New Roman" panose="02020603050405020304" pitchFamily="18" charset="0"/>
              </a:rPr>
              <a:t>, </a:t>
            </a:r>
            <a:r>
              <a:rPr lang="en-EG" sz="2800" b="1" dirty="0">
                <a:solidFill>
                  <a:srgbClr val="0F172A"/>
                </a:solidFill>
                <a:effectLst/>
                <a:latin typeface="+mn-lt"/>
                <a:ea typeface="Times New Roman" panose="02020603050405020304" pitchFamily="18" charset="0"/>
              </a:rPr>
              <a:t>the condition rapidly deteriorate</a:t>
            </a:r>
            <a:r>
              <a:rPr lang="en-US" sz="2800" b="1" dirty="0">
                <a:solidFill>
                  <a:srgbClr val="0F172A"/>
                </a:solidFill>
                <a:effectLst/>
                <a:latin typeface="+mn-lt"/>
                <a:ea typeface="Times New Roman" panose="02020603050405020304" pitchFamily="18" charset="0"/>
              </a:rPr>
              <a:t>d and the patient became unresponsive. </a:t>
            </a:r>
            <a:br>
              <a:rPr lang="en-EG" sz="2800" b="1" dirty="0">
                <a:effectLst/>
                <a:latin typeface="+mn-lt"/>
                <a:ea typeface="Times New Roman" panose="02020603050405020304" pitchFamily="18" charset="0"/>
              </a:rPr>
            </a:br>
            <a:endParaRPr lang="en-EG" sz="2800" b="1" dirty="0">
              <a:latin typeface="+mn-lt"/>
            </a:endParaRPr>
          </a:p>
        </p:txBody>
      </p:sp>
      <p:cxnSp>
        <p:nvCxnSpPr>
          <p:cNvPr id="2075" name="Straight Connector 2074">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6" descr="10.5 Tracheostomies – Clinical Procedures for Safer Patient Care">
            <a:extLst>
              <a:ext uri="{FF2B5EF4-FFF2-40B4-BE49-F238E27FC236}">
                <a16:creationId xmlns:a16="http://schemas.microsoft.com/office/drawing/2014/main" id="{1F73DCA1-4FF7-B84B-91F1-ED26EB6FEE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5175" y="871146"/>
            <a:ext cx="4900612" cy="4886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034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9C27C-6500-FA47-9080-416C0C88480C}"/>
              </a:ext>
            </a:extLst>
          </p:cNvPr>
          <p:cNvSpPr>
            <a:spLocks noGrp="1"/>
          </p:cNvSpPr>
          <p:nvPr>
            <p:ph type="title"/>
          </p:nvPr>
        </p:nvSpPr>
        <p:spPr>
          <a:xfrm>
            <a:off x="1" y="1138035"/>
            <a:ext cx="6557210" cy="5202608"/>
          </a:xfrm>
        </p:spPr>
        <p:txBody>
          <a:bodyPr anchor="t">
            <a:noAutofit/>
          </a:bodyPr>
          <a:lstStyle/>
          <a:p>
            <a:pPr algn="just">
              <a:lnSpc>
                <a:spcPct val="115000"/>
              </a:lnSpc>
            </a:pPr>
            <a:r>
              <a:rPr lang="en-US" sz="2800" b="1" dirty="0">
                <a:solidFill>
                  <a:srgbClr val="0F172A"/>
                </a:solidFill>
                <a:effectLst/>
                <a:latin typeface="+mn-lt"/>
                <a:ea typeface="Times New Roman" panose="02020603050405020304" pitchFamily="18" charset="0"/>
                <a:cs typeface="Times New Roman" panose="02020603050405020304" pitchFamily="18" charset="0"/>
              </a:rPr>
              <a:t>The chief of staff conducted an incident report about that unfortunate incident and review all the medical records including physician’s order to determine the medicolegal responsibility.  </a:t>
            </a:r>
            <a:br>
              <a:rPr lang="en-US" sz="2800" b="1" dirty="0">
                <a:solidFill>
                  <a:srgbClr val="0F172A"/>
                </a:solidFill>
                <a:effectLst/>
                <a:latin typeface="+mn-lt"/>
                <a:ea typeface="Times New Roman" panose="02020603050405020304" pitchFamily="18" charset="0"/>
                <a:cs typeface="Times New Roman" panose="02020603050405020304" pitchFamily="18" charset="0"/>
              </a:rPr>
            </a:br>
            <a:br>
              <a:rPr lang="en-US" sz="2800" b="1" dirty="0">
                <a:solidFill>
                  <a:srgbClr val="0F172A"/>
                </a:solidFill>
                <a:latin typeface="+mn-lt"/>
                <a:ea typeface="Times New Roman" panose="02020603050405020304" pitchFamily="18" charset="0"/>
                <a:cs typeface="Times New Roman" panose="02020603050405020304" pitchFamily="18" charset="0"/>
              </a:rPr>
            </a:br>
            <a:r>
              <a:rPr lang="en-US" sz="2800" b="1" dirty="0">
                <a:solidFill>
                  <a:srgbClr val="0F172A"/>
                </a:solidFill>
                <a:effectLst/>
                <a:latin typeface="+mn-lt"/>
                <a:ea typeface="Times New Roman" panose="02020603050405020304" pitchFamily="18" charset="0"/>
                <a:cs typeface="Times New Roman" panose="02020603050405020304" pitchFamily="18" charset="0"/>
              </a:rPr>
              <a:t>Family members agreed on autopsy report and forensic medicine pathologist was involved to determine the cause of death.</a:t>
            </a:r>
            <a:br>
              <a:rPr lang="en-EG" sz="2800" b="1" dirty="0">
                <a:effectLst/>
                <a:latin typeface="+mn-lt"/>
                <a:ea typeface="Times New Roman" panose="02020603050405020304" pitchFamily="18" charset="0"/>
              </a:rPr>
            </a:br>
            <a:r>
              <a:rPr lang="en-EG" sz="2800" b="1" dirty="0">
                <a:solidFill>
                  <a:srgbClr val="0F172A"/>
                </a:solidFill>
                <a:effectLst/>
                <a:latin typeface="+mn-lt"/>
                <a:ea typeface="Times New Roman" panose="02020603050405020304" pitchFamily="18" charset="0"/>
                <a:cs typeface="Times New Roman" panose="02020603050405020304" pitchFamily="18" charset="0"/>
              </a:rPr>
              <a:t> </a:t>
            </a:r>
            <a:br>
              <a:rPr lang="en-EG" sz="2800" b="1" dirty="0">
                <a:effectLst/>
                <a:latin typeface="+mn-lt"/>
                <a:ea typeface="Times New Roman" panose="02020603050405020304" pitchFamily="18" charset="0"/>
              </a:rPr>
            </a:br>
            <a:r>
              <a:rPr lang="en-EG" sz="2800" b="1" dirty="0">
                <a:solidFill>
                  <a:srgbClr val="0F172A"/>
                </a:solidFill>
                <a:effectLst/>
                <a:latin typeface="+mn-lt"/>
                <a:ea typeface="Times New Roman" panose="02020603050405020304" pitchFamily="18" charset="0"/>
                <a:cs typeface="Times New Roman" panose="02020603050405020304" pitchFamily="18" charset="0"/>
              </a:rPr>
              <a:t> </a:t>
            </a:r>
            <a:endParaRPr lang="en-EG" sz="2800" b="1" dirty="0">
              <a:effectLst/>
              <a:latin typeface="+mn-lt"/>
              <a:ea typeface="Times New Roman" panose="02020603050405020304" pitchFamily="18" charset="0"/>
            </a:endParaRPr>
          </a:p>
        </p:txBody>
      </p:sp>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122" name="Picture 2" descr="Forensic medicine Customizable Cartoon Illustrations | Bro Style">
            <a:extLst>
              <a:ext uri="{FF2B5EF4-FFF2-40B4-BE49-F238E27FC236}">
                <a16:creationId xmlns:a16="http://schemas.microsoft.com/office/drawing/2014/main" id="{A308B80F-009F-3D4F-BE3F-C8786689E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4374" y="985839"/>
            <a:ext cx="4722813" cy="5354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491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C7F55EAC-550A-4BDD-9099-3F20B8FA0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Freeform: Shape 5128">
            <a:extLst>
              <a:ext uri="{FF2B5EF4-FFF2-40B4-BE49-F238E27FC236}">
                <a16:creationId xmlns:a16="http://schemas.microsoft.com/office/drawing/2014/main" id="{DC4F5A5F-493F-49AE-89B6-D5AF5EBC8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724001 w 12192000"/>
              <a:gd name="connsiteY0" fmla="*/ 434021 h 6858000"/>
              <a:gd name="connsiteX1" fmla="*/ 6471155 w 12192000"/>
              <a:gd name="connsiteY1" fmla="*/ 434599 h 6858000"/>
              <a:gd name="connsiteX2" fmla="*/ 5384913 w 12192000"/>
              <a:gd name="connsiteY2" fmla="*/ 497971 h 6858000"/>
              <a:gd name="connsiteX3" fmla="*/ 4818280 w 12192000"/>
              <a:gd name="connsiteY3" fmla="*/ 541802 h 6858000"/>
              <a:gd name="connsiteX4" fmla="*/ 3965428 w 12192000"/>
              <a:gd name="connsiteY4" fmla="*/ 675942 h 6858000"/>
              <a:gd name="connsiteX5" fmla="*/ 3699528 w 12192000"/>
              <a:gd name="connsiteY5" fmla="*/ 770472 h 6858000"/>
              <a:gd name="connsiteX6" fmla="*/ 3438854 w 12192000"/>
              <a:gd name="connsiteY6" fmla="*/ 834899 h 6858000"/>
              <a:gd name="connsiteX7" fmla="*/ 3367443 w 12192000"/>
              <a:gd name="connsiteY7" fmla="*/ 893518 h 6858000"/>
              <a:gd name="connsiteX8" fmla="*/ 3467301 w 12192000"/>
              <a:gd name="connsiteY8" fmla="*/ 953722 h 6858000"/>
              <a:gd name="connsiteX9" fmla="*/ 3889955 w 12192000"/>
              <a:gd name="connsiteY9" fmla="*/ 977486 h 6858000"/>
              <a:gd name="connsiteX10" fmla="*/ 3502135 w 12192000"/>
              <a:gd name="connsiteY10" fmla="*/ 1054062 h 6858000"/>
              <a:gd name="connsiteX11" fmla="*/ 4072832 w 12192000"/>
              <a:gd name="connsiteY11" fmla="*/ 1017622 h 6858000"/>
              <a:gd name="connsiteX12" fmla="*/ 4244099 w 12192000"/>
              <a:gd name="connsiteY12" fmla="*/ 1030825 h 6858000"/>
              <a:gd name="connsiteX13" fmla="*/ 4095475 w 12192000"/>
              <a:gd name="connsiteY13" fmla="*/ 1092084 h 6858000"/>
              <a:gd name="connsiteX14" fmla="*/ 3327386 w 12192000"/>
              <a:gd name="connsiteY14" fmla="*/ 1215660 h 6858000"/>
              <a:gd name="connsiteX15" fmla="*/ 3254813 w 12192000"/>
              <a:gd name="connsiteY15" fmla="*/ 1226749 h 6858000"/>
              <a:gd name="connsiteX16" fmla="*/ 2776427 w 12192000"/>
              <a:gd name="connsiteY16" fmla="*/ 1401552 h 6858000"/>
              <a:gd name="connsiteX17" fmla="*/ 3063226 w 12192000"/>
              <a:gd name="connsiteY17" fmla="*/ 1384124 h 6858000"/>
              <a:gd name="connsiteX18" fmla="*/ 2754945 w 12192000"/>
              <a:gd name="connsiteY18" fmla="*/ 1495025 h 6858000"/>
              <a:gd name="connsiteX19" fmla="*/ 2381061 w 12192000"/>
              <a:gd name="connsiteY19" fmla="*/ 1619658 h 6858000"/>
              <a:gd name="connsiteX20" fmla="*/ 2008336 w 12192000"/>
              <a:gd name="connsiteY20" fmla="*/ 1814527 h 6858000"/>
              <a:gd name="connsiteX21" fmla="*/ 1740695 w 12192000"/>
              <a:gd name="connsiteY21" fmla="*/ 1914337 h 6858000"/>
              <a:gd name="connsiteX22" fmla="*/ 1787720 w 12192000"/>
              <a:gd name="connsiteY22" fmla="*/ 1991970 h 6858000"/>
              <a:gd name="connsiteX23" fmla="*/ 1754048 w 12192000"/>
              <a:gd name="connsiteY23" fmla="*/ 2078049 h 6858000"/>
              <a:gd name="connsiteX24" fmla="*/ 2228951 w 12192000"/>
              <a:gd name="connsiteY24" fmla="*/ 1996721 h 6858000"/>
              <a:gd name="connsiteX25" fmla="*/ 2054781 w 12192000"/>
              <a:gd name="connsiteY25" fmla="*/ 2053228 h 6858000"/>
              <a:gd name="connsiteX26" fmla="*/ 1985693 w 12192000"/>
              <a:gd name="connsiteY26" fmla="*/ 2109207 h 6858000"/>
              <a:gd name="connsiteX27" fmla="*/ 2061168 w 12192000"/>
              <a:gd name="connsiteY27" fmla="*/ 2130859 h 6858000"/>
              <a:gd name="connsiteX28" fmla="*/ 2388026 w 12192000"/>
              <a:gd name="connsiteY28" fmla="*/ 2184726 h 6858000"/>
              <a:gd name="connsiteX29" fmla="*/ 1560719 w 12192000"/>
              <a:gd name="connsiteY29" fmla="*/ 2384876 h 6858000"/>
              <a:gd name="connsiteX30" fmla="*/ 1679734 w 12192000"/>
              <a:gd name="connsiteY30" fmla="*/ 2400191 h 6858000"/>
              <a:gd name="connsiteX31" fmla="*/ 2882089 w 12192000"/>
              <a:gd name="connsiteY31" fmla="*/ 2383292 h 6858000"/>
              <a:gd name="connsiteX32" fmla="*/ 3116638 w 12192000"/>
              <a:gd name="connsiteY32" fmla="*/ 2359528 h 6858000"/>
              <a:gd name="connsiteX33" fmla="*/ 2897765 w 12192000"/>
              <a:gd name="connsiteY33" fmla="*/ 2758243 h 6858000"/>
              <a:gd name="connsiteX34" fmla="*/ 2981367 w 12192000"/>
              <a:gd name="connsiteY34" fmla="*/ 2829008 h 6858000"/>
              <a:gd name="connsiteX35" fmla="*/ 2682955 w 12192000"/>
              <a:gd name="connsiteY35" fmla="*/ 2846436 h 6858000"/>
              <a:gd name="connsiteX36" fmla="*/ 2099485 w 12192000"/>
              <a:gd name="connsiteY36" fmla="*/ 3066653 h 6858000"/>
              <a:gd name="connsiteX37" fmla="*/ 1807460 w 12192000"/>
              <a:gd name="connsiteY37" fmla="*/ 3454808 h 6858000"/>
              <a:gd name="connsiteX38" fmla="*/ 1921251 w 12192000"/>
              <a:gd name="connsiteY38" fmla="*/ 3540889 h 6858000"/>
              <a:gd name="connsiteX39" fmla="*/ 1453313 w 12192000"/>
              <a:gd name="connsiteY39" fmla="*/ 3637002 h 6858000"/>
              <a:gd name="connsiteX40" fmla="*/ 1686122 w 12192000"/>
              <a:gd name="connsiteY40" fmla="*/ 3667634 h 6858000"/>
              <a:gd name="connsiteX41" fmla="*/ 1513692 w 12192000"/>
              <a:gd name="connsiteY41" fmla="*/ 3725196 h 6858000"/>
              <a:gd name="connsiteX42" fmla="*/ 1369711 w 12192000"/>
              <a:gd name="connsiteY42" fmla="*/ 3826063 h 6858000"/>
              <a:gd name="connsiteX43" fmla="*/ 2051298 w 12192000"/>
              <a:gd name="connsiteY43" fmla="*/ 3754242 h 6858000"/>
              <a:gd name="connsiteX44" fmla="*/ 2245207 w 12192000"/>
              <a:gd name="connsiteY44" fmla="*/ 3797018 h 6858000"/>
              <a:gd name="connsiteX45" fmla="*/ 2353192 w 12192000"/>
              <a:gd name="connsiteY45" fmla="*/ 3796489 h 6858000"/>
              <a:gd name="connsiteX46" fmla="*/ 2490207 w 12192000"/>
              <a:gd name="connsiteY46" fmla="*/ 3801242 h 6858000"/>
              <a:gd name="connsiteX47" fmla="*/ 2375835 w 12192000"/>
              <a:gd name="connsiteY47" fmla="*/ 3839794 h 6858000"/>
              <a:gd name="connsiteX48" fmla="*/ 2522138 w 12192000"/>
              <a:gd name="connsiteY48" fmla="*/ 4009841 h 6858000"/>
              <a:gd name="connsiteX49" fmla="*/ 1998466 w 12192000"/>
              <a:gd name="connsiteY49" fmla="*/ 4130778 h 6858000"/>
              <a:gd name="connsiteX50" fmla="*/ 2114580 w 12192000"/>
              <a:gd name="connsiteY50" fmla="*/ 4154543 h 6858000"/>
              <a:gd name="connsiteX51" fmla="*/ 2177862 w 12192000"/>
              <a:gd name="connsiteY51" fmla="*/ 4189925 h 6858000"/>
              <a:gd name="connsiteX52" fmla="*/ 1868419 w 12192000"/>
              <a:gd name="connsiteY52" fmla="*/ 4382153 h 6858000"/>
              <a:gd name="connsiteX53" fmla="*/ 2279460 w 12192000"/>
              <a:gd name="connsiteY53" fmla="*/ 4356805 h 6858000"/>
              <a:gd name="connsiteX54" fmla="*/ 2029817 w 12192000"/>
              <a:gd name="connsiteY54" fmla="*/ 4468235 h 6858000"/>
              <a:gd name="connsiteX55" fmla="*/ 1560137 w 12192000"/>
              <a:gd name="connsiteY55" fmla="*/ 4730172 h 6858000"/>
              <a:gd name="connsiteX56" fmla="*/ 1956664 w 12192000"/>
              <a:gd name="connsiteY56" fmla="*/ 4820477 h 6858000"/>
              <a:gd name="connsiteX57" fmla="*/ 3268168 w 12192000"/>
              <a:gd name="connsiteY57" fmla="*/ 4852692 h 6858000"/>
              <a:gd name="connsiteX58" fmla="*/ 2807197 w 12192000"/>
              <a:gd name="connsiteY58" fmla="*/ 4939300 h 6858000"/>
              <a:gd name="connsiteX59" fmla="*/ 2721272 w 12192000"/>
              <a:gd name="connsiteY59" fmla="*/ 4970458 h 6858000"/>
              <a:gd name="connsiteX60" fmla="*/ 2802552 w 12192000"/>
              <a:gd name="connsiteY60" fmla="*/ 5014291 h 6858000"/>
              <a:gd name="connsiteX61" fmla="*/ 2537812 w 12192000"/>
              <a:gd name="connsiteY61" fmla="*/ 5053898 h 6858000"/>
              <a:gd name="connsiteX62" fmla="*/ 2569744 w 12192000"/>
              <a:gd name="connsiteY62" fmla="*/ 5153182 h 6858000"/>
              <a:gd name="connsiteX63" fmla="*/ 1987436 w 12192000"/>
              <a:gd name="connsiteY63" fmla="*/ 5334320 h 6858000"/>
              <a:gd name="connsiteX64" fmla="*/ 1972921 w 12192000"/>
              <a:gd name="connsiteY64" fmla="*/ 5382376 h 6858000"/>
              <a:gd name="connsiteX65" fmla="*/ 2341001 w 12192000"/>
              <a:gd name="connsiteY65" fmla="*/ 5360725 h 6858000"/>
              <a:gd name="connsiteX66" fmla="*/ 2710822 w 12192000"/>
              <a:gd name="connsiteY66" fmla="*/ 5418816 h 6858000"/>
              <a:gd name="connsiteX67" fmla="*/ 2833903 w 12192000"/>
              <a:gd name="connsiteY67" fmla="*/ 5413007 h 6858000"/>
              <a:gd name="connsiteX68" fmla="*/ 3011556 w 12192000"/>
              <a:gd name="connsiteY68" fmla="*/ 5399276 h 6858000"/>
              <a:gd name="connsiteX69" fmla="*/ 3254233 w 12192000"/>
              <a:gd name="connsiteY69" fmla="*/ 5439412 h 6858000"/>
              <a:gd name="connsiteX70" fmla="*/ 2792101 w 12192000"/>
              <a:gd name="connsiteY70" fmla="*/ 5471625 h 6858000"/>
              <a:gd name="connsiteX71" fmla="*/ 2977303 w 12192000"/>
              <a:gd name="connsiteY71" fmla="*/ 5539751 h 6858000"/>
              <a:gd name="connsiteX72" fmla="*/ 3656566 w 12192000"/>
              <a:gd name="connsiteY72" fmla="*/ 5678642 h 6858000"/>
              <a:gd name="connsiteX73" fmla="*/ 4858340 w 12192000"/>
              <a:gd name="connsiteY73" fmla="*/ 5969625 h 6858000"/>
              <a:gd name="connsiteX74" fmla="*/ 5296668 w 12192000"/>
              <a:gd name="connsiteY74" fmla="*/ 6043559 h 6858000"/>
              <a:gd name="connsiteX75" fmla="*/ 5456323 w 12192000"/>
              <a:gd name="connsiteY75" fmla="*/ 6042502 h 6858000"/>
              <a:gd name="connsiteX76" fmla="*/ 5267058 w 12192000"/>
              <a:gd name="connsiteY76" fmla="*/ 6100066 h 6858000"/>
              <a:gd name="connsiteX77" fmla="*/ 7095266 w 12192000"/>
              <a:gd name="connsiteY77" fmla="*/ 6287541 h 6858000"/>
              <a:gd name="connsiteX78" fmla="*/ 9707235 w 12192000"/>
              <a:gd name="connsiteY78" fmla="*/ 5994446 h 6858000"/>
              <a:gd name="connsiteX79" fmla="*/ 10083442 w 12192000"/>
              <a:gd name="connsiteY79" fmla="*/ 5678642 h 6858000"/>
              <a:gd name="connsiteX80" fmla="*/ 10338892 w 12192000"/>
              <a:gd name="connsiteY80" fmla="*/ 4650957 h 6858000"/>
              <a:gd name="connsiteX81" fmla="*/ 10628013 w 12192000"/>
              <a:gd name="connsiteY81" fmla="*/ 4411198 h 6858000"/>
              <a:gd name="connsiteX82" fmla="*/ 10802766 w 12192000"/>
              <a:gd name="connsiteY82" fmla="*/ 4258050 h 6858000"/>
              <a:gd name="connsiteX83" fmla="*/ 10614662 w 12192000"/>
              <a:gd name="connsiteY83" fmla="*/ 4150318 h 6858000"/>
              <a:gd name="connsiteX84" fmla="*/ 10681427 w 12192000"/>
              <a:gd name="connsiteY84" fmla="*/ 4054203 h 6858000"/>
              <a:gd name="connsiteX85" fmla="*/ 10520029 w 12192000"/>
              <a:gd name="connsiteY85" fmla="*/ 3804411 h 6858000"/>
              <a:gd name="connsiteX86" fmla="*/ 10568798 w 12192000"/>
              <a:gd name="connsiteY86" fmla="*/ 3466426 h 6858000"/>
              <a:gd name="connsiteX87" fmla="*/ 10499709 w 12192000"/>
              <a:gd name="connsiteY87" fmla="*/ 3166465 h 6858000"/>
              <a:gd name="connsiteX88" fmla="*/ 10489840 w 12192000"/>
              <a:gd name="connsiteY88" fmla="*/ 2546475 h 6858000"/>
              <a:gd name="connsiteX89" fmla="*/ 10584471 w 12192000"/>
              <a:gd name="connsiteY89" fmla="*/ 2512148 h 6858000"/>
              <a:gd name="connsiteX90" fmla="*/ 10695942 w 12192000"/>
              <a:gd name="connsiteY90" fmla="*/ 2358471 h 6858000"/>
              <a:gd name="connsiteX91" fmla="*/ 10732516 w 12192000"/>
              <a:gd name="connsiteY91" fmla="*/ 2287706 h 6858000"/>
              <a:gd name="connsiteX92" fmla="*/ 10731357 w 12192000"/>
              <a:gd name="connsiteY92" fmla="*/ 2137725 h 6858000"/>
              <a:gd name="connsiteX93" fmla="*/ 10678525 w 12192000"/>
              <a:gd name="connsiteY93" fmla="*/ 2070656 h 6858000"/>
              <a:gd name="connsiteX94" fmla="*/ 10735999 w 12192000"/>
              <a:gd name="connsiteY94" fmla="*/ 1956587 h 6858000"/>
              <a:gd name="connsiteX95" fmla="*/ 10824246 w 12192000"/>
              <a:gd name="connsiteY95" fmla="*/ 1862584 h 6858000"/>
              <a:gd name="connsiteX96" fmla="*/ 10773156 w 12192000"/>
              <a:gd name="connsiteY96" fmla="*/ 1768054 h 6858000"/>
              <a:gd name="connsiteX97" fmla="*/ 10716261 w 12192000"/>
              <a:gd name="connsiteY97" fmla="*/ 1678278 h 6858000"/>
              <a:gd name="connsiteX98" fmla="*/ 10554864 w 12192000"/>
              <a:gd name="connsiteY98" fmla="*/ 1477599 h 6858000"/>
              <a:gd name="connsiteX99" fmla="*/ 10267483 w 12192000"/>
              <a:gd name="connsiteY99" fmla="*/ 1324977 h 6858000"/>
              <a:gd name="connsiteX100" fmla="*/ 9913337 w 12192000"/>
              <a:gd name="connsiteY100" fmla="*/ 1202458 h 6858000"/>
              <a:gd name="connsiteX101" fmla="*/ 10024805 w 12192000"/>
              <a:gd name="connsiteY101" fmla="*/ 1124827 h 6858000"/>
              <a:gd name="connsiteX102" fmla="*/ 9411726 w 12192000"/>
              <a:gd name="connsiteY102" fmla="*/ 980655 h 6858000"/>
              <a:gd name="connsiteX103" fmla="*/ 9930753 w 12192000"/>
              <a:gd name="connsiteY103" fmla="*/ 901968 h 6858000"/>
              <a:gd name="connsiteX104" fmla="*/ 9894178 w 12192000"/>
              <a:gd name="connsiteY104" fmla="*/ 871339 h 6858000"/>
              <a:gd name="connsiteX105" fmla="*/ 9858182 w 12192000"/>
              <a:gd name="connsiteY105" fmla="*/ 839125 h 6858000"/>
              <a:gd name="connsiteX106" fmla="*/ 10131050 w 12192000"/>
              <a:gd name="connsiteY106" fmla="*/ 792652 h 6858000"/>
              <a:gd name="connsiteX107" fmla="*/ 10006808 w 12192000"/>
              <a:gd name="connsiteY107" fmla="*/ 731920 h 6858000"/>
              <a:gd name="connsiteX108" fmla="*/ 10233809 w 12192000"/>
              <a:gd name="connsiteY108" fmla="*/ 710268 h 6858000"/>
              <a:gd name="connsiteX109" fmla="*/ 10267483 w 12192000"/>
              <a:gd name="connsiteY109" fmla="*/ 628940 h 6858000"/>
              <a:gd name="connsiteX110" fmla="*/ 10136275 w 12192000"/>
              <a:gd name="connsiteY110" fmla="*/ 589333 h 6858000"/>
              <a:gd name="connsiteX111" fmla="*/ 9131312 w 12192000"/>
              <a:gd name="connsiteY111" fmla="*/ 480544 h 6858000"/>
              <a:gd name="connsiteX112" fmla="*/ 7479600 w 12192000"/>
              <a:gd name="connsiteY112" fmla="*/ 454667 h 6858000"/>
              <a:gd name="connsiteX113" fmla="*/ 6724001 w 12192000"/>
              <a:gd name="connsiteY113" fmla="*/ 434021 h 6858000"/>
              <a:gd name="connsiteX114" fmla="*/ 0 w 12192000"/>
              <a:gd name="connsiteY114" fmla="*/ 0 h 6858000"/>
              <a:gd name="connsiteX115" fmla="*/ 12192000 w 12192000"/>
              <a:gd name="connsiteY115" fmla="*/ 0 h 6858000"/>
              <a:gd name="connsiteX116" fmla="*/ 12192000 w 12192000"/>
              <a:gd name="connsiteY116" fmla="*/ 6858000 h 6858000"/>
              <a:gd name="connsiteX117" fmla="*/ 0 w 12192000"/>
              <a:gd name="connsiteY11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12192000" h="6858000">
                <a:moveTo>
                  <a:pt x="6724001" y="434021"/>
                </a:moveTo>
                <a:cubicBezTo>
                  <a:pt x="6639882" y="433113"/>
                  <a:pt x="6555627" y="433147"/>
                  <a:pt x="6471155" y="434599"/>
                </a:cubicBezTo>
                <a:cubicBezTo>
                  <a:pt x="6109461" y="440937"/>
                  <a:pt x="5748349" y="439351"/>
                  <a:pt x="5384913" y="497971"/>
                </a:cubicBezTo>
                <a:cubicBezTo>
                  <a:pt x="5199132" y="528072"/>
                  <a:pt x="5005803" y="518038"/>
                  <a:pt x="4818280" y="541802"/>
                </a:cubicBezTo>
                <a:cubicBezTo>
                  <a:pt x="4532641" y="578242"/>
                  <a:pt x="4247003" y="621019"/>
                  <a:pt x="3965428" y="675942"/>
                </a:cubicBezTo>
                <a:cubicBezTo>
                  <a:pt x="3877181" y="693369"/>
                  <a:pt x="3768034" y="703930"/>
                  <a:pt x="3699528" y="770472"/>
                </a:cubicBezTo>
                <a:cubicBezTo>
                  <a:pt x="3590961" y="728224"/>
                  <a:pt x="3523617" y="807966"/>
                  <a:pt x="3438854" y="834899"/>
                </a:cubicBezTo>
                <a:cubicBezTo>
                  <a:pt x="3405761" y="845462"/>
                  <a:pt x="3362218" y="860248"/>
                  <a:pt x="3367443" y="893518"/>
                </a:cubicBezTo>
                <a:cubicBezTo>
                  <a:pt x="3372089" y="935238"/>
                  <a:pt x="3420855" y="962172"/>
                  <a:pt x="3467301" y="953722"/>
                </a:cubicBezTo>
                <a:cubicBezTo>
                  <a:pt x="3611863" y="927317"/>
                  <a:pt x="3741328" y="986464"/>
                  <a:pt x="3889955" y="977486"/>
                </a:cubicBezTo>
                <a:cubicBezTo>
                  <a:pt x="3760488" y="1002836"/>
                  <a:pt x="3631601" y="1028713"/>
                  <a:pt x="3502135" y="1054062"/>
                </a:cubicBezTo>
                <a:cubicBezTo>
                  <a:pt x="3694303" y="1074129"/>
                  <a:pt x="3883568" y="1038218"/>
                  <a:pt x="4072832" y="1017622"/>
                </a:cubicBezTo>
                <a:cubicBezTo>
                  <a:pt x="4133792" y="1011285"/>
                  <a:pt x="4228424" y="962699"/>
                  <a:pt x="4244099" y="1030825"/>
                </a:cubicBezTo>
                <a:cubicBezTo>
                  <a:pt x="4254550" y="1076242"/>
                  <a:pt x="4152951" y="1079410"/>
                  <a:pt x="4095475" y="1092084"/>
                </a:cubicBezTo>
                <a:cubicBezTo>
                  <a:pt x="3841766" y="1146479"/>
                  <a:pt x="3583994" y="1178165"/>
                  <a:pt x="3327386" y="1215660"/>
                </a:cubicBezTo>
                <a:cubicBezTo>
                  <a:pt x="3303001" y="1219357"/>
                  <a:pt x="3271070" y="1216188"/>
                  <a:pt x="3254813" y="1226749"/>
                </a:cubicBezTo>
                <a:cubicBezTo>
                  <a:pt x="3123605" y="1311774"/>
                  <a:pt x="2957563" y="1339765"/>
                  <a:pt x="2776427" y="1401552"/>
                </a:cubicBezTo>
                <a:cubicBezTo>
                  <a:pt x="2890798" y="1430598"/>
                  <a:pt x="2968012" y="1370921"/>
                  <a:pt x="3063226" y="1384124"/>
                </a:cubicBezTo>
                <a:cubicBezTo>
                  <a:pt x="2966272" y="1448024"/>
                  <a:pt x="2853641" y="1460171"/>
                  <a:pt x="2754945" y="1495025"/>
                </a:cubicBezTo>
                <a:cubicBezTo>
                  <a:pt x="2684117" y="1519846"/>
                  <a:pt x="2421119" y="1597477"/>
                  <a:pt x="2381061" y="1619658"/>
                </a:cubicBezTo>
                <a:cubicBezTo>
                  <a:pt x="2260302" y="1688311"/>
                  <a:pt x="2107033" y="1720525"/>
                  <a:pt x="2008336" y="1814527"/>
                </a:cubicBezTo>
                <a:cubicBezTo>
                  <a:pt x="1938668" y="1880540"/>
                  <a:pt x="1822554" y="1868393"/>
                  <a:pt x="1740695" y="1914337"/>
                </a:cubicBezTo>
                <a:cubicBezTo>
                  <a:pt x="1711667" y="1957642"/>
                  <a:pt x="1767982" y="1968733"/>
                  <a:pt x="1787720" y="1991970"/>
                </a:cubicBezTo>
                <a:cubicBezTo>
                  <a:pt x="1813846" y="2023126"/>
                  <a:pt x="1767401" y="2040555"/>
                  <a:pt x="1754048" y="2078049"/>
                </a:cubicBezTo>
                <a:cubicBezTo>
                  <a:pt x="1907898" y="2035802"/>
                  <a:pt x="2054781" y="2010981"/>
                  <a:pt x="2228951" y="1996721"/>
                </a:cubicBezTo>
                <a:cubicBezTo>
                  <a:pt x="2171475" y="2057452"/>
                  <a:pt x="2101807" y="2031048"/>
                  <a:pt x="2054781" y="2053228"/>
                </a:cubicBezTo>
                <a:cubicBezTo>
                  <a:pt x="2024011" y="2067487"/>
                  <a:pt x="1976984" y="2073824"/>
                  <a:pt x="1985693" y="2109207"/>
                </a:cubicBezTo>
                <a:cubicBezTo>
                  <a:pt x="1992660" y="2137196"/>
                  <a:pt x="2032140" y="2133500"/>
                  <a:pt x="2061168" y="2130859"/>
                </a:cubicBezTo>
                <a:cubicBezTo>
                  <a:pt x="2172636" y="2120825"/>
                  <a:pt x="2281202" y="2117656"/>
                  <a:pt x="2388026" y="2184726"/>
                </a:cubicBezTo>
                <a:cubicBezTo>
                  <a:pt x="2116321" y="2282425"/>
                  <a:pt x="1803977" y="2241233"/>
                  <a:pt x="1560719" y="2384876"/>
                </a:cubicBezTo>
                <a:cubicBezTo>
                  <a:pt x="1594973" y="2429237"/>
                  <a:pt x="1643739" y="2405472"/>
                  <a:pt x="1679734" y="2400191"/>
                </a:cubicBezTo>
                <a:cubicBezTo>
                  <a:pt x="1916026" y="2364279"/>
                  <a:pt x="2760170" y="2428180"/>
                  <a:pt x="2882089" y="2383292"/>
                </a:cubicBezTo>
                <a:cubicBezTo>
                  <a:pt x="2956983" y="2355830"/>
                  <a:pt x="3035941" y="2342628"/>
                  <a:pt x="3116638" y="2359528"/>
                </a:cubicBezTo>
                <a:cubicBezTo>
                  <a:pt x="3194434" y="2375898"/>
                  <a:pt x="3174696" y="2605622"/>
                  <a:pt x="2897765" y="2758243"/>
                </a:cubicBezTo>
                <a:cubicBezTo>
                  <a:pt x="2858286" y="2779895"/>
                  <a:pt x="3034779" y="2811053"/>
                  <a:pt x="2981367" y="2829008"/>
                </a:cubicBezTo>
                <a:cubicBezTo>
                  <a:pt x="2939566" y="2843267"/>
                  <a:pt x="2734626" y="2835346"/>
                  <a:pt x="2682955" y="2846436"/>
                </a:cubicBezTo>
                <a:cubicBezTo>
                  <a:pt x="2662635" y="2851188"/>
                  <a:pt x="2040267" y="3029159"/>
                  <a:pt x="2099485" y="3066653"/>
                </a:cubicBezTo>
                <a:cubicBezTo>
                  <a:pt x="2276558" y="3179139"/>
                  <a:pt x="2869897" y="3385098"/>
                  <a:pt x="1807460" y="3454808"/>
                </a:cubicBezTo>
                <a:cubicBezTo>
                  <a:pt x="1841132" y="3495472"/>
                  <a:pt x="1934024" y="3469596"/>
                  <a:pt x="1921251" y="3540889"/>
                </a:cubicBezTo>
                <a:cubicBezTo>
                  <a:pt x="1780173" y="3579440"/>
                  <a:pt x="1617035" y="3577328"/>
                  <a:pt x="1453313" y="3637002"/>
                </a:cubicBezTo>
                <a:cubicBezTo>
                  <a:pt x="1527047" y="3680307"/>
                  <a:pt x="1611808" y="3653902"/>
                  <a:pt x="1686122" y="3667634"/>
                </a:cubicBezTo>
                <a:cubicBezTo>
                  <a:pt x="1644320" y="3722027"/>
                  <a:pt x="1572330" y="3713578"/>
                  <a:pt x="1513692" y="3725196"/>
                </a:cubicBezTo>
                <a:cubicBezTo>
                  <a:pt x="1459700" y="3736286"/>
                  <a:pt x="1345329" y="3830816"/>
                  <a:pt x="1369711" y="3826063"/>
                </a:cubicBezTo>
                <a:cubicBezTo>
                  <a:pt x="1595553" y="3783815"/>
                  <a:pt x="1824877" y="3795434"/>
                  <a:pt x="2051298" y="3754242"/>
                </a:cubicBezTo>
                <a:cubicBezTo>
                  <a:pt x="2126192" y="3740511"/>
                  <a:pt x="2210955" y="3714106"/>
                  <a:pt x="2245207" y="3797018"/>
                </a:cubicBezTo>
                <a:cubicBezTo>
                  <a:pt x="2255659" y="3821310"/>
                  <a:pt x="2248109" y="3829232"/>
                  <a:pt x="2353192" y="3796489"/>
                </a:cubicBezTo>
                <a:cubicBezTo>
                  <a:pt x="2394414" y="3783815"/>
                  <a:pt x="2448988" y="3770085"/>
                  <a:pt x="2490207" y="3801242"/>
                </a:cubicBezTo>
                <a:cubicBezTo>
                  <a:pt x="2464082" y="3840321"/>
                  <a:pt x="2413572" y="3828703"/>
                  <a:pt x="2375835" y="3839794"/>
                </a:cubicBezTo>
                <a:cubicBezTo>
                  <a:pt x="2275978" y="3868311"/>
                  <a:pt x="2619094" y="3977100"/>
                  <a:pt x="2522138" y="4009841"/>
                </a:cubicBezTo>
                <a:cubicBezTo>
                  <a:pt x="2323584" y="4076912"/>
                  <a:pt x="2199343" y="4057372"/>
                  <a:pt x="1998466" y="4130778"/>
                </a:cubicBezTo>
                <a:cubicBezTo>
                  <a:pt x="2066973" y="4129192"/>
                  <a:pt x="2046072" y="4154543"/>
                  <a:pt x="2114580" y="4154543"/>
                </a:cubicBezTo>
                <a:cubicBezTo>
                  <a:pt x="2145350" y="4154543"/>
                  <a:pt x="2177862" y="4160878"/>
                  <a:pt x="2177862" y="4189925"/>
                </a:cubicBezTo>
                <a:cubicBezTo>
                  <a:pt x="2177862" y="4217385"/>
                  <a:pt x="1817330" y="4367895"/>
                  <a:pt x="1868419" y="4382153"/>
                </a:cubicBezTo>
                <a:cubicBezTo>
                  <a:pt x="2007755" y="4420704"/>
                  <a:pt x="2365385" y="4302410"/>
                  <a:pt x="2279460" y="4356805"/>
                </a:cubicBezTo>
                <a:cubicBezTo>
                  <a:pt x="2148834" y="4439716"/>
                  <a:pt x="2129094" y="4456088"/>
                  <a:pt x="2029817" y="4468235"/>
                </a:cubicBezTo>
                <a:cubicBezTo>
                  <a:pt x="1944474" y="4478796"/>
                  <a:pt x="1644320" y="4710633"/>
                  <a:pt x="1560137" y="4730172"/>
                </a:cubicBezTo>
                <a:cubicBezTo>
                  <a:pt x="1485825" y="4747072"/>
                  <a:pt x="1774947" y="4800410"/>
                  <a:pt x="1956664" y="4820477"/>
                </a:cubicBezTo>
                <a:cubicBezTo>
                  <a:pt x="2130256" y="4840017"/>
                  <a:pt x="3101544" y="4789319"/>
                  <a:pt x="3268168" y="4852692"/>
                </a:cubicBezTo>
                <a:cubicBezTo>
                  <a:pt x="3111993" y="4878041"/>
                  <a:pt x="2970336" y="4953030"/>
                  <a:pt x="2807197" y="4939300"/>
                </a:cubicBezTo>
                <a:cubicBezTo>
                  <a:pt x="2773524" y="4936660"/>
                  <a:pt x="2724756" y="4930323"/>
                  <a:pt x="2721272" y="4970458"/>
                </a:cubicBezTo>
                <a:cubicBezTo>
                  <a:pt x="2718369" y="5005313"/>
                  <a:pt x="2788038" y="4981548"/>
                  <a:pt x="2802552" y="5014291"/>
                </a:cubicBezTo>
                <a:cubicBezTo>
                  <a:pt x="2719531" y="5060235"/>
                  <a:pt x="2621415" y="5018515"/>
                  <a:pt x="2537812" y="5053898"/>
                </a:cubicBezTo>
                <a:cubicBezTo>
                  <a:pt x="2491948" y="5099314"/>
                  <a:pt x="2589483" y="5107236"/>
                  <a:pt x="2569744" y="5153182"/>
                </a:cubicBezTo>
                <a:cubicBezTo>
                  <a:pt x="2301522" y="5193845"/>
                  <a:pt x="2252174" y="5268836"/>
                  <a:pt x="1987436" y="5334320"/>
                </a:cubicBezTo>
                <a:cubicBezTo>
                  <a:pt x="1971179" y="5338545"/>
                  <a:pt x="1958407" y="5352274"/>
                  <a:pt x="1972921" y="5382376"/>
                </a:cubicBezTo>
                <a:cubicBezTo>
                  <a:pt x="2087874" y="5396107"/>
                  <a:pt x="2215599" y="5373399"/>
                  <a:pt x="2341001" y="5360725"/>
                </a:cubicBezTo>
                <a:cubicBezTo>
                  <a:pt x="2537812" y="5340129"/>
                  <a:pt x="2533748" y="5339072"/>
                  <a:pt x="2710822" y="5418816"/>
                </a:cubicBezTo>
                <a:cubicBezTo>
                  <a:pt x="2743914" y="5433602"/>
                  <a:pt x="2801390" y="5438355"/>
                  <a:pt x="2833903" y="5413007"/>
                </a:cubicBezTo>
                <a:cubicBezTo>
                  <a:pt x="2896604" y="5364422"/>
                  <a:pt x="2950016" y="5368646"/>
                  <a:pt x="3011556" y="5399276"/>
                </a:cubicBezTo>
                <a:cubicBezTo>
                  <a:pt x="3077160" y="5432547"/>
                  <a:pt x="3171793" y="5391882"/>
                  <a:pt x="3254233" y="5439412"/>
                </a:cubicBezTo>
                <a:cubicBezTo>
                  <a:pt x="3099802" y="5473739"/>
                  <a:pt x="2957563" y="5473739"/>
                  <a:pt x="2792101" y="5471625"/>
                </a:cubicBezTo>
                <a:cubicBezTo>
                  <a:pt x="2846095" y="5537639"/>
                  <a:pt x="2914601" y="5536582"/>
                  <a:pt x="2977303" y="5539751"/>
                </a:cubicBezTo>
                <a:cubicBezTo>
                  <a:pt x="3214174" y="5551898"/>
                  <a:pt x="3601411" y="5660686"/>
                  <a:pt x="3656566" y="5678642"/>
                </a:cubicBezTo>
                <a:cubicBezTo>
                  <a:pt x="4280675" y="5879847"/>
                  <a:pt x="4178497" y="5898332"/>
                  <a:pt x="4858340" y="5969625"/>
                </a:cubicBezTo>
                <a:cubicBezTo>
                  <a:pt x="5261253" y="6011873"/>
                  <a:pt x="4887368" y="6032469"/>
                  <a:pt x="5296668" y="6043559"/>
                </a:cubicBezTo>
                <a:cubicBezTo>
                  <a:pt x="5349500" y="6045143"/>
                  <a:pt x="5402911" y="6044087"/>
                  <a:pt x="5456323" y="6042502"/>
                </a:cubicBezTo>
                <a:cubicBezTo>
                  <a:pt x="5368077" y="6073134"/>
                  <a:pt x="5267058" y="6100066"/>
                  <a:pt x="5267058" y="6100066"/>
                </a:cubicBezTo>
                <a:cubicBezTo>
                  <a:pt x="5267058" y="6100066"/>
                  <a:pt x="5318728" y="6208854"/>
                  <a:pt x="7095266" y="6287541"/>
                </a:cubicBezTo>
                <a:cubicBezTo>
                  <a:pt x="7422124" y="6302329"/>
                  <a:pt x="9563254" y="6024548"/>
                  <a:pt x="9707235" y="5994446"/>
                </a:cubicBezTo>
                <a:cubicBezTo>
                  <a:pt x="9844249" y="5966984"/>
                  <a:pt x="10002164" y="5671247"/>
                  <a:pt x="10083442" y="5678642"/>
                </a:cubicBezTo>
                <a:cubicBezTo>
                  <a:pt x="10103183" y="5653293"/>
                  <a:pt x="10283158" y="5139979"/>
                  <a:pt x="10338892" y="4650957"/>
                </a:cubicBezTo>
                <a:cubicBezTo>
                  <a:pt x="10448618" y="4580718"/>
                  <a:pt x="10551960" y="4503088"/>
                  <a:pt x="10628013" y="4411198"/>
                </a:cubicBezTo>
                <a:cubicBezTo>
                  <a:pt x="10675040" y="4354692"/>
                  <a:pt x="10718003" y="4298185"/>
                  <a:pt x="10802766" y="4258050"/>
                </a:cubicBezTo>
                <a:cubicBezTo>
                  <a:pt x="10755739" y="4203128"/>
                  <a:pt x="10675040" y="4190453"/>
                  <a:pt x="10614662" y="4150318"/>
                </a:cubicBezTo>
                <a:cubicBezTo>
                  <a:pt x="10610017" y="4117046"/>
                  <a:pt x="10705811" y="4127081"/>
                  <a:pt x="10681427" y="4054203"/>
                </a:cubicBezTo>
                <a:cubicBezTo>
                  <a:pt x="10648335" y="3957032"/>
                  <a:pt x="10684328" y="3846131"/>
                  <a:pt x="10520029" y="3804411"/>
                </a:cubicBezTo>
                <a:cubicBezTo>
                  <a:pt x="10476485" y="3709881"/>
                  <a:pt x="10464294" y="3558845"/>
                  <a:pt x="10568798" y="3466426"/>
                </a:cubicBezTo>
                <a:cubicBezTo>
                  <a:pt x="10724388" y="3328592"/>
                  <a:pt x="10699424" y="3240927"/>
                  <a:pt x="10499709" y="3166465"/>
                </a:cubicBezTo>
                <a:cubicBezTo>
                  <a:pt x="10474164" y="3156958"/>
                  <a:pt x="10501452" y="2570768"/>
                  <a:pt x="10489840" y="2546475"/>
                </a:cubicBezTo>
                <a:cubicBezTo>
                  <a:pt x="10508418" y="2513205"/>
                  <a:pt x="10551960" y="2521126"/>
                  <a:pt x="10584471" y="2512148"/>
                </a:cubicBezTo>
                <a:cubicBezTo>
                  <a:pt x="10726711" y="2474125"/>
                  <a:pt x="10731357" y="2474125"/>
                  <a:pt x="10695942" y="2358471"/>
                </a:cubicBezTo>
                <a:cubicBezTo>
                  <a:pt x="10685490" y="2323616"/>
                  <a:pt x="10709874" y="2309357"/>
                  <a:pt x="10732516" y="2287706"/>
                </a:cubicBezTo>
                <a:cubicBezTo>
                  <a:pt x="10817280" y="2206905"/>
                  <a:pt x="10817860" y="2205850"/>
                  <a:pt x="10731357" y="2137725"/>
                </a:cubicBezTo>
                <a:cubicBezTo>
                  <a:pt x="10706391" y="2118185"/>
                  <a:pt x="10689555" y="2097061"/>
                  <a:pt x="10678525" y="2070656"/>
                </a:cubicBezTo>
                <a:cubicBezTo>
                  <a:pt x="10658203" y="2022599"/>
                  <a:pt x="10658784" y="1982463"/>
                  <a:pt x="10735999" y="1956587"/>
                </a:cubicBezTo>
                <a:cubicBezTo>
                  <a:pt x="10789993" y="1938104"/>
                  <a:pt x="10820762" y="1916978"/>
                  <a:pt x="10824246" y="1862584"/>
                </a:cubicBezTo>
                <a:cubicBezTo>
                  <a:pt x="10826570" y="1817166"/>
                  <a:pt x="10832955" y="1787594"/>
                  <a:pt x="10773156" y="1768054"/>
                </a:cubicBezTo>
                <a:cubicBezTo>
                  <a:pt x="10724969" y="1752211"/>
                  <a:pt x="10711036" y="1718412"/>
                  <a:pt x="10716261" y="1678278"/>
                </a:cubicBezTo>
                <a:cubicBezTo>
                  <a:pt x="10728452" y="1580050"/>
                  <a:pt x="10662849" y="1522487"/>
                  <a:pt x="10554864" y="1477599"/>
                </a:cubicBezTo>
                <a:cubicBezTo>
                  <a:pt x="10452101" y="1434822"/>
                  <a:pt x="10362116" y="1377259"/>
                  <a:pt x="10267483" y="1324977"/>
                </a:cubicBezTo>
                <a:cubicBezTo>
                  <a:pt x="10162399" y="1266887"/>
                  <a:pt x="10040481" y="1232031"/>
                  <a:pt x="9913337" y="1202458"/>
                </a:cubicBezTo>
                <a:cubicBezTo>
                  <a:pt x="9936561" y="1160210"/>
                  <a:pt x="10016678" y="1183974"/>
                  <a:pt x="10024805" y="1124827"/>
                </a:cubicBezTo>
                <a:cubicBezTo>
                  <a:pt x="9826251" y="1074658"/>
                  <a:pt x="9636408" y="999139"/>
                  <a:pt x="9411726" y="980655"/>
                </a:cubicBezTo>
                <a:cubicBezTo>
                  <a:pt x="9593444" y="990161"/>
                  <a:pt x="9758326" y="922036"/>
                  <a:pt x="9930753" y="901968"/>
                </a:cubicBezTo>
                <a:cubicBezTo>
                  <a:pt x="9947008" y="868698"/>
                  <a:pt x="9909273" y="877147"/>
                  <a:pt x="9894178" y="871339"/>
                </a:cubicBezTo>
                <a:cubicBezTo>
                  <a:pt x="9879083" y="865001"/>
                  <a:pt x="9860506" y="862889"/>
                  <a:pt x="9858182" y="839125"/>
                </a:cubicBezTo>
                <a:cubicBezTo>
                  <a:pt x="9941205" y="804798"/>
                  <a:pt x="10045126" y="827506"/>
                  <a:pt x="10131050" y="792652"/>
                </a:cubicBezTo>
                <a:cubicBezTo>
                  <a:pt x="10111891" y="741954"/>
                  <a:pt x="10037578" y="772583"/>
                  <a:pt x="10006808" y="731920"/>
                </a:cubicBezTo>
                <a:cubicBezTo>
                  <a:pt x="10086927" y="724526"/>
                  <a:pt x="10161239" y="721357"/>
                  <a:pt x="10233809" y="710268"/>
                </a:cubicBezTo>
                <a:cubicBezTo>
                  <a:pt x="10290705" y="701818"/>
                  <a:pt x="10306380" y="658513"/>
                  <a:pt x="10267483" y="628940"/>
                </a:cubicBezTo>
                <a:cubicBezTo>
                  <a:pt x="10232648" y="602536"/>
                  <a:pt x="10181559" y="600422"/>
                  <a:pt x="10136275" y="589333"/>
                </a:cubicBezTo>
                <a:cubicBezTo>
                  <a:pt x="9813479" y="512230"/>
                  <a:pt x="9474428" y="487409"/>
                  <a:pt x="9131312" y="480544"/>
                </a:cubicBezTo>
                <a:cubicBezTo>
                  <a:pt x="8580936" y="469453"/>
                  <a:pt x="8028817" y="469982"/>
                  <a:pt x="7479600" y="454667"/>
                </a:cubicBezTo>
                <a:cubicBezTo>
                  <a:pt x="7227489" y="447934"/>
                  <a:pt x="6976357" y="436744"/>
                  <a:pt x="6724001" y="434021"/>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122" name="Picture 2" descr="Thank you clipart animated clipartfest - Clipartix">
            <a:extLst>
              <a:ext uri="{FF2B5EF4-FFF2-40B4-BE49-F238E27FC236}">
                <a16:creationId xmlns:a16="http://schemas.microsoft.com/office/drawing/2014/main" id="{C67BBD8F-1280-F34E-A7EE-A7FF6A0DEF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tretch/>
        </p:blipFill>
        <p:spPr bwMode="auto">
          <a:xfrm>
            <a:off x="3734938" y="1302951"/>
            <a:ext cx="5791199" cy="4047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679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585</Words>
  <Application>Microsoft Macintosh PowerPoint</Application>
  <PresentationFormat>Widescreen</PresentationFormat>
  <Paragraphs>25</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PBL</vt:lpstr>
      <vt:lpstr>PowerPoint Presentation</vt:lpstr>
      <vt:lpstr>So, he decided to seek medical care at a nearby hospital.  He was seen in the Emergency Department by a General Surgery specialist who diagnosed him as acute appendicitis and admitted him for emergency appendicectomy. </vt:lpstr>
      <vt:lpstr>He underwent the surgical procedure at 4 p.m. in the afternoon and the surgery was uneventful.  He was sent to the postoperative recovery room to receive his postoperative medications and care. </vt:lpstr>
      <vt:lpstr>The attending nurse prepared the postoperative medications which included intravenous antibiotic combination containing ampicillin and sulbactam and injected the required dose via the IV cannula. </vt:lpstr>
      <vt:lpstr>Rapidly after injection, he developed marked sweating, urticaria, erythema and edema in his upper and lower limbs.  A few minutes later, he suddenly collapsed with severe hypotension, shortness of breath and stridor with laryngeal obstruction and cyanosis.  </vt:lpstr>
      <vt:lpstr>Emergency Response team was called where they tried to stabilize the patient.  Intramuscular adrenalin was administered, and emergency tracheotomy was carried out to overcome upper airway obstruction.  Unfortunately, despite their best efforts, the condition rapidly deteriorated and the patient became unresponsive.  </vt:lpstr>
      <vt:lpstr>The chief of staff conducted an incident report about that unfortunate incident and review all the medical records including physician’s order to determine the medicolegal responsibility.    Family members agreed on autopsy report and forensic medicine pathologist was involved to determine the cause of death.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PBL</dc:title>
  <dc:creator>hala.saber@fmed.bu.edu.eg</dc:creator>
  <cp:lastModifiedBy>hala.saber@fmed.bu.edu.eg</cp:lastModifiedBy>
  <cp:revision>14</cp:revision>
  <dcterms:created xsi:type="dcterms:W3CDTF">2023-08-02T16:06:46Z</dcterms:created>
  <dcterms:modified xsi:type="dcterms:W3CDTF">2023-08-04T12:29:29Z</dcterms:modified>
</cp:coreProperties>
</file>