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tableStyles" Target="tableStyles.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viewProps" Target="view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presProps" Target="presProps.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notesMaster" Target="notesMasters/notesMaster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18D013-8D4C-DD44-9108-72283C83591D}" type="datetimeFigureOut">
              <a:rPr lang="en-US" smtClean="0"/>
              <a:t>3/23/2023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3F0736-6F49-3F4E-8F13-1A62EB36F0B2}" type="slidenum">
              <a:rPr lang="en-US" smtClean="0"/>
              <a:t>‹#›</a:t>
            </a:fld>
            <a:endParaRPr lang="en-US"/>
          </a:p>
        </p:txBody>
      </p:sp>
    </p:spTree>
    <p:extLst>
      <p:ext uri="{BB962C8B-B14F-4D97-AF65-F5344CB8AC3E}">
        <p14:creationId xmlns:p14="http://schemas.microsoft.com/office/powerpoint/2010/main" val="4279428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Magandang</a:t>
            </a:r>
            <a:r>
              <a:rPr lang="en-GB" dirty="0"/>
              <a:t> </a:t>
            </a:r>
            <a:r>
              <a:rPr lang="en-GB" dirty="0" err="1"/>
              <a:t>Araw</a:t>
            </a:r>
            <a:r>
              <a:rPr lang="en-GB" dirty="0"/>
              <a:t>! </a:t>
            </a:r>
            <a:r>
              <a:rPr lang="en-GB" dirty="0" err="1"/>
              <a:t>Ako</a:t>
            </a:r>
            <a:r>
              <a:rPr lang="en-GB" dirty="0"/>
              <a:t> </a:t>
            </a:r>
            <a:r>
              <a:rPr lang="en-GB" dirty="0" err="1"/>
              <a:t>ang</a:t>
            </a:r>
            <a:r>
              <a:rPr lang="en-GB" dirty="0"/>
              <a:t> </a:t>
            </a:r>
            <a:r>
              <a:rPr lang="en-GB" dirty="0" err="1"/>
              <a:t>inyong</a:t>
            </a:r>
            <a:r>
              <a:rPr lang="en-GB" dirty="0"/>
              <a:t> reporter </a:t>
            </a:r>
            <a:r>
              <a:rPr lang="en-GB" dirty="0" err="1"/>
              <a:t>ngayon</a:t>
            </a:r>
            <a:r>
              <a:rPr lang="en-GB" dirty="0"/>
              <a:t>, </a:t>
            </a:r>
            <a:r>
              <a:rPr lang="en-GB" dirty="0" err="1"/>
              <a:t>ang</a:t>
            </a:r>
            <a:r>
              <a:rPr lang="en-GB" dirty="0"/>
              <a:t> </a:t>
            </a:r>
            <a:r>
              <a:rPr lang="en-GB" dirty="0" err="1"/>
              <a:t>pangalan</a:t>
            </a:r>
            <a:r>
              <a:rPr lang="en-GB" dirty="0"/>
              <a:t> </a:t>
            </a:r>
            <a:r>
              <a:rPr lang="en-GB" dirty="0" err="1"/>
              <a:t>ko</a:t>
            </a:r>
            <a:r>
              <a:rPr lang="en-GB" dirty="0"/>
              <a:t> ay Kim Ivan Aquino </a:t>
            </a:r>
            <a:r>
              <a:rPr lang="en-GB" dirty="0" err="1"/>
              <a:t>mula</a:t>
            </a:r>
            <a:r>
              <a:rPr lang="en-GB" dirty="0"/>
              <a:t> </a:t>
            </a:r>
            <a:r>
              <a:rPr lang="en-GB" dirty="0" err="1"/>
              <a:t>sa</a:t>
            </a:r>
            <a:r>
              <a:rPr lang="en-GB" dirty="0"/>
              <a:t> BSIS 1-2. Let’s proceed to the lesson.</a:t>
            </a:r>
            <a:endParaRPr lang="en-US" dirty="0"/>
          </a:p>
        </p:txBody>
      </p:sp>
      <p:sp>
        <p:nvSpPr>
          <p:cNvPr id="4" name="Slide Number Placeholder 3"/>
          <p:cNvSpPr>
            <a:spLocks noGrp="1"/>
          </p:cNvSpPr>
          <p:nvPr>
            <p:ph type="sldNum" sz="quarter" idx="5"/>
          </p:nvPr>
        </p:nvSpPr>
        <p:spPr/>
        <p:txBody>
          <a:bodyPr/>
          <a:lstStyle/>
          <a:p>
            <a:fld id="{9A3F0736-6F49-3F4E-8F13-1A62EB36F0B2}" type="slidenum">
              <a:rPr lang="en-US" smtClean="0"/>
              <a:t>1</a:t>
            </a:fld>
            <a:endParaRPr lang="en-US"/>
          </a:p>
        </p:txBody>
      </p:sp>
    </p:spTree>
    <p:extLst>
      <p:ext uri="{BB962C8B-B14F-4D97-AF65-F5344CB8AC3E}">
        <p14:creationId xmlns:p14="http://schemas.microsoft.com/office/powerpoint/2010/main" val="21602800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Ang</a:t>
            </a:r>
            <a:r>
              <a:rPr lang="en-GB" dirty="0"/>
              <a:t> topic </a:t>
            </a:r>
            <a:r>
              <a:rPr lang="en-GB" dirty="0" err="1"/>
              <a:t>natin</a:t>
            </a:r>
            <a:r>
              <a:rPr lang="en-GB" dirty="0"/>
              <a:t> </a:t>
            </a:r>
            <a:r>
              <a:rPr lang="en-GB" dirty="0" err="1"/>
              <a:t>ngayong</a:t>
            </a:r>
            <a:r>
              <a:rPr lang="en-GB" dirty="0"/>
              <a:t> </a:t>
            </a:r>
            <a:r>
              <a:rPr lang="en-GB" dirty="0" err="1"/>
              <a:t>araw</a:t>
            </a:r>
            <a:r>
              <a:rPr lang="en-GB" dirty="0"/>
              <a:t> ay People &amp; Procedures in Information Systems. Sa lesson </a:t>
            </a:r>
            <a:r>
              <a:rPr lang="en-GB" dirty="0" err="1"/>
              <a:t>na</a:t>
            </a:r>
            <a:r>
              <a:rPr lang="en-GB" dirty="0"/>
              <a:t> </a:t>
            </a:r>
            <a:r>
              <a:rPr lang="en-GB" dirty="0" err="1"/>
              <a:t>ito</a:t>
            </a:r>
            <a:r>
              <a:rPr lang="en-GB" dirty="0"/>
              <a:t> </a:t>
            </a:r>
            <a:r>
              <a:rPr lang="en-GB" dirty="0" err="1"/>
              <a:t>pag</a:t>
            </a:r>
            <a:r>
              <a:rPr lang="en-GB" dirty="0"/>
              <a:t> </a:t>
            </a:r>
            <a:r>
              <a:rPr lang="en-GB" dirty="0" err="1"/>
              <a:t>aaralan</a:t>
            </a:r>
            <a:r>
              <a:rPr lang="en-GB" dirty="0"/>
              <a:t> </a:t>
            </a:r>
            <a:r>
              <a:rPr lang="en-GB" dirty="0" err="1"/>
              <a:t>natin</a:t>
            </a:r>
            <a:r>
              <a:rPr lang="en-GB" dirty="0"/>
              <a:t> </a:t>
            </a:r>
            <a:r>
              <a:rPr lang="en-GB" dirty="0" err="1"/>
              <a:t>ang</a:t>
            </a:r>
            <a:r>
              <a:rPr lang="en-GB" dirty="0"/>
              <a:t> </a:t>
            </a:r>
            <a:r>
              <a:rPr lang="en-GB" dirty="0" err="1"/>
              <a:t>mga</a:t>
            </a:r>
            <a:r>
              <a:rPr lang="en-GB" dirty="0"/>
              <a:t> Tao </a:t>
            </a:r>
            <a:r>
              <a:rPr lang="en-GB" dirty="0" err="1"/>
              <a:t>sa</a:t>
            </a:r>
            <a:r>
              <a:rPr lang="en-GB" dirty="0"/>
              <a:t> </a:t>
            </a:r>
            <a:r>
              <a:rPr lang="en-GB" dirty="0" err="1"/>
              <a:t>likod</a:t>
            </a:r>
            <a:r>
              <a:rPr lang="en-GB" dirty="0"/>
              <a:t> ng Information Systems at kung </a:t>
            </a:r>
            <a:r>
              <a:rPr lang="en-GB" dirty="0" err="1"/>
              <a:t>ano</a:t>
            </a:r>
            <a:r>
              <a:rPr lang="en-GB" dirty="0"/>
              <a:t> </a:t>
            </a:r>
            <a:r>
              <a:rPr lang="en-GB" dirty="0" err="1"/>
              <a:t>ba</a:t>
            </a:r>
            <a:r>
              <a:rPr lang="en-GB" dirty="0"/>
              <a:t> </a:t>
            </a:r>
            <a:r>
              <a:rPr lang="en-GB" dirty="0" err="1"/>
              <a:t>ang</a:t>
            </a:r>
            <a:r>
              <a:rPr lang="en-GB" dirty="0"/>
              <a:t> </a:t>
            </a:r>
            <a:r>
              <a:rPr lang="en-GB" dirty="0" err="1"/>
              <a:t>ginagawa</a:t>
            </a:r>
            <a:r>
              <a:rPr lang="en-GB" dirty="0"/>
              <a:t> </a:t>
            </a:r>
            <a:r>
              <a:rPr lang="en-GB" dirty="0" err="1"/>
              <a:t>nila</a:t>
            </a:r>
            <a:r>
              <a:rPr lang="en-GB" dirty="0"/>
              <a:t>.</a:t>
            </a:r>
            <a:endParaRPr lang="en-US" dirty="0"/>
          </a:p>
        </p:txBody>
      </p:sp>
      <p:sp>
        <p:nvSpPr>
          <p:cNvPr id="4" name="Slide Number Placeholder 3"/>
          <p:cNvSpPr>
            <a:spLocks noGrp="1"/>
          </p:cNvSpPr>
          <p:nvPr>
            <p:ph type="sldNum" sz="quarter" idx="5"/>
          </p:nvPr>
        </p:nvSpPr>
        <p:spPr/>
        <p:txBody>
          <a:bodyPr/>
          <a:lstStyle/>
          <a:p>
            <a:fld id="{9A3F0736-6F49-3F4E-8F13-1A62EB36F0B2}" type="slidenum">
              <a:rPr lang="en-US" smtClean="0"/>
              <a:t>2</a:t>
            </a:fld>
            <a:endParaRPr lang="en-US"/>
          </a:p>
        </p:txBody>
      </p:sp>
    </p:spTree>
    <p:extLst>
      <p:ext uri="{BB962C8B-B14F-4D97-AF65-F5344CB8AC3E}">
        <p14:creationId xmlns:p14="http://schemas.microsoft.com/office/powerpoint/2010/main" val="1449497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Unahin</a:t>
            </a:r>
            <a:r>
              <a:rPr lang="en-GB" dirty="0"/>
              <a:t> </a:t>
            </a:r>
            <a:r>
              <a:rPr lang="en-GB" dirty="0" err="1"/>
              <a:t>na</a:t>
            </a:r>
            <a:r>
              <a:rPr lang="en-GB" dirty="0"/>
              <a:t> </a:t>
            </a:r>
            <a:r>
              <a:rPr lang="en-GB" dirty="0" err="1"/>
              <a:t>natin</a:t>
            </a:r>
            <a:r>
              <a:rPr lang="en-GB" dirty="0"/>
              <a:t> </a:t>
            </a:r>
            <a:r>
              <a:rPr lang="en-GB" dirty="0" err="1"/>
              <a:t>ang</a:t>
            </a:r>
            <a:r>
              <a:rPr lang="en-GB" dirty="0"/>
              <a:t> Creators of Information Systems. </a:t>
            </a:r>
            <a:r>
              <a:rPr lang="en-GB" dirty="0" err="1"/>
              <a:t>Sila</a:t>
            </a:r>
            <a:r>
              <a:rPr lang="en-GB" dirty="0"/>
              <a:t> </a:t>
            </a:r>
            <a:r>
              <a:rPr lang="en-GB" dirty="0" err="1"/>
              <a:t>ang</a:t>
            </a:r>
            <a:r>
              <a:rPr lang="en-GB" dirty="0"/>
              <a:t> </a:t>
            </a:r>
            <a:r>
              <a:rPr lang="en-GB" dirty="0" err="1"/>
              <a:t>unang</a:t>
            </a:r>
            <a:r>
              <a:rPr lang="en-GB" dirty="0"/>
              <a:t> </a:t>
            </a:r>
            <a:r>
              <a:rPr lang="en-GB" dirty="0" err="1"/>
              <a:t>grupo</a:t>
            </a:r>
            <a:r>
              <a:rPr lang="en-GB" dirty="0"/>
              <a:t> </a:t>
            </a:r>
            <a:r>
              <a:rPr lang="en-GB" dirty="0" err="1"/>
              <a:t>na</a:t>
            </a:r>
            <a:r>
              <a:rPr lang="en-GB" dirty="0"/>
              <a:t> nag design, develop at nag build ng information systems. </a:t>
            </a:r>
            <a:endParaRPr lang="en-US" dirty="0"/>
          </a:p>
        </p:txBody>
      </p:sp>
      <p:sp>
        <p:nvSpPr>
          <p:cNvPr id="4" name="Slide Number Placeholder 3"/>
          <p:cNvSpPr>
            <a:spLocks noGrp="1"/>
          </p:cNvSpPr>
          <p:nvPr>
            <p:ph type="sldNum" sz="quarter" idx="5"/>
          </p:nvPr>
        </p:nvSpPr>
        <p:spPr/>
        <p:txBody>
          <a:bodyPr/>
          <a:lstStyle/>
          <a:p>
            <a:fld id="{9A3F0736-6F49-3F4E-8F13-1A62EB36F0B2}" type="slidenum">
              <a:rPr lang="en-US" smtClean="0"/>
              <a:t>3</a:t>
            </a:fld>
            <a:endParaRPr lang="en-US"/>
          </a:p>
        </p:txBody>
      </p:sp>
    </p:spTree>
    <p:extLst>
      <p:ext uri="{BB962C8B-B14F-4D97-AF65-F5344CB8AC3E}">
        <p14:creationId xmlns:p14="http://schemas.microsoft.com/office/powerpoint/2010/main" val="237242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Sunod</a:t>
            </a:r>
            <a:r>
              <a:rPr lang="en-GB" dirty="0"/>
              <a:t> </a:t>
            </a:r>
            <a:r>
              <a:rPr lang="en-GB" dirty="0" err="1"/>
              <a:t>ang</a:t>
            </a:r>
            <a:r>
              <a:rPr lang="en-GB" dirty="0"/>
              <a:t> System Analyst. </a:t>
            </a:r>
            <a:r>
              <a:rPr lang="en-GB" dirty="0" err="1"/>
              <a:t>Sila</a:t>
            </a:r>
            <a:r>
              <a:rPr lang="en-GB" dirty="0"/>
              <a:t> </a:t>
            </a:r>
            <a:r>
              <a:rPr lang="en-GB" dirty="0" err="1"/>
              <a:t>naman</a:t>
            </a:r>
            <a:r>
              <a:rPr lang="en-GB" dirty="0"/>
              <a:t> </a:t>
            </a:r>
            <a:r>
              <a:rPr lang="en-GB" dirty="0" err="1"/>
              <a:t>ang</a:t>
            </a:r>
            <a:r>
              <a:rPr lang="en-GB" dirty="0"/>
              <a:t> nag </a:t>
            </a:r>
            <a:r>
              <a:rPr lang="en-GB" dirty="0" err="1"/>
              <a:t>i</a:t>
            </a:r>
            <a:r>
              <a:rPr lang="en-GB" dirty="0"/>
              <a:t> identify </a:t>
            </a:r>
            <a:r>
              <a:rPr lang="en-GB" dirty="0" err="1"/>
              <a:t>sa</a:t>
            </a:r>
            <a:r>
              <a:rPr lang="en-GB" dirty="0"/>
              <a:t> business needs at </a:t>
            </a:r>
            <a:r>
              <a:rPr lang="en-GB" dirty="0" err="1"/>
              <a:t>sila</a:t>
            </a:r>
            <a:r>
              <a:rPr lang="en-GB" dirty="0"/>
              <a:t> </a:t>
            </a:r>
            <a:r>
              <a:rPr lang="en-GB" dirty="0" err="1"/>
              <a:t>ang</a:t>
            </a:r>
            <a:r>
              <a:rPr lang="en-GB" dirty="0"/>
              <a:t> </a:t>
            </a:r>
            <a:r>
              <a:rPr lang="en-GB" dirty="0" err="1"/>
              <a:t>umiisip</a:t>
            </a:r>
            <a:r>
              <a:rPr lang="en-GB" dirty="0"/>
              <a:t> ng </a:t>
            </a:r>
            <a:r>
              <a:rPr lang="en-GB" dirty="0" err="1"/>
              <a:t>bagong</a:t>
            </a:r>
            <a:r>
              <a:rPr lang="en-GB" dirty="0"/>
              <a:t> design para </a:t>
            </a:r>
            <a:r>
              <a:rPr lang="en-GB" dirty="0" err="1"/>
              <a:t>sa</a:t>
            </a:r>
            <a:r>
              <a:rPr lang="en-GB" dirty="0"/>
              <a:t> business needs.</a:t>
            </a:r>
            <a:endParaRPr lang="en-US" dirty="0"/>
          </a:p>
        </p:txBody>
      </p:sp>
      <p:sp>
        <p:nvSpPr>
          <p:cNvPr id="4" name="Slide Number Placeholder 3"/>
          <p:cNvSpPr>
            <a:spLocks noGrp="1"/>
          </p:cNvSpPr>
          <p:nvPr>
            <p:ph type="sldNum" sz="quarter" idx="5"/>
          </p:nvPr>
        </p:nvSpPr>
        <p:spPr/>
        <p:txBody>
          <a:bodyPr/>
          <a:lstStyle/>
          <a:p>
            <a:fld id="{9A3F0736-6F49-3F4E-8F13-1A62EB36F0B2}" type="slidenum">
              <a:rPr lang="en-US" smtClean="0"/>
              <a:t>4</a:t>
            </a:fld>
            <a:endParaRPr lang="en-US"/>
          </a:p>
        </p:txBody>
      </p:sp>
    </p:spTree>
    <p:extLst>
      <p:ext uri="{BB962C8B-B14F-4D97-AF65-F5344CB8AC3E}">
        <p14:creationId xmlns:p14="http://schemas.microsoft.com/office/powerpoint/2010/main" val="14567418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ay Programmer, </a:t>
            </a:r>
            <a:r>
              <a:rPr lang="en-GB" dirty="0" err="1"/>
              <a:t>sila</a:t>
            </a:r>
            <a:r>
              <a:rPr lang="en-GB" dirty="0"/>
              <a:t> ay nag </a:t>
            </a:r>
            <a:r>
              <a:rPr lang="en-GB" dirty="0" err="1"/>
              <a:t>gugugol</a:t>
            </a:r>
            <a:r>
              <a:rPr lang="en-GB" dirty="0"/>
              <a:t> ng </a:t>
            </a:r>
            <a:r>
              <a:rPr lang="en-GB" dirty="0" err="1"/>
              <a:t>oras</a:t>
            </a:r>
            <a:r>
              <a:rPr lang="en-GB" dirty="0"/>
              <a:t> </a:t>
            </a:r>
            <a:r>
              <a:rPr lang="en-GB" dirty="0" err="1"/>
              <a:t>sa</a:t>
            </a:r>
            <a:r>
              <a:rPr lang="en-GB" dirty="0"/>
              <a:t> </a:t>
            </a:r>
            <a:r>
              <a:rPr lang="en-GB" dirty="0" err="1"/>
              <a:t>pag</a:t>
            </a:r>
            <a:r>
              <a:rPr lang="en-GB" dirty="0"/>
              <a:t> type ng computer codes in programming language. </a:t>
            </a:r>
            <a:r>
              <a:rPr lang="en-GB" dirty="0" err="1"/>
              <a:t>Tuwing</a:t>
            </a:r>
            <a:r>
              <a:rPr lang="en-GB" dirty="0"/>
              <a:t> may system development, </a:t>
            </a:r>
            <a:r>
              <a:rPr lang="en-GB" dirty="0" err="1"/>
              <a:t>ang</a:t>
            </a:r>
            <a:r>
              <a:rPr lang="en-GB" dirty="0"/>
              <a:t> programmer </a:t>
            </a:r>
            <a:r>
              <a:rPr lang="en-GB" dirty="0" err="1"/>
              <a:t>ang</a:t>
            </a:r>
            <a:r>
              <a:rPr lang="en-GB" dirty="0"/>
              <a:t> </a:t>
            </a:r>
            <a:r>
              <a:rPr lang="en-GB" dirty="0" err="1"/>
              <a:t>sumusubok</a:t>
            </a:r>
            <a:r>
              <a:rPr lang="en-GB" dirty="0"/>
              <a:t> </a:t>
            </a:r>
            <a:r>
              <a:rPr lang="en-GB" dirty="0" err="1"/>
              <a:t>na</a:t>
            </a:r>
            <a:r>
              <a:rPr lang="en-GB" dirty="0"/>
              <a:t> </a:t>
            </a:r>
            <a:r>
              <a:rPr lang="en-GB" dirty="0" err="1"/>
              <a:t>magawa</a:t>
            </a:r>
            <a:r>
              <a:rPr lang="en-GB" dirty="0"/>
              <a:t> </a:t>
            </a:r>
            <a:r>
              <a:rPr lang="en-GB" dirty="0" err="1"/>
              <a:t>ang</a:t>
            </a:r>
            <a:r>
              <a:rPr lang="en-GB" dirty="0"/>
              <a:t> design specifications </a:t>
            </a:r>
            <a:r>
              <a:rPr lang="en-GB" dirty="0" err="1"/>
              <a:t>na</a:t>
            </a:r>
            <a:r>
              <a:rPr lang="en-GB" dirty="0"/>
              <a:t> </a:t>
            </a:r>
            <a:r>
              <a:rPr lang="en-GB" dirty="0" err="1"/>
              <a:t>bigay</a:t>
            </a:r>
            <a:r>
              <a:rPr lang="en-GB" dirty="0"/>
              <a:t> </a:t>
            </a:r>
            <a:r>
              <a:rPr lang="en-GB" dirty="0" err="1"/>
              <a:t>sa</a:t>
            </a:r>
            <a:r>
              <a:rPr lang="en-GB" dirty="0"/>
              <a:t> </a:t>
            </a:r>
            <a:r>
              <a:rPr lang="en-GB" dirty="0" err="1"/>
              <a:t>kanila</a:t>
            </a:r>
            <a:r>
              <a:rPr lang="en-GB" dirty="0"/>
              <a:t> ng system analyst.</a:t>
            </a:r>
            <a:endParaRPr lang="en-US" dirty="0"/>
          </a:p>
        </p:txBody>
      </p:sp>
      <p:sp>
        <p:nvSpPr>
          <p:cNvPr id="4" name="Slide Number Placeholder 3"/>
          <p:cNvSpPr>
            <a:spLocks noGrp="1"/>
          </p:cNvSpPr>
          <p:nvPr>
            <p:ph type="sldNum" sz="quarter" idx="5"/>
          </p:nvPr>
        </p:nvSpPr>
        <p:spPr/>
        <p:txBody>
          <a:bodyPr/>
          <a:lstStyle/>
          <a:p>
            <a:fld id="{9A3F0736-6F49-3F4E-8F13-1A62EB36F0B2}" type="slidenum">
              <a:rPr lang="en-US" smtClean="0"/>
              <a:t>5</a:t>
            </a:fld>
            <a:endParaRPr lang="en-US"/>
          </a:p>
        </p:txBody>
      </p:sp>
    </p:spTree>
    <p:extLst>
      <p:ext uri="{BB962C8B-B14F-4D97-AF65-F5344CB8AC3E}">
        <p14:creationId xmlns:p14="http://schemas.microsoft.com/office/powerpoint/2010/main" val="3555818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Computer engineer, </a:t>
            </a:r>
            <a:r>
              <a:rPr lang="en-GB" dirty="0" err="1"/>
              <a:t>sila</a:t>
            </a:r>
            <a:r>
              <a:rPr lang="en-GB" dirty="0"/>
              <a:t> </a:t>
            </a:r>
            <a:r>
              <a:rPr lang="en-GB" dirty="0" err="1"/>
              <a:t>ang</a:t>
            </a:r>
            <a:r>
              <a:rPr lang="en-GB" dirty="0"/>
              <a:t> nag design ng </a:t>
            </a:r>
            <a:r>
              <a:rPr lang="en-GB" dirty="0" err="1"/>
              <a:t>mga</a:t>
            </a:r>
            <a:r>
              <a:rPr lang="en-GB" dirty="0"/>
              <a:t> computing device </a:t>
            </a:r>
            <a:r>
              <a:rPr lang="en-GB" dirty="0" err="1"/>
              <a:t>na</a:t>
            </a:r>
            <a:r>
              <a:rPr lang="en-GB" dirty="0"/>
              <a:t> </a:t>
            </a:r>
            <a:r>
              <a:rPr lang="en-GB" dirty="0" err="1"/>
              <a:t>ginagamit</a:t>
            </a:r>
            <a:r>
              <a:rPr lang="en-GB" dirty="0"/>
              <a:t> </a:t>
            </a:r>
            <a:r>
              <a:rPr lang="en-GB" dirty="0" err="1"/>
              <a:t>natin</a:t>
            </a:r>
            <a:r>
              <a:rPr lang="en-GB" dirty="0"/>
              <a:t> </a:t>
            </a:r>
            <a:r>
              <a:rPr lang="en-GB" dirty="0" err="1"/>
              <a:t>ngayon</a:t>
            </a:r>
            <a:r>
              <a:rPr lang="en-GB" dirty="0"/>
              <a:t>. </a:t>
            </a:r>
            <a:r>
              <a:rPr lang="en-GB" dirty="0" err="1"/>
              <a:t>Maraming</a:t>
            </a:r>
            <a:r>
              <a:rPr lang="en-GB" dirty="0"/>
              <a:t> </a:t>
            </a:r>
            <a:r>
              <a:rPr lang="en-GB" dirty="0" err="1"/>
              <a:t>iba’t</a:t>
            </a:r>
            <a:r>
              <a:rPr lang="en-GB" dirty="0"/>
              <a:t> </a:t>
            </a:r>
            <a:r>
              <a:rPr lang="en-GB" dirty="0" err="1"/>
              <a:t>ibang</a:t>
            </a:r>
            <a:r>
              <a:rPr lang="en-GB" dirty="0"/>
              <a:t> computer engineers </a:t>
            </a:r>
            <a:r>
              <a:rPr lang="en-GB" dirty="0" err="1"/>
              <a:t>na</a:t>
            </a:r>
            <a:r>
              <a:rPr lang="en-GB" dirty="0"/>
              <a:t> </a:t>
            </a:r>
            <a:r>
              <a:rPr lang="en-GB" dirty="0" err="1"/>
              <a:t>naka</a:t>
            </a:r>
            <a:r>
              <a:rPr lang="en-GB" dirty="0"/>
              <a:t> focus </a:t>
            </a:r>
            <a:r>
              <a:rPr lang="en-GB" dirty="0" err="1"/>
              <a:t>sa</a:t>
            </a:r>
            <a:r>
              <a:rPr lang="en-GB" dirty="0"/>
              <a:t> </a:t>
            </a:r>
            <a:r>
              <a:rPr lang="en-GB" dirty="0" err="1"/>
              <a:t>iba’t</a:t>
            </a:r>
            <a:r>
              <a:rPr lang="en-GB" dirty="0"/>
              <a:t> </a:t>
            </a:r>
            <a:r>
              <a:rPr lang="en-GB" dirty="0" err="1"/>
              <a:t>ibang</a:t>
            </a:r>
            <a:r>
              <a:rPr lang="en-GB" dirty="0"/>
              <a:t> types ng device at system. </a:t>
            </a:r>
            <a:r>
              <a:rPr lang="en-GB" dirty="0" err="1"/>
              <a:t>Ang</a:t>
            </a:r>
            <a:r>
              <a:rPr lang="en-GB" dirty="0"/>
              <a:t> </a:t>
            </a:r>
            <a:r>
              <a:rPr lang="en-GB" dirty="0" err="1"/>
              <a:t>sumusunod</a:t>
            </a:r>
            <a:r>
              <a:rPr lang="en-GB" dirty="0"/>
              <a:t> ay </a:t>
            </a:r>
            <a:r>
              <a:rPr lang="en-GB" dirty="0" err="1"/>
              <a:t>ang</a:t>
            </a:r>
            <a:r>
              <a:rPr lang="en-GB" dirty="0"/>
              <a:t> </a:t>
            </a:r>
            <a:r>
              <a:rPr lang="en-GB" dirty="0" err="1"/>
              <a:t>mga</a:t>
            </a:r>
            <a:r>
              <a:rPr lang="en-GB" dirty="0"/>
              <a:t> </a:t>
            </a:r>
            <a:r>
              <a:rPr lang="en-GB" dirty="0" err="1"/>
              <a:t>mahalagang</a:t>
            </a:r>
            <a:r>
              <a:rPr lang="en-GB" dirty="0"/>
              <a:t> engineering jobs </a:t>
            </a:r>
            <a:endParaRPr lang="en-US" dirty="0"/>
          </a:p>
        </p:txBody>
      </p:sp>
      <p:sp>
        <p:nvSpPr>
          <p:cNvPr id="4" name="Slide Number Placeholder 3"/>
          <p:cNvSpPr>
            <a:spLocks noGrp="1"/>
          </p:cNvSpPr>
          <p:nvPr>
            <p:ph type="sldNum" sz="quarter" idx="5"/>
          </p:nvPr>
        </p:nvSpPr>
        <p:spPr/>
        <p:txBody>
          <a:bodyPr/>
          <a:lstStyle/>
          <a:p>
            <a:fld id="{9A3F0736-6F49-3F4E-8F13-1A62EB36F0B2}" type="slidenum">
              <a:rPr lang="en-US" smtClean="0"/>
              <a:t>6</a:t>
            </a:fld>
            <a:endParaRPr lang="en-US"/>
          </a:p>
        </p:txBody>
      </p:sp>
    </p:spTree>
    <p:extLst>
      <p:ext uri="{BB962C8B-B14F-4D97-AF65-F5344CB8AC3E}">
        <p14:creationId xmlns:p14="http://schemas.microsoft.com/office/powerpoint/2010/main" val="3184691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Hardware engineer. </a:t>
            </a:r>
            <a:r>
              <a:rPr lang="en-GB" dirty="0" err="1"/>
              <a:t>Sila</a:t>
            </a:r>
            <a:r>
              <a:rPr lang="en-GB" dirty="0"/>
              <a:t> </a:t>
            </a:r>
            <a:r>
              <a:rPr lang="en-GB" dirty="0" err="1"/>
              <a:t>ang</a:t>
            </a:r>
            <a:r>
              <a:rPr lang="en-GB" dirty="0"/>
              <a:t> nag research, design, develop at nag test ng computer systems </a:t>
            </a:r>
            <a:r>
              <a:rPr lang="en-GB" dirty="0" err="1"/>
              <a:t>pati</a:t>
            </a:r>
            <a:r>
              <a:rPr lang="en-GB" dirty="0"/>
              <a:t> </a:t>
            </a:r>
            <a:r>
              <a:rPr lang="en-GB" dirty="0" err="1"/>
              <a:t>na</a:t>
            </a:r>
            <a:r>
              <a:rPr lang="en-GB" dirty="0"/>
              <a:t> </a:t>
            </a:r>
            <a:r>
              <a:rPr lang="en-GB" dirty="0" err="1"/>
              <a:t>rin</a:t>
            </a:r>
            <a:r>
              <a:rPr lang="en-GB" dirty="0"/>
              <a:t> </a:t>
            </a:r>
            <a:r>
              <a:rPr lang="en-GB" dirty="0" err="1"/>
              <a:t>ang</a:t>
            </a:r>
            <a:r>
              <a:rPr lang="en-GB" dirty="0"/>
              <a:t> components </a:t>
            </a:r>
            <a:r>
              <a:rPr lang="en-GB" dirty="0" err="1"/>
              <a:t>katulad</a:t>
            </a:r>
            <a:r>
              <a:rPr lang="en-GB" dirty="0"/>
              <a:t> ng circuit boards. </a:t>
            </a:r>
          </a:p>
          <a:p>
            <a:r>
              <a:rPr lang="en-GB" dirty="0"/>
              <a:t>Software engineer. </a:t>
            </a:r>
            <a:r>
              <a:rPr lang="en-GB" dirty="0" err="1"/>
              <a:t>Sila</a:t>
            </a:r>
            <a:r>
              <a:rPr lang="en-GB" dirty="0"/>
              <a:t> </a:t>
            </a:r>
            <a:r>
              <a:rPr lang="en-GB" dirty="0" err="1"/>
              <a:t>ang</a:t>
            </a:r>
            <a:r>
              <a:rPr lang="en-GB" dirty="0"/>
              <a:t> nag design, develop at nag maintain ng computer software </a:t>
            </a:r>
            <a:r>
              <a:rPr lang="en-GB" dirty="0" err="1"/>
              <a:t>sa</a:t>
            </a:r>
            <a:r>
              <a:rPr lang="en-GB" dirty="0"/>
              <a:t> </a:t>
            </a:r>
            <a:r>
              <a:rPr lang="en-GB" dirty="0" err="1"/>
              <a:t>isang</a:t>
            </a:r>
            <a:r>
              <a:rPr lang="en-GB" dirty="0"/>
              <a:t> company. </a:t>
            </a:r>
          </a:p>
          <a:p>
            <a:r>
              <a:rPr lang="en-GB" dirty="0"/>
              <a:t>System engineer. </a:t>
            </a:r>
            <a:r>
              <a:rPr lang="en-GB" dirty="0" err="1"/>
              <a:t>Sila</a:t>
            </a:r>
            <a:r>
              <a:rPr lang="en-GB" dirty="0"/>
              <a:t> </a:t>
            </a:r>
            <a:r>
              <a:rPr lang="en-GB" dirty="0" err="1"/>
              <a:t>ang</a:t>
            </a:r>
            <a:r>
              <a:rPr lang="en-GB" dirty="0"/>
              <a:t> </a:t>
            </a:r>
            <a:r>
              <a:rPr lang="en-GB" dirty="0" err="1"/>
              <a:t>humahanap</a:t>
            </a:r>
            <a:r>
              <a:rPr lang="en-GB" dirty="0"/>
              <a:t> ng </a:t>
            </a:r>
            <a:r>
              <a:rPr lang="en-GB" dirty="0" err="1"/>
              <a:t>problema</a:t>
            </a:r>
            <a:r>
              <a:rPr lang="en-GB" dirty="0"/>
              <a:t> </a:t>
            </a:r>
            <a:r>
              <a:rPr lang="en-GB" dirty="0" err="1"/>
              <a:t>sa</a:t>
            </a:r>
            <a:r>
              <a:rPr lang="en-GB" dirty="0"/>
              <a:t> System at </a:t>
            </a:r>
            <a:r>
              <a:rPr lang="en-GB" dirty="0" err="1"/>
              <a:t>sila</a:t>
            </a:r>
            <a:r>
              <a:rPr lang="en-GB" dirty="0"/>
              <a:t> </a:t>
            </a:r>
            <a:r>
              <a:rPr lang="en-GB" dirty="0" err="1"/>
              <a:t>rin</a:t>
            </a:r>
            <a:r>
              <a:rPr lang="en-GB" dirty="0"/>
              <a:t> </a:t>
            </a:r>
            <a:r>
              <a:rPr lang="en-GB" dirty="0" err="1"/>
              <a:t>ang</a:t>
            </a:r>
            <a:r>
              <a:rPr lang="en-GB" dirty="0"/>
              <a:t> nag </a:t>
            </a:r>
            <a:r>
              <a:rPr lang="en-GB" dirty="0" err="1"/>
              <a:t>bibigay</a:t>
            </a:r>
            <a:r>
              <a:rPr lang="en-GB" dirty="0"/>
              <a:t> ng solution </a:t>
            </a:r>
            <a:r>
              <a:rPr lang="en-GB" dirty="0" err="1"/>
              <a:t>sa</a:t>
            </a:r>
            <a:r>
              <a:rPr lang="en-GB" dirty="0"/>
              <a:t> issue </a:t>
            </a:r>
            <a:r>
              <a:rPr lang="en-GB" dirty="0" err="1"/>
              <a:t>na</a:t>
            </a:r>
            <a:r>
              <a:rPr lang="en-GB" dirty="0"/>
              <a:t> </a:t>
            </a:r>
            <a:r>
              <a:rPr lang="en-GB" dirty="0" err="1"/>
              <a:t>nakita</a:t>
            </a:r>
            <a:r>
              <a:rPr lang="en-GB" dirty="0"/>
              <a:t> </a:t>
            </a:r>
            <a:r>
              <a:rPr lang="en-GB" dirty="0" err="1"/>
              <a:t>nila</a:t>
            </a:r>
            <a:r>
              <a:rPr lang="en-GB" dirty="0"/>
              <a:t>.</a:t>
            </a:r>
          </a:p>
          <a:p>
            <a:r>
              <a:rPr lang="en-GB" dirty="0"/>
              <a:t>Network engineer. </a:t>
            </a:r>
            <a:r>
              <a:rPr lang="en-GB" dirty="0" err="1"/>
              <a:t>Sila</a:t>
            </a:r>
            <a:r>
              <a:rPr lang="en-GB" dirty="0"/>
              <a:t> </a:t>
            </a:r>
            <a:r>
              <a:rPr lang="en-GB" dirty="0" err="1"/>
              <a:t>naman</a:t>
            </a:r>
            <a:r>
              <a:rPr lang="en-GB" dirty="0"/>
              <a:t> </a:t>
            </a:r>
            <a:r>
              <a:rPr lang="en-GB" dirty="0" err="1"/>
              <a:t>ang</a:t>
            </a:r>
            <a:r>
              <a:rPr lang="en-GB" dirty="0"/>
              <a:t> nag handle, install, configure at support ng firewall para ma ensure </a:t>
            </a:r>
            <a:r>
              <a:rPr lang="en-GB" dirty="0" err="1"/>
              <a:t>ang</a:t>
            </a:r>
            <a:r>
              <a:rPr lang="en-GB" dirty="0"/>
              <a:t> network security.</a:t>
            </a:r>
          </a:p>
        </p:txBody>
      </p:sp>
      <p:sp>
        <p:nvSpPr>
          <p:cNvPr id="4" name="Slide Number Placeholder 3"/>
          <p:cNvSpPr>
            <a:spLocks noGrp="1"/>
          </p:cNvSpPr>
          <p:nvPr>
            <p:ph type="sldNum" sz="quarter" idx="5"/>
          </p:nvPr>
        </p:nvSpPr>
        <p:spPr/>
        <p:txBody>
          <a:bodyPr/>
          <a:lstStyle/>
          <a:p>
            <a:fld id="{9A3F0736-6F49-3F4E-8F13-1A62EB36F0B2}" type="slidenum">
              <a:rPr lang="en-US" smtClean="0"/>
              <a:t>7</a:t>
            </a:fld>
            <a:endParaRPr lang="en-US"/>
          </a:p>
        </p:txBody>
      </p:sp>
    </p:spTree>
    <p:extLst>
      <p:ext uri="{BB962C8B-B14F-4D97-AF65-F5344CB8AC3E}">
        <p14:creationId xmlns:p14="http://schemas.microsoft.com/office/powerpoint/2010/main" val="37043006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A3F0736-6F49-3F4E-8F13-1A62EB36F0B2}" type="slidenum">
              <a:rPr lang="en-US" smtClean="0"/>
              <a:t>8</a:t>
            </a:fld>
            <a:endParaRPr lang="en-US"/>
          </a:p>
        </p:txBody>
      </p:sp>
    </p:spTree>
    <p:extLst>
      <p:ext uri="{BB962C8B-B14F-4D97-AF65-F5344CB8AC3E}">
        <p14:creationId xmlns:p14="http://schemas.microsoft.com/office/powerpoint/2010/main" val="7973120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3/23/2023</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3/23/2023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3/23/2023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3/23/2023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3/23/2023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2.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3/23/2023</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6.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90316-7D15-8969-C1C1-D1894796741D}"/>
              </a:ext>
            </a:extLst>
          </p:cNvPr>
          <p:cNvSpPr>
            <a:spLocks noGrp="1"/>
          </p:cNvSpPr>
          <p:nvPr>
            <p:ph type="ctrTitle"/>
          </p:nvPr>
        </p:nvSpPr>
        <p:spPr/>
        <p:txBody>
          <a:bodyPr>
            <a:noAutofit/>
          </a:bodyPr>
          <a:lstStyle/>
          <a:p>
            <a:r>
              <a:rPr lang="en-GB" sz="6600" dirty="0"/>
              <a:t>PEOPLE &amp; PROCEDURES IN INFORMATION SYSTEMS </a:t>
            </a:r>
            <a:endParaRPr lang="en-US" sz="6600" dirty="0"/>
          </a:p>
        </p:txBody>
      </p:sp>
      <p:sp>
        <p:nvSpPr>
          <p:cNvPr id="3" name="Subtitle 2">
            <a:extLst>
              <a:ext uri="{FF2B5EF4-FFF2-40B4-BE49-F238E27FC236}">
                <a16:creationId xmlns:a16="http://schemas.microsoft.com/office/drawing/2014/main" id="{99B928D5-FFF9-EAD5-BE23-166F00BAC281}"/>
              </a:ext>
            </a:extLst>
          </p:cNvPr>
          <p:cNvSpPr>
            <a:spLocks noGrp="1"/>
          </p:cNvSpPr>
          <p:nvPr>
            <p:ph type="subTitle" idx="1"/>
          </p:nvPr>
        </p:nvSpPr>
        <p:spPr/>
        <p:txBody>
          <a:bodyPr>
            <a:normAutofit fontScale="77500" lnSpcReduction="20000"/>
          </a:bodyPr>
          <a:lstStyle/>
          <a:p>
            <a:r>
              <a:rPr lang="en-GB" sz="3600" dirty="0"/>
              <a:t>REPORTER : KIM IVAN A. AQUINO</a:t>
            </a:r>
          </a:p>
          <a:p>
            <a:r>
              <a:rPr lang="en-GB" sz="3600" dirty="0"/>
              <a:t>SECTION : BSIS 1-2</a:t>
            </a:r>
          </a:p>
          <a:p>
            <a:r>
              <a:rPr lang="en-GB" sz="3600" dirty="0"/>
              <a:t>SUBJECT : INTRODUCTION TO COMPUTING </a:t>
            </a:r>
          </a:p>
          <a:p>
            <a:endParaRPr lang="en-US" dirty="0"/>
          </a:p>
        </p:txBody>
      </p:sp>
      <p:sp>
        <p:nvSpPr>
          <p:cNvPr id="5" name="TextBox 4">
            <a:extLst>
              <a:ext uri="{FF2B5EF4-FFF2-40B4-BE49-F238E27FC236}">
                <a16:creationId xmlns:a16="http://schemas.microsoft.com/office/drawing/2014/main" id="{6D05DB51-52F0-BD9B-18B8-4CA08BADC379}"/>
              </a:ext>
            </a:extLst>
          </p:cNvPr>
          <p:cNvSpPr txBox="1"/>
          <p:nvPr/>
        </p:nvSpPr>
        <p:spPr>
          <a:xfrm>
            <a:off x="5184576" y="2514600"/>
            <a:ext cx="1828800" cy="1828800"/>
          </a:xfrm>
          <a:prstGeom prst="rect">
            <a:avLst/>
          </a:prstGeom>
          <a:noFill/>
        </p:spPr>
        <p:txBody>
          <a:bodyPr wrap="square" rtlCol="0">
            <a:spAutoFit/>
          </a:bodyPr>
          <a:lstStyle/>
          <a:p>
            <a:pPr algn="l"/>
            <a:endParaRPr lang="en-US" dirty="0"/>
          </a:p>
        </p:txBody>
      </p:sp>
    </p:spTree>
    <p:extLst>
      <p:ext uri="{BB962C8B-B14F-4D97-AF65-F5344CB8AC3E}">
        <p14:creationId xmlns:p14="http://schemas.microsoft.com/office/powerpoint/2010/main" val="7177887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B9F20BF-1DA3-9F44-1054-FB9375F78B12}"/>
              </a:ext>
            </a:extLst>
          </p:cNvPr>
          <p:cNvSpPr>
            <a:spLocks noGrp="1"/>
          </p:cNvSpPr>
          <p:nvPr>
            <p:ph type="title"/>
          </p:nvPr>
        </p:nvSpPr>
        <p:spPr>
          <a:xfrm>
            <a:off x="1302147" y="2689715"/>
            <a:ext cx="9905998" cy="1478570"/>
          </a:xfrm>
        </p:spPr>
        <p:txBody>
          <a:bodyPr>
            <a:normAutofit fontScale="90000"/>
          </a:bodyPr>
          <a:lstStyle/>
          <a:p>
            <a:r>
              <a:rPr lang="en-GB" sz="5300"/>
              <a:t>PEOPLE &amp; PROCEDURES </a:t>
            </a:r>
            <a:br>
              <a:rPr lang="en-GB" sz="5300" dirty="0"/>
            </a:br>
            <a:r>
              <a:rPr lang="en-GB" sz="5300" dirty="0"/>
              <a:t>IN </a:t>
            </a:r>
            <a:br>
              <a:rPr lang="en-GB" sz="5300" dirty="0"/>
            </a:br>
            <a:r>
              <a:rPr lang="en-GB" sz="5300" dirty="0"/>
              <a:t>INFORMATION SYSTEMS</a:t>
            </a:r>
            <a:r>
              <a:rPr lang="en-GB" sz="4800" dirty="0"/>
              <a:t> </a:t>
            </a:r>
            <a:endParaRPr lang="en-US" sz="4800" dirty="0"/>
          </a:p>
        </p:txBody>
      </p:sp>
    </p:spTree>
    <p:extLst>
      <p:ext uri="{BB962C8B-B14F-4D97-AF65-F5344CB8AC3E}">
        <p14:creationId xmlns:p14="http://schemas.microsoft.com/office/powerpoint/2010/main" val="7361423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53FA8-1673-003F-705F-4895F2FE9E5C}"/>
              </a:ext>
            </a:extLst>
          </p:cNvPr>
          <p:cNvSpPr>
            <a:spLocks noGrp="1"/>
          </p:cNvSpPr>
          <p:nvPr>
            <p:ph type="title"/>
          </p:nvPr>
        </p:nvSpPr>
        <p:spPr/>
        <p:txBody>
          <a:bodyPr/>
          <a:lstStyle/>
          <a:p>
            <a:r>
              <a:rPr lang="en-GB" dirty="0"/>
              <a:t>The Creators of Information Systems</a:t>
            </a:r>
            <a:endParaRPr lang="en-US" dirty="0"/>
          </a:p>
        </p:txBody>
      </p:sp>
      <p:sp>
        <p:nvSpPr>
          <p:cNvPr id="3" name="Content Placeholder 2">
            <a:extLst>
              <a:ext uri="{FF2B5EF4-FFF2-40B4-BE49-F238E27FC236}">
                <a16:creationId xmlns:a16="http://schemas.microsoft.com/office/drawing/2014/main" id="{52FB1277-A65B-D44B-2347-CC31932088E8}"/>
              </a:ext>
            </a:extLst>
          </p:cNvPr>
          <p:cNvSpPr>
            <a:spLocks noGrp="1"/>
          </p:cNvSpPr>
          <p:nvPr>
            <p:ph idx="1"/>
          </p:nvPr>
        </p:nvSpPr>
        <p:spPr/>
        <p:txBody>
          <a:bodyPr>
            <a:normAutofit/>
          </a:bodyPr>
          <a:lstStyle/>
          <a:p>
            <a:r>
              <a:rPr lang="en-GB" sz="3600" dirty="0"/>
              <a:t>The first group of people to be considered play a role in designing, developing, and building information systems. These people are generally technical and have a background in programming, analysis, information security, or database design.</a:t>
            </a:r>
            <a:endParaRPr lang="en-US" sz="3600" dirty="0"/>
          </a:p>
        </p:txBody>
      </p:sp>
    </p:spTree>
    <p:extLst>
      <p:ext uri="{BB962C8B-B14F-4D97-AF65-F5344CB8AC3E}">
        <p14:creationId xmlns:p14="http://schemas.microsoft.com/office/powerpoint/2010/main" val="396546267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ADE6E-F1BF-5A01-80FA-2F4222175A37}"/>
              </a:ext>
            </a:extLst>
          </p:cNvPr>
          <p:cNvSpPr>
            <a:spLocks noGrp="1"/>
          </p:cNvSpPr>
          <p:nvPr>
            <p:ph type="title"/>
          </p:nvPr>
        </p:nvSpPr>
        <p:spPr/>
        <p:txBody>
          <a:bodyPr/>
          <a:lstStyle/>
          <a:p>
            <a:r>
              <a:rPr lang="en-GB" dirty="0"/>
              <a:t>Systems Analyst</a:t>
            </a:r>
            <a:endParaRPr lang="en-US" dirty="0"/>
          </a:p>
        </p:txBody>
      </p:sp>
      <p:sp>
        <p:nvSpPr>
          <p:cNvPr id="3" name="Content Placeholder 2">
            <a:extLst>
              <a:ext uri="{FF2B5EF4-FFF2-40B4-BE49-F238E27FC236}">
                <a16:creationId xmlns:a16="http://schemas.microsoft.com/office/drawing/2014/main" id="{57FFE3EA-6DD1-C00C-99A6-B04AB9A8C1BA}"/>
              </a:ext>
            </a:extLst>
          </p:cNvPr>
          <p:cNvSpPr>
            <a:spLocks noGrp="1"/>
          </p:cNvSpPr>
          <p:nvPr>
            <p:ph idx="1"/>
          </p:nvPr>
        </p:nvSpPr>
        <p:spPr/>
        <p:txBody>
          <a:bodyPr>
            <a:noAutofit/>
          </a:bodyPr>
          <a:lstStyle/>
          <a:p>
            <a:r>
              <a:rPr lang="en-GB" sz="3200" dirty="0"/>
              <a:t>The systems analyst straddles the divide between identifying business needs and imagining a new or redesigned system to </a:t>
            </a:r>
            <a:r>
              <a:rPr lang="en-GB" sz="3200" dirty="0" err="1"/>
              <a:t>fulfill</a:t>
            </a:r>
            <a:r>
              <a:rPr lang="en-GB" sz="3200" dirty="0"/>
              <a:t> those needs. This individual works with a team or department seeking to identify business requirements and </a:t>
            </a:r>
            <a:r>
              <a:rPr lang="en-GB" sz="3200" dirty="0" err="1"/>
              <a:t>analyze</a:t>
            </a:r>
            <a:r>
              <a:rPr lang="en-GB" sz="3200" dirty="0"/>
              <a:t> the specific details of an existing system or a system that needs to be built.</a:t>
            </a:r>
            <a:endParaRPr lang="en-US" sz="3200" dirty="0"/>
          </a:p>
        </p:txBody>
      </p:sp>
    </p:spTree>
    <p:extLst>
      <p:ext uri="{BB962C8B-B14F-4D97-AF65-F5344CB8AC3E}">
        <p14:creationId xmlns:p14="http://schemas.microsoft.com/office/powerpoint/2010/main" val="9076091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01A50-12DF-EE6C-EABB-247F9AED121E}"/>
              </a:ext>
            </a:extLst>
          </p:cNvPr>
          <p:cNvSpPr>
            <a:spLocks noGrp="1"/>
          </p:cNvSpPr>
          <p:nvPr>
            <p:ph type="title"/>
          </p:nvPr>
        </p:nvSpPr>
        <p:spPr/>
        <p:txBody>
          <a:bodyPr/>
          <a:lstStyle/>
          <a:p>
            <a:r>
              <a:rPr lang="en-US" dirty="0"/>
              <a:t>Programmer</a:t>
            </a:r>
            <a:br>
              <a:rPr lang="en-US" b="0" i="0" dirty="0">
                <a:solidFill>
                  <a:srgbClr val="000000"/>
                </a:solidFill>
                <a:effectLst/>
                <a:latin typeface="Helvetica" panose="020B0604020202020204" pitchFamily="34" charset="0"/>
              </a:rPr>
            </a:br>
            <a:endParaRPr lang="en-US" dirty="0"/>
          </a:p>
        </p:txBody>
      </p:sp>
      <p:sp>
        <p:nvSpPr>
          <p:cNvPr id="3" name="Content Placeholder 2">
            <a:extLst>
              <a:ext uri="{FF2B5EF4-FFF2-40B4-BE49-F238E27FC236}">
                <a16:creationId xmlns:a16="http://schemas.microsoft.com/office/drawing/2014/main" id="{E737E73B-B52E-DCAE-37B9-C5F91519D433}"/>
              </a:ext>
            </a:extLst>
          </p:cNvPr>
          <p:cNvSpPr>
            <a:spLocks noGrp="1"/>
          </p:cNvSpPr>
          <p:nvPr>
            <p:ph idx="1"/>
          </p:nvPr>
        </p:nvSpPr>
        <p:spPr/>
        <p:txBody>
          <a:bodyPr>
            <a:noAutofit/>
          </a:bodyPr>
          <a:lstStyle/>
          <a:p>
            <a:pPr lvl="1"/>
            <a:r>
              <a:rPr lang="en-US" sz="3600" dirty="0"/>
              <a:t>Programmers spend their time writing computer code in a programming language. In the case of systems development, programmers generally attempt to fulfill the design specifications given to them by a systems analyst.</a:t>
            </a:r>
          </a:p>
        </p:txBody>
      </p:sp>
    </p:spTree>
    <p:extLst>
      <p:ext uri="{BB962C8B-B14F-4D97-AF65-F5344CB8AC3E}">
        <p14:creationId xmlns:p14="http://schemas.microsoft.com/office/powerpoint/2010/main" val="8148440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8F5C3-AD84-D283-1E7F-C69C3C2DD60E}"/>
              </a:ext>
            </a:extLst>
          </p:cNvPr>
          <p:cNvSpPr>
            <a:spLocks noGrp="1"/>
          </p:cNvSpPr>
          <p:nvPr>
            <p:ph type="title"/>
          </p:nvPr>
        </p:nvSpPr>
        <p:spPr/>
        <p:txBody>
          <a:bodyPr/>
          <a:lstStyle/>
          <a:p>
            <a:r>
              <a:rPr lang="en-US" dirty="0"/>
              <a:t>Computer Engineer</a:t>
            </a:r>
            <a:br>
              <a:rPr lang="en-US" b="0" i="0" dirty="0">
                <a:solidFill>
                  <a:srgbClr val="000000"/>
                </a:solidFill>
                <a:effectLst/>
                <a:latin typeface="Helvetica" panose="020B0604020202020204" pitchFamily="34" charset="0"/>
              </a:rPr>
            </a:br>
            <a:endParaRPr lang="en-US" dirty="0"/>
          </a:p>
        </p:txBody>
      </p:sp>
      <p:sp>
        <p:nvSpPr>
          <p:cNvPr id="3" name="Content Placeholder 2">
            <a:extLst>
              <a:ext uri="{FF2B5EF4-FFF2-40B4-BE49-F238E27FC236}">
                <a16:creationId xmlns:a16="http://schemas.microsoft.com/office/drawing/2014/main" id="{7CDE950A-B619-3A05-4CD5-0295A17A582A}"/>
              </a:ext>
            </a:extLst>
          </p:cNvPr>
          <p:cNvSpPr>
            <a:spLocks noGrp="1"/>
          </p:cNvSpPr>
          <p:nvPr>
            <p:ph idx="1"/>
          </p:nvPr>
        </p:nvSpPr>
        <p:spPr/>
        <p:txBody>
          <a:bodyPr>
            <a:normAutofit/>
          </a:bodyPr>
          <a:lstStyle/>
          <a:p>
            <a:r>
              <a:rPr lang="en-US" sz="3200" dirty="0"/>
              <a:t>Computer engineers design the computing devices that we use every day. There are many types of computer engineers, who work on a variety of different types of devices and systems. Some of the more prominent engineering jobs are as follows:</a:t>
            </a:r>
          </a:p>
        </p:txBody>
      </p:sp>
    </p:spTree>
    <p:extLst>
      <p:ext uri="{BB962C8B-B14F-4D97-AF65-F5344CB8AC3E}">
        <p14:creationId xmlns:p14="http://schemas.microsoft.com/office/powerpoint/2010/main" val="6593174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9A8C88-839A-82D9-CD7A-DC839395B683}"/>
              </a:ext>
            </a:extLst>
          </p:cNvPr>
          <p:cNvSpPr>
            <a:spLocks noGrp="1"/>
          </p:cNvSpPr>
          <p:nvPr>
            <p:ph idx="1"/>
          </p:nvPr>
        </p:nvSpPr>
        <p:spPr>
          <a:xfrm>
            <a:off x="1141412" y="1110343"/>
            <a:ext cx="9905999" cy="4680858"/>
          </a:xfrm>
        </p:spPr>
        <p:txBody>
          <a:bodyPr>
            <a:normAutofit/>
          </a:bodyPr>
          <a:lstStyle/>
          <a:p>
            <a:r>
              <a:rPr lang="en-US" sz="4800" dirty="0"/>
              <a:t>Hardware engineer</a:t>
            </a:r>
          </a:p>
          <a:p>
            <a:r>
              <a:rPr lang="en-US" sz="4800" dirty="0"/>
              <a:t>Software engineer</a:t>
            </a:r>
          </a:p>
          <a:p>
            <a:r>
              <a:rPr lang="en-US" sz="4800" dirty="0"/>
              <a:t>Systems engineer</a:t>
            </a:r>
          </a:p>
          <a:p>
            <a:r>
              <a:rPr lang="en-US" sz="4800" dirty="0"/>
              <a:t>Network engineer</a:t>
            </a:r>
          </a:p>
        </p:txBody>
      </p:sp>
    </p:spTree>
    <p:extLst>
      <p:ext uri="{BB962C8B-B14F-4D97-AF65-F5344CB8AC3E}">
        <p14:creationId xmlns:p14="http://schemas.microsoft.com/office/powerpoint/2010/main" val="24341401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39332-687A-E9AE-358E-4384532825F8}"/>
              </a:ext>
            </a:extLst>
          </p:cNvPr>
          <p:cNvSpPr>
            <a:spLocks noGrp="1"/>
          </p:cNvSpPr>
          <p:nvPr>
            <p:ph type="title"/>
          </p:nvPr>
        </p:nvSpPr>
        <p:spPr/>
        <p:txBody>
          <a:bodyPr>
            <a:normAutofit fontScale="90000"/>
          </a:bodyPr>
          <a:lstStyle/>
          <a:p>
            <a:r>
              <a:rPr lang="en-US" dirty="0"/>
              <a:t>Information Systems Operations and Administration</a:t>
            </a:r>
            <a:br>
              <a:rPr lang="en-US" b="1" i="0" dirty="0">
                <a:solidFill>
                  <a:srgbClr val="373D3F"/>
                </a:solidFill>
                <a:effectLst/>
                <a:latin typeface="Cormorant Garamond"/>
              </a:rPr>
            </a:br>
            <a:endParaRPr lang="en-US" dirty="0"/>
          </a:p>
        </p:txBody>
      </p:sp>
      <p:sp>
        <p:nvSpPr>
          <p:cNvPr id="3" name="Content Placeholder 2">
            <a:extLst>
              <a:ext uri="{FF2B5EF4-FFF2-40B4-BE49-F238E27FC236}">
                <a16:creationId xmlns:a16="http://schemas.microsoft.com/office/drawing/2014/main" id="{FCEC7496-9647-A009-96E1-742C81DCADDC}"/>
              </a:ext>
            </a:extLst>
          </p:cNvPr>
          <p:cNvSpPr>
            <a:spLocks noGrp="1"/>
          </p:cNvSpPr>
          <p:nvPr>
            <p:ph idx="1"/>
          </p:nvPr>
        </p:nvSpPr>
        <p:spPr/>
        <p:txBody>
          <a:bodyPr>
            <a:noAutofit/>
          </a:bodyPr>
          <a:lstStyle/>
          <a:p>
            <a:r>
              <a:rPr lang="en-US" sz="3600" dirty="0"/>
              <a:t>Another group of information systems professionals are involved in the day-to-day operations and administration of IT. These people must keep the systems running and up-to-date so that the rest of the organization can make the most effective use of these resources.</a:t>
            </a:r>
          </a:p>
        </p:txBody>
      </p:sp>
    </p:spTree>
    <p:extLst>
      <p:ext uri="{BB962C8B-B14F-4D97-AF65-F5344CB8AC3E}">
        <p14:creationId xmlns:p14="http://schemas.microsoft.com/office/powerpoint/2010/main" val="20764346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65D43-356D-E94D-9469-DD26E45B1787}"/>
              </a:ext>
            </a:extLst>
          </p:cNvPr>
          <p:cNvSpPr>
            <a:spLocks noGrp="1"/>
          </p:cNvSpPr>
          <p:nvPr>
            <p:ph type="title"/>
          </p:nvPr>
        </p:nvSpPr>
        <p:spPr/>
        <p:txBody>
          <a:bodyPr/>
          <a:lstStyle/>
          <a:p>
            <a:r>
              <a:rPr lang="en-US" dirty="0"/>
              <a:t>Computer Operator</a:t>
            </a:r>
            <a:br>
              <a:rPr lang="en-US" dirty="0"/>
            </a:br>
            <a:endParaRPr lang="en-US" dirty="0"/>
          </a:p>
        </p:txBody>
      </p:sp>
      <p:sp>
        <p:nvSpPr>
          <p:cNvPr id="3" name="Content Placeholder 2">
            <a:extLst>
              <a:ext uri="{FF2B5EF4-FFF2-40B4-BE49-F238E27FC236}">
                <a16:creationId xmlns:a16="http://schemas.microsoft.com/office/drawing/2014/main" id="{AA500D6F-3C51-3813-0835-53FAAE476874}"/>
              </a:ext>
            </a:extLst>
          </p:cNvPr>
          <p:cNvSpPr>
            <a:spLocks noGrp="1"/>
          </p:cNvSpPr>
          <p:nvPr>
            <p:ph idx="1"/>
          </p:nvPr>
        </p:nvSpPr>
        <p:spPr/>
        <p:txBody>
          <a:bodyPr>
            <a:noAutofit/>
          </a:bodyPr>
          <a:lstStyle/>
          <a:p>
            <a:r>
              <a:rPr lang="en-US" sz="3200" dirty="0"/>
              <a:t>A computer operator is the person who oversees the mainframe computers and data centers in organizations. Some of their duties include keeping the operating systems up to date, ensuring available memory and disk storage, providing for redundancy (think electricity, connectivity to the Internet, and database backups), and overseeing the physical environment of the computer. </a:t>
            </a:r>
          </a:p>
        </p:txBody>
      </p:sp>
    </p:spTree>
    <p:extLst>
      <p:ext uri="{BB962C8B-B14F-4D97-AF65-F5344CB8AC3E}">
        <p14:creationId xmlns:p14="http://schemas.microsoft.com/office/powerpoint/2010/main" val="41589418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F36D4-5851-3362-EAFE-2FE34A02D2FE}"/>
              </a:ext>
            </a:extLst>
          </p:cNvPr>
          <p:cNvSpPr>
            <a:spLocks noGrp="1"/>
          </p:cNvSpPr>
          <p:nvPr>
            <p:ph type="title"/>
          </p:nvPr>
        </p:nvSpPr>
        <p:spPr/>
        <p:txBody>
          <a:bodyPr/>
          <a:lstStyle/>
          <a:p>
            <a:r>
              <a:rPr lang="en-US" dirty="0"/>
              <a:t>Database Administrator</a:t>
            </a:r>
            <a:br>
              <a:rPr lang="en-US" b="1" i="0" dirty="0">
                <a:solidFill>
                  <a:srgbClr val="373D3F"/>
                </a:solidFill>
                <a:effectLst/>
                <a:latin typeface="Cormorant Garamond"/>
              </a:rPr>
            </a:br>
            <a:endParaRPr lang="en-US" dirty="0"/>
          </a:p>
        </p:txBody>
      </p:sp>
      <p:sp>
        <p:nvSpPr>
          <p:cNvPr id="3" name="Content Placeholder 2">
            <a:extLst>
              <a:ext uri="{FF2B5EF4-FFF2-40B4-BE49-F238E27FC236}">
                <a16:creationId xmlns:a16="http://schemas.microsoft.com/office/drawing/2014/main" id="{A42DF7EF-C7C2-CB34-0C17-B1B29D2BACC1}"/>
              </a:ext>
            </a:extLst>
          </p:cNvPr>
          <p:cNvSpPr>
            <a:spLocks noGrp="1"/>
          </p:cNvSpPr>
          <p:nvPr>
            <p:ph idx="1"/>
          </p:nvPr>
        </p:nvSpPr>
        <p:spPr/>
        <p:txBody>
          <a:bodyPr>
            <a:noAutofit/>
          </a:bodyPr>
          <a:lstStyle/>
          <a:p>
            <a:r>
              <a:rPr lang="en-US" sz="3200" dirty="0"/>
              <a:t>A Database Administrator (DBA) is the person who designs and manages the databases for an organization. This person creates and maintains databases that are used as part of applications or the data warehouse. The DBA also consults with systems analysts and programmers on projects that require access to or the creation of databases.</a:t>
            </a:r>
          </a:p>
        </p:txBody>
      </p:sp>
    </p:spTree>
    <p:extLst>
      <p:ext uri="{BB962C8B-B14F-4D97-AF65-F5344CB8AC3E}">
        <p14:creationId xmlns:p14="http://schemas.microsoft.com/office/powerpoint/2010/main" val="7376075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9099B-6F4F-92E5-E4C1-964006362CD8}"/>
              </a:ext>
            </a:extLst>
          </p:cNvPr>
          <p:cNvSpPr>
            <a:spLocks noGrp="1"/>
          </p:cNvSpPr>
          <p:nvPr>
            <p:ph type="title"/>
          </p:nvPr>
        </p:nvSpPr>
        <p:spPr/>
        <p:txBody>
          <a:bodyPr/>
          <a:lstStyle/>
          <a:p>
            <a:r>
              <a:rPr lang="en-US" dirty="0"/>
              <a:t>Help Desk/Support Analyst</a:t>
            </a:r>
            <a:br>
              <a:rPr lang="en-US" b="1" i="0" dirty="0">
                <a:solidFill>
                  <a:srgbClr val="373D3F"/>
                </a:solidFill>
                <a:effectLst/>
                <a:latin typeface="Cormorant Garamond"/>
              </a:rPr>
            </a:br>
            <a:endParaRPr lang="en-US" dirty="0"/>
          </a:p>
        </p:txBody>
      </p:sp>
      <p:sp>
        <p:nvSpPr>
          <p:cNvPr id="3" name="Content Placeholder 2">
            <a:extLst>
              <a:ext uri="{FF2B5EF4-FFF2-40B4-BE49-F238E27FC236}">
                <a16:creationId xmlns:a16="http://schemas.microsoft.com/office/drawing/2014/main" id="{5F769C60-F0F9-24A2-7075-B288B2B708C2}"/>
              </a:ext>
            </a:extLst>
          </p:cNvPr>
          <p:cNvSpPr>
            <a:spLocks noGrp="1"/>
          </p:cNvSpPr>
          <p:nvPr>
            <p:ph idx="1"/>
          </p:nvPr>
        </p:nvSpPr>
        <p:spPr/>
        <p:txBody>
          <a:bodyPr>
            <a:noAutofit/>
          </a:bodyPr>
          <a:lstStyle/>
          <a:p>
            <a:r>
              <a:rPr lang="en-US" sz="3600" dirty="0"/>
              <a:t>Most mid-size to large organizations have their own information technology help desk. The help desk is the first line of support for computer users in the company. Computer users who are having problems or need information can contact the help desk for assistance.</a:t>
            </a:r>
          </a:p>
        </p:txBody>
      </p:sp>
    </p:spTree>
    <p:extLst>
      <p:ext uri="{BB962C8B-B14F-4D97-AF65-F5344CB8AC3E}">
        <p14:creationId xmlns:p14="http://schemas.microsoft.com/office/powerpoint/2010/main" val="175908132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02A93-6469-261C-9E3D-84CB92FDF124}"/>
              </a:ext>
            </a:extLst>
          </p:cNvPr>
          <p:cNvSpPr>
            <a:spLocks noGrp="1"/>
          </p:cNvSpPr>
          <p:nvPr>
            <p:ph type="title"/>
          </p:nvPr>
        </p:nvSpPr>
        <p:spPr/>
        <p:txBody>
          <a:bodyPr/>
          <a:lstStyle/>
          <a:p>
            <a:r>
              <a:rPr lang="en-US" dirty="0"/>
              <a:t>Trainer</a:t>
            </a:r>
            <a:br>
              <a:rPr lang="en-US" b="1" i="0" dirty="0">
                <a:solidFill>
                  <a:srgbClr val="373D3F"/>
                </a:solidFill>
                <a:effectLst/>
                <a:latin typeface="Cormorant Garamond"/>
              </a:rPr>
            </a:br>
            <a:endParaRPr lang="en-US" dirty="0"/>
          </a:p>
        </p:txBody>
      </p:sp>
      <p:sp>
        <p:nvSpPr>
          <p:cNvPr id="3" name="Content Placeholder 2">
            <a:extLst>
              <a:ext uri="{FF2B5EF4-FFF2-40B4-BE49-F238E27FC236}">
                <a16:creationId xmlns:a16="http://schemas.microsoft.com/office/drawing/2014/main" id="{810E5687-394C-9AC0-61D6-1CC2E0469006}"/>
              </a:ext>
            </a:extLst>
          </p:cNvPr>
          <p:cNvSpPr>
            <a:spLocks noGrp="1"/>
          </p:cNvSpPr>
          <p:nvPr>
            <p:ph idx="1"/>
          </p:nvPr>
        </p:nvSpPr>
        <p:spPr/>
        <p:txBody>
          <a:bodyPr>
            <a:normAutofit/>
          </a:bodyPr>
          <a:lstStyle/>
          <a:p>
            <a:r>
              <a:rPr lang="en-US" sz="3600" dirty="0"/>
              <a:t>A computer trainer conducts classes to teach people specific computer skills. For example, if a new ERP system is being installed in an organization, one part of the implementation process is to teach all of the users how to use the new system.</a:t>
            </a:r>
          </a:p>
        </p:txBody>
      </p:sp>
    </p:spTree>
    <p:extLst>
      <p:ext uri="{BB962C8B-B14F-4D97-AF65-F5344CB8AC3E}">
        <p14:creationId xmlns:p14="http://schemas.microsoft.com/office/powerpoint/2010/main" val="21356769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D2EDC-07B7-EA60-6DF6-1EA6DDB626D6}"/>
              </a:ext>
            </a:extLst>
          </p:cNvPr>
          <p:cNvSpPr>
            <a:spLocks noGrp="1"/>
          </p:cNvSpPr>
          <p:nvPr>
            <p:ph type="title"/>
          </p:nvPr>
        </p:nvSpPr>
        <p:spPr/>
        <p:txBody>
          <a:bodyPr/>
          <a:lstStyle/>
          <a:p>
            <a:r>
              <a:rPr lang="en-US" dirty="0"/>
              <a:t>Managing Information Systems</a:t>
            </a:r>
            <a:br>
              <a:rPr lang="en-US" dirty="0"/>
            </a:br>
            <a:endParaRPr lang="en-US" dirty="0"/>
          </a:p>
        </p:txBody>
      </p:sp>
      <p:sp>
        <p:nvSpPr>
          <p:cNvPr id="3" name="Content Placeholder 2">
            <a:extLst>
              <a:ext uri="{FF2B5EF4-FFF2-40B4-BE49-F238E27FC236}">
                <a16:creationId xmlns:a16="http://schemas.microsoft.com/office/drawing/2014/main" id="{1C1444C9-1F67-DE87-29E0-48F671FE8971}"/>
              </a:ext>
            </a:extLst>
          </p:cNvPr>
          <p:cNvSpPr>
            <a:spLocks noGrp="1"/>
          </p:cNvSpPr>
          <p:nvPr>
            <p:ph idx="1"/>
          </p:nvPr>
        </p:nvSpPr>
        <p:spPr/>
        <p:txBody>
          <a:bodyPr>
            <a:normAutofit/>
          </a:bodyPr>
          <a:lstStyle/>
          <a:p>
            <a:r>
              <a:rPr lang="en-US" sz="3600" dirty="0"/>
              <a:t>The management of information-systems functions is critical to the success of information systems within the organization. Here are some of the jobs associated with the management of information systems.</a:t>
            </a:r>
          </a:p>
        </p:txBody>
      </p:sp>
    </p:spTree>
    <p:extLst>
      <p:ext uri="{BB962C8B-B14F-4D97-AF65-F5344CB8AC3E}">
        <p14:creationId xmlns:p14="http://schemas.microsoft.com/office/powerpoint/2010/main" val="33007820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BC020-4944-251E-A593-D96A2BE53032}"/>
              </a:ext>
            </a:extLst>
          </p:cNvPr>
          <p:cNvSpPr>
            <a:spLocks noGrp="1"/>
          </p:cNvSpPr>
          <p:nvPr>
            <p:ph type="title"/>
          </p:nvPr>
        </p:nvSpPr>
        <p:spPr/>
        <p:txBody>
          <a:bodyPr/>
          <a:lstStyle/>
          <a:p>
            <a:r>
              <a:rPr lang="en-US" dirty="0"/>
              <a:t>CIO</a:t>
            </a:r>
            <a:br>
              <a:rPr lang="en-US" dirty="0"/>
            </a:br>
            <a:endParaRPr lang="en-US" dirty="0"/>
          </a:p>
        </p:txBody>
      </p:sp>
      <p:sp>
        <p:nvSpPr>
          <p:cNvPr id="3" name="Content Placeholder 2">
            <a:extLst>
              <a:ext uri="{FF2B5EF4-FFF2-40B4-BE49-F238E27FC236}">
                <a16:creationId xmlns:a16="http://schemas.microsoft.com/office/drawing/2014/main" id="{77127F5A-89CA-C394-D966-614A950B9928}"/>
              </a:ext>
            </a:extLst>
          </p:cNvPr>
          <p:cNvSpPr>
            <a:spLocks noGrp="1"/>
          </p:cNvSpPr>
          <p:nvPr>
            <p:ph idx="1"/>
          </p:nvPr>
        </p:nvSpPr>
        <p:spPr/>
        <p:txBody>
          <a:bodyPr>
            <a:noAutofit/>
          </a:bodyPr>
          <a:lstStyle/>
          <a:p>
            <a:r>
              <a:rPr lang="en-US" sz="3600" dirty="0"/>
              <a:t>The Chief Information Officer (CIO) is the head of the information-systems function. This person aligns the plans and operations of the information systems with the strategic goals of the organization. Tasks include budgeting, strategic planning, and personnel decisions for the information systems function.</a:t>
            </a:r>
          </a:p>
        </p:txBody>
      </p:sp>
    </p:spTree>
    <p:extLst>
      <p:ext uri="{BB962C8B-B14F-4D97-AF65-F5344CB8AC3E}">
        <p14:creationId xmlns:p14="http://schemas.microsoft.com/office/powerpoint/2010/main" val="301000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AF302-D479-3E2D-A0FD-042906044606}"/>
              </a:ext>
            </a:extLst>
          </p:cNvPr>
          <p:cNvSpPr>
            <a:spLocks noGrp="1"/>
          </p:cNvSpPr>
          <p:nvPr>
            <p:ph type="title"/>
          </p:nvPr>
        </p:nvSpPr>
        <p:spPr/>
        <p:txBody>
          <a:bodyPr/>
          <a:lstStyle/>
          <a:p>
            <a:r>
              <a:rPr lang="en-US" dirty="0"/>
              <a:t>Functional Manager</a:t>
            </a:r>
            <a:br>
              <a:rPr lang="en-US" b="1" i="0" dirty="0">
                <a:solidFill>
                  <a:srgbClr val="373D3F"/>
                </a:solidFill>
                <a:effectLst/>
                <a:latin typeface="Cormorant Garamond"/>
              </a:rPr>
            </a:br>
            <a:endParaRPr lang="en-US" dirty="0"/>
          </a:p>
        </p:txBody>
      </p:sp>
      <p:sp>
        <p:nvSpPr>
          <p:cNvPr id="3" name="Content Placeholder 2">
            <a:extLst>
              <a:ext uri="{FF2B5EF4-FFF2-40B4-BE49-F238E27FC236}">
                <a16:creationId xmlns:a16="http://schemas.microsoft.com/office/drawing/2014/main" id="{D8C38045-FE81-A831-8CA3-82A849A2971D}"/>
              </a:ext>
            </a:extLst>
          </p:cNvPr>
          <p:cNvSpPr>
            <a:spLocks noGrp="1"/>
          </p:cNvSpPr>
          <p:nvPr>
            <p:ph idx="1"/>
          </p:nvPr>
        </p:nvSpPr>
        <p:spPr/>
        <p:txBody>
          <a:bodyPr>
            <a:normAutofit/>
          </a:bodyPr>
          <a:lstStyle/>
          <a:p>
            <a:r>
              <a:rPr lang="en-US" sz="3600" dirty="0"/>
              <a:t>As an information systems organization becomes larger, many of the different functions are grouped together and led by a manager. These functional managers report to the CIO and manage the employees specific to their function. </a:t>
            </a:r>
          </a:p>
        </p:txBody>
      </p:sp>
    </p:spTree>
    <p:extLst>
      <p:ext uri="{BB962C8B-B14F-4D97-AF65-F5344CB8AC3E}">
        <p14:creationId xmlns:p14="http://schemas.microsoft.com/office/powerpoint/2010/main" val="20656226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06058-6E67-6F1A-3A49-FA170CB24C1A}"/>
              </a:ext>
            </a:extLst>
          </p:cNvPr>
          <p:cNvSpPr>
            <a:spLocks noGrp="1"/>
          </p:cNvSpPr>
          <p:nvPr>
            <p:ph type="title"/>
          </p:nvPr>
        </p:nvSpPr>
        <p:spPr/>
        <p:txBody>
          <a:bodyPr/>
          <a:lstStyle/>
          <a:p>
            <a:r>
              <a:rPr lang="en-US" dirty="0"/>
              <a:t>ERP Management</a:t>
            </a:r>
            <a:br>
              <a:rPr lang="en-US" b="1" i="0" dirty="0">
                <a:solidFill>
                  <a:srgbClr val="373D3F"/>
                </a:solidFill>
                <a:effectLst/>
                <a:latin typeface="Cormorant Garamond"/>
              </a:rPr>
            </a:br>
            <a:endParaRPr lang="en-US" dirty="0"/>
          </a:p>
        </p:txBody>
      </p:sp>
      <p:sp>
        <p:nvSpPr>
          <p:cNvPr id="3" name="Content Placeholder 2">
            <a:extLst>
              <a:ext uri="{FF2B5EF4-FFF2-40B4-BE49-F238E27FC236}">
                <a16:creationId xmlns:a16="http://schemas.microsoft.com/office/drawing/2014/main" id="{BF71CDAA-C987-459E-A86A-28C8F7FCA393}"/>
              </a:ext>
            </a:extLst>
          </p:cNvPr>
          <p:cNvSpPr>
            <a:spLocks noGrp="1"/>
          </p:cNvSpPr>
          <p:nvPr>
            <p:ph idx="1"/>
          </p:nvPr>
        </p:nvSpPr>
        <p:spPr/>
        <p:txBody>
          <a:bodyPr>
            <a:noAutofit/>
          </a:bodyPr>
          <a:lstStyle/>
          <a:p>
            <a:r>
              <a:rPr lang="en-US" sz="3600" dirty="0"/>
              <a:t>Organizations using an ERP require one or more individuals to manage these systems. EPR managers make sure that the ERP system is completely up to date, work to implement any changes to the ERP that are needed, and consult with various user departments on needed reports or data extracts.</a:t>
            </a:r>
          </a:p>
        </p:txBody>
      </p:sp>
    </p:spTree>
    <p:extLst>
      <p:ext uri="{BB962C8B-B14F-4D97-AF65-F5344CB8AC3E}">
        <p14:creationId xmlns:p14="http://schemas.microsoft.com/office/powerpoint/2010/main" val="29315009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4917D-2828-6992-6AAF-F023752549AE}"/>
              </a:ext>
            </a:extLst>
          </p:cNvPr>
          <p:cNvSpPr>
            <a:spLocks noGrp="1"/>
          </p:cNvSpPr>
          <p:nvPr>
            <p:ph type="title"/>
          </p:nvPr>
        </p:nvSpPr>
        <p:spPr/>
        <p:txBody>
          <a:bodyPr/>
          <a:lstStyle/>
          <a:p>
            <a:r>
              <a:rPr lang="en-US" dirty="0"/>
              <a:t>Project Managers</a:t>
            </a:r>
            <a:br>
              <a:rPr lang="en-US" b="1" i="0" dirty="0">
                <a:solidFill>
                  <a:srgbClr val="373D3F"/>
                </a:solidFill>
                <a:effectLst/>
                <a:latin typeface="Cormorant Garamond"/>
              </a:rPr>
            </a:br>
            <a:endParaRPr lang="en-US" dirty="0"/>
          </a:p>
        </p:txBody>
      </p:sp>
      <p:sp>
        <p:nvSpPr>
          <p:cNvPr id="3" name="Content Placeholder 2">
            <a:extLst>
              <a:ext uri="{FF2B5EF4-FFF2-40B4-BE49-F238E27FC236}">
                <a16:creationId xmlns:a16="http://schemas.microsoft.com/office/drawing/2014/main" id="{EE5F45E0-2B98-7FBA-9803-0859CD631476}"/>
              </a:ext>
            </a:extLst>
          </p:cNvPr>
          <p:cNvSpPr>
            <a:spLocks noGrp="1"/>
          </p:cNvSpPr>
          <p:nvPr>
            <p:ph idx="1"/>
          </p:nvPr>
        </p:nvSpPr>
        <p:spPr/>
        <p:txBody>
          <a:bodyPr>
            <a:noAutofit/>
          </a:bodyPr>
          <a:lstStyle/>
          <a:p>
            <a:r>
              <a:rPr lang="en-US" sz="3200" dirty="0"/>
              <a:t>Information systems projects are notorious for going over budget and being delivered late. In many cases a failed IT project can spell doom for a company. A project manager is responsible for keeping projects on time and on budget. This person works with the stakeholders of the project to keep the team organized and communicates the status of the project to management.</a:t>
            </a:r>
          </a:p>
        </p:txBody>
      </p:sp>
    </p:spTree>
    <p:extLst>
      <p:ext uri="{BB962C8B-B14F-4D97-AF65-F5344CB8AC3E}">
        <p14:creationId xmlns:p14="http://schemas.microsoft.com/office/powerpoint/2010/main" val="40026529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7DA31-4445-D055-BA81-F92DBA2517FA}"/>
              </a:ext>
            </a:extLst>
          </p:cNvPr>
          <p:cNvSpPr>
            <a:spLocks noGrp="1"/>
          </p:cNvSpPr>
          <p:nvPr>
            <p:ph type="title"/>
          </p:nvPr>
        </p:nvSpPr>
        <p:spPr/>
        <p:txBody>
          <a:bodyPr/>
          <a:lstStyle/>
          <a:p>
            <a:r>
              <a:rPr lang="en-US" dirty="0"/>
              <a:t>Information Security Officer</a:t>
            </a:r>
            <a:br>
              <a:rPr lang="en-US" b="1" i="0" dirty="0">
                <a:solidFill>
                  <a:srgbClr val="373D3F"/>
                </a:solidFill>
                <a:effectLst/>
                <a:latin typeface="Cormorant Garamond"/>
              </a:rPr>
            </a:br>
            <a:endParaRPr lang="en-US" dirty="0"/>
          </a:p>
        </p:txBody>
      </p:sp>
      <p:sp>
        <p:nvSpPr>
          <p:cNvPr id="3" name="Content Placeholder 2">
            <a:extLst>
              <a:ext uri="{FF2B5EF4-FFF2-40B4-BE49-F238E27FC236}">
                <a16:creationId xmlns:a16="http://schemas.microsoft.com/office/drawing/2014/main" id="{43E0E5F7-A7C2-EBFF-8773-E53B86276F04}"/>
              </a:ext>
            </a:extLst>
          </p:cNvPr>
          <p:cNvSpPr>
            <a:spLocks noGrp="1"/>
          </p:cNvSpPr>
          <p:nvPr>
            <p:ph idx="1"/>
          </p:nvPr>
        </p:nvSpPr>
        <p:spPr/>
        <p:txBody>
          <a:bodyPr>
            <a:noAutofit/>
          </a:bodyPr>
          <a:lstStyle/>
          <a:p>
            <a:r>
              <a:rPr lang="en-US" sz="3600" dirty="0"/>
              <a:t>An information security officer is in charge of setting information security policies for an organization and then overseeing the implementation of those policies. This person may have one or more people reporting to them as part of the information security team.</a:t>
            </a:r>
          </a:p>
        </p:txBody>
      </p:sp>
    </p:spTree>
    <p:extLst>
      <p:ext uri="{BB962C8B-B14F-4D97-AF65-F5344CB8AC3E}">
        <p14:creationId xmlns:p14="http://schemas.microsoft.com/office/powerpoint/2010/main" val="6070893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C4F89E-A50A-88E4-D7DA-C86A77BA89A8}"/>
              </a:ext>
            </a:extLst>
          </p:cNvPr>
          <p:cNvSpPr>
            <a:spLocks noGrp="1"/>
          </p:cNvSpPr>
          <p:nvPr>
            <p:ph type="title"/>
          </p:nvPr>
        </p:nvSpPr>
        <p:spPr/>
        <p:txBody>
          <a:bodyPr/>
          <a:lstStyle/>
          <a:p>
            <a:r>
              <a:rPr lang="en-US" dirty="0"/>
              <a:t>Emerging Roles</a:t>
            </a:r>
            <a:br>
              <a:rPr lang="en-US" b="1" i="0" dirty="0">
                <a:solidFill>
                  <a:srgbClr val="373D3F"/>
                </a:solidFill>
                <a:effectLst/>
                <a:latin typeface="Cormorant Garamond"/>
              </a:rPr>
            </a:br>
            <a:endParaRPr lang="en-US" dirty="0"/>
          </a:p>
        </p:txBody>
      </p:sp>
      <p:sp>
        <p:nvSpPr>
          <p:cNvPr id="3" name="Content Placeholder 2">
            <a:extLst>
              <a:ext uri="{FF2B5EF4-FFF2-40B4-BE49-F238E27FC236}">
                <a16:creationId xmlns:a16="http://schemas.microsoft.com/office/drawing/2014/main" id="{67B23DE1-18C4-1F5D-2A78-0D4C5CEDEB8F}"/>
              </a:ext>
            </a:extLst>
          </p:cNvPr>
          <p:cNvSpPr>
            <a:spLocks noGrp="1"/>
          </p:cNvSpPr>
          <p:nvPr>
            <p:ph idx="1"/>
          </p:nvPr>
        </p:nvSpPr>
        <p:spPr/>
        <p:txBody>
          <a:bodyPr>
            <a:normAutofit/>
          </a:bodyPr>
          <a:lstStyle/>
          <a:p>
            <a:r>
              <a:rPr lang="en-US" sz="3600" dirty="0"/>
              <a:t>As technology evolves many new roles are becoming more common as other roles diminish. For example, as we enter the age of “big data,” we are seeing the need for more data analysts and business intelligence specialists.</a:t>
            </a:r>
          </a:p>
        </p:txBody>
      </p:sp>
    </p:spTree>
    <p:extLst>
      <p:ext uri="{BB962C8B-B14F-4D97-AF65-F5344CB8AC3E}">
        <p14:creationId xmlns:p14="http://schemas.microsoft.com/office/powerpoint/2010/main" val="8478663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C02A4-7110-B78C-E5EC-23715986256B}"/>
              </a:ext>
            </a:extLst>
          </p:cNvPr>
          <p:cNvSpPr>
            <a:spLocks noGrp="1"/>
          </p:cNvSpPr>
          <p:nvPr>
            <p:ph type="title"/>
          </p:nvPr>
        </p:nvSpPr>
        <p:spPr>
          <a:xfrm>
            <a:off x="1141413" y="910827"/>
            <a:ext cx="9905998" cy="4893469"/>
          </a:xfrm>
        </p:spPr>
        <p:txBody>
          <a:bodyPr/>
          <a:lstStyle/>
          <a:p>
            <a:pPr algn="ctr"/>
            <a:r>
              <a:rPr lang="en-GB" dirty="0"/>
              <a:t>END</a:t>
            </a:r>
            <a:endParaRPr lang="en-US" dirty="0"/>
          </a:p>
        </p:txBody>
      </p:sp>
    </p:spTree>
    <p:extLst>
      <p:ext uri="{BB962C8B-B14F-4D97-AF65-F5344CB8AC3E}">
        <p14:creationId xmlns:p14="http://schemas.microsoft.com/office/powerpoint/2010/main" val="31731464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TotalTime>
  <Words>952</Words>
  <Application>Microsoft Office PowerPoint</Application>
  <PresentationFormat>Widescreen</PresentationFormat>
  <Paragraphs>45</Paragraphs>
  <Slides>20</Slides>
  <Notes>8</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Circuit</vt:lpstr>
      <vt:lpstr>PEOPLE &amp; PROCEDURES IN INFORMATION SYSTEMS </vt:lpstr>
      <vt:lpstr>PEOPLE &amp; PROCEDURES  IN  INFORMATION SYSTEMS </vt:lpstr>
      <vt:lpstr>The Creators of Information Systems</vt:lpstr>
      <vt:lpstr>Systems Analyst</vt:lpstr>
      <vt:lpstr>Programmer </vt:lpstr>
      <vt:lpstr>Computer Engineer </vt:lpstr>
      <vt:lpstr>PowerPoint Presentation</vt:lpstr>
      <vt:lpstr>Information Systems Operations and Administration </vt:lpstr>
      <vt:lpstr>Computer Operator </vt:lpstr>
      <vt:lpstr>Database Administrator </vt:lpstr>
      <vt:lpstr>Help Desk/Support Analyst </vt:lpstr>
      <vt:lpstr>Trainer </vt:lpstr>
      <vt:lpstr>Managing Information Systems </vt:lpstr>
      <vt:lpstr>CIO </vt:lpstr>
      <vt:lpstr>Functional Manager </vt:lpstr>
      <vt:lpstr>ERP Management </vt:lpstr>
      <vt:lpstr>Project Managers </vt:lpstr>
      <vt:lpstr>Information Security Officer </vt:lpstr>
      <vt:lpstr>Emerging Roles </vt:lpstr>
      <vt:lpstr>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PEOPLE &amp; PROCEDURES IN INFORMATION SYSTEMS</dc:title>
  <dc:creator>kivanaquino@gmail.com</dc:creator>
  <cp:lastModifiedBy>kivanaquino@gmail.com</cp:lastModifiedBy>
  <cp:revision>11</cp:revision>
  <dcterms:created xsi:type="dcterms:W3CDTF">2023-01-18T15:55:02Z</dcterms:created>
  <dcterms:modified xsi:type="dcterms:W3CDTF">2023-03-22T17:01:28Z</dcterms:modified>
</cp:coreProperties>
</file>