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9"/>
    <p:restoredTop sz="94610"/>
  </p:normalViewPr>
  <p:slideViewPr>
    <p:cSldViewPr snapToGrid="0" snapToObjects="1">
      <p:cViewPr varScale="1">
        <p:scale>
          <a:sx n="85" d="100"/>
          <a:sy n="85" d="100"/>
        </p:scale>
        <p:origin x="208" y="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81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gamma.app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gamma.app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gamma.app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hyperlink" Target="https://gamma.app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19599" y="1845826"/>
            <a:ext cx="7477601" cy="24995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6561"/>
              </a:lnSpc>
              <a:buNone/>
            </a:pPr>
            <a:r>
              <a:rPr lang="en-US" sz="5249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Introduction to Environmental Pollution</a:t>
            </a:r>
            <a:endParaRPr lang="en-US" sz="5249" dirty="0"/>
          </a:p>
        </p:txBody>
      </p:sp>
      <p:sp>
        <p:nvSpPr>
          <p:cNvPr id="6" name="Text 3"/>
          <p:cNvSpPr/>
          <p:nvPr/>
        </p:nvSpPr>
        <p:spPr>
          <a:xfrm>
            <a:off x="6319599" y="4678680"/>
            <a:ext cx="7477601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Environmental pollution poses a significant threat to the planet's well-being, impacting ecosystems and human health. It includes air, water, and soil pollution, each with diverse causes and effects.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6319599" y="6011466"/>
            <a:ext cx="355402" cy="355402"/>
          </a:xfrm>
          <a:prstGeom prst="roundRect">
            <a:avLst>
              <a:gd name="adj" fmla="val 25726039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7219" y="6019086"/>
            <a:ext cx="340162" cy="34016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786086" y="5994797"/>
            <a:ext cx="2267426" cy="38885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062"/>
              </a:lnSpc>
              <a:buNone/>
            </a:pPr>
            <a:r>
              <a:rPr lang="en-US" sz="2187" b="1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by Asmaa Altunaiji</a:t>
            </a:r>
            <a:endParaRPr lang="en-US" sz="2187" dirty="0"/>
          </a:p>
        </p:txBody>
      </p:sp>
      <p:pic>
        <p:nvPicPr>
          <p:cNvPr id="10" name="Image 2" descr="preencoded.png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sp>
        <p:nvSpPr>
          <p:cNvPr id="4" name="Text 2"/>
          <p:cNvSpPr/>
          <p:nvPr/>
        </p:nvSpPr>
        <p:spPr>
          <a:xfrm>
            <a:off x="2348389" y="2572107"/>
            <a:ext cx="8601432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Types of Environmental Pollution</a:t>
            </a:r>
            <a:endParaRPr lang="en-US" sz="4374" dirty="0"/>
          </a:p>
        </p:txBody>
      </p:sp>
      <p:sp>
        <p:nvSpPr>
          <p:cNvPr id="5" name="Text 3"/>
          <p:cNvSpPr/>
          <p:nvPr/>
        </p:nvSpPr>
        <p:spPr>
          <a:xfrm>
            <a:off x="2348389" y="3821906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Air Pollution</a:t>
            </a:r>
            <a:endParaRPr lang="en-US" sz="2187" dirty="0"/>
          </a:p>
        </p:txBody>
      </p:sp>
      <p:sp>
        <p:nvSpPr>
          <p:cNvPr id="6" name="Text 4"/>
          <p:cNvSpPr/>
          <p:nvPr/>
        </p:nvSpPr>
        <p:spPr>
          <a:xfrm>
            <a:off x="2348389" y="4391263"/>
            <a:ext cx="2949416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Caused by emissions from vehicles, industrial activities, and wildfires.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5847398" y="3821906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Water Pollution</a:t>
            </a:r>
            <a:endParaRPr lang="en-US" sz="2187" dirty="0"/>
          </a:p>
        </p:txBody>
      </p:sp>
      <p:sp>
        <p:nvSpPr>
          <p:cNvPr id="8" name="Text 6"/>
          <p:cNvSpPr/>
          <p:nvPr/>
        </p:nvSpPr>
        <p:spPr>
          <a:xfrm>
            <a:off x="5847398" y="4391263"/>
            <a:ext cx="2949416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Resulting from industrial discharge, agricultural runoff, and oil spills.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9346406" y="3821906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Soil Pollution</a:t>
            </a:r>
            <a:endParaRPr lang="en-US" sz="2187" dirty="0"/>
          </a:p>
        </p:txBody>
      </p:sp>
      <p:sp>
        <p:nvSpPr>
          <p:cNvPr id="10" name="Text 8"/>
          <p:cNvSpPr/>
          <p:nvPr/>
        </p:nvSpPr>
        <p:spPr>
          <a:xfrm>
            <a:off x="9346406" y="4391263"/>
            <a:ext cx="2949416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Caused by pesticides, improper disposal of waste, and industrial activities.</a:t>
            </a:r>
            <a:endParaRPr lang="en-US" sz="1750" dirty="0"/>
          </a:p>
        </p:txBody>
      </p:sp>
      <p:pic>
        <p:nvPicPr>
          <p:cNvPr id="11" name="Image 0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6576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490799" y="2048708"/>
            <a:ext cx="7074456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Air Pollution and Its Causes</a:t>
            </a:r>
            <a:endParaRPr lang="en-US" sz="4374" dirty="0"/>
          </a:p>
        </p:txBody>
      </p:sp>
      <p:sp>
        <p:nvSpPr>
          <p:cNvPr id="6" name="Shape 3"/>
          <p:cNvSpPr/>
          <p:nvPr/>
        </p:nvSpPr>
        <p:spPr>
          <a:xfrm>
            <a:off x="4490799" y="3249930"/>
            <a:ext cx="499943" cy="499943"/>
          </a:xfrm>
          <a:prstGeom prst="roundRect">
            <a:avLst>
              <a:gd name="adj" fmla="val 13333"/>
            </a:avLst>
          </a:prstGeom>
          <a:solidFill>
            <a:srgbClr val="F6E9D5"/>
          </a:solidFill>
          <a:ln/>
        </p:spPr>
      </p:sp>
      <p:sp>
        <p:nvSpPr>
          <p:cNvPr id="7" name="Text 4"/>
          <p:cNvSpPr/>
          <p:nvPr/>
        </p:nvSpPr>
        <p:spPr>
          <a:xfrm>
            <a:off x="4680109" y="3291602"/>
            <a:ext cx="121325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1</a:t>
            </a:r>
            <a:endParaRPr lang="en-US" sz="2624" dirty="0"/>
          </a:p>
        </p:txBody>
      </p:sp>
      <p:sp>
        <p:nvSpPr>
          <p:cNvPr id="8" name="Text 5"/>
          <p:cNvSpPr/>
          <p:nvPr/>
        </p:nvSpPr>
        <p:spPr>
          <a:xfrm>
            <a:off x="5212913" y="3326249"/>
            <a:ext cx="2610803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Industrial Emissions</a:t>
            </a:r>
            <a:endParaRPr lang="en-US" sz="2187" dirty="0"/>
          </a:p>
        </p:txBody>
      </p:sp>
      <p:sp>
        <p:nvSpPr>
          <p:cNvPr id="9" name="Text 6"/>
          <p:cNvSpPr/>
          <p:nvPr/>
        </p:nvSpPr>
        <p:spPr>
          <a:xfrm>
            <a:off x="5212913" y="3806666"/>
            <a:ext cx="3820001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Factories and power plants release harmful gases and particulate matter.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9255085" y="3249930"/>
            <a:ext cx="499943" cy="499943"/>
          </a:xfrm>
          <a:prstGeom prst="roundRect">
            <a:avLst>
              <a:gd name="adj" fmla="val 13333"/>
            </a:avLst>
          </a:prstGeom>
          <a:solidFill>
            <a:srgbClr val="F6E9D5"/>
          </a:solidFill>
          <a:ln/>
        </p:spPr>
      </p:sp>
      <p:sp>
        <p:nvSpPr>
          <p:cNvPr id="11" name="Text 8"/>
          <p:cNvSpPr/>
          <p:nvPr/>
        </p:nvSpPr>
        <p:spPr>
          <a:xfrm>
            <a:off x="9415463" y="3291602"/>
            <a:ext cx="17907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2</a:t>
            </a:r>
            <a:endParaRPr lang="en-US" sz="2624" dirty="0"/>
          </a:p>
        </p:txBody>
      </p:sp>
      <p:sp>
        <p:nvSpPr>
          <p:cNvPr id="12" name="Text 9"/>
          <p:cNvSpPr/>
          <p:nvPr/>
        </p:nvSpPr>
        <p:spPr>
          <a:xfrm>
            <a:off x="9977199" y="3326249"/>
            <a:ext cx="2320409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Vehicular Exhaust</a:t>
            </a:r>
            <a:endParaRPr lang="en-US" sz="2187" dirty="0"/>
          </a:p>
        </p:txBody>
      </p:sp>
      <p:sp>
        <p:nvSpPr>
          <p:cNvPr id="13" name="Text 10"/>
          <p:cNvSpPr/>
          <p:nvPr/>
        </p:nvSpPr>
        <p:spPr>
          <a:xfrm>
            <a:off x="9977199" y="3806666"/>
            <a:ext cx="3820001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Transportation emissions contribute to the buildup of pollutants in the atmosphere.</a:t>
            </a:r>
            <a:endParaRPr lang="en-US" sz="1750" dirty="0"/>
          </a:p>
        </p:txBody>
      </p:sp>
      <p:sp>
        <p:nvSpPr>
          <p:cNvPr id="14" name="Shape 11"/>
          <p:cNvSpPr/>
          <p:nvPr/>
        </p:nvSpPr>
        <p:spPr>
          <a:xfrm>
            <a:off x="4490799" y="5268635"/>
            <a:ext cx="499943" cy="499943"/>
          </a:xfrm>
          <a:prstGeom prst="roundRect">
            <a:avLst>
              <a:gd name="adj" fmla="val 13333"/>
            </a:avLst>
          </a:prstGeom>
          <a:solidFill>
            <a:srgbClr val="F6E9D5"/>
          </a:solidFill>
          <a:ln/>
        </p:spPr>
      </p:sp>
      <p:sp>
        <p:nvSpPr>
          <p:cNvPr id="15" name="Text 12"/>
          <p:cNvSpPr/>
          <p:nvPr/>
        </p:nvSpPr>
        <p:spPr>
          <a:xfrm>
            <a:off x="4647843" y="5310307"/>
            <a:ext cx="185738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3</a:t>
            </a:r>
            <a:endParaRPr lang="en-US" sz="2624" dirty="0"/>
          </a:p>
        </p:txBody>
      </p:sp>
      <p:sp>
        <p:nvSpPr>
          <p:cNvPr id="16" name="Text 13"/>
          <p:cNvSpPr/>
          <p:nvPr/>
        </p:nvSpPr>
        <p:spPr>
          <a:xfrm>
            <a:off x="5212913" y="5344954"/>
            <a:ext cx="2226826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Natural Disasters</a:t>
            </a:r>
            <a:endParaRPr lang="en-US" sz="2187" dirty="0"/>
          </a:p>
        </p:txBody>
      </p:sp>
      <p:sp>
        <p:nvSpPr>
          <p:cNvPr id="17" name="Text 14"/>
          <p:cNvSpPr/>
          <p:nvPr/>
        </p:nvSpPr>
        <p:spPr>
          <a:xfrm>
            <a:off x="5212913" y="5825371"/>
            <a:ext cx="8584287" cy="3554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Wildfires and volcanic eruptions release pollutants into the air.</a:t>
            </a:r>
            <a:endParaRPr lang="en-US" sz="1750" dirty="0"/>
          </a:p>
        </p:txBody>
      </p:sp>
      <p:pic>
        <p:nvPicPr>
          <p:cNvPr id="18" name="Image 1" descr="preencoded.png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sp>
        <p:nvSpPr>
          <p:cNvPr id="4" name="Text 2"/>
          <p:cNvSpPr/>
          <p:nvPr/>
        </p:nvSpPr>
        <p:spPr>
          <a:xfrm>
            <a:off x="2348389" y="3226832"/>
            <a:ext cx="8140898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Water Pollution and Its Sources</a:t>
            </a:r>
            <a:endParaRPr lang="en-US" sz="4374" dirty="0"/>
          </a:p>
        </p:txBody>
      </p:sp>
      <p:sp>
        <p:nvSpPr>
          <p:cNvPr id="5" name="Text 3"/>
          <p:cNvSpPr/>
          <p:nvPr/>
        </p:nvSpPr>
        <p:spPr>
          <a:xfrm>
            <a:off x="2571155" y="4506397"/>
            <a:ext cx="2862262" cy="3554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Industrial Discharge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5885378" y="4506397"/>
            <a:ext cx="2858453" cy="3554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Agricultural Runoff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195792" y="4506397"/>
            <a:ext cx="2862262" cy="3554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Oil Spills</a:t>
            </a:r>
            <a:endParaRPr lang="en-US" sz="1750" dirty="0"/>
          </a:p>
        </p:txBody>
      </p:sp>
      <p:pic>
        <p:nvPicPr>
          <p:cNvPr id="8" name="Image 0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77749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348389" y="3820597"/>
            <a:ext cx="7519988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Soil Pollution and Its Impacts</a:t>
            </a:r>
            <a:endParaRPr lang="en-US" sz="4374" dirty="0"/>
          </a:p>
        </p:txBody>
      </p:sp>
      <p:sp>
        <p:nvSpPr>
          <p:cNvPr id="6" name="Shape 3"/>
          <p:cNvSpPr/>
          <p:nvPr/>
        </p:nvSpPr>
        <p:spPr>
          <a:xfrm>
            <a:off x="2348389" y="4848225"/>
            <a:ext cx="3163014" cy="2338149"/>
          </a:xfrm>
          <a:prstGeom prst="roundRect">
            <a:avLst>
              <a:gd name="adj" fmla="val 2851"/>
            </a:avLst>
          </a:prstGeom>
          <a:solidFill>
            <a:srgbClr val="F6E9D5"/>
          </a:solidFill>
          <a:ln/>
        </p:spPr>
      </p:sp>
      <p:sp>
        <p:nvSpPr>
          <p:cNvPr id="7" name="Text 4"/>
          <p:cNvSpPr/>
          <p:nvPr/>
        </p:nvSpPr>
        <p:spPr>
          <a:xfrm>
            <a:off x="2570559" y="5070396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Reduced Fertility</a:t>
            </a:r>
            <a:endParaRPr lang="en-US" sz="2187" dirty="0"/>
          </a:p>
        </p:txBody>
      </p:sp>
      <p:sp>
        <p:nvSpPr>
          <p:cNvPr id="8" name="Text 5"/>
          <p:cNvSpPr/>
          <p:nvPr/>
        </p:nvSpPr>
        <p:spPr>
          <a:xfrm>
            <a:off x="2570559" y="5550813"/>
            <a:ext cx="2718673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Contaminated soils hinder plant growth and affect agricultural productivity.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5733574" y="4848225"/>
            <a:ext cx="3163014" cy="2338149"/>
          </a:xfrm>
          <a:prstGeom prst="roundRect">
            <a:avLst>
              <a:gd name="adj" fmla="val 2851"/>
            </a:avLst>
          </a:prstGeom>
          <a:solidFill>
            <a:srgbClr val="F6E9D5"/>
          </a:solidFill>
          <a:ln/>
        </p:spPr>
      </p:sp>
      <p:sp>
        <p:nvSpPr>
          <p:cNvPr id="10" name="Text 7"/>
          <p:cNvSpPr/>
          <p:nvPr/>
        </p:nvSpPr>
        <p:spPr>
          <a:xfrm>
            <a:off x="5955744" y="5070396"/>
            <a:ext cx="2718673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Groundwater Contamination</a:t>
            </a:r>
            <a:endParaRPr lang="en-US" sz="2187" dirty="0"/>
          </a:p>
        </p:txBody>
      </p:sp>
      <p:sp>
        <p:nvSpPr>
          <p:cNvPr id="11" name="Text 8"/>
          <p:cNvSpPr/>
          <p:nvPr/>
        </p:nvSpPr>
        <p:spPr>
          <a:xfrm>
            <a:off x="5955744" y="5897999"/>
            <a:ext cx="2718673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Pollutants leach into the groundwater, posing a risk to drinking water.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9118759" y="4848225"/>
            <a:ext cx="3163014" cy="2338149"/>
          </a:xfrm>
          <a:prstGeom prst="roundRect">
            <a:avLst>
              <a:gd name="adj" fmla="val 2851"/>
            </a:avLst>
          </a:prstGeom>
          <a:solidFill>
            <a:srgbClr val="F6E9D5"/>
          </a:solidFill>
          <a:ln/>
        </p:spPr>
      </p:sp>
      <p:sp>
        <p:nvSpPr>
          <p:cNvPr id="13" name="Text 10"/>
          <p:cNvSpPr/>
          <p:nvPr/>
        </p:nvSpPr>
        <p:spPr>
          <a:xfrm>
            <a:off x="9340929" y="5070396"/>
            <a:ext cx="2718673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Ecosystem Disruption</a:t>
            </a:r>
            <a:endParaRPr lang="en-US" sz="2187" dirty="0"/>
          </a:p>
        </p:txBody>
      </p:sp>
      <p:sp>
        <p:nvSpPr>
          <p:cNvPr id="14" name="Text 11"/>
          <p:cNvSpPr/>
          <p:nvPr/>
        </p:nvSpPr>
        <p:spPr>
          <a:xfrm>
            <a:off x="9340929" y="5897999"/>
            <a:ext cx="2718673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Adverse effects on soil-dwelling organisms and the ecological balance.</a:t>
            </a:r>
            <a:endParaRPr lang="en-US" sz="1750" dirty="0"/>
          </a:p>
        </p:txBody>
      </p:sp>
      <p:pic>
        <p:nvPicPr>
          <p:cNvPr id="15" name="Image 1" descr="preencoded.png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30791"/>
          </a:xfrm>
          <a:prstGeom prst="rect">
            <a:avLst/>
          </a:prstGeom>
          <a:solidFill>
            <a:srgbClr val="FEF5E7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0" y="0"/>
            <a:ext cx="3657600" cy="823079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28556" y="607576"/>
            <a:ext cx="9315688" cy="138112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37"/>
              </a:lnSpc>
              <a:buNone/>
            </a:pPr>
            <a:r>
              <a:rPr lang="en-US" sz="43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Effects of Environmental Pollution on Human Health</a:t>
            </a:r>
            <a:endParaRPr lang="en-US" sz="43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556" y="2320052"/>
            <a:ext cx="1104781" cy="176772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2264688" y="2540913"/>
            <a:ext cx="2668667" cy="3452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19"/>
              </a:lnSpc>
              <a:buNone/>
            </a:pPr>
            <a:r>
              <a:rPr lang="en-US" sz="2175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Respiratory Diseases</a:t>
            </a:r>
            <a:endParaRPr lang="en-US" sz="2175" dirty="0"/>
          </a:p>
        </p:txBody>
      </p:sp>
      <p:sp>
        <p:nvSpPr>
          <p:cNvPr id="8" name="Text 4"/>
          <p:cNvSpPr/>
          <p:nvPr/>
        </p:nvSpPr>
        <p:spPr>
          <a:xfrm>
            <a:off x="2264688" y="3018711"/>
            <a:ext cx="7879556" cy="35349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84"/>
              </a:lnSpc>
              <a:buNone/>
            </a:pPr>
            <a:r>
              <a:rPr lang="en-US" sz="174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Higher risk of asthma, lung cancer, and other respiratory ailments.</a:t>
            </a:r>
            <a:endParaRPr lang="en-US" sz="174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556" y="4087773"/>
            <a:ext cx="1104781" cy="176772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2264688" y="4308634"/>
            <a:ext cx="2704267" cy="3452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19"/>
              </a:lnSpc>
              <a:buNone/>
            </a:pPr>
            <a:r>
              <a:rPr lang="en-US" sz="2175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Waterborne Illnesses</a:t>
            </a:r>
            <a:endParaRPr lang="en-US" sz="2175" dirty="0"/>
          </a:p>
        </p:txBody>
      </p:sp>
      <p:sp>
        <p:nvSpPr>
          <p:cNvPr id="11" name="Text 6"/>
          <p:cNvSpPr/>
          <p:nvPr/>
        </p:nvSpPr>
        <p:spPr>
          <a:xfrm>
            <a:off x="2264688" y="4786432"/>
            <a:ext cx="7879556" cy="35349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84"/>
              </a:lnSpc>
              <a:buNone/>
            </a:pPr>
            <a:r>
              <a:rPr lang="en-US" sz="174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Exposure to contaminated water leads to gastrointestinal diseases.</a:t>
            </a:r>
            <a:endParaRPr lang="en-US" sz="174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556" y="5855494"/>
            <a:ext cx="1104781" cy="1767721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2264688" y="6076355"/>
            <a:ext cx="3433762" cy="3452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19"/>
              </a:lnSpc>
              <a:buNone/>
            </a:pPr>
            <a:r>
              <a:rPr lang="en-US" sz="2175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Chronic Health Conditions</a:t>
            </a:r>
            <a:endParaRPr lang="en-US" sz="2175" dirty="0"/>
          </a:p>
        </p:txBody>
      </p:sp>
      <p:sp>
        <p:nvSpPr>
          <p:cNvPr id="14" name="Text 8"/>
          <p:cNvSpPr/>
          <p:nvPr/>
        </p:nvSpPr>
        <p:spPr>
          <a:xfrm>
            <a:off x="2264688" y="6554153"/>
            <a:ext cx="7879556" cy="35349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784"/>
              </a:lnSpc>
              <a:buNone/>
            </a:pPr>
            <a:r>
              <a:rPr lang="en-US" sz="174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Prolonged exposure can result in cardiovascular issues and neurological damage.</a:t>
            </a:r>
            <a:endParaRPr lang="en-US" sz="1740" dirty="0"/>
          </a:p>
        </p:txBody>
      </p:sp>
      <p:pic>
        <p:nvPicPr>
          <p:cNvPr id="15" name="Image 4" descr="preencoded.png">
            <a:hlinkClick r:id="rId7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sp>
        <p:nvSpPr>
          <p:cNvPr id="4" name="Text 2"/>
          <p:cNvSpPr/>
          <p:nvPr/>
        </p:nvSpPr>
        <p:spPr>
          <a:xfrm>
            <a:off x="2348389" y="2149793"/>
            <a:ext cx="9933503" cy="13887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Solutions to Reduce Environmental Pollution</a:t>
            </a:r>
            <a:endParaRPr lang="en-US" sz="4374" dirty="0"/>
          </a:p>
        </p:txBody>
      </p:sp>
      <p:sp>
        <p:nvSpPr>
          <p:cNvPr id="5" name="Text 3"/>
          <p:cNvSpPr/>
          <p:nvPr/>
        </p:nvSpPr>
        <p:spPr>
          <a:xfrm>
            <a:off x="2348389" y="4093964"/>
            <a:ext cx="3088958" cy="6665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5249"/>
              </a:lnSpc>
              <a:buNone/>
            </a:pPr>
            <a:r>
              <a:rPr lang="en-US" sz="5249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Recycling</a:t>
            </a:r>
            <a:endParaRPr lang="en-US" sz="5249" dirty="0"/>
          </a:p>
        </p:txBody>
      </p:sp>
      <p:sp>
        <p:nvSpPr>
          <p:cNvPr id="6" name="Text 4"/>
          <p:cNvSpPr/>
          <p:nvPr/>
        </p:nvSpPr>
        <p:spPr>
          <a:xfrm>
            <a:off x="2602825" y="5038130"/>
            <a:ext cx="2579965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Recycling Initiatives</a:t>
            </a:r>
            <a:endParaRPr lang="en-US" sz="2187" dirty="0"/>
          </a:p>
        </p:txBody>
      </p:sp>
      <p:sp>
        <p:nvSpPr>
          <p:cNvPr id="7" name="Text 5"/>
          <p:cNvSpPr/>
          <p:nvPr/>
        </p:nvSpPr>
        <p:spPr>
          <a:xfrm>
            <a:off x="5770602" y="4093964"/>
            <a:ext cx="3088958" cy="6665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5249"/>
              </a:lnSpc>
              <a:buNone/>
            </a:pPr>
            <a:r>
              <a:rPr lang="en-US" sz="5249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Renewable Energy</a:t>
            </a:r>
            <a:endParaRPr lang="en-US" sz="5249" dirty="0"/>
          </a:p>
        </p:txBody>
      </p:sp>
      <p:sp>
        <p:nvSpPr>
          <p:cNvPr id="8" name="Text 6"/>
          <p:cNvSpPr/>
          <p:nvPr/>
        </p:nvSpPr>
        <p:spPr>
          <a:xfrm>
            <a:off x="5770602" y="5038130"/>
            <a:ext cx="3088958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Adoption of Renewable Energy</a:t>
            </a:r>
            <a:endParaRPr lang="en-US" sz="2187" dirty="0"/>
          </a:p>
        </p:txBody>
      </p:sp>
      <p:sp>
        <p:nvSpPr>
          <p:cNvPr id="9" name="Text 7"/>
          <p:cNvSpPr/>
          <p:nvPr/>
        </p:nvSpPr>
        <p:spPr>
          <a:xfrm>
            <a:off x="9192816" y="4093964"/>
            <a:ext cx="3089077" cy="6665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5249"/>
              </a:lnSpc>
              <a:buNone/>
            </a:pPr>
            <a:r>
              <a:rPr lang="en-US" sz="5249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Environmental Policies</a:t>
            </a:r>
            <a:endParaRPr lang="en-US" sz="5249" dirty="0"/>
          </a:p>
        </p:txBody>
      </p:sp>
      <p:sp>
        <p:nvSpPr>
          <p:cNvPr id="10" name="Text 8"/>
          <p:cNvSpPr/>
          <p:nvPr/>
        </p:nvSpPr>
        <p:spPr>
          <a:xfrm>
            <a:off x="9192816" y="5038130"/>
            <a:ext cx="3089077" cy="104155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Implementation of Stringent Environmental Policies</a:t>
            </a:r>
            <a:endParaRPr lang="en-US" sz="2187" dirty="0"/>
          </a:p>
        </p:txBody>
      </p:sp>
      <p:pic>
        <p:nvPicPr>
          <p:cNvPr id="11" name="Image 0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EF5E7"/>
          </a:solidFill>
          <a:ln/>
        </p:spPr>
      </p:sp>
      <p:sp>
        <p:nvSpPr>
          <p:cNvPr id="4" name="Text 2"/>
          <p:cNvSpPr/>
          <p:nvPr/>
        </p:nvSpPr>
        <p:spPr>
          <a:xfrm>
            <a:off x="2348389" y="1387554"/>
            <a:ext cx="7634407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468"/>
              </a:lnSpc>
              <a:buNone/>
            </a:pPr>
            <a:r>
              <a:rPr lang="en-US" sz="437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Conclusion and Call to Action</a:t>
            </a:r>
            <a:endParaRPr lang="en-US" sz="4374" dirty="0"/>
          </a:p>
        </p:txBody>
      </p:sp>
      <p:sp>
        <p:nvSpPr>
          <p:cNvPr id="5" name="Shape 3"/>
          <p:cNvSpPr/>
          <p:nvPr/>
        </p:nvSpPr>
        <p:spPr>
          <a:xfrm>
            <a:off x="7301270" y="2526268"/>
            <a:ext cx="27742" cy="4315658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6" name="Shape 4"/>
          <p:cNvSpPr/>
          <p:nvPr/>
        </p:nvSpPr>
        <p:spPr>
          <a:xfrm>
            <a:off x="6287512" y="3158073"/>
            <a:ext cx="777597" cy="27742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7" name="Shape 5"/>
          <p:cNvSpPr/>
          <p:nvPr/>
        </p:nvSpPr>
        <p:spPr>
          <a:xfrm>
            <a:off x="7065109" y="2922032"/>
            <a:ext cx="499943" cy="499943"/>
          </a:xfrm>
          <a:prstGeom prst="roundRect">
            <a:avLst>
              <a:gd name="adj" fmla="val 13333"/>
            </a:avLst>
          </a:prstGeom>
          <a:solidFill>
            <a:srgbClr val="F6E9D5"/>
          </a:solidFill>
          <a:ln/>
        </p:spPr>
      </p:sp>
      <p:sp>
        <p:nvSpPr>
          <p:cNvPr id="8" name="Text 6"/>
          <p:cNvSpPr/>
          <p:nvPr/>
        </p:nvSpPr>
        <p:spPr>
          <a:xfrm>
            <a:off x="7254419" y="2963704"/>
            <a:ext cx="121325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1</a:t>
            </a:r>
            <a:endParaRPr lang="en-US" sz="2624" dirty="0"/>
          </a:p>
        </p:txBody>
      </p:sp>
      <p:sp>
        <p:nvSpPr>
          <p:cNvPr id="9" name="Text 7"/>
          <p:cNvSpPr/>
          <p:nvPr/>
        </p:nvSpPr>
        <p:spPr>
          <a:xfrm>
            <a:off x="3871079" y="2970609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Raise Awareness</a:t>
            </a:r>
            <a:endParaRPr lang="en-US" sz="2187" dirty="0"/>
          </a:p>
        </p:txBody>
      </p:sp>
      <p:sp>
        <p:nvSpPr>
          <p:cNvPr id="10" name="Text 8"/>
          <p:cNvSpPr/>
          <p:nvPr/>
        </p:nvSpPr>
        <p:spPr>
          <a:xfrm>
            <a:off x="2348389" y="3451027"/>
            <a:ext cx="3744635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Educating communities about pollution's impact and steps for mitigation.</a:t>
            </a:r>
            <a:endParaRPr lang="en-US" sz="1750" dirty="0"/>
          </a:p>
        </p:txBody>
      </p:sp>
      <p:sp>
        <p:nvSpPr>
          <p:cNvPr id="11" name="Shape 9"/>
          <p:cNvSpPr/>
          <p:nvPr/>
        </p:nvSpPr>
        <p:spPr>
          <a:xfrm>
            <a:off x="7565053" y="4268926"/>
            <a:ext cx="777597" cy="27742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12" name="Shape 10"/>
          <p:cNvSpPr/>
          <p:nvPr/>
        </p:nvSpPr>
        <p:spPr>
          <a:xfrm>
            <a:off x="7065109" y="4032885"/>
            <a:ext cx="499943" cy="499943"/>
          </a:xfrm>
          <a:prstGeom prst="roundRect">
            <a:avLst>
              <a:gd name="adj" fmla="val 13333"/>
            </a:avLst>
          </a:prstGeom>
          <a:solidFill>
            <a:srgbClr val="F6E9D5"/>
          </a:solidFill>
          <a:ln/>
        </p:spPr>
      </p:sp>
      <p:sp>
        <p:nvSpPr>
          <p:cNvPr id="13" name="Text 11"/>
          <p:cNvSpPr/>
          <p:nvPr/>
        </p:nvSpPr>
        <p:spPr>
          <a:xfrm>
            <a:off x="7225486" y="4074557"/>
            <a:ext cx="179070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2</a:t>
            </a:r>
            <a:endParaRPr lang="en-US" sz="2624" dirty="0"/>
          </a:p>
        </p:txBody>
      </p:sp>
      <p:sp>
        <p:nvSpPr>
          <p:cNvPr id="14" name="Text 12"/>
          <p:cNvSpPr/>
          <p:nvPr/>
        </p:nvSpPr>
        <p:spPr>
          <a:xfrm>
            <a:off x="8537138" y="4081463"/>
            <a:ext cx="3744754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Promote Sustainable Practices</a:t>
            </a:r>
            <a:endParaRPr lang="en-US" sz="2187" dirty="0"/>
          </a:p>
        </p:txBody>
      </p:sp>
      <p:sp>
        <p:nvSpPr>
          <p:cNvPr id="15" name="Text 13"/>
          <p:cNvSpPr/>
          <p:nvPr/>
        </p:nvSpPr>
        <p:spPr>
          <a:xfrm>
            <a:off x="8537138" y="4909066"/>
            <a:ext cx="3744754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Encouraging sustainable consumer habits and eco-friendly technologies.</a:t>
            </a:r>
            <a:endParaRPr lang="en-US" sz="1750" dirty="0"/>
          </a:p>
        </p:txBody>
      </p:sp>
      <p:sp>
        <p:nvSpPr>
          <p:cNvPr id="16" name="Shape 14"/>
          <p:cNvSpPr/>
          <p:nvPr/>
        </p:nvSpPr>
        <p:spPr>
          <a:xfrm>
            <a:off x="6287512" y="5371326"/>
            <a:ext cx="777597" cy="27742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17" name="Shape 15"/>
          <p:cNvSpPr/>
          <p:nvPr/>
        </p:nvSpPr>
        <p:spPr>
          <a:xfrm>
            <a:off x="7065109" y="5135285"/>
            <a:ext cx="499943" cy="499943"/>
          </a:xfrm>
          <a:prstGeom prst="roundRect">
            <a:avLst>
              <a:gd name="adj" fmla="val 13333"/>
            </a:avLst>
          </a:prstGeom>
          <a:solidFill>
            <a:srgbClr val="F6E9D5"/>
          </a:solidFill>
          <a:ln/>
        </p:spPr>
      </p:sp>
      <p:sp>
        <p:nvSpPr>
          <p:cNvPr id="18" name="Text 16"/>
          <p:cNvSpPr/>
          <p:nvPr/>
        </p:nvSpPr>
        <p:spPr>
          <a:xfrm>
            <a:off x="7222153" y="5176957"/>
            <a:ext cx="185738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3</a:t>
            </a:r>
            <a:endParaRPr lang="en-US" sz="2624" dirty="0"/>
          </a:p>
        </p:txBody>
      </p:sp>
      <p:sp>
        <p:nvSpPr>
          <p:cNvPr id="19" name="Text 17"/>
          <p:cNvSpPr/>
          <p:nvPr/>
        </p:nvSpPr>
        <p:spPr>
          <a:xfrm>
            <a:off x="2434828" y="5183862"/>
            <a:ext cx="3658195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>
              <a:lnSpc>
                <a:spcPts val="2734"/>
              </a:lnSpc>
              <a:buNone/>
            </a:pPr>
            <a:r>
              <a:rPr lang="en-US" sz="2187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Advocate for Policy Changes</a:t>
            </a:r>
            <a:endParaRPr lang="en-US" sz="2187" dirty="0"/>
          </a:p>
        </p:txBody>
      </p:sp>
      <p:sp>
        <p:nvSpPr>
          <p:cNvPr id="20" name="Text 18"/>
          <p:cNvSpPr/>
          <p:nvPr/>
        </p:nvSpPr>
        <p:spPr>
          <a:xfrm>
            <a:off x="2348389" y="5664279"/>
            <a:ext cx="3744635" cy="7108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>
              <a:lnSpc>
                <a:spcPts val="2799"/>
              </a:lnSpc>
              <a:buNone/>
            </a:pPr>
            <a:r>
              <a:rPr lang="en-US" sz="17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Pushing for stronger environmental regulations and enforcement.</a:t>
            </a:r>
            <a:endParaRPr lang="en-US" sz="1750" dirty="0"/>
          </a:p>
        </p:txBody>
      </p:sp>
      <p:pic>
        <p:nvPicPr>
          <p:cNvPr id="21" name="Image 0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2153" y="7589520"/>
            <a:ext cx="2296807" cy="5486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309</Words>
  <Application>Microsoft Macintosh PowerPoint</Application>
  <PresentationFormat>Custom</PresentationFormat>
  <Paragraphs>63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Calibri</vt:lpstr>
      <vt:lpstr>Lora</vt:lpstr>
      <vt:lpstr>Source Sans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ASMAA ALI  HAMAD OBAID ALTENEIJI</cp:lastModifiedBy>
  <cp:revision>1</cp:revision>
  <dcterms:created xsi:type="dcterms:W3CDTF">2024-02-19T22:35:54Z</dcterms:created>
  <dcterms:modified xsi:type="dcterms:W3CDTF">2024-02-19T22:37:49Z</dcterms:modified>
</cp:coreProperties>
</file>