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336" r:id="rId4"/>
    <p:sldId id="259" r:id="rId5"/>
    <p:sldId id="331" r:id="rId6"/>
    <p:sldId id="332" r:id="rId7"/>
    <p:sldId id="333" r:id="rId8"/>
    <p:sldId id="335" r:id="rId9"/>
    <p:sldId id="334" r:id="rId10"/>
    <p:sldId id="347" r:id="rId11"/>
    <p:sldId id="350" r:id="rId12"/>
    <p:sldId id="351" r:id="rId13"/>
    <p:sldId id="352" r:id="rId14"/>
    <p:sldId id="348" r:id="rId15"/>
    <p:sldId id="353" r:id="rId16"/>
    <p:sldId id="354" r:id="rId17"/>
    <p:sldId id="349" r:id="rId18"/>
    <p:sldId id="337" r:id="rId19"/>
    <p:sldId id="338" r:id="rId20"/>
    <p:sldId id="339" r:id="rId21"/>
    <p:sldId id="346" r:id="rId22"/>
    <p:sldId id="340" r:id="rId23"/>
    <p:sldId id="341" r:id="rId24"/>
    <p:sldId id="342" r:id="rId25"/>
    <p:sldId id="343" r:id="rId26"/>
    <p:sldId id="344" r:id="rId27"/>
    <p:sldId id="345" r:id="rId28"/>
    <p:sldId id="286" r:id="rId29"/>
  </p:sldIdLst>
  <p:sldSz cx="12192000" cy="6858000"/>
  <p:notesSz cx="7010400" cy="9296400"/>
  <p:defaultTextStyle>
    <a:defPPr>
      <a:defRPr lang="es-D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0000CC"/>
    <a:srgbClr val="2306D4"/>
    <a:srgbClr val="1E05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47" autoAdjust="0"/>
    <p:restoredTop sz="62200" autoAdjust="0"/>
  </p:normalViewPr>
  <p:slideViewPr>
    <p:cSldViewPr snapToGrid="0">
      <p:cViewPr varScale="1">
        <p:scale>
          <a:sx n="49" d="100"/>
          <a:sy n="49" d="100"/>
        </p:scale>
        <p:origin x="1786"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8.png"/><Relationship Id="rId1" Type="http://schemas.openxmlformats.org/officeDocument/2006/relationships/image" Target="../media/image7.jfif"/><Relationship Id="rId4"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image" Target="../media/image8.png"/><Relationship Id="rId1" Type="http://schemas.openxmlformats.org/officeDocument/2006/relationships/image" Target="../media/image7.jfif"/><Relationship Id="rId4"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A4FCF7-EE42-4E18-A069-41E6E2330C3B}" type="doc">
      <dgm:prSet loTypeId="urn:microsoft.com/office/officeart/2005/8/layout/hProcess10" loCatId="picture" qsTypeId="urn:microsoft.com/office/officeart/2005/8/quickstyle/3d1" qsCatId="3D" csTypeId="urn:microsoft.com/office/officeart/2005/8/colors/colorful1" csCatId="colorful" phldr="1"/>
      <dgm:spPr/>
      <dgm:t>
        <a:bodyPr/>
        <a:lstStyle/>
        <a:p>
          <a:endParaRPr lang="en-US"/>
        </a:p>
      </dgm:t>
    </dgm:pt>
    <dgm:pt modelId="{1E727815-8224-4AF8-BA45-8D33A43B3193}">
      <dgm:prSet phldrT="[Text]"/>
      <dgm:spPr>
        <a:solidFill>
          <a:srgbClr val="FF0000"/>
        </a:solidFill>
      </dgm:spPr>
      <dgm:t>
        <a:bodyPr/>
        <a:lstStyle/>
        <a:p>
          <a:r>
            <a:rPr lang="en-US" b="1" noProof="0" dirty="0"/>
            <a:t>IDENTIFICACIÓN</a:t>
          </a:r>
          <a:endParaRPr lang="es-DO" b="1" noProof="0" dirty="0"/>
        </a:p>
      </dgm:t>
    </dgm:pt>
    <dgm:pt modelId="{FBFB9369-87D5-4CFB-9E3B-2CB9EDA9F8AE}" type="parTrans" cxnId="{28EF42DF-4677-4D9A-8324-AC19A3674496}">
      <dgm:prSet/>
      <dgm:spPr/>
      <dgm:t>
        <a:bodyPr/>
        <a:lstStyle/>
        <a:p>
          <a:endParaRPr lang="es-DO" noProof="0" dirty="0"/>
        </a:p>
      </dgm:t>
    </dgm:pt>
    <dgm:pt modelId="{4B4358F4-9C35-4A38-9E7B-0320422DD6EF}" type="sibTrans" cxnId="{28EF42DF-4677-4D9A-8324-AC19A3674496}">
      <dgm:prSet/>
      <dgm:spPr/>
      <dgm:t>
        <a:bodyPr/>
        <a:lstStyle/>
        <a:p>
          <a:endParaRPr lang="es-DO" noProof="0" dirty="0"/>
        </a:p>
      </dgm:t>
    </dgm:pt>
    <dgm:pt modelId="{1CF826D9-B5F4-4E74-A0F4-A25BEFEC0CA0}">
      <dgm:prSet phldrT="[Text]"/>
      <dgm:spPr>
        <a:solidFill>
          <a:schemeClr val="accent2"/>
        </a:solidFill>
      </dgm:spPr>
      <dgm:t>
        <a:bodyPr/>
        <a:lstStyle/>
        <a:p>
          <a:r>
            <a:rPr lang="en-US" b="1" noProof="0" dirty="0"/>
            <a:t>AUTORIZACIÓN</a:t>
          </a:r>
          <a:endParaRPr lang="es-DO" b="1" noProof="0" dirty="0"/>
        </a:p>
      </dgm:t>
    </dgm:pt>
    <dgm:pt modelId="{0A7D82E8-7B35-4130-A90E-6728DA602E02}" type="parTrans" cxnId="{5C9EE43F-CA19-41B4-B15A-F7F042EC9077}">
      <dgm:prSet/>
      <dgm:spPr/>
      <dgm:t>
        <a:bodyPr/>
        <a:lstStyle/>
        <a:p>
          <a:endParaRPr lang="es-DO" noProof="0" dirty="0"/>
        </a:p>
      </dgm:t>
    </dgm:pt>
    <dgm:pt modelId="{58D4C5CC-1C15-4B6A-972B-1BB9504A6473}" type="sibTrans" cxnId="{5C9EE43F-CA19-41B4-B15A-F7F042EC9077}">
      <dgm:prSet/>
      <dgm:spPr>
        <a:solidFill>
          <a:srgbClr val="FFC000"/>
        </a:solidFill>
      </dgm:spPr>
      <dgm:t>
        <a:bodyPr/>
        <a:lstStyle/>
        <a:p>
          <a:endParaRPr lang="es-DO" noProof="0" dirty="0"/>
        </a:p>
      </dgm:t>
    </dgm:pt>
    <dgm:pt modelId="{565AF8B6-1D0C-4899-834F-8F6EEB78E219}">
      <dgm:prSet phldrT="[Text]"/>
      <dgm:spPr>
        <a:solidFill>
          <a:srgbClr val="FFC000"/>
        </a:solidFill>
      </dgm:spPr>
      <dgm:t>
        <a:bodyPr/>
        <a:lstStyle/>
        <a:p>
          <a:r>
            <a:rPr lang="en-US" b="1" noProof="0" dirty="0"/>
            <a:t>REGISTRO</a:t>
          </a:r>
          <a:endParaRPr lang="es-DO" b="1" noProof="0" dirty="0"/>
        </a:p>
      </dgm:t>
    </dgm:pt>
    <dgm:pt modelId="{DFBAB0ED-EE73-4850-9833-18E50FDE1BD2}" type="parTrans" cxnId="{C8DF6DF1-15C5-446E-8924-E3173C202D3C}">
      <dgm:prSet/>
      <dgm:spPr/>
      <dgm:t>
        <a:bodyPr/>
        <a:lstStyle/>
        <a:p>
          <a:endParaRPr lang="es-DO" noProof="0" dirty="0"/>
        </a:p>
      </dgm:t>
    </dgm:pt>
    <dgm:pt modelId="{226BF6F4-1AA6-4B89-8136-6700B2BA89C0}" type="sibTrans" cxnId="{C8DF6DF1-15C5-446E-8924-E3173C202D3C}">
      <dgm:prSet/>
      <dgm:spPr>
        <a:solidFill>
          <a:srgbClr val="00B050"/>
        </a:solidFill>
      </dgm:spPr>
      <dgm:t>
        <a:bodyPr/>
        <a:lstStyle/>
        <a:p>
          <a:endParaRPr lang="es-DO" noProof="0" dirty="0"/>
        </a:p>
      </dgm:t>
    </dgm:pt>
    <dgm:pt modelId="{1E73C665-E310-4E00-9339-7D7E5E0364F9}">
      <dgm:prSet phldrT="[Text]" custT="1"/>
      <dgm:spPr>
        <a:solidFill>
          <a:srgbClr val="00B050"/>
        </a:solidFill>
      </dgm:spPr>
      <dgm:t>
        <a:bodyPr/>
        <a:lstStyle/>
        <a:p>
          <a:r>
            <a:rPr lang="en-US" sz="1300" b="1" noProof="0" dirty="0"/>
            <a:t>ACREDITACIÓN</a:t>
          </a:r>
          <a:endParaRPr lang="es-DO" sz="1300" b="1" noProof="0" dirty="0"/>
        </a:p>
      </dgm:t>
    </dgm:pt>
    <dgm:pt modelId="{4E96C27A-B999-4A16-8267-1AA51D5C5EF7}" type="parTrans" cxnId="{88759033-EA7B-4B30-8912-37D6E9075D53}">
      <dgm:prSet/>
      <dgm:spPr/>
      <dgm:t>
        <a:bodyPr/>
        <a:lstStyle/>
        <a:p>
          <a:endParaRPr lang="es-DO" noProof="0" dirty="0"/>
        </a:p>
      </dgm:t>
    </dgm:pt>
    <dgm:pt modelId="{CD1BD313-F4BC-4484-93F5-93254E1D20D9}" type="sibTrans" cxnId="{88759033-EA7B-4B30-8912-37D6E9075D53}">
      <dgm:prSet/>
      <dgm:spPr/>
      <dgm:t>
        <a:bodyPr/>
        <a:lstStyle/>
        <a:p>
          <a:endParaRPr lang="es-DO" noProof="0" dirty="0"/>
        </a:p>
      </dgm:t>
    </dgm:pt>
    <dgm:pt modelId="{3CC3EDB8-53AE-48E5-AD87-165773B7FE29}" type="pres">
      <dgm:prSet presAssocID="{92A4FCF7-EE42-4E18-A069-41E6E2330C3B}" presName="Name0" presStyleCnt="0">
        <dgm:presLayoutVars>
          <dgm:dir/>
          <dgm:resizeHandles val="exact"/>
        </dgm:presLayoutVars>
      </dgm:prSet>
      <dgm:spPr/>
    </dgm:pt>
    <dgm:pt modelId="{54678320-2A3B-4323-9AC3-61AC4CE3D70F}" type="pres">
      <dgm:prSet presAssocID="{1E727815-8224-4AF8-BA45-8D33A43B3193}" presName="composite" presStyleCnt="0"/>
      <dgm:spPr/>
    </dgm:pt>
    <dgm:pt modelId="{225CAB18-19BE-4B5C-B7CF-B0F3F34E63B3}" type="pres">
      <dgm:prSet presAssocID="{1E727815-8224-4AF8-BA45-8D33A43B3193}" presName="imagSh" presStyleLbl="bgImgPlace1" presStyleIdx="0" presStyleCnt="4" custLinFactNeighborY="-9558"/>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3542" t="6496" r="-3542" b="33268"/>
          </a:stretch>
        </a:blipFill>
      </dgm:spPr>
    </dgm:pt>
    <dgm:pt modelId="{D7B3ABC7-A835-461F-8719-FB91DAD6BC2D}" type="pres">
      <dgm:prSet presAssocID="{1E727815-8224-4AF8-BA45-8D33A43B3193}" presName="txNode" presStyleLbl="node1" presStyleIdx="0" presStyleCnt="4">
        <dgm:presLayoutVars>
          <dgm:bulletEnabled val="1"/>
        </dgm:presLayoutVars>
      </dgm:prSet>
      <dgm:spPr/>
    </dgm:pt>
    <dgm:pt modelId="{ED3ECC27-1149-45F9-86C8-F8C2294B51D3}" type="pres">
      <dgm:prSet presAssocID="{4B4358F4-9C35-4A38-9E7B-0320422DD6EF}" presName="sibTrans" presStyleLbl="sibTrans2D1" presStyleIdx="0" presStyleCnt="3"/>
      <dgm:spPr/>
    </dgm:pt>
    <dgm:pt modelId="{6D5A902B-8721-47B7-8C6E-90E3BF6167D6}" type="pres">
      <dgm:prSet presAssocID="{4B4358F4-9C35-4A38-9E7B-0320422DD6EF}" presName="connTx" presStyleLbl="sibTrans2D1" presStyleIdx="0" presStyleCnt="3"/>
      <dgm:spPr/>
    </dgm:pt>
    <dgm:pt modelId="{39C8F58B-AE2D-411D-88F5-A3AF710DEBB1}" type="pres">
      <dgm:prSet presAssocID="{1CF826D9-B5F4-4E74-A0F4-A25BEFEC0CA0}" presName="composite" presStyleCnt="0"/>
      <dgm:spPr/>
    </dgm:pt>
    <dgm:pt modelId="{78D938C4-4329-484C-B97A-6B2858BD9D71}" type="pres">
      <dgm:prSet presAssocID="{1CF826D9-B5F4-4E74-A0F4-A25BEFEC0CA0}" presName="imagSh" presStyleLbl="bgImgPlace1" presStyleIdx="1" presStyleCnt="4" custLinFactNeighborY="-9558"/>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6498" t="3150" r="-6888" b="29922"/>
          </a:stretch>
        </a:blipFill>
      </dgm:spPr>
    </dgm:pt>
    <dgm:pt modelId="{6A6CEAC0-D5BA-47F4-98CF-8125BCE643CB}" type="pres">
      <dgm:prSet presAssocID="{1CF826D9-B5F4-4E74-A0F4-A25BEFEC0CA0}" presName="txNode" presStyleLbl="node1" presStyleIdx="1" presStyleCnt="4">
        <dgm:presLayoutVars>
          <dgm:bulletEnabled val="1"/>
        </dgm:presLayoutVars>
      </dgm:prSet>
      <dgm:spPr/>
    </dgm:pt>
    <dgm:pt modelId="{340E8DDE-2585-41FE-95B0-6576240210A3}" type="pres">
      <dgm:prSet presAssocID="{58D4C5CC-1C15-4B6A-972B-1BB9504A6473}" presName="sibTrans" presStyleLbl="sibTrans2D1" presStyleIdx="1" presStyleCnt="3"/>
      <dgm:spPr/>
    </dgm:pt>
    <dgm:pt modelId="{74BD4615-4DB1-417F-9A0A-EAAE20DFA539}" type="pres">
      <dgm:prSet presAssocID="{58D4C5CC-1C15-4B6A-972B-1BB9504A6473}" presName="connTx" presStyleLbl="sibTrans2D1" presStyleIdx="1" presStyleCnt="3"/>
      <dgm:spPr/>
    </dgm:pt>
    <dgm:pt modelId="{A3ED357C-2E0F-4CAB-9D3F-20CCA3824FB4}" type="pres">
      <dgm:prSet presAssocID="{565AF8B6-1D0C-4899-834F-8F6EEB78E219}" presName="composite" presStyleCnt="0"/>
      <dgm:spPr/>
    </dgm:pt>
    <dgm:pt modelId="{C86EB23D-9CE7-41E0-80F4-B9DFAFFB015C}" type="pres">
      <dgm:prSet presAssocID="{565AF8B6-1D0C-4899-834F-8F6EEB78E219}" presName="imagSh" presStyleLbl="bgImgPlace1" presStyleIdx="2" presStyleCnt="4" custLinFactNeighborY="-9558"/>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3542" t="-195" r="-3542" b="-195"/>
          </a:stretch>
        </a:blipFill>
      </dgm:spPr>
    </dgm:pt>
    <dgm:pt modelId="{FE8B5C6D-4B6C-4E61-A8CB-4F4711EE474F}" type="pres">
      <dgm:prSet presAssocID="{565AF8B6-1D0C-4899-834F-8F6EEB78E219}" presName="txNode" presStyleLbl="node1" presStyleIdx="2" presStyleCnt="4">
        <dgm:presLayoutVars>
          <dgm:bulletEnabled val="1"/>
        </dgm:presLayoutVars>
      </dgm:prSet>
      <dgm:spPr/>
    </dgm:pt>
    <dgm:pt modelId="{0A3A6499-6C7D-4C51-B339-D71AA01918EE}" type="pres">
      <dgm:prSet presAssocID="{226BF6F4-1AA6-4B89-8136-6700B2BA89C0}" presName="sibTrans" presStyleLbl="sibTrans2D1" presStyleIdx="2" presStyleCnt="3"/>
      <dgm:spPr/>
    </dgm:pt>
    <dgm:pt modelId="{84D230AB-AE16-4EEA-B3AB-FA600E743B45}" type="pres">
      <dgm:prSet presAssocID="{226BF6F4-1AA6-4B89-8136-6700B2BA89C0}" presName="connTx" presStyleLbl="sibTrans2D1" presStyleIdx="2" presStyleCnt="3"/>
      <dgm:spPr/>
    </dgm:pt>
    <dgm:pt modelId="{C424990A-96FC-475B-81EE-5CE8779341C0}" type="pres">
      <dgm:prSet presAssocID="{1E73C665-E310-4E00-9339-7D7E5E0364F9}" presName="composite" presStyleCnt="0"/>
      <dgm:spPr/>
    </dgm:pt>
    <dgm:pt modelId="{9D9001E2-5ADD-4784-934C-70CD58949401}" type="pres">
      <dgm:prSet presAssocID="{1E73C665-E310-4E00-9339-7D7E5E0364F9}" presName="imagSh" presStyleLbl="bgImgPlace1" presStyleIdx="3" presStyleCnt="4" custLinFactNeighborY="-9558"/>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3151" t="-196" r="3151" b="26576"/>
          </a:stretch>
        </a:blipFill>
      </dgm:spPr>
    </dgm:pt>
    <dgm:pt modelId="{FEB79F9C-EA9C-448A-888B-3CD710DE03FA}" type="pres">
      <dgm:prSet presAssocID="{1E73C665-E310-4E00-9339-7D7E5E0364F9}" presName="txNode" presStyleLbl="node1" presStyleIdx="3" presStyleCnt="4">
        <dgm:presLayoutVars>
          <dgm:bulletEnabled val="1"/>
        </dgm:presLayoutVars>
      </dgm:prSet>
      <dgm:spPr/>
    </dgm:pt>
  </dgm:ptLst>
  <dgm:cxnLst>
    <dgm:cxn modelId="{B6C3EF0B-828F-421D-997A-CD696C7E4557}" type="presOf" srcId="{4B4358F4-9C35-4A38-9E7B-0320422DD6EF}" destId="{ED3ECC27-1149-45F9-86C8-F8C2294B51D3}" srcOrd="0" destOrd="0" presId="urn:microsoft.com/office/officeart/2005/8/layout/hProcess10"/>
    <dgm:cxn modelId="{3969F60D-89DA-4878-B840-930EDBB7AE05}" type="presOf" srcId="{1E727815-8224-4AF8-BA45-8D33A43B3193}" destId="{D7B3ABC7-A835-461F-8719-FB91DAD6BC2D}" srcOrd="0" destOrd="0" presId="urn:microsoft.com/office/officeart/2005/8/layout/hProcess10"/>
    <dgm:cxn modelId="{E97F6027-7D0D-4C51-BA21-A8569B63D729}" type="presOf" srcId="{1E73C665-E310-4E00-9339-7D7E5E0364F9}" destId="{FEB79F9C-EA9C-448A-888B-3CD710DE03FA}" srcOrd="0" destOrd="0" presId="urn:microsoft.com/office/officeart/2005/8/layout/hProcess10"/>
    <dgm:cxn modelId="{18D85C2F-5FF9-4B5E-8988-A05342655562}" type="presOf" srcId="{92A4FCF7-EE42-4E18-A069-41E6E2330C3B}" destId="{3CC3EDB8-53AE-48E5-AD87-165773B7FE29}" srcOrd="0" destOrd="0" presId="urn:microsoft.com/office/officeart/2005/8/layout/hProcess10"/>
    <dgm:cxn modelId="{88759033-EA7B-4B30-8912-37D6E9075D53}" srcId="{92A4FCF7-EE42-4E18-A069-41E6E2330C3B}" destId="{1E73C665-E310-4E00-9339-7D7E5E0364F9}" srcOrd="3" destOrd="0" parTransId="{4E96C27A-B999-4A16-8267-1AA51D5C5EF7}" sibTransId="{CD1BD313-F4BC-4484-93F5-93254E1D20D9}"/>
    <dgm:cxn modelId="{8CECE933-3F76-430F-AE8E-A9FA88F0B1F7}" type="presOf" srcId="{4B4358F4-9C35-4A38-9E7B-0320422DD6EF}" destId="{6D5A902B-8721-47B7-8C6E-90E3BF6167D6}" srcOrd="1" destOrd="0" presId="urn:microsoft.com/office/officeart/2005/8/layout/hProcess10"/>
    <dgm:cxn modelId="{5C9EE43F-CA19-41B4-B15A-F7F042EC9077}" srcId="{92A4FCF7-EE42-4E18-A069-41E6E2330C3B}" destId="{1CF826D9-B5F4-4E74-A0F4-A25BEFEC0CA0}" srcOrd="1" destOrd="0" parTransId="{0A7D82E8-7B35-4130-A90E-6728DA602E02}" sibTransId="{58D4C5CC-1C15-4B6A-972B-1BB9504A6473}"/>
    <dgm:cxn modelId="{17F05B7C-ABD3-4E03-8F3D-33D3E662756B}" type="presOf" srcId="{565AF8B6-1D0C-4899-834F-8F6EEB78E219}" destId="{FE8B5C6D-4B6C-4E61-A8CB-4F4711EE474F}" srcOrd="0" destOrd="0" presId="urn:microsoft.com/office/officeart/2005/8/layout/hProcess10"/>
    <dgm:cxn modelId="{17BA7180-123C-4015-8158-A3E4B0BD52DE}" type="presOf" srcId="{58D4C5CC-1C15-4B6A-972B-1BB9504A6473}" destId="{74BD4615-4DB1-417F-9A0A-EAAE20DFA539}" srcOrd="1" destOrd="0" presId="urn:microsoft.com/office/officeart/2005/8/layout/hProcess10"/>
    <dgm:cxn modelId="{18D6648A-38A8-44B8-9274-98C01794F071}" type="presOf" srcId="{58D4C5CC-1C15-4B6A-972B-1BB9504A6473}" destId="{340E8DDE-2585-41FE-95B0-6576240210A3}" srcOrd="0" destOrd="0" presId="urn:microsoft.com/office/officeart/2005/8/layout/hProcess10"/>
    <dgm:cxn modelId="{1FB0FC8A-4386-4998-8AA4-430FA0C7C97E}" type="presOf" srcId="{1CF826D9-B5F4-4E74-A0F4-A25BEFEC0CA0}" destId="{6A6CEAC0-D5BA-47F4-98CF-8125BCE643CB}" srcOrd="0" destOrd="0" presId="urn:microsoft.com/office/officeart/2005/8/layout/hProcess10"/>
    <dgm:cxn modelId="{245AEDA6-978F-413F-A444-817432EAD6F3}" type="presOf" srcId="{226BF6F4-1AA6-4B89-8136-6700B2BA89C0}" destId="{84D230AB-AE16-4EEA-B3AB-FA600E743B45}" srcOrd="1" destOrd="0" presId="urn:microsoft.com/office/officeart/2005/8/layout/hProcess10"/>
    <dgm:cxn modelId="{5CBC28D5-4E77-461C-BC1E-0BC963D1BD31}" type="presOf" srcId="{226BF6F4-1AA6-4B89-8136-6700B2BA89C0}" destId="{0A3A6499-6C7D-4C51-B339-D71AA01918EE}" srcOrd="0" destOrd="0" presId="urn:microsoft.com/office/officeart/2005/8/layout/hProcess10"/>
    <dgm:cxn modelId="{28EF42DF-4677-4D9A-8324-AC19A3674496}" srcId="{92A4FCF7-EE42-4E18-A069-41E6E2330C3B}" destId="{1E727815-8224-4AF8-BA45-8D33A43B3193}" srcOrd="0" destOrd="0" parTransId="{FBFB9369-87D5-4CFB-9E3B-2CB9EDA9F8AE}" sibTransId="{4B4358F4-9C35-4A38-9E7B-0320422DD6EF}"/>
    <dgm:cxn modelId="{C8DF6DF1-15C5-446E-8924-E3173C202D3C}" srcId="{92A4FCF7-EE42-4E18-A069-41E6E2330C3B}" destId="{565AF8B6-1D0C-4899-834F-8F6EEB78E219}" srcOrd="2" destOrd="0" parTransId="{DFBAB0ED-EE73-4850-9833-18E50FDE1BD2}" sibTransId="{226BF6F4-1AA6-4B89-8136-6700B2BA89C0}"/>
    <dgm:cxn modelId="{7EF81C50-74E2-438B-B3E1-111F47F99415}" type="presParOf" srcId="{3CC3EDB8-53AE-48E5-AD87-165773B7FE29}" destId="{54678320-2A3B-4323-9AC3-61AC4CE3D70F}" srcOrd="0" destOrd="0" presId="urn:microsoft.com/office/officeart/2005/8/layout/hProcess10"/>
    <dgm:cxn modelId="{09090492-A93A-41C9-A4F0-96A9306AAD93}" type="presParOf" srcId="{54678320-2A3B-4323-9AC3-61AC4CE3D70F}" destId="{225CAB18-19BE-4B5C-B7CF-B0F3F34E63B3}" srcOrd="0" destOrd="0" presId="urn:microsoft.com/office/officeart/2005/8/layout/hProcess10"/>
    <dgm:cxn modelId="{B103912D-CA31-43FF-84FC-D9FE1074476B}" type="presParOf" srcId="{54678320-2A3B-4323-9AC3-61AC4CE3D70F}" destId="{D7B3ABC7-A835-461F-8719-FB91DAD6BC2D}" srcOrd="1" destOrd="0" presId="urn:microsoft.com/office/officeart/2005/8/layout/hProcess10"/>
    <dgm:cxn modelId="{BD1CD9D8-8ECA-4942-AC1B-3A370E50DC6B}" type="presParOf" srcId="{3CC3EDB8-53AE-48E5-AD87-165773B7FE29}" destId="{ED3ECC27-1149-45F9-86C8-F8C2294B51D3}" srcOrd="1" destOrd="0" presId="urn:microsoft.com/office/officeart/2005/8/layout/hProcess10"/>
    <dgm:cxn modelId="{0C91223B-C722-4C88-97B4-27831DA97324}" type="presParOf" srcId="{ED3ECC27-1149-45F9-86C8-F8C2294B51D3}" destId="{6D5A902B-8721-47B7-8C6E-90E3BF6167D6}" srcOrd="0" destOrd="0" presId="urn:microsoft.com/office/officeart/2005/8/layout/hProcess10"/>
    <dgm:cxn modelId="{A1C0DFC3-2265-4C32-B4D0-1E000D84BFA3}" type="presParOf" srcId="{3CC3EDB8-53AE-48E5-AD87-165773B7FE29}" destId="{39C8F58B-AE2D-411D-88F5-A3AF710DEBB1}" srcOrd="2" destOrd="0" presId="urn:microsoft.com/office/officeart/2005/8/layout/hProcess10"/>
    <dgm:cxn modelId="{8A15D457-3F2A-4762-A8AC-4DF0AC2C3D3E}" type="presParOf" srcId="{39C8F58B-AE2D-411D-88F5-A3AF710DEBB1}" destId="{78D938C4-4329-484C-B97A-6B2858BD9D71}" srcOrd="0" destOrd="0" presId="urn:microsoft.com/office/officeart/2005/8/layout/hProcess10"/>
    <dgm:cxn modelId="{1DAC98BB-8B87-43EE-A83A-B8C00D192A56}" type="presParOf" srcId="{39C8F58B-AE2D-411D-88F5-A3AF710DEBB1}" destId="{6A6CEAC0-D5BA-47F4-98CF-8125BCE643CB}" srcOrd="1" destOrd="0" presId="urn:microsoft.com/office/officeart/2005/8/layout/hProcess10"/>
    <dgm:cxn modelId="{7CD5BCD9-84B8-4B7A-BEA3-60AA14DA280A}" type="presParOf" srcId="{3CC3EDB8-53AE-48E5-AD87-165773B7FE29}" destId="{340E8DDE-2585-41FE-95B0-6576240210A3}" srcOrd="3" destOrd="0" presId="urn:microsoft.com/office/officeart/2005/8/layout/hProcess10"/>
    <dgm:cxn modelId="{FF5AE7EE-1A24-413E-9DC4-2B5A838755DC}" type="presParOf" srcId="{340E8DDE-2585-41FE-95B0-6576240210A3}" destId="{74BD4615-4DB1-417F-9A0A-EAAE20DFA539}" srcOrd="0" destOrd="0" presId="urn:microsoft.com/office/officeart/2005/8/layout/hProcess10"/>
    <dgm:cxn modelId="{229462C0-B05F-4BFD-A361-A6FE2402704F}" type="presParOf" srcId="{3CC3EDB8-53AE-48E5-AD87-165773B7FE29}" destId="{A3ED357C-2E0F-4CAB-9D3F-20CCA3824FB4}" srcOrd="4" destOrd="0" presId="urn:microsoft.com/office/officeart/2005/8/layout/hProcess10"/>
    <dgm:cxn modelId="{1FBF7444-6C5E-4EB5-A44F-0D6431D40414}" type="presParOf" srcId="{A3ED357C-2E0F-4CAB-9D3F-20CCA3824FB4}" destId="{C86EB23D-9CE7-41E0-80F4-B9DFAFFB015C}" srcOrd="0" destOrd="0" presId="urn:microsoft.com/office/officeart/2005/8/layout/hProcess10"/>
    <dgm:cxn modelId="{A05AEF7D-E192-4B0C-AF30-160A96E33370}" type="presParOf" srcId="{A3ED357C-2E0F-4CAB-9D3F-20CCA3824FB4}" destId="{FE8B5C6D-4B6C-4E61-A8CB-4F4711EE474F}" srcOrd="1" destOrd="0" presId="urn:microsoft.com/office/officeart/2005/8/layout/hProcess10"/>
    <dgm:cxn modelId="{E8E26D85-59B6-4EDC-BDCB-88DE5841CA5B}" type="presParOf" srcId="{3CC3EDB8-53AE-48E5-AD87-165773B7FE29}" destId="{0A3A6499-6C7D-4C51-B339-D71AA01918EE}" srcOrd="5" destOrd="0" presId="urn:microsoft.com/office/officeart/2005/8/layout/hProcess10"/>
    <dgm:cxn modelId="{B7C3C67F-DE0D-4CF5-A340-677833BA30DF}" type="presParOf" srcId="{0A3A6499-6C7D-4C51-B339-D71AA01918EE}" destId="{84D230AB-AE16-4EEA-B3AB-FA600E743B45}" srcOrd="0" destOrd="0" presId="urn:microsoft.com/office/officeart/2005/8/layout/hProcess10"/>
    <dgm:cxn modelId="{FFD78A6B-4FBB-4282-A0F4-A7DE6E444FF3}" type="presParOf" srcId="{3CC3EDB8-53AE-48E5-AD87-165773B7FE29}" destId="{C424990A-96FC-475B-81EE-5CE8779341C0}" srcOrd="6" destOrd="0" presId="urn:microsoft.com/office/officeart/2005/8/layout/hProcess10"/>
    <dgm:cxn modelId="{48A8814C-6D53-4DD4-B0C7-9B2B7D13D96A}" type="presParOf" srcId="{C424990A-96FC-475B-81EE-5CE8779341C0}" destId="{9D9001E2-5ADD-4784-934C-70CD58949401}" srcOrd="0" destOrd="0" presId="urn:microsoft.com/office/officeart/2005/8/layout/hProcess10"/>
    <dgm:cxn modelId="{24E04D73-E06A-4E6D-9987-37E687C16880}" type="presParOf" srcId="{C424990A-96FC-475B-81EE-5CE8779341C0}" destId="{FEB79F9C-EA9C-448A-888B-3CD710DE03FA}" srcOrd="1" destOrd="0" presId="urn:microsoft.com/office/officeart/2005/8/layout/hProcess10"/>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CAB18-19BE-4B5C-B7CF-B0F3F34E63B3}">
      <dsp:nvSpPr>
        <dsp:cNvPr id="0" name=""/>
        <dsp:cNvSpPr/>
      </dsp:nvSpPr>
      <dsp:spPr>
        <a:xfrm>
          <a:off x="1071" y="391129"/>
          <a:ext cx="1395025" cy="1395025"/>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3542" t="6496" r="-3542" b="33268"/>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D7B3ABC7-A835-461F-8719-FB91DAD6BC2D}">
      <dsp:nvSpPr>
        <dsp:cNvPr id="0" name=""/>
        <dsp:cNvSpPr/>
      </dsp:nvSpPr>
      <dsp:spPr>
        <a:xfrm>
          <a:off x="228168" y="1361480"/>
          <a:ext cx="1395025" cy="1395025"/>
        </a:xfrm>
        <a:prstGeom prst="roundRect">
          <a:avLst>
            <a:gd name="adj" fmla="val 10000"/>
          </a:avLst>
        </a:prstGeom>
        <a:solidFill>
          <a:srgbClr val="FF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noProof="0" dirty="0"/>
            <a:t>IDENTIFICACIÓN</a:t>
          </a:r>
          <a:endParaRPr lang="es-DO" sz="1400" b="1" kern="1200" noProof="0" dirty="0"/>
        </a:p>
      </dsp:txBody>
      <dsp:txXfrm>
        <a:off x="269027" y="1402339"/>
        <a:ext cx="1313307" cy="1313307"/>
      </dsp:txXfrm>
    </dsp:sp>
    <dsp:sp modelId="{ED3ECC27-1149-45F9-86C8-F8C2294B51D3}">
      <dsp:nvSpPr>
        <dsp:cNvPr id="0" name=""/>
        <dsp:cNvSpPr/>
      </dsp:nvSpPr>
      <dsp:spPr>
        <a:xfrm>
          <a:off x="1664809" y="921039"/>
          <a:ext cx="268712" cy="335205"/>
        </a:xfrm>
        <a:prstGeom prst="righ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s-DO" sz="1200" kern="1200" noProof="0" dirty="0"/>
        </a:p>
      </dsp:txBody>
      <dsp:txXfrm>
        <a:off x="1664809" y="988080"/>
        <a:ext cx="188098" cy="201123"/>
      </dsp:txXfrm>
    </dsp:sp>
    <dsp:sp modelId="{78D938C4-4329-484C-B97A-6B2858BD9D71}">
      <dsp:nvSpPr>
        <dsp:cNvPr id="0" name=""/>
        <dsp:cNvSpPr/>
      </dsp:nvSpPr>
      <dsp:spPr>
        <a:xfrm>
          <a:off x="2163847" y="391129"/>
          <a:ext cx="1395025" cy="1395025"/>
        </a:xfrm>
        <a:prstGeom prst="roundRect">
          <a:avLst>
            <a:gd name="adj" fmla="val 1000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6498" t="3150" r="-6888" b="29922"/>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6A6CEAC0-D5BA-47F4-98CF-8125BCE643CB}">
      <dsp:nvSpPr>
        <dsp:cNvPr id="0" name=""/>
        <dsp:cNvSpPr/>
      </dsp:nvSpPr>
      <dsp:spPr>
        <a:xfrm>
          <a:off x="2390944" y="1361480"/>
          <a:ext cx="1395025" cy="1395025"/>
        </a:xfrm>
        <a:prstGeom prst="roundRect">
          <a:avLst>
            <a:gd name="adj" fmla="val 10000"/>
          </a:avLst>
        </a:prstGeom>
        <a:solidFill>
          <a:schemeClr val="accent2"/>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noProof="0" dirty="0"/>
            <a:t>AUTORIZACIÓN</a:t>
          </a:r>
          <a:endParaRPr lang="es-DO" sz="1400" b="1" kern="1200" noProof="0" dirty="0"/>
        </a:p>
      </dsp:txBody>
      <dsp:txXfrm>
        <a:off x="2431803" y="1402339"/>
        <a:ext cx="1313307" cy="1313307"/>
      </dsp:txXfrm>
    </dsp:sp>
    <dsp:sp modelId="{340E8DDE-2585-41FE-95B0-6576240210A3}">
      <dsp:nvSpPr>
        <dsp:cNvPr id="0" name=""/>
        <dsp:cNvSpPr/>
      </dsp:nvSpPr>
      <dsp:spPr>
        <a:xfrm>
          <a:off x="3827584" y="921039"/>
          <a:ext cx="268712" cy="335205"/>
        </a:xfrm>
        <a:prstGeom prst="rightArrow">
          <a:avLst>
            <a:gd name="adj1" fmla="val 60000"/>
            <a:gd name="adj2" fmla="val 50000"/>
          </a:avLst>
        </a:prstGeom>
        <a:solidFill>
          <a:srgbClr val="FFC00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s-DO" sz="1200" kern="1200" noProof="0" dirty="0"/>
        </a:p>
      </dsp:txBody>
      <dsp:txXfrm>
        <a:off x="3827584" y="988080"/>
        <a:ext cx="188098" cy="201123"/>
      </dsp:txXfrm>
    </dsp:sp>
    <dsp:sp modelId="{C86EB23D-9CE7-41E0-80F4-B9DFAFFB015C}">
      <dsp:nvSpPr>
        <dsp:cNvPr id="0" name=""/>
        <dsp:cNvSpPr/>
      </dsp:nvSpPr>
      <dsp:spPr>
        <a:xfrm>
          <a:off x="4326622" y="391129"/>
          <a:ext cx="1395025" cy="1395025"/>
        </a:xfrm>
        <a:prstGeom prst="roundRect">
          <a:avLst>
            <a:gd name="adj" fmla="val 1000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3542" t="-195" r="-3542" b="-195"/>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FE8B5C6D-4B6C-4E61-A8CB-4F4711EE474F}">
      <dsp:nvSpPr>
        <dsp:cNvPr id="0" name=""/>
        <dsp:cNvSpPr/>
      </dsp:nvSpPr>
      <dsp:spPr>
        <a:xfrm>
          <a:off x="4553719" y="1361480"/>
          <a:ext cx="1395025" cy="1395025"/>
        </a:xfrm>
        <a:prstGeom prst="roundRect">
          <a:avLst>
            <a:gd name="adj" fmla="val 10000"/>
          </a:avLst>
        </a:prstGeom>
        <a:solidFill>
          <a:srgbClr val="FFC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noProof="0" dirty="0"/>
            <a:t>REGISTRO</a:t>
          </a:r>
          <a:endParaRPr lang="es-DO" sz="1400" b="1" kern="1200" noProof="0" dirty="0"/>
        </a:p>
      </dsp:txBody>
      <dsp:txXfrm>
        <a:off x="4594578" y="1402339"/>
        <a:ext cx="1313307" cy="1313307"/>
      </dsp:txXfrm>
    </dsp:sp>
    <dsp:sp modelId="{0A3A6499-6C7D-4C51-B339-D71AA01918EE}">
      <dsp:nvSpPr>
        <dsp:cNvPr id="0" name=""/>
        <dsp:cNvSpPr/>
      </dsp:nvSpPr>
      <dsp:spPr>
        <a:xfrm>
          <a:off x="5990360" y="921039"/>
          <a:ext cx="268712" cy="335205"/>
        </a:xfrm>
        <a:prstGeom prst="rightArrow">
          <a:avLst>
            <a:gd name="adj1" fmla="val 60000"/>
            <a:gd name="adj2" fmla="val 50000"/>
          </a:avLst>
        </a:prstGeom>
        <a:solidFill>
          <a:srgbClr val="00B050"/>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s-DO" sz="1200" kern="1200" noProof="0" dirty="0"/>
        </a:p>
      </dsp:txBody>
      <dsp:txXfrm>
        <a:off x="5990360" y="988080"/>
        <a:ext cx="188098" cy="201123"/>
      </dsp:txXfrm>
    </dsp:sp>
    <dsp:sp modelId="{9D9001E2-5ADD-4784-934C-70CD58949401}">
      <dsp:nvSpPr>
        <dsp:cNvPr id="0" name=""/>
        <dsp:cNvSpPr/>
      </dsp:nvSpPr>
      <dsp:spPr>
        <a:xfrm>
          <a:off x="6489398" y="391129"/>
          <a:ext cx="1395025" cy="1395025"/>
        </a:xfrm>
        <a:prstGeom prst="roundRect">
          <a:avLst>
            <a:gd name="adj" fmla="val 10000"/>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3151" t="-196" r="3151" b="26576"/>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FEB79F9C-EA9C-448A-888B-3CD710DE03FA}">
      <dsp:nvSpPr>
        <dsp:cNvPr id="0" name=""/>
        <dsp:cNvSpPr/>
      </dsp:nvSpPr>
      <dsp:spPr>
        <a:xfrm>
          <a:off x="6716495" y="1361480"/>
          <a:ext cx="1395025" cy="1395025"/>
        </a:xfrm>
        <a:prstGeom prst="roundRect">
          <a:avLst>
            <a:gd name="adj" fmla="val 10000"/>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noProof="0" dirty="0"/>
            <a:t>ACREDITACIÓN</a:t>
          </a:r>
          <a:endParaRPr lang="es-DO" sz="1300" b="1" kern="1200" noProof="0" dirty="0"/>
        </a:p>
      </dsp:txBody>
      <dsp:txXfrm>
        <a:off x="6757354" y="1402339"/>
        <a:ext cx="1313307" cy="131330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s-DO"/>
          </a:p>
        </p:txBody>
      </p:sp>
      <p:sp>
        <p:nvSpPr>
          <p:cNvPr id="3" name="Marcador de fecha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9644FBDF-D332-4541-A9C6-CEFD02C1A046}" type="datetimeFigureOut">
              <a:rPr lang="es-DO" smtClean="0"/>
              <a:t>26/1/2022</a:t>
            </a:fld>
            <a:endParaRPr lang="es-DO"/>
          </a:p>
        </p:txBody>
      </p:sp>
      <p:sp>
        <p:nvSpPr>
          <p:cNvPr id="4" name="Marcador de imagen de diapositiva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s-DO"/>
          </a:p>
        </p:txBody>
      </p:sp>
      <p:sp>
        <p:nvSpPr>
          <p:cNvPr id="5" name="Marcador de notas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6" name="Marcador de pie de página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s-DO"/>
          </a:p>
        </p:txBody>
      </p:sp>
      <p:sp>
        <p:nvSpPr>
          <p:cNvPr id="7" name="Marcador de número de diapositiva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D4880E91-3875-49AD-92FC-445771F30139}" type="slidenum">
              <a:rPr lang="es-DO" smtClean="0"/>
              <a:t>‹#›</a:t>
            </a:fld>
            <a:endParaRPr lang="es-DO"/>
          </a:p>
        </p:txBody>
      </p:sp>
    </p:spTree>
    <p:extLst>
      <p:ext uri="{BB962C8B-B14F-4D97-AF65-F5344CB8AC3E}">
        <p14:creationId xmlns:p14="http://schemas.microsoft.com/office/powerpoint/2010/main" val="3910937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UY" sz="1200" dirty="0">
                <a:latin typeface="Gill Sans MT" panose="020B0502020104020203" pitchFamily="34" charset="0"/>
              </a:rPr>
              <a:t>CONTROL DE ACCESO</a:t>
            </a:r>
          </a:p>
        </p:txBody>
      </p:sp>
      <p:sp>
        <p:nvSpPr>
          <p:cNvPr id="4" name="Slide Number Placeholder 3"/>
          <p:cNvSpPr>
            <a:spLocks noGrp="1"/>
          </p:cNvSpPr>
          <p:nvPr>
            <p:ph type="sldNum" sz="quarter" idx="5"/>
          </p:nvPr>
        </p:nvSpPr>
        <p:spPr/>
        <p:txBody>
          <a:bodyPr/>
          <a:lstStyle/>
          <a:p>
            <a:fld id="{D4880E91-3875-49AD-92FC-445771F30139}" type="slidenum">
              <a:rPr lang="es-DO" smtClean="0"/>
              <a:t>1</a:t>
            </a:fld>
            <a:endParaRPr lang="es-DO"/>
          </a:p>
        </p:txBody>
      </p:sp>
    </p:spTree>
    <p:extLst>
      <p:ext uri="{BB962C8B-B14F-4D97-AF65-F5344CB8AC3E}">
        <p14:creationId xmlns:p14="http://schemas.microsoft.com/office/powerpoint/2010/main" val="3728922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ln w="0"/>
                <a:solidFill>
                  <a:srgbClr val="000000"/>
                </a:solidFill>
                <a:effectLst>
                  <a:outerShdw blurRad="38100" dist="25400" dir="5400000" algn="ctr" rotWithShape="0">
                    <a:srgbClr val="6E747A">
                      <a:alpha val="43000"/>
                    </a:srgbClr>
                  </a:outerShdw>
                </a:effectLst>
                <a:latin typeface="Humanst521 BT" panose="020B0602020204020204"/>
                <a:ea typeface="Microsoft Himalaya" panose="01010100010101010101" pitchFamily="2" charset="0"/>
                <a:cs typeface="Microsoft Himalaya" panose="01010100010101010101" pitchFamily="2" charset="0"/>
              </a:rPr>
              <a:t>¿Qué es Control de Acceso</a:t>
            </a:r>
            <a:r>
              <a:rPr lang="es-DO" sz="1200" b="1" kern="1200" dirty="0">
                <a:ln w="0"/>
                <a:solidFill>
                  <a:srgbClr val="000000"/>
                </a:solidFill>
                <a:effectLst>
                  <a:outerShdw blurRad="38100" dist="25400" dir="5400000" algn="ctr" rotWithShape="0">
                    <a:srgbClr val="6E747A">
                      <a:alpha val="43000"/>
                    </a:srgbClr>
                  </a:outerShdw>
                </a:effectLst>
                <a:latin typeface="Humanst521 BT" panose="020B0602020204020204"/>
                <a:ea typeface="Microsoft Himalaya" panose="01010100010101010101" pitchFamily="2" charset="0"/>
                <a:cs typeface="Microsoft Himalaya" panose="01010100010101010101" pitchFamily="2" charset="0"/>
              </a:rPr>
              <a:t>?</a:t>
            </a:r>
          </a:p>
          <a:p>
            <a:endParaRPr lang="es-DO" dirty="0"/>
          </a:p>
          <a:p>
            <a:endParaRPr lang="es-DO" dirty="0"/>
          </a:p>
          <a:p>
            <a:pPr marL="0" indent="0" algn="just">
              <a:buFont typeface="Arial" panose="020B0604020202020204" pitchFamily="34" charset="0"/>
              <a:buNone/>
            </a:pPr>
            <a:r>
              <a:rPr lang="es-DO" sz="1200" dirty="0">
                <a:latin typeface="Humanst521 BT" panose="020B0602020204020204"/>
                <a:ea typeface="Microsoft Himalaya" panose="01010100010101010101" pitchFamily="2" charset="0"/>
                <a:cs typeface="Microsoft Himalaya" panose="01010100010101010101" pitchFamily="2" charset="0"/>
              </a:rPr>
              <a:t>El control de acceso consiste en la verificación de si una entidad (personas, vehículos y/o mercancías) solicitando acceso a una instalación portuaria o área restringida tiene los derechos necesarios para hacerlo.</a:t>
            </a:r>
          </a:p>
          <a:p>
            <a:pPr marL="0" indent="0" algn="just">
              <a:buFont typeface="Arial" panose="020B0604020202020204" pitchFamily="34" charset="0"/>
              <a:buNone/>
            </a:pPr>
            <a:endParaRPr lang="es-DO" sz="1200" dirty="0">
              <a:latin typeface="Humanst521 BT" panose="020B0602020204020204"/>
              <a:ea typeface="Microsoft Himalaya" panose="01010100010101010101" pitchFamily="2" charset="0"/>
              <a:cs typeface="Microsoft Himalaya" panose="01010100010101010101" pitchFamily="2" charset="0"/>
            </a:endParaRPr>
          </a:p>
          <a:p>
            <a:pPr indent="227013" algn="just">
              <a:buFont typeface="Arial" panose="020B0604020202020204" pitchFamily="34" charset="0"/>
              <a:buChar char="•"/>
            </a:pPr>
            <a:endParaRPr lang="es-DO" sz="1200" dirty="0">
              <a:latin typeface="Humanst521 BT" panose="020B0602020204020204"/>
              <a:ea typeface="Microsoft Himalaya" panose="01010100010101010101" pitchFamily="2" charset="0"/>
              <a:cs typeface="Microsoft Himalaya" panose="01010100010101010101" pitchFamily="2" charset="0"/>
            </a:endParaRPr>
          </a:p>
          <a:p>
            <a:pPr marL="0" indent="0" algn="just">
              <a:buFont typeface="Arial" panose="020B0604020202020204" pitchFamily="34" charset="0"/>
              <a:buNone/>
            </a:pPr>
            <a:r>
              <a:rPr lang="es-DO" sz="1200" dirty="0">
                <a:latin typeface="Humanst521 BT" panose="020B0602020204020204"/>
                <a:ea typeface="Microsoft Himalaya" panose="01010100010101010101" pitchFamily="2" charset="0"/>
                <a:cs typeface="Microsoft Himalaya" panose="01010100010101010101" pitchFamily="2" charset="0"/>
              </a:rPr>
              <a:t>Un control de acceso ofrece la posibilidad de entrada o salida de recursos físicos (por ejemplo, a una instalación portuaria, a un buque, a un edificio, a un local, a un país, etc...).</a:t>
            </a:r>
            <a:endParaRPr lang="es-DO" sz="1200" dirty="0">
              <a:ln w="0"/>
              <a:solidFill>
                <a:srgbClr val="000000"/>
              </a:solidFill>
              <a:effectLst>
                <a:outerShdw blurRad="38100" dist="25400" dir="5400000" algn="ctr" rotWithShape="0">
                  <a:srgbClr val="6E747A">
                    <a:alpha val="43000"/>
                  </a:srgbClr>
                </a:outerShdw>
              </a:effectLst>
              <a:latin typeface="Humanst521 BT" panose="020B0602020204020204"/>
              <a:ea typeface="Microsoft Himalaya" panose="01010100010101010101" pitchFamily="2" charset="0"/>
              <a:cs typeface="Microsoft Himalaya" panose="01010100010101010101" pitchFamily="2" charset="0"/>
            </a:endParaRP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a:t>
            </a:fld>
            <a:endParaRPr lang="es-DO"/>
          </a:p>
        </p:txBody>
      </p:sp>
    </p:spTree>
    <p:extLst>
      <p:ext uri="{BB962C8B-B14F-4D97-AF65-F5344CB8AC3E}">
        <p14:creationId xmlns:p14="http://schemas.microsoft.com/office/powerpoint/2010/main" val="3941486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DO" dirty="0"/>
              <a:t>Existen dos tipos de Control de Acceso:</a:t>
            </a:r>
          </a:p>
          <a:p>
            <a:endParaRPr lang="es-DO" dirty="0"/>
          </a:p>
          <a:p>
            <a:r>
              <a:rPr lang="es-DO" dirty="0"/>
              <a:t>El Peatonal</a:t>
            </a:r>
          </a:p>
          <a:p>
            <a:endParaRPr lang="es-DO" dirty="0"/>
          </a:p>
          <a:p>
            <a:r>
              <a:rPr lang="es-DO" dirty="0"/>
              <a:t>y</a:t>
            </a:r>
          </a:p>
          <a:p>
            <a:endParaRPr lang="es-DO" dirty="0"/>
          </a:p>
          <a:p>
            <a:r>
              <a:rPr lang="es-DO" dirty="0"/>
              <a:t>El Vehicular</a:t>
            </a:r>
          </a:p>
        </p:txBody>
      </p:sp>
      <p:sp>
        <p:nvSpPr>
          <p:cNvPr id="4" name="Slide Number Placeholder 3"/>
          <p:cNvSpPr>
            <a:spLocks noGrp="1"/>
          </p:cNvSpPr>
          <p:nvPr>
            <p:ph type="sldNum" sz="quarter" idx="5"/>
          </p:nvPr>
        </p:nvSpPr>
        <p:spPr/>
        <p:txBody>
          <a:bodyPr/>
          <a:lstStyle/>
          <a:p>
            <a:fld id="{D4880E91-3875-49AD-92FC-445771F30139}" type="slidenum">
              <a:rPr lang="es-DO" smtClean="0"/>
              <a:t>3</a:t>
            </a:fld>
            <a:endParaRPr lang="es-DO"/>
          </a:p>
        </p:txBody>
      </p:sp>
    </p:spTree>
    <p:extLst>
      <p:ext uri="{BB962C8B-B14F-4D97-AF65-F5344CB8AC3E}">
        <p14:creationId xmlns:p14="http://schemas.microsoft.com/office/powerpoint/2010/main" val="2930574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b="1" dirty="0">
                <a:solidFill>
                  <a:srgbClr val="000000"/>
                </a:solidFill>
                <a:latin typeface="Humanst521 BT" panose="020B0602020204020204"/>
                <a:ea typeface="Verdana" pitchFamily="34" charset="0"/>
                <a:cs typeface="Verdana" pitchFamily="34" charset="0"/>
              </a:rPr>
              <a:t>Las fases operacionales del control de acceso, constan de 4 pasos básicos que son:</a:t>
            </a:r>
            <a:endParaRPr lang="es-ES" sz="1200" b="1" dirty="0">
              <a:latin typeface="Humanst521 BT" panose="020B0602020204020204"/>
              <a:ea typeface="Verdana" pitchFamily="34" charset="0"/>
              <a:cs typeface="Verdana" pitchFamily="34" charset="0"/>
            </a:endParaRPr>
          </a:p>
          <a:p>
            <a:endParaRPr lang="es-DO" dirty="0"/>
          </a:p>
          <a:p>
            <a:endParaRPr lang="es-DO" dirty="0"/>
          </a:p>
          <a:p>
            <a:r>
              <a:rPr lang="es-DO" dirty="0"/>
              <a:t>Identificación</a:t>
            </a:r>
          </a:p>
          <a:p>
            <a:endParaRPr lang="es-DO" dirty="0"/>
          </a:p>
          <a:p>
            <a:r>
              <a:rPr lang="es-DO" dirty="0"/>
              <a:t>Autorización</a:t>
            </a:r>
          </a:p>
          <a:p>
            <a:endParaRPr lang="es-DO" dirty="0"/>
          </a:p>
          <a:p>
            <a:r>
              <a:rPr lang="es-DO" dirty="0"/>
              <a:t>Registro</a:t>
            </a:r>
          </a:p>
          <a:p>
            <a:endParaRPr lang="es-DO" dirty="0"/>
          </a:p>
          <a:p>
            <a:r>
              <a:rPr lang="es-DO" dirty="0"/>
              <a:t>Acreditación</a:t>
            </a:r>
          </a:p>
        </p:txBody>
      </p:sp>
      <p:sp>
        <p:nvSpPr>
          <p:cNvPr id="4" name="Slide Number Placeholder 3"/>
          <p:cNvSpPr>
            <a:spLocks noGrp="1"/>
          </p:cNvSpPr>
          <p:nvPr>
            <p:ph type="sldNum" sz="quarter" idx="5"/>
          </p:nvPr>
        </p:nvSpPr>
        <p:spPr/>
        <p:txBody>
          <a:bodyPr/>
          <a:lstStyle/>
          <a:p>
            <a:fld id="{D4880E91-3875-49AD-92FC-445771F30139}" type="slidenum">
              <a:rPr lang="es-DO" smtClean="0"/>
              <a:t>4</a:t>
            </a:fld>
            <a:endParaRPr lang="es-DO"/>
          </a:p>
        </p:txBody>
      </p:sp>
    </p:spTree>
    <p:extLst>
      <p:ext uri="{BB962C8B-B14F-4D97-AF65-F5344CB8AC3E}">
        <p14:creationId xmlns:p14="http://schemas.microsoft.com/office/powerpoint/2010/main" val="3078201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b="1" dirty="0">
                <a:solidFill>
                  <a:srgbClr val="000000"/>
                </a:solidFill>
                <a:latin typeface="Humanst521 BT" panose="020B0602020204020204"/>
                <a:ea typeface="Verdana" pitchFamily="34" charset="0"/>
                <a:cs typeface="Verdana" pitchFamily="34" charset="0"/>
              </a:rPr>
              <a:t>1.- IDENTIFICACIÓN:</a:t>
            </a:r>
            <a:endParaRPr lang="es-ES" sz="1200" dirty="0">
              <a:latin typeface="Humanst521 BT" panose="020B0602020204020204"/>
              <a:ea typeface="Verdana" pitchFamily="34" charset="0"/>
              <a:cs typeface="Verdana" pitchFamily="34" charset="0"/>
            </a:endParaRPr>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latin typeface="Humanst521 BT" panose="020B0602020204020204"/>
                <a:cs typeface="Arial" pitchFamily="34" charset="0"/>
              </a:rPr>
              <a:t>En este paso, se debe confirmar la identidad de las personas que deseen ingresar a la instalación portuaria, es importante que figure su foto actualizada, pueden presentar cédula de identidad personal, licencia de conducir, pasaporte u otro documento de identidad, nunca tarjetas de crédito.</a:t>
            </a:r>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ln w="9525">
                  <a:solidFill>
                    <a:schemeClr val="tx1"/>
                  </a:solidFill>
                </a:ln>
                <a:latin typeface="Humanst521 BT" panose="020B0602020204020204"/>
              </a:rPr>
              <a:t>Verificar siempre la fecha de expiración de los documentos.</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5</a:t>
            </a:fld>
            <a:endParaRPr lang="es-DO"/>
          </a:p>
        </p:txBody>
      </p:sp>
    </p:spTree>
    <p:extLst>
      <p:ext uri="{BB962C8B-B14F-4D97-AF65-F5344CB8AC3E}">
        <p14:creationId xmlns:p14="http://schemas.microsoft.com/office/powerpoint/2010/main" val="51071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b="1" dirty="0">
                <a:solidFill>
                  <a:srgbClr val="000000"/>
                </a:solidFill>
                <a:latin typeface="Humanst521 BT" panose="020B0602020204020204"/>
                <a:ea typeface="Verdana" pitchFamily="34" charset="0"/>
                <a:cs typeface="Verdana" pitchFamily="34" charset="0"/>
              </a:rPr>
              <a:t>2.- AUTORIZACIÓN:</a:t>
            </a:r>
            <a:endParaRPr lang="es-ES" sz="1200" dirty="0">
              <a:latin typeface="Humanst521 BT" panose="020B0602020204020204"/>
              <a:ea typeface="Verdana" pitchFamily="34" charset="0"/>
              <a:cs typeface="Verdana" pitchFamily="34" charset="0"/>
            </a:endParaRPr>
          </a:p>
          <a:p>
            <a:endParaRPr lang="es-DO" dirty="0"/>
          </a:p>
          <a:p>
            <a:pPr algn="just"/>
            <a:r>
              <a:rPr lang="es-ES" sz="1200" dirty="0">
                <a:latin typeface="Humanst521 BT" panose="020B0602020204020204"/>
                <a:cs typeface="Arial" pitchFamily="34" charset="0"/>
              </a:rPr>
              <a:t>En este paso, se debe confirmar con el OPIP si las visitas o mercancías tienen alguna autorización o cita previa para el ingreso a la instalación portuaria o el buque, de no ser así no podrán </a:t>
            </a:r>
            <a:r>
              <a:rPr lang="es-ES" sz="1200" dirty="0" err="1">
                <a:latin typeface="Humanst521 BT" panose="020B0602020204020204"/>
                <a:cs typeface="Arial" pitchFamily="34" charset="0"/>
              </a:rPr>
              <a:t>accesar</a:t>
            </a:r>
            <a:r>
              <a:rPr lang="es-ES" sz="1200" dirty="0">
                <a:latin typeface="Humanst521 BT" panose="020B0602020204020204"/>
                <a:cs typeface="Arial" pitchFamily="34" charset="0"/>
              </a:rPr>
              <a:t> a la IP.</a:t>
            </a:r>
          </a:p>
          <a:p>
            <a:pPr algn="just"/>
            <a:endParaRPr lang="es-ES" sz="1200" dirty="0">
              <a:latin typeface="Humanst521 BT" panose="020B0602020204020204"/>
              <a:cs typeface="Arial" pitchFamily="34" charset="0"/>
            </a:endParaRPr>
          </a:p>
          <a:p>
            <a:pPr algn="just"/>
            <a:r>
              <a:rPr lang="es-ES" sz="1200" dirty="0">
                <a:latin typeface="Humanst521 BT" panose="020B0602020204020204"/>
                <a:cs typeface="Arial" pitchFamily="34" charset="0"/>
              </a:rPr>
              <a:t>Si están autorizados deben ser escoltados por oficiales de seguridad hacia el lugar de destino (en los casos que amerite).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DO" sz="1200" dirty="0">
              <a:ln>
                <a:noFill/>
              </a:ln>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DO" sz="1200" dirty="0">
                <a:ln>
                  <a:noFill/>
                </a:ln>
                <a:latin typeface="+mn-lt"/>
              </a:rPr>
              <a:t>Estas autorizaciones s</a:t>
            </a:r>
            <a:r>
              <a:rPr lang="es-ES" sz="1200" dirty="0">
                <a:ln w="9525">
                  <a:solidFill>
                    <a:schemeClr val="tx1"/>
                  </a:solidFill>
                </a:ln>
                <a:latin typeface="Humanst521 BT" panose="020B0602020204020204"/>
              </a:rPr>
              <a:t>e pueden confirmar mediante el uso de teléfono, radios u otros equipos disponibles.</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6</a:t>
            </a:fld>
            <a:endParaRPr lang="es-DO"/>
          </a:p>
        </p:txBody>
      </p:sp>
    </p:spTree>
    <p:extLst>
      <p:ext uri="{BB962C8B-B14F-4D97-AF65-F5344CB8AC3E}">
        <p14:creationId xmlns:p14="http://schemas.microsoft.com/office/powerpoint/2010/main" val="484750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b="1" dirty="0">
                <a:solidFill>
                  <a:srgbClr val="000000"/>
                </a:solidFill>
                <a:latin typeface="Humanst521 BT" panose="020B0602020204020204"/>
                <a:ea typeface="Verdana" pitchFamily="34" charset="0"/>
                <a:cs typeface="Verdana" pitchFamily="34" charset="0"/>
              </a:rPr>
              <a:t>3.- REGISTRO:</a:t>
            </a:r>
            <a:endParaRPr lang="es-ES" sz="1200" dirty="0">
              <a:latin typeface="Humanst521 BT" panose="020B0602020204020204"/>
              <a:ea typeface="Verdana" pitchFamily="34" charset="0"/>
              <a:cs typeface="Verdana" pitchFamily="34" charset="0"/>
            </a:endParaRPr>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latin typeface="Humanst521 BT" panose="020B0602020204020204"/>
                <a:ea typeface="Verdana" pitchFamily="34" charset="0"/>
                <a:cs typeface="Verdana" pitchFamily="34" charset="0"/>
              </a:rPr>
              <a:t>Visto los pasos anteriores, se procede a realizar un registro de la persona.</a:t>
            </a:r>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ln w="9525">
                  <a:solidFill>
                    <a:schemeClr val="tx1"/>
                  </a:solidFill>
                </a:ln>
                <a:latin typeface="Humanst521 BT" panose="020B0602020204020204"/>
              </a:rPr>
              <a:t>Existen 2 tipos de registro (el documento y el físico)</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7</a:t>
            </a:fld>
            <a:endParaRPr lang="es-DO"/>
          </a:p>
        </p:txBody>
      </p:sp>
    </p:spTree>
    <p:extLst>
      <p:ext uri="{BB962C8B-B14F-4D97-AF65-F5344CB8AC3E}">
        <p14:creationId xmlns:p14="http://schemas.microsoft.com/office/powerpoint/2010/main" val="3229287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latin typeface="Humanst521 BT" panose="020B0602020204020204"/>
              </a:rPr>
              <a:t>Vehículos con mercancías solicitar siempre los conduces o manifiesto de carga.</a:t>
            </a:r>
          </a:p>
        </p:txBody>
      </p:sp>
      <p:sp>
        <p:nvSpPr>
          <p:cNvPr id="4" name="Slide Number Placeholder 3"/>
          <p:cNvSpPr>
            <a:spLocks noGrp="1"/>
          </p:cNvSpPr>
          <p:nvPr>
            <p:ph type="sldNum" sz="quarter" idx="5"/>
          </p:nvPr>
        </p:nvSpPr>
        <p:spPr/>
        <p:txBody>
          <a:bodyPr/>
          <a:lstStyle/>
          <a:p>
            <a:fld id="{D4880E91-3875-49AD-92FC-445771F30139}" type="slidenum">
              <a:rPr lang="es-DO" smtClean="0"/>
              <a:t>8</a:t>
            </a:fld>
            <a:endParaRPr lang="es-DO"/>
          </a:p>
        </p:txBody>
      </p:sp>
    </p:spTree>
    <p:extLst>
      <p:ext uri="{BB962C8B-B14F-4D97-AF65-F5344CB8AC3E}">
        <p14:creationId xmlns:p14="http://schemas.microsoft.com/office/powerpoint/2010/main" val="3256055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400" b="1" dirty="0">
                <a:solidFill>
                  <a:srgbClr val="000000"/>
                </a:solidFill>
                <a:latin typeface="Humanst521 BT" panose="020B0602020204020204"/>
                <a:ea typeface="Verdana" pitchFamily="34" charset="0"/>
                <a:cs typeface="Verdana" pitchFamily="34" charset="0"/>
              </a:rPr>
              <a:t>4.- ACREDITACIÓN:</a:t>
            </a:r>
          </a:p>
          <a:p>
            <a:endParaRPr lang="es-ES" sz="1400" dirty="0">
              <a:latin typeface="Humanst521 BT" panose="020B0602020204020204"/>
              <a:ea typeface="Verdana" pitchFamily="34" charset="0"/>
              <a:cs typeface="Verdana" pitchFamily="34" charset="0"/>
            </a:endParaRPr>
          </a:p>
          <a:p>
            <a:pPr algn="just"/>
            <a:r>
              <a:rPr lang="es-ES" sz="1200" dirty="0">
                <a:latin typeface="Humanst521 BT" panose="020B0602020204020204"/>
                <a:ea typeface="Verdana" pitchFamily="34" charset="0"/>
                <a:cs typeface="Verdana" pitchFamily="34" charset="0"/>
              </a:rPr>
              <a:t>Finalizado los pasos anteriores, se procede a entregar una Acreditación (pase o carnet) de ingreso a la IP.</a:t>
            </a:r>
          </a:p>
          <a:p>
            <a:pPr algn="just"/>
            <a:endParaRPr lang="es-ES" sz="1200" b="1" dirty="0">
              <a:latin typeface="Humanst521 BT" panose="020B0602020204020204"/>
              <a:ea typeface="Verdana" pitchFamily="34" charset="0"/>
            </a:endParaRPr>
          </a:p>
          <a:p>
            <a:pPr algn="just"/>
            <a:r>
              <a:rPr lang="es-ES" sz="1200" b="1" dirty="0">
                <a:latin typeface="Humanst521 BT" panose="020B0602020204020204"/>
                <a:ea typeface="Verdana" pitchFamily="34" charset="0"/>
              </a:rPr>
              <a:t>Nota:</a:t>
            </a:r>
          </a:p>
          <a:p>
            <a:pPr algn="just"/>
            <a:endParaRPr lang="es-ES" sz="1200" b="1" dirty="0">
              <a:latin typeface="Humanst521 BT" panose="020B0602020204020204"/>
              <a:ea typeface="Verdana" pitchFamily="34" charset="0"/>
            </a:endParaRPr>
          </a:p>
          <a:p>
            <a:pPr algn="just"/>
            <a:r>
              <a:rPr lang="es-DO" sz="1200" b="1" dirty="0">
                <a:latin typeface="Humanst521 BT" panose="020B0602020204020204"/>
              </a:rPr>
              <a:t>Es recomendable que los pases estén segmentados por áreas y colores.</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9</a:t>
            </a:fld>
            <a:endParaRPr lang="es-DO"/>
          </a:p>
        </p:txBody>
      </p:sp>
    </p:spTree>
    <p:extLst>
      <p:ext uri="{BB962C8B-B14F-4D97-AF65-F5344CB8AC3E}">
        <p14:creationId xmlns:p14="http://schemas.microsoft.com/office/powerpoint/2010/main" val="2522560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UY" sz="1200" dirty="0">
                <a:latin typeface="Gill Sans MT" panose="020B0502020104020203" pitchFamily="34" charset="0"/>
              </a:rPr>
              <a:t>PROCEDIMIENTOS DEL PERSONAL EN EL CONTROL DE ACCESO</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10</a:t>
            </a:fld>
            <a:endParaRPr lang="es-DO"/>
          </a:p>
        </p:txBody>
      </p:sp>
    </p:spTree>
    <p:extLst>
      <p:ext uri="{BB962C8B-B14F-4D97-AF65-F5344CB8AC3E}">
        <p14:creationId xmlns:p14="http://schemas.microsoft.com/office/powerpoint/2010/main" val="14445127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buFont typeface="+mj-lt"/>
              <a:buAutoNum type="arabicPeriod"/>
            </a:pPr>
            <a:r>
              <a:rPr lang="es-DO" dirty="0">
                <a:latin typeface="Humanst521 BT" panose="020B0602020204020204"/>
              </a:rPr>
              <a:t> Verificar el radio de comunicación, linterna, y sus artículos dentro de su área de responsabilidad. </a:t>
            </a:r>
          </a:p>
          <a:p>
            <a:pPr algn="just" fontAlgn="base">
              <a:buFont typeface="+mj-lt"/>
              <a:buAutoNum type="arabicPeriod"/>
            </a:pPr>
            <a:endParaRPr lang="es-DO" dirty="0">
              <a:latin typeface="Humanst521 BT" panose="020B0602020204020204"/>
            </a:endParaRPr>
          </a:p>
          <a:p>
            <a:pPr algn="just" fontAlgn="base">
              <a:buFont typeface="+mj-lt"/>
              <a:buAutoNum type="arabicPeriod"/>
            </a:pPr>
            <a:r>
              <a:rPr lang="es-DO" dirty="0">
                <a:latin typeface="Humanst521 BT" panose="020B0602020204020204"/>
              </a:rPr>
              <a:t> Tener conocimiento de las nuevas disposiciones o información relevante para el desempeño de su trabajo. (lo que si puede entrar y lo que no puede).</a:t>
            </a:r>
          </a:p>
          <a:p>
            <a:pPr algn="just" fontAlgn="base">
              <a:buFont typeface="+mj-lt"/>
              <a:buAutoNum type="arabicPeriod"/>
            </a:pPr>
            <a:endParaRPr lang="es-DO" dirty="0">
              <a:latin typeface="Humanst521 BT" panose="020B0602020204020204"/>
            </a:endParaRPr>
          </a:p>
          <a:p>
            <a:pPr algn="l" fontAlgn="base">
              <a:buFont typeface="+mj-lt"/>
              <a:buAutoNum type="arabicPeriod"/>
            </a:pPr>
            <a:r>
              <a:rPr lang="es-DO" dirty="0">
                <a:latin typeface="Humanst521 BT" panose="020B0602020204020204"/>
              </a:rPr>
              <a:t> Antes de permitir que personal ingresen en un área estéril, el personal de SSP debe inspeccionar en forma sistemática para asegurarse de que no se han ocultado objetos prohibidos en su persona o pertenencias. </a:t>
            </a:r>
          </a:p>
          <a:p>
            <a:pPr algn="l" fontAlgn="base">
              <a:buFont typeface="+mj-lt"/>
              <a:buAutoNum type="arabicPeriod"/>
            </a:pPr>
            <a:endParaRPr lang="es-DO" dirty="0">
              <a:latin typeface="Humanst521 BT" panose="020B0602020204020204"/>
            </a:endParaRPr>
          </a:p>
          <a:p>
            <a:pPr algn="l">
              <a:buFont typeface="+mj-lt"/>
              <a:buAutoNum type="arabicPeriod"/>
            </a:pPr>
            <a:r>
              <a:rPr lang="es-DO" dirty="0">
                <a:latin typeface="Humanst521 BT" panose="020B0602020204020204"/>
              </a:rPr>
              <a:t> El personal de SSP previo al ingreso de cualquier persona deberá verificar si se encuentra autorizado para tal efecto. En el caso que aplique deberá verificar la vigencia del documento. </a:t>
            </a:r>
          </a:p>
          <a:p>
            <a:pPr algn="l">
              <a:buFont typeface="+mj-lt"/>
              <a:buAutoNum type="arabicPeriod"/>
            </a:pPr>
            <a:endParaRPr lang="en-US" dirty="0">
              <a:latin typeface="Humanst521 BT" panose="020B0602020204020204"/>
            </a:endParaRPr>
          </a:p>
          <a:p>
            <a:pPr algn="l">
              <a:buFont typeface="+mj-lt"/>
              <a:buAutoNum type="arabicPeriod"/>
            </a:pPr>
            <a:r>
              <a:rPr lang="es-DO" dirty="0">
                <a:latin typeface="Humanst521 BT" panose="020B0602020204020204"/>
              </a:rPr>
              <a:t> El personal de SSP debe tener la capacidad de analizar los perfiles de los visitantes y en caso de ser necesario aplicara medidas adicionales para establecer que la persona se encuentra hábil para poder ingresar a la IP. </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11</a:t>
            </a:fld>
            <a:endParaRPr lang="es-DO"/>
          </a:p>
        </p:txBody>
      </p:sp>
    </p:spTree>
    <p:extLst>
      <p:ext uri="{BB962C8B-B14F-4D97-AF65-F5344CB8AC3E}">
        <p14:creationId xmlns:p14="http://schemas.microsoft.com/office/powerpoint/2010/main" val="346660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DO" dirty="0">
                <a:latin typeface="Humanst521 BT" panose="020B0602020204020204"/>
              </a:rPr>
              <a:t>Mecánica</a:t>
            </a:r>
          </a:p>
          <a:p>
            <a:endParaRPr lang="en-US" dirty="0">
              <a:latin typeface="Humanst521 BT" panose="020B0602020204020204"/>
            </a:endParaRPr>
          </a:p>
          <a:p>
            <a:r>
              <a:rPr lang="es-ES" sz="1200" b="1" dirty="0">
                <a:latin typeface="Humanst521 BT" panose="020B0602020204020204"/>
              </a:rPr>
              <a:t>Hombros y Brazos </a:t>
            </a:r>
          </a:p>
          <a:p>
            <a:endParaRPr lang="es-ES" sz="1200" b="1" dirty="0">
              <a:latin typeface="Humanst521 BT" panose="020B0602020204020204"/>
            </a:endParaRPr>
          </a:p>
          <a:p>
            <a:pPr algn="just">
              <a:buFont typeface="+mj-lt"/>
              <a:buAutoNum type="arabicPeriod"/>
            </a:pPr>
            <a:r>
              <a:rPr lang="es-ES" sz="1200" dirty="0">
                <a:latin typeface="Humanst521 BT" panose="020B0602020204020204"/>
              </a:rPr>
              <a:t>El personal de SSP pedirá a la persona que levante los brazos lateralmente. Si la persona lleva manga corta, no es necesario regístralo más allá del extremo de las mangas </a:t>
            </a:r>
          </a:p>
          <a:p>
            <a:pPr algn="just">
              <a:buFont typeface="+mj-lt"/>
              <a:buAutoNum type="arabicPeriod"/>
            </a:pPr>
            <a:endParaRPr lang="es-ES" sz="1200" dirty="0">
              <a:latin typeface="Humanst521 BT" panose="020B0602020204020204"/>
            </a:endParaRPr>
          </a:p>
          <a:p>
            <a:pPr algn="just">
              <a:buFont typeface="+mj-lt"/>
              <a:buAutoNum type="arabicPeriod"/>
            </a:pPr>
            <a:r>
              <a:rPr lang="es-ES" sz="1200" dirty="0">
                <a:latin typeface="Humanst521 BT" panose="020B0602020204020204"/>
              </a:rPr>
              <a:t>Las personas que lleven mangas largas deberán ser cacheados ciñendo el brazo más próximo de la persona con las manos y los dedos, procediendo desde el hombro hacia abajo hasta el final del brazo en un movimiento. Repetir el mismo procedimiento en el otro brazo. </a:t>
            </a:r>
          </a:p>
          <a:p>
            <a:pPr algn="just"/>
            <a:endParaRPr lang="en-US" sz="1050" dirty="0">
              <a:latin typeface="Humanst521 BT" panose="020B0602020204020204"/>
            </a:endParaRP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12</a:t>
            </a:fld>
            <a:endParaRPr lang="es-DO"/>
          </a:p>
        </p:txBody>
      </p:sp>
    </p:spTree>
    <p:extLst>
      <p:ext uri="{BB962C8B-B14F-4D97-AF65-F5344CB8AC3E}">
        <p14:creationId xmlns:p14="http://schemas.microsoft.com/office/powerpoint/2010/main" val="1148698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DO" dirty="0">
                <a:latin typeface="Humanst521 BT" panose="020B0602020204020204"/>
              </a:rPr>
              <a:t>Mecánica</a:t>
            </a:r>
          </a:p>
          <a:p>
            <a:endParaRPr lang="en-US" dirty="0">
              <a:latin typeface="Humanst521 BT" panose="020B0602020204020204"/>
            </a:endParaRPr>
          </a:p>
          <a:p>
            <a:pPr lvl="0"/>
            <a:r>
              <a:rPr lang="es-ES" b="1" dirty="0">
                <a:solidFill>
                  <a:prstClr val="black"/>
                </a:solidFill>
                <a:latin typeface="Humanst521 BT" panose="020B0602020204020204"/>
              </a:rPr>
              <a:t>Pecho, Debajo de los Brazos y Espalda </a:t>
            </a:r>
          </a:p>
          <a:p>
            <a:pPr lvl="0"/>
            <a:endParaRPr lang="es-ES" b="1" dirty="0">
              <a:solidFill>
                <a:prstClr val="black"/>
              </a:solidFill>
              <a:latin typeface="Humanst521 BT" panose="020B0602020204020204"/>
            </a:endParaRPr>
          </a:p>
          <a:p>
            <a:pPr marL="228600" lvl="0" indent="-228600" algn="just">
              <a:buFont typeface="+mj-lt"/>
              <a:buAutoNum type="arabicPeriod"/>
            </a:pPr>
            <a:r>
              <a:rPr lang="es-ES" dirty="0">
                <a:solidFill>
                  <a:prstClr val="black"/>
                </a:solidFill>
                <a:latin typeface="Humanst521 BT" panose="020B0602020204020204"/>
              </a:rPr>
              <a:t>Con los brazos de la persona todavía levantados, utilizara el revés de las manos. Empezar en la parte superior del hombro y mover las manos hacia abajo hacia la cintura en trayectoria superpuesta, hasta que se haya registrado todo el torso. </a:t>
            </a:r>
          </a:p>
          <a:p>
            <a:pPr marL="228600" lvl="0" indent="-228600" algn="just">
              <a:buFont typeface="+mj-lt"/>
              <a:buAutoNum type="arabicPeriod"/>
            </a:pPr>
            <a:endParaRPr lang="es-ES" dirty="0">
              <a:solidFill>
                <a:prstClr val="black"/>
              </a:solidFill>
              <a:latin typeface="Humanst521 BT" panose="020B0602020204020204"/>
            </a:endParaRPr>
          </a:p>
          <a:p>
            <a:pPr marL="228600" lvl="0" indent="-228600" algn="just">
              <a:buFont typeface="+mj-lt"/>
              <a:buAutoNum type="arabicPeriod"/>
            </a:pPr>
            <a:r>
              <a:rPr lang="es-ES" dirty="0">
                <a:solidFill>
                  <a:prstClr val="black"/>
                </a:solidFill>
                <a:latin typeface="Humanst521 BT" panose="020B0602020204020204"/>
              </a:rPr>
              <a:t>La parte de la espalda, cerca de la cintura, causada por la curvatura de la espina dorsal y la parte debajo de las axilas, en donde se pueda ocultar algo deben recibir especial atención. </a:t>
            </a:r>
          </a:p>
          <a:p>
            <a:pPr marL="228600" lvl="0" indent="-228600" algn="just">
              <a:buFont typeface="+mj-lt"/>
              <a:buAutoNum type="arabicPeriod"/>
            </a:pPr>
            <a:endParaRPr lang="es-ES" dirty="0">
              <a:solidFill>
                <a:prstClr val="black"/>
              </a:solidFill>
              <a:latin typeface="Humanst521 BT" panose="020B0602020204020204"/>
            </a:endParaRPr>
          </a:p>
          <a:p>
            <a:pPr marL="228600" lvl="0" indent="-228600" algn="just">
              <a:buFont typeface="+mj-lt"/>
              <a:buAutoNum type="arabicPeriod"/>
            </a:pPr>
            <a:r>
              <a:rPr lang="es-ES" dirty="0">
                <a:solidFill>
                  <a:prstClr val="black"/>
                </a:solidFill>
                <a:latin typeface="Humanst521 BT" panose="020B0602020204020204"/>
              </a:rPr>
              <a:t>Cuando se registra femeninas, el cacheo debe realizarse eficientemente, pero con mucho tacto en la parte de los senos.</a:t>
            </a:r>
          </a:p>
          <a:p>
            <a:pPr marL="228600" lvl="0" indent="-228600" algn="just">
              <a:buFont typeface="+mj-lt"/>
              <a:buAutoNum type="arabicPeriod"/>
            </a:pPr>
            <a:endParaRPr lang="es-ES" dirty="0">
              <a:solidFill>
                <a:prstClr val="black"/>
              </a:solidFill>
              <a:latin typeface="Humanst521 BT" panose="020B0602020204020204"/>
            </a:endParaRPr>
          </a:p>
          <a:p>
            <a:pPr marL="228600" lvl="0" indent="-228600" algn="just">
              <a:buFont typeface="+mj-lt"/>
              <a:buAutoNum type="arabicPeriod"/>
            </a:pPr>
            <a:r>
              <a:rPr lang="es-ES" dirty="0">
                <a:solidFill>
                  <a:prstClr val="black"/>
                </a:solidFill>
                <a:latin typeface="Humanst521 BT" panose="020B0602020204020204"/>
              </a:rPr>
              <a:t>Si la persona viste una chaqueta de traje, una chaqueta sport u otra prenda exterior ligera, cachear la parte de la prenda que se separa del cuerpo del pasajero.</a:t>
            </a:r>
          </a:p>
          <a:p>
            <a:pPr algn="just"/>
            <a:endParaRPr lang="en-US" sz="1100" dirty="0">
              <a:latin typeface="Humanst521 BT" panose="020B0602020204020204"/>
            </a:endParaRP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13</a:t>
            </a:fld>
            <a:endParaRPr lang="es-DO"/>
          </a:p>
        </p:txBody>
      </p:sp>
    </p:spTree>
    <p:extLst>
      <p:ext uri="{BB962C8B-B14F-4D97-AF65-F5344CB8AC3E}">
        <p14:creationId xmlns:p14="http://schemas.microsoft.com/office/powerpoint/2010/main" val="241991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defRPr/>
            </a:pPr>
            <a:r>
              <a:rPr lang="es-DO" sz="1200" b="1" noProof="0" dirty="0">
                <a:ln w="1905"/>
                <a:solidFill>
                  <a:schemeClr val="tx1"/>
                </a:solidFill>
                <a:effectLst>
                  <a:innerShdw blurRad="69850" dist="43180" dir="5400000">
                    <a:srgbClr val="000000">
                      <a:alpha val="65000"/>
                    </a:srgbClr>
                  </a:innerShdw>
                </a:effectLst>
              </a:rPr>
              <a:t>MODO DE REGISTRO MANUAL A UNA PERSONA</a:t>
            </a:r>
          </a:p>
          <a:p>
            <a:pPr algn="l">
              <a:defRPr/>
            </a:pPr>
            <a:endParaRPr lang="es-DO" sz="1200" b="1" noProof="0" dirty="0">
              <a:ln w="1905"/>
              <a:solidFill>
                <a:schemeClr val="tx1"/>
              </a:solidFill>
              <a:effectLst>
                <a:innerShdw blurRad="69850" dist="43180" dir="5400000">
                  <a:srgbClr val="000000">
                    <a:alpha val="65000"/>
                  </a:srgbClr>
                </a:innerShdw>
              </a:effectLst>
            </a:endParaRPr>
          </a:p>
          <a:p>
            <a:pPr algn="l">
              <a:defRPr/>
            </a:pPr>
            <a:r>
              <a:rPr lang="es-DO" sz="1200" b="1" noProof="0" dirty="0">
                <a:ln w="1905"/>
                <a:solidFill>
                  <a:schemeClr val="tx1"/>
                </a:solidFill>
                <a:effectLst>
                  <a:innerShdw blurRad="69850" dist="43180" dir="5400000">
                    <a:srgbClr val="000000">
                      <a:alpha val="65000"/>
                    </a:srgbClr>
                  </a:innerShdw>
                </a:effectLst>
              </a:rPr>
              <a:t>El registro manual de una persona se debe realizar en el sentido de las agujas del reloj, como se muestra en las imágenes llevar el sentido de las flechas con el fin de tener una secuencia y no dejar ningún área por registrar.</a:t>
            </a:r>
            <a:endParaRPr lang="es-DO" noProof="0" dirty="0"/>
          </a:p>
        </p:txBody>
      </p:sp>
      <p:sp>
        <p:nvSpPr>
          <p:cNvPr id="4" name="Slide Number Placeholder 3"/>
          <p:cNvSpPr>
            <a:spLocks noGrp="1"/>
          </p:cNvSpPr>
          <p:nvPr>
            <p:ph type="sldNum" sz="quarter" idx="5"/>
          </p:nvPr>
        </p:nvSpPr>
        <p:spPr/>
        <p:txBody>
          <a:bodyPr/>
          <a:lstStyle/>
          <a:p>
            <a:fld id="{D4880E91-3875-49AD-92FC-445771F30139}" type="slidenum">
              <a:rPr lang="es-DO" smtClean="0"/>
              <a:t>14</a:t>
            </a:fld>
            <a:endParaRPr lang="es-DO"/>
          </a:p>
        </p:txBody>
      </p:sp>
    </p:spTree>
    <p:extLst>
      <p:ext uri="{BB962C8B-B14F-4D97-AF65-F5344CB8AC3E}">
        <p14:creationId xmlns:p14="http://schemas.microsoft.com/office/powerpoint/2010/main" val="3267797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DO" dirty="0"/>
              <a:t>Lugares o áreas de principal atención durante el Cacheo de mujeres.</a:t>
            </a:r>
          </a:p>
        </p:txBody>
      </p:sp>
      <p:sp>
        <p:nvSpPr>
          <p:cNvPr id="4" name="Slide Number Placeholder 3"/>
          <p:cNvSpPr>
            <a:spLocks noGrp="1"/>
          </p:cNvSpPr>
          <p:nvPr>
            <p:ph type="sldNum" sz="quarter" idx="5"/>
          </p:nvPr>
        </p:nvSpPr>
        <p:spPr/>
        <p:txBody>
          <a:bodyPr/>
          <a:lstStyle/>
          <a:p>
            <a:fld id="{D4880E91-3875-49AD-92FC-445771F30139}" type="slidenum">
              <a:rPr lang="es-DO" smtClean="0"/>
              <a:t>15</a:t>
            </a:fld>
            <a:endParaRPr lang="es-DO"/>
          </a:p>
        </p:txBody>
      </p:sp>
    </p:spTree>
    <p:extLst>
      <p:ext uri="{BB962C8B-B14F-4D97-AF65-F5344CB8AC3E}">
        <p14:creationId xmlns:p14="http://schemas.microsoft.com/office/powerpoint/2010/main" val="25546540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dirty="0"/>
              <a:t>Lugares o áreas de principal atención durante el Cacheo de hombres.</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16</a:t>
            </a:fld>
            <a:endParaRPr lang="es-DO"/>
          </a:p>
        </p:txBody>
      </p:sp>
    </p:spTree>
    <p:extLst>
      <p:ext uri="{BB962C8B-B14F-4D97-AF65-F5344CB8AC3E}">
        <p14:creationId xmlns:p14="http://schemas.microsoft.com/office/powerpoint/2010/main" val="2561651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UY" sz="1200" dirty="0">
                <a:latin typeface="Gill Sans MT" panose="020B0502020104020203" pitchFamily="34" charset="0"/>
              </a:rPr>
              <a:t>MANEJO DEL PERSONAL EN EL CONTROL DE ACCESO</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17</a:t>
            </a:fld>
            <a:endParaRPr lang="es-DO"/>
          </a:p>
        </p:txBody>
      </p:sp>
    </p:spTree>
    <p:extLst>
      <p:ext uri="{BB962C8B-B14F-4D97-AF65-F5344CB8AC3E}">
        <p14:creationId xmlns:p14="http://schemas.microsoft.com/office/powerpoint/2010/main" val="30182950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COMO TRATAR A LAS PERSONAS</a:t>
            </a:r>
          </a:p>
          <a:p>
            <a:endParaRPr lang="es-DO" dirty="0"/>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lang="es-ES" dirty="0">
                <a:latin typeface="Humanst521 BT" panose="020B0602020204020204"/>
              </a:rPr>
              <a:t>Las tareas y actividades que implican el trato directo con personas (clientes, usuarios, etc..) es muy variado y conlleva condiciones de trabajo muy dispares, en ocasiones, la relación y el trato directo con las personas, puede ocasionar fatiga debido a la tensión generada por “desbordamientos de diversos tipo como: prisas, implicación emocional, trabajo aislado, trabajo de noche, etc..”  </a:t>
            </a:r>
            <a:endParaRPr lang="es-DO" dirty="0">
              <a:latin typeface="Humanst521 BT" panose="020B0602020204020204"/>
            </a:endParaRP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18</a:t>
            </a:fld>
            <a:endParaRPr lang="es-DO"/>
          </a:p>
        </p:txBody>
      </p:sp>
    </p:spTree>
    <p:extLst>
      <p:ext uri="{BB962C8B-B14F-4D97-AF65-F5344CB8AC3E}">
        <p14:creationId xmlns:p14="http://schemas.microsoft.com/office/powerpoint/2010/main" val="3039620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COMO TRATAR A LAS PERSONAS</a:t>
            </a:r>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DO" sz="1200" b="0" i="0" u="none" strike="noStrike" kern="1200" cap="none" spc="0" normalizeH="0" baseline="0" noProof="0" dirty="0">
                <a:ln>
                  <a:noFill/>
                </a:ln>
                <a:solidFill>
                  <a:srgbClr val="4D4D4D"/>
                </a:solidFill>
                <a:effectLst/>
                <a:uLnTx/>
                <a:uFillTx/>
                <a:latin typeface="Humanst521 BT" panose="020B0602020204020204"/>
              </a:rPr>
              <a:t>Del mismo modo que nos gustaría ser tratados.</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19</a:t>
            </a:fld>
            <a:endParaRPr lang="es-DO"/>
          </a:p>
        </p:txBody>
      </p:sp>
    </p:spTree>
    <p:extLst>
      <p:ext uri="{BB962C8B-B14F-4D97-AF65-F5344CB8AC3E}">
        <p14:creationId xmlns:p14="http://schemas.microsoft.com/office/powerpoint/2010/main" val="2732774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COMO DEBE TRATAR A LAS MUJERES</a:t>
            </a:r>
          </a:p>
          <a:p>
            <a:endParaRPr lang="es-DO" dirty="0"/>
          </a:p>
          <a:p>
            <a:pPr marL="0" lvl="1" algn="just"/>
            <a:r>
              <a:rPr lang="es-DO" sz="1200" dirty="0">
                <a:latin typeface="Humanst521 BT" panose="020B0602020204020204"/>
              </a:rPr>
              <a:t>NUNCA bajo ninguna circunstancia, utilice términos como: </a:t>
            </a:r>
          </a:p>
          <a:p>
            <a:pPr marL="0" lvl="1" algn="just"/>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Mami</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Mi amor</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Linda</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Mamita</a:t>
            </a:r>
          </a:p>
          <a:p>
            <a:pPr marL="0" lvl="1" algn="just"/>
            <a:endParaRPr lang="es-DO" sz="1200" dirty="0">
              <a:latin typeface="Humanst521 BT" panose="020B0602020204020204"/>
            </a:endParaRPr>
          </a:p>
          <a:p>
            <a:pPr marL="0" lvl="1" algn="just"/>
            <a:r>
              <a:rPr lang="es-DO" sz="1200" dirty="0">
                <a:latin typeface="Humanst521 BT" panose="020B0602020204020204"/>
              </a:rPr>
              <a:t>Lo recomendable es utilizar:</a:t>
            </a:r>
          </a:p>
          <a:p>
            <a:pPr marL="0" lvl="1" algn="just"/>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Dama</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Señora</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Joven</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Señorita</a:t>
            </a:r>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20</a:t>
            </a:fld>
            <a:endParaRPr lang="es-DO"/>
          </a:p>
        </p:txBody>
      </p:sp>
    </p:spTree>
    <p:extLst>
      <p:ext uri="{BB962C8B-B14F-4D97-AF65-F5344CB8AC3E}">
        <p14:creationId xmlns:p14="http://schemas.microsoft.com/office/powerpoint/2010/main" val="28357442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COMO DEBE TRATAR A LAS HOMBRES</a:t>
            </a:r>
          </a:p>
          <a:p>
            <a:endParaRPr lang="es-DO" dirty="0"/>
          </a:p>
          <a:p>
            <a:pPr marL="0" lvl="1" algn="just"/>
            <a:r>
              <a:rPr lang="es-DO" sz="1200" dirty="0">
                <a:latin typeface="Humanst521 BT" panose="020B0602020204020204"/>
              </a:rPr>
              <a:t>NUNCA, NUNCA, NUNCA bajo ninguna circunstancia, utilice términos como: </a:t>
            </a:r>
          </a:p>
          <a:p>
            <a:pPr marL="0" lvl="1" algn="just"/>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Socio</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err="1">
                <a:latin typeface="Humanst521 BT" panose="020B0602020204020204"/>
              </a:rPr>
              <a:t>Manín</a:t>
            </a:r>
            <a:endParaRPr lang="es-DO" sz="1200" dirty="0">
              <a:latin typeface="Humanst521 BT" panose="020B0602020204020204"/>
            </a:endParaRP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Cache</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De lo mío</a:t>
            </a:r>
          </a:p>
          <a:p>
            <a:pPr marL="0" lvl="1" algn="just"/>
            <a:endParaRPr lang="es-DO" sz="1200" dirty="0">
              <a:latin typeface="Humanst521 BT" panose="020B0602020204020204"/>
            </a:endParaRPr>
          </a:p>
          <a:p>
            <a:pPr marL="0" lvl="1" algn="just"/>
            <a:r>
              <a:rPr lang="es-DO" sz="1200" dirty="0">
                <a:latin typeface="Humanst521 BT" panose="020B0602020204020204"/>
              </a:rPr>
              <a:t>Lo recomendable es utilizar:</a:t>
            </a:r>
          </a:p>
          <a:p>
            <a:pPr marL="0" lvl="1" algn="just"/>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Caballero</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Señor</a:t>
            </a:r>
          </a:p>
          <a:p>
            <a:pPr marL="0" lvl="1" algn="just">
              <a:buFont typeface="Wingdings" panose="05000000000000000000" pitchFamily="2" charset="2"/>
              <a:buChar char="Ø"/>
            </a:pPr>
            <a:endParaRPr lang="es-DO" sz="1200" dirty="0">
              <a:latin typeface="Humanst521 BT" panose="020B0602020204020204"/>
            </a:endParaRPr>
          </a:p>
          <a:p>
            <a:pPr marL="0" lvl="1" algn="just">
              <a:buFont typeface="Wingdings" panose="05000000000000000000" pitchFamily="2" charset="2"/>
              <a:buChar char="Ø"/>
            </a:pPr>
            <a:r>
              <a:rPr lang="es-DO" sz="1200" dirty="0">
                <a:latin typeface="Humanst521 BT" panose="020B0602020204020204"/>
              </a:rPr>
              <a:t>Don</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21</a:t>
            </a:fld>
            <a:endParaRPr lang="es-DO"/>
          </a:p>
        </p:txBody>
      </p:sp>
    </p:spTree>
    <p:extLst>
      <p:ext uri="{BB962C8B-B14F-4D97-AF65-F5344CB8AC3E}">
        <p14:creationId xmlns:p14="http://schemas.microsoft.com/office/powerpoint/2010/main" val="941244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COMO TRATAR A LAS PERSONAS EN ESTADO DE IRA</a:t>
            </a:r>
          </a:p>
          <a:p>
            <a:endParaRPr lang="es-DO" dirty="0"/>
          </a:p>
          <a:p>
            <a:pPr algn="just"/>
            <a:r>
              <a:rPr lang="es-DO" sz="1200" dirty="0">
                <a:latin typeface="Humanst521 BT" panose="020B0602020204020204"/>
              </a:rPr>
              <a:t>Las personas en estado de ira no tienen un discernimiento claro de las acciones y consecuencias, por ende, son más propensas a dejarse llevar de los impulsos, lo primero que debe hacer es pedir calma, dele la razón, no importa que suceda en el momento, dele la razón, eso ayuda a la persona a que se calme, utilice frases como: </a:t>
            </a:r>
          </a:p>
          <a:p>
            <a:pPr algn="just"/>
            <a:endParaRPr lang="es-DO" sz="1200" dirty="0">
              <a:latin typeface="Humanst521 BT" panose="020B0602020204020204"/>
            </a:endParaRPr>
          </a:p>
          <a:p>
            <a:pPr marL="228600" indent="-228600" algn="just">
              <a:buAutoNum type="alphaLcPeriod"/>
            </a:pPr>
            <a:r>
              <a:rPr lang="es-DO" sz="1200" dirty="0">
                <a:latin typeface="Humanst521 BT" panose="020B0602020204020204"/>
              </a:rPr>
              <a:t>Si, si, si, usted tiene razón pero cálmese.</a:t>
            </a:r>
          </a:p>
          <a:p>
            <a:pPr marL="228600" indent="-228600" algn="just">
              <a:buAutoNum type="alphaLcPeriod"/>
            </a:pPr>
            <a:endParaRPr lang="es-DO" sz="1200" dirty="0">
              <a:latin typeface="Humanst521 BT" panose="020B0602020204020204"/>
            </a:endParaRPr>
          </a:p>
          <a:p>
            <a:pPr algn="just"/>
            <a:r>
              <a:rPr lang="es-DO" sz="1200" dirty="0">
                <a:latin typeface="Humanst521 BT" panose="020B0602020204020204"/>
              </a:rPr>
              <a:t>b. Claro que entiendo, pero necesito o es necesario que se calme.</a:t>
            </a:r>
          </a:p>
          <a:p>
            <a:pPr algn="just"/>
            <a:endParaRPr lang="es-DO" sz="1200" dirty="0">
              <a:latin typeface="Humanst521 BT" panose="020B0602020204020204"/>
            </a:endParaRPr>
          </a:p>
          <a:p>
            <a:pPr algn="just"/>
            <a:r>
              <a:rPr lang="es-DO" sz="1200" dirty="0">
                <a:latin typeface="Humanst521 BT" panose="020B0602020204020204"/>
              </a:rPr>
              <a:t>c. Caballero, Dama, vamos a investigar que paso, pero es necesario que se calme.</a:t>
            </a:r>
          </a:p>
          <a:p>
            <a:pPr algn="just"/>
            <a:endParaRPr lang="es-DO" sz="1200" dirty="0">
              <a:latin typeface="Humanst521 BT" panose="020B0602020204020204"/>
            </a:endParaRPr>
          </a:p>
          <a:p>
            <a:pPr algn="just"/>
            <a:r>
              <a:rPr lang="es-DO" sz="1200" dirty="0">
                <a:latin typeface="Humanst521 BT" panose="020B0602020204020204"/>
              </a:rPr>
              <a:t>d. Claro que sé que una persona como usted no haría eso, se le nota, cálmese y vamos a ver que paso. </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22</a:t>
            </a:fld>
            <a:endParaRPr lang="es-DO"/>
          </a:p>
        </p:txBody>
      </p:sp>
    </p:spTree>
    <p:extLst>
      <p:ext uri="{BB962C8B-B14F-4D97-AF65-F5344CB8AC3E}">
        <p14:creationId xmlns:p14="http://schemas.microsoft.com/office/powerpoint/2010/main" val="3924878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RESPONSABILIDAD Y ACTITUD EN SU ÁREA DE TRABAJO</a:t>
            </a:r>
          </a:p>
          <a:p>
            <a:endParaRPr lang="es-DO" dirty="0"/>
          </a:p>
          <a:p>
            <a:pPr marL="0" marR="0" lvl="0" indent="0" algn="l" defTabSz="914400" rtl="0" eaLnBrk="1" fontAlgn="auto" latinLnBrk="0" hangingPunct="1">
              <a:lnSpc>
                <a:spcPct val="100000"/>
              </a:lnSpc>
              <a:spcBef>
                <a:spcPts val="0"/>
              </a:spcBef>
              <a:spcAft>
                <a:spcPts val="0"/>
              </a:spcAft>
              <a:buClrTx/>
              <a:buSzTx/>
              <a:buFontTx/>
              <a:buNone/>
              <a:tabLst/>
              <a:defRPr/>
            </a:pPr>
            <a:r>
              <a:rPr lang="es-DO" sz="1200" dirty="0">
                <a:latin typeface="Humanst521 BT" panose="020B0602020204020204"/>
              </a:rPr>
              <a:t>La postura, el desenvolvimiento y la actitud de los empleados de Sans </a:t>
            </a:r>
            <a:r>
              <a:rPr lang="es-DO" sz="1200" dirty="0" err="1">
                <a:latin typeface="Humanst521 BT" panose="020B0602020204020204"/>
              </a:rPr>
              <a:t>Souci</a:t>
            </a:r>
            <a:r>
              <a:rPr lang="es-DO" sz="1200" dirty="0">
                <a:latin typeface="Humanst521 BT" panose="020B0602020204020204"/>
              </a:rPr>
              <a:t> </a:t>
            </a:r>
            <a:r>
              <a:rPr lang="es-DO" sz="1200" dirty="0" err="1">
                <a:latin typeface="Humanst521 BT" panose="020B0602020204020204"/>
              </a:rPr>
              <a:t>Ports</a:t>
            </a:r>
            <a:r>
              <a:rPr lang="es-DO" sz="1200" dirty="0">
                <a:latin typeface="Humanst521 BT" panose="020B0602020204020204"/>
              </a:rPr>
              <a:t> son mas importantes que sus dimensiones físicas.</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23</a:t>
            </a:fld>
            <a:endParaRPr lang="es-DO"/>
          </a:p>
        </p:txBody>
      </p:sp>
    </p:spTree>
    <p:extLst>
      <p:ext uri="{BB962C8B-B14F-4D97-AF65-F5344CB8AC3E}">
        <p14:creationId xmlns:p14="http://schemas.microsoft.com/office/powerpoint/2010/main" val="24647210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¿Cual debe de ser nuestra postura correcta?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DO" sz="1200" b="1" dirty="0">
              <a:solidFill>
                <a:srgbClr val="4D4D4D"/>
              </a:solidFill>
              <a:latin typeface="Humanst521 BT" panose="020B0602020204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DO" sz="1200" b="1" dirty="0">
                <a:solidFill>
                  <a:srgbClr val="4D4D4D"/>
                </a:solidFill>
                <a:latin typeface="Humanst521 BT" panose="020B0602020204020204"/>
              </a:rPr>
              <a:t>Como ven  en la imagen la postura correcta nos mantendrá activo y atento a cualquier novedad o incidente, de igual forma le muestra a las demás personas el respeto que nos deben guardar.</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24</a:t>
            </a:fld>
            <a:endParaRPr lang="es-DO"/>
          </a:p>
        </p:txBody>
      </p:sp>
    </p:spTree>
    <p:extLst>
      <p:ext uri="{BB962C8B-B14F-4D97-AF65-F5344CB8AC3E}">
        <p14:creationId xmlns:p14="http://schemas.microsoft.com/office/powerpoint/2010/main" val="27823488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DO" sz="1200" dirty="0">
                <a:latin typeface="Humanst521 BT" panose="020B0602020204020204"/>
              </a:rPr>
              <a:t>El empleado de Sans </a:t>
            </a:r>
            <a:r>
              <a:rPr lang="es-DO" sz="1200" dirty="0" err="1">
                <a:latin typeface="Humanst521 BT" panose="020B0602020204020204"/>
              </a:rPr>
              <a:t>Souci</a:t>
            </a:r>
            <a:r>
              <a:rPr lang="es-DO" sz="1200" dirty="0">
                <a:latin typeface="Humanst521 BT" panose="020B0602020204020204"/>
              </a:rPr>
              <a:t> </a:t>
            </a:r>
            <a:r>
              <a:rPr lang="es-DO" sz="1200" dirty="0" err="1">
                <a:latin typeface="Humanst521 BT" panose="020B0602020204020204"/>
              </a:rPr>
              <a:t>Ports</a:t>
            </a:r>
            <a:r>
              <a:rPr lang="es-DO" sz="1200" dirty="0">
                <a:latin typeface="Humanst521 BT" panose="020B0602020204020204"/>
              </a:rPr>
              <a:t> nunca debe descuidar su puesto de trabajo. </a:t>
            </a:r>
          </a:p>
          <a:p>
            <a:pPr algn="just"/>
            <a:r>
              <a:rPr lang="es-DO" sz="1200" dirty="0">
                <a:solidFill>
                  <a:srgbClr val="FF0000"/>
                </a:solidFill>
                <a:latin typeface="Humanst521 BT" panose="020B0602020204020204"/>
              </a:rPr>
              <a:t>Ej.: Bailar, comer, socializar innecesariamente, ni entre ellos ni con las demás personas ajenas a la empresa.</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25</a:t>
            </a:fld>
            <a:endParaRPr lang="es-DO"/>
          </a:p>
        </p:txBody>
      </p:sp>
    </p:spTree>
    <p:extLst>
      <p:ext uri="{BB962C8B-B14F-4D97-AF65-F5344CB8AC3E}">
        <p14:creationId xmlns:p14="http://schemas.microsoft.com/office/powerpoint/2010/main" val="1984623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DO" sz="1200" dirty="0">
                <a:latin typeface="Humanst521 BT" panose="020B0602020204020204"/>
              </a:rPr>
              <a:t>Nunca bajo ningún motivo los empleados de Sans </a:t>
            </a:r>
            <a:r>
              <a:rPr lang="es-DO" sz="1200" dirty="0" err="1">
                <a:latin typeface="Humanst521 BT" panose="020B0602020204020204"/>
              </a:rPr>
              <a:t>Souci</a:t>
            </a:r>
            <a:r>
              <a:rPr lang="es-DO" sz="1200" dirty="0">
                <a:latin typeface="Humanst521 BT" panose="020B0602020204020204"/>
              </a:rPr>
              <a:t> </a:t>
            </a:r>
            <a:r>
              <a:rPr lang="es-DO" sz="1200" dirty="0" err="1">
                <a:latin typeface="Humanst521 BT" panose="020B0602020204020204"/>
              </a:rPr>
              <a:t>Ports</a:t>
            </a:r>
            <a:r>
              <a:rPr lang="es-DO" sz="1200" dirty="0">
                <a:latin typeface="Humanst521 BT" panose="020B0602020204020204"/>
              </a:rPr>
              <a:t> mantendrán una actitud relajada y lo peor que puede hacer un oficial es aceptar dadivas de cualquier tipo.</a:t>
            </a: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26</a:t>
            </a:fld>
            <a:endParaRPr lang="es-DO"/>
          </a:p>
        </p:txBody>
      </p:sp>
    </p:spTree>
    <p:extLst>
      <p:ext uri="{BB962C8B-B14F-4D97-AF65-F5344CB8AC3E}">
        <p14:creationId xmlns:p14="http://schemas.microsoft.com/office/powerpoint/2010/main" val="32101452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DO" sz="1200" b="1" dirty="0">
                <a:latin typeface="Humanst521 BT" panose="020B0602020204020204"/>
              </a:rPr>
              <a:t>Recomendaciones:</a:t>
            </a:r>
          </a:p>
          <a:p>
            <a:pPr algn="just"/>
            <a:endParaRPr lang="es-DO" sz="1200" dirty="0">
              <a:latin typeface="Humanst521 BT" panose="020B0602020204020204"/>
            </a:endParaRPr>
          </a:p>
          <a:p>
            <a:pPr marL="514350" indent="-514350" algn="just">
              <a:buFont typeface="+mj-lt"/>
              <a:buAutoNum type="arabicPeriod"/>
            </a:pPr>
            <a:r>
              <a:rPr lang="es-ES" sz="1200" dirty="0">
                <a:latin typeface="Humanst521 BT" panose="020B0602020204020204"/>
              </a:rPr>
              <a:t>Mantén siempre el orden y la limpieza. </a:t>
            </a:r>
          </a:p>
          <a:p>
            <a:pPr marL="514350" indent="-514350" algn="just">
              <a:buFont typeface="+mj-lt"/>
              <a:buAutoNum type="arabicPeriod"/>
            </a:pPr>
            <a:endParaRPr lang="es-DO" sz="1200" dirty="0">
              <a:latin typeface="Humanst521 BT" panose="020B0602020204020204"/>
            </a:endParaRPr>
          </a:p>
          <a:p>
            <a:pPr marL="514350" indent="-514350" algn="just">
              <a:buFont typeface="+mj-lt"/>
              <a:buAutoNum type="arabicPeriod"/>
            </a:pPr>
            <a:r>
              <a:rPr lang="es-ES" sz="1200" dirty="0">
                <a:latin typeface="Humanst521 BT" panose="020B0602020204020204"/>
              </a:rPr>
              <a:t>Inspecciona tu lugar de trabajo al inicio y final de su turno.</a:t>
            </a:r>
          </a:p>
          <a:p>
            <a:pPr marL="514350" indent="-514350" algn="just">
              <a:buFont typeface="+mj-lt"/>
              <a:buAutoNum type="arabicPeriod"/>
            </a:pPr>
            <a:endParaRPr lang="es-DO" sz="1200" dirty="0">
              <a:latin typeface="Humanst521 BT" panose="020B0602020204020204"/>
            </a:endParaRPr>
          </a:p>
          <a:p>
            <a:pPr marL="514350" indent="-514350" algn="just">
              <a:buFont typeface="+mj-lt"/>
              <a:buAutoNum type="arabicPeriod"/>
            </a:pPr>
            <a:r>
              <a:rPr lang="es-ES" sz="1200" dirty="0">
                <a:latin typeface="Humanst521 BT" panose="020B0602020204020204"/>
              </a:rPr>
              <a:t>No obstaculices en ningún momento los recorridos y salidas de evacuación, así como la señalización y el acceso a extintores, bocas de incendio, cuadros eléctricos.</a:t>
            </a:r>
          </a:p>
          <a:p>
            <a:pPr marL="514350" indent="-514350" algn="just">
              <a:buFont typeface="+mj-lt"/>
              <a:buAutoNum type="arabicPeriod"/>
            </a:pPr>
            <a:endParaRPr lang="es-DO" sz="1200" dirty="0">
              <a:latin typeface="Humanst521 BT" panose="020B0602020204020204"/>
            </a:endParaRPr>
          </a:p>
          <a:p>
            <a:pPr marL="514350" indent="-514350" algn="just">
              <a:buFont typeface="+mj-lt"/>
              <a:buAutoNum type="arabicPeriod"/>
            </a:pPr>
            <a:r>
              <a:rPr lang="es-ES" sz="1200" dirty="0">
                <a:latin typeface="Humanst521 BT" panose="020B0602020204020204"/>
              </a:rPr>
              <a:t>Identifica los medios de lucha contra incendios y las vías de evacuación de tu área y familiarízate con ellos. </a:t>
            </a:r>
            <a:endParaRPr lang="es-DO" sz="1200" dirty="0">
              <a:latin typeface="Humanst521 BT" panose="020B0602020204020204"/>
            </a:endParaRPr>
          </a:p>
          <a:p>
            <a:endParaRPr lang="es-DO" dirty="0"/>
          </a:p>
        </p:txBody>
      </p:sp>
      <p:sp>
        <p:nvSpPr>
          <p:cNvPr id="4" name="Slide Number Placeholder 3"/>
          <p:cNvSpPr>
            <a:spLocks noGrp="1"/>
          </p:cNvSpPr>
          <p:nvPr>
            <p:ph type="sldNum" sz="quarter" idx="5"/>
          </p:nvPr>
        </p:nvSpPr>
        <p:spPr/>
        <p:txBody>
          <a:bodyPr/>
          <a:lstStyle/>
          <a:p>
            <a:fld id="{D4880E91-3875-49AD-92FC-445771F30139}" type="slidenum">
              <a:rPr lang="es-DO" smtClean="0"/>
              <a:t>27</a:t>
            </a:fld>
            <a:endParaRPr lang="es-DO"/>
          </a:p>
        </p:txBody>
      </p:sp>
    </p:spTree>
    <p:extLst>
      <p:ext uri="{BB962C8B-B14F-4D97-AF65-F5344CB8AC3E}">
        <p14:creationId xmlns:p14="http://schemas.microsoft.com/office/powerpoint/2010/main" val="30428040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UY" sz="1200" dirty="0">
                <a:solidFill>
                  <a:srgbClr val="002060"/>
                </a:solidFill>
                <a:effectLst>
                  <a:reflection blurRad="6350" stA="55000" endA="300" endPos="45500" dir="5400000" sy="-100000" algn="bl" rotWithShape="0"/>
                </a:effectLst>
                <a:latin typeface="Humanst521 BT" panose="020B0602020204020204" pitchFamily="34" charset="0"/>
                <a:cs typeface="Arial" pitchFamily="34" charset="0"/>
              </a:rPr>
              <a:t>Gracias!!!!!</a:t>
            </a:r>
          </a:p>
        </p:txBody>
      </p:sp>
      <p:sp>
        <p:nvSpPr>
          <p:cNvPr id="4" name="Slide Number Placeholder 3"/>
          <p:cNvSpPr>
            <a:spLocks noGrp="1"/>
          </p:cNvSpPr>
          <p:nvPr>
            <p:ph type="sldNum" sz="quarter" idx="5"/>
          </p:nvPr>
        </p:nvSpPr>
        <p:spPr/>
        <p:txBody>
          <a:bodyPr/>
          <a:lstStyle/>
          <a:p>
            <a:fld id="{D4880E91-3875-49AD-92FC-445771F30139}" type="slidenum">
              <a:rPr lang="es-DO" smtClean="0"/>
              <a:t>28</a:t>
            </a:fld>
            <a:endParaRPr lang="es-DO"/>
          </a:p>
        </p:txBody>
      </p:sp>
    </p:spTree>
    <p:extLst>
      <p:ext uri="{BB962C8B-B14F-4D97-AF65-F5344CB8AC3E}">
        <p14:creationId xmlns:p14="http://schemas.microsoft.com/office/powerpoint/2010/main" val="2864316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1A0E36-F423-46B8-896D-7FB5206C9D4B}"/>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DO"/>
          </a:p>
        </p:txBody>
      </p:sp>
      <p:sp>
        <p:nvSpPr>
          <p:cNvPr id="3" name="Subtítulo 2">
            <a:extLst>
              <a:ext uri="{FF2B5EF4-FFF2-40B4-BE49-F238E27FC236}">
                <a16:creationId xmlns:a16="http://schemas.microsoft.com/office/drawing/2014/main" id="{1C24FF6E-AA33-43D5-B1A8-6EB992F6B4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DO"/>
          </a:p>
        </p:txBody>
      </p:sp>
      <p:sp>
        <p:nvSpPr>
          <p:cNvPr id="4" name="Marcador de fecha 3">
            <a:extLst>
              <a:ext uri="{FF2B5EF4-FFF2-40B4-BE49-F238E27FC236}">
                <a16:creationId xmlns:a16="http://schemas.microsoft.com/office/drawing/2014/main" id="{D8FA6A9B-98D7-4E02-939A-AA14B9EC325E}"/>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5" name="Marcador de pie de página 4">
            <a:extLst>
              <a:ext uri="{FF2B5EF4-FFF2-40B4-BE49-F238E27FC236}">
                <a16:creationId xmlns:a16="http://schemas.microsoft.com/office/drawing/2014/main" id="{AE33DCCA-10B7-42CC-837A-6784A53F4982}"/>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0105E6E4-1B87-43DF-BB7B-67D8EAA1D2D2}"/>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1881977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5C08B5-F5EA-40C3-A931-E4D4F8742635}"/>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contenido 2">
            <a:extLst>
              <a:ext uri="{FF2B5EF4-FFF2-40B4-BE49-F238E27FC236}">
                <a16:creationId xmlns:a16="http://schemas.microsoft.com/office/drawing/2014/main" id="{EB0FFEC1-B134-414F-B3FC-693B52334F4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D62C7157-E5FC-4B42-AE7E-3A82E84F2CA4}"/>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5" name="Marcador de pie de página 4">
            <a:extLst>
              <a:ext uri="{FF2B5EF4-FFF2-40B4-BE49-F238E27FC236}">
                <a16:creationId xmlns:a16="http://schemas.microsoft.com/office/drawing/2014/main" id="{2EA15F39-E03F-4DD8-89CA-588B29AF8136}"/>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41F17293-A613-4BE5-8B8B-4619390511D4}"/>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3032229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125693-BD44-40C9-ABC1-C529AD6B449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DO"/>
          </a:p>
        </p:txBody>
      </p:sp>
      <p:sp>
        <p:nvSpPr>
          <p:cNvPr id="3" name="Marcador de texto 2">
            <a:extLst>
              <a:ext uri="{FF2B5EF4-FFF2-40B4-BE49-F238E27FC236}">
                <a16:creationId xmlns:a16="http://schemas.microsoft.com/office/drawing/2014/main" id="{8BA2FC5D-C205-4561-929E-07AB668899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576F4C47-8635-47AA-955E-A13D6CC16E94}"/>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5" name="Marcador de pie de página 4">
            <a:extLst>
              <a:ext uri="{FF2B5EF4-FFF2-40B4-BE49-F238E27FC236}">
                <a16:creationId xmlns:a16="http://schemas.microsoft.com/office/drawing/2014/main" id="{FE70AA0D-23D3-4DA8-A58E-4869EBB259A5}"/>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E23B047B-1365-47A4-9ED6-9DDE110ED78C}"/>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2381490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52F7F4-5410-4A14-AA0E-3A1793D633AF}"/>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contenido 2">
            <a:extLst>
              <a:ext uri="{FF2B5EF4-FFF2-40B4-BE49-F238E27FC236}">
                <a16:creationId xmlns:a16="http://schemas.microsoft.com/office/drawing/2014/main" id="{DE827E5B-85A2-4E0B-88F8-0CF4EA282EF0}"/>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contenido 3">
            <a:extLst>
              <a:ext uri="{FF2B5EF4-FFF2-40B4-BE49-F238E27FC236}">
                <a16:creationId xmlns:a16="http://schemas.microsoft.com/office/drawing/2014/main" id="{28870EB3-1E9F-4180-A315-F2146EA035FA}"/>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5" name="Marcador de fecha 4">
            <a:extLst>
              <a:ext uri="{FF2B5EF4-FFF2-40B4-BE49-F238E27FC236}">
                <a16:creationId xmlns:a16="http://schemas.microsoft.com/office/drawing/2014/main" id="{BBA5354E-86FE-4913-B9ED-E098AA3F4BBF}"/>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6" name="Marcador de pie de página 5">
            <a:extLst>
              <a:ext uri="{FF2B5EF4-FFF2-40B4-BE49-F238E27FC236}">
                <a16:creationId xmlns:a16="http://schemas.microsoft.com/office/drawing/2014/main" id="{B4BEF359-6DCD-41D7-93DA-6A519F94AF61}"/>
              </a:ext>
            </a:extLst>
          </p:cNvPr>
          <p:cNvSpPr>
            <a:spLocks noGrp="1"/>
          </p:cNvSpPr>
          <p:nvPr>
            <p:ph type="ftr" sz="quarter" idx="11"/>
          </p:nvPr>
        </p:nvSpPr>
        <p:spPr/>
        <p:txBody>
          <a:bodyPr/>
          <a:lstStyle/>
          <a:p>
            <a:endParaRPr lang="es-DO"/>
          </a:p>
        </p:txBody>
      </p:sp>
      <p:sp>
        <p:nvSpPr>
          <p:cNvPr id="7" name="Marcador de número de diapositiva 6">
            <a:extLst>
              <a:ext uri="{FF2B5EF4-FFF2-40B4-BE49-F238E27FC236}">
                <a16:creationId xmlns:a16="http://schemas.microsoft.com/office/drawing/2014/main" id="{F5382E03-977D-47B2-AE54-B8A7003E3404}"/>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3269090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57CC16-DF18-4E5F-BD8E-3706709AF7D3}"/>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DO"/>
          </a:p>
        </p:txBody>
      </p:sp>
      <p:sp>
        <p:nvSpPr>
          <p:cNvPr id="3" name="Marcador de texto 2">
            <a:extLst>
              <a:ext uri="{FF2B5EF4-FFF2-40B4-BE49-F238E27FC236}">
                <a16:creationId xmlns:a16="http://schemas.microsoft.com/office/drawing/2014/main" id="{6D9F0DB2-D71F-46BD-A76C-3C8FF9B7C5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6AF8B1C3-38E1-4E49-9C0C-8CE7173248ED}"/>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5" name="Marcador de texto 4">
            <a:extLst>
              <a:ext uri="{FF2B5EF4-FFF2-40B4-BE49-F238E27FC236}">
                <a16:creationId xmlns:a16="http://schemas.microsoft.com/office/drawing/2014/main" id="{31F912DD-54F1-4A17-99BF-4783B5F939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DA34894B-C6E0-4019-B224-465E89A9E33E}"/>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7" name="Marcador de fecha 6">
            <a:extLst>
              <a:ext uri="{FF2B5EF4-FFF2-40B4-BE49-F238E27FC236}">
                <a16:creationId xmlns:a16="http://schemas.microsoft.com/office/drawing/2014/main" id="{5A6C9ED9-7DC8-4CFE-8275-CBD13FFAAB76}"/>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8" name="Marcador de pie de página 7">
            <a:extLst>
              <a:ext uri="{FF2B5EF4-FFF2-40B4-BE49-F238E27FC236}">
                <a16:creationId xmlns:a16="http://schemas.microsoft.com/office/drawing/2014/main" id="{0E09B8A5-4784-4434-9970-6B5F90E85FCD}"/>
              </a:ext>
            </a:extLst>
          </p:cNvPr>
          <p:cNvSpPr>
            <a:spLocks noGrp="1"/>
          </p:cNvSpPr>
          <p:nvPr>
            <p:ph type="ftr" sz="quarter" idx="11"/>
          </p:nvPr>
        </p:nvSpPr>
        <p:spPr/>
        <p:txBody>
          <a:bodyPr/>
          <a:lstStyle/>
          <a:p>
            <a:endParaRPr lang="es-DO"/>
          </a:p>
        </p:txBody>
      </p:sp>
      <p:sp>
        <p:nvSpPr>
          <p:cNvPr id="9" name="Marcador de número de diapositiva 8">
            <a:extLst>
              <a:ext uri="{FF2B5EF4-FFF2-40B4-BE49-F238E27FC236}">
                <a16:creationId xmlns:a16="http://schemas.microsoft.com/office/drawing/2014/main" id="{0358E745-1E78-4387-93A0-FB3839823B10}"/>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2161454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FF027E-E587-4C65-9D8F-D473186B9382}"/>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fecha 2">
            <a:extLst>
              <a:ext uri="{FF2B5EF4-FFF2-40B4-BE49-F238E27FC236}">
                <a16:creationId xmlns:a16="http://schemas.microsoft.com/office/drawing/2014/main" id="{237B559E-527D-4C1F-B742-4A1D3B22D3D6}"/>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4" name="Marcador de pie de página 3">
            <a:extLst>
              <a:ext uri="{FF2B5EF4-FFF2-40B4-BE49-F238E27FC236}">
                <a16:creationId xmlns:a16="http://schemas.microsoft.com/office/drawing/2014/main" id="{DC49C79D-9F82-43FE-8010-FDC2C23C59D9}"/>
              </a:ext>
            </a:extLst>
          </p:cNvPr>
          <p:cNvSpPr>
            <a:spLocks noGrp="1"/>
          </p:cNvSpPr>
          <p:nvPr>
            <p:ph type="ftr" sz="quarter" idx="11"/>
          </p:nvPr>
        </p:nvSpPr>
        <p:spPr/>
        <p:txBody>
          <a:bodyPr/>
          <a:lstStyle/>
          <a:p>
            <a:endParaRPr lang="es-DO"/>
          </a:p>
        </p:txBody>
      </p:sp>
      <p:sp>
        <p:nvSpPr>
          <p:cNvPr id="5" name="Marcador de número de diapositiva 4">
            <a:extLst>
              <a:ext uri="{FF2B5EF4-FFF2-40B4-BE49-F238E27FC236}">
                <a16:creationId xmlns:a16="http://schemas.microsoft.com/office/drawing/2014/main" id="{0999AF3D-1A8E-485C-8BAE-C46E8AE8F29E}"/>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1776530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971E56B-A754-434B-8AC8-E284456F00A5}"/>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3" name="Marcador de pie de página 2">
            <a:extLst>
              <a:ext uri="{FF2B5EF4-FFF2-40B4-BE49-F238E27FC236}">
                <a16:creationId xmlns:a16="http://schemas.microsoft.com/office/drawing/2014/main" id="{FA0CD984-BBC5-4C89-9B6D-10273D1CBD4C}"/>
              </a:ext>
            </a:extLst>
          </p:cNvPr>
          <p:cNvSpPr>
            <a:spLocks noGrp="1"/>
          </p:cNvSpPr>
          <p:nvPr>
            <p:ph type="ftr" sz="quarter" idx="11"/>
          </p:nvPr>
        </p:nvSpPr>
        <p:spPr/>
        <p:txBody>
          <a:bodyPr/>
          <a:lstStyle/>
          <a:p>
            <a:endParaRPr lang="es-DO"/>
          </a:p>
        </p:txBody>
      </p:sp>
      <p:sp>
        <p:nvSpPr>
          <p:cNvPr id="4" name="Marcador de número de diapositiva 3">
            <a:extLst>
              <a:ext uri="{FF2B5EF4-FFF2-40B4-BE49-F238E27FC236}">
                <a16:creationId xmlns:a16="http://schemas.microsoft.com/office/drawing/2014/main" id="{12FC125B-98B6-4E27-9616-285F979F0C98}"/>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1679106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8926D2-A234-4485-8B2A-86054E7F715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DO"/>
          </a:p>
        </p:txBody>
      </p:sp>
      <p:sp>
        <p:nvSpPr>
          <p:cNvPr id="3" name="Marcador de contenido 2">
            <a:extLst>
              <a:ext uri="{FF2B5EF4-FFF2-40B4-BE49-F238E27FC236}">
                <a16:creationId xmlns:a16="http://schemas.microsoft.com/office/drawing/2014/main" id="{0D1BA4BD-0EC2-42A0-9931-CF79B66AB2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texto 3">
            <a:extLst>
              <a:ext uri="{FF2B5EF4-FFF2-40B4-BE49-F238E27FC236}">
                <a16:creationId xmlns:a16="http://schemas.microsoft.com/office/drawing/2014/main" id="{5244AD1B-7AC9-48A4-BF84-38A3E691EF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7BBE2AE9-8748-46F1-83F1-77883ACC71FF}"/>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6" name="Marcador de pie de página 5">
            <a:extLst>
              <a:ext uri="{FF2B5EF4-FFF2-40B4-BE49-F238E27FC236}">
                <a16:creationId xmlns:a16="http://schemas.microsoft.com/office/drawing/2014/main" id="{2F39003E-31B7-497F-A16F-9E10A239720F}"/>
              </a:ext>
            </a:extLst>
          </p:cNvPr>
          <p:cNvSpPr>
            <a:spLocks noGrp="1"/>
          </p:cNvSpPr>
          <p:nvPr>
            <p:ph type="ftr" sz="quarter" idx="11"/>
          </p:nvPr>
        </p:nvSpPr>
        <p:spPr/>
        <p:txBody>
          <a:bodyPr/>
          <a:lstStyle/>
          <a:p>
            <a:endParaRPr lang="es-DO"/>
          </a:p>
        </p:txBody>
      </p:sp>
      <p:sp>
        <p:nvSpPr>
          <p:cNvPr id="7" name="Marcador de número de diapositiva 6">
            <a:extLst>
              <a:ext uri="{FF2B5EF4-FFF2-40B4-BE49-F238E27FC236}">
                <a16:creationId xmlns:a16="http://schemas.microsoft.com/office/drawing/2014/main" id="{C5AA4D05-2EBE-4F7B-BB1D-B961C361E30D}"/>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29168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9B3FA2-1813-43FD-AE0B-F5C836729AF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DO"/>
          </a:p>
        </p:txBody>
      </p:sp>
      <p:sp>
        <p:nvSpPr>
          <p:cNvPr id="3" name="Marcador de posición de imagen 2">
            <a:extLst>
              <a:ext uri="{FF2B5EF4-FFF2-40B4-BE49-F238E27FC236}">
                <a16:creationId xmlns:a16="http://schemas.microsoft.com/office/drawing/2014/main" id="{292C1375-1309-44B8-ACC3-454D27141D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DO"/>
          </a:p>
        </p:txBody>
      </p:sp>
      <p:sp>
        <p:nvSpPr>
          <p:cNvPr id="4" name="Marcador de texto 3">
            <a:extLst>
              <a:ext uri="{FF2B5EF4-FFF2-40B4-BE49-F238E27FC236}">
                <a16:creationId xmlns:a16="http://schemas.microsoft.com/office/drawing/2014/main" id="{7529061B-07AD-48F0-9888-60477AEB37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A82BF5AE-31BC-4BBD-8B99-50B22472A04F}"/>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6" name="Marcador de pie de página 5">
            <a:extLst>
              <a:ext uri="{FF2B5EF4-FFF2-40B4-BE49-F238E27FC236}">
                <a16:creationId xmlns:a16="http://schemas.microsoft.com/office/drawing/2014/main" id="{A37BBB85-748F-41EE-86D3-E98933FAA5E6}"/>
              </a:ext>
            </a:extLst>
          </p:cNvPr>
          <p:cNvSpPr>
            <a:spLocks noGrp="1"/>
          </p:cNvSpPr>
          <p:nvPr>
            <p:ph type="ftr" sz="quarter" idx="11"/>
          </p:nvPr>
        </p:nvSpPr>
        <p:spPr/>
        <p:txBody>
          <a:bodyPr/>
          <a:lstStyle/>
          <a:p>
            <a:endParaRPr lang="es-DO"/>
          </a:p>
        </p:txBody>
      </p:sp>
      <p:sp>
        <p:nvSpPr>
          <p:cNvPr id="7" name="Marcador de número de diapositiva 6">
            <a:extLst>
              <a:ext uri="{FF2B5EF4-FFF2-40B4-BE49-F238E27FC236}">
                <a16:creationId xmlns:a16="http://schemas.microsoft.com/office/drawing/2014/main" id="{96B75C6D-0B7F-45A8-ADDF-14268856DF4D}"/>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4130190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76DCA4-DA63-4F16-9EBA-9DAB7D0F93A4}"/>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texto vertical 2">
            <a:extLst>
              <a:ext uri="{FF2B5EF4-FFF2-40B4-BE49-F238E27FC236}">
                <a16:creationId xmlns:a16="http://schemas.microsoft.com/office/drawing/2014/main" id="{F0A4C503-A655-4E8A-9E84-39FB2B6932FA}"/>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009F0725-1FF9-4812-9830-B05A68888212}"/>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5" name="Marcador de pie de página 4">
            <a:extLst>
              <a:ext uri="{FF2B5EF4-FFF2-40B4-BE49-F238E27FC236}">
                <a16:creationId xmlns:a16="http://schemas.microsoft.com/office/drawing/2014/main" id="{9DE1F602-F390-4A4C-B250-6B898C060884}"/>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939EC86A-781E-459C-BE00-DFCF1EEC467C}"/>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1777956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C4B4F05-2AD4-4724-A402-1F2D0EEE078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DO"/>
          </a:p>
        </p:txBody>
      </p:sp>
      <p:sp>
        <p:nvSpPr>
          <p:cNvPr id="3" name="Marcador de texto vertical 2">
            <a:extLst>
              <a:ext uri="{FF2B5EF4-FFF2-40B4-BE49-F238E27FC236}">
                <a16:creationId xmlns:a16="http://schemas.microsoft.com/office/drawing/2014/main" id="{A0FA1080-7F08-4323-A3AD-24EC2A602499}"/>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537679E4-6904-4E69-8927-3BC2E7285CD7}"/>
              </a:ext>
            </a:extLst>
          </p:cNvPr>
          <p:cNvSpPr>
            <a:spLocks noGrp="1"/>
          </p:cNvSpPr>
          <p:nvPr>
            <p:ph type="dt" sz="half" idx="10"/>
          </p:nvPr>
        </p:nvSpPr>
        <p:spPr/>
        <p:txBody>
          <a:bodyPr/>
          <a:lstStyle/>
          <a:p>
            <a:fld id="{26623C36-FC32-4019-A457-3A641241168D}" type="datetimeFigureOut">
              <a:rPr lang="es-DO" smtClean="0"/>
              <a:t>26/1/2022</a:t>
            </a:fld>
            <a:endParaRPr lang="es-DO"/>
          </a:p>
        </p:txBody>
      </p:sp>
      <p:sp>
        <p:nvSpPr>
          <p:cNvPr id="5" name="Marcador de pie de página 4">
            <a:extLst>
              <a:ext uri="{FF2B5EF4-FFF2-40B4-BE49-F238E27FC236}">
                <a16:creationId xmlns:a16="http://schemas.microsoft.com/office/drawing/2014/main" id="{0870E397-4271-4347-8CA1-851413EE406F}"/>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C643F532-B7FD-4E3B-BFF4-77F680DEBCBC}"/>
              </a:ext>
            </a:extLst>
          </p:cNvPr>
          <p:cNvSpPr>
            <a:spLocks noGrp="1"/>
          </p:cNvSpPr>
          <p:nvPr>
            <p:ph type="sldNum" sz="quarter" idx="12"/>
          </p:nvPr>
        </p:nvSpPr>
        <p:spPr/>
        <p:txBody>
          <a:bodyPr/>
          <a:lstStyle/>
          <a:p>
            <a:fld id="{07909D55-B598-4AAF-A32D-2240E93ADC25}" type="slidenum">
              <a:rPr lang="es-DO" smtClean="0"/>
              <a:t>‹#›</a:t>
            </a:fld>
            <a:endParaRPr lang="es-DO"/>
          </a:p>
        </p:txBody>
      </p:sp>
    </p:spTree>
    <p:extLst>
      <p:ext uri="{BB962C8B-B14F-4D97-AF65-F5344CB8AC3E}">
        <p14:creationId xmlns:p14="http://schemas.microsoft.com/office/powerpoint/2010/main" val="752332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AE2E42A-0CD8-43B4-B337-E19779008D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DO"/>
          </a:p>
        </p:txBody>
      </p:sp>
      <p:sp>
        <p:nvSpPr>
          <p:cNvPr id="3" name="Marcador de texto 2">
            <a:extLst>
              <a:ext uri="{FF2B5EF4-FFF2-40B4-BE49-F238E27FC236}">
                <a16:creationId xmlns:a16="http://schemas.microsoft.com/office/drawing/2014/main" id="{A29B4157-F403-4FB2-9628-E4EF222231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F30425D3-4F72-45C8-B123-47CC8812D1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623C36-FC32-4019-A457-3A641241168D}" type="datetimeFigureOut">
              <a:rPr lang="es-DO" smtClean="0"/>
              <a:t>26/1/2022</a:t>
            </a:fld>
            <a:endParaRPr lang="es-DO"/>
          </a:p>
        </p:txBody>
      </p:sp>
      <p:sp>
        <p:nvSpPr>
          <p:cNvPr id="5" name="Marcador de pie de página 4">
            <a:extLst>
              <a:ext uri="{FF2B5EF4-FFF2-40B4-BE49-F238E27FC236}">
                <a16:creationId xmlns:a16="http://schemas.microsoft.com/office/drawing/2014/main" id="{A14AA34D-3B65-4E82-A232-BA617F0659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DO"/>
          </a:p>
        </p:txBody>
      </p:sp>
      <p:sp>
        <p:nvSpPr>
          <p:cNvPr id="6" name="Marcador de número de diapositiva 5">
            <a:extLst>
              <a:ext uri="{FF2B5EF4-FFF2-40B4-BE49-F238E27FC236}">
                <a16:creationId xmlns:a16="http://schemas.microsoft.com/office/drawing/2014/main" id="{1A1F10C4-0E6C-4D95-BA78-6AF123740B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09D55-B598-4AAF-A32D-2240E93ADC25}" type="slidenum">
              <a:rPr lang="es-DO" smtClean="0"/>
              <a:t>‹#›</a:t>
            </a:fld>
            <a:endParaRPr lang="es-DO"/>
          </a:p>
        </p:txBody>
      </p:sp>
    </p:spTree>
    <p:extLst>
      <p:ext uri="{BB962C8B-B14F-4D97-AF65-F5344CB8AC3E}">
        <p14:creationId xmlns:p14="http://schemas.microsoft.com/office/powerpoint/2010/main" val="3365628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D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15.jpeg"/><Relationship Id="rId4" Type="http://schemas.openxmlformats.org/officeDocument/2006/relationships/image" Target="../media/image9.jfif"/></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17.jp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25.gif"/></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27.sv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33.png"/><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hyperlink" Target="https://commons.wikimedia.org/wiki/File:Bribe.png" TargetMode="Externa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5">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pic>
          <p:nvPicPr>
            <p:cNvPr id="7" name="Imagen 6">
              <a:extLst>
                <a:ext uri="{FF2B5EF4-FFF2-40B4-BE49-F238E27FC236}">
                  <a16:creationId xmlns:a16="http://schemas.microsoft.com/office/drawing/2014/main" id="{0DF04881-206A-4999-9D06-E04956D9474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1" name="Rectángulo 10">
            <a:extLst>
              <a:ext uri="{FF2B5EF4-FFF2-40B4-BE49-F238E27FC236}">
                <a16:creationId xmlns:a16="http://schemas.microsoft.com/office/drawing/2014/main" id="{AADCE4A9-F8BF-4474-A3EF-071A6CFA4F82}"/>
              </a:ext>
            </a:extLst>
          </p:cNvPr>
          <p:cNvSpPr/>
          <p:nvPr/>
        </p:nvSpPr>
        <p:spPr>
          <a:xfrm>
            <a:off x="269821" y="1453325"/>
            <a:ext cx="11652360" cy="2696644"/>
          </a:xfrm>
          <a:prstGeom prst="rect">
            <a:avLst/>
          </a:prstGeom>
          <a:solidFill>
            <a:schemeClr val="accent1">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UY" sz="4400" dirty="0">
                <a:latin typeface="Gill Sans MT" panose="020B0502020104020203" pitchFamily="34" charset="0"/>
              </a:rPr>
              <a:t>CONTROL DE ACCESO</a:t>
            </a:r>
          </a:p>
        </p:txBody>
      </p:sp>
      <p:pic>
        <p:nvPicPr>
          <p:cNvPr id="2" name="Audio 1">
            <a:hlinkClick r:id="" action="ppaction://media"/>
            <a:extLst>
              <a:ext uri="{FF2B5EF4-FFF2-40B4-BE49-F238E27FC236}">
                <a16:creationId xmlns:a16="http://schemas.microsoft.com/office/drawing/2014/main" id="{0154EA89-46D3-412C-84DD-493B507436D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72424802"/>
      </p:ext>
    </p:extLst>
  </p:cSld>
  <p:clrMapOvr>
    <a:masterClrMapping/>
  </p:clrMapOvr>
  <mc:AlternateContent xmlns:mc="http://schemas.openxmlformats.org/markup-compatibility/2006">
    <mc:Choice xmlns:p14="http://schemas.microsoft.com/office/powerpoint/2010/main" Requires="p14">
      <p:transition spd="slow" p14:dur="1500" advTm="2553">
        <p:random/>
      </p:transition>
    </mc:Choice>
    <mc:Fallback>
      <p:transition spd="slow" advTm="2553">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1" name="TextBox 10">
            <a:extLst>
              <a:ext uri="{FF2B5EF4-FFF2-40B4-BE49-F238E27FC236}">
                <a16:creationId xmlns:a16="http://schemas.microsoft.com/office/drawing/2014/main" id="{BE924791-4B56-4430-9CDA-0F4427FE2547}"/>
              </a:ext>
            </a:extLst>
          </p:cNvPr>
          <p:cNvSpPr txBox="1"/>
          <p:nvPr/>
        </p:nvSpPr>
        <p:spPr>
          <a:xfrm>
            <a:off x="5247248" y="872389"/>
            <a:ext cx="6049109" cy="723070"/>
          </a:xfrm>
          <a:prstGeom prst="rect">
            <a:avLst/>
          </a:prstGeom>
        </p:spPr>
        <p:txBody>
          <a:bodyPr vert="horz" lIns="91440" tIns="45720" rIns="91440" bIns="45720" rtlCol="0" anchor="ctr">
            <a:normAutofit/>
          </a:bodyPr>
          <a:lstStyle/>
          <a:p>
            <a:pPr algn="just">
              <a:lnSpc>
                <a:spcPct val="90000"/>
              </a:lnSpc>
              <a:spcBef>
                <a:spcPct val="0"/>
              </a:spcBef>
              <a:spcAft>
                <a:spcPts val="600"/>
              </a:spcAft>
            </a:pPr>
            <a:r>
              <a:rPr lang="es-DO" sz="4000" b="1" dirty="0">
                <a:ln w="0"/>
                <a:solidFill>
                  <a:srgbClr val="000000"/>
                </a:solidFill>
                <a:effectLst>
                  <a:outerShdw blurRad="38100" dist="25400" dir="5400000" algn="ctr" rotWithShape="0">
                    <a:srgbClr val="6E747A">
                      <a:alpha val="43000"/>
                    </a:srgbClr>
                  </a:outerShdw>
                </a:effectLst>
                <a:latin typeface="Humanst521 BT" panose="020B0602020204020204"/>
                <a:ea typeface="Microsoft Himalaya" panose="01010100010101010101" pitchFamily="2" charset="0"/>
                <a:cs typeface="Microsoft Himalaya" panose="01010100010101010101" pitchFamily="2" charset="0"/>
              </a:rPr>
              <a:t>¿Qué es Control de Acceso</a:t>
            </a:r>
            <a:r>
              <a:rPr lang="es-DO" sz="4000" b="1" kern="1200" dirty="0">
                <a:ln w="0"/>
                <a:solidFill>
                  <a:srgbClr val="000000"/>
                </a:solidFill>
                <a:effectLst>
                  <a:outerShdw blurRad="38100" dist="25400" dir="5400000" algn="ctr" rotWithShape="0">
                    <a:srgbClr val="6E747A">
                      <a:alpha val="43000"/>
                    </a:srgbClr>
                  </a:outerShdw>
                </a:effectLst>
                <a:latin typeface="Humanst521 BT" panose="020B0602020204020204"/>
                <a:ea typeface="Microsoft Himalaya" panose="01010100010101010101" pitchFamily="2" charset="0"/>
                <a:cs typeface="Microsoft Himalaya" panose="01010100010101010101" pitchFamily="2" charset="0"/>
              </a:rPr>
              <a:t>?</a:t>
            </a:r>
          </a:p>
        </p:txBody>
      </p:sp>
      <p:sp>
        <p:nvSpPr>
          <p:cNvPr id="13" name="TextBox 12">
            <a:extLst>
              <a:ext uri="{FF2B5EF4-FFF2-40B4-BE49-F238E27FC236}">
                <a16:creationId xmlns:a16="http://schemas.microsoft.com/office/drawing/2014/main" id="{289EADD0-A7ED-4B7C-B24E-E0A6627D03B0}"/>
              </a:ext>
            </a:extLst>
          </p:cNvPr>
          <p:cNvSpPr txBox="1"/>
          <p:nvPr/>
        </p:nvSpPr>
        <p:spPr>
          <a:xfrm>
            <a:off x="5078437" y="1595459"/>
            <a:ext cx="6217920" cy="3710578"/>
          </a:xfrm>
          <a:prstGeom prst="rect">
            <a:avLst/>
          </a:prstGeom>
        </p:spPr>
        <p:txBody>
          <a:bodyPr vert="horz" lIns="91440" tIns="45720" rIns="91440" bIns="45720" rtlCol="0" anchor="ctr">
            <a:noAutofit/>
          </a:bodyPr>
          <a:lstStyle/>
          <a:p>
            <a:pPr indent="227013" algn="just">
              <a:buFont typeface="Arial" panose="020B0604020202020204" pitchFamily="34" charset="0"/>
              <a:buChar char="•"/>
            </a:pPr>
            <a:r>
              <a:rPr lang="es-DO" sz="2400" dirty="0">
                <a:latin typeface="Humanst521 BT" panose="020B0602020204020204"/>
                <a:ea typeface="Microsoft Himalaya" panose="01010100010101010101" pitchFamily="2" charset="0"/>
                <a:cs typeface="Microsoft Himalaya" panose="01010100010101010101" pitchFamily="2" charset="0"/>
              </a:rPr>
              <a:t>El control de acceso consiste en la verificación de si una entidad (personas, vehículos y/o mercancías) solicitando acceso a una instalación portuaria o área restringida tiene los derechos necesarios para hacerlo.</a:t>
            </a:r>
          </a:p>
          <a:p>
            <a:pPr indent="227013" algn="just">
              <a:buFont typeface="Arial" panose="020B0604020202020204" pitchFamily="34" charset="0"/>
              <a:buChar char="•"/>
            </a:pPr>
            <a:endParaRPr lang="es-DO" sz="2400" dirty="0">
              <a:latin typeface="Humanst521 BT" panose="020B0602020204020204"/>
              <a:ea typeface="Microsoft Himalaya" panose="01010100010101010101" pitchFamily="2" charset="0"/>
              <a:cs typeface="Microsoft Himalaya" panose="01010100010101010101" pitchFamily="2" charset="0"/>
            </a:endParaRPr>
          </a:p>
          <a:p>
            <a:pPr indent="227013" algn="just">
              <a:buFont typeface="Arial" panose="020B0604020202020204" pitchFamily="34" charset="0"/>
              <a:buChar char="•"/>
            </a:pPr>
            <a:r>
              <a:rPr lang="es-DO" sz="2400" dirty="0">
                <a:latin typeface="Humanst521 BT" panose="020B0602020204020204"/>
                <a:ea typeface="Microsoft Himalaya" panose="01010100010101010101" pitchFamily="2" charset="0"/>
                <a:cs typeface="Microsoft Himalaya" panose="01010100010101010101" pitchFamily="2" charset="0"/>
              </a:rPr>
              <a:t>Un control de acceso ofrece la posibilidad de entrada o salida de recursos físicos (por ejemplo, a una instalación portuaria, a un buque, a un edificio, a un local, a un país, etc...).</a:t>
            </a:r>
            <a:endParaRPr lang="es-DO" sz="2400" dirty="0">
              <a:ln w="0"/>
              <a:solidFill>
                <a:srgbClr val="000000"/>
              </a:solidFill>
              <a:effectLst>
                <a:outerShdw blurRad="38100" dist="25400" dir="5400000" algn="ctr" rotWithShape="0">
                  <a:srgbClr val="6E747A">
                    <a:alpha val="43000"/>
                  </a:srgbClr>
                </a:outerShdw>
              </a:effectLst>
              <a:latin typeface="Humanst521 BT" panose="020B0602020204020204"/>
              <a:ea typeface="Microsoft Himalaya" panose="01010100010101010101" pitchFamily="2" charset="0"/>
              <a:cs typeface="Microsoft Himalaya" panose="01010100010101010101" pitchFamily="2" charset="0"/>
            </a:endParaRPr>
          </a:p>
        </p:txBody>
      </p:sp>
      <p:pic>
        <p:nvPicPr>
          <p:cNvPr id="2050" name="Picture 2">
            <a:extLst>
              <a:ext uri="{FF2B5EF4-FFF2-40B4-BE49-F238E27FC236}">
                <a16:creationId xmlns:a16="http://schemas.microsoft.com/office/drawing/2014/main" id="{613BDA36-BCDA-4F2E-809F-4FC347871F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820" y="1739297"/>
            <a:ext cx="4639807" cy="3379406"/>
          </a:xfrm>
          <a:prstGeom prst="rect">
            <a:avLst/>
          </a:prstGeom>
          <a:noFill/>
          <a:extLst>
            <a:ext uri="{909E8E84-426E-40DD-AFC4-6F175D3DCCD1}">
              <a14:hiddenFill xmlns:a14="http://schemas.microsoft.com/office/drawing/2010/main">
                <a:solidFill>
                  <a:srgbClr val="FFFFFF"/>
                </a:solidFill>
              </a14:hiddenFill>
            </a:ext>
          </a:extLst>
        </p:spPr>
      </p:pic>
      <p:sp>
        <p:nvSpPr>
          <p:cNvPr id="12" name="3 Rectángulo">
            <a:extLst>
              <a:ext uri="{FF2B5EF4-FFF2-40B4-BE49-F238E27FC236}">
                <a16:creationId xmlns:a16="http://schemas.microsoft.com/office/drawing/2014/main" id="{435B327D-BD4D-4FE5-BF37-71B485A598F7}"/>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pic>
        <p:nvPicPr>
          <p:cNvPr id="14" name="Imagen 6">
            <a:extLst>
              <a:ext uri="{FF2B5EF4-FFF2-40B4-BE49-F238E27FC236}">
                <a16:creationId xmlns:a16="http://schemas.microsoft.com/office/drawing/2014/main" id="{959633FC-AE07-47E5-9899-8ABFE067377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29992391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A01EECDD-AD3F-44DB-8EE9-0AE0259DED64}"/>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pic>
        <p:nvPicPr>
          <p:cNvPr id="3" name="Picture 2">
            <a:extLst>
              <a:ext uri="{FF2B5EF4-FFF2-40B4-BE49-F238E27FC236}">
                <a16:creationId xmlns:a16="http://schemas.microsoft.com/office/drawing/2014/main" id="{3736230D-5232-4BCA-8E8A-755B8B5D1F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56101" y="1188381"/>
            <a:ext cx="5185044" cy="3476625"/>
          </a:xfrm>
          <a:prstGeom prst="rect">
            <a:avLst/>
          </a:prstGeom>
        </p:spPr>
      </p:pic>
      <p:sp>
        <p:nvSpPr>
          <p:cNvPr id="14" name="2 Rectángulo">
            <a:extLst>
              <a:ext uri="{FF2B5EF4-FFF2-40B4-BE49-F238E27FC236}">
                <a16:creationId xmlns:a16="http://schemas.microsoft.com/office/drawing/2014/main" id="{9B84E550-B19E-4065-B98B-03FF39F50400}"/>
              </a:ext>
            </a:extLst>
          </p:cNvPr>
          <p:cNvSpPr>
            <a:spLocks noChangeArrowheads="1"/>
          </p:cNvSpPr>
          <p:nvPr/>
        </p:nvSpPr>
        <p:spPr bwMode="auto">
          <a:xfrm>
            <a:off x="2202171" y="5004776"/>
            <a:ext cx="1876291" cy="523220"/>
          </a:xfrm>
          <a:prstGeom prst="rect">
            <a:avLst/>
          </a:prstGeom>
          <a:noFill/>
          <a:ln w="9525">
            <a:noFill/>
            <a:miter lim="800000"/>
            <a:headEnd/>
            <a:tailEnd/>
          </a:ln>
        </p:spPr>
        <p:txBody>
          <a:bodyPr wrap="square">
            <a:spAutoFit/>
          </a:bodyPr>
          <a:lstStyle/>
          <a:p>
            <a:r>
              <a:rPr lang="es-ES" sz="2800" b="1" dirty="0">
                <a:solidFill>
                  <a:srgbClr val="000000"/>
                </a:solidFill>
                <a:latin typeface="Humanst521 BT" panose="020B0602020204020204"/>
                <a:ea typeface="Verdana" pitchFamily="34" charset="0"/>
                <a:cs typeface="Verdana" pitchFamily="34" charset="0"/>
              </a:rPr>
              <a:t>PEATONAL</a:t>
            </a:r>
            <a:endParaRPr lang="es-ES" sz="2800" dirty="0">
              <a:latin typeface="Humanst521 BT" panose="020B0602020204020204"/>
              <a:ea typeface="Verdana" pitchFamily="34" charset="0"/>
              <a:cs typeface="Verdana" pitchFamily="34" charset="0"/>
            </a:endParaRPr>
          </a:p>
        </p:txBody>
      </p:sp>
      <p:pic>
        <p:nvPicPr>
          <p:cNvPr id="6" name="Picture 5" descr="A car driving on a city street&#10;&#10;Description automatically generated">
            <a:extLst>
              <a:ext uri="{FF2B5EF4-FFF2-40B4-BE49-F238E27FC236}">
                <a16:creationId xmlns:a16="http://schemas.microsoft.com/office/drawing/2014/main" id="{DDD8F495-BF92-4343-998F-129D89D0B4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2837" y="1188381"/>
            <a:ext cx="5743062" cy="3476625"/>
          </a:xfrm>
          <a:prstGeom prst="rect">
            <a:avLst/>
          </a:prstGeom>
        </p:spPr>
      </p:pic>
      <p:sp>
        <p:nvSpPr>
          <p:cNvPr id="16" name="2 Rectángulo">
            <a:extLst>
              <a:ext uri="{FF2B5EF4-FFF2-40B4-BE49-F238E27FC236}">
                <a16:creationId xmlns:a16="http://schemas.microsoft.com/office/drawing/2014/main" id="{AFE17829-5A25-432A-9A49-1E38C82BE9E7}"/>
              </a:ext>
            </a:extLst>
          </p:cNvPr>
          <p:cNvSpPr>
            <a:spLocks noChangeArrowheads="1"/>
          </p:cNvSpPr>
          <p:nvPr/>
        </p:nvSpPr>
        <p:spPr bwMode="auto">
          <a:xfrm>
            <a:off x="7830715" y="5004776"/>
            <a:ext cx="1876291" cy="523220"/>
          </a:xfrm>
          <a:prstGeom prst="rect">
            <a:avLst/>
          </a:prstGeom>
          <a:noFill/>
          <a:ln w="9525">
            <a:noFill/>
            <a:miter lim="800000"/>
            <a:headEnd/>
            <a:tailEnd/>
          </a:ln>
        </p:spPr>
        <p:txBody>
          <a:bodyPr wrap="square">
            <a:spAutoFit/>
          </a:bodyPr>
          <a:lstStyle/>
          <a:p>
            <a:r>
              <a:rPr lang="es-ES" sz="2800" b="1" dirty="0">
                <a:solidFill>
                  <a:srgbClr val="000000"/>
                </a:solidFill>
                <a:latin typeface="Humanst521 BT" panose="020B0602020204020204"/>
                <a:ea typeface="Verdana" pitchFamily="34" charset="0"/>
                <a:cs typeface="Verdana" pitchFamily="34" charset="0"/>
              </a:rPr>
              <a:t>VEHICULAR</a:t>
            </a:r>
            <a:endParaRPr lang="es-ES" sz="2800" dirty="0">
              <a:latin typeface="Humanst521 BT" panose="020B0602020204020204"/>
              <a:ea typeface="Verdana" pitchFamily="34" charset="0"/>
              <a:cs typeface="Verdana" pitchFamily="34" charset="0"/>
            </a:endParaRPr>
          </a:p>
        </p:txBody>
      </p:sp>
      <p:pic>
        <p:nvPicPr>
          <p:cNvPr id="13" name="Imagen 6">
            <a:extLst>
              <a:ext uri="{FF2B5EF4-FFF2-40B4-BE49-F238E27FC236}">
                <a16:creationId xmlns:a16="http://schemas.microsoft.com/office/drawing/2014/main" id="{9BB74637-FD89-4835-AB0F-5B1336DAF56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10698689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graphicFrame>
        <p:nvGraphicFramePr>
          <p:cNvPr id="2" name="Diagram 1">
            <a:extLst>
              <a:ext uri="{FF2B5EF4-FFF2-40B4-BE49-F238E27FC236}">
                <a16:creationId xmlns:a16="http://schemas.microsoft.com/office/drawing/2014/main" id="{48946571-F615-4F33-98BF-FDFC94676525}"/>
              </a:ext>
            </a:extLst>
          </p:cNvPr>
          <p:cNvGraphicFramePr/>
          <p:nvPr>
            <p:extLst>
              <p:ext uri="{D42A27DB-BD31-4B8C-83A1-F6EECF244321}">
                <p14:modId xmlns:p14="http://schemas.microsoft.com/office/powerpoint/2010/main" val="2830049983"/>
              </p:ext>
            </p:extLst>
          </p:nvPr>
        </p:nvGraphicFramePr>
        <p:xfrm>
          <a:off x="1800666" y="2209858"/>
          <a:ext cx="8112592" cy="32809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Rectangle 1">
            <a:extLst>
              <a:ext uri="{FF2B5EF4-FFF2-40B4-BE49-F238E27FC236}">
                <a16:creationId xmlns:a16="http://schemas.microsoft.com/office/drawing/2014/main" id="{74CE2FBA-6867-4959-A615-59EB6E5A79EC}"/>
              </a:ext>
            </a:extLst>
          </p:cNvPr>
          <p:cNvSpPr>
            <a:spLocks noChangeArrowheads="1"/>
          </p:cNvSpPr>
          <p:nvPr/>
        </p:nvSpPr>
        <p:spPr bwMode="auto">
          <a:xfrm>
            <a:off x="525458" y="1450826"/>
            <a:ext cx="10663008" cy="461665"/>
          </a:xfrm>
          <a:prstGeom prst="rect">
            <a:avLst/>
          </a:prstGeom>
          <a:noFill/>
          <a:ln w="9525">
            <a:noFill/>
            <a:miter lim="800000"/>
            <a:headEnd/>
            <a:tailEnd/>
          </a:ln>
        </p:spPr>
        <p:txBody>
          <a:bodyPr wrap="square" anchor="ctr">
            <a:spAutoFit/>
          </a:bodyPr>
          <a:lstStyle/>
          <a:p>
            <a:pPr algn="just">
              <a:tabLst>
                <a:tab pos="914400" algn="l"/>
              </a:tabLst>
            </a:pPr>
            <a:r>
              <a:rPr lang="es-ES" sz="2400" b="1" dirty="0">
                <a:solidFill>
                  <a:srgbClr val="000000"/>
                </a:solidFill>
                <a:latin typeface="Humanst521 BT" panose="020B0602020204020204"/>
                <a:ea typeface="Verdana" pitchFamily="34" charset="0"/>
                <a:cs typeface="Verdana" pitchFamily="34" charset="0"/>
              </a:rPr>
              <a:t>Las fases operacionales del control de acceso, constan de 4 pasos básicos que son:</a:t>
            </a:r>
            <a:endParaRPr lang="es-ES" sz="2400" b="1" dirty="0">
              <a:latin typeface="Humanst521 BT" panose="020B0602020204020204"/>
              <a:ea typeface="Verdana" pitchFamily="34" charset="0"/>
              <a:cs typeface="Verdana" pitchFamily="34" charset="0"/>
            </a:endParaRPr>
          </a:p>
        </p:txBody>
      </p:sp>
      <p:pic>
        <p:nvPicPr>
          <p:cNvPr id="13" name="Imagen 6">
            <a:extLst>
              <a:ext uri="{FF2B5EF4-FFF2-40B4-BE49-F238E27FC236}">
                <a16:creationId xmlns:a16="http://schemas.microsoft.com/office/drawing/2014/main" id="{16E6FE1E-DE1F-4394-AA7F-795EB5EE18A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11057163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225CAB18-19BE-4B5C-B7CF-B0F3F34E63B3}"/>
                                            </p:graphicEl>
                                          </p:spTgt>
                                        </p:tgtEl>
                                        <p:attrNameLst>
                                          <p:attrName>style.visibility</p:attrName>
                                        </p:attrNameLst>
                                      </p:cBhvr>
                                      <p:to>
                                        <p:strVal val="visible"/>
                                      </p:to>
                                    </p:set>
                                    <p:anim calcmode="lin" valueType="num">
                                      <p:cBhvr additive="base">
                                        <p:cTn id="7" dur="500" fill="hold"/>
                                        <p:tgtEl>
                                          <p:spTgt spid="2">
                                            <p:graphicEl>
                                              <a:dgm id="{225CAB18-19BE-4B5C-B7CF-B0F3F34E63B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225CAB18-19BE-4B5C-B7CF-B0F3F34E63B3}"/>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graphicEl>
                                              <a:dgm id="{D7B3ABC7-A835-461F-8719-FB91DAD6BC2D}"/>
                                            </p:graphicEl>
                                          </p:spTgt>
                                        </p:tgtEl>
                                        <p:attrNameLst>
                                          <p:attrName>style.visibility</p:attrName>
                                        </p:attrNameLst>
                                      </p:cBhvr>
                                      <p:to>
                                        <p:strVal val="visible"/>
                                      </p:to>
                                    </p:set>
                                    <p:anim calcmode="lin" valueType="num">
                                      <p:cBhvr additive="base">
                                        <p:cTn id="11" dur="500" fill="hold"/>
                                        <p:tgtEl>
                                          <p:spTgt spid="2">
                                            <p:graphicEl>
                                              <a:dgm id="{D7B3ABC7-A835-461F-8719-FB91DAD6BC2D}"/>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D7B3ABC7-A835-461F-8719-FB91DAD6BC2D}"/>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graphicEl>
                                              <a:dgm id="{ED3ECC27-1149-45F9-86C8-F8C2294B51D3}"/>
                                            </p:graphicEl>
                                          </p:spTgt>
                                        </p:tgtEl>
                                        <p:attrNameLst>
                                          <p:attrName>style.visibility</p:attrName>
                                        </p:attrNameLst>
                                      </p:cBhvr>
                                      <p:to>
                                        <p:strVal val="visible"/>
                                      </p:to>
                                    </p:set>
                                    <p:anim calcmode="lin" valueType="num">
                                      <p:cBhvr additive="base">
                                        <p:cTn id="17" dur="500" fill="hold"/>
                                        <p:tgtEl>
                                          <p:spTgt spid="2">
                                            <p:graphicEl>
                                              <a:dgm id="{ED3ECC27-1149-45F9-86C8-F8C2294B51D3}"/>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ED3ECC27-1149-45F9-86C8-F8C2294B51D3}"/>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graphicEl>
                                              <a:dgm id="{78D938C4-4329-484C-B97A-6B2858BD9D71}"/>
                                            </p:graphicEl>
                                          </p:spTgt>
                                        </p:tgtEl>
                                        <p:attrNameLst>
                                          <p:attrName>style.visibility</p:attrName>
                                        </p:attrNameLst>
                                      </p:cBhvr>
                                      <p:to>
                                        <p:strVal val="visible"/>
                                      </p:to>
                                    </p:set>
                                    <p:anim calcmode="lin" valueType="num">
                                      <p:cBhvr additive="base">
                                        <p:cTn id="21" dur="500" fill="hold"/>
                                        <p:tgtEl>
                                          <p:spTgt spid="2">
                                            <p:graphicEl>
                                              <a:dgm id="{78D938C4-4329-484C-B97A-6B2858BD9D71}"/>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graphicEl>
                                              <a:dgm id="{78D938C4-4329-484C-B97A-6B2858BD9D71}"/>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
                                            <p:graphicEl>
                                              <a:dgm id="{6A6CEAC0-D5BA-47F4-98CF-8125BCE643CB}"/>
                                            </p:graphicEl>
                                          </p:spTgt>
                                        </p:tgtEl>
                                        <p:attrNameLst>
                                          <p:attrName>style.visibility</p:attrName>
                                        </p:attrNameLst>
                                      </p:cBhvr>
                                      <p:to>
                                        <p:strVal val="visible"/>
                                      </p:to>
                                    </p:set>
                                    <p:anim calcmode="lin" valueType="num">
                                      <p:cBhvr additive="base">
                                        <p:cTn id="25" dur="500" fill="hold"/>
                                        <p:tgtEl>
                                          <p:spTgt spid="2">
                                            <p:graphicEl>
                                              <a:dgm id="{6A6CEAC0-D5BA-47F4-98CF-8125BCE643CB}"/>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graphicEl>
                                              <a:dgm id="{6A6CEAC0-D5BA-47F4-98CF-8125BCE643CB}"/>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graphicEl>
                                              <a:dgm id="{340E8DDE-2585-41FE-95B0-6576240210A3}"/>
                                            </p:graphicEl>
                                          </p:spTgt>
                                        </p:tgtEl>
                                        <p:attrNameLst>
                                          <p:attrName>style.visibility</p:attrName>
                                        </p:attrNameLst>
                                      </p:cBhvr>
                                      <p:to>
                                        <p:strVal val="visible"/>
                                      </p:to>
                                    </p:set>
                                    <p:anim calcmode="lin" valueType="num">
                                      <p:cBhvr additive="base">
                                        <p:cTn id="31" dur="500" fill="hold"/>
                                        <p:tgtEl>
                                          <p:spTgt spid="2">
                                            <p:graphicEl>
                                              <a:dgm id="{340E8DDE-2585-41FE-95B0-6576240210A3}"/>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graphicEl>
                                              <a:dgm id="{340E8DDE-2585-41FE-95B0-6576240210A3}"/>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
                                            <p:graphicEl>
                                              <a:dgm id="{C86EB23D-9CE7-41E0-80F4-B9DFAFFB015C}"/>
                                            </p:graphicEl>
                                          </p:spTgt>
                                        </p:tgtEl>
                                        <p:attrNameLst>
                                          <p:attrName>style.visibility</p:attrName>
                                        </p:attrNameLst>
                                      </p:cBhvr>
                                      <p:to>
                                        <p:strVal val="visible"/>
                                      </p:to>
                                    </p:set>
                                    <p:anim calcmode="lin" valueType="num">
                                      <p:cBhvr additive="base">
                                        <p:cTn id="35" dur="500" fill="hold"/>
                                        <p:tgtEl>
                                          <p:spTgt spid="2">
                                            <p:graphicEl>
                                              <a:dgm id="{C86EB23D-9CE7-41E0-80F4-B9DFAFFB015C}"/>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graphicEl>
                                              <a:dgm id="{C86EB23D-9CE7-41E0-80F4-B9DFAFFB015C}"/>
                                            </p:graphic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
                                            <p:graphicEl>
                                              <a:dgm id="{FE8B5C6D-4B6C-4E61-A8CB-4F4711EE474F}"/>
                                            </p:graphicEl>
                                          </p:spTgt>
                                        </p:tgtEl>
                                        <p:attrNameLst>
                                          <p:attrName>style.visibility</p:attrName>
                                        </p:attrNameLst>
                                      </p:cBhvr>
                                      <p:to>
                                        <p:strVal val="visible"/>
                                      </p:to>
                                    </p:set>
                                    <p:anim calcmode="lin" valueType="num">
                                      <p:cBhvr additive="base">
                                        <p:cTn id="39" dur="500" fill="hold"/>
                                        <p:tgtEl>
                                          <p:spTgt spid="2">
                                            <p:graphicEl>
                                              <a:dgm id="{FE8B5C6D-4B6C-4E61-A8CB-4F4711EE474F}"/>
                                            </p:graphic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graphicEl>
                                              <a:dgm id="{FE8B5C6D-4B6C-4E61-A8CB-4F4711EE474F}"/>
                                            </p:graphic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
                                            <p:graphicEl>
                                              <a:dgm id="{0A3A6499-6C7D-4C51-B339-D71AA01918EE}"/>
                                            </p:graphicEl>
                                          </p:spTgt>
                                        </p:tgtEl>
                                        <p:attrNameLst>
                                          <p:attrName>style.visibility</p:attrName>
                                        </p:attrNameLst>
                                      </p:cBhvr>
                                      <p:to>
                                        <p:strVal val="visible"/>
                                      </p:to>
                                    </p:set>
                                    <p:anim calcmode="lin" valueType="num">
                                      <p:cBhvr additive="base">
                                        <p:cTn id="45" dur="500" fill="hold"/>
                                        <p:tgtEl>
                                          <p:spTgt spid="2">
                                            <p:graphicEl>
                                              <a:dgm id="{0A3A6499-6C7D-4C51-B339-D71AA01918EE}"/>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2">
                                            <p:graphicEl>
                                              <a:dgm id="{0A3A6499-6C7D-4C51-B339-D71AA01918EE}"/>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
                                            <p:graphicEl>
                                              <a:dgm id="{9D9001E2-5ADD-4784-934C-70CD58949401}"/>
                                            </p:graphicEl>
                                          </p:spTgt>
                                        </p:tgtEl>
                                        <p:attrNameLst>
                                          <p:attrName>style.visibility</p:attrName>
                                        </p:attrNameLst>
                                      </p:cBhvr>
                                      <p:to>
                                        <p:strVal val="visible"/>
                                      </p:to>
                                    </p:set>
                                    <p:anim calcmode="lin" valueType="num">
                                      <p:cBhvr additive="base">
                                        <p:cTn id="49" dur="500" fill="hold"/>
                                        <p:tgtEl>
                                          <p:spTgt spid="2">
                                            <p:graphicEl>
                                              <a:dgm id="{9D9001E2-5ADD-4784-934C-70CD58949401}"/>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graphicEl>
                                              <a:dgm id="{9D9001E2-5ADD-4784-934C-70CD58949401}"/>
                                            </p:graphic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
                                            <p:graphicEl>
                                              <a:dgm id="{FEB79F9C-EA9C-448A-888B-3CD710DE03FA}"/>
                                            </p:graphicEl>
                                          </p:spTgt>
                                        </p:tgtEl>
                                        <p:attrNameLst>
                                          <p:attrName>style.visibility</p:attrName>
                                        </p:attrNameLst>
                                      </p:cBhvr>
                                      <p:to>
                                        <p:strVal val="visible"/>
                                      </p:to>
                                    </p:set>
                                    <p:anim calcmode="lin" valueType="num">
                                      <p:cBhvr additive="base">
                                        <p:cTn id="53" dur="500" fill="hold"/>
                                        <p:tgtEl>
                                          <p:spTgt spid="2">
                                            <p:graphicEl>
                                              <a:dgm id="{FEB79F9C-EA9C-448A-888B-3CD710DE03FA}"/>
                                            </p:graphicEl>
                                          </p:spTgt>
                                        </p:tgtEl>
                                        <p:attrNameLst>
                                          <p:attrName>ppt_x</p:attrName>
                                        </p:attrNameLst>
                                      </p:cBhvr>
                                      <p:tavLst>
                                        <p:tav tm="0">
                                          <p:val>
                                            <p:strVal val="#ppt_x"/>
                                          </p:val>
                                        </p:tav>
                                        <p:tav tm="100000">
                                          <p:val>
                                            <p:strVal val="#ppt_x"/>
                                          </p:val>
                                        </p:tav>
                                      </p:tavLst>
                                    </p:anim>
                                    <p:anim calcmode="lin" valueType="num">
                                      <p:cBhvr additive="base">
                                        <p:cTn id="54" dur="500" fill="hold"/>
                                        <p:tgtEl>
                                          <p:spTgt spid="2">
                                            <p:graphicEl>
                                              <a:dgm id="{FEB79F9C-EA9C-448A-888B-3CD710DE03FA}"/>
                                            </p:graphicEl>
                                          </p:spTgt>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3" presetClass="entr" presetSubtype="16"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ppt_w</p:attrName>
                                        </p:attrNameLst>
                                      </p:cBhvr>
                                      <p:tavLst>
                                        <p:tav tm="0">
                                          <p:val>
                                            <p:fltVal val="0"/>
                                          </p:val>
                                        </p:tav>
                                        <p:tav tm="100000">
                                          <p:val>
                                            <p:strVal val="#ppt_w"/>
                                          </p:val>
                                        </p:tav>
                                      </p:tavLst>
                                    </p:anim>
                                    <p:anim calcmode="lin" valueType="num">
                                      <p:cBhvr>
                                        <p:cTn id="59"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2838812" y="1178252"/>
            <a:ext cx="3449535" cy="523220"/>
          </a:xfrm>
          <a:prstGeom prst="rect">
            <a:avLst/>
          </a:prstGeom>
          <a:noFill/>
          <a:ln w="9525">
            <a:noFill/>
            <a:miter lim="800000"/>
            <a:headEnd/>
            <a:tailEnd/>
          </a:ln>
        </p:spPr>
        <p:txBody>
          <a:bodyPr wrap="square">
            <a:spAutoFit/>
          </a:bodyPr>
          <a:lstStyle/>
          <a:p>
            <a:r>
              <a:rPr lang="es-ES" sz="2800" b="1" dirty="0">
                <a:solidFill>
                  <a:srgbClr val="000000"/>
                </a:solidFill>
                <a:latin typeface="Humanst521 BT" panose="020B0602020204020204"/>
                <a:ea typeface="Verdana" pitchFamily="34" charset="0"/>
                <a:cs typeface="Verdana" pitchFamily="34" charset="0"/>
              </a:rPr>
              <a:t>1.- IDENTIFICACIÓN:</a:t>
            </a:r>
            <a:endParaRPr lang="es-ES" sz="2800" dirty="0">
              <a:latin typeface="Humanst521 BT" panose="020B0602020204020204"/>
              <a:ea typeface="Verdana" pitchFamily="34" charset="0"/>
              <a:cs typeface="Verdana" pitchFamily="34" charset="0"/>
            </a:endParaRPr>
          </a:p>
        </p:txBody>
      </p:sp>
      <p:sp>
        <p:nvSpPr>
          <p:cNvPr id="14" name="6 CuadroTexto">
            <a:extLst>
              <a:ext uri="{FF2B5EF4-FFF2-40B4-BE49-F238E27FC236}">
                <a16:creationId xmlns:a16="http://schemas.microsoft.com/office/drawing/2014/main" id="{9A789F16-B6F7-412F-8F9F-ECDA32F0FB50}"/>
              </a:ext>
            </a:extLst>
          </p:cNvPr>
          <p:cNvSpPr txBox="1">
            <a:spLocks noChangeArrowheads="1"/>
          </p:cNvSpPr>
          <p:nvPr/>
        </p:nvSpPr>
        <p:spPr bwMode="auto">
          <a:xfrm>
            <a:off x="2838812" y="1785308"/>
            <a:ext cx="9189065" cy="1938992"/>
          </a:xfrm>
          <a:prstGeom prst="rect">
            <a:avLst/>
          </a:prstGeom>
          <a:noFill/>
          <a:ln w="9525">
            <a:noFill/>
            <a:miter lim="800000"/>
            <a:headEnd/>
            <a:tailEnd/>
          </a:ln>
        </p:spPr>
        <p:txBody>
          <a:bodyPr wrap="square">
            <a:spAutoFit/>
          </a:bodyPr>
          <a:lstStyle/>
          <a:p>
            <a:pPr algn="just"/>
            <a:r>
              <a:rPr lang="es-ES" sz="2400" dirty="0">
                <a:latin typeface="Humanst521 BT" panose="020B0602020204020204"/>
                <a:cs typeface="Arial" pitchFamily="34" charset="0"/>
              </a:rPr>
              <a:t>En este paso, se debe confirmar la identidad de las personas que deseen ingresar a la instalación portuaria, es importante que figure su foto actualizada, pueden presentar cédula de identidad personal, licencia de conducir, pasaporte u otro documento de identidad, nunca tarjetas de crédito.</a:t>
            </a:r>
          </a:p>
        </p:txBody>
      </p:sp>
      <p:pic>
        <p:nvPicPr>
          <p:cNvPr id="17" name="Picture 16" descr="A close up of text on a white background&#10;&#10;Description automatically generated">
            <a:extLst>
              <a:ext uri="{FF2B5EF4-FFF2-40B4-BE49-F238E27FC236}">
                <a16:creationId xmlns:a16="http://schemas.microsoft.com/office/drawing/2014/main" id="{95BD25B1-1005-4530-B612-C0AD3568F0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820" y="1616440"/>
            <a:ext cx="2388974" cy="1255207"/>
          </a:xfrm>
          <a:prstGeom prst="rect">
            <a:avLst/>
          </a:prstGeom>
        </p:spPr>
      </p:pic>
      <p:pic>
        <p:nvPicPr>
          <p:cNvPr id="21" name="Picture 20" descr="A screenshot of a newspaper&#10;&#10;Description automatically generated">
            <a:extLst>
              <a:ext uri="{FF2B5EF4-FFF2-40B4-BE49-F238E27FC236}">
                <a16:creationId xmlns:a16="http://schemas.microsoft.com/office/drawing/2014/main" id="{6E525F7C-A67B-440B-9AC2-57B5C2C99FB0}"/>
              </a:ext>
            </a:extLst>
          </p:cNvPr>
          <p:cNvPicPr>
            <a:picLocks noChangeAspect="1"/>
          </p:cNvPicPr>
          <p:nvPr/>
        </p:nvPicPr>
        <p:blipFill rotWithShape="1">
          <a:blip r:embed="rId5">
            <a:extLst>
              <a:ext uri="{28A0092B-C50C-407E-A947-70E740481C1C}">
                <a14:useLocalDpi xmlns:a14="http://schemas.microsoft.com/office/drawing/2010/main" val="0"/>
              </a:ext>
            </a:extLst>
          </a:blip>
          <a:srcRect l="16096" t="3000" r="14486" b="50000"/>
          <a:stretch/>
        </p:blipFill>
        <p:spPr>
          <a:xfrm>
            <a:off x="269820" y="170631"/>
            <a:ext cx="2388974" cy="1377694"/>
          </a:xfrm>
          <a:prstGeom prst="rect">
            <a:avLst/>
          </a:prstGeom>
        </p:spPr>
      </p:pic>
      <p:sp>
        <p:nvSpPr>
          <p:cNvPr id="22" name="4 CuadroTexto">
            <a:extLst>
              <a:ext uri="{FF2B5EF4-FFF2-40B4-BE49-F238E27FC236}">
                <a16:creationId xmlns:a16="http://schemas.microsoft.com/office/drawing/2014/main" id="{2095CF8B-3D45-4379-9CCF-CA0BEB4FEF5E}"/>
              </a:ext>
            </a:extLst>
          </p:cNvPr>
          <p:cNvSpPr txBox="1"/>
          <p:nvPr/>
        </p:nvSpPr>
        <p:spPr>
          <a:xfrm>
            <a:off x="2838813" y="4385631"/>
            <a:ext cx="9150904" cy="461665"/>
          </a:xfrm>
          <a:prstGeom prst="rect">
            <a:avLst/>
          </a:prstGeom>
          <a:solidFill>
            <a:schemeClr val="bg1">
              <a:lumMod val="75000"/>
            </a:schemeClr>
          </a:solidFill>
          <a:ln w="38100">
            <a:solidFill>
              <a:schemeClr val="tx1"/>
            </a:solidFill>
          </a:ln>
        </p:spPr>
        <p:txBody>
          <a:bodyPr wrap="square">
            <a:spAutoFit/>
          </a:bodyPr>
          <a:lstStyle/>
          <a:p>
            <a:pPr algn="ctr">
              <a:defRPr/>
            </a:pPr>
            <a:r>
              <a:rPr lang="es-ES" sz="2400" dirty="0">
                <a:ln w="9525">
                  <a:solidFill>
                    <a:schemeClr val="tx1"/>
                  </a:solidFill>
                </a:ln>
                <a:latin typeface="Humanst521 BT" panose="020B0602020204020204"/>
              </a:rPr>
              <a:t>Verificar siempre la fecha de expiración de los documentos.</a:t>
            </a:r>
          </a:p>
        </p:txBody>
      </p:sp>
      <p:pic>
        <p:nvPicPr>
          <p:cNvPr id="24" name="Picture 23" descr="A screenshot of a cell phone&#10;&#10;Description automatically generated">
            <a:extLst>
              <a:ext uri="{FF2B5EF4-FFF2-40B4-BE49-F238E27FC236}">
                <a16:creationId xmlns:a16="http://schemas.microsoft.com/office/drawing/2014/main" id="{47D46052-1D5B-43A0-A7C9-EB1AB3B83ADF}"/>
              </a:ext>
            </a:extLst>
          </p:cNvPr>
          <p:cNvPicPr>
            <a:picLocks noChangeAspect="1"/>
          </p:cNvPicPr>
          <p:nvPr/>
        </p:nvPicPr>
        <p:blipFill rotWithShape="1">
          <a:blip r:embed="rId6">
            <a:extLst>
              <a:ext uri="{28A0092B-C50C-407E-A947-70E740481C1C}">
                <a14:useLocalDpi xmlns:a14="http://schemas.microsoft.com/office/drawing/2010/main" val="0"/>
              </a:ext>
            </a:extLst>
          </a:blip>
          <a:srcRect l="10957" r="10890"/>
          <a:stretch/>
        </p:blipFill>
        <p:spPr>
          <a:xfrm>
            <a:off x="202283" y="2897266"/>
            <a:ext cx="2524048" cy="2689559"/>
          </a:xfrm>
          <a:prstGeom prst="rect">
            <a:avLst/>
          </a:prstGeom>
        </p:spPr>
      </p:pic>
      <p:pic>
        <p:nvPicPr>
          <p:cNvPr id="15" name="Imagen 6">
            <a:extLst>
              <a:ext uri="{FF2B5EF4-FFF2-40B4-BE49-F238E27FC236}">
                <a16:creationId xmlns:a16="http://schemas.microsoft.com/office/drawing/2014/main" id="{D89629C6-F715-4F26-87DF-9A84CA6725A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411246723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1000" fill="hold"/>
                                        <p:tgtEl>
                                          <p:spTgt spid="22"/>
                                        </p:tgtEl>
                                        <p:attrNameLst>
                                          <p:attrName>ppt_x</p:attrName>
                                        </p:attrNameLst>
                                      </p:cBhvr>
                                      <p:tavLst>
                                        <p:tav tm="0">
                                          <p:val>
                                            <p:strVal val="#ppt_x"/>
                                          </p:val>
                                        </p:tav>
                                        <p:tav tm="100000">
                                          <p:val>
                                            <p:strVal val="#ppt_x"/>
                                          </p:val>
                                        </p:tav>
                                      </p:tavLst>
                                    </p:anim>
                                    <p:anim calcmode="lin" valueType="num">
                                      <p:cBhvr additive="base">
                                        <p:cTn id="19"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3376335" y="1178252"/>
            <a:ext cx="3449535" cy="523220"/>
          </a:xfrm>
          <a:prstGeom prst="rect">
            <a:avLst/>
          </a:prstGeom>
          <a:noFill/>
          <a:ln w="9525">
            <a:noFill/>
            <a:miter lim="800000"/>
            <a:headEnd/>
            <a:tailEnd/>
          </a:ln>
        </p:spPr>
        <p:txBody>
          <a:bodyPr wrap="square">
            <a:spAutoFit/>
          </a:bodyPr>
          <a:lstStyle/>
          <a:p>
            <a:r>
              <a:rPr lang="es-ES" sz="2800" b="1" dirty="0">
                <a:solidFill>
                  <a:srgbClr val="000000"/>
                </a:solidFill>
                <a:latin typeface="Humanst521 BT" panose="020B0602020204020204"/>
                <a:ea typeface="Verdana" pitchFamily="34" charset="0"/>
                <a:cs typeface="Verdana" pitchFamily="34" charset="0"/>
              </a:rPr>
              <a:t>2.- AUTORIZACIÓN:</a:t>
            </a:r>
            <a:endParaRPr lang="es-ES" sz="2800" dirty="0">
              <a:latin typeface="Humanst521 BT" panose="020B0602020204020204"/>
              <a:ea typeface="Verdana" pitchFamily="34" charset="0"/>
              <a:cs typeface="Verdana" pitchFamily="34" charset="0"/>
            </a:endParaRPr>
          </a:p>
        </p:txBody>
      </p:sp>
      <p:sp>
        <p:nvSpPr>
          <p:cNvPr id="15" name="6 CuadroTexto">
            <a:extLst>
              <a:ext uri="{FF2B5EF4-FFF2-40B4-BE49-F238E27FC236}">
                <a16:creationId xmlns:a16="http://schemas.microsoft.com/office/drawing/2014/main" id="{D7F6E188-686E-4260-AD76-717C63EA4960}"/>
              </a:ext>
            </a:extLst>
          </p:cNvPr>
          <p:cNvSpPr txBox="1">
            <a:spLocks noChangeArrowheads="1"/>
          </p:cNvSpPr>
          <p:nvPr/>
        </p:nvSpPr>
        <p:spPr bwMode="auto">
          <a:xfrm>
            <a:off x="3376246" y="1796401"/>
            <a:ext cx="8613470" cy="2677656"/>
          </a:xfrm>
          <a:prstGeom prst="rect">
            <a:avLst/>
          </a:prstGeom>
          <a:noFill/>
          <a:ln w="9525">
            <a:noFill/>
            <a:miter lim="800000"/>
            <a:headEnd/>
            <a:tailEnd/>
          </a:ln>
        </p:spPr>
        <p:txBody>
          <a:bodyPr wrap="square">
            <a:spAutoFit/>
          </a:bodyPr>
          <a:lstStyle/>
          <a:p>
            <a:pPr algn="just"/>
            <a:r>
              <a:rPr lang="es-ES" sz="2400" dirty="0">
                <a:latin typeface="Humanst521 BT" panose="020B0602020204020204"/>
                <a:cs typeface="Arial" pitchFamily="34" charset="0"/>
              </a:rPr>
              <a:t>En este paso, se debe confirmar con el OPIP si las visitas o mercancías tienen alguna autorización o cita previa para el ingreso a la instalación portuaria o el buque, de no ser así no podrán </a:t>
            </a:r>
            <a:r>
              <a:rPr lang="es-ES" sz="2400" dirty="0" err="1">
                <a:latin typeface="Humanst521 BT" panose="020B0602020204020204"/>
                <a:cs typeface="Arial" pitchFamily="34" charset="0"/>
              </a:rPr>
              <a:t>accesar</a:t>
            </a:r>
            <a:r>
              <a:rPr lang="es-ES" sz="2400" dirty="0">
                <a:latin typeface="Humanst521 BT" panose="020B0602020204020204"/>
                <a:cs typeface="Arial" pitchFamily="34" charset="0"/>
              </a:rPr>
              <a:t> a la IP.</a:t>
            </a:r>
          </a:p>
          <a:p>
            <a:pPr algn="just"/>
            <a:endParaRPr lang="es-ES" sz="2400" dirty="0">
              <a:latin typeface="Humanst521 BT" panose="020B0602020204020204"/>
              <a:cs typeface="Arial" pitchFamily="34" charset="0"/>
            </a:endParaRPr>
          </a:p>
          <a:p>
            <a:pPr algn="just"/>
            <a:r>
              <a:rPr lang="es-ES" sz="2400" dirty="0">
                <a:latin typeface="Humanst521 BT" panose="020B0602020204020204"/>
                <a:cs typeface="Arial" pitchFamily="34" charset="0"/>
              </a:rPr>
              <a:t>Si están autorizados deben ser escoltados por oficiales de seguridad hacia el lugar de destino (en los casos que amerite).</a:t>
            </a:r>
          </a:p>
        </p:txBody>
      </p:sp>
      <p:sp>
        <p:nvSpPr>
          <p:cNvPr id="18" name="4 CuadroTexto">
            <a:extLst>
              <a:ext uri="{FF2B5EF4-FFF2-40B4-BE49-F238E27FC236}">
                <a16:creationId xmlns:a16="http://schemas.microsoft.com/office/drawing/2014/main" id="{6320DCFB-E8DD-4D80-A0B9-49273D880D0C}"/>
              </a:ext>
            </a:extLst>
          </p:cNvPr>
          <p:cNvSpPr txBox="1"/>
          <p:nvPr/>
        </p:nvSpPr>
        <p:spPr>
          <a:xfrm>
            <a:off x="3376244" y="4541147"/>
            <a:ext cx="8613471" cy="830997"/>
          </a:xfrm>
          <a:prstGeom prst="rect">
            <a:avLst/>
          </a:prstGeom>
          <a:solidFill>
            <a:schemeClr val="bg1">
              <a:lumMod val="75000"/>
            </a:schemeClr>
          </a:solidFill>
          <a:ln w="38100">
            <a:solidFill>
              <a:schemeClr val="tx1"/>
            </a:solidFill>
          </a:ln>
        </p:spPr>
        <p:txBody>
          <a:bodyPr wrap="square">
            <a:spAutoFit/>
          </a:bodyPr>
          <a:lstStyle/>
          <a:p>
            <a:pPr algn="ctr">
              <a:defRPr/>
            </a:pPr>
            <a:r>
              <a:rPr lang="es-ES" sz="2400" dirty="0">
                <a:ln w="9525">
                  <a:solidFill>
                    <a:schemeClr val="tx1"/>
                  </a:solidFill>
                </a:ln>
                <a:latin typeface="Humanst521 BT" panose="020B0602020204020204"/>
              </a:rPr>
              <a:t>Se puede confirmar mediante el uso de teléfono, radios u otros equipos disponibles.</a:t>
            </a:r>
          </a:p>
        </p:txBody>
      </p:sp>
      <p:pic>
        <p:nvPicPr>
          <p:cNvPr id="3" name="Picture 2" descr="A picture containing drawing, sign&#10;&#10;Description automatically generated">
            <a:extLst>
              <a:ext uri="{FF2B5EF4-FFF2-40B4-BE49-F238E27FC236}">
                <a16:creationId xmlns:a16="http://schemas.microsoft.com/office/drawing/2014/main" id="{59F5F58C-FF73-4F29-8918-AF8D5EDA91CD}"/>
              </a:ext>
            </a:extLst>
          </p:cNvPr>
          <p:cNvPicPr>
            <a:picLocks noChangeAspect="1"/>
          </p:cNvPicPr>
          <p:nvPr/>
        </p:nvPicPr>
        <p:blipFill rotWithShape="1">
          <a:blip r:embed="rId4">
            <a:extLst>
              <a:ext uri="{28A0092B-C50C-407E-A947-70E740481C1C}">
                <a14:useLocalDpi xmlns:a14="http://schemas.microsoft.com/office/drawing/2010/main" val="0"/>
              </a:ext>
            </a:extLst>
          </a:blip>
          <a:srcRect r="10412"/>
          <a:stretch/>
        </p:blipFill>
        <p:spPr>
          <a:xfrm>
            <a:off x="202284" y="1632955"/>
            <a:ext cx="3019218" cy="3004548"/>
          </a:xfrm>
          <a:prstGeom prst="rect">
            <a:avLst/>
          </a:prstGeom>
        </p:spPr>
      </p:pic>
      <p:pic>
        <p:nvPicPr>
          <p:cNvPr id="14" name="Imagen 6">
            <a:extLst>
              <a:ext uri="{FF2B5EF4-FFF2-40B4-BE49-F238E27FC236}">
                <a16:creationId xmlns:a16="http://schemas.microsoft.com/office/drawing/2014/main" id="{53C45A04-5CB9-449C-A24C-22ABE020CE4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03516106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3657598" y="1188381"/>
            <a:ext cx="3449535" cy="523220"/>
          </a:xfrm>
          <a:prstGeom prst="rect">
            <a:avLst/>
          </a:prstGeom>
          <a:noFill/>
          <a:ln w="9525">
            <a:noFill/>
            <a:miter lim="800000"/>
            <a:headEnd/>
            <a:tailEnd/>
          </a:ln>
        </p:spPr>
        <p:txBody>
          <a:bodyPr wrap="square">
            <a:spAutoFit/>
          </a:bodyPr>
          <a:lstStyle/>
          <a:p>
            <a:r>
              <a:rPr lang="es-ES" sz="2800" b="1" dirty="0">
                <a:solidFill>
                  <a:srgbClr val="000000"/>
                </a:solidFill>
                <a:latin typeface="Humanst521 BT" panose="020B0602020204020204"/>
                <a:ea typeface="Verdana" pitchFamily="34" charset="0"/>
                <a:cs typeface="Verdana" pitchFamily="34" charset="0"/>
              </a:rPr>
              <a:t>3.- REGISTRO:</a:t>
            </a:r>
            <a:endParaRPr lang="es-ES" sz="2800" dirty="0">
              <a:latin typeface="Humanst521 BT" panose="020B0602020204020204"/>
              <a:ea typeface="Verdana" pitchFamily="34" charset="0"/>
              <a:cs typeface="Verdana" pitchFamily="34" charset="0"/>
            </a:endParaRPr>
          </a:p>
        </p:txBody>
      </p:sp>
      <p:sp>
        <p:nvSpPr>
          <p:cNvPr id="18" name="4 CuadroTexto">
            <a:extLst>
              <a:ext uri="{FF2B5EF4-FFF2-40B4-BE49-F238E27FC236}">
                <a16:creationId xmlns:a16="http://schemas.microsoft.com/office/drawing/2014/main" id="{6320DCFB-E8DD-4D80-A0B9-49273D880D0C}"/>
              </a:ext>
            </a:extLst>
          </p:cNvPr>
          <p:cNvSpPr txBox="1"/>
          <p:nvPr/>
        </p:nvSpPr>
        <p:spPr>
          <a:xfrm>
            <a:off x="3657600" y="3681368"/>
            <a:ext cx="8332116" cy="461665"/>
          </a:xfrm>
          <a:prstGeom prst="rect">
            <a:avLst/>
          </a:prstGeom>
          <a:solidFill>
            <a:schemeClr val="bg1">
              <a:lumMod val="75000"/>
            </a:schemeClr>
          </a:solidFill>
          <a:ln w="38100">
            <a:solidFill>
              <a:schemeClr val="tx1"/>
            </a:solidFill>
          </a:ln>
        </p:spPr>
        <p:txBody>
          <a:bodyPr wrap="square">
            <a:spAutoFit/>
          </a:bodyPr>
          <a:lstStyle/>
          <a:p>
            <a:pPr algn="ctr">
              <a:defRPr/>
            </a:pPr>
            <a:r>
              <a:rPr lang="es-ES" sz="2400" dirty="0">
                <a:ln w="9525">
                  <a:solidFill>
                    <a:schemeClr val="tx1"/>
                  </a:solidFill>
                </a:ln>
                <a:latin typeface="Humanst521 BT" panose="020B0602020204020204"/>
              </a:rPr>
              <a:t>Existen 2 tipos de registro (el documento y el físico)</a:t>
            </a:r>
          </a:p>
        </p:txBody>
      </p:sp>
      <p:pic>
        <p:nvPicPr>
          <p:cNvPr id="3" name="Picture 2">
            <a:extLst>
              <a:ext uri="{FF2B5EF4-FFF2-40B4-BE49-F238E27FC236}">
                <a16:creationId xmlns:a16="http://schemas.microsoft.com/office/drawing/2014/main" id="{59F5F58C-FF73-4F29-8918-AF8D5EDA91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2284" y="3176632"/>
            <a:ext cx="3230233" cy="2318578"/>
          </a:xfrm>
          <a:prstGeom prst="rect">
            <a:avLst/>
          </a:prstGeom>
        </p:spPr>
      </p:pic>
      <p:sp>
        <p:nvSpPr>
          <p:cNvPr id="14" name="4 CuadroTexto">
            <a:extLst>
              <a:ext uri="{FF2B5EF4-FFF2-40B4-BE49-F238E27FC236}">
                <a16:creationId xmlns:a16="http://schemas.microsoft.com/office/drawing/2014/main" id="{04F99CE6-17E4-4E02-A09E-7C34ECB6AAC9}"/>
              </a:ext>
            </a:extLst>
          </p:cNvPr>
          <p:cNvSpPr txBox="1">
            <a:spLocks noChangeArrowheads="1"/>
          </p:cNvSpPr>
          <p:nvPr/>
        </p:nvSpPr>
        <p:spPr bwMode="auto">
          <a:xfrm>
            <a:off x="3657599" y="1837811"/>
            <a:ext cx="8332117" cy="830997"/>
          </a:xfrm>
          <a:prstGeom prst="rect">
            <a:avLst/>
          </a:prstGeom>
          <a:noFill/>
          <a:ln w="9525">
            <a:noFill/>
            <a:miter lim="800000"/>
            <a:headEnd/>
            <a:tailEnd/>
          </a:ln>
        </p:spPr>
        <p:txBody>
          <a:bodyPr wrap="square">
            <a:spAutoFit/>
          </a:bodyPr>
          <a:lstStyle/>
          <a:p>
            <a:pPr algn="just"/>
            <a:r>
              <a:rPr lang="es-ES" sz="2400" dirty="0">
                <a:latin typeface="Humanst521 BT" panose="020B0602020204020204"/>
                <a:ea typeface="Verdana" pitchFamily="34" charset="0"/>
                <a:cs typeface="Verdana" pitchFamily="34" charset="0"/>
              </a:rPr>
              <a:t>Visto los pasos anteriores, se procede a realizar un registro de la persona.</a:t>
            </a:r>
          </a:p>
        </p:txBody>
      </p:sp>
      <p:pic>
        <p:nvPicPr>
          <p:cNvPr id="4" name="Picture 3" descr="A picture containing person, boy, fence, young&#10;&#10;Description automatically generated">
            <a:extLst>
              <a:ext uri="{FF2B5EF4-FFF2-40B4-BE49-F238E27FC236}">
                <a16:creationId xmlns:a16="http://schemas.microsoft.com/office/drawing/2014/main" id="{49B4C742-E14D-4F28-930F-97DB1F24B8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284" y="1083807"/>
            <a:ext cx="3230233" cy="1945410"/>
          </a:xfrm>
          <a:prstGeom prst="rect">
            <a:avLst/>
          </a:prstGeom>
        </p:spPr>
      </p:pic>
      <p:pic>
        <p:nvPicPr>
          <p:cNvPr id="15" name="Imagen 6">
            <a:extLst>
              <a:ext uri="{FF2B5EF4-FFF2-40B4-BE49-F238E27FC236}">
                <a16:creationId xmlns:a16="http://schemas.microsoft.com/office/drawing/2014/main" id="{E4646C49-57DF-476D-9E43-0641B6843A3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68687200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3" presetClass="entr" presetSubtype="16"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1000" fill="hold"/>
                                        <p:tgtEl>
                                          <p:spTgt spid="14"/>
                                        </p:tgtEl>
                                        <p:attrNameLst>
                                          <p:attrName>ppt_w</p:attrName>
                                        </p:attrNameLst>
                                      </p:cBhvr>
                                      <p:tavLst>
                                        <p:tav tm="0">
                                          <p:val>
                                            <p:fltVal val="0"/>
                                          </p:val>
                                        </p:tav>
                                        <p:tav tm="100000">
                                          <p:val>
                                            <p:strVal val="#ppt_w"/>
                                          </p:val>
                                        </p:tav>
                                      </p:tavLst>
                                    </p:anim>
                                    <p:anim calcmode="lin" valueType="num">
                                      <p:cBhvr>
                                        <p:cTn id="19" dur="1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pic>
        <p:nvPicPr>
          <p:cNvPr id="6" name="Picture 5" descr="A person standing next to a person&#10;&#10;Description automatically generated">
            <a:extLst>
              <a:ext uri="{FF2B5EF4-FFF2-40B4-BE49-F238E27FC236}">
                <a16:creationId xmlns:a16="http://schemas.microsoft.com/office/drawing/2014/main" id="{9931101F-8838-4C48-9D1C-0EC291BB6C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4496" y="1056814"/>
            <a:ext cx="4944795" cy="3294470"/>
          </a:xfrm>
          <a:prstGeom prst="rect">
            <a:avLst/>
          </a:prstGeom>
        </p:spPr>
      </p:pic>
      <p:pic>
        <p:nvPicPr>
          <p:cNvPr id="22" name="Picture 21">
            <a:extLst>
              <a:ext uri="{FF2B5EF4-FFF2-40B4-BE49-F238E27FC236}">
                <a16:creationId xmlns:a16="http://schemas.microsoft.com/office/drawing/2014/main" id="{496F2932-6E1B-48C5-95B1-DECCBC82C9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082217" y="1116340"/>
            <a:ext cx="5345287" cy="3175418"/>
          </a:xfrm>
          <a:prstGeom prst="rect">
            <a:avLst/>
          </a:prstGeom>
        </p:spPr>
      </p:pic>
      <p:sp>
        <p:nvSpPr>
          <p:cNvPr id="23" name="3 CuadroTexto">
            <a:extLst>
              <a:ext uri="{FF2B5EF4-FFF2-40B4-BE49-F238E27FC236}">
                <a16:creationId xmlns:a16="http://schemas.microsoft.com/office/drawing/2014/main" id="{7C2B3C95-806E-4A47-8B80-CA99ADAA9FDA}"/>
              </a:ext>
            </a:extLst>
          </p:cNvPr>
          <p:cNvSpPr txBox="1"/>
          <p:nvPr/>
        </p:nvSpPr>
        <p:spPr>
          <a:xfrm>
            <a:off x="764497" y="4664426"/>
            <a:ext cx="10663008" cy="461665"/>
          </a:xfrm>
          <a:prstGeom prst="rect">
            <a:avLst/>
          </a:prstGeom>
          <a:solidFill>
            <a:schemeClr val="bg1">
              <a:lumMod val="75000"/>
            </a:schemeClr>
          </a:solidFill>
        </p:spPr>
        <p:txBody>
          <a:bodyPr wrap="square" rtlCol="0">
            <a:spAutoFit/>
          </a:bodyPr>
          <a:lstStyle/>
          <a:p>
            <a:pPr algn="ctr"/>
            <a:r>
              <a:rPr lang="es-DO" sz="2400" b="1" dirty="0">
                <a:latin typeface="Humanst521 BT" panose="020B0602020204020204"/>
              </a:rPr>
              <a:t>Vehículos con mercancías solicitar siempre los conduces o manifiesto de carga</a:t>
            </a:r>
          </a:p>
        </p:txBody>
      </p:sp>
      <p:pic>
        <p:nvPicPr>
          <p:cNvPr id="11" name="Imagen 6">
            <a:extLst>
              <a:ext uri="{FF2B5EF4-FFF2-40B4-BE49-F238E27FC236}">
                <a16:creationId xmlns:a16="http://schemas.microsoft.com/office/drawing/2014/main" id="{A2343A61-DFB2-4CE5-B3DE-65CC9FED81C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43446897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heckerboard(across)">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3657598" y="1188381"/>
            <a:ext cx="3449535" cy="523220"/>
          </a:xfrm>
          <a:prstGeom prst="rect">
            <a:avLst/>
          </a:prstGeom>
          <a:noFill/>
          <a:ln w="9525">
            <a:noFill/>
            <a:miter lim="800000"/>
            <a:headEnd/>
            <a:tailEnd/>
          </a:ln>
        </p:spPr>
        <p:txBody>
          <a:bodyPr wrap="square">
            <a:spAutoFit/>
          </a:bodyPr>
          <a:lstStyle/>
          <a:p>
            <a:r>
              <a:rPr lang="es-ES" sz="2800" b="1" dirty="0">
                <a:solidFill>
                  <a:srgbClr val="000000"/>
                </a:solidFill>
                <a:latin typeface="Humanst521 BT" panose="020B0602020204020204"/>
                <a:ea typeface="Verdana" pitchFamily="34" charset="0"/>
                <a:cs typeface="Verdana" pitchFamily="34" charset="0"/>
              </a:rPr>
              <a:t>4.- ACREDITACIÓN:</a:t>
            </a:r>
            <a:endParaRPr lang="es-ES" sz="2800" dirty="0">
              <a:latin typeface="Humanst521 BT" panose="020B0602020204020204"/>
              <a:ea typeface="Verdana" pitchFamily="34" charset="0"/>
              <a:cs typeface="Verdana" pitchFamily="34" charset="0"/>
            </a:endParaRPr>
          </a:p>
        </p:txBody>
      </p:sp>
      <p:sp>
        <p:nvSpPr>
          <p:cNvPr id="18" name="4 CuadroTexto">
            <a:extLst>
              <a:ext uri="{FF2B5EF4-FFF2-40B4-BE49-F238E27FC236}">
                <a16:creationId xmlns:a16="http://schemas.microsoft.com/office/drawing/2014/main" id="{6320DCFB-E8DD-4D80-A0B9-49273D880D0C}"/>
              </a:ext>
            </a:extLst>
          </p:cNvPr>
          <p:cNvSpPr txBox="1"/>
          <p:nvPr/>
        </p:nvSpPr>
        <p:spPr>
          <a:xfrm>
            <a:off x="3657598" y="3681368"/>
            <a:ext cx="8332117" cy="830997"/>
          </a:xfrm>
          <a:prstGeom prst="rect">
            <a:avLst/>
          </a:prstGeom>
          <a:solidFill>
            <a:schemeClr val="bg1">
              <a:lumMod val="75000"/>
            </a:schemeClr>
          </a:solidFill>
          <a:ln w="38100">
            <a:solidFill>
              <a:schemeClr val="tx1"/>
            </a:solidFill>
          </a:ln>
        </p:spPr>
        <p:txBody>
          <a:bodyPr wrap="square">
            <a:spAutoFit/>
          </a:bodyPr>
          <a:lstStyle/>
          <a:p>
            <a:pPr algn="ctr"/>
            <a:r>
              <a:rPr lang="es-DO" sz="2400" b="1" dirty="0">
                <a:latin typeface="Humanst521 BT" panose="020B0602020204020204"/>
              </a:rPr>
              <a:t>Es recomendable que los pases estén segmentados por áreas y colores.</a:t>
            </a:r>
          </a:p>
        </p:txBody>
      </p:sp>
      <p:sp>
        <p:nvSpPr>
          <p:cNvPr id="14" name="4 CuadroTexto">
            <a:extLst>
              <a:ext uri="{FF2B5EF4-FFF2-40B4-BE49-F238E27FC236}">
                <a16:creationId xmlns:a16="http://schemas.microsoft.com/office/drawing/2014/main" id="{04F99CE6-17E4-4E02-A09E-7C34ECB6AAC9}"/>
              </a:ext>
            </a:extLst>
          </p:cNvPr>
          <p:cNvSpPr txBox="1">
            <a:spLocks noChangeArrowheads="1"/>
          </p:cNvSpPr>
          <p:nvPr/>
        </p:nvSpPr>
        <p:spPr bwMode="auto">
          <a:xfrm>
            <a:off x="3657599" y="1837811"/>
            <a:ext cx="8332117" cy="830997"/>
          </a:xfrm>
          <a:prstGeom prst="rect">
            <a:avLst/>
          </a:prstGeom>
          <a:noFill/>
          <a:ln w="9525">
            <a:noFill/>
            <a:miter lim="800000"/>
            <a:headEnd/>
            <a:tailEnd/>
          </a:ln>
        </p:spPr>
        <p:txBody>
          <a:bodyPr wrap="square">
            <a:spAutoFit/>
          </a:bodyPr>
          <a:lstStyle/>
          <a:p>
            <a:pPr algn="just"/>
            <a:r>
              <a:rPr lang="es-ES" sz="2400" dirty="0">
                <a:latin typeface="Humanst521 BT" panose="020B0602020204020204"/>
                <a:ea typeface="Verdana" pitchFamily="34" charset="0"/>
                <a:cs typeface="Verdana" pitchFamily="34" charset="0"/>
              </a:rPr>
              <a:t>Finalizado los pasos anteriores, se procede a entregar una Acreditación (pase o carnet) de ingreso a la IP.</a:t>
            </a:r>
          </a:p>
        </p:txBody>
      </p:sp>
      <p:pic>
        <p:nvPicPr>
          <p:cNvPr id="6" name="Picture 5" descr="A close up of text on a white background&#10;&#10;Description automatically generated">
            <a:extLst>
              <a:ext uri="{FF2B5EF4-FFF2-40B4-BE49-F238E27FC236}">
                <a16:creationId xmlns:a16="http://schemas.microsoft.com/office/drawing/2014/main" id="{FF345EAE-0CE3-47DB-8809-6C4282D822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1944" y="1480972"/>
            <a:ext cx="3377392" cy="2583705"/>
          </a:xfrm>
          <a:prstGeom prst="rect">
            <a:avLst/>
          </a:prstGeom>
        </p:spPr>
      </p:pic>
      <p:pic>
        <p:nvPicPr>
          <p:cNvPr id="15" name="Imagen 6">
            <a:extLst>
              <a:ext uri="{FF2B5EF4-FFF2-40B4-BE49-F238E27FC236}">
                <a16:creationId xmlns:a16="http://schemas.microsoft.com/office/drawing/2014/main" id="{FA6969E0-9933-44F6-AE69-4FC99D901F7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42707327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3" presetClass="entr" presetSubtype="16"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1000" fill="hold"/>
                                        <p:tgtEl>
                                          <p:spTgt spid="14"/>
                                        </p:tgtEl>
                                        <p:attrNameLst>
                                          <p:attrName>ppt_w</p:attrName>
                                        </p:attrNameLst>
                                      </p:cBhvr>
                                      <p:tavLst>
                                        <p:tav tm="0">
                                          <p:val>
                                            <p:fltVal val="0"/>
                                          </p:val>
                                        </p:tav>
                                        <p:tav tm="100000">
                                          <p:val>
                                            <p:strVal val="#ppt_w"/>
                                          </p:val>
                                        </p:tav>
                                      </p:tavLst>
                                    </p:anim>
                                    <p:anim calcmode="lin" valueType="num">
                                      <p:cBhvr>
                                        <p:cTn id="19" dur="1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1" name="Rectángulo 10">
            <a:extLst>
              <a:ext uri="{FF2B5EF4-FFF2-40B4-BE49-F238E27FC236}">
                <a16:creationId xmlns:a16="http://schemas.microsoft.com/office/drawing/2014/main" id="{AADCE4A9-F8BF-4474-A3EF-071A6CFA4F82}"/>
              </a:ext>
            </a:extLst>
          </p:cNvPr>
          <p:cNvSpPr/>
          <p:nvPr/>
        </p:nvSpPr>
        <p:spPr>
          <a:xfrm>
            <a:off x="269821" y="1453325"/>
            <a:ext cx="11652360" cy="2696644"/>
          </a:xfrm>
          <a:prstGeom prst="rect">
            <a:avLst/>
          </a:prstGeom>
          <a:solidFill>
            <a:schemeClr val="accent1">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UY" sz="4400" dirty="0">
                <a:latin typeface="Gill Sans MT" panose="020B0502020104020203" pitchFamily="34" charset="0"/>
              </a:rPr>
              <a:t>PROCEDIMIENTOS DEL PERSONAL EN EL CONTROL DE ACCESO</a:t>
            </a:r>
          </a:p>
        </p:txBody>
      </p:sp>
      <p:pic>
        <p:nvPicPr>
          <p:cNvPr id="12" name="Imagen 6">
            <a:extLst>
              <a:ext uri="{FF2B5EF4-FFF2-40B4-BE49-F238E27FC236}">
                <a16:creationId xmlns:a16="http://schemas.microsoft.com/office/drawing/2014/main" id="{C1C41DBD-F2F7-42E9-BE0D-3E8BB2F5AD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12493015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1" name="Marcador de contenido 2">
            <a:extLst>
              <a:ext uri="{FF2B5EF4-FFF2-40B4-BE49-F238E27FC236}">
                <a16:creationId xmlns:a16="http://schemas.microsoft.com/office/drawing/2014/main" id="{F099C0F9-B460-4EDD-9F44-C5DED470475B}"/>
              </a:ext>
            </a:extLst>
          </p:cNvPr>
          <p:cNvSpPr txBox="1">
            <a:spLocks/>
          </p:cNvSpPr>
          <p:nvPr/>
        </p:nvSpPr>
        <p:spPr>
          <a:xfrm>
            <a:off x="269820" y="825252"/>
            <a:ext cx="11652360" cy="47190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fontAlgn="base">
              <a:buFont typeface="+mj-lt"/>
              <a:buAutoNum type="arabicPeriod"/>
            </a:pPr>
            <a:r>
              <a:rPr lang="es-DO" dirty="0">
                <a:latin typeface="Humanst521 BT" panose="020B0602020204020204"/>
              </a:rPr>
              <a:t> Verificar el radio de comunicación, linterna, y sus artículos dentro de su área de responsabilidad. </a:t>
            </a:r>
          </a:p>
          <a:p>
            <a:pPr algn="just" fontAlgn="base">
              <a:buFont typeface="+mj-lt"/>
              <a:buAutoNum type="arabicPeriod"/>
            </a:pPr>
            <a:r>
              <a:rPr lang="es-DO" dirty="0">
                <a:latin typeface="Humanst521 BT" panose="020B0602020204020204"/>
              </a:rPr>
              <a:t> Tener conocimiento de las nuevas disposiciones o información relevante para el desempeño de su trabajo. (lo que si puede entrar y lo que no puede).</a:t>
            </a:r>
          </a:p>
          <a:p>
            <a:pPr algn="l" fontAlgn="base">
              <a:buFont typeface="+mj-lt"/>
              <a:buAutoNum type="arabicPeriod"/>
            </a:pPr>
            <a:r>
              <a:rPr lang="es-DO" dirty="0">
                <a:latin typeface="Humanst521 BT" panose="020B0602020204020204"/>
              </a:rPr>
              <a:t> Antes de permitir que personal ingresen en un área estéril, el personal de SSP debe inspeccionar en forma sistemática para asegurarse de que no se han ocultado objetos prohibidos en su persona o pertenencias. </a:t>
            </a:r>
          </a:p>
          <a:p>
            <a:pPr algn="l">
              <a:buFont typeface="+mj-lt"/>
              <a:buAutoNum type="arabicPeriod"/>
            </a:pPr>
            <a:r>
              <a:rPr lang="es-DO" dirty="0">
                <a:latin typeface="Humanst521 BT" panose="020B0602020204020204"/>
              </a:rPr>
              <a:t> El personal de SSP previo al ingreso de cualquier persona deberá verificar si se encuentra autorizado para tal efecto. En el caso que aplique deberá verificar la vigencia del documento. </a:t>
            </a:r>
            <a:endParaRPr lang="en-US" dirty="0">
              <a:latin typeface="Humanst521 BT" panose="020B0602020204020204"/>
            </a:endParaRPr>
          </a:p>
          <a:p>
            <a:pPr algn="l">
              <a:buFont typeface="+mj-lt"/>
              <a:buAutoNum type="arabicPeriod"/>
            </a:pPr>
            <a:r>
              <a:rPr lang="es-DO" dirty="0">
                <a:latin typeface="Humanst521 BT" panose="020B0602020204020204"/>
              </a:rPr>
              <a:t> El personal de SSP debe tener la capacidad de analizar los perfiles de los visitantes y en caso de ser necesario aplicara medidas adicionales para establecer que la persona se encuentra hábil para poder ingresar a la IP. </a:t>
            </a:r>
          </a:p>
        </p:txBody>
      </p:sp>
      <p:pic>
        <p:nvPicPr>
          <p:cNvPr id="13" name="Imagen 6">
            <a:extLst>
              <a:ext uri="{FF2B5EF4-FFF2-40B4-BE49-F238E27FC236}">
                <a16:creationId xmlns:a16="http://schemas.microsoft.com/office/drawing/2014/main" id="{1665F6C5-7917-4131-A059-E5367FCA509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10079967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Effect transition="in" filter="fade">
                                      <p:cBhvr>
                                        <p:cTn id="14" dur="1000"/>
                                        <p:tgtEl>
                                          <p:spTgt spid="11">
                                            <p:txEl>
                                              <p:pRg st="1" end="1"/>
                                            </p:txEl>
                                          </p:spTgt>
                                        </p:tgtEl>
                                      </p:cBhvr>
                                    </p:animEffect>
                                    <p:anim calcmode="lin" valueType="num">
                                      <p:cBhvr>
                                        <p:cTn id="15"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1000"/>
                                        <p:tgtEl>
                                          <p:spTgt spid="11">
                                            <p:txEl>
                                              <p:pRg st="2" end="2"/>
                                            </p:txEl>
                                          </p:spTgt>
                                        </p:tgtEl>
                                      </p:cBhvr>
                                    </p:animEffect>
                                    <p:anim calcmode="lin" valueType="num">
                                      <p:cBhvr>
                                        <p:cTn id="22"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fade">
                                      <p:cBhvr>
                                        <p:cTn id="28" dur="1000"/>
                                        <p:tgtEl>
                                          <p:spTgt spid="11">
                                            <p:txEl>
                                              <p:pRg st="3" end="3"/>
                                            </p:txEl>
                                          </p:spTgt>
                                        </p:tgtEl>
                                      </p:cBhvr>
                                    </p:animEffect>
                                    <p:anim calcmode="lin" valueType="num">
                                      <p:cBhvr>
                                        <p:cTn id="29"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xEl>
                                              <p:pRg st="4" end="4"/>
                                            </p:txEl>
                                          </p:spTgt>
                                        </p:tgtEl>
                                        <p:attrNameLst>
                                          <p:attrName>style.visibility</p:attrName>
                                        </p:attrNameLst>
                                      </p:cBhvr>
                                      <p:to>
                                        <p:strVal val="visible"/>
                                      </p:to>
                                    </p:set>
                                    <p:animEffect transition="in" filter="fade">
                                      <p:cBhvr>
                                        <p:cTn id="35" dur="1000"/>
                                        <p:tgtEl>
                                          <p:spTgt spid="11">
                                            <p:txEl>
                                              <p:pRg st="4" end="4"/>
                                            </p:txEl>
                                          </p:spTgt>
                                        </p:tgtEl>
                                      </p:cBhvr>
                                    </p:animEffect>
                                    <p:anim calcmode="lin" valueType="num">
                                      <p:cBhvr>
                                        <p:cTn id="36"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Título 1">
            <a:extLst>
              <a:ext uri="{FF2B5EF4-FFF2-40B4-BE49-F238E27FC236}">
                <a16:creationId xmlns:a16="http://schemas.microsoft.com/office/drawing/2014/main" id="{6268E42D-02BF-4950-8965-8425CBCFE879}"/>
              </a:ext>
            </a:extLst>
          </p:cNvPr>
          <p:cNvSpPr txBox="1">
            <a:spLocks/>
          </p:cNvSpPr>
          <p:nvPr/>
        </p:nvSpPr>
        <p:spPr>
          <a:xfrm>
            <a:off x="1004111" y="496192"/>
            <a:ext cx="2262815" cy="658119"/>
          </a:xfrm>
          <a:prstGeom prst="rect">
            <a:avLst/>
          </a:prstGeom>
        </p:spPr>
        <p:txBody>
          <a:bodyPr vert="horz" lIns="91440" tIns="45720" rIns="91440" bIns="45720" rtlCol="0" anchor="b">
            <a:normAutofit fontScale="6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DO" dirty="0">
                <a:latin typeface="Humanst521 BT" panose="020B0602020204020204"/>
              </a:rPr>
              <a:t>Mecánica</a:t>
            </a:r>
            <a:endParaRPr lang="en-US" dirty="0">
              <a:latin typeface="Humanst521 BT" panose="020B0602020204020204"/>
            </a:endParaRPr>
          </a:p>
        </p:txBody>
      </p:sp>
      <p:sp>
        <p:nvSpPr>
          <p:cNvPr id="14" name="Marcador de contenido 2">
            <a:extLst>
              <a:ext uri="{FF2B5EF4-FFF2-40B4-BE49-F238E27FC236}">
                <a16:creationId xmlns:a16="http://schemas.microsoft.com/office/drawing/2014/main" id="{497A5B59-C18D-4431-867F-1F087EB2363B}"/>
              </a:ext>
            </a:extLst>
          </p:cNvPr>
          <p:cNvSpPr txBox="1">
            <a:spLocks/>
          </p:cNvSpPr>
          <p:nvPr/>
        </p:nvSpPr>
        <p:spPr>
          <a:xfrm>
            <a:off x="454572" y="1375205"/>
            <a:ext cx="4426917" cy="388077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sz="2000" b="1" dirty="0">
                <a:latin typeface="Humanst521 BT" panose="020B0602020204020204"/>
              </a:rPr>
              <a:t>Hombros y Brazos </a:t>
            </a:r>
          </a:p>
          <a:p>
            <a:pPr algn="just">
              <a:buFont typeface="+mj-lt"/>
              <a:buAutoNum type="arabicPeriod"/>
            </a:pPr>
            <a:r>
              <a:rPr lang="es-ES" sz="2000" dirty="0">
                <a:latin typeface="Humanst521 BT" panose="020B0602020204020204"/>
              </a:rPr>
              <a:t>El personal de SSP pedirá a la persona que levante los brazos lateralmente. Si la persona lleva manga corta, no es necesario regístralo más allá del extremo de las mangas </a:t>
            </a:r>
          </a:p>
          <a:p>
            <a:pPr algn="just">
              <a:buFont typeface="+mj-lt"/>
              <a:buAutoNum type="arabicPeriod"/>
            </a:pPr>
            <a:r>
              <a:rPr lang="es-ES" sz="2000" dirty="0">
                <a:latin typeface="Humanst521 BT" panose="020B0602020204020204"/>
              </a:rPr>
              <a:t>Las personas que lleven mangas largas deberán ser cacheados ciñendo el brazo más próximo de la persona con las manos y los dedos, procediendo desde el hombro hacia abajo hasta el final del brazo en un movimiento. Repetir el mismo procedimiento en el otro brazo. </a:t>
            </a:r>
          </a:p>
          <a:p>
            <a:pPr algn="just"/>
            <a:endParaRPr lang="en-US" sz="1500" dirty="0">
              <a:latin typeface="Humanst521 BT" panose="020B0602020204020204"/>
            </a:endParaRPr>
          </a:p>
          <a:p>
            <a:pPr algn="just"/>
            <a:endParaRPr lang="en-US" sz="1500" dirty="0"/>
          </a:p>
        </p:txBody>
      </p:sp>
      <p:pic>
        <p:nvPicPr>
          <p:cNvPr id="15" name="Imagen 4">
            <a:extLst>
              <a:ext uri="{FF2B5EF4-FFF2-40B4-BE49-F238E27FC236}">
                <a16:creationId xmlns:a16="http://schemas.microsoft.com/office/drawing/2014/main" id="{DA5EFBBC-815F-41F0-9565-8FB6CD8C445B}"/>
              </a:ext>
            </a:extLst>
          </p:cNvPr>
          <p:cNvPicPr>
            <a:picLocks noChangeAspect="1"/>
          </p:cNvPicPr>
          <p:nvPr/>
        </p:nvPicPr>
        <p:blipFill rotWithShape="1">
          <a:blip r:embed="rId4"/>
          <a:srcRect l="451" t="8591" r="16119" b="11438"/>
          <a:stretch/>
        </p:blipFill>
        <p:spPr>
          <a:xfrm>
            <a:off x="5008098" y="1100546"/>
            <a:ext cx="6233740" cy="3880773"/>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pic>
        <p:nvPicPr>
          <p:cNvPr id="11" name="Imagen 6">
            <a:extLst>
              <a:ext uri="{FF2B5EF4-FFF2-40B4-BE49-F238E27FC236}">
                <a16:creationId xmlns:a16="http://schemas.microsoft.com/office/drawing/2014/main" id="{B434C87C-C3B3-4F1F-946D-C557577158C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93875951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Effect transition="in" filter="fade">
                                      <p:cBhvr>
                                        <p:cTn id="13" dur="1000"/>
                                        <p:tgtEl>
                                          <p:spTgt spid="14">
                                            <p:txEl>
                                              <p:pRg st="1" end="1"/>
                                            </p:txEl>
                                          </p:spTgt>
                                        </p:tgtEl>
                                      </p:cBhvr>
                                    </p:animEffect>
                                    <p:anim calcmode="lin" valueType="num">
                                      <p:cBhvr>
                                        <p:cTn id="14" dur="1000" fill="hold"/>
                                        <p:tgtEl>
                                          <p:spTgt spid="1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fade">
                                      <p:cBhvr>
                                        <p:cTn id="20" dur="1000"/>
                                        <p:tgtEl>
                                          <p:spTgt spid="14">
                                            <p:txEl>
                                              <p:pRg st="2" end="2"/>
                                            </p:txEl>
                                          </p:spTgt>
                                        </p:tgtEl>
                                      </p:cBhvr>
                                    </p:animEffect>
                                    <p:anim calcmode="lin" valueType="num">
                                      <p:cBhvr>
                                        <p:cTn id="21" dur="10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1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Título 1">
            <a:extLst>
              <a:ext uri="{FF2B5EF4-FFF2-40B4-BE49-F238E27FC236}">
                <a16:creationId xmlns:a16="http://schemas.microsoft.com/office/drawing/2014/main" id="{6268E42D-02BF-4950-8965-8425CBCFE879}"/>
              </a:ext>
            </a:extLst>
          </p:cNvPr>
          <p:cNvSpPr txBox="1">
            <a:spLocks/>
          </p:cNvSpPr>
          <p:nvPr/>
        </p:nvSpPr>
        <p:spPr>
          <a:xfrm>
            <a:off x="1375606" y="167133"/>
            <a:ext cx="2262815" cy="658119"/>
          </a:xfrm>
          <a:prstGeom prst="rect">
            <a:avLst/>
          </a:prstGeom>
        </p:spPr>
        <p:txBody>
          <a:bodyPr vert="horz" lIns="91440" tIns="45720" rIns="91440" bIns="45720" rtlCol="0" anchor="b">
            <a:normAutofit fontScale="6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DO" dirty="0">
                <a:latin typeface="Humanst521 BT" panose="020B0602020204020204"/>
              </a:rPr>
              <a:t>Mecánica</a:t>
            </a:r>
            <a:endParaRPr lang="en-US" dirty="0">
              <a:latin typeface="Humanst521 BT" panose="020B0602020204020204"/>
            </a:endParaRPr>
          </a:p>
        </p:txBody>
      </p:sp>
      <p:sp>
        <p:nvSpPr>
          <p:cNvPr id="14" name="Marcador de contenido 2">
            <a:extLst>
              <a:ext uri="{FF2B5EF4-FFF2-40B4-BE49-F238E27FC236}">
                <a16:creationId xmlns:a16="http://schemas.microsoft.com/office/drawing/2014/main" id="{497A5B59-C18D-4431-867F-1F087EB2363B}"/>
              </a:ext>
            </a:extLst>
          </p:cNvPr>
          <p:cNvSpPr txBox="1">
            <a:spLocks/>
          </p:cNvSpPr>
          <p:nvPr/>
        </p:nvSpPr>
        <p:spPr>
          <a:xfrm>
            <a:off x="269820" y="897559"/>
            <a:ext cx="6299792" cy="4638990"/>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lang="es-ES" b="1" dirty="0">
                <a:solidFill>
                  <a:prstClr val="black"/>
                </a:solidFill>
                <a:latin typeface="Humanst521 BT" panose="020B0602020204020204"/>
              </a:rPr>
              <a:t>Pecho, Debajo de los Brazos y Espalda </a:t>
            </a:r>
          </a:p>
          <a:p>
            <a:pPr marL="228600" lvl="0" indent="-228600" algn="just">
              <a:buFont typeface="+mj-lt"/>
              <a:buAutoNum type="arabicPeriod"/>
            </a:pPr>
            <a:r>
              <a:rPr lang="es-ES" dirty="0">
                <a:solidFill>
                  <a:prstClr val="black"/>
                </a:solidFill>
                <a:latin typeface="Humanst521 BT" panose="020B0602020204020204"/>
              </a:rPr>
              <a:t>Con los brazos de la persona todavía levantados, utilizara el revés de las manos. Empezar en la parte superior del hombro y mover las manos hacia abajo hacia la cintura en trayectoria superpuesta, hasta que se haya registrado todo el torso. </a:t>
            </a:r>
          </a:p>
          <a:p>
            <a:pPr marL="228600" lvl="0" indent="-228600" algn="just">
              <a:buFont typeface="+mj-lt"/>
              <a:buAutoNum type="arabicPeriod"/>
            </a:pPr>
            <a:r>
              <a:rPr lang="es-ES" dirty="0">
                <a:solidFill>
                  <a:prstClr val="black"/>
                </a:solidFill>
                <a:latin typeface="Humanst521 BT" panose="020B0602020204020204"/>
              </a:rPr>
              <a:t>La parte de la espalda, cerca de la cintura, causada por la curvatura de la espina dorsal y la parte debajo de las axilas, en donde se pueda ocultar algo deben recibir especial atención. </a:t>
            </a:r>
          </a:p>
          <a:p>
            <a:pPr marL="228600" lvl="0" indent="-228600" algn="just">
              <a:buFont typeface="+mj-lt"/>
              <a:buAutoNum type="arabicPeriod"/>
            </a:pPr>
            <a:r>
              <a:rPr lang="es-ES" dirty="0">
                <a:solidFill>
                  <a:prstClr val="black"/>
                </a:solidFill>
                <a:latin typeface="Humanst521 BT" panose="020B0602020204020204"/>
              </a:rPr>
              <a:t>Cuando se registra femeninas, el cacheo debe realizarse eficientemente, pero con mucho tacto en la parte de los senos </a:t>
            </a:r>
          </a:p>
          <a:p>
            <a:pPr marL="228600" lvl="0" indent="-228600" algn="just">
              <a:buFont typeface="+mj-lt"/>
              <a:buAutoNum type="arabicPeriod"/>
            </a:pPr>
            <a:r>
              <a:rPr lang="es-ES" dirty="0">
                <a:solidFill>
                  <a:prstClr val="black"/>
                </a:solidFill>
                <a:latin typeface="Humanst521 BT" panose="020B0602020204020204"/>
              </a:rPr>
              <a:t>Si la persona viste una chaqueta de traje, una chaqueta sport u otra prenda exterior ligera, cachear la parte de la prenda que se separa del cuerpo del pasajero.</a:t>
            </a:r>
          </a:p>
          <a:p>
            <a:pPr algn="just"/>
            <a:endParaRPr lang="en-US" sz="1500" dirty="0">
              <a:latin typeface="Humanst521 BT" panose="020B0602020204020204"/>
            </a:endParaRPr>
          </a:p>
          <a:p>
            <a:pPr algn="just"/>
            <a:endParaRPr lang="en-US" sz="1500" dirty="0"/>
          </a:p>
        </p:txBody>
      </p:sp>
      <p:pic>
        <p:nvPicPr>
          <p:cNvPr id="11" name="Imagen 4">
            <a:extLst>
              <a:ext uri="{FF2B5EF4-FFF2-40B4-BE49-F238E27FC236}">
                <a16:creationId xmlns:a16="http://schemas.microsoft.com/office/drawing/2014/main" id="{08A42581-FCAD-482D-816D-3C7030B27C28}"/>
              </a:ext>
            </a:extLst>
          </p:cNvPr>
          <p:cNvPicPr>
            <a:picLocks noChangeAspect="1"/>
          </p:cNvPicPr>
          <p:nvPr/>
        </p:nvPicPr>
        <p:blipFill rotWithShape="1">
          <a:blip r:embed="rId4"/>
          <a:srcRect l="4613" r="25210" b="-1"/>
          <a:stretch/>
        </p:blipFill>
        <p:spPr>
          <a:xfrm>
            <a:off x="6747652" y="825252"/>
            <a:ext cx="4679852" cy="4051229"/>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pic>
        <p:nvPicPr>
          <p:cNvPr id="15" name="Imagen 6">
            <a:extLst>
              <a:ext uri="{FF2B5EF4-FFF2-40B4-BE49-F238E27FC236}">
                <a16:creationId xmlns:a16="http://schemas.microsoft.com/office/drawing/2014/main" id="{5BA4BFD9-B744-4FCC-A515-EE10EF469A0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55740828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4" name="Content Placeholder 2">
            <a:extLst>
              <a:ext uri="{FF2B5EF4-FFF2-40B4-BE49-F238E27FC236}">
                <a16:creationId xmlns:a16="http://schemas.microsoft.com/office/drawing/2014/main" id="{5A252382-9F32-49DA-9366-CE161C211EE0}"/>
              </a:ext>
            </a:extLst>
          </p:cNvPr>
          <p:cNvSpPr txBox="1">
            <a:spLocks/>
          </p:cNvSpPr>
          <p:nvPr/>
        </p:nvSpPr>
        <p:spPr>
          <a:xfrm>
            <a:off x="6018703" y="2116981"/>
            <a:ext cx="5259394" cy="3075803"/>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es-DO" sz="3200" dirty="0">
              <a:latin typeface="Humanst521 BT" panose="020B0602020204020204"/>
            </a:endParaRPr>
          </a:p>
        </p:txBody>
      </p:sp>
      <p:sp>
        <p:nvSpPr>
          <p:cNvPr id="18" name="Rectangle 17">
            <a:extLst>
              <a:ext uri="{FF2B5EF4-FFF2-40B4-BE49-F238E27FC236}">
                <a16:creationId xmlns:a16="http://schemas.microsoft.com/office/drawing/2014/main" id="{92B0D65E-50A8-4D20-B7FB-BA2770E7DF58}"/>
              </a:ext>
            </a:extLst>
          </p:cNvPr>
          <p:cNvSpPr/>
          <p:nvPr/>
        </p:nvSpPr>
        <p:spPr>
          <a:xfrm>
            <a:off x="4451403" y="440309"/>
            <a:ext cx="2499360" cy="1323439"/>
          </a:xfrm>
          <a:prstGeom prst="rect">
            <a:avLst/>
          </a:prstGeom>
          <a:noFill/>
          <a:ln w="19050">
            <a:noFill/>
          </a:ln>
        </p:spPr>
        <p:txBody>
          <a:bodyPr>
            <a:spAutoFit/>
          </a:bodyPr>
          <a:lstStyle/>
          <a:p>
            <a:pPr algn="ctr">
              <a:defRPr/>
            </a:pPr>
            <a:r>
              <a:rPr lang="en-US" sz="2000" b="1" dirty="0">
                <a:ln w="1905"/>
                <a:solidFill>
                  <a:schemeClr val="tx1"/>
                </a:solidFill>
                <a:effectLst>
                  <a:innerShdw blurRad="69850" dist="43180" dir="5400000">
                    <a:srgbClr val="000000">
                      <a:alpha val="65000"/>
                    </a:srgbClr>
                  </a:innerShdw>
                </a:effectLst>
              </a:rPr>
              <a:t>MODO DE REGISTRO MANUAL </a:t>
            </a:r>
          </a:p>
          <a:p>
            <a:pPr algn="ctr">
              <a:defRPr/>
            </a:pPr>
            <a:r>
              <a:rPr lang="en-US" sz="2000" b="1" dirty="0">
                <a:ln w="1905"/>
                <a:solidFill>
                  <a:schemeClr val="tx1"/>
                </a:solidFill>
                <a:effectLst>
                  <a:innerShdw blurRad="69850" dist="43180" dir="5400000">
                    <a:srgbClr val="000000">
                      <a:alpha val="65000"/>
                    </a:srgbClr>
                  </a:innerShdw>
                </a:effectLst>
              </a:rPr>
              <a:t>A UNA PERSONA</a:t>
            </a:r>
          </a:p>
        </p:txBody>
      </p:sp>
      <p:grpSp>
        <p:nvGrpSpPr>
          <p:cNvPr id="19" name="Group 18">
            <a:extLst>
              <a:ext uri="{FF2B5EF4-FFF2-40B4-BE49-F238E27FC236}">
                <a16:creationId xmlns:a16="http://schemas.microsoft.com/office/drawing/2014/main" id="{57B8F15C-DD28-4337-848F-E9541654FFF9}"/>
              </a:ext>
            </a:extLst>
          </p:cNvPr>
          <p:cNvGrpSpPr/>
          <p:nvPr/>
        </p:nvGrpSpPr>
        <p:grpSpPr>
          <a:xfrm>
            <a:off x="1341570" y="982805"/>
            <a:ext cx="3207597" cy="4525747"/>
            <a:chOff x="1524000" y="76200"/>
            <a:chExt cx="4574444" cy="6746875"/>
          </a:xfrm>
        </p:grpSpPr>
        <p:pic>
          <p:nvPicPr>
            <p:cNvPr id="20" name="Picture 3">
              <a:extLst>
                <a:ext uri="{FF2B5EF4-FFF2-40B4-BE49-F238E27FC236}">
                  <a16:creationId xmlns:a16="http://schemas.microsoft.com/office/drawing/2014/main" id="{46ED93BF-EE60-40A7-B9A1-3AF24EB14D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76200"/>
              <a:ext cx="4574444" cy="674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1" name="Group 20">
              <a:extLst>
                <a:ext uri="{FF2B5EF4-FFF2-40B4-BE49-F238E27FC236}">
                  <a16:creationId xmlns:a16="http://schemas.microsoft.com/office/drawing/2014/main" id="{C9642EF1-286A-499F-8FE2-383729A6EF02}"/>
                </a:ext>
              </a:extLst>
            </p:cNvPr>
            <p:cNvGrpSpPr/>
            <p:nvPr/>
          </p:nvGrpSpPr>
          <p:grpSpPr>
            <a:xfrm>
              <a:off x="1895475" y="381000"/>
              <a:ext cx="4124325" cy="5943600"/>
              <a:chOff x="1895475" y="381000"/>
              <a:chExt cx="4124325" cy="5943600"/>
            </a:xfrm>
          </p:grpSpPr>
          <p:cxnSp>
            <p:nvCxnSpPr>
              <p:cNvPr id="22" name="Straight Arrow Connector 21">
                <a:extLst>
                  <a:ext uri="{FF2B5EF4-FFF2-40B4-BE49-F238E27FC236}">
                    <a16:creationId xmlns:a16="http://schemas.microsoft.com/office/drawing/2014/main" id="{58F4F496-F6CD-48DF-B246-6C5B17BF4211}"/>
                  </a:ext>
                </a:extLst>
              </p:cNvPr>
              <p:cNvCxnSpPr/>
              <p:nvPr/>
            </p:nvCxnSpPr>
            <p:spPr>
              <a:xfrm>
                <a:off x="3352800" y="381000"/>
                <a:ext cx="0" cy="533400"/>
              </a:xfrm>
              <a:prstGeom prst="straightConnector1">
                <a:avLst/>
              </a:prstGeom>
              <a:ln w="9525">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8F5AB217-A071-498B-9B3B-B293BF27FED7}"/>
                  </a:ext>
                </a:extLst>
              </p:cNvPr>
              <p:cNvCxnSpPr/>
              <p:nvPr/>
            </p:nvCxnSpPr>
            <p:spPr>
              <a:xfrm>
                <a:off x="4572000" y="381000"/>
                <a:ext cx="0" cy="533400"/>
              </a:xfrm>
              <a:prstGeom prst="straightConnector1">
                <a:avLst/>
              </a:prstGeom>
              <a:ln w="9525">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F775D89C-64CF-4E0B-A85D-44E802E1A00C}"/>
                  </a:ext>
                </a:extLst>
              </p:cNvPr>
              <p:cNvCxnSpPr/>
              <p:nvPr/>
            </p:nvCxnSpPr>
            <p:spPr>
              <a:xfrm flipV="1">
                <a:off x="1895475" y="1314450"/>
                <a:ext cx="1333500" cy="1371600"/>
              </a:xfrm>
              <a:prstGeom prst="straightConnector1">
                <a:avLst/>
              </a:prstGeom>
              <a:ln w="1270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2D44CAC8-86B9-4696-9CFF-B92DC822385B}"/>
                  </a:ext>
                </a:extLst>
              </p:cNvPr>
              <p:cNvCxnSpPr/>
              <p:nvPr/>
            </p:nvCxnSpPr>
            <p:spPr>
              <a:xfrm flipH="1" flipV="1">
                <a:off x="4800600" y="1447800"/>
                <a:ext cx="1219200" cy="1371600"/>
              </a:xfrm>
              <a:prstGeom prst="straightConnector1">
                <a:avLst/>
              </a:prstGeom>
              <a:ln w="1270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31C31B00-DDB7-40E5-8C7D-8E2BAC5898D8}"/>
                  </a:ext>
                </a:extLst>
              </p:cNvPr>
              <p:cNvCxnSpPr/>
              <p:nvPr/>
            </p:nvCxnSpPr>
            <p:spPr>
              <a:xfrm flipV="1">
                <a:off x="2133600" y="2000250"/>
                <a:ext cx="1219200" cy="960438"/>
              </a:xfrm>
              <a:prstGeom prst="straightConnector1">
                <a:avLst/>
              </a:prstGeom>
              <a:ln w="952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2C3511C7-33D1-4839-BD06-5E88E622CE1D}"/>
                  </a:ext>
                </a:extLst>
              </p:cNvPr>
              <p:cNvCxnSpPr/>
              <p:nvPr/>
            </p:nvCxnSpPr>
            <p:spPr>
              <a:xfrm flipH="1" flipV="1">
                <a:off x="4572001" y="1981200"/>
                <a:ext cx="1031875" cy="979488"/>
              </a:xfrm>
              <a:prstGeom prst="straightConnector1">
                <a:avLst/>
              </a:prstGeom>
              <a:ln w="952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DE75DC9-C5B4-4806-BE0C-FC549EE7CBD9}"/>
                  </a:ext>
                </a:extLst>
              </p:cNvPr>
              <p:cNvCxnSpPr/>
              <p:nvPr/>
            </p:nvCxnSpPr>
            <p:spPr>
              <a:xfrm>
                <a:off x="3352800" y="2286000"/>
                <a:ext cx="0" cy="323850"/>
              </a:xfrm>
              <a:prstGeom prst="straightConnector1">
                <a:avLst/>
              </a:prstGeom>
              <a:ln w="57150">
                <a:solidFill>
                  <a:srgbClr val="D60093"/>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DEC6A204-7F3C-4A7B-B959-6D8A05692F1D}"/>
                  </a:ext>
                </a:extLst>
              </p:cNvPr>
              <p:cNvCxnSpPr/>
              <p:nvPr/>
            </p:nvCxnSpPr>
            <p:spPr>
              <a:xfrm>
                <a:off x="4572000" y="2286000"/>
                <a:ext cx="0" cy="323850"/>
              </a:xfrm>
              <a:prstGeom prst="straightConnector1">
                <a:avLst/>
              </a:prstGeom>
              <a:ln w="57150">
                <a:solidFill>
                  <a:srgbClr val="D60093"/>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6907668-57B9-458F-86C0-D8B206E1E184}"/>
                  </a:ext>
                </a:extLst>
              </p:cNvPr>
              <p:cNvCxnSpPr/>
              <p:nvPr/>
            </p:nvCxnSpPr>
            <p:spPr>
              <a:xfrm>
                <a:off x="3848100" y="2667000"/>
                <a:ext cx="342900"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14772423-FC57-4AB9-A939-38583B2E8AE3}"/>
                  </a:ext>
                </a:extLst>
              </p:cNvPr>
              <p:cNvCxnSpPr/>
              <p:nvPr/>
            </p:nvCxnSpPr>
            <p:spPr>
              <a:xfrm>
                <a:off x="3200400" y="2960688"/>
                <a:ext cx="0" cy="3363912"/>
              </a:xfrm>
              <a:prstGeom prst="straightConnector1">
                <a:avLst/>
              </a:prstGeom>
              <a:ln w="190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7F2E5F5C-10C7-4941-A951-9A43A8E43A66}"/>
                  </a:ext>
                </a:extLst>
              </p:cNvPr>
              <p:cNvCxnSpPr/>
              <p:nvPr/>
            </p:nvCxnSpPr>
            <p:spPr>
              <a:xfrm>
                <a:off x="4724400" y="2960688"/>
                <a:ext cx="0" cy="3363912"/>
              </a:xfrm>
              <a:prstGeom prst="straightConnector1">
                <a:avLst/>
              </a:prstGeom>
              <a:ln w="190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F214929E-9A80-49E6-B058-D035986829FB}"/>
                  </a:ext>
                </a:extLst>
              </p:cNvPr>
              <p:cNvCxnSpPr/>
              <p:nvPr/>
            </p:nvCxnSpPr>
            <p:spPr>
              <a:xfrm>
                <a:off x="3886200" y="4038600"/>
                <a:ext cx="0" cy="2133600"/>
              </a:xfrm>
              <a:prstGeom prst="straightConnector1">
                <a:avLst/>
              </a:prstGeom>
              <a:ln w="190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B7A8771-9BDF-42F9-9C3B-B345DAFC3CCA}"/>
                  </a:ext>
                </a:extLst>
              </p:cNvPr>
              <p:cNvCxnSpPr/>
              <p:nvPr/>
            </p:nvCxnSpPr>
            <p:spPr>
              <a:xfrm>
                <a:off x="4019550" y="4038600"/>
                <a:ext cx="19050" cy="2133600"/>
              </a:xfrm>
              <a:prstGeom prst="straightConnector1">
                <a:avLst/>
              </a:prstGeom>
              <a:ln w="190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D85D289-4BE8-472A-8686-9207FB460D43}"/>
                  </a:ext>
                </a:extLst>
              </p:cNvPr>
              <p:cNvCxnSpPr/>
              <p:nvPr/>
            </p:nvCxnSpPr>
            <p:spPr>
              <a:xfrm>
                <a:off x="3733800" y="1143000"/>
                <a:ext cx="457200" cy="76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36" name="Group 35">
            <a:extLst>
              <a:ext uri="{FF2B5EF4-FFF2-40B4-BE49-F238E27FC236}">
                <a16:creationId xmlns:a16="http://schemas.microsoft.com/office/drawing/2014/main" id="{43BA6923-F164-4FCD-8C32-52A9D700FA72}"/>
              </a:ext>
            </a:extLst>
          </p:cNvPr>
          <p:cNvGrpSpPr/>
          <p:nvPr/>
        </p:nvGrpSpPr>
        <p:grpSpPr>
          <a:xfrm>
            <a:off x="7642835" y="866884"/>
            <a:ext cx="3027561" cy="4685057"/>
            <a:chOff x="6313488" y="-68263"/>
            <a:chExt cx="4343400" cy="6891338"/>
          </a:xfrm>
        </p:grpSpPr>
        <p:pic>
          <p:nvPicPr>
            <p:cNvPr id="37" name="Picture 4">
              <a:extLst>
                <a:ext uri="{FF2B5EF4-FFF2-40B4-BE49-F238E27FC236}">
                  <a16:creationId xmlns:a16="http://schemas.microsoft.com/office/drawing/2014/main" id="{9C3A648C-1ED1-4426-AF0B-9EEC2B68D0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3488" y="-68263"/>
              <a:ext cx="4343400" cy="6891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8" name="Straight Arrow Connector 37">
              <a:extLst>
                <a:ext uri="{FF2B5EF4-FFF2-40B4-BE49-F238E27FC236}">
                  <a16:creationId xmlns:a16="http://schemas.microsoft.com/office/drawing/2014/main" id="{8942170C-4919-4B74-961D-F5EC284D83AD}"/>
                </a:ext>
              </a:extLst>
            </p:cNvPr>
            <p:cNvCxnSpPr/>
            <p:nvPr/>
          </p:nvCxnSpPr>
          <p:spPr>
            <a:xfrm>
              <a:off x="8496300" y="647700"/>
              <a:ext cx="0" cy="2038350"/>
            </a:xfrm>
            <a:prstGeom prst="straightConnector1">
              <a:avLst/>
            </a:prstGeom>
            <a:ln w="38100">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1BEA3EE-1ADA-4B46-A3A2-4F1C80B98FDC}"/>
                </a:ext>
              </a:extLst>
            </p:cNvPr>
            <p:cNvCxnSpPr/>
            <p:nvPr/>
          </p:nvCxnSpPr>
          <p:spPr>
            <a:xfrm>
              <a:off x="9245600" y="1447800"/>
              <a:ext cx="1219200" cy="129540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7AF7623F-F4D0-4988-8E78-1161129F783D}"/>
                </a:ext>
              </a:extLst>
            </p:cNvPr>
            <p:cNvCxnSpPr/>
            <p:nvPr/>
          </p:nvCxnSpPr>
          <p:spPr>
            <a:xfrm flipH="1">
              <a:off x="6478588" y="1390650"/>
              <a:ext cx="1143000" cy="142875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B599DADA-E4AF-4C0F-A160-CC5CDABCC834}"/>
                </a:ext>
              </a:extLst>
            </p:cNvPr>
            <p:cNvCxnSpPr/>
            <p:nvPr/>
          </p:nvCxnSpPr>
          <p:spPr>
            <a:xfrm flipH="1">
              <a:off x="8001000" y="3038476"/>
              <a:ext cx="198438" cy="3362325"/>
            </a:xfrm>
            <a:prstGeom prst="straightConnector1">
              <a:avLst/>
            </a:prstGeom>
            <a:ln w="38100">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521916C-2E95-4D36-A73E-0685F25D7379}"/>
                </a:ext>
              </a:extLst>
            </p:cNvPr>
            <p:cNvCxnSpPr/>
            <p:nvPr/>
          </p:nvCxnSpPr>
          <p:spPr>
            <a:xfrm>
              <a:off x="8759826" y="3141664"/>
              <a:ext cx="130175" cy="3362325"/>
            </a:xfrm>
            <a:prstGeom prst="straightConnector1">
              <a:avLst/>
            </a:prstGeom>
            <a:ln w="38100">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grpSp>
      <p:pic>
        <p:nvPicPr>
          <p:cNvPr id="43" name="Picture 42" descr="A picture containing object, clock&#10;&#10;Description automatically generated">
            <a:extLst>
              <a:ext uri="{FF2B5EF4-FFF2-40B4-BE49-F238E27FC236}">
                <a16:creationId xmlns:a16="http://schemas.microsoft.com/office/drawing/2014/main" id="{A115645B-8AB3-41FC-B6B0-8FD0A35288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72596" y="2778249"/>
            <a:ext cx="2014954" cy="2014954"/>
          </a:xfrm>
          <a:prstGeom prst="rect">
            <a:avLst/>
          </a:prstGeom>
        </p:spPr>
      </p:pic>
      <p:pic>
        <p:nvPicPr>
          <p:cNvPr id="44" name="Imagen 6">
            <a:extLst>
              <a:ext uri="{FF2B5EF4-FFF2-40B4-BE49-F238E27FC236}">
                <a16:creationId xmlns:a16="http://schemas.microsoft.com/office/drawing/2014/main" id="{127ECFCB-F8F0-444C-803C-10FA5F0A421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8615549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pic>
        <p:nvPicPr>
          <p:cNvPr id="15" name="Marcador de contenido 3" descr="Imagen que contiene texto&#10;&#10;Descripción generada automáticamente">
            <a:extLst>
              <a:ext uri="{FF2B5EF4-FFF2-40B4-BE49-F238E27FC236}">
                <a16:creationId xmlns:a16="http://schemas.microsoft.com/office/drawing/2014/main" id="{633C1428-4983-45E4-9C3A-8CC5EB74A035}"/>
              </a:ext>
            </a:extLst>
          </p:cNvPr>
          <p:cNvPicPr>
            <a:picLocks noChangeAspect="1"/>
          </p:cNvPicPr>
          <p:nvPr/>
        </p:nvPicPr>
        <p:blipFill rotWithShape="1">
          <a:blip r:embed="rId4"/>
          <a:srcRect t="7504" b="2599"/>
          <a:stretch/>
        </p:blipFill>
        <p:spPr>
          <a:xfrm>
            <a:off x="2155708" y="825252"/>
            <a:ext cx="7880583" cy="4700435"/>
          </a:xfrm>
          <a:prstGeom prst="rect">
            <a:avLst/>
          </a:prstGeom>
        </p:spPr>
      </p:pic>
      <p:pic>
        <p:nvPicPr>
          <p:cNvPr id="11" name="Imagen 6">
            <a:extLst>
              <a:ext uri="{FF2B5EF4-FFF2-40B4-BE49-F238E27FC236}">
                <a16:creationId xmlns:a16="http://schemas.microsoft.com/office/drawing/2014/main" id="{61BEFECF-D550-47DC-96D3-67CC5CF64E2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5321110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pic>
        <p:nvPicPr>
          <p:cNvPr id="16" name="Imagen 4" descr="Imagen que contiene texto&#10;&#10;Descripción generada automáticamente">
            <a:extLst>
              <a:ext uri="{FF2B5EF4-FFF2-40B4-BE49-F238E27FC236}">
                <a16:creationId xmlns:a16="http://schemas.microsoft.com/office/drawing/2014/main" id="{6E4123DC-59F7-4191-9CB8-A329EC04A7E7}"/>
              </a:ext>
            </a:extLst>
          </p:cNvPr>
          <p:cNvPicPr>
            <a:picLocks noChangeAspect="1"/>
          </p:cNvPicPr>
          <p:nvPr/>
        </p:nvPicPr>
        <p:blipFill rotWithShape="1">
          <a:blip r:embed="rId4"/>
          <a:srcRect t="6149" b="5360"/>
          <a:stretch/>
        </p:blipFill>
        <p:spPr>
          <a:xfrm>
            <a:off x="1742049" y="862729"/>
            <a:ext cx="8707902" cy="4661999"/>
          </a:xfrm>
          <a:prstGeom prst="rect">
            <a:avLst/>
          </a:prstGeom>
        </p:spPr>
      </p:pic>
      <p:pic>
        <p:nvPicPr>
          <p:cNvPr id="11" name="Imagen 6">
            <a:extLst>
              <a:ext uri="{FF2B5EF4-FFF2-40B4-BE49-F238E27FC236}">
                <a16:creationId xmlns:a16="http://schemas.microsoft.com/office/drawing/2014/main" id="{C9B5DDC0-917B-4739-8CE6-343D1DB2D62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62187321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1" name="Rectángulo 10">
            <a:extLst>
              <a:ext uri="{FF2B5EF4-FFF2-40B4-BE49-F238E27FC236}">
                <a16:creationId xmlns:a16="http://schemas.microsoft.com/office/drawing/2014/main" id="{AADCE4A9-F8BF-4474-A3EF-071A6CFA4F82}"/>
              </a:ext>
            </a:extLst>
          </p:cNvPr>
          <p:cNvSpPr/>
          <p:nvPr/>
        </p:nvSpPr>
        <p:spPr>
          <a:xfrm>
            <a:off x="269821" y="1453325"/>
            <a:ext cx="11652360" cy="2696644"/>
          </a:xfrm>
          <a:prstGeom prst="rect">
            <a:avLst/>
          </a:prstGeom>
          <a:solidFill>
            <a:schemeClr val="accent1">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UY" sz="4400" dirty="0">
                <a:latin typeface="Gill Sans MT" panose="020B0502020104020203" pitchFamily="34" charset="0"/>
              </a:rPr>
              <a:t>MANEJO DEL PERSONAL EN EL CONTROL DE ACCESO</a:t>
            </a:r>
          </a:p>
        </p:txBody>
      </p:sp>
      <p:pic>
        <p:nvPicPr>
          <p:cNvPr id="12" name="Imagen 6">
            <a:extLst>
              <a:ext uri="{FF2B5EF4-FFF2-40B4-BE49-F238E27FC236}">
                <a16:creationId xmlns:a16="http://schemas.microsoft.com/office/drawing/2014/main" id="{2BB16F04-EB63-4243-8DFD-BCD278A2A8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427540099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5008096" y="925700"/>
            <a:ext cx="6419407" cy="646331"/>
          </a:xfrm>
          <a:prstGeom prst="rect">
            <a:avLst/>
          </a:prstGeom>
          <a:noFill/>
          <a:ln w="9525">
            <a:noFill/>
            <a:miter lim="800000"/>
            <a:headEnd/>
            <a:tailEnd/>
          </a:ln>
        </p:spPr>
        <p:txBody>
          <a:bodyPr wrap="square">
            <a:spAutoFit/>
          </a:bodyPr>
          <a:lstStyle/>
          <a:p>
            <a:r>
              <a:rPr lang="es-DO" sz="3600" b="1" dirty="0">
                <a:solidFill>
                  <a:srgbClr val="4D4D4D"/>
                </a:solidFill>
                <a:latin typeface="Humanst521 BT" panose="020B0602020204020204"/>
              </a:rPr>
              <a:t>COMO TRATAR A LAS PERSONAS</a:t>
            </a:r>
          </a:p>
        </p:txBody>
      </p:sp>
      <p:sp>
        <p:nvSpPr>
          <p:cNvPr id="15" name="Content Placeholder 2">
            <a:extLst>
              <a:ext uri="{FF2B5EF4-FFF2-40B4-BE49-F238E27FC236}">
                <a16:creationId xmlns:a16="http://schemas.microsoft.com/office/drawing/2014/main" id="{AF69CCD6-4FE0-4C40-BE40-D0E370583CEF}"/>
              </a:ext>
            </a:extLst>
          </p:cNvPr>
          <p:cNvSpPr txBox="1">
            <a:spLocks/>
          </p:cNvSpPr>
          <p:nvPr/>
        </p:nvSpPr>
        <p:spPr>
          <a:xfrm>
            <a:off x="5008096" y="1793832"/>
            <a:ext cx="6419407" cy="2987334"/>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s-ES" dirty="0">
                <a:latin typeface="Humanst521 BT" panose="020B0602020204020204"/>
              </a:rPr>
              <a:t>Las tareas y actividades que implican el trato directo con personas (clientes, usuarios, etc..) es muy variado y conlleva condiciones de trabajo muy dispares, en ocasiones, la relación y el trato directo con las personas, puede ocasionar fatiga debido a la tensión generada por “desbordamientos de diversos tipo como: prisas, implicación emocional, trabajo aislado, trabajo de noche, etc..”  </a:t>
            </a:r>
            <a:endParaRPr lang="es-DO" dirty="0">
              <a:latin typeface="Humanst521 BT" panose="020B0602020204020204"/>
            </a:endParaRPr>
          </a:p>
        </p:txBody>
      </p:sp>
      <p:pic>
        <p:nvPicPr>
          <p:cNvPr id="16" name="Picture 15">
            <a:extLst>
              <a:ext uri="{FF2B5EF4-FFF2-40B4-BE49-F238E27FC236}">
                <a16:creationId xmlns:a16="http://schemas.microsoft.com/office/drawing/2014/main" id="{79B6367A-AFAD-4F28-8FB9-25C842A6A4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392" y="1436958"/>
            <a:ext cx="4572000" cy="3289787"/>
          </a:xfrm>
          <a:prstGeom prst="rect">
            <a:avLst/>
          </a:prstGeom>
        </p:spPr>
      </p:pic>
      <p:pic>
        <p:nvPicPr>
          <p:cNvPr id="11" name="Imagen 6">
            <a:extLst>
              <a:ext uri="{FF2B5EF4-FFF2-40B4-BE49-F238E27FC236}">
                <a16:creationId xmlns:a16="http://schemas.microsoft.com/office/drawing/2014/main" id="{CE802C6F-CFDF-47BC-9E9A-BD3FA26F93F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79844725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1000"/>
                                        <p:tgtEl>
                                          <p:spTgt spid="15">
                                            <p:txEl>
                                              <p:pRg st="0" end="0"/>
                                            </p:txEl>
                                          </p:spTgt>
                                        </p:tgtEl>
                                      </p:cBhvr>
                                    </p:animEffect>
                                    <p:anim calcmode="lin" valueType="num">
                                      <p:cBhvr>
                                        <p:cTn id="14"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5008094" y="1639992"/>
            <a:ext cx="6419407" cy="646331"/>
          </a:xfrm>
          <a:prstGeom prst="rect">
            <a:avLst/>
          </a:prstGeom>
          <a:noFill/>
          <a:ln w="9525">
            <a:noFill/>
            <a:miter lim="800000"/>
            <a:headEnd/>
            <a:tailEnd/>
          </a:ln>
        </p:spPr>
        <p:txBody>
          <a:bodyPr wrap="square">
            <a:spAutoFit/>
          </a:bodyPr>
          <a:lstStyle/>
          <a:p>
            <a:r>
              <a:rPr lang="es-DO" sz="3600" b="1" dirty="0">
                <a:solidFill>
                  <a:srgbClr val="4D4D4D"/>
                </a:solidFill>
                <a:latin typeface="Humanst521 BT" panose="020B0602020204020204"/>
              </a:rPr>
              <a:t>COMO TRATAR A LAS PERSONAS</a:t>
            </a:r>
          </a:p>
        </p:txBody>
      </p:sp>
      <p:sp>
        <p:nvSpPr>
          <p:cNvPr id="17" name="Content Placeholder 2">
            <a:extLst>
              <a:ext uri="{FF2B5EF4-FFF2-40B4-BE49-F238E27FC236}">
                <a16:creationId xmlns:a16="http://schemas.microsoft.com/office/drawing/2014/main" id="{305750E7-D70F-43CE-8577-BCC805B52110}"/>
              </a:ext>
            </a:extLst>
          </p:cNvPr>
          <p:cNvSpPr txBox="1">
            <a:spLocks/>
          </p:cNvSpPr>
          <p:nvPr/>
        </p:nvSpPr>
        <p:spPr>
          <a:xfrm>
            <a:off x="5008095" y="3101064"/>
            <a:ext cx="6419407" cy="134000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just" defTabSz="914400" rtl="0" eaLnBrk="1" fontAlgn="auto" latinLnBrk="0" hangingPunct="1">
              <a:lnSpc>
                <a:spcPct val="90000"/>
              </a:lnSpc>
              <a:spcBef>
                <a:spcPts val="1200"/>
              </a:spcBef>
              <a:spcAft>
                <a:spcPts val="200"/>
              </a:spcAft>
              <a:buClr>
                <a:srgbClr val="4D4D4D"/>
              </a:buClr>
              <a:buSzPct val="100000"/>
              <a:buFont typeface="Calibri" panose="020F0502020204030204" pitchFamily="34" charset="0"/>
              <a:buNone/>
              <a:tabLst/>
              <a:defRPr/>
            </a:pPr>
            <a:r>
              <a:rPr kumimoji="0" lang="es-DO" sz="3200" b="0" i="0" u="none" strike="noStrike" kern="1200" cap="none" spc="0" normalizeH="0" baseline="0" noProof="0" dirty="0">
                <a:ln>
                  <a:noFill/>
                </a:ln>
                <a:solidFill>
                  <a:srgbClr val="4D4D4D"/>
                </a:solidFill>
                <a:effectLst/>
                <a:uLnTx/>
                <a:uFillTx/>
                <a:latin typeface="Humanst521 BT" panose="020B0602020204020204"/>
              </a:rPr>
              <a:t>Del mismo modo que nos gustaría ser tratados.</a:t>
            </a:r>
          </a:p>
        </p:txBody>
      </p:sp>
      <p:pic>
        <p:nvPicPr>
          <p:cNvPr id="18" name="Graphic 17">
            <a:extLst>
              <a:ext uri="{FF2B5EF4-FFF2-40B4-BE49-F238E27FC236}">
                <a16:creationId xmlns:a16="http://schemas.microsoft.com/office/drawing/2014/main" id="{F3D1BDCC-3096-4FD0-B5C8-5CD24495673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7085" y="1684606"/>
            <a:ext cx="3868614" cy="3488788"/>
          </a:xfrm>
          <a:prstGeom prst="rect">
            <a:avLst/>
          </a:prstGeom>
        </p:spPr>
      </p:pic>
      <p:pic>
        <p:nvPicPr>
          <p:cNvPr id="11" name="Imagen 6">
            <a:extLst>
              <a:ext uri="{FF2B5EF4-FFF2-40B4-BE49-F238E27FC236}">
                <a16:creationId xmlns:a16="http://schemas.microsoft.com/office/drawing/2014/main" id="{B1200571-59D4-4491-9177-E744FEDFBBA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197279973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7">
                                            <p:txEl>
                                              <p:pRg st="0" end="0"/>
                                            </p:txEl>
                                          </p:spTgt>
                                        </p:tgtEl>
                                        <p:attrNameLst>
                                          <p:attrName>style.visibility</p:attrName>
                                        </p:attrNameLst>
                                      </p:cBhvr>
                                      <p:to>
                                        <p:strVal val="visible"/>
                                      </p:to>
                                    </p:set>
                                    <p:animEffect transition="in" filter="fade">
                                      <p:cBhvr>
                                        <p:cTn id="13" dur="2000"/>
                                        <p:tgtEl>
                                          <p:spTgt spid="17">
                                            <p:txEl>
                                              <p:pRg st="0" end="0"/>
                                            </p:txEl>
                                          </p:spTgt>
                                        </p:tgtEl>
                                      </p:cBhvr>
                                    </p:animEffect>
                                    <p:anim calcmode="lin" valueType="num">
                                      <p:cBhvr>
                                        <p:cTn id="14" dur="2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15" dur="2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4065412" y="1072619"/>
            <a:ext cx="7135988" cy="646331"/>
          </a:xfrm>
          <a:prstGeom prst="rect">
            <a:avLst/>
          </a:prstGeom>
          <a:noFill/>
          <a:ln w="9525">
            <a:noFill/>
            <a:miter lim="800000"/>
            <a:headEnd/>
            <a:tailEnd/>
          </a:ln>
        </p:spPr>
        <p:txBody>
          <a:bodyPr wrap="square">
            <a:spAutoFit/>
          </a:bodyPr>
          <a:lstStyle/>
          <a:p>
            <a:r>
              <a:rPr lang="es-DO" sz="3600" b="1" dirty="0">
                <a:solidFill>
                  <a:srgbClr val="4D4D4D"/>
                </a:solidFill>
                <a:latin typeface="Humanst521 BT" panose="020B0602020204020204"/>
              </a:rPr>
              <a:t>COMO DEBE TRATAR A LAS MUJERES</a:t>
            </a:r>
          </a:p>
        </p:txBody>
      </p:sp>
      <p:sp>
        <p:nvSpPr>
          <p:cNvPr id="15" name="Content Placeholder 2">
            <a:extLst>
              <a:ext uri="{FF2B5EF4-FFF2-40B4-BE49-F238E27FC236}">
                <a16:creationId xmlns:a16="http://schemas.microsoft.com/office/drawing/2014/main" id="{89B5F864-1ADE-4679-A869-4DF3D8C1C2E0}"/>
              </a:ext>
            </a:extLst>
          </p:cNvPr>
          <p:cNvSpPr txBox="1">
            <a:spLocks/>
          </p:cNvSpPr>
          <p:nvPr/>
        </p:nvSpPr>
        <p:spPr>
          <a:xfrm>
            <a:off x="5105400" y="1747422"/>
            <a:ext cx="6096000" cy="3743408"/>
          </a:xfrm>
          <a:prstGeom prst="rect">
            <a:avLst/>
          </a:prstGeom>
        </p:spPr>
        <p:txBody>
          <a:bodyPr vert="horz" lIns="91440" tIns="45720" rIns="91440" bIns="45720" rtlCol="0" anchor="ctr">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lvl="1" algn="just"/>
            <a:r>
              <a:rPr lang="es-DO" sz="2400" dirty="0">
                <a:latin typeface="Humanst521 BT" panose="020B0602020204020204"/>
              </a:rPr>
              <a:t>NUNCA, NUNCA, NUNCA bajo ninguna circunstancia, utilice términos como: </a:t>
            </a:r>
          </a:p>
          <a:p>
            <a:pPr marL="0" lvl="1" algn="just">
              <a:buFont typeface="Wingdings" panose="05000000000000000000" pitchFamily="2" charset="2"/>
              <a:buChar char="Ø"/>
            </a:pPr>
            <a:r>
              <a:rPr lang="es-DO" sz="2400" dirty="0">
                <a:latin typeface="Humanst521 BT" panose="020B0602020204020204"/>
              </a:rPr>
              <a:t>Mami</a:t>
            </a:r>
          </a:p>
          <a:p>
            <a:pPr marL="0" lvl="1" algn="just">
              <a:buFont typeface="Wingdings" panose="05000000000000000000" pitchFamily="2" charset="2"/>
              <a:buChar char="Ø"/>
            </a:pPr>
            <a:r>
              <a:rPr lang="es-DO" sz="2400" dirty="0">
                <a:latin typeface="Humanst521 BT" panose="020B0602020204020204"/>
              </a:rPr>
              <a:t>Mi amor</a:t>
            </a:r>
          </a:p>
          <a:p>
            <a:pPr marL="0" lvl="1" algn="just">
              <a:buFont typeface="Wingdings" panose="05000000000000000000" pitchFamily="2" charset="2"/>
              <a:buChar char="Ø"/>
            </a:pPr>
            <a:r>
              <a:rPr lang="es-DO" sz="2400" dirty="0">
                <a:latin typeface="Humanst521 BT" panose="020B0602020204020204"/>
              </a:rPr>
              <a:t>Linda</a:t>
            </a:r>
          </a:p>
          <a:p>
            <a:pPr marL="0" lvl="1" algn="just">
              <a:buFont typeface="Wingdings" panose="05000000000000000000" pitchFamily="2" charset="2"/>
              <a:buChar char="Ø"/>
            </a:pPr>
            <a:r>
              <a:rPr lang="es-DO" sz="2400" dirty="0">
                <a:latin typeface="Humanst521 BT" panose="020B0602020204020204"/>
              </a:rPr>
              <a:t>Mamita</a:t>
            </a:r>
          </a:p>
          <a:p>
            <a:pPr marL="0" lvl="1" algn="just"/>
            <a:endParaRPr lang="es-DO" sz="2400" dirty="0">
              <a:latin typeface="Humanst521 BT" panose="020B0602020204020204"/>
            </a:endParaRPr>
          </a:p>
          <a:p>
            <a:pPr marL="0" lvl="1" algn="just"/>
            <a:r>
              <a:rPr lang="es-DO" sz="2400" dirty="0">
                <a:latin typeface="Humanst521 BT" panose="020B0602020204020204"/>
              </a:rPr>
              <a:t>Lo recomendable es utilizar:</a:t>
            </a:r>
          </a:p>
          <a:p>
            <a:pPr marL="0" lvl="1" algn="just">
              <a:buFont typeface="Wingdings" panose="05000000000000000000" pitchFamily="2" charset="2"/>
              <a:buChar char="Ø"/>
            </a:pPr>
            <a:r>
              <a:rPr lang="es-DO" sz="2400" dirty="0">
                <a:latin typeface="Humanst521 BT" panose="020B0602020204020204"/>
              </a:rPr>
              <a:t>Dama</a:t>
            </a:r>
          </a:p>
          <a:p>
            <a:pPr marL="0" lvl="1" algn="just">
              <a:buFont typeface="Wingdings" panose="05000000000000000000" pitchFamily="2" charset="2"/>
              <a:buChar char="Ø"/>
            </a:pPr>
            <a:r>
              <a:rPr lang="es-DO" sz="2400" dirty="0">
                <a:latin typeface="Humanst521 BT" panose="020B0602020204020204"/>
              </a:rPr>
              <a:t>Señora</a:t>
            </a:r>
          </a:p>
          <a:p>
            <a:pPr marL="0" lvl="1" algn="just">
              <a:buFont typeface="Wingdings" panose="05000000000000000000" pitchFamily="2" charset="2"/>
              <a:buChar char="Ø"/>
            </a:pPr>
            <a:r>
              <a:rPr lang="es-DO" sz="2400" dirty="0">
                <a:latin typeface="Humanst521 BT" panose="020B0602020204020204"/>
              </a:rPr>
              <a:t>Joven</a:t>
            </a:r>
          </a:p>
          <a:p>
            <a:pPr marL="0" lvl="1" algn="just">
              <a:buFont typeface="Wingdings" panose="05000000000000000000" pitchFamily="2" charset="2"/>
              <a:buChar char="Ø"/>
            </a:pPr>
            <a:r>
              <a:rPr lang="es-DO" sz="2400" dirty="0">
                <a:latin typeface="Humanst521 BT" panose="020B0602020204020204"/>
              </a:rPr>
              <a:t>Señorita</a:t>
            </a:r>
            <a:endParaRPr lang="es-DO" dirty="0">
              <a:latin typeface="Humanst521 BT" panose="020B0602020204020204"/>
            </a:endParaRPr>
          </a:p>
        </p:txBody>
      </p:sp>
      <p:pic>
        <p:nvPicPr>
          <p:cNvPr id="16" name="Picture 15" descr="A picture containing toy, doll&#10;&#10;Description automatically generated">
            <a:extLst>
              <a:ext uri="{FF2B5EF4-FFF2-40B4-BE49-F238E27FC236}">
                <a16:creationId xmlns:a16="http://schemas.microsoft.com/office/drawing/2014/main" id="{0D17A795-8BAD-49E8-826B-3AA370E15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0600" y="1853501"/>
            <a:ext cx="3654644" cy="3538020"/>
          </a:xfrm>
          <a:prstGeom prst="rect">
            <a:avLst/>
          </a:prstGeom>
        </p:spPr>
      </p:pic>
      <p:pic>
        <p:nvPicPr>
          <p:cNvPr id="11" name="Imagen 6">
            <a:extLst>
              <a:ext uri="{FF2B5EF4-FFF2-40B4-BE49-F238E27FC236}">
                <a16:creationId xmlns:a16="http://schemas.microsoft.com/office/drawing/2014/main" id="{E89F371D-F963-4C09-8834-0FD437EA3A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65393594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 calcmode="lin" valueType="num">
                                      <p:cBhvr additive="base">
                                        <p:cTn id="17"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5">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xEl>
                                              <p:pRg st="2" end="2"/>
                                            </p:txEl>
                                          </p:spTgt>
                                        </p:tgtEl>
                                        <p:attrNameLst>
                                          <p:attrName>style.visibility</p:attrName>
                                        </p:attrNameLst>
                                      </p:cBhvr>
                                      <p:to>
                                        <p:strVal val="visible"/>
                                      </p:to>
                                    </p:set>
                                    <p:anim calcmode="lin" valueType="num">
                                      <p:cBhvr additive="base">
                                        <p:cTn id="21"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5">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xEl>
                                              <p:pRg st="4" end="4"/>
                                            </p:txEl>
                                          </p:spTgt>
                                        </p:tgtEl>
                                        <p:attrNameLst>
                                          <p:attrName>style.visibility</p:attrName>
                                        </p:attrNameLst>
                                      </p:cBhvr>
                                      <p:to>
                                        <p:strVal val="visible"/>
                                      </p:to>
                                    </p:set>
                                    <p:anim calcmode="lin" valueType="num">
                                      <p:cBhvr additive="base">
                                        <p:cTn id="29"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5">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xEl>
                                              <p:pRg st="6" end="6"/>
                                            </p:txEl>
                                          </p:spTgt>
                                        </p:tgtEl>
                                        <p:attrNameLst>
                                          <p:attrName>style.visibility</p:attrName>
                                        </p:attrNameLst>
                                      </p:cBhvr>
                                      <p:to>
                                        <p:strVal val="visible"/>
                                      </p:to>
                                    </p:set>
                                    <p:anim calcmode="lin" valueType="num">
                                      <p:cBhvr additive="base">
                                        <p:cTn id="33" dur="5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xEl>
                                              <p:pRg st="7" end="7"/>
                                            </p:txEl>
                                          </p:spTgt>
                                        </p:tgtEl>
                                        <p:attrNameLst>
                                          <p:attrName>style.visibility</p:attrName>
                                        </p:attrNameLst>
                                      </p:cBhvr>
                                      <p:to>
                                        <p:strVal val="visible"/>
                                      </p:to>
                                    </p:set>
                                    <p:anim calcmode="lin" valueType="num">
                                      <p:cBhvr additive="base">
                                        <p:cTn id="37" dur="500" fill="hold"/>
                                        <p:tgtEl>
                                          <p:spTgt spid="1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5">
                                            <p:txEl>
                                              <p:pRg st="8" end="8"/>
                                            </p:txEl>
                                          </p:spTgt>
                                        </p:tgtEl>
                                        <p:attrNameLst>
                                          <p:attrName>style.visibility</p:attrName>
                                        </p:attrNameLst>
                                      </p:cBhvr>
                                      <p:to>
                                        <p:strVal val="visible"/>
                                      </p:to>
                                    </p:set>
                                    <p:anim calcmode="lin" valueType="num">
                                      <p:cBhvr additive="base">
                                        <p:cTn id="41" dur="500" fill="hold"/>
                                        <p:tgtEl>
                                          <p:spTgt spid="1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5">
                                            <p:txEl>
                                              <p:pRg st="8" end="8"/>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xEl>
                                              <p:pRg st="9" end="9"/>
                                            </p:txEl>
                                          </p:spTgt>
                                        </p:tgtEl>
                                        <p:attrNameLst>
                                          <p:attrName>style.visibility</p:attrName>
                                        </p:attrNameLst>
                                      </p:cBhvr>
                                      <p:to>
                                        <p:strVal val="visible"/>
                                      </p:to>
                                    </p:set>
                                    <p:anim calcmode="lin" valueType="num">
                                      <p:cBhvr additive="base">
                                        <p:cTn id="45" dur="500" fill="hold"/>
                                        <p:tgtEl>
                                          <p:spTgt spid="15">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5">
                                            <p:txEl>
                                              <p:pRg st="9" end="9"/>
                                            </p:tx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xEl>
                                              <p:pRg st="10" end="10"/>
                                            </p:txEl>
                                          </p:spTgt>
                                        </p:tgtEl>
                                        <p:attrNameLst>
                                          <p:attrName>style.visibility</p:attrName>
                                        </p:attrNameLst>
                                      </p:cBhvr>
                                      <p:to>
                                        <p:strVal val="visible"/>
                                      </p:to>
                                    </p:set>
                                    <p:anim calcmode="lin" valueType="num">
                                      <p:cBhvr additive="base">
                                        <p:cTn id="49" dur="500" fill="hold"/>
                                        <p:tgtEl>
                                          <p:spTgt spid="15">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5">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4065411" y="1072619"/>
            <a:ext cx="7362093" cy="646331"/>
          </a:xfrm>
          <a:prstGeom prst="rect">
            <a:avLst/>
          </a:prstGeom>
          <a:noFill/>
          <a:ln w="9525">
            <a:noFill/>
            <a:miter lim="800000"/>
            <a:headEnd/>
            <a:tailEnd/>
          </a:ln>
        </p:spPr>
        <p:txBody>
          <a:bodyPr wrap="square">
            <a:spAutoFit/>
          </a:bodyPr>
          <a:lstStyle/>
          <a:p>
            <a:r>
              <a:rPr lang="es-DO" sz="3600" b="1" dirty="0">
                <a:solidFill>
                  <a:srgbClr val="4D4D4D"/>
                </a:solidFill>
                <a:latin typeface="Humanst521 BT" panose="020B0602020204020204"/>
              </a:rPr>
              <a:t>COMO DEBE TRATAR A LAS HOMBRES</a:t>
            </a:r>
          </a:p>
        </p:txBody>
      </p:sp>
      <p:sp>
        <p:nvSpPr>
          <p:cNvPr id="15" name="Content Placeholder 2">
            <a:extLst>
              <a:ext uri="{FF2B5EF4-FFF2-40B4-BE49-F238E27FC236}">
                <a16:creationId xmlns:a16="http://schemas.microsoft.com/office/drawing/2014/main" id="{89B5F864-1ADE-4679-A869-4DF3D8C1C2E0}"/>
              </a:ext>
            </a:extLst>
          </p:cNvPr>
          <p:cNvSpPr txBox="1">
            <a:spLocks/>
          </p:cNvSpPr>
          <p:nvPr/>
        </p:nvSpPr>
        <p:spPr>
          <a:xfrm>
            <a:off x="5105400" y="1747422"/>
            <a:ext cx="6096000" cy="3743408"/>
          </a:xfrm>
          <a:prstGeom prst="rect">
            <a:avLst/>
          </a:prstGeom>
        </p:spPr>
        <p:txBody>
          <a:bodyPr vert="horz" lIns="91440" tIns="45720" rIns="91440" bIns="45720" rtlCol="0" anchor="ctr">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lvl="1" algn="just"/>
            <a:r>
              <a:rPr lang="es-DO" sz="2400" dirty="0">
                <a:latin typeface="Humanst521 BT" panose="020B0602020204020204"/>
              </a:rPr>
              <a:t>NUNCA, NUNCA, NUNCA bajo ninguna circunstancia, utilice términos como: </a:t>
            </a:r>
          </a:p>
          <a:p>
            <a:pPr marL="0" lvl="1" algn="just">
              <a:buFont typeface="Wingdings" panose="05000000000000000000" pitchFamily="2" charset="2"/>
              <a:buChar char="Ø"/>
            </a:pPr>
            <a:r>
              <a:rPr lang="es-DO" sz="2400" dirty="0">
                <a:latin typeface="Humanst521 BT" panose="020B0602020204020204"/>
              </a:rPr>
              <a:t>Socio</a:t>
            </a:r>
          </a:p>
          <a:p>
            <a:pPr marL="0" lvl="1" algn="just">
              <a:buFont typeface="Wingdings" panose="05000000000000000000" pitchFamily="2" charset="2"/>
              <a:buChar char="Ø"/>
            </a:pPr>
            <a:r>
              <a:rPr lang="es-DO" sz="2400" dirty="0" err="1">
                <a:latin typeface="Humanst521 BT" panose="020B0602020204020204"/>
              </a:rPr>
              <a:t>Manin</a:t>
            </a:r>
            <a:endParaRPr lang="es-DO" sz="2400" dirty="0">
              <a:latin typeface="Humanst521 BT" panose="020B0602020204020204"/>
            </a:endParaRPr>
          </a:p>
          <a:p>
            <a:pPr marL="0" lvl="1" algn="just">
              <a:buFont typeface="Wingdings" panose="05000000000000000000" pitchFamily="2" charset="2"/>
              <a:buChar char="Ø"/>
            </a:pPr>
            <a:r>
              <a:rPr lang="es-DO" sz="2400" dirty="0">
                <a:latin typeface="Humanst521 BT" panose="020B0602020204020204"/>
              </a:rPr>
              <a:t>Cache</a:t>
            </a:r>
          </a:p>
          <a:p>
            <a:pPr marL="0" lvl="1" algn="just">
              <a:buFont typeface="Wingdings" panose="05000000000000000000" pitchFamily="2" charset="2"/>
              <a:buChar char="Ø"/>
            </a:pPr>
            <a:r>
              <a:rPr lang="es-DO" sz="2400" dirty="0">
                <a:latin typeface="Humanst521 BT" panose="020B0602020204020204"/>
              </a:rPr>
              <a:t>De lo </a:t>
            </a:r>
            <a:r>
              <a:rPr lang="es-DO" sz="2400" dirty="0" err="1">
                <a:latin typeface="Humanst521 BT" panose="020B0602020204020204"/>
              </a:rPr>
              <a:t>mio</a:t>
            </a:r>
            <a:endParaRPr lang="es-DO" sz="2400" dirty="0">
              <a:latin typeface="Humanst521 BT" panose="020B0602020204020204"/>
            </a:endParaRPr>
          </a:p>
          <a:p>
            <a:pPr marL="0" lvl="1" algn="just"/>
            <a:endParaRPr lang="es-DO" sz="2400" dirty="0">
              <a:latin typeface="Humanst521 BT" panose="020B0602020204020204"/>
            </a:endParaRPr>
          </a:p>
          <a:p>
            <a:pPr marL="0" lvl="1" algn="just"/>
            <a:r>
              <a:rPr lang="es-DO" sz="2400" dirty="0">
                <a:latin typeface="Humanst521 BT" panose="020B0602020204020204"/>
              </a:rPr>
              <a:t>Lo recomendable es utilizar:</a:t>
            </a:r>
          </a:p>
          <a:p>
            <a:pPr marL="0" lvl="1" algn="just">
              <a:buFont typeface="Wingdings" panose="05000000000000000000" pitchFamily="2" charset="2"/>
              <a:buChar char="Ø"/>
            </a:pPr>
            <a:r>
              <a:rPr lang="es-DO" sz="2400" dirty="0">
                <a:latin typeface="Humanst521 BT" panose="020B0602020204020204"/>
              </a:rPr>
              <a:t>Caballero</a:t>
            </a:r>
          </a:p>
          <a:p>
            <a:pPr marL="0" lvl="1" algn="just">
              <a:buFont typeface="Wingdings" panose="05000000000000000000" pitchFamily="2" charset="2"/>
              <a:buChar char="Ø"/>
            </a:pPr>
            <a:r>
              <a:rPr lang="es-DO" sz="2400" dirty="0">
                <a:latin typeface="Humanst521 BT" panose="020B0602020204020204"/>
              </a:rPr>
              <a:t>Señor</a:t>
            </a:r>
          </a:p>
          <a:p>
            <a:pPr marL="0" lvl="1" algn="just">
              <a:buFont typeface="Wingdings" panose="05000000000000000000" pitchFamily="2" charset="2"/>
              <a:buChar char="Ø"/>
            </a:pPr>
            <a:r>
              <a:rPr lang="es-DO" sz="2400" dirty="0">
                <a:latin typeface="Humanst521 BT" panose="020B0602020204020204"/>
              </a:rPr>
              <a:t>Don</a:t>
            </a:r>
          </a:p>
        </p:txBody>
      </p:sp>
      <p:pic>
        <p:nvPicPr>
          <p:cNvPr id="16" name="Picture 15">
            <a:extLst>
              <a:ext uri="{FF2B5EF4-FFF2-40B4-BE49-F238E27FC236}">
                <a16:creationId xmlns:a16="http://schemas.microsoft.com/office/drawing/2014/main" id="{0D17A795-8BAD-49E8-826B-3AA370E153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48912" y="1853501"/>
            <a:ext cx="3538020" cy="3538020"/>
          </a:xfrm>
          <a:prstGeom prst="rect">
            <a:avLst/>
          </a:prstGeom>
        </p:spPr>
      </p:pic>
      <p:pic>
        <p:nvPicPr>
          <p:cNvPr id="11" name="Imagen 6">
            <a:extLst>
              <a:ext uri="{FF2B5EF4-FFF2-40B4-BE49-F238E27FC236}">
                <a16:creationId xmlns:a16="http://schemas.microsoft.com/office/drawing/2014/main" id="{1BF17CED-9C23-4E68-B0E0-165AB0C833C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54063397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 calcmode="lin" valueType="num">
                                      <p:cBhvr additive="base">
                                        <p:cTn id="17"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5">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xEl>
                                              <p:pRg st="2" end="2"/>
                                            </p:txEl>
                                          </p:spTgt>
                                        </p:tgtEl>
                                        <p:attrNameLst>
                                          <p:attrName>style.visibility</p:attrName>
                                        </p:attrNameLst>
                                      </p:cBhvr>
                                      <p:to>
                                        <p:strVal val="visible"/>
                                      </p:to>
                                    </p:set>
                                    <p:anim calcmode="lin" valueType="num">
                                      <p:cBhvr additive="base">
                                        <p:cTn id="21"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5">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xEl>
                                              <p:pRg st="4" end="4"/>
                                            </p:txEl>
                                          </p:spTgt>
                                        </p:tgtEl>
                                        <p:attrNameLst>
                                          <p:attrName>style.visibility</p:attrName>
                                        </p:attrNameLst>
                                      </p:cBhvr>
                                      <p:to>
                                        <p:strVal val="visible"/>
                                      </p:to>
                                    </p:set>
                                    <p:anim calcmode="lin" valueType="num">
                                      <p:cBhvr additive="base">
                                        <p:cTn id="29"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5">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xEl>
                                              <p:pRg st="6" end="6"/>
                                            </p:txEl>
                                          </p:spTgt>
                                        </p:tgtEl>
                                        <p:attrNameLst>
                                          <p:attrName>style.visibility</p:attrName>
                                        </p:attrNameLst>
                                      </p:cBhvr>
                                      <p:to>
                                        <p:strVal val="visible"/>
                                      </p:to>
                                    </p:set>
                                    <p:anim calcmode="lin" valueType="num">
                                      <p:cBhvr additive="base">
                                        <p:cTn id="33" dur="5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xEl>
                                              <p:pRg st="7" end="7"/>
                                            </p:txEl>
                                          </p:spTgt>
                                        </p:tgtEl>
                                        <p:attrNameLst>
                                          <p:attrName>style.visibility</p:attrName>
                                        </p:attrNameLst>
                                      </p:cBhvr>
                                      <p:to>
                                        <p:strVal val="visible"/>
                                      </p:to>
                                    </p:set>
                                    <p:anim calcmode="lin" valueType="num">
                                      <p:cBhvr additive="base">
                                        <p:cTn id="37" dur="500" fill="hold"/>
                                        <p:tgtEl>
                                          <p:spTgt spid="1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5">
                                            <p:txEl>
                                              <p:pRg st="8" end="8"/>
                                            </p:txEl>
                                          </p:spTgt>
                                        </p:tgtEl>
                                        <p:attrNameLst>
                                          <p:attrName>style.visibility</p:attrName>
                                        </p:attrNameLst>
                                      </p:cBhvr>
                                      <p:to>
                                        <p:strVal val="visible"/>
                                      </p:to>
                                    </p:set>
                                    <p:anim calcmode="lin" valueType="num">
                                      <p:cBhvr additive="base">
                                        <p:cTn id="41" dur="500" fill="hold"/>
                                        <p:tgtEl>
                                          <p:spTgt spid="1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5">
                                            <p:txEl>
                                              <p:pRg st="8" end="8"/>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xEl>
                                              <p:pRg st="9" end="9"/>
                                            </p:txEl>
                                          </p:spTgt>
                                        </p:tgtEl>
                                        <p:attrNameLst>
                                          <p:attrName>style.visibility</p:attrName>
                                        </p:attrNameLst>
                                      </p:cBhvr>
                                      <p:to>
                                        <p:strVal val="visible"/>
                                      </p:to>
                                    </p:set>
                                    <p:anim calcmode="lin" valueType="num">
                                      <p:cBhvr additive="base">
                                        <p:cTn id="45" dur="500" fill="hold"/>
                                        <p:tgtEl>
                                          <p:spTgt spid="15">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811388" y="986290"/>
            <a:ext cx="10390012" cy="646331"/>
          </a:xfrm>
          <a:prstGeom prst="rect">
            <a:avLst/>
          </a:prstGeom>
          <a:noFill/>
          <a:ln w="9525">
            <a:noFill/>
            <a:miter lim="800000"/>
            <a:headEnd/>
            <a:tailEnd/>
          </a:ln>
        </p:spPr>
        <p:txBody>
          <a:bodyPr wrap="square">
            <a:spAutoFit/>
          </a:bodyPr>
          <a:lstStyle/>
          <a:p>
            <a:r>
              <a:rPr lang="es-DO" sz="3600" b="1" dirty="0">
                <a:solidFill>
                  <a:srgbClr val="4D4D4D"/>
                </a:solidFill>
                <a:latin typeface="Humanst521 BT" panose="020B0602020204020204"/>
              </a:rPr>
              <a:t>COMO TRATAR A LAS PERSONAS EN ESTADO DE IRA</a:t>
            </a:r>
          </a:p>
        </p:txBody>
      </p:sp>
      <p:sp>
        <p:nvSpPr>
          <p:cNvPr id="11" name="Content Placeholder 2">
            <a:extLst>
              <a:ext uri="{FF2B5EF4-FFF2-40B4-BE49-F238E27FC236}">
                <a16:creationId xmlns:a16="http://schemas.microsoft.com/office/drawing/2014/main" id="{AB5A354B-AEF4-48D0-9665-D26246BDC6CF}"/>
              </a:ext>
            </a:extLst>
          </p:cNvPr>
          <p:cNvSpPr txBox="1">
            <a:spLocks/>
          </p:cNvSpPr>
          <p:nvPr/>
        </p:nvSpPr>
        <p:spPr>
          <a:xfrm>
            <a:off x="5257800" y="1795161"/>
            <a:ext cx="5943600" cy="3874458"/>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s-DO" sz="1800" dirty="0">
                <a:latin typeface="Humanst521 BT" panose="020B0602020204020204"/>
              </a:rPr>
              <a:t>Las personas en estado de ira no tienen un discernimiento claro de las acciones y consecuencias, por ende, son más propensas a dejarse llevar de los impulsos, lo primero que debe hacer es pedir calma, dele la razón, no importa que suceda en el momento, dele la razón, eso ayuda a la persona a que se calme, utilice frases como: </a:t>
            </a:r>
          </a:p>
          <a:p>
            <a:pPr algn="just"/>
            <a:r>
              <a:rPr lang="es-DO" sz="1800" dirty="0">
                <a:latin typeface="Humanst521 BT" panose="020B0602020204020204"/>
              </a:rPr>
              <a:t>a. Si, si, si, usted tiene razón pero cálmese. </a:t>
            </a:r>
          </a:p>
          <a:p>
            <a:pPr algn="just"/>
            <a:r>
              <a:rPr lang="es-DO" sz="1800" dirty="0">
                <a:latin typeface="Humanst521 BT" panose="020B0602020204020204"/>
              </a:rPr>
              <a:t>b. Claro que entiendo, pero necesito o es necesario que se calme.</a:t>
            </a:r>
          </a:p>
          <a:p>
            <a:pPr algn="just"/>
            <a:r>
              <a:rPr lang="es-DO" sz="1800" dirty="0">
                <a:latin typeface="Humanst521 BT" panose="020B0602020204020204"/>
              </a:rPr>
              <a:t>c. Caballero, Dama, vamos a investigar que paso, pero es necesario que se calme.</a:t>
            </a:r>
          </a:p>
          <a:p>
            <a:pPr algn="just"/>
            <a:r>
              <a:rPr lang="es-DO" sz="1800" dirty="0">
                <a:latin typeface="Humanst521 BT" panose="020B0602020204020204"/>
              </a:rPr>
              <a:t>d. Claro que sé que una persona como usted no haría eso, se le nota, cálmese y vamos a ver que paso. </a:t>
            </a:r>
          </a:p>
        </p:txBody>
      </p:sp>
      <p:pic>
        <p:nvPicPr>
          <p:cNvPr id="14" name="Picture 13" descr="A close up of a womans face&#10;&#10;Description automatically generated">
            <a:extLst>
              <a:ext uri="{FF2B5EF4-FFF2-40B4-BE49-F238E27FC236}">
                <a16:creationId xmlns:a16="http://schemas.microsoft.com/office/drawing/2014/main" id="{7D7C977A-7663-42BD-8876-D3CA52D1B1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388" y="1966562"/>
            <a:ext cx="4337387" cy="3323396"/>
          </a:xfrm>
          <a:prstGeom prst="rect">
            <a:avLst/>
          </a:prstGeom>
        </p:spPr>
      </p:pic>
      <p:pic>
        <p:nvPicPr>
          <p:cNvPr id="15" name="Imagen 6">
            <a:extLst>
              <a:ext uri="{FF2B5EF4-FFF2-40B4-BE49-F238E27FC236}">
                <a16:creationId xmlns:a16="http://schemas.microsoft.com/office/drawing/2014/main" id="{09C792C1-EB6D-417F-B4A4-A34CBDB9F6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412035748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 calcmode="lin" valueType="num">
                                      <p:cBhvr additive="base">
                                        <p:cTn id="25"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 calcmode="lin" valueType="num">
                                      <p:cBhvr additive="base">
                                        <p:cTn id="3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xEl>
                                              <p:pRg st="4" end="4"/>
                                            </p:txEl>
                                          </p:spTgt>
                                        </p:tgtEl>
                                        <p:attrNameLst>
                                          <p:attrName>style.visibility</p:attrName>
                                        </p:attrNameLst>
                                      </p:cBhvr>
                                      <p:to>
                                        <p:strVal val="visible"/>
                                      </p:to>
                                    </p:set>
                                    <p:anim calcmode="lin" valueType="num">
                                      <p:cBhvr additive="base">
                                        <p:cTn id="3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1"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811388" y="1101091"/>
            <a:ext cx="10414630" cy="584775"/>
          </a:xfrm>
          <a:prstGeom prst="rect">
            <a:avLst/>
          </a:prstGeom>
          <a:noFill/>
          <a:ln w="9525">
            <a:noFill/>
            <a:miter lim="800000"/>
            <a:headEnd/>
            <a:tailEnd/>
          </a:ln>
        </p:spPr>
        <p:txBody>
          <a:bodyPr wrap="square">
            <a:spAutoFit/>
          </a:bodyPr>
          <a:lstStyle/>
          <a:p>
            <a:r>
              <a:rPr lang="es-DO" sz="3200" b="1" dirty="0">
                <a:solidFill>
                  <a:srgbClr val="4D4D4D"/>
                </a:solidFill>
                <a:latin typeface="Humanst521 BT" panose="020B0602020204020204"/>
              </a:rPr>
              <a:t>RESPONSABILIDAD Y ACTITUD EN SU ÁREA DE TRABAJO</a:t>
            </a:r>
          </a:p>
        </p:txBody>
      </p:sp>
      <p:pic>
        <p:nvPicPr>
          <p:cNvPr id="15" name="Picture 14" descr="A close up of a person&#10;&#10;Description automatically generated">
            <a:extLst>
              <a:ext uri="{FF2B5EF4-FFF2-40B4-BE49-F238E27FC236}">
                <a16:creationId xmlns:a16="http://schemas.microsoft.com/office/drawing/2014/main" id="{882D1FB8-51CB-452F-94C6-F93C00D4E7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843" y="1723344"/>
            <a:ext cx="3798277" cy="3767484"/>
          </a:xfrm>
          <a:prstGeom prst="rect">
            <a:avLst/>
          </a:prstGeom>
        </p:spPr>
      </p:pic>
      <p:sp>
        <p:nvSpPr>
          <p:cNvPr id="16" name="Content Placeholder 2">
            <a:extLst>
              <a:ext uri="{FF2B5EF4-FFF2-40B4-BE49-F238E27FC236}">
                <a16:creationId xmlns:a16="http://schemas.microsoft.com/office/drawing/2014/main" id="{625FB31C-10B6-45C8-B4B8-ACEA0844B567}"/>
              </a:ext>
            </a:extLst>
          </p:cNvPr>
          <p:cNvSpPr txBox="1">
            <a:spLocks/>
          </p:cNvSpPr>
          <p:nvPr/>
        </p:nvSpPr>
        <p:spPr>
          <a:xfrm>
            <a:off x="4693496" y="2368906"/>
            <a:ext cx="5758799" cy="212563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s-DO" sz="2800" dirty="0">
                <a:latin typeface="Humanst521 BT" panose="020B0602020204020204"/>
              </a:rPr>
              <a:t>La postura, el desenvolvimiento y la actitud de los empleados de Sans </a:t>
            </a:r>
            <a:r>
              <a:rPr lang="es-DO" sz="2800" dirty="0" err="1">
                <a:latin typeface="Humanst521 BT" panose="020B0602020204020204"/>
              </a:rPr>
              <a:t>Souci</a:t>
            </a:r>
            <a:r>
              <a:rPr lang="es-DO" sz="2800" dirty="0">
                <a:latin typeface="Humanst521 BT" panose="020B0602020204020204"/>
              </a:rPr>
              <a:t> </a:t>
            </a:r>
            <a:r>
              <a:rPr lang="es-DO" sz="2800" dirty="0" err="1">
                <a:latin typeface="Humanst521 BT" panose="020B0602020204020204"/>
              </a:rPr>
              <a:t>Ports</a:t>
            </a:r>
            <a:r>
              <a:rPr lang="es-DO" sz="2800" dirty="0">
                <a:latin typeface="Humanst521 BT" panose="020B0602020204020204"/>
              </a:rPr>
              <a:t> son mas importantes que sus dimensiones físicas.</a:t>
            </a:r>
          </a:p>
          <a:p>
            <a:pPr algn="just"/>
            <a:endParaRPr lang="es-DO" sz="2800" dirty="0">
              <a:latin typeface="Humanst521 BT" panose="020B0602020204020204"/>
            </a:endParaRPr>
          </a:p>
        </p:txBody>
      </p:sp>
      <p:pic>
        <p:nvPicPr>
          <p:cNvPr id="11" name="Imagen 6">
            <a:extLst>
              <a:ext uri="{FF2B5EF4-FFF2-40B4-BE49-F238E27FC236}">
                <a16:creationId xmlns:a16="http://schemas.microsoft.com/office/drawing/2014/main" id="{9556326E-DE2C-4834-9E9E-EFDCF8E8F3B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43065800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1203998" y="918858"/>
            <a:ext cx="9784004" cy="584775"/>
          </a:xfrm>
          <a:prstGeom prst="rect">
            <a:avLst/>
          </a:prstGeom>
          <a:noFill/>
          <a:ln w="9525">
            <a:noFill/>
            <a:miter lim="800000"/>
            <a:headEnd/>
            <a:tailEnd/>
          </a:ln>
        </p:spPr>
        <p:txBody>
          <a:bodyPr wrap="square">
            <a:spAutoFit/>
          </a:bodyPr>
          <a:lstStyle/>
          <a:p>
            <a:r>
              <a:rPr lang="es-DO" sz="3200" b="1" dirty="0">
                <a:solidFill>
                  <a:srgbClr val="4D4D4D"/>
                </a:solidFill>
                <a:latin typeface="Humanst521 BT" panose="020B0602020204020204"/>
              </a:rPr>
              <a:t>RESPONSABILIDAD Y ACTITUD EN SU ÁREA DE TRABAJO</a:t>
            </a:r>
          </a:p>
        </p:txBody>
      </p:sp>
      <p:grpSp>
        <p:nvGrpSpPr>
          <p:cNvPr id="2" name="Group 1">
            <a:extLst>
              <a:ext uri="{FF2B5EF4-FFF2-40B4-BE49-F238E27FC236}">
                <a16:creationId xmlns:a16="http://schemas.microsoft.com/office/drawing/2014/main" id="{87EF50B4-7ABA-47AA-84F6-E1D70A750646}"/>
              </a:ext>
            </a:extLst>
          </p:cNvPr>
          <p:cNvGrpSpPr/>
          <p:nvPr/>
        </p:nvGrpSpPr>
        <p:grpSpPr>
          <a:xfrm>
            <a:off x="811388" y="1597239"/>
            <a:ext cx="4041966" cy="3843062"/>
            <a:chOff x="811388" y="1597239"/>
            <a:chExt cx="4041966" cy="3843062"/>
          </a:xfrm>
        </p:grpSpPr>
        <p:pic>
          <p:nvPicPr>
            <p:cNvPr id="14" name="Picture 3">
              <a:extLst>
                <a:ext uri="{FF2B5EF4-FFF2-40B4-BE49-F238E27FC236}">
                  <a16:creationId xmlns:a16="http://schemas.microsoft.com/office/drawing/2014/main" id="{3787C924-F0D7-4F13-ADB6-DA70183ABD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388" y="1597239"/>
              <a:ext cx="4041966" cy="32823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2 Rectángulo">
              <a:extLst>
                <a:ext uri="{FF2B5EF4-FFF2-40B4-BE49-F238E27FC236}">
                  <a16:creationId xmlns:a16="http://schemas.microsoft.com/office/drawing/2014/main" id="{41D88F33-BE16-4604-BCCF-669C87F94157}"/>
                </a:ext>
              </a:extLst>
            </p:cNvPr>
            <p:cNvSpPr>
              <a:spLocks noChangeArrowheads="1"/>
            </p:cNvSpPr>
            <p:nvPr/>
          </p:nvSpPr>
          <p:spPr bwMode="auto">
            <a:xfrm>
              <a:off x="1958301" y="4917081"/>
              <a:ext cx="1748139" cy="523220"/>
            </a:xfrm>
            <a:prstGeom prst="rect">
              <a:avLst/>
            </a:prstGeom>
            <a:noFill/>
            <a:ln w="9525">
              <a:noFill/>
              <a:miter lim="800000"/>
              <a:headEnd/>
              <a:tailEnd/>
            </a:ln>
          </p:spPr>
          <p:txBody>
            <a:bodyPr wrap="square">
              <a:spAutoFit/>
            </a:bodyPr>
            <a:lstStyle/>
            <a:p>
              <a:r>
                <a:rPr lang="es-ES" sz="2800" dirty="0">
                  <a:solidFill>
                    <a:srgbClr val="00B050"/>
                  </a:solidFill>
                  <a:latin typeface="Humanst521 BT" panose="020B0602020204020204"/>
                  <a:ea typeface="Verdana" pitchFamily="34" charset="0"/>
                  <a:cs typeface="Verdana" pitchFamily="34" charset="0"/>
                </a:rPr>
                <a:t>CORRECTA</a:t>
              </a:r>
            </a:p>
          </p:txBody>
        </p:sp>
      </p:grpSp>
      <p:grpSp>
        <p:nvGrpSpPr>
          <p:cNvPr id="3" name="Group 2">
            <a:extLst>
              <a:ext uri="{FF2B5EF4-FFF2-40B4-BE49-F238E27FC236}">
                <a16:creationId xmlns:a16="http://schemas.microsoft.com/office/drawing/2014/main" id="{54888B7F-8232-46ED-9E4D-4AFA1457BBD5}"/>
              </a:ext>
            </a:extLst>
          </p:cNvPr>
          <p:cNvGrpSpPr/>
          <p:nvPr/>
        </p:nvGrpSpPr>
        <p:grpSpPr>
          <a:xfrm>
            <a:off x="6384055" y="1597239"/>
            <a:ext cx="4548773" cy="3843062"/>
            <a:chOff x="6384055" y="1597239"/>
            <a:chExt cx="4548773" cy="3843062"/>
          </a:xfrm>
        </p:grpSpPr>
        <p:pic>
          <p:nvPicPr>
            <p:cNvPr id="11" name="Picture 2">
              <a:extLst>
                <a:ext uri="{FF2B5EF4-FFF2-40B4-BE49-F238E27FC236}">
                  <a16:creationId xmlns:a16="http://schemas.microsoft.com/office/drawing/2014/main" id="{DAD5F50D-79E5-4074-BF9E-2F65399AF8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4055" y="1597239"/>
              <a:ext cx="4548773" cy="32867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2 Rectángulo">
              <a:extLst>
                <a:ext uri="{FF2B5EF4-FFF2-40B4-BE49-F238E27FC236}">
                  <a16:creationId xmlns:a16="http://schemas.microsoft.com/office/drawing/2014/main" id="{48C47D50-AF86-4140-83CD-FB7523B2E26A}"/>
                </a:ext>
              </a:extLst>
            </p:cNvPr>
            <p:cNvSpPr>
              <a:spLocks noChangeArrowheads="1"/>
            </p:cNvSpPr>
            <p:nvPr/>
          </p:nvSpPr>
          <p:spPr bwMode="auto">
            <a:xfrm>
              <a:off x="7784371" y="4917081"/>
              <a:ext cx="2034878" cy="523220"/>
            </a:xfrm>
            <a:prstGeom prst="rect">
              <a:avLst/>
            </a:prstGeom>
            <a:noFill/>
            <a:ln w="9525">
              <a:noFill/>
              <a:miter lim="800000"/>
              <a:headEnd/>
              <a:tailEnd/>
            </a:ln>
          </p:spPr>
          <p:txBody>
            <a:bodyPr wrap="square">
              <a:spAutoFit/>
            </a:bodyPr>
            <a:lstStyle/>
            <a:p>
              <a:r>
                <a:rPr lang="es-ES" sz="2800" dirty="0">
                  <a:solidFill>
                    <a:srgbClr val="FF0000"/>
                  </a:solidFill>
                  <a:latin typeface="Humanst521 BT" panose="020B0602020204020204"/>
                  <a:ea typeface="Verdana" pitchFamily="34" charset="0"/>
                  <a:cs typeface="Verdana" pitchFamily="34" charset="0"/>
                </a:rPr>
                <a:t>INCORRECTA</a:t>
              </a:r>
            </a:p>
          </p:txBody>
        </p:sp>
      </p:grpSp>
      <p:pic>
        <p:nvPicPr>
          <p:cNvPr id="15" name="Imagen 6">
            <a:extLst>
              <a:ext uri="{FF2B5EF4-FFF2-40B4-BE49-F238E27FC236}">
                <a16:creationId xmlns:a16="http://schemas.microsoft.com/office/drawing/2014/main" id="{70B5D2C6-F9AD-4A5D-BE5D-7C8178FEDD4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145727719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811388" y="1101091"/>
            <a:ext cx="10414630" cy="584775"/>
          </a:xfrm>
          <a:prstGeom prst="rect">
            <a:avLst/>
          </a:prstGeom>
          <a:noFill/>
          <a:ln w="9525">
            <a:noFill/>
            <a:miter lim="800000"/>
            <a:headEnd/>
            <a:tailEnd/>
          </a:ln>
        </p:spPr>
        <p:txBody>
          <a:bodyPr wrap="square">
            <a:spAutoFit/>
          </a:bodyPr>
          <a:lstStyle/>
          <a:p>
            <a:r>
              <a:rPr lang="es-DO" sz="3200" b="1" dirty="0">
                <a:solidFill>
                  <a:srgbClr val="4D4D4D"/>
                </a:solidFill>
                <a:latin typeface="Humanst521 BT" panose="020B0602020204020204"/>
              </a:rPr>
              <a:t>RESPONSABILIDAD Y ACTITUD EN SU ÁREA DE TRABAJO</a:t>
            </a:r>
          </a:p>
        </p:txBody>
      </p:sp>
      <p:pic>
        <p:nvPicPr>
          <p:cNvPr id="15" name="Picture 14">
            <a:extLst>
              <a:ext uri="{FF2B5EF4-FFF2-40B4-BE49-F238E27FC236}">
                <a16:creationId xmlns:a16="http://schemas.microsoft.com/office/drawing/2014/main" id="{3407303E-8A12-4661-B012-313307F01C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388" y="1961705"/>
            <a:ext cx="4617720" cy="3065707"/>
          </a:xfrm>
          <a:prstGeom prst="rect">
            <a:avLst/>
          </a:prstGeom>
        </p:spPr>
      </p:pic>
      <p:sp>
        <p:nvSpPr>
          <p:cNvPr id="16" name="Content Placeholder 2">
            <a:extLst>
              <a:ext uri="{FF2B5EF4-FFF2-40B4-BE49-F238E27FC236}">
                <a16:creationId xmlns:a16="http://schemas.microsoft.com/office/drawing/2014/main" id="{0576FA85-CD4A-4CF2-B358-B0E4DE46A551}"/>
              </a:ext>
            </a:extLst>
          </p:cNvPr>
          <p:cNvSpPr txBox="1">
            <a:spLocks/>
          </p:cNvSpPr>
          <p:nvPr/>
        </p:nvSpPr>
        <p:spPr>
          <a:xfrm>
            <a:off x="6018703" y="1961705"/>
            <a:ext cx="4954594" cy="3065706"/>
          </a:xfrm>
          <a:prstGeom prst="rect">
            <a:avLst/>
          </a:prstGeom>
        </p:spPr>
        <p:txBody>
          <a:bodyPr vert="horz" lIns="91440" tIns="45720" rIns="91440" bIns="45720" rtlCol="0" anchor="ctr">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s-DO" sz="3200" dirty="0">
                <a:latin typeface="Humanst521 BT" panose="020B0602020204020204"/>
              </a:rPr>
              <a:t>El empleado de Sans </a:t>
            </a:r>
            <a:r>
              <a:rPr lang="es-DO" sz="3200" dirty="0" err="1">
                <a:latin typeface="Humanst521 BT" panose="020B0602020204020204"/>
              </a:rPr>
              <a:t>Souci</a:t>
            </a:r>
            <a:r>
              <a:rPr lang="es-DO" sz="3200" dirty="0">
                <a:latin typeface="Humanst521 BT" panose="020B0602020204020204"/>
              </a:rPr>
              <a:t> </a:t>
            </a:r>
            <a:r>
              <a:rPr lang="es-DO" sz="3200" dirty="0" err="1">
                <a:latin typeface="Humanst521 BT" panose="020B0602020204020204"/>
              </a:rPr>
              <a:t>Ports</a:t>
            </a:r>
            <a:r>
              <a:rPr lang="es-DO" sz="3200" dirty="0">
                <a:latin typeface="Humanst521 BT" panose="020B0602020204020204"/>
              </a:rPr>
              <a:t> nunca debe descuidar su puesto de trabajo. </a:t>
            </a:r>
          </a:p>
          <a:p>
            <a:pPr algn="just"/>
            <a:r>
              <a:rPr lang="es-DO" sz="3200" dirty="0">
                <a:solidFill>
                  <a:srgbClr val="FF0000"/>
                </a:solidFill>
                <a:latin typeface="Humanst521 BT" panose="020B0602020204020204"/>
              </a:rPr>
              <a:t>Ej.: Bailar, comer, socializar innecesariamente, ni entre ellos ni con las demás personas ajenas a la empresa.</a:t>
            </a:r>
          </a:p>
        </p:txBody>
      </p:sp>
      <p:pic>
        <p:nvPicPr>
          <p:cNvPr id="11" name="Imagen 6">
            <a:extLst>
              <a:ext uri="{FF2B5EF4-FFF2-40B4-BE49-F238E27FC236}">
                <a16:creationId xmlns:a16="http://schemas.microsoft.com/office/drawing/2014/main" id="{73C8C8AD-EA6A-4567-AF7C-1060263D52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70790171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xEl>
                                              <p:pRg st="0" end="0"/>
                                            </p:txEl>
                                          </p:spTgt>
                                        </p:tgtEl>
                                        <p:attrNameLst>
                                          <p:attrName>style.visibility</p:attrName>
                                        </p:attrNameLst>
                                      </p:cBhvr>
                                      <p:to>
                                        <p:strVal val="visible"/>
                                      </p:to>
                                    </p:set>
                                    <p:animEffect transition="in" filter="fade">
                                      <p:cBhvr>
                                        <p:cTn id="13" dur="500"/>
                                        <p:tgtEl>
                                          <p:spTgt spid="1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6">
                                            <p:txEl>
                                              <p:pRg st="1" end="1"/>
                                            </p:txEl>
                                          </p:spTgt>
                                        </p:tgtEl>
                                        <p:attrNameLst>
                                          <p:attrName>style.visibility</p:attrName>
                                        </p:attrNameLst>
                                      </p:cBhvr>
                                      <p:to>
                                        <p:strVal val="visible"/>
                                      </p:to>
                                    </p:set>
                                    <p:animEffect transition="in" filter="fade">
                                      <p:cBhvr>
                                        <p:cTn id="18" dur="5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811388" y="1101091"/>
            <a:ext cx="10414630" cy="584775"/>
          </a:xfrm>
          <a:prstGeom prst="rect">
            <a:avLst/>
          </a:prstGeom>
          <a:noFill/>
          <a:ln w="9525">
            <a:noFill/>
            <a:miter lim="800000"/>
            <a:headEnd/>
            <a:tailEnd/>
          </a:ln>
        </p:spPr>
        <p:txBody>
          <a:bodyPr wrap="square">
            <a:spAutoFit/>
          </a:bodyPr>
          <a:lstStyle/>
          <a:p>
            <a:r>
              <a:rPr lang="es-DO" sz="3200" b="1" dirty="0">
                <a:solidFill>
                  <a:srgbClr val="4D4D4D"/>
                </a:solidFill>
                <a:latin typeface="Humanst521 BT" panose="020B0602020204020204"/>
              </a:rPr>
              <a:t>RESPONSABILIDAD Y ACTITUD EN SU ÁREA DE TRABAJO</a:t>
            </a:r>
          </a:p>
        </p:txBody>
      </p:sp>
      <p:pic>
        <p:nvPicPr>
          <p:cNvPr id="11" name="Picture 10" descr="A picture containing person, man, indoor, clothing&#10;&#10;Description automatically generated">
            <a:extLst>
              <a:ext uri="{FF2B5EF4-FFF2-40B4-BE49-F238E27FC236}">
                <a16:creationId xmlns:a16="http://schemas.microsoft.com/office/drawing/2014/main" id="{3EE294A7-3334-4569-ADC4-61A3DA07C4B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11388" y="2201597"/>
            <a:ext cx="4541520" cy="2906572"/>
          </a:xfrm>
          <a:prstGeom prst="rect">
            <a:avLst/>
          </a:prstGeom>
        </p:spPr>
      </p:pic>
      <p:sp>
        <p:nvSpPr>
          <p:cNvPr id="14" name="Content Placeholder 2">
            <a:extLst>
              <a:ext uri="{FF2B5EF4-FFF2-40B4-BE49-F238E27FC236}">
                <a16:creationId xmlns:a16="http://schemas.microsoft.com/office/drawing/2014/main" id="{5A252382-9F32-49DA-9366-CE161C211EE0}"/>
              </a:ext>
            </a:extLst>
          </p:cNvPr>
          <p:cNvSpPr txBox="1">
            <a:spLocks/>
          </p:cNvSpPr>
          <p:nvPr/>
        </p:nvSpPr>
        <p:spPr>
          <a:xfrm>
            <a:off x="5629345" y="2270174"/>
            <a:ext cx="5798159" cy="2769418"/>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s-DO" sz="3200" dirty="0">
                <a:latin typeface="Humanst521 BT" panose="020B0602020204020204"/>
              </a:rPr>
              <a:t>Nunca bajo ningún motivo los empleados de Sans </a:t>
            </a:r>
            <a:r>
              <a:rPr lang="es-DO" sz="3200" dirty="0" err="1">
                <a:latin typeface="Humanst521 BT" panose="020B0602020204020204"/>
              </a:rPr>
              <a:t>Souci</a:t>
            </a:r>
            <a:r>
              <a:rPr lang="es-DO" sz="3200" dirty="0">
                <a:latin typeface="Humanst521 BT" panose="020B0602020204020204"/>
              </a:rPr>
              <a:t> </a:t>
            </a:r>
            <a:r>
              <a:rPr lang="es-DO" sz="3200" dirty="0" err="1">
                <a:latin typeface="Humanst521 BT" panose="020B0602020204020204"/>
              </a:rPr>
              <a:t>Ports</a:t>
            </a:r>
            <a:r>
              <a:rPr lang="es-DO" sz="3200" dirty="0">
                <a:latin typeface="Humanst521 BT" panose="020B0602020204020204"/>
              </a:rPr>
              <a:t> mantendrán una actitud relajada y lo peor que puede hacer un oficial es aceptar dadivas de cualquier tipo.</a:t>
            </a:r>
          </a:p>
        </p:txBody>
      </p:sp>
      <p:pic>
        <p:nvPicPr>
          <p:cNvPr id="15" name="Imagen 6">
            <a:extLst>
              <a:ext uri="{FF2B5EF4-FFF2-40B4-BE49-F238E27FC236}">
                <a16:creationId xmlns:a16="http://schemas.microsoft.com/office/drawing/2014/main" id="{9C5D9BE7-99A3-4F8B-A678-A5CD1EFFD56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263633773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2" name="3 Rectángulo">
            <a:extLst>
              <a:ext uri="{FF2B5EF4-FFF2-40B4-BE49-F238E27FC236}">
                <a16:creationId xmlns:a16="http://schemas.microsoft.com/office/drawing/2014/main" id="{65BA31D5-C32E-4F76-8DA6-8D3E61CDB54F}"/>
              </a:ext>
            </a:extLst>
          </p:cNvPr>
          <p:cNvSpPr/>
          <p:nvPr/>
        </p:nvSpPr>
        <p:spPr>
          <a:xfrm>
            <a:off x="7230795" y="178921"/>
            <a:ext cx="4196710" cy="646331"/>
          </a:xfrm>
          <a:prstGeom prst="rect">
            <a:avLst/>
          </a:prstGeom>
        </p:spPr>
        <p:txBody>
          <a:bodyPr wrap="square">
            <a:spAutoFit/>
          </a:bodyPr>
          <a:lstStyle/>
          <a:p>
            <a:pPr algn="r" defTabSz="457200">
              <a:defRPr/>
            </a:pPr>
            <a:r>
              <a:rPr lang="es-UY" sz="3600" dirty="0">
                <a:solidFill>
                  <a:srgbClr val="C62324"/>
                </a:solidFill>
                <a:effectLst>
                  <a:reflection blurRad="6350" stA="55000" endA="300" endPos="45500" dir="5400000" sy="-100000" algn="bl" rotWithShape="0"/>
                </a:effectLst>
                <a:latin typeface="Humanst521 BT" panose="020B0602020204020204" pitchFamily="34" charset="0"/>
                <a:cs typeface="Arial" pitchFamily="34" charset="0"/>
              </a:rPr>
              <a:t>CONTROL DE ACCESO</a:t>
            </a:r>
          </a:p>
        </p:txBody>
      </p:sp>
      <p:sp>
        <p:nvSpPr>
          <p:cNvPr id="13" name="2 Rectángulo">
            <a:extLst>
              <a:ext uri="{FF2B5EF4-FFF2-40B4-BE49-F238E27FC236}">
                <a16:creationId xmlns:a16="http://schemas.microsoft.com/office/drawing/2014/main" id="{B6103A55-0CF0-459D-8D8F-BF453EB5533E}"/>
              </a:ext>
            </a:extLst>
          </p:cNvPr>
          <p:cNvSpPr>
            <a:spLocks noChangeArrowheads="1"/>
          </p:cNvSpPr>
          <p:nvPr/>
        </p:nvSpPr>
        <p:spPr bwMode="auto">
          <a:xfrm>
            <a:off x="863467" y="901443"/>
            <a:ext cx="10414630" cy="584775"/>
          </a:xfrm>
          <a:prstGeom prst="rect">
            <a:avLst/>
          </a:prstGeom>
          <a:noFill/>
          <a:ln w="9525">
            <a:noFill/>
            <a:miter lim="800000"/>
            <a:headEnd/>
            <a:tailEnd/>
          </a:ln>
        </p:spPr>
        <p:txBody>
          <a:bodyPr wrap="square">
            <a:spAutoFit/>
          </a:bodyPr>
          <a:lstStyle/>
          <a:p>
            <a:r>
              <a:rPr lang="es-DO" sz="3200" b="1" dirty="0">
                <a:solidFill>
                  <a:srgbClr val="4D4D4D"/>
                </a:solidFill>
                <a:latin typeface="Humanst521 BT" panose="020B0602020204020204"/>
              </a:rPr>
              <a:t>RESPONSABILIDAD Y ACTITUD EN SU ÁREA DE TRABAJO</a:t>
            </a:r>
          </a:p>
        </p:txBody>
      </p:sp>
      <p:sp>
        <p:nvSpPr>
          <p:cNvPr id="14" name="Content Placeholder 2">
            <a:extLst>
              <a:ext uri="{FF2B5EF4-FFF2-40B4-BE49-F238E27FC236}">
                <a16:creationId xmlns:a16="http://schemas.microsoft.com/office/drawing/2014/main" id="{5A252382-9F32-49DA-9366-CE161C211EE0}"/>
              </a:ext>
            </a:extLst>
          </p:cNvPr>
          <p:cNvSpPr txBox="1">
            <a:spLocks/>
          </p:cNvSpPr>
          <p:nvPr/>
        </p:nvSpPr>
        <p:spPr>
          <a:xfrm>
            <a:off x="6018703" y="2116981"/>
            <a:ext cx="5259394" cy="3075803"/>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es-DO" sz="3200" dirty="0">
              <a:latin typeface="Humanst521 BT" panose="020B0602020204020204"/>
            </a:endParaRPr>
          </a:p>
        </p:txBody>
      </p:sp>
      <p:pic>
        <p:nvPicPr>
          <p:cNvPr id="3" name="Picture 2" descr="A close up of a sign&#10;&#10;Description automatically generated">
            <a:extLst>
              <a:ext uri="{FF2B5EF4-FFF2-40B4-BE49-F238E27FC236}">
                <a16:creationId xmlns:a16="http://schemas.microsoft.com/office/drawing/2014/main" id="{219966A2-B62B-4BB9-82AD-5E5A9C6E3347}"/>
              </a:ext>
            </a:extLst>
          </p:cNvPr>
          <p:cNvPicPr>
            <a:picLocks noChangeAspect="1"/>
          </p:cNvPicPr>
          <p:nvPr/>
        </p:nvPicPr>
        <p:blipFill rotWithShape="1">
          <a:blip r:embed="rId4">
            <a:extLst>
              <a:ext uri="{28A0092B-C50C-407E-A947-70E740481C1C}">
                <a14:useLocalDpi xmlns:a14="http://schemas.microsoft.com/office/drawing/2010/main" val="0"/>
              </a:ext>
            </a:extLst>
          </a:blip>
          <a:srcRect l="16575" r="14781"/>
          <a:stretch/>
        </p:blipFill>
        <p:spPr>
          <a:xfrm>
            <a:off x="849653" y="1966325"/>
            <a:ext cx="4541595" cy="3177468"/>
          </a:xfrm>
          <a:prstGeom prst="rect">
            <a:avLst/>
          </a:prstGeom>
        </p:spPr>
      </p:pic>
      <p:sp>
        <p:nvSpPr>
          <p:cNvPr id="4" name="Rectangle 3">
            <a:extLst>
              <a:ext uri="{FF2B5EF4-FFF2-40B4-BE49-F238E27FC236}">
                <a16:creationId xmlns:a16="http://schemas.microsoft.com/office/drawing/2014/main" id="{6F27E745-B927-4B67-AD91-A1994C916148}"/>
              </a:ext>
            </a:extLst>
          </p:cNvPr>
          <p:cNvSpPr/>
          <p:nvPr/>
        </p:nvSpPr>
        <p:spPr>
          <a:xfrm>
            <a:off x="5600400" y="1662233"/>
            <a:ext cx="6096000" cy="3785652"/>
          </a:xfrm>
          <a:prstGeom prst="rect">
            <a:avLst/>
          </a:prstGeom>
        </p:spPr>
        <p:txBody>
          <a:bodyPr>
            <a:spAutoFit/>
          </a:bodyPr>
          <a:lstStyle/>
          <a:p>
            <a:pPr algn="just"/>
            <a:r>
              <a:rPr lang="es-DO" sz="2000" b="1" dirty="0">
                <a:latin typeface="Humanst521 BT" panose="020B0602020204020204"/>
              </a:rPr>
              <a:t>Recomendaciones:</a:t>
            </a:r>
          </a:p>
          <a:p>
            <a:pPr algn="just"/>
            <a:endParaRPr lang="es-DO" sz="2000" dirty="0">
              <a:latin typeface="Humanst521 BT" panose="020B0602020204020204"/>
            </a:endParaRPr>
          </a:p>
          <a:p>
            <a:pPr marL="514350" indent="-514350" algn="just">
              <a:buFont typeface="+mj-lt"/>
              <a:buAutoNum type="arabicPeriod"/>
            </a:pPr>
            <a:r>
              <a:rPr lang="es-ES" sz="2000" dirty="0">
                <a:latin typeface="Humanst521 BT" panose="020B0602020204020204"/>
              </a:rPr>
              <a:t>Mantén siempre el orden y la limpieza. </a:t>
            </a:r>
            <a:endParaRPr lang="es-DO" sz="2000" dirty="0">
              <a:latin typeface="Humanst521 BT" panose="020B0602020204020204"/>
            </a:endParaRPr>
          </a:p>
          <a:p>
            <a:pPr marL="514350" indent="-514350" algn="just">
              <a:buFont typeface="+mj-lt"/>
              <a:buAutoNum type="arabicPeriod"/>
            </a:pPr>
            <a:r>
              <a:rPr lang="es-ES" sz="2000" dirty="0">
                <a:latin typeface="Humanst521 BT" panose="020B0602020204020204"/>
              </a:rPr>
              <a:t>Inspecciona tu lugar de trabajo al inicio y final de su turno.</a:t>
            </a:r>
            <a:endParaRPr lang="es-DO" sz="2000" dirty="0">
              <a:latin typeface="Humanst521 BT" panose="020B0602020204020204"/>
            </a:endParaRPr>
          </a:p>
          <a:p>
            <a:pPr marL="514350" indent="-514350" algn="just">
              <a:buFont typeface="+mj-lt"/>
              <a:buAutoNum type="arabicPeriod"/>
            </a:pPr>
            <a:r>
              <a:rPr lang="es-ES" sz="2000" dirty="0">
                <a:latin typeface="Humanst521 BT" panose="020B0602020204020204"/>
              </a:rPr>
              <a:t>No obstaculices en ningún momento los recorridos y salidas de evacuación, así como la señalización y el acceso a extintores, bocas de incendio, cuadros eléctricos.</a:t>
            </a:r>
            <a:endParaRPr lang="es-DO" sz="2000" dirty="0">
              <a:latin typeface="Humanst521 BT" panose="020B0602020204020204"/>
            </a:endParaRPr>
          </a:p>
          <a:p>
            <a:pPr marL="514350" indent="-514350" algn="just">
              <a:buFont typeface="+mj-lt"/>
              <a:buAutoNum type="arabicPeriod"/>
            </a:pPr>
            <a:r>
              <a:rPr lang="es-ES" sz="2000" dirty="0">
                <a:latin typeface="Humanst521 BT" panose="020B0602020204020204"/>
              </a:rPr>
              <a:t>Identifica los medios de lucha contra incendios y las vías de evacuación de tu área y familiarízate con ellos. </a:t>
            </a:r>
            <a:endParaRPr lang="es-DO" sz="2000" dirty="0">
              <a:latin typeface="Humanst521 BT" panose="020B0602020204020204"/>
            </a:endParaRPr>
          </a:p>
        </p:txBody>
      </p:sp>
      <p:pic>
        <p:nvPicPr>
          <p:cNvPr id="15" name="Imagen 6">
            <a:extLst>
              <a:ext uri="{FF2B5EF4-FFF2-40B4-BE49-F238E27FC236}">
                <a16:creationId xmlns:a16="http://schemas.microsoft.com/office/drawing/2014/main" id="{B69934D3-2D93-428D-B6C2-0FB96A9B6E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5944647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nodePh="1">
                                  <p:stCondLst>
                                    <p:cond delay="0"/>
                                  </p:stCondLst>
                                  <p:endCondLst>
                                    <p:cond evt="begin" delay="0">
                                      <p:tn val="11"/>
                                    </p:cond>
                                  </p:end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o 9">
            <a:extLst>
              <a:ext uri="{FF2B5EF4-FFF2-40B4-BE49-F238E27FC236}">
                <a16:creationId xmlns:a16="http://schemas.microsoft.com/office/drawing/2014/main" id="{0DF0D1F7-2188-46DE-92B1-5A556A26447B}"/>
              </a:ext>
            </a:extLst>
          </p:cNvPr>
          <p:cNvGrpSpPr/>
          <p:nvPr/>
        </p:nvGrpSpPr>
        <p:grpSpPr>
          <a:xfrm>
            <a:off x="0" y="5623900"/>
            <a:ext cx="12192000" cy="1234100"/>
            <a:chOff x="0" y="5623900"/>
            <a:chExt cx="12192000" cy="1234100"/>
          </a:xfrm>
        </p:grpSpPr>
        <p:pic>
          <p:nvPicPr>
            <p:cNvPr id="5" name="Imagen 4">
              <a:extLst>
                <a:ext uri="{FF2B5EF4-FFF2-40B4-BE49-F238E27FC236}">
                  <a16:creationId xmlns:a16="http://schemas.microsoft.com/office/drawing/2014/main" id="{696B02B8-E15B-434C-9198-A75D45959FB3}"/>
                </a:ext>
              </a:extLst>
            </p:cNvPr>
            <p:cNvPicPr>
              <a:picLocks noChangeAspect="1"/>
            </p:cNvPicPr>
            <p:nvPr/>
          </p:nvPicPr>
          <p:blipFill rotWithShape="1">
            <a:blip r:embed="rId3">
              <a:extLst>
                <a:ext uri="{28A0092B-C50C-407E-A947-70E740481C1C}">
                  <a14:useLocalDpi xmlns:a14="http://schemas.microsoft.com/office/drawing/2010/main" val="0"/>
                </a:ext>
              </a:extLst>
            </a:blip>
            <a:srcRect l="10931" t="8299" r="8907" b="9109"/>
            <a:stretch/>
          </p:blipFill>
          <p:spPr>
            <a:xfrm>
              <a:off x="10932828" y="5838668"/>
              <a:ext cx="989352" cy="1019332"/>
            </a:xfrm>
            <a:prstGeom prst="rect">
              <a:avLst/>
            </a:prstGeom>
          </p:spPr>
        </p:pic>
        <p:sp>
          <p:nvSpPr>
            <p:cNvPr id="8" name="Rectángulo 7">
              <a:extLst>
                <a:ext uri="{FF2B5EF4-FFF2-40B4-BE49-F238E27FC236}">
                  <a16:creationId xmlns:a16="http://schemas.microsoft.com/office/drawing/2014/main" id="{7BADFCD0-8F44-4985-B1C5-13677D3E6F1E}"/>
                </a:ext>
              </a:extLst>
            </p:cNvPr>
            <p:cNvSpPr/>
            <p:nvPr/>
          </p:nvSpPr>
          <p:spPr>
            <a:xfrm>
              <a:off x="0" y="5711251"/>
              <a:ext cx="12192000" cy="899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sp>
          <p:nvSpPr>
            <p:cNvPr id="9" name="Rectángulo 8">
              <a:extLst>
                <a:ext uri="{FF2B5EF4-FFF2-40B4-BE49-F238E27FC236}">
                  <a16:creationId xmlns:a16="http://schemas.microsoft.com/office/drawing/2014/main" id="{CF07A60F-3691-4E46-A8F5-96847C3F3C6D}"/>
                </a:ext>
              </a:extLst>
            </p:cNvPr>
            <p:cNvSpPr/>
            <p:nvPr/>
          </p:nvSpPr>
          <p:spPr>
            <a:xfrm>
              <a:off x="0" y="5623900"/>
              <a:ext cx="12192000"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O"/>
            </a:p>
          </p:txBody>
        </p:sp>
      </p:grpSp>
      <p:sp>
        <p:nvSpPr>
          <p:cNvPr id="13" name="3 Rectángulo">
            <a:extLst>
              <a:ext uri="{FF2B5EF4-FFF2-40B4-BE49-F238E27FC236}">
                <a16:creationId xmlns:a16="http://schemas.microsoft.com/office/drawing/2014/main" id="{AF391A2F-5266-485B-8AB4-5080A9C3C8D7}"/>
              </a:ext>
            </a:extLst>
          </p:cNvPr>
          <p:cNvSpPr/>
          <p:nvPr/>
        </p:nvSpPr>
        <p:spPr>
          <a:xfrm>
            <a:off x="3073837" y="1859340"/>
            <a:ext cx="6044326" cy="1569660"/>
          </a:xfrm>
          <a:prstGeom prst="rect">
            <a:avLst/>
          </a:prstGeom>
        </p:spPr>
        <p:txBody>
          <a:bodyPr wrap="square">
            <a:spAutoFit/>
          </a:bodyPr>
          <a:lstStyle/>
          <a:p>
            <a:pPr algn="r" defTabSz="457200">
              <a:defRPr/>
            </a:pPr>
            <a:r>
              <a:rPr lang="es-UY" sz="9600" dirty="0">
                <a:solidFill>
                  <a:srgbClr val="002060"/>
                </a:solidFill>
                <a:effectLst>
                  <a:reflection blurRad="6350" stA="55000" endA="300" endPos="45500" dir="5400000" sy="-100000" algn="bl" rotWithShape="0"/>
                </a:effectLst>
                <a:latin typeface="Humanst521 BT" panose="020B0602020204020204" pitchFamily="34" charset="0"/>
                <a:cs typeface="Arial" pitchFamily="34" charset="0"/>
              </a:rPr>
              <a:t>Gracias!!!!!</a:t>
            </a:r>
          </a:p>
        </p:txBody>
      </p:sp>
      <p:pic>
        <p:nvPicPr>
          <p:cNvPr id="11" name="Imagen 6">
            <a:extLst>
              <a:ext uri="{FF2B5EF4-FFF2-40B4-BE49-F238E27FC236}">
                <a16:creationId xmlns:a16="http://schemas.microsoft.com/office/drawing/2014/main" id="{9C2743C3-AF97-44E3-B898-872C2C450C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0246" y="6033535"/>
            <a:ext cx="3011396" cy="639588"/>
          </a:xfrm>
          <a:prstGeom prst="rect">
            <a:avLst/>
          </a:prstGeom>
        </p:spPr>
      </p:pic>
    </p:spTree>
    <p:extLst>
      <p:ext uri="{BB962C8B-B14F-4D97-AF65-F5344CB8AC3E}">
        <p14:creationId xmlns:p14="http://schemas.microsoft.com/office/powerpoint/2010/main" val="335988624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heme/theme1.xml><?xml version="1.0" encoding="utf-8"?>
<a:theme xmlns:a="http://schemas.openxmlformats.org/drawingml/2006/main" name="Simulacros SDP PBIP">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mulacros SDP PBIP" id="{8A19C8F0-F1DD-4854-A937-C707E91E4269}" vid="{9A3ADA8B-2E33-43EB-A4A9-B88D26E0545D}"/>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Simulacros SDP PBIP</Template>
  <TotalTime>24678</TotalTime>
  <Words>2715</Words>
  <Application>Microsoft Office PowerPoint</Application>
  <PresentationFormat>Widescreen</PresentationFormat>
  <Paragraphs>310</Paragraphs>
  <Slides>28</Slides>
  <Notes>28</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Gill Sans MT</vt:lpstr>
      <vt:lpstr>Humanst521 BT</vt:lpstr>
      <vt:lpstr>Wingdings</vt:lpstr>
      <vt:lpstr>Simulacros SDP PBIP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Alejandro Rodriguez Debes</dc:creator>
  <cp:lastModifiedBy>Carlos Rodriguez</cp:lastModifiedBy>
  <cp:revision>163</cp:revision>
  <cp:lastPrinted>2018-06-22T19:33:46Z</cp:lastPrinted>
  <dcterms:created xsi:type="dcterms:W3CDTF">2018-06-13T14:59:37Z</dcterms:created>
  <dcterms:modified xsi:type="dcterms:W3CDTF">2022-01-26T15:33:26Z</dcterms:modified>
</cp:coreProperties>
</file>