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57" r:id="rId3"/>
    <p:sldId id="258" r:id="rId4"/>
    <p:sldId id="273" r:id="rId5"/>
    <p:sldId id="274" r:id="rId6"/>
    <p:sldId id="262" r:id="rId7"/>
    <p:sldId id="259" r:id="rId8"/>
    <p:sldId id="260" r:id="rId9"/>
    <p:sldId id="261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7" r:id="rId19"/>
    <p:sldId id="271" r:id="rId20"/>
    <p:sldId id="272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5" autoAdjust="0"/>
    <p:restoredTop sz="94660"/>
  </p:normalViewPr>
  <p:slideViewPr>
    <p:cSldViewPr snapToGrid="0">
      <p:cViewPr varScale="1">
        <p:scale>
          <a:sx n="78" d="100"/>
          <a:sy n="78" d="100"/>
        </p:scale>
        <p:origin x="25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707967-F713-4B74-B5BB-A36C4A85E3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4E6CFE-7EA0-43BC-9947-89392A1DDC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70350-696E-4C3E-8D52-BFBF819443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8B2B2-343F-4A72-990D-8A6CE9FC72F4}" type="datetimeFigureOut">
              <a:rPr lang="en-MY" smtClean="0"/>
              <a:t>25/2/2022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7BCB6F-6C82-4D2F-BF6E-D2102A28C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8D83D9-9C49-40BB-8344-E698DE117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31527-1203-4C66-8591-56A52B5810EF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5839091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FFC1A8-E103-4E9F-8696-4BB7CAA73F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DCCD2A-A504-4D7C-8975-91EB4D564E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6CD748-AFF3-47B7-9DBD-FD9FBF8BB8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8B2B2-343F-4A72-990D-8A6CE9FC72F4}" type="datetimeFigureOut">
              <a:rPr lang="en-MY" smtClean="0"/>
              <a:t>25/2/2022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EEF846-6ABB-4A0D-B839-8802193A3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93005C-8772-41F8-8C0A-A0D81EC1AB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31527-1203-4C66-8591-56A52B5810EF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723684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152C9-3E0C-4BA6-9634-D6267DAFEF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8FD819-5CF7-4BE5-B8E7-7B688C655B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0E7896-1957-44F8-A516-727F5EACC2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8B2B2-343F-4A72-990D-8A6CE9FC72F4}" type="datetimeFigureOut">
              <a:rPr lang="en-MY" smtClean="0"/>
              <a:t>25/2/2022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8E4603-693C-4303-8067-3FD1682021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5B6A0E-2690-452A-B773-FB134CE2EC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31527-1203-4C66-8591-56A52B5810EF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176912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1322A-7712-4CE7-BC7F-336FDC571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B47AFB-E532-466E-9701-5D7A24D12B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61D0EB-1B62-42A3-AB9D-DE6F10AF66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AEC901-0FB3-48BB-B5E0-B7040A5D75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8B2B2-343F-4A72-990D-8A6CE9FC72F4}" type="datetimeFigureOut">
              <a:rPr lang="en-MY" smtClean="0"/>
              <a:t>25/2/2022</a:t>
            </a:fld>
            <a:endParaRPr lang="en-MY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B4E5D5-1CC1-460D-9004-7588EBA60D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D828FA-027B-4F6D-A4A7-057FCE97C0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31527-1203-4C66-8591-56A52B5810EF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990981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0EA6E5-F716-4144-9A69-2962FEDB6C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C17710-228F-4172-A08B-A44BF1F08D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AE9E38-9289-4DE4-AA69-5895BA4F56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A311A6-5686-4C04-9886-A02C14487F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63C79D7-0C4B-4E9F-AC0B-E75A44B300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41A2804-3F2B-4E4E-BF70-C1023A669C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8B2B2-343F-4A72-990D-8A6CE9FC72F4}" type="datetimeFigureOut">
              <a:rPr lang="en-MY" smtClean="0"/>
              <a:t>25/2/2022</a:t>
            </a:fld>
            <a:endParaRPr lang="en-MY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BB0D5E1-63A9-4180-A488-530268DF4B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6DFC58-CDEF-48AE-8979-1C7B44F1F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31527-1203-4C66-8591-56A52B5810EF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566496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4321E-1833-433A-BE9D-CDDDC757CB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339AE4-055A-4EA0-AFE1-3595C2481B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8B2B2-343F-4A72-990D-8A6CE9FC72F4}" type="datetimeFigureOut">
              <a:rPr lang="en-MY" smtClean="0"/>
              <a:t>25/2/2022</a:t>
            </a:fld>
            <a:endParaRPr lang="en-MY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B14CD22-831C-40B1-AAF8-C2FFAFE405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695A83-5159-4AE4-A833-2C876E50EB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31527-1203-4C66-8591-56A52B5810EF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549699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BD4650C-7E9D-4996-8843-F65B8EBA9D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8B2B2-343F-4A72-990D-8A6CE9FC72F4}" type="datetimeFigureOut">
              <a:rPr lang="en-MY" smtClean="0"/>
              <a:t>25/2/2022</a:t>
            </a:fld>
            <a:endParaRPr lang="en-MY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10E780-0D64-4A92-887C-778E857F22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019EEC-02A2-4C71-B324-653C45B062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31527-1203-4C66-8591-56A52B5810EF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138784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F22C23-32EE-4544-8338-B088A95C59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D992B9-2125-4889-A6D0-CDDB8BBB2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5DAF47-493A-4286-8CA7-05C63963A7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714B5F-BE5E-4A79-9461-56D69215D5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8B2B2-343F-4A72-990D-8A6CE9FC72F4}" type="datetimeFigureOut">
              <a:rPr lang="en-MY" smtClean="0"/>
              <a:t>25/2/2022</a:t>
            </a:fld>
            <a:endParaRPr lang="en-MY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8D0171-7353-407B-88AC-03791A3629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BCD36F-AA37-4273-8D84-D6CAF78098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31527-1203-4C66-8591-56A52B5810EF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0971847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94C5AE-9F26-4202-8D1A-FC0BE9795B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934C149-3453-4BD3-85ED-8FE9FA7012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MY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7E07D2-996B-43C6-88EA-FEC6A5DFC1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63366E-C245-4F69-A3E9-2C2D99A0D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8B2B2-343F-4A72-990D-8A6CE9FC72F4}" type="datetimeFigureOut">
              <a:rPr lang="en-MY" smtClean="0"/>
              <a:t>25/2/2022</a:t>
            </a:fld>
            <a:endParaRPr lang="en-MY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C4956B-2A9B-4C28-9C66-D83E21861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CC5EEB-AFEE-4334-A060-439133FBCC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31527-1203-4C66-8591-56A52B5810EF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9248407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B5C01-2C6D-4212-AB00-34EB99840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5FB868-C34E-42BF-AE5D-FFF3A438F6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F38601-A3BF-4FF5-B1B4-69A83499AA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8B2B2-343F-4A72-990D-8A6CE9FC72F4}" type="datetimeFigureOut">
              <a:rPr lang="en-MY" smtClean="0"/>
              <a:t>25/2/2022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654FA2-7D7E-4C88-801A-0C847FCF68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A55BDD-1595-4D49-BB14-7BD91CC26A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31527-1203-4C66-8591-56A52B5810EF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250790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74E26D-420E-4EE8-B259-E818F0B115A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AB527D-641A-48EB-BA5F-CED6EBF56E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39882C-A811-429A-88D7-DBB4A859A3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8B2B2-343F-4A72-990D-8A6CE9FC72F4}" type="datetimeFigureOut">
              <a:rPr lang="en-MY" smtClean="0"/>
              <a:t>25/2/2022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656407-A1BD-4860-8DBB-33B4111E5B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DBA22D-465F-48E1-983B-EC368229CB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31527-1203-4C66-8591-56A52B5810EF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2078158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0B46A9-9541-4D23-978C-0FFCBEF733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4B20CE-AA24-4ED1-9C5A-B5321A005B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89868E-F590-4285-B5E4-9B5ED6187B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78B2B2-343F-4A72-990D-8A6CE9FC72F4}" type="datetimeFigureOut">
              <a:rPr lang="en-MY" smtClean="0"/>
              <a:t>25/2/2022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6BFBCC-899D-481A-975B-0C1047D730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124FA2-8B18-45D6-813D-CE775ECBF4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431527-1203-4C66-8591-56A52B5810EF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009530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jpeg"/><Relationship Id="rId2" Type="http://schemas.openxmlformats.org/officeDocument/2006/relationships/audi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p4"/><Relationship Id="rId1" Type="http://schemas.microsoft.com/office/2007/relationships/media" Target="../media/media5.mp4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p4"/><Relationship Id="rId1" Type="http://schemas.microsoft.com/office/2007/relationships/media" Target="../media/media6.mp4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p4"/><Relationship Id="rId1" Type="http://schemas.microsoft.com/office/2007/relationships/media" Target="../media/media7.mp4"/><Relationship Id="rId6" Type="http://schemas.openxmlformats.org/officeDocument/2006/relationships/image" Target="../media/image2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p4"/><Relationship Id="rId1" Type="http://schemas.microsoft.com/office/2007/relationships/media" Target="../media/media8.mp4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p4"/><Relationship Id="rId1" Type="http://schemas.microsoft.com/office/2007/relationships/media" Target="../media/media9.mp4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p4"/><Relationship Id="rId1" Type="http://schemas.microsoft.com/office/2007/relationships/media" Target="../media/media10.mp4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p4"/><Relationship Id="rId1" Type="http://schemas.microsoft.com/office/2007/relationships/media" Target="../media/media11.mp4"/><Relationship Id="rId6" Type="http://schemas.openxmlformats.org/officeDocument/2006/relationships/image" Target="../media/image2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p4"/><Relationship Id="rId1" Type="http://schemas.microsoft.com/office/2007/relationships/media" Target="../media/media12.mp4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p4"/><Relationship Id="rId1" Type="http://schemas.microsoft.com/office/2007/relationships/media" Target="../media/media13.mp4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p4"/><Relationship Id="rId1" Type="http://schemas.microsoft.com/office/2007/relationships/media" Target="../media/media14.mp4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p4"/><Relationship Id="rId1" Type="http://schemas.microsoft.com/office/2007/relationships/media" Target="../media/media15.mp4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p4"/><Relationship Id="rId1" Type="http://schemas.microsoft.com/office/2007/relationships/media" Target="../media/media16.mp4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p4"/><Relationship Id="rId1" Type="http://schemas.microsoft.com/office/2007/relationships/media" Target="../media/media17.mp4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1667C9-A356-4042-AFED-9E11CD0134A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37" t="15297" r="17399" b="36030"/>
          <a:stretch/>
        </p:blipFill>
        <p:spPr>
          <a:xfrm>
            <a:off x="345990" y="1631093"/>
            <a:ext cx="5362832" cy="339810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AAC310F-53F2-4278-B49B-3DE2FBD205E7}"/>
              </a:ext>
            </a:extLst>
          </p:cNvPr>
          <p:cNvSpPr txBox="1"/>
          <p:nvPr/>
        </p:nvSpPr>
        <p:spPr>
          <a:xfrm>
            <a:off x="6483178" y="1538739"/>
            <a:ext cx="5362832" cy="37805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Malaysia Journal Of Society And Space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Tajuk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Aplikasi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GIS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penilaian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kawasan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berisiko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tinggi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wabak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denggi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Semenanjung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Malaysia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tahun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2016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Penulis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Azmaliza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Kamis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&amp; Lam Kuok Choy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Terbitan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Program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Geografi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Pusat Pembangunan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Sosial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Persekitaran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Fakulti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Sains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Kemanusiaan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Universiti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Kebangsaan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Malaysia</a:t>
            </a:r>
            <a:endParaRPr lang="en-MY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s.1">
            <a:hlinkClick r:id="" action="ppaction://media"/>
            <a:extLst>
              <a:ext uri="{FF2B5EF4-FFF2-40B4-BE49-F238E27FC236}">
                <a16:creationId xmlns:a16="http://schemas.microsoft.com/office/drawing/2014/main" id="{AFD10546-27BE-4BDF-B2ED-3F13800927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27028" y="6423454"/>
            <a:ext cx="350107" cy="308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524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emam Denggi - Info Sihat | Bahagian Pendidikan Kesihatan Kementerian  Kesihatan Malaysia">
            <a:extLst>
              <a:ext uri="{FF2B5EF4-FFF2-40B4-BE49-F238E27FC236}">
                <a16:creationId xmlns:a16="http://schemas.microsoft.com/office/drawing/2014/main" id="{180713C1-A297-48C7-A79C-F767F9ECF4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800" y="790832"/>
            <a:ext cx="4056937" cy="5523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23E133B-AEFC-499B-BBC5-6B7B3D604A51}"/>
              </a:ext>
            </a:extLst>
          </p:cNvPr>
          <p:cNvSpPr txBox="1"/>
          <p:nvPr/>
        </p:nvSpPr>
        <p:spPr>
          <a:xfrm>
            <a:off x="5140411" y="1928333"/>
            <a:ext cx="6635578" cy="30013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MY" sz="1600" dirty="0" err="1">
                <a:latin typeface="Arial" panose="020B0604020202020204" pitchFamily="34" charset="0"/>
                <a:cs typeface="Arial" panose="020B0604020202020204" pitchFamily="34" charset="0"/>
              </a:rPr>
              <a:t>Demam</a:t>
            </a:r>
            <a:r>
              <a:rPr lang="en-MY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600" dirty="0" err="1">
                <a:latin typeface="Arial" panose="020B0604020202020204" pitchFamily="34" charset="0"/>
                <a:cs typeface="Arial" panose="020B0604020202020204" pitchFamily="34" charset="0"/>
              </a:rPr>
              <a:t>denggi</a:t>
            </a:r>
            <a:r>
              <a:rPr lang="en-MY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6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MY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600" dirty="0" err="1">
                <a:latin typeface="Arial" panose="020B0604020202020204" pitchFamily="34" charset="0"/>
                <a:cs typeface="Arial" panose="020B0604020202020204" pitchFamily="34" charset="0"/>
              </a:rPr>
              <a:t>berpunca</a:t>
            </a:r>
            <a:r>
              <a:rPr lang="en-MY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6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MY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600" dirty="0" err="1">
                <a:latin typeface="Arial" panose="020B0604020202020204" pitchFamily="34" charset="0"/>
                <a:cs typeface="Arial" panose="020B0604020202020204" pitchFamily="34" charset="0"/>
              </a:rPr>
              <a:t>empat</a:t>
            </a:r>
            <a:r>
              <a:rPr lang="en-MY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600" dirty="0" err="1"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MY" sz="1600" dirty="0">
                <a:latin typeface="Arial" panose="020B0604020202020204" pitchFamily="34" charset="0"/>
                <a:cs typeface="Arial" panose="020B0604020202020204" pitchFamily="34" charset="0"/>
              </a:rPr>
              <a:t> virus </a:t>
            </a:r>
            <a:r>
              <a:rPr lang="en-MY" sz="1600" dirty="0" err="1">
                <a:latin typeface="Arial" panose="020B0604020202020204" pitchFamily="34" charset="0"/>
                <a:cs typeface="Arial" panose="020B0604020202020204" pitchFamily="34" charset="0"/>
              </a:rPr>
              <a:t>denggi</a:t>
            </a:r>
            <a:r>
              <a:rPr lang="en-MY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600" dirty="0" err="1">
                <a:latin typeface="Arial" panose="020B0604020202020204" pitchFamily="34" charset="0"/>
                <a:cs typeface="Arial" panose="020B0604020202020204" pitchFamily="34" charset="0"/>
              </a:rPr>
              <a:t>iaitu</a:t>
            </a:r>
            <a:r>
              <a:rPr lang="en-MY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600" b="1" dirty="0">
                <a:latin typeface="Arial" panose="020B0604020202020204" pitchFamily="34" charset="0"/>
                <a:cs typeface="Arial" panose="020B0604020202020204" pitchFamily="34" charset="0"/>
              </a:rPr>
              <a:t>flavivirus DEN-1, DEN-2, DEN-3 dan DEN-4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MY" sz="1600" dirty="0" err="1">
                <a:latin typeface="Arial" panose="020B0604020202020204" pitchFamily="34" charset="0"/>
                <a:cs typeface="Arial" panose="020B0604020202020204" pitchFamily="34" charset="0"/>
              </a:rPr>
              <a:t>Demam</a:t>
            </a:r>
            <a:r>
              <a:rPr lang="en-MY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600" dirty="0" err="1">
                <a:latin typeface="Arial" panose="020B0604020202020204" pitchFamily="34" charset="0"/>
                <a:cs typeface="Arial" panose="020B0604020202020204" pitchFamily="34" charset="0"/>
              </a:rPr>
              <a:t>denggi</a:t>
            </a:r>
            <a:r>
              <a:rPr lang="en-MY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600" dirty="0" err="1">
                <a:latin typeface="Arial" panose="020B0604020202020204" pitchFamily="34" charset="0"/>
                <a:cs typeface="Arial" panose="020B0604020202020204" pitchFamily="34" charset="0"/>
              </a:rPr>
              <a:t>boleh</a:t>
            </a:r>
            <a:r>
              <a:rPr lang="en-MY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600" dirty="0" err="1">
                <a:latin typeface="Arial" panose="020B0604020202020204" pitchFamily="34" charset="0"/>
                <a:cs typeface="Arial" panose="020B0604020202020204" pitchFamily="34" charset="0"/>
              </a:rPr>
              <a:t>terbahagi</a:t>
            </a:r>
            <a:r>
              <a:rPr lang="en-MY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600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MY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dua</a:t>
            </a:r>
            <a:r>
              <a:rPr lang="en-MY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MY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600" dirty="0" err="1">
                <a:latin typeface="Arial" panose="020B0604020202020204" pitchFamily="34" charset="0"/>
                <a:cs typeface="Arial" panose="020B0604020202020204" pitchFamily="34" charset="0"/>
              </a:rPr>
              <a:t>iaitu</a:t>
            </a:r>
            <a:r>
              <a:rPr lang="en-MY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demam</a:t>
            </a:r>
            <a:r>
              <a:rPr lang="en-MY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denggi</a:t>
            </a:r>
            <a:r>
              <a:rPr lang="en-MY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biasa</a:t>
            </a:r>
            <a:r>
              <a:rPr lang="en-MY" sz="1600" b="1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MY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demam</a:t>
            </a:r>
            <a:r>
              <a:rPr lang="en-MY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denggi</a:t>
            </a:r>
            <a:r>
              <a:rPr lang="en-MY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berdarah</a:t>
            </a:r>
            <a:endParaRPr lang="en-MY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MY" sz="1600" dirty="0">
                <a:latin typeface="Arial" panose="020B0604020202020204" pitchFamily="34" charset="0"/>
                <a:cs typeface="Arial" panose="020B0604020202020204" pitchFamily="34" charset="0"/>
              </a:rPr>
              <a:t>Kerajaan Malaysia </a:t>
            </a:r>
            <a:r>
              <a:rPr lang="en-MY" sz="16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MY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membangkitkan</a:t>
            </a:r>
            <a:r>
              <a:rPr lang="en-MY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isu</a:t>
            </a:r>
            <a:r>
              <a:rPr lang="en-MY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peningkatan</a:t>
            </a:r>
            <a:r>
              <a:rPr lang="en-MY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wabak</a:t>
            </a:r>
            <a:r>
              <a:rPr lang="en-MY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denggi</a:t>
            </a:r>
            <a:r>
              <a:rPr lang="en-MY" sz="1600" b="1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MY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seluruh</a:t>
            </a:r>
            <a:r>
              <a:rPr lang="en-MY" sz="1600" b="1" dirty="0">
                <a:latin typeface="Arial" panose="020B0604020202020204" pitchFamily="34" charset="0"/>
                <a:cs typeface="Arial" panose="020B0604020202020204" pitchFamily="34" charset="0"/>
              </a:rPr>
              <a:t> dunia</a:t>
            </a:r>
            <a:r>
              <a:rPr lang="en-MY" sz="16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MY" sz="1600" dirty="0" err="1">
                <a:latin typeface="Arial" panose="020B0604020202020204" pitchFamily="34" charset="0"/>
                <a:cs typeface="Arial" panose="020B0604020202020204" pitchFamily="34" charset="0"/>
              </a:rPr>
              <a:t>didapati</a:t>
            </a:r>
            <a:r>
              <a:rPr lang="en-MY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600" dirty="0" err="1">
                <a:latin typeface="Arial" panose="020B0604020202020204" pitchFamily="34" charset="0"/>
                <a:cs typeface="Arial" panose="020B0604020202020204" pitchFamily="34" charset="0"/>
              </a:rPr>
              <a:t>meningkat</a:t>
            </a:r>
            <a:r>
              <a:rPr lang="en-MY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6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MY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600" dirty="0" err="1">
                <a:latin typeface="Arial" panose="020B0604020202020204" pitchFamily="34" charset="0"/>
                <a:cs typeface="Arial" panose="020B0604020202020204" pitchFamily="34" charset="0"/>
              </a:rPr>
              <a:t>mendadak</a:t>
            </a:r>
            <a:r>
              <a:rPr lang="en-MY" sz="160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MY" sz="1600" dirty="0" err="1">
                <a:latin typeface="Arial" panose="020B0604020202020204" pitchFamily="34" charset="0"/>
                <a:cs typeface="Arial" panose="020B0604020202020204" pitchFamily="34" charset="0"/>
              </a:rPr>
              <a:t>Perhimpunan</a:t>
            </a:r>
            <a:r>
              <a:rPr lang="en-MY" sz="1600" dirty="0">
                <a:latin typeface="Arial" panose="020B0604020202020204" pitchFamily="34" charset="0"/>
                <a:cs typeface="Arial" panose="020B0604020202020204" pitchFamily="34" charset="0"/>
              </a:rPr>
              <a:t> Kesihatan </a:t>
            </a:r>
            <a:r>
              <a:rPr lang="en-MY" sz="1600" dirty="0" err="1">
                <a:latin typeface="Arial" panose="020B0604020202020204" pitchFamily="34" charset="0"/>
                <a:cs typeface="Arial" panose="020B0604020202020204" pitchFamily="34" charset="0"/>
              </a:rPr>
              <a:t>Sedunia</a:t>
            </a:r>
            <a:r>
              <a:rPr lang="en-MY" sz="1600" dirty="0">
                <a:latin typeface="Arial" panose="020B0604020202020204" pitchFamily="34" charset="0"/>
                <a:cs typeface="Arial" panose="020B0604020202020204" pitchFamily="34" charset="0"/>
              </a:rPr>
              <a:t> ke-66 di Geneva, Switzerland.</a:t>
            </a:r>
          </a:p>
        </p:txBody>
      </p:sp>
      <p:pic>
        <p:nvPicPr>
          <p:cNvPr id="3" name="s.2">
            <a:hlinkClick r:id="" action="ppaction://media"/>
            <a:extLst>
              <a:ext uri="{FF2B5EF4-FFF2-40B4-BE49-F238E27FC236}">
                <a16:creationId xmlns:a16="http://schemas.microsoft.com/office/drawing/2014/main" id="{E0C5DA34-E4C4-497F-AF8A-DBC426713E8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96508" y="6314302"/>
            <a:ext cx="322692" cy="322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657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ENA DAN AKSARA: GALERI GAMBAR">
            <a:extLst>
              <a:ext uri="{FF2B5EF4-FFF2-40B4-BE49-F238E27FC236}">
                <a16:creationId xmlns:a16="http://schemas.microsoft.com/office/drawing/2014/main" id="{A1140292-39B9-4CD3-A5B5-44A39AC146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782" y="413566"/>
            <a:ext cx="4020579" cy="2709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JoM kEpOh">
            <a:extLst>
              <a:ext uri="{FF2B5EF4-FFF2-40B4-BE49-F238E27FC236}">
                <a16:creationId xmlns:a16="http://schemas.microsoft.com/office/drawing/2014/main" id="{C62E27EE-DB3A-4F16-87EB-F8A4AC342D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782" y="3429000"/>
            <a:ext cx="4020578" cy="3015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Pulau dengan kepadatan penduduk yang paling tinggi di dunia">
            <a:extLst>
              <a:ext uri="{FF2B5EF4-FFF2-40B4-BE49-F238E27FC236}">
                <a16:creationId xmlns:a16="http://schemas.microsoft.com/office/drawing/2014/main" id="{811CE984-590B-4169-9897-47F4E1BDBD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4707" y="415368"/>
            <a:ext cx="4020578" cy="2709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Fenomena El-Nino; Langkah berjaga-jaga di Musim Panas | MajalahSains">
            <a:extLst>
              <a:ext uri="{FF2B5EF4-FFF2-40B4-BE49-F238E27FC236}">
                <a16:creationId xmlns:a16="http://schemas.microsoft.com/office/drawing/2014/main" id="{D901199A-9E7C-4A14-B4C5-90C8AE71C4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946" y="3675356"/>
            <a:ext cx="4891546" cy="274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43CB689-9B26-4763-ACA9-199F50BBB4A5}"/>
              </a:ext>
            </a:extLst>
          </p:cNvPr>
          <p:cNvSpPr txBox="1"/>
          <p:nvPr/>
        </p:nvSpPr>
        <p:spPr>
          <a:xfrm>
            <a:off x="2401071" y="561808"/>
            <a:ext cx="402057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MY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FAKTOR PERSEKITARAN YANG KOTOR</a:t>
            </a:r>
            <a:endParaRPr lang="en-MY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5AC9BAD-2BB6-41D7-915C-C2F1381C0689}"/>
              </a:ext>
            </a:extLst>
          </p:cNvPr>
          <p:cNvSpPr txBox="1"/>
          <p:nvPr/>
        </p:nvSpPr>
        <p:spPr>
          <a:xfrm>
            <a:off x="2664429" y="5498757"/>
            <a:ext cx="402057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sv-SE" b="1" dirty="0">
                <a:latin typeface="Arial" panose="020B0604020202020204" pitchFamily="34" charset="0"/>
                <a:cs typeface="Arial" panose="020B0604020202020204" pitchFamily="34" charset="0"/>
              </a:rPr>
              <a:t>MEMBUANG SAMPAH MERATA-RATA</a:t>
            </a:r>
            <a:r>
              <a:rPr lang="sv-SE" dirty="0"/>
              <a:t>,</a:t>
            </a:r>
            <a:endParaRPr lang="en-MY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D1B405B-4289-4D44-A8DA-F334D4798F78}"/>
              </a:ext>
            </a:extLst>
          </p:cNvPr>
          <p:cNvSpPr txBox="1"/>
          <p:nvPr/>
        </p:nvSpPr>
        <p:spPr>
          <a:xfrm>
            <a:off x="5216096" y="2280703"/>
            <a:ext cx="3374165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KEPADATAN PENDUDUK</a:t>
            </a:r>
          </a:p>
          <a:p>
            <a:pPr algn="ctr"/>
            <a:endParaRPr lang="en-MY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F30DF83-54CF-4361-8810-79BEED882D2E}"/>
              </a:ext>
            </a:extLst>
          </p:cNvPr>
          <p:cNvSpPr txBox="1"/>
          <p:nvPr/>
        </p:nvSpPr>
        <p:spPr>
          <a:xfrm>
            <a:off x="5597610" y="4371115"/>
            <a:ext cx="279494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FENOMENA EL NINO</a:t>
            </a:r>
          </a:p>
          <a:p>
            <a:pPr algn="ctr"/>
            <a:endParaRPr lang="en-MY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s.3">
            <a:hlinkClick r:id="" action="ppaction://media"/>
            <a:extLst>
              <a:ext uri="{FF2B5EF4-FFF2-40B4-BE49-F238E27FC236}">
                <a16:creationId xmlns:a16="http://schemas.microsoft.com/office/drawing/2014/main" id="{2CDE8F80-5603-48EA-9811-F42E41DB77A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00485" y="6442632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602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1F975DF-748B-43AD-B083-BA70F9A3A65F}"/>
              </a:ext>
            </a:extLst>
          </p:cNvPr>
          <p:cNvSpPr txBox="1"/>
          <p:nvPr/>
        </p:nvSpPr>
        <p:spPr>
          <a:xfrm>
            <a:off x="739346" y="1458098"/>
            <a:ext cx="10416746" cy="3279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4800" dirty="0">
                <a:latin typeface="Arial" panose="020B0604020202020204" pitchFamily="34" charset="0"/>
                <a:cs typeface="Arial" panose="020B0604020202020204" pitchFamily="34" charset="0"/>
              </a:rPr>
              <a:t>SISTEM MAKLUMAT GEOGRAFI (GIS) DALAM PENULARAN WABAK DENGGI</a:t>
            </a:r>
            <a:endParaRPr lang="en-MY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s.4">
            <a:hlinkClick r:id="" action="ppaction://media"/>
            <a:extLst>
              <a:ext uri="{FF2B5EF4-FFF2-40B4-BE49-F238E27FC236}">
                <a16:creationId xmlns:a16="http://schemas.microsoft.com/office/drawing/2014/main" id="{B49C8EB0-D1D4-4FD8-A64C-6C1F96D5553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4097" y="628753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134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0D6F6B5-B011-4C22-A813-CCED37D33F90}"/>
              </a:ext>
            </a:extLst>
          </p:cNvPr>
          <p:cNvSpPr txBox="1"/>
          <p:nvPr/>
        </p:nvSpPr>
        <p:spPr>
          <a:xfrm>
            <a:off x="368643" y="815546"/>
            <a:ext cx="11454713" cy="54425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Teknologi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GIS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meluas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pemetaan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digital dan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analisis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membuat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perancangan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keputusan</a:t>
            </a:r>
            <a:endParaRPr lang="en-MY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Kajian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Shaharudin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et al. (2002) di Bandar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Baru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Bangi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Kajang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, Selangor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kaedah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analisis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tindihan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antara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lokasi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kes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denggi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dan data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populasi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mengenalpasti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lokasi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berisiko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tinggi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penularan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wabak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denggi</a:t>
            </a:r>
            <a:endParaRPr lang="en-MY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Kajian Aziz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Shafie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(2006, 2008, 2011)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memberi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tumpuan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penentuan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lokasi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berisiko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tinggi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sebelum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berlakunya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kes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denggi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tindakan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pencegahan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awal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. Teknik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analisis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ruang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kaedah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model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indeks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guna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tanah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kawasan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Ulu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Bernam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Timur, Perak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mendapati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kawasan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penempatan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utama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mempunyai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risiko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tinggi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berlakunya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penyebaran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wabak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denggi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(Aziz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Shafie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, 2006).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Mohamad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Naim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et al. (2013) di Seremban dan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Mohd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Hazrin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et al. (2016) di Putrajaya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turut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membuktikan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penggunaan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teknologi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GIS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membantu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mengenalpasti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kawasan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berisiko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tinggi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denggi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tanpa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memerlukan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kepadatan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nyamuk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MY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s.5">
            <a:hlinkClick r:id="" action="ppaction://media"/>
            <a:extLst>
              <a:ext uri="{FF2B5EF4-FFF2-40B4-BE49-F238E27FC236}">
                <a16:creationId xmlns:a16="http://schemas.microsoft.com/office/drawing/2014/main" id="{3D62E0F8-4C23-4143-A4F2-BA143E75FC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18556" y="6374027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606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502F284-7DB1-4B76-8D92-7121A279F9A8}"/>
              </a:ext>
            </a:extLst>
          </p:cNvPr>
          <p:cNvSpPr txBox="1"/>
          <p:nvPr/>
        </p:nvSpPr>
        <p:spPr>
          <a:xfrm>
            <a:off x="2594919" y="2820425"/>
            <a:ext cx="80936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latin typeface="Arial" panose="020B0604020202020204" pitchFamily="34" charset="0"/>
                <a:cs typeface="Arial" panose="020B0604020202020204" pitchFamily="34" charset="0"/>
              </a:rPr>
              <a:t>METODOLOGI KAJIAN</a:t>
            </a:r>
            <a:endParaRPr lang="en-MY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88183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D90EBAF-4307-4639-A60C-48C2F7785F5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72" t="31342" r="18209" b="12955"/>
          <a:stretch/>
        </p:blipFill>
        <p:spPr>
          <a:xfrm>
            <a:off x="444844" y="773045"/>
            <a:ext cx="6203092" cy="531190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BB378FB-2419-4AAE-A65D-D86E75C41544}"/>
              </a:ext>
            </a:extLst>
          </p:cNvPr>
          <p:cNvSpPr txBox="1"/>
          <p:nvPr/>
        </p:nvSpPr>
        <p:spPr>
          <a:xfrm>
            <a:off x="6647936" y="864973"/>
            <a:ext cx="5362832" cy="58580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Fasa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1: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Pengumpulan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Data Dan Maklumat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Fasa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terbahagi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bahagian</a:t>
            </a:r>
            <a:endParaRPr lang="en-MY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Bahagian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pertama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ialah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kajian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maklumat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sekunder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iaitu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mengenalpasti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faktor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mempengaruhi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kes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denggi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kajian-kajian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lepas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di Malaysia.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Bahagian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kedua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ialah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dapatan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kawasan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berisiko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tinggi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kes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denggi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kawasan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wabak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berpanjangan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melebihi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30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hari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minggu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ke-19 dan ke-22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tahun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2016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portal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iDengue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Pemilihan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minggu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ke-19 dan ke-22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tahun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2016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dibuat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kerana 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data yang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diekstrak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mapservice</a:t>
            </a:r>
            <a:endParaRPr lang="en-MY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fasa 1">
            <a:hlinkClick r:id="" action="ppaction://media"/>
            <a:extLst>
              <a:ext uri="{FF2B5EF4-FFF2-40B4-BE49-F238E27FC236}">
                <a16:creationId xmlns:a16="http://schemas.microsoft.com/office/drawing/2014/main" id="{68768401-5091-427A-B760-CA4137AD5AE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710087" y="6508803"/>
            <a:ext cx="214184" cy="214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371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E25AD9-622E-418A-9353-107779C3700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26" t="49277" r="13803" b="8873"/>
          <a:stretch/>
        </p:blipFill>
        <p:spPr>
          <a:xfrm>
            <a:off x="683179" y="494270"/>
            <a:ext cx="4851253" cy="279989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92F9206-7E1F-457C-BC5E-A6C523BAB7F0}"/>
              </a:ext>
            </a:extLst>
          </p:cNvPr>
          <p:cNvSpPr txBox="1"/>
          <p:nvPr/>
        </p:nvSpPr>
        <p:spPr>
          <a:xfrm>
            <a:off x="6096000" y="494270"/>
            <a:ext cx="5618205" cy="58580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Fasa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2: Pembangunan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Aplikasi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GIS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Denggi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Localhost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Data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kawasan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berisiko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tinggi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diplot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semula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ke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format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ArcSDE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geodatabase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perisian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ArcGIS 10.1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localhost.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Daerah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serta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mukim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dimasukkan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ke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perisian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ArcGIS Viewer for Flex 3.7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pembangunan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aplikasi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GIS-DENGGI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localhost.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Widget Google Street View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dimasukkan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ke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aplikasi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GIS-DENGGI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mengenalpasti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faktor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persekitaran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MY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DAF0200-320A-4558-A678-DA920627BDC3}"/>
              </a:ext>
            </a:extLst>
          </p:cNvPr>
          <p:cNvSpPr txBox="1"/>
          <p:nvPr/>
        </p:nvSpPr>
        <p:spPr>
          <a:xfrm>
            <a:off x="364574" y="2967335"/>
            <a:ext cx="5488459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MY" sz="12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Pembangunan </a:t>
            </a:r>
            <a:r>
              <a:rPr lang="en-MY" sz="12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Aplikasi</a:t>
            </a:r>
            <a:r>
              <a:rPr lang="en-MY" sz="12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GIS-DENGGI </a:t>
            </a:r>
            <a:r>
              <a:rPr lang="en-MY" sz="12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MY" sz="12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200" b="0" i="1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localhost </a:t>
            </a:r>
            <a:r>
              <a:rPr lang="en-MY" sz="12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MY" sz="12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ArcGIS </a:t>
            </a:r>
          </a:p>
          <a:p>
            <a:pPr algn="ctr"/>
            <a:r>
              <a:rPr lang="en-MY" sz="1200" b="0" i="1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Viewer for Flex </a:t>
            </a:r>
            <a:r>
              <a:rPr lang="en-MY" sz="12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3.7 </a:t>
            </a:r>
            <a:endParaRPr lang="en-MY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56F4F37-B440-45EB-A5F3-B88583EF2F9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97" t="33660" r="12752" b="25815"/>
          <a:stretch/>
        </p:blipFill>
        <p:spPr>
          <a:xfrm>
            <a:off x="683176" y="3563832"/>
            <a:ext cx="4851253" cy="279989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328465E-86A5-4942-ADCB-CDEBB3517A30}"/>
              </a:ext>
            </a:extLst>
          </p:cNvPr>
          <p:cNvSpPr txBox="1"/>
          <p:nvPr/>
        </p:nvSpPr>
        <p:spPr>
          <a:xfrm>
            <a:off x="-2058" y="6267729"/>
            <a:ext cx="6098058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MY" sz="1200" dirty="0">
                <a:latin typeface="Arial" panose="020B0604020202020204" pitchFamily="34" charset="0"/>
                <a:cs typeface="Arial" panose="020B0604020202020204" pitchFamily="34" charset="0"/>
              </a:rPr>
              <a:t>Widget Google Street View di </a:t>
            </a:r>
            <a:r>
              <a:rPr lang="en-MY" sz="12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MY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200" dirty="0" err="1">
                <a:latin typeface="Arial" panose="020B0604020202020204" pitchFamily="34" charset="0"/>
                <a:cs typeface="Arial" panose="020B0604020202020204" pitchFamily="34" charset="0"/>
              </a:rPr>
              <a:t>aplikasi</a:t>
            </a:r>
            <a:r>
              <a:rPr lang="en-MY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en-MY" sz="1200" dirty="0">
                <a:latin typeface="Arial" panose="020B0604020202020204" pitchFamily="34" charset="0"/>
                <a:cs typeface="Arial" panose="020B0604020202020204" pitchFamily="34" charset="0"/>
              </a:rPr>
              <a:t>GIS-DENGGI</a:t>
            </a:r>
          </a:p>
        </p:txBody>
      </p:sp>
      <p:pic>
        <p:nvPicPr>
          <p:cNvPr id="11" name="fasa 2">
            <a:hlinkClick r:id="" action="ppaction://media"/>
            <a:extLst>
              <a:ext uri="{FF2B5EF4-FFF2-40B4-BE49-F238E27FC236}">
                <a16:creationId xmlns:a16="http://schemas.microsoft.com/office/drawing/2014/main" id="{C0558D0C-1A89-4B2E-B3B8-55B4605668A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09405" y="6424594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435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569582E-EFC2-45E4-AECB-9763BBD0A41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322" t="45462" r="22151" b="18347"/>
          <a:stretch/>
        </p:blipFill>
        <p:spPr>
          <a:xfrm>
            <a:off x="524617" y="915490"/>
            <a:ext cx="5837732" cy="438068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1F966A8-9EAD-4F8D-B4E4-E82DCC26FEA7}"/>
              </a:ext>
            </a:extLst>
          </p:cNvPr>
          <p:cNvSpPr txBox="1"/>
          <p:nvPr/>
        </p:nvSpPr>
        <p:spPr>
          <a:xfrm>
            <a:off x="6519626" y="915490"/>
            <a:ext cx="4979773" cy="5027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Fasa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3: Analisis Data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Fasa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3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fasa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terakhir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kajian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di mana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analisis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tindihan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ke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atas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kawasan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berisiko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tinggi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minggu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ke-19 dan ke-22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tahun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2016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populasi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penduduk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dan data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sempadan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negeri,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daerah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dan mukim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Pengenalpastian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maklumat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kediaman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imej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i="1" dirty="0">
                <a:latin typeface="Arial" panose="020B0604020202020204" pitchFamily="34" charset="0"/>
                <a:cs typeface="Arial" panose="020B0604020202020204" pitchFamily="34" charset="0"/>
              </a:rPr>
              <a:t>Google Street View widget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Hasil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daripada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pembangunan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aplikasi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GIS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Denggi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analisis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dijalankan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E4138A7-27B9-4E95-A98B-C65DDC7E2D7D}"/>
              </a:ext>
            </a:extLst>
          </p:cNvPr>
          <p:cNvSpPr txBox="1"/>
          <p:nvPr/>
        </p:nvSpPr>
        <p:spPr>
          <a:xfrm>
            <a:off x="421568" y="5296176"/>
            <a:ext cx="6098058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MY" sz="1200" dirty="0" err="1">
                <a:latin typeface="Arial" panose="020B0604020202020204" pitchFamily="34" charset="0"/>
                <a:cs typeface="Arial" panose="020B0604020202020204" pitchFamily="34" charset="0"/>
              </a:rPr>
              <a:t>Jadual</a:t>
            </a:r>
            <a:r>
              <a:rPr lang="en-MY" sz="1200" dirty="0">
                <a:latin typeface="Arial" panose="020B0604020202020204" pitchFamily="34" charset="0"/>
                <a:cs typeface="Arial" panose="020B0604020202020204" pitchFamily="34" charset="0"/>
              </a:rPr>
              <a:t> 1: Analisis data </a:t>
            </a:r>
            <a:r>
              <a:rPr lang="en-MY" sz="1200" dirty="0" err="1">
                <a:latin typeface="Arial" panose="020B0604020202020204" pitchFamily="34" charset="0"/>
                <a:cs typeface="Arial" panose="020B0604020202020204" pitchFamily="34" charset="0"/>
              </a:rPr>
              <a:t>kajian</a:t>
            </a:r>
            <a:r>
              <a:rPr lang="en-MY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2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MY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200" dirty="0" err="1">
                <a:latin typeface="Arial" panose="020B0604020202020204" pitchFamily="34" charset="0"/>
                <a:cs typeface="Arial" panose="020B0604020202020204" pitchFamily="34" charset="0"/>
              </a:rPr>
              <a:t>ke</a:t>
            </a:r>
            <a:r>
              <a:rPr lang="en-MY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200" dirty="0" err="1">
                <a:latin typeface="Arial" panose="020B0604020202020204" pitchFamily="34" charset="0"/>
                <a:cs typeface="Arial" panose="020B0604020202020204" pitchFamily="34" charset="0"/>
              </a:rPr>
              <a:t>atas</a:t>
            </a:r>
            <a:r>
              <a:rPr lang="en-MY" sz="1200" dirty="0">
                <a:latin typeface="Arial" panose="020B0604020202020204" pitchFamily="34" charset="0"/>
                <a:cs typeface="Arial" panose="020B0604020202020204" pitchFamily="34" charset="0"/>
              </a:rPr>
              <a:t> 36 </a:t>
            </a:r>
            <a:r>
              <a:rPr lang="en-MY" sz="1200" dirty="0" err="1">
                <a:latin typeface="Arial" panose="020B0604020202020204" pitchFamily="34" charset="0"/>
                <a:cs typeface="Arial" panose="020B0604020202020204" pitchFamily="34" charset="0"/>
              </a:rPr>
              <a:t>kawasan</a:t>
            </a:r>
            <a:r>
              <a:rPr lang="en-MY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200" dirty="0" err="1">
                <a:latin typeface="Arial" panose="020B0604020202020204" pitchFamily="34" charset="0"/>
                <a:cs typeface="Arial" panose="020B0604020202020204" pitchFamily="34" charset="0"/>
              </a:rPr>
              <a:t>berisiko</a:t>
            </a:r>
            <a:r>
              <a:rPr lang="en-MY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200" dirty="0" err="1">
                <a:latin typeface="Arial" panose="020B0604020202020204" pitchFamily="34" charset="0"/>
                <a:cs typeface="Arial" panose="020B0604020202020204" pitchFamily="34" charset="0"/>
              </a:rPr>
              <a:t>tinggi</a:t>
            </a:r>
            <a:r>
              <a:rPr lang="en-MY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200" dirty="0" err="1">
                <a:latin typeface="Arial" panose="020B0604020202020204" pitchFamily="34" charset="0"/>
                <a:cs typeface="Arial" panose="020B0604020202020204" pitchFamily="34" charset="0"/>
              </a:rPr>
              <a:t>denggi</a:t>
            </a:r>
            <a:r>
              <a:rPr lang="en-MY" sz="12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MY" sz="1200" dirty="0" err="1">
                <a:latin typeface="Arial" panose="020B0604020202020204" pitchFamily="34" charset="0"/>
                <a:cs typeface="Arial" panose="020B0604020202020204" pitchFamily="34" charset="0"/>
              </a:rPr>
              <a:t>melibatkan</a:t>
            </a:r>
            <a:r>
              <a:rPr lang="en-MY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200" dirty="0" err="1">
                <a:latin typeface="Arial" panose="020B0604020202020204" pitchFamily="34" charset="0"/>
                <a:cs typeface="Arial" panose="020B0604020202020204" pitchFamily="34" charset="0"/>
              </a:rPr>
              <a:t>tiga</a:t>
            </a:r>
            <a:r>
              <a:rPr lang="en-MY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200" dirty="0" err="1">
                <a:latin typeface="Arial" panose="020B0604020202020204" pitchFamily="34" charset="0"/>
                <a:cs typeface="Arial" panose="020B0604020202020204" pitchFamily="34" charset="0"/>
              </a:rPr>
              <a:t>buah</a:t>
            </a:r>
            <a:r>
              <a:rPr lang="en-MY" sz="1200" dirty="0">
                <a:latin typeface="Arial" panose="020B0604020202020204" pitchFamily="34" charset="0"/>
                <a:cs typeface="Arial" panose="020B0604020202020204" pitchFamily="34" charset="0"/>
              </a:rPr>
              <a:t> negeri </a:t>
            </a:r>
            <a:r>
              <a:rPr lang="en-MY" sz="1200" dirty="0" err="1">
                <a:latin typeface="Arial" panose="020B0604020202020204" pitchFamily="34" charset="0"/>
                <a:cs typeface="Arial" panose="020B0604020202020204" pitchFamily="34" charset="0"/>
              </a:rPr>
              <a:t>iaitu</a:t>
            </a:r>
            <a:r>
              <a:rPr lang="en-MY" sz="1200" dirty="0">
                <a:latin typeface="Arial" panose="020B0604020202020204" pitchFamily="34" charset="0"/>
                <a:cs typeface="Arial" panose="020B0604020202020204" pitchFamily="34" charset="0"/>
              </a:rPr>
              <a:t> Johor, Negeri Sembilan dan Selangor </a:t>
            </a:r>
            <a:r>
              <a:rPr lang="en-MY" sz="120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MY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200" dirty="0" err="1">
                <a:latin typeface="Arial" panose="020B0604020202020204" pitchFamily="34" charset="0"/>
                <a:cs typeface="Arial" panose="020B0604020202020204" pitchFamily="34" charset="0"/>
              </a:rPr>
              <a:t>minggu</a:t>
            </a:r>
            <a:r>
              <a:rPr lang="en-MY" sz="1200" dirty="0">
                <a:latin typeface="Arial" panose="020B0604020202020204" pitchFamily="34" charset="0"/>
                <a:cs typeface="Arial" panose="020B0604020202020204" pitchFamily="34" charset="0"/>
              </a:rPr>
              <a:t> ke-19 </a:t>
            </a:r>
            <a:r>
              <a:rPr lang="en-MY" sz="1200" dirty="0" err="1">
                <a:latin typeface="Arial" panose="020B0604020202020204" pitchFamily="34" charset="0"/>
                <a:cs typeface="Arial" panose="020B0604020202020204" pitchFamily="34" charset="0"/>
              </a:rPr>
              <a:t>tahun</a:t>
            </a:r>
            <a:r>
              <a:rPr lang="en-MY" sz="1200" dirty="0">
                <a:latin typeface="Arial" panose="020B0604020202020204" pitchFamily="34" charset="0"/>
                <a:cs typeface="Arial" panose="020B0604020202020204" pitchFamily="34" charset="0"/>
              </a:rPr>
              <a:t> 2016</a:t>
            </a:r>
          </a:p>
        </p:txBody>
      </p:sp>
      <p:pic>
        <p:nvPicPr>
          <p:cNvPr id="7" name="fasa 3">
            <a:hlinkClick r:id="" action="ppaction://media"/>
            <a:extLst>
              <a:ext uri="{FF2B5EF4-FFF2-40B4-BE49-F238E27FC236}">
                <a16:creationId xmlns:a16="http://schemas.microsoft.com/office/drawing/2014/main" id="{5AD9343A-571A-402D-9657-6907E71165E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94599" y="6398741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212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B82AFC0-B9DE-4049-8BF6-BC9B085377F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43" t="37417" r="22068" b="29485"/>
          <a:stretch/>
        </p:blipFill>
        <p:spPr>
          <a:xfrm>
            <a:off x="574122" y="1208240"/>
            <a:ext cx="5521878" cy="438068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53E5164-1219-4C38-900A-EDBD0AC06524}"/>
              </a:ext>
            </a:extLst>
          </p:cNvPr>
          <p:cNvSpPr txBox="1"/>
          <p:nvPr/>
        </p:nvSpPr>
        <p:spPr>
          <a:xfrm>
            <a:off x="483225" y="5588926"/>
            <a:ext cx="5703672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fi-FI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Jadual 2: Analisis data kajian dilakukan ke atas </a:t>
            </a:r>
            <a:r>
              <a:rPr lang="fi-FI" sz="12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 kawasan berisiko tinggi denggi yang melibatkan empat buah negeri iaitu Perak, Selangor, Wilayah Persekutuan Putrajaya dan Johor bagi minggu ke-22 tahun 2016</a:t>
            </a:r>
            <a:endParaRPr lang="en-MY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368DA7-AABE-4826-BE0E-EFA982776627}"/>
              </a:ext>
            </a:extLst>
          </p:cNvPr>
          <p:cNvSpPr txBox="1"/>
          <p:nvPr/>
        </p:nvSpPr>
        <p:spPr>
          <a:xfrm>
            <a:off x="6536724" y="1208240"/>
            <a:ext cx="4962675" cy="5027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Fasa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3: Analisis Data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Fasa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3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fasa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terakhir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kajian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di mana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analisis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tindihan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ke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atas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kawasan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berisiko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tinggi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minggu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ke-19 dan ke-22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tahun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2016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data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populasi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penduduk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dan data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sempadan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negeri,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daerah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dan mukim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Pengenalpastian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maklumat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kediaman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imej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i="1" dirty="0">
                <a:latin typeface="Arial" panose="020B0604020202020204" pitchFamily="34" charset="0"/>
                <a:cs typeface="Arial" panose="020B0604020202020204" pitchFamily="34" charset="0"/>
              </a:rPr>
              <a:t>Google Street View widget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Hasil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daripada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pembangunan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aplikasi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GIS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Denggi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analisis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dijalankan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7" name="jadual ke 2">
            <a:hlinkClick r:id="" action="ppaction://media"/>
            <a:extLst>
              <a:ext uri="{FF2B5EF4-FFF2-40B4-BE49-F238E27FC236}">
                <a16:creationId xmlns:a16="http://schemas.microsoft.com/office/drawing/2014/main" id="{4B6DE4C6-CE18-414C-B3C0-51FEC4230EB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94599" y="6235257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911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23D0B5D-65D4-44F8-9D28-2719AD4293E2}"/>
              </a:ext>
            </a:extLst>
          </p:cNvPr>
          <p:cNvSpPr txBox="1"/>
          <p:nvPr/>
        </p:nvSpPr>
        <p:spPr>
          <a:xfrm>
            <a:off x="1767016" y="3013501"/>
            <a:ext cx="90945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latin typeface="Arial" panose="020B0604020202020204" pitchFamily="34" charset="0"/>
                <a:cs typeface="Arial" panose="020B0604020202020204" pitchFamily="34" charset="0"/>
              </a:rPr>
              <a:t>HASIL DAN PERBINCANGAN</a:t>
            </a:r>
            <a:endParaRPr lang="en-MY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28337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8D3446B-B070-45B1-A635-A2156600ABB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41" t="46605" r="27499" b="13136"/>
          <a:stretch/>
        </p:blipFill>
        <p:spPr>
          <a:xfrm>
            <a:off x="305308" y="1507524"/>
            <a:ext cx="5403514" cy="358600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51A1B8-412F-45A6-81A6-9B1AD3AA3DCF}"/>
              </a:ext>
            </a:extLst>
          </p:cNvPr>
          <p:cNvSpPr txBox="1"/>
          <p:nvPr/>
        </p:nvSpPr>
        <p:spPr>
          <a:xfrm>
            <a:off x="6384325" y="1507524"/>
            <a:ext cx="5403514" cy="4196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Hasil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Daripada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Pembangunan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Aplikasi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GIS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Denggi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Dan Analisis Yang Telah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Dijalankan</a:t>
            </a:r>
            <a:endParaRPr lang="en-MY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Graf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kes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denggi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kawasan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berisiko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tinggi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minggu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ke-19 dan ke-22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tahun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2016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Tiga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mukim yang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terlibat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kedua-dua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minggu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ke-19 dan ke-22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iaitu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mukim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Pelentong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Cheras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Serendah</a:t>
            </a:r>
            <a:endParaRPr lang="en-MY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Mukim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Pelentong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Serendah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mempunyai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kes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berpanjangan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melibatkan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minggu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ke-19 dan ke-22.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3BDC3C5-3355-4A10-B43A-DF0BB82B506A}"/>
              </a:ext>
            </a:extLst>
          </p:cNvPr>
          <p:cNvSpPr txBox="1"/>
          <p:nvPr/>
        </p:nvSpPr>
        <p:spPr>
          <a:xfrm>
            <a:off x="305308" y="5027310"/>
            <a:ext cx="5613578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MY" sz="1200" dirty="0">
                <a:latin typeface="Arial" panose="020B0604020202020204" pitchFamily="34" charset="0"/>
                <a:cs typeface="Arial" panose="020B0604020202020204" pitchFamily="34" charset="0"/>
              </a:rPr>
              <a:t>Rajah 5: Kawasan </a:t>
            </a:r>
            <a:r>
              <a:rPr lang="en-MY" sz="1200" dirty="0" err="1">
                <a:latin typeface="Arial" panose="020B0604020202020204" pitchFamily="34" charset="0"/>
                <a:cs typeface="Arial" panose="020B0604020202020204" pitchFamily="34" charset="0"/>
              </a:rPr>
              <a:t>berisiko</a:t>
            </a:r>
            <a:r>
              <a:rPr lang="en-MY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200" dirty="0" err="1">
                <a:latin typeface="Arial" panose="020B0604020202020204" pitchFamily="34" charset="0"/>
                <a:cs typeface="Arial" panose="020B0604020202020204" pitchFamily="34" charset="0"/>
              </a:rPr>
              <a:t>tinggi</a:t>
            </a:r>
            <a:r>
              <a:rPr lang="en-MY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sz="1200" dirty="0" err="1">
                <a:latin typeface="Arial" panose="020B0604020202020204" pitchFamily="34" charset="0"/>
                <a:cs typeface="Arial" panose="020B0604020202020204" pitchFamily="34" charset="0"/>
              </a:rPr>
              <a:t>minggu</a:t>
            </a:r>
            <a:r>
              <a:rPr lang="en-MY" sz="1200" dirty="0">
                <a:latin typeface="Arial" panose="020B0604020202020204" pitchFamily="34" charset="0"/>
                <a:cs typeface="Arial" panose="020B0604020202020204" pitchFamily="34" charset="0"/>
              </a:rPr>
              <a:t> ke-19 dan ke-22 </a:t>
            </a:r>
            <a:r>
              <a:rPr lang="en-MY" sz="1200" dirty="0" err="1">
                <a:latin typeface="Arial" panose="020B0604020202020204" pitchFamily="34" charset="0"/>
                <a:cs typeface="Arial" panose="020B0604020202020204" pitchFamily="34" charset="0"/>
              </a:rPr>
              <a:t>tahun</a:t>
            </a:r>
            <a:r>
              <a:rPr lang="en-MY" sz="1200" dirty="0">
                <a:latin typeface="Arial" panose="020B0604020202020204" pitchFamily="34" charset="0"/>
                <a:cs typeface="Arial" panose="020B0604020202020204" pitchFamily="34" charset="0"/>
              </a:rPr>
              <a:t> 2016 </a:t>
            </a:r>
            <a:r>
              <a:rPr lang="en-MY" sz="1200" dirty="0" err="1">
                <a:latin typeface="Arial" panose="020B0604020202020204" pitchFamily="34" charset="0"/>
                <a:cs typeface="Arial" panose="020B0604020202020204" pitchFamily="34" charset="0"/>
              </a:rPr>
              <a:t>mengikut</a:t>
            </a:r>
            <a:r>
              <a:rPr lang="en-MY" sz="1200" dirty="0">
                <a:latin typeface="Arial" panose="020B0604020202020204" pitchFamily="34" charset="0"/>
                <a:cs typeface="Arial" panose="020B0604020202020204" pitchFamily="34" charset="0"/>
              </a:rPr>
              <a:t> mukim</a:t>
            </a:r>
          </a:p>
        </p:txBody>
      </p:sp>
      <p:pic>
        <p:nvPicPr>
          <p:cNvPr id="7" name="hasil dan perbincangan">
            <a:hlinkClick r:id="" action="ppaction://media"/>
            <a:extLst>
              <a:ext uri="{FF2B5EF4-FFF2-40B4-BE49-F238E27FC236}">
                <a16:creationId xmlns:a16="http://schemas.microsoft.com/office/drawing/2014/main" id="{33945AF9-A74F-43E6-9184-3EEBD9CC6C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58325" y="6386384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738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1C9B64D-4BF3-4154-9CF5-633D31DD98B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29" t="37135" r="27604" b="-25"/>
          <a:stretch/>
        </p:blipFill>
        <p:spPr>
          <a:xfrm>
            <a:off x="541980" y="224380"/>
            <a:ext cx="3549824" cy="320462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A821908-1DCE-406C-B9F9-46FCEE8C2B56}"/>
              </a:ext>
            </a:extLst>
          </p:cNvPr>
          <p:cNvSpPr txBox="1"/>
          <p:nvPr/>
        </p:nvSpPr>
        <p:spPr>
          <a:xfrm>
            <a:off x="6830885" y="1762796"/>
            <a:ext cx="4819135" cy="37805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cs typeface="Arial" panose="020B0604020202020204" pitchFamily="34" charset="0"/>
              </a:rPr>
              <a:t>Carian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s-ES" dirty="0" err="1">
                <a:latin typeface="Arial" panose="020B0604020202020204" pitchFamily="34" charset="0"/>
                <a:cs typeface="Arial" panose="020B0604020202020204" pitchFamily="34" charset="0"/>
              </a:rPr>
              <a:t>Analisis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s-ES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cs typeface="Arial" panose="020B0604020202020204" pitchFamily="34" charset="0"/>
              </a:rPr>
              <a:t>Aplikasi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 Gis-</a:t>
            </a:r>
            <a:r>
              <a:rPr lang="es-ES" dirty="0" err="1">
                <a:latin typeface="Arial" panose="020B0604020202020204" pitchFamily="34" charset="0"/>
                <a:cs typeface="Arial" panose="020B0604020202020204" pitchFamily="34" charset="0"/>
              </a:rPr>
              <a:t>denggi</a:t>
            </a:r>
            <a:endParaRPr lang="es-E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lphaLcPeriod"/>
            </a:pPr>
            <a:r>
              <a:rPr lang="es-ES" dirty="0" err="1">
                <a:latin typeface="Arial" panose="020B0604020202020204" pitchFamily="34" charset="0"/>
                <a:cs typeface="Arial" panose="020B0604020202020204" pitchFamily="34" charset="0"/>
              </a:rPr>
              <a:t>Mukim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latin typeface="Arial" panose="020B0604020202020204" pitchFamily="34" charset="0"/>
                <a:cs typeface="Arial" panose="020B0604020202020204" pitchFamily="34" charset="0"/>
              </a:rPr>
              <a:t>Pelentong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" dirty="0" err="1">
                <a:latin typeface="Arial" panose="020B0604020202020204" pitchFamily="34" charset="0"/>
                <a:cs typeface="Arial" panose="020B0604020202020204" pitchFamily="34" charset="0"/>
              </a:rPr>
              <a:t>Daerah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 Johor Bahru, Negeri Johor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Dua</a:t>
            </a:r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lokasi</a:t>
            </a:r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lokaliti</a:t>
            </a:r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wabak</a:t>
            </a:r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berpanjangan</a:t>
            </a:r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di </a:t>
            </a:r>
            <a:r>
              <a:rPr lang="es-ES" dirty="0" err="1">
                <a:latin typeface="Arial" panose="020B0604020202020204" pitchFamily="34" charset="0"/>
                <a:cs typeface="Arial" panose="020B0604020202020204" pitchFamily="34" charset="0"/>
              </a:rPr>
              <a:t>kawasan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 yang sama </a:t>
            </a:r>
            <a:r>
              <a:rPr lang="es-ES" dirty="0" err="1">
                <a:latin typeface="Arial" panose="020B0604020202020204" pitchFamily="34" charset="0"/>
                <a:cs typeface="Arial" panose="020B0604020202020204" pitchFamily="34" charset="0"/>
              </a:rPr>
              <a:t>iaitu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 Taman Desa Jaya, </a:t>
            </a:r>
            <a:r>
              <a:rPr lang="es-ES" dirty="0" err="1">
                <a:latin typeface="Arial" panose="020B0604020202020204" pitchFamily="34" charset="0"/>
                <a:cs typeface="Arial" panose="020B0604020202020204" pitchFamily="34" charset="0"/>
              </a:rPr>
              <a:t>Danau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 dan Taman </a:t>
            </a:r>
            <a:r>
              <a:rPr lang="es-ES" dirty="0" err="1">
                <a:latin typeface="Arial" panose="020B0604020202020204" pitchFamily="34" charset="0"/>
                <a:cs typeface="Arial" panose="020B0604020202020204" pitchFamily="34" charset="0"/>
              </a:rPr>
              <a:t>Megah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 Ria, Jalan </a:t>
            </a:r>
            <a:r>
              <a:rPr lang="es-ES" dirty="0" err="1">
                <a:latin typeface="Arial" panose="020B0604020202020204" pitchFamily="34" charset="0"/>
                <a:cs typeface="Arial" panose="020B0604020202020204" pitchFamily="34" charset="0"/>
              </a:rPr>
              <a:t>Selatang</a:t>
            </a:r>
            <a:endParaRPr lang="es-E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MY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A2F6450-6A9E-4508-B939-7564A7B6A52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43" t="39094" r="28040" b="21067"/>
          <a:stretch/>
        </p:blipFill>
        <p:spPr>
          <a:xfrm>
            <a:off x="2544543" y="3655119"/>
            <a:ext cx="3551457" cy="3202881"/>
          </a:xfrm>
          <a:prstGeom prst="rect">
            <a:avLst/>
          </a:prstGeom>
        </p:spPr>
      </p:pic>
      <p:pic>
        <p:nvPicPr>
          <p:cNvPr id="7" name="hasil carian dan analisis bahagian a">
            <a:hlinkClick r:id="" action="ppaction://media"/>
            <a:extLst>
              <a:ext uri="{FF2B5EF4-FFF2-40B4-BE49-F238E27FC236}">
                <a16:creationId xmlns:a16="http://schemas.microsoft.com/office/drawing/2014/main" id="{97306EBC-7E9D-4165-9E60-41A0783EB7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45220" y="6386383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508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42F618-3EF6-4AF8-87A5-BC9F8E3A7BF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47" t="39814" r="27939" b="19986"/>
          <a:stretch/>
        </p:blipFill>
        <p:spPr>
          <a:xfrm>
            <a:off x="321274" y="1853513"/>
            <a:ext cx="5369371" cy="315097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D712E48-AE57-4D73-97B0-4BBE820CA471}"/>
              </a:ext>
            </a:extLst>
          </p:cNvPr>
          <p:cNvSpPr txBox="1"/>
          <p:nvPr/>
        </p:nvSpPr>
        <p:spPr>
          <a:xfrm>
            <a:off x="6796216" y="1853513"/>
            <a:ext cx="4782065" cy="25340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/>
              <a:t>b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Serendah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Daerah Hulu Selangor,    Negeri Selangor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nn-NO" b="1" dirty="0">
                <a:latin typeface="Arial" panose="020B0604020202020204" pitchFamily="34" charset="0"/>
                <a:cs typeface="Arial" panose="020B0604020202020204" pitchFamily="34" charset="0"/>
              </a:rPr>
              <a:t>Satu lokasi lokaliti wabak berpanjangan </a:t>
            </a:r>
            <a:r>
              <a:rPr lang="nn-NO" dirty="0">
                <a:latin typeface="Arial" panose="020B0604020202020204" pitchFamily="34" charset="0"/>
                <a:cs typeface="Arial" panose="020B0604020202020204" pitchFamily="34" charset="0"/>
              </a:rPr>
              <a:t>di kawasan yang sama iaitu Apartment Kenanga, Taman Bunga Raya</a:t>
            </a:r>
            <a:endParaRPr lang="en-MY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kawasan mukin serendah">
            <a:hlinkClick r:id="" action="ppaction://media"/>
            <a:extLst>
              <a:ext uri="{FF2B5EF4-FFF2-40B4-BE49-F238E27FC236}">
                <a16:creationId xmlns:a16="http://schemas.microsoft.com/office/drawing/2014/main" id="{DC05D46E-3CF0-441A-B36F-0026D3DEBBE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73481" y="6163962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505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34E7CAC-A004-4DE3-88FF-C6811F57578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56" t="42879" r="25608" b="12234"/>
          <a:stretch/>
        </p:blipFill>
        <p:spPr>
          <a:xfrm>
            <a:off x="554219" y="1915297"/>
            <a:ext cx="5541781" cy="348460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163F4B3-CAAF-49F8-B73F-7293A02B7D58}"/>
              </a:ext>
            </a:extLst>
          </p:cNvPr>
          <p:cNvSpPr txBox="1"/>
          <p:nvPr/>
        </p:nvSpPr>
        <p:spPr>
          <a:xfrm>
            <a:off x="6400800" y="1235676"/>
            <a:ext cx="5436973" cy="5027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Analisis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Kediaman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Terlibat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Kawasan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Berisiko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Tinggi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Minggu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Ke-19 Dan Ke-22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Tahun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2016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Kediaman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teres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mencatatkan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rekod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tertinggi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kawasan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berisiko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tinggi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denggi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minggu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ke-19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iaitu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sebanyak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21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lokasi</a:t>
            </a:r>
            <a:endParaRPr lang="en-MY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Pada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minggu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ke-22,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kediaman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pangsapuri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mencatatkan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bacaan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tertinggi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iaitu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sebanyak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13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lokasi</a:t>
            </a:r>
            <a:endParaRPr lang="en-MY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Keseluruhan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kedua-dua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minggu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menunjukkan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kediaman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rumah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teres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mencatatkan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rekod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kes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denggi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tertinggi</a:t>
            </a:r>
            <a:endParaRPr lang="en-MY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analisis jenis kediaman">
            <a:hlinkClick r:id="" action="ppaction://media"/>
            <a:extLst>
              <a:ext uri="{FF2B5EF4-FFF2-40B4-BE49-F238E27FC236}">
                <a16:creationId xmlns:a16="http://schemas.microsoft.com/office/drawing/2014/main" id="{44221A38-8D2E-4AB1-9DA9-923CDB69415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28173" y="6262693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29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8DA3FA0-C7B7-44AD-992D-52B81BA2272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71" t="12414" r="27433" b="9169"/>
          <a:stretch/>
        </p:blipFill>
        <p:spPr>
          <a:xfrm>
            <a:off x="593125" y="331309"/>
            <a:ext cx="5226908" cy="619538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200EC3C-52AD-4400-BD7A-DBD5B0769894}"/>
              </a:ext>
            </a:extLst>
          </p:cNvPr>
          <p:cNvSpPr txBox="1"/>
          <p:nvPr/>
        </p:nvSpPr>
        <p:spPr>
          <a:xfrm>
            <a:off x="6685006" y="1538738"/>
            <a:ext cx="4802659" cy="37805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Analisis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Julat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Populasi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Penduduk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Kawasan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Berisiko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Tinggi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Wabak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Denggi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Minggu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Ke-19 Dan Ke-22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Tahun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2016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Analisis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bertujuan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mengenalpasti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faktor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kepadatan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penduduk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mempengaruhi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peningkatan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kes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denggi</a:t>
            </a:r>
            <a:endParaRPr lang="en-MY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Analisis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melibatkan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analisis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keluasan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b="1" dirty="0" err="1">
                <a:latin typeface="Arial" panose="020B0604020202020204" pitchFamily="34" charset="0"/>
                <a:cs typeface="Arial" panose="020B0604020202020204" pitchFamily="34" charset="0"/>
              </a:rPr>
              <a:t>setiap</a:t>
            </a:r>
            <a:r>
              <a:rPr lang="en-MY" b="1" dirty="0">
                <a:latin typeface="Arial" panose="020B0604020202020204" pitchFamily="34" charset="0"/>
                <a:cs typeface="Arial" panose="020B0604020202020204" pitchFamily="34" charset="0"/>
              </a:rPr>
              <a:t> mukim</a:t>
            </a:r>
          </a:p>
        </p:txBody>
      </p:sp>
      <p:pic>
        <p:nvPicPr>
          <p:cNvPr id="5" name="jadual 4">
            <a:hlinkClick r:id="" action="ppaction://media"/>
            <a:extLst>
              <a:ext uri="{FF2B5EF4-FFF2-40B4-BE49-F238E27FC236}">
                <a16:creationId xmlns:a16="http://schemas.microsoft.com/office/drawing/2014/main" id="{6F8709E7-85A5-486D-8854-2F5E309442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82865" y="637429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566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6F0EF58-A1BD-4875-9A1D-81379E2435A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75" t="18904" r="22668" b="22870"/>
          <a:stretch/>
        </p:blipFill>
        <p:spPr>
          <a:xfrm>
            <a:off x="469558" y="1597631"/>
            <a:ext cx="5511114" cy="366273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993477D-A34A-4609-8F5E-F0F5FBB5B9CF}"/>
              </a:ext>
            </a:extLst>
          </p:cNvPr>
          <p:cNvSpPr txBox="1"/>
          <p:nvPr/>
        </p:nvSpPr>
        <p:spPr>
          <a:xfrm>
            <a:off x="6260757" y="2283036"/>
            <a:ext cx="5511114" cy="2118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Hasil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kajian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mendapati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45%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lokasi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kawasan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berisiko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tinggi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denggi</a:t>
            </a:r>
            <a:endParaRPr lang="en-MY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8 mukim yang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mempunyai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populasi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penduduk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paling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sedikit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masih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terdedah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ancaman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wabak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denggi</a:t>
            </a:r>
            <a:endParaRPr lang="en-MY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rajah 10">
            <a:hlinkClick r:id="" action="ppaction://media"/>
            <a:extLst>
              <a:ext uri="{FF2B5EF4-FFF2-40B4-BE49-F238E27FC236}">
                <a16:creationId xmlns:a16="http://schemas.microsoft.com/office/drawing/2014/main" id="{F4FB808C-8105-4A61-BD8C-B71C2396205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619471" y="615160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531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89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9E22037-C1D9-4853-9FD9-A0FF1E68A37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75" t="18904" r="22668" b="22870"/>
          <a:stretch/>
        </p:blipFill>
        <p:spPr>
          <a:xfrm>
            <a:off x="469558" y="1597631"/>
            <a:ext cx="5511114" cy="366273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F66F700-6125-4500-971D-BB462A8B5F19}"/>
              </a:ext>
            </a:extLst>
          </p:cNvPr>
          <p:cNvSpPr txBox="1"/>
          <p:nvPr/>
        </p:nvSpPr>
        <p:spPr>
          <a:xfrm>
            <a:off x="6586151" y="1123239"/>
            <a:ext cx="4559644" cy="46115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MY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Pembangunan </a:t>
            </a:r>
            <a:r>
              <a:rPr kumimoji="0" lang="en-MY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aplikasi</a:t>
            </a:r>
            <a:r>
              <a:rPr kumimoji="0" lang="en-MY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GIS-DENGGI </a:t>
            </a:r>
            <a:r>
              <a:rPr kumimoji="0" lang="en-MY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menggunakan</a:t>
            </a:r>
            <a:r>
              <a:rPr kumimoji="0" lang="en-MY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MY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teknologi</a:t>
            </a:r>
            <a:r>
              <a:rPr kumimoji="0" lang="en-MY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GIS </a:t>
            </a:r>
            <a:r>
              <a:rPr kumimoji="0" lang="en-MY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adalah</a:t>
            </a:r>
            <a:r>
              <a:rPr kumimoji="0" lang="en-MY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MY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berkesan</a:t>
            </a:r>
            <a:r>
              <a:rPr kumimoji="0" lang="en-MY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MY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dalam</a:t>
            </a:r>
            <a:r>
              <a:rPr kumimoji="0" lang="en-MY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MY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membantu</a:t>
            </a:r>
            <a:r>
              <a:rPr kumimoji="0" lang="en-MY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MY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menilai</a:t>
            </a:r>
            <a:r>
              <a:rPr kumimoji="0" lang="en-MY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MY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kes</a:t>
            </a:r>
            <a:r>
              <a:rPr kumimoji="0" lang="en-MY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MY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wabak</a:t>
            </a:r>
            <a:r>
              <a:rPr kumimoji="0" lang="en-MY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MY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denggi</a:t>
            </a:r>
            <a:r>
              <a:rPr kumimoji="0" lang="en-MY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di </a:t>
            </a:r>
            <a:r>
              <a:rPr kumimoji="0" lang="en-MY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Semenanjung</a:t>
            </a:r>
            <a:r>
              <a:rPr kumimoji="0" lang="en-MY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Malaysia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MY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Gabungan </a:t>
            </a:r>
            <a:r>
              <a:rPr kumimoji="0" lang="en-MY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aplikasi</a:t>
            </a:r>
            <a:r>
              <a:rPr kumimoji="0" lang="en-MY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GIS-DENGGI </a:t>
            </a:r>
            <a:r>
              <a:rPr kumimoji="0" lang="en-MY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dengan</a:t>
            </a:r>
            <a:r>
              <a:rPr kumimoji="0" lang="en-MY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MY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pangkalan</a:t>
            </a:r>
            <a:r>
              <a:rPr kumimoji="0" lang="en-MY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data </a:t>
            </a:r>
            <a:r>
              <a:rPr kumimoji="0" lang="en-MY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iDengue</a:t>
            </a:r>
            <a:r>
              <a:rPr kumimoji="0" lang="en-MY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MY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membolehkan</a:t>
            </a:r>
            <a:r>
              <a:rPr kumimoji="0" lang="en-MY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MY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pengkaji</a:t>
            </a:r>
            <a:r>
              <a:rPr kumimoji="0" lang="en-MY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MY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mengenalpasti</a:t>
            </a:r>
            <a:r>
              <a:rPr kumimoji="0" lang="en-MY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MY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lokasi</a:t>
            </a:r>
            <a:r>
              <a:rPr kumimoji="0" lang="en-MY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MY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kes</a:t>
            </a:r>
            <a:r>
              <a:rPr kumimoji="0" lang="en-MY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MY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denggi</a:t>
            </a:r>
            <a:r>
              <a:rPr kumimoji="0" lang="en-MY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MY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faktor</a:t>
            </a:r>
            <a:r>
              <a:rPr kumimoji="0" lang="en-MY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MY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persekitaran</a:t>
            </a:r>
            <a:r>
              <a:rPr kumimoji="0" lang="en-MY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MY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seperti</a:t>
            </a:r>
            <a:r>
              <a:rPr kumimoji="0" lang="en-MY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MY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jenis</a:t>
            </a:r>
            <a:r>
              <a:rPr kumimoji="0" lang="en-MY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MY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kediaman</a:t>
            </a:r>
            <a:r>
              <a:rPr kumimoji="0" lang="en-MY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dan </a:t>
            </a:r>
            <a:r>
              <a:rPr kumimoji="0" lang="en-MY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bilangan</a:t>
            </a:r>
            <a:r>
              <a:rPr kumimoji="0" lang="en-MY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MY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populasi</a:t>
            </a:r>
            <a:r>
              <a:rPr kumimoji="0" lang="en-MY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MY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penduduk</a:t>
            </a:r>
            <a:r>
              <a:rPr kumimoji="0" lang="en-MY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yang </a:t>
            </a:r>
            <a:r>
              <a:rPr kumimoji="0" lang="en-MY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terlibat</a:t>
            </a:r>
            <a:r>
              <a:rPr kumimoji="0" lang="en-MY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MY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dalam</a:t>
            </a:r>
            <a:r>
              <a:rPr kumimoji="0" lang="en-MY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MY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kes</a:t>
            </a:r>
            <a:r>
              <a:rPr kumimoji="0" lang="en-MY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MY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wabak</a:t>
            </a:r>
            <a:r>
              <a:rPr kumimoji="0" lang="en-MY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MY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denggi</a:t>
            </a:r>
            <a:endParaRPr kumimoji="0" lang="en-MY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" name="slaid 18">
            <a:hlinkClick r:id="" action="ppaction://media"/>
            <a:extLst>
              <a:ext uri="{FF2B5EF4-FFF2-40B4-BE49-F238E27FC236}">
                <a16:creationId xmlns:a16="http://schemas.microsoft.com/office/drawing/2014/main" id="{1BA567C2-68C3-41E7-9DE9-0D922C517F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840995" y="6176319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253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E951193-EC38-4775-B20A-499635AE48C0}"/>
              </a:ext>
            </a:extLst>
          </p:cNvPr>
          <p:cNvSpPr txBox="1"/>
          <p:nvPr/>
        </p:nvSpPr>
        <p:spPr>
          <a:xfrm>
            <a:off x="939114" y="3013501"/>
            <a:ext cx="10058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latin typeface="Arial" panose="020B0604020202020204" pitchFamily="34" charset="0"/>
                <a:cs typeface="Arial" panose="020B0604020202020204" pitchFamily="34" charset="0"/>
              </a:rPr>
              <a:t>KESIMPULAN</a:t>
            </a:r>
            <a:endParaRPr lang="en-MY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79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8208AE5-86C0-4A6F-88BE-D731F4FA107E}"/>
              </a:ext>
            </a:extLst>
          </p:cNvPr>
          <p:cNvSpPr txBox="1"/>
          <p:nvPr/>
        </p:nvSpPr>
        <p:spPr>
          <a:xfrm>
            <a:off x="790832" y="1330990"/>
            <a:ext cx="10379676" cy="4196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Denggi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penyakit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bawaan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nyamuk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Aedes yang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masalah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utama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di Malaysia dan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disebabkan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elbagai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faktor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persekitaran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cuaca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iaitu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suhu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taburan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hujan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kelembapan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guna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tanah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sosiodemografi</a:t>
            </a:r>
            <a:endParaRPr lang="en-MY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Penggunaan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teknologi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GIS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berjaya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mengaitkan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faktor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persekitaran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iaitu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kediaman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populasi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penduduk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lokasi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kawasan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berisiko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tinggi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denggi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minggu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ke-19 dan ke-22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tahun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2016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Impak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kajian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pembangunan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aplikasi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GIS-DENGGI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membolehkan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pengenalpastian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lokasi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kes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denggi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hubungkait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faktor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persekitaran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termasuk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kediaman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populasi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penduduk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endParaRPr lang="en-MY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Kajian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diharap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membantu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sektor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kesihatan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awam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merangka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strategi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pencegahan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denggi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di masa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MY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MY" dirty="0" err="1">
                <a:latin typeface="Arial" panose="020B0604020202020204" pitchFamily="34" charset="0"/>
                <a:cs typeface="Arial" panose="020B0604020202020204" pitchFamily="34" charset="0"/>
              </a:rPr>
              <a:t>datang</a:t>
            </a:r>
            <a:endParaRPr lang="en-MY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kesimpulan">
            <a:hlinkClick r:id="" action="ppaction://media"/>
            <a:extLst>
              <a:ext uri="{FF2B5EF4-FFF2-40B4-BE49-F238E27FC236}">
                <a16:creationId xmlns:a16="http://schemas.microsoft.com/office/drawing/2014/main" id="{FAE23F3F-2F05-4EE9-8FBC-C950B0C7282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865708" y="6275173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326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1052</Words>
  <Application>Microsoft Office PowerPoint</Application>
  <PresentationFormat>Widescreen</PresentationFormat>
  <Paragraphs>67</Paragraphs>
  <Slides>20</Slides>
  <Notes>0</Notes>
  <HiddenSlides>0</HiddenSlides>
  <MMClips>17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HP</cp:lastModifiedBy>
  <cp:revision>4</cp:revision>
  <dcterms:created xsi:type="dcterms:W3CDTF">2022-02-24T15:46:17Z</dcterms:created>
  <dcterms:modified xsi:type="dcterms:W3CDTF">2022-02-25T07:55:56Z</dcterms:modified>
</cp:coreProperties>
</file>