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notesSlides/notesSlide1.xml" ContentType="application/vnd.openxmlformats-officedocument.presentationml.notesSlide+xml"/>
  <Override PartName="/ppt/theme/themeOverride3.xml" ContentType="application/vnd.openxmlformats-officedocument.themeOverride+xml"/>
  <Override PartName="/ppt/notesSlides/notesSlide2.xml" ContentType="application/vnd.openxmlformats-officedocument.presentationml.notesSlide+xml"/>
  <Override PartName="/ppt/theme/themeOverride4.xml" ContentType="application/vnd.openxmlformats-officedocument.themeOverride+xml"/>
  <Override PartName="/ppt/notesSlides/notesSlide3.xml" ContentType="application/vnd.openxmlformats-officedocument.presentationml.notesSlide+xml"/>
  <Override PartName="/ppt/theme/themeOverride5.xml" ContentType="application/vnd.openxmlformats-officedocument.themeOverride+xml"/>
  <Override PartName="/ppt/notesSlides/notesSlide4.xml" ContentType="application/vnd.openxmlformats-officedocument.presentationml.notesSlide+xml"/>
  <Override PartName="/ppt/theme/themeOverride6.xml" ContentType="application/vnd.openxmlformats-officedocument.themeOverride+xml"/>
  <Override PartName="/ppt/notesSlides/notesSlide5.xml" ContentType="application/vnd.openxmlformats-officedocument.presentationml.notesSlide+xml"/>
  <Override PartName="/ppt/theme/themeOverride7.xml" ContentType="application/vnd.openxmlformats-officedocument.themeOverr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2"/>
  </p:notesMasterIdLst>
  <p:sldIdLst>
    <p:sldId id="278" r:id="rId5"/>
    <p:sldId id="279" r:id="rId6"/>
    <p:sldId id="280" r:id="rId7"/>
    <p:sldId id="281" r:id="rId8"/>
    <p:sldId id="282" r:id="rId9"/>
    <p:sldId id="283" r:id="rId10"/>
    <p:sldId id="28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19" autoAdjust="0"/>
  </p:normalViewPr>
  <p:slideViewPr>
    <p:cSldViewPr snapToGrid="0">
      <p:cViewPr varScale="1">
        <p:scale>
          <a:sx n="68" d="100"/>
          <a:sy n="68" d="100"/>
        </p:scale>
        <p:origin x="81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D01546-198A-4195-BCF8-F0FF54C90E5E}" type="datetimeFigureOut">
              <a:rPr lang="en-US" smtClean="0"/>
              <a:t>7/7/2023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6DE88F-1F85-4A27-9D34-D74A50E7B0DA}" type="slidenum">
              <a:rPr lang="en-US" smtClean="0"/>
              <a:t>‹#›</a:t>
            </a:fld>
            <a:endParaRPr lang="en-US" dirty="0"/>
          </a:p>
        </p:txBody>
      </p:sp>
    </p:spTree>
    <p:extLst>
      <p:ext uri="{BB962C8B-B14F-4D97-AF65-F5344CB8AC3E}">
        <p14:creationId xmlns:p14="http://schemas.microsoft.com/office/powerpoint/2010/main" val="37300918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address societal issues, individuals play a significant role. Individuals are free to autonomously find their own fulfillment in a free society. Nevertheless , it's vital to understand that individual are not autonomous beings but rather are a part of a larger society framework. This context consists of their own family, neighbors, and the larger global community. Additionally, the impact of social media, new media technologies, and automation further mold and transform our society while posing fresh problems for people to solve.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AEA074-24A7-4657-AE02-A51F68EA6A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78475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 a personal level, people may make a big contribution to alleviating societal problems. Although systemic and structural changes are crucial, it is through the decisions and deeds of the person that meaningful change may be brought about. People may affect not just themselves but also others around them by taking ownership of their own behavior and actively engaging in positive change. People may address concerns like property rights, unemployment, and environmental disasters by supporting sustainable practices, fighting for social justice, and taking part in relevant projects. People may influence public opinion and inspire others to support their efforts by being knowledgeable about these topics and raising awareness about them. Participating in community projects, volunteering, and aiding organizations that deal with these issues are all practical acts that may have a big impact. Recognizing that personal development begins with the individual and that people may influence others to improve the future is vital.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AEA074-24A7-4657-AE02-A51F68EA6A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243623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Individuals must embrace a shared purpose and a civic spirit centered on the collective good in order to address societal challenges. Individual pursuits are important, but it's also important to realize that everyone's wellbeing is interconnected. Individuals may utilize their collective power and experience to foster innovative solutions by prioritizing shared objectives above self-interest. His feeling of a shared goal fosters empathy, unanimity, and a willingness to work together. Individuals may deal with the underlying causes of social problems more successfully by pooling resources and working together. Adopting a collective mindset also </a:t>
            </a:r>
            <a:r>
              <a:rPr lang="en-US" dirty="0" err="1"/>
              <a:t>acknoledges</a:t>
            </a:r>
            <a:r>
              <a:rPr lang="en-US" dirty="0"/>
              <a:t> that Individual's decisions and actions have an influence on the greater community. It encourages people to connect despite their differences, seek common ground, and engage in constructive dialogue. Individuals may create an inclusive society and foster a culture of cooperation and sustainability for everyone by banding together.</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AEA074-24A7-4657-AE02-A51F68EA6A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19461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While individual pursuits and market competitiveness have value in a free society, it is crucial to establish a balance. Simply emphasizing private consumption as a solution to societal problems ignores the systemic nature of such problems and the need for collective action. People should be aware that the effects of their consumption decisions have an impact beyond their own life. Individuals may contribute to the collective well-being as well as their individual satisfaction by adopting sustainable consumption patterns, supporting local businesses, and advocating for sustainable energy systems. Consider opposing points of view, acknowledge the need for structural changes, and encourage responsible individual actions that contribute to a more sustainable and equitable society are all crucial.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AEA074-24A7-4657-AE02-A51F68EA6A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0583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It's vital to strike a balance between participation in public and personal responsibility life. As human beings, it is our obligation to influence involvement in politics and society constructively by our work. Giving back to the society, political organizations and supporting social and taking part in local initiatives that share our values are all examples of how to do this. In any case, it is vital to acknowledge that </a:t>
            </a:r>
            <a:r>
              <a:rPr lang="en-US" dirty="0" err="1"/>
              <a:t>idividuals</a:t>
            </a:r>
            <a:r>
              <a:rPr lang="en-US" dirty="0"/>
              <a:t> have a range of abilities and circumstances that may affect how much they participate. Social economic position and resource accessibility may have an impact on each person's degree of engagement. Structured barriers must be removed by society working to create an inclusive environment where everyone has an equal chance to participate and contribute to addressing social challenges.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AEA074-24A7-4657-AE02-A51F68EA6A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06800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conclusion, people have a big part to play in solving society problems. Individual decisions and actions have a real influence on the world, even while structural adjustments and group efforts are required. Individuals may affect change by taking personal responsibility, actively engaging in constructive change, and supporting projects that are consistent with their values. People may cooperate to create a more just and sustainable society by embracing a sense of shared purpose and understanding the interconnection of social issues. To achieve both personal fulfillment and society growth, it is crucial to strike a balance between one's own objectives and the larger good. Both individual satisfaction and society advancement are possible when people work to bring about constructive change.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AEA074-24A7-4657-AE02-A51F68EA6A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71287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77348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8D38747-4367-4BD2-8D51-C97E202738E2}" type="datetime1">
              <a:rPr lang="en-US" smtClean="0"/>
              <a:t>7/7/2023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150746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C55A3C-5767-4844-A0A3-83778C2E5409}" type="datetime1">
              <a:rPr lang="en-US" smtClean="0"/>
              <a:t>7/7/2023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548654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763439"/>
            <a:ext cx="9590550" cy="133349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E507A8-A5CF-4D38-AB86-7EDDA87A85D4}" type="datetime1">
              <a:rPr lang="en-US" smtClean="0"/>
              <a:t>7/7/2023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846401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126187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76450"/>
            <a:ext cx="4856841" cy="362267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0716" y="2076451"/>
            <a:ext cx="4856841" cy="3622672"/>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FCD27C-8599-43EF-BA1D-14DDC1946E06}" type="datetime1">
              <a:rPr lang="en-US" smtClean="0"/>
              <a:t>7/7/2023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882058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a:extLst>
              <a:ext uri="{FF2B5EF4-FFF2-40B4-BE49-F238E27FC236}">
                <a16:creationId xmlns:a16="http://schemas.microsoft.com/office/drawing/2014/main" id="{37B721FF-D609-4D98-9D19-CF75AA8A54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29200" cy="4099959"/>
          </a:xfrm>
          <a:prstGeom prst="rect">
            <a:avLst/>
          </a:prstGeom>
        </p:spPr>
      </p:pic>
      <p:pic>
        <p:nvPicPr>
          <p:cNvPr id="21" name="Picture 20" descr="Slate-V2-HD-compPhotoInset.png">
            <a:extLst>
              <a:ext uri="{FF2B5EF4-FFF2-40B4-BE49-F238E27FC236}">
                <a16:creationId xmlns:a16="http://schemas.microsoft.com/office/drawing/2014/main" id="{073936BD-C868-433F-8E84-D6DD8E640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8357" y="1734506"/>
            <a:ext cx="5029200" cy="4099959"/>
          </a:xfrm>
          <a:prstGeom prst="rect">
            <a:avLst/>
          </a:prstGeom>
        </p:spPr>
      </p:pic>
      <p:sp>
        <p:nvSpPr>
          <p:cNvPr id="2" name="Title 1"/>
          <p:cNvSpPr>
            <a:spLocks noGrp="1"/>
          </p:cNvSpPr>
          <p:nvPr>
            <p:ph type="title"/>
          </p:nvPr>
        </p:nvSpPr>
        <p:spPr>
          <a:xfrm>
            <a:off x="913795" y="609600"/>
            <a:ext cx="10353762" cy="97045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46013" y="1855153"/>
            <a:ext cx="4764764" cy="69249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6013" y="2702103"/>
            <a:ext cx="4764764"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3166" y="1855152"/>
            <a:ext cx="4779582" cy="692495"/>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3167" y="2702103"/>
            <a:ext cx="4779581"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9343D99-809A-49C0-96E5-4250D0B498EE}" type="datetime1">
              <a:rPr lang="en-US" smtClean="0"/>
              <a:t>7/7/2023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35120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43DE9B-B678-4EFB-BB7D-A4370204A0B0}" type="datetime1">
              <a:rPr lang="en-US" smtClean="0"/>
              <a:t>7/7/2023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9094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8812DA-F765-4142-A6A3-A8ED7235E082}" type="datetime1">
              <a:rPr lang="en-US" smtClean="0"/>
              <a:t>7/7/2023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551302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8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0800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673351"/>
            <a:ext cx="3706889" cy="301625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0277FD-7DE6-41D4-930D-AC99F5AFE54E}" type="datetime1">
              <a:rPr lang="en-US" smtClean="0"/>
              <a:t>7/7/2023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7935569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a:extLst>
              <a:ext uri="{FF2B5EF4-FFF2-40B4-BE49-F238E27FC236}">
                <a16:creationId xmlns:a16="http://schemas.microsoft.com/office/drawing/2014/main" id="{4D06E496-ACBA-4063-B4A1-C5C484EE5A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763701"/>
            <a:ext cx="5707899" cy="1675559"/>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73698" y="2679699"/>
            <a:ext cx="4588094" cy="3135695"/>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A15526-7079-4B7B-987C-1B5FAE11A0FF}" type="datetime1">
              <a:rPr lang="en-US" smtClean="0"/>
              <a:t>7/7/2023</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3056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a:extLst>
              <a:ext uri="{FF2B5EF4-FFF2-40B4-BE49-F238E27FC236}">
                <a16:creationId xmlns:a16="http://schemas.microsoft.com/office/drawing/2014/main" id="{CE39118B-B3AD-4BD4-BA22-DEFF4E76CE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247728"/>
            <a:ext cx="10353762" cy="543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F1B079-7EF0-44EE-B798-BCC497C9F3B2}" type="datetime1">
              <a:rPr lang="en-US" smtClean="0"/>
              <a:t>7/7/2023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09502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normAutofit/>
          </a:bodyPr>
          <a:lstStyle>
            <a:lvl1pPr>
              <a:defRPr sz="40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8FF70A8-1D13-4657-95F0-A9EA54967B8D}" type="datetime1">
              <a:rPr lang="en-US" smtClean="0"/>
              <a:t>7/7/2023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53850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EB90AC-71BD-4C7F-8ACA-7B3F18292E63}" type="datetime1">
              <a:rPr lang="en-US" smtClean="0"/>
              <a:t>7/7/2023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
        <p:nvSpPr>
          <p:cNvPr id="11" name="TextBox 10">
            <a:extLst>
              <a:ext uri="{FF2B5EF4-FFF2-40B4-BE49-F238E27FC236}">
                <a16:creationId xmlns:a16="http://schemas.microsoft.com/office/drawing/2014/main" id="{223F0D53-0705-41B7-8554-09D21E7807F9}"/>
              </a:ext>
            </a:extLst>
          </p:cNvPr>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a:extLst>
              <a:ext uri="{FF2B5EF4-FFF2-40B4-BE49-F238E27FC236}">
                <a16:creationId xmlns:a16="http://schemas.microsoft.com/office/drawing/2014/main" id="{C7F647CD-0F1A-4BB3-89E0-A74F1E1B098D}"/>
              </a:ext>
            </a:extLst>
          </p:cNvPr>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7752911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E6EFC2C-8905-46F0-B443-CE905B76BA01}" type="datetime1">
              <a:rPr lang="en-US" smtClean="0"/>
              <a:t>7/7/2023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450925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49"/>
            <a:ext cx="3300984" cy="764783"/>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768110"/>
            <a:ext cx="3300984" cy="302308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9079DC3-C9B5-499E-9140-0DC28B7074E2}" type="datetime1">
              <a:rPr lang="en-US" smtClean="0"/>
              <a:t>7/7/2023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326478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a:extLst>
              <a:ext uri="{FF2B5EF4-FFF2-40B4-BE49-F238E27FC236}">
                <a16:creationId xmlns:a16="http://schemas.microsoft.com/office/drawing/2014/main" id="{7E87C569-D426-4615-ADA7-B370EA9834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a:extLst>
              <a:ext uri="{FF2B5EF4-FFF2-40B4-BE49-F238E27FC236}">
                <a16:creationId xmlns:a16="http://schemas.microsoft.com/office/drawing/2014/main" id="{7B353ED4-7AD0-46C9-88ED-1A16B1433A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a:extLst>
              <a:ext uri="{FF2B5EF4-FFF2-40B4-BE49-F238E27FC236}">
                <a16:creationId xmlns:a16="http://schemas.microsoft.com/office/drawing/2014/main" id="{F561D985-AD57-459A-B3A6-EBF2960397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572443"/>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0BB33EA-E472-4D22-9C03-A9C14AA21CED}" type="datetime1">
              <a:rPr lang="en-US" smtClean="0"/>
              <a:t>7/7/2023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93254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125730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76450"/>
            <a:ext cx="10353762" cy="3714749"/>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6000749"/>
            <a:ext cx="2743200"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073ED0CC-082F-4160-86E5-0D6041F12778}" type="datetime1">
              <a:rPr lang="en-US" smtClean="0"/>
              <a:t>7/7/2023</a:t>
            </a:fld>
            <a:endParaRPr lang="en-US" dirty="0"/>
          </a:p>
        </p:txBody>
      </p:sp>
      <p:sp>
        <p:nvSpPr>
          <p:cNvPr id="5" name="Footer Placeholder 4"/>
          <p:cNvSpPr>
            <a:spLocks noGrp="1"/>
          </p:cNvSpPr>
          <p:nvPr>
            <p:ph type="ftr" sz="quarter" idx="3"/>
          </p:nvPr>
        </p:nvSpPr>
        <p:spPr>
          <a:xfrm>
            <a:off x="913795" y="6000749"/>
            <a:ext cx="6672865" cy="365125"/>
          </a:xfrm>
          <a:prstGeom prst="rect">
            <a:avLst/>
          </a:prstGeom>
        </p:spPr>
        <p:txBody>
          <a:bodyPr vert="horz" lIns="91440" tIns="45720" rIns="91440" bIns="45720" rtlCol="0" anchor="ctr"/>
          <a:lstStyle>
            <a:lvl1pPr algn="l">
              <a:defRPr sz="1100">
                <a:solidFill>
                  <a:schemeClr val="tx1">
                    <a:lumMod val="95000"/>
                  </a:schemeClr>
                </a:solidFill>
                <a:effectLst>
                  <a:outerShdw blurRad="50800" dist="38100" dir="2700000" algn="tl" rotWithShape="0">
                    <a:schemeClr val="bg1">
                      <a:alpha val="43000"/>
                    </a:schemeClr>
                  </a:outerShdw>
                </a:effectLst>
              </a:defRPr>
            </a:lvl1pPr>
          </a:lstStyle>
          <a:p>
            <a:endParaRPr lang="en-US" dirty="0"/>
          </a:p>
        </p:txBody>
      </p:sp>
      <p:sp>
        <p:nvSpPr>
          <p:cNvPr id="6" name="Slide Number Placeholder 5"/>
          <p:cNvSpPr>
            <a:spLocks noGrp="1"/>
          </p:cNvSpPr>
          <p:nvPr>
            <p:ph type="sldNum" sz="quarter" idx="4"/>
          </p:nvPr>
        </p:nvSpPr>
        <p:spPr>
          <a:xfrm>
            <a:off x="10514011" y="6000749"/>
            <a:ext cx="753545"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185897835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hf sldNum="0" hdr="0" ftr="0" dt="0"/>
  <p:txStyles>
    <p:titleStyle>
      <a:lvl1pPr algn="ctr" defTabSz="457200" rtl="0" eaLnBrk="1" latinLnBrk="0" hangingPunct="1">
        <a:lnSpc>
          <a:spcPct val="90000"/>
        </a:lnSpc>
        <a:spcBef>
          <a:spcPct val="0"/>
        </a:spcBef>
        <a:buNone/>
        <a:defRPr sz="4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lnSpc>
          <a:spcPct val="110000"/>
        </a:lnSpc>
        <a:spcBef>
          <a:spcPct val="20000"/>
        </a:spcBef>
        <a:spcAft>
          <a:spcPts val="600"/>
        </a:spcAft>
        <a:buClr>
          <a:schemeClr val="tx2"/>
        </a:buClr>
        <a:buSzPct val="70000"/>
        <a:buFont typeface="Wingdings 2" charset="2"/>
        <a:buChar char=""/>
        <a:defRPr sz="23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21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hemeOverride" Target="../theme/themeOverride2.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hemeOverride" Target="../theme/themeOverride3.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hemeOverride" Target="../theme/themeOverride4.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1.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11.png"/><Relationship Id="rId2" Type="http://schemas.openxmlformats.org/officeDocument/2006/relationships/slideLayout" Target="../slideLayouts/slideLayout2.xml"/><Relationship Id="rId1" Type="http://schemas.openxmlformats.org/officeDocument/2006/relationships/themeOverride" Target="../theme/themeOverride5.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hemeOverride" Target="../theme/themeOverride6.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hemeOverride" Target="../theme/themeOverride7.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8A1C807-B9AD-4C9B-BF9F-60F03428998E}"/>
              </a:ext>
              <a:ext uri="{C183D7F6-B498-43B3-948B-1728B52AA6E4}">
                <adec:decorative xmlns:adec="http://schemas.microsoft.com/office/drawing/2017/decorative" val="1"/>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1" y="10"/>
            <a:ext cx="12192001" cy="6857990"/>
          </a:xfrm>
          <a:prstGeom prst="rect">
            <a:avLst/>
          </a:prstGeom>
        </p:spPr>
      </p:pic>
      <p:sp useBgFill="1">
        <p:nvSpPr>
          <p:cNvPr id="103" name="Freeform 5">
            <a:extLst>
              <a:ext uri="{FF2B5EF4-FFF2-40B4-BE49-F238E27FC236}">
                <a16:creationId xmlns:a16="http://schemas.microsoft.com/office/drawing/2014/main" id="{FE469E50-3893-4ED6-92BA-2985C32B0C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7131809" y="1385982"/>
            <a:ext cx="4031414" cy="4100418"/>
          </a:xfrm>
          <a:custGeom>
            <a:avLst/>
            <a:gdLst>
              <a:gd name="T0" fmla="*/ 1577 w 1601"/>
              <a:gd name="T1" fmla="*/ 0 h 696"/>
              <a:gd name="T2" fmla="*/ 833 w 1601"/>
              <a:gd name="T3" fmla="*/ 0 h 696"/>
              <a:gd name="T4" fmla="*/ 768 w 1601"/>
              <a:gd name="T5" fmla="*/ 0 h 696"/>
              <a:gd name="T6" fmla="*/ 24 w 1601"/>
              <a:gd name="T7" fmla="*/ 0 h 696"/>
              <a:gd name="T8" fmla="*/ 0 w 1601"/>
              <a:gd name="T9" fmla="*/ 27 h 696"/>
              <a:gd name="T10" fmla="*/ 0 w 1601"/>
              <a:gd name="T11" fmla="*/ 669 h 696"/>
              <a:gd name="T12" fmla="*/ 24 w 1601"/>
              <a:gd name="T13" fmla="*/ 696 h 696"/>
              <a:gd name="T14" fmla="*/ 768 w 1601"/>
              <a:gd name="T15" fmla="*/ 696 h 696"/>
              <a:gd name="T16" fmla="*/ 833 w 1601"/>
              <a:gd name="T17" fmla="*/ 696 h 696"/>
              <a:gd name="T18" fmla="*/ 1577 w 1601"/>
              <a:gd name="T19" fmla="*/ 696 h 696"/>
              <a:gd name="T20" fmla="*/ 1601 w 1601"/>
              <a:gd name="T21" fmla="*/ 669 h 696"/>
              <a:gd name="T22" fmla="*/ 1601 w 1601"/>
              <a:gd name="T23" fmla="*/ 27 h 696"/>
              <a:gd name="T24" fmla="*/ 1577 w 1601"/>
              <a:gd name="T25" fmla="*/ 0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01" h="696">
                <a:moveTo>
                  <a:pt x="1577" y="0"/>
                </a:moveTo>
                <a:cubicBezTo>
                  <a:pt x="833" y="0"/>
                  <a:pt x="833" y="0"/>
                  <a:pt x="833" y="0"/>
                </a:cubicBezTo>
                <a:cubicBezTo>
                  <a:pt x="768" y="0"/>
                  <a:pt x="768" y="0"/>
                  <a:pt x="768" y="0"/>
                </a:cubicBezTo>
                <a:cubicBezTo>
                  <a:pt x="24" y="0"/>
                  <a:pt x="24" y="0"/>
                  <a:pt x="24" y="0"/>
                </a:cubicBezTo>
                <a:cubicBezTo>
                  <a:pt x="11" y="0"/>
                  <a:pt x="0" y="12"/>
                  <a:pt x="0" y="27"/>
                </a:cubicBezTo>
                <a:cubicBezTo>
                  <a:pt x="0" y="669"/>
                  <a:pt x="0" y="669"/>
                  <a:pt x="0" y="669"/>
                </a:cubicBezTo>
                <a:cubicBezTo>
                  <a:pt x="0" y="684"/>
                  <a:pt x="11" y="696"/>
                  <a:pt x="24" y="696"/>
                </a:cubicBezTo>
                <a:cubicBezTo>
                  <a:pt x="768" y="696"/>
                  <a:pt x="768" y="696"/>
                  <a:pt x="768" y="696"/>
                </a:cubicBezTo>
                <a:cubicBezTo>
                  <a:pt x="833" y="696"/>
                  <a:pt x="833" y="696"/>
                  <a:pt x="833" y="696"/>
                </a:cubicBezTo>
                <a:cubicBezTo>
                  <a:pt x="1577" y="696"/>
                  <a:pt x="1577" y="696"/>
                  <a:pt x="1577" y="696"/>
                </a:cubicBezTo>
                <a:cubicBezTo>
                  <a:pt x="1590" y="696"/>
                  <a:pt x="1601" y="684"/>
                  <a:pt x="1601" y="669"/>
                </a:cubicBezTo>
                <a:cubicBezTo>
                  <a:pt x="1601" y="27"/>
                  <a:pt x="1601" y="27"/>
                  <a:pt x="1601" y="27"/>
                </a:cubicBezTo>
                <a:cubicBezTo>
                  <a:pt x="1601" y="12"/>
                  <a:pt x="1590" y="0"/>
                  <a:pt x="1577" y="0"/>
                </a:cubicBezTo>
                <a:close/>
              </a:path>
            </a:pathLst>
          </a:custGeom>
          <a:ln>
            <a:noFill/>
          </a:ln>
          <a:effectLst>
            <a:outerShdw blurRad="50800" dist="38100" dir="5400000" algn="tl" rotWithShape="0">
              <a:srgbClr val="000000">
                <a:alpha val="43000"/>
              </a:srgbClr>
            </a:outerShdw>
          </a:effectLst>
          <a:extLst>
            <a:ext uri="{91240B29-F687-4f45-9708-019B960494DF}">
              <a14:hiddenLine xmlns:a16="http://schemas.microsoft.com/office/drawing/2014/main" xmlns:p14="http://schemas.microsoft.com/office/powerpoint/2010/main"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oudy Old Style"/>
              <a:ea typeface="+mn-ea"/>
              <a:cs typeface="+mn-cs"/>
            </a:endParaRPr>
          </a:p>
        </p:txBody>
      </p:sp>
      <p:sp>
        <p:nvSpPr>
          <p:cNvPr id="2" name="Title 1">
            <a:extLst>
              <a:ext uri="{FF2B5EF4-FFF2-40B4-BE49-F238E27FC236}">
                <a16:creationId xmlns:a16="http://schemas.microsoft.com/office/drawing/2014/main" id="{0D1F047C-C727-42A7-85C5-68C5AA1B1A93}"/>
              </a:ext>
            </a:extLst>
          </p:cNvPr>
          <p:cNvSpPr>
            <a:spLocks noGrp="1"/>
          </p:cNvSpPr>
          <p:nvPr>
            <p:ph type="ctrTitle"/>
          </p:nvPr>
        </p:nvSpPr>
        <p:spPr>
          <a:xfrm>
            <a:off x="7103166" y="1404729"/>
            <a:ext cx="4081670" cy="4028661"/>
          </a:xfrm>
        </p:spPr>
        <p:txBody>
          <a:bodyPr>
            <a:normAutofit/>
          </a:bodyPr>
          <a:lstStyle/>
          <a:p>
            <a:pPr algn="l"/>
            <a:r>
              <a:rPr lang="en-US" sz="2800" b="1" dirty="0">
                <a:latin typeface="Times New Roman" panose="02020603050405020304" pitchFamily="18" charset="0"/>
                <a:cs typeface="Times New Roman" panose="02020603050405020304" pitchFamily="18" charset="0"/>
              </a:rPr>
              <a:t>The Role of the Individual in Addressing Societal Challenges</a:t>
            </a:r>
            <a:br>
              <a:rPr lang="en-US" sz="2800" b="1" dirty="0">
                <a:latin typeface="Times New Roman" panose="02020603050405020304" pitchFamily="18" charset="0"/>
                <a:cs typeface="Times New Roman" panose="02020603050405020304" pitchFamily="18" charset="0"/>
              </a:rPr>
            </a:br>
            <a:br>
              <a:rPr lang="en-US" sz="2800" b="1" dirty="0">
                <a:latin typeface="Times New Roman" panose="02020603050405020304" pitchFamily="18" charset="0"/>
                <a:cs typeface="Times New Roman" panose="02020603050405020304" pitchFamily="18" charset="0"/>
              </a:rPr>
            </a:b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Name</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Institution</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Course</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Date</a:t>
            </a:r>
            <a:br>
              <a:rPr lang="en-US" sz="1400" dirty="0">
                <a:latin typeface="Times New Roman" panose="02020603050405020304" pitchFamily="18" charset="0"/>
                <a:cs typeface="Times New Roman" panose="02020603050405020304" pitchFamily="18" charset="0"/>
              </a:rPr>
            </a:br>
            <a:endParaRPr lang="en-US"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7884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0EF2A0DA-AE81-4A45-972E-646AC2870C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oudy Old Style"/>
              <a:ea typeface="+mn-ea"/>
              <a:cs typeface="+mn-cs"/>
            </a:endParaRPr>
          </a:p>
        </p:txBody>
      </p:sp>
      <p:pic>
        <p:nvPicPr>
          <p:cNvPr id="3" name="Picture 2">
            <a:extLst>
              <a:ext uri="{FF2B5EF4-FFF2-40B4-BE49-F238E27FC236}">
                <a16:creationId xmlns:a16="http://schemas.microsoft.com/office/drawing/2014/main" id="{72B2D6DE-C9B5-4678-91EF-77E85F2350DA}"/>
              </a:ext>
              <a:ext uri="{C183D7F6-B498-43B3-948B-1728B52AA6E4}">
                <adec:decorative xmlns:adec="http://schemas.microsoft.com/office/drawing/2017/decorative" val="1"/>
              </a:ext>
            </a:extLst>
          </p:cNvPr>
          <p:cNvPicPr>
            <a:picLocks noChangeAspect="1"/>
          </p:cNvPicPr>
          <p:nvPr/>
        </p:nvPicPr>
        <p:blipFill rotWithShape="1">
          <a:blip r:embed="rId5">
            <a:extLst>
              <a:ext uri="{28A0092B-C50C-407E-A947-70E740481C1C}">
                <a14:useLocalDpi xmlns:a14="http://schemas.microsoft.com/office/drawing/2010/main" val="0"/>
              </a:ext>
            </a:extLst>
          </a:blip>
          <a:srcRect b="-1"/>
          <a:stretch/>
        </p:blipFill>
        <p:spPr>
          <a:xfrm>
            <a:off x="-8622" y="10"/>
            <a:ext cx="6096000" cy="6857990"/>
          </a:xfrm>
          <a:prstGeom prst="rect">
            <a:avLst/>
          </a:prstGeom>
        </p:spPr>
      </p:pic>
      <p:pic>
        <p:nvPicPr>
          <p:cNvPr id="57" name="Picture 56">
            <a:extLst>
              <a:ext uri="{FF2B5EF4-FFF2-40B4-BE49-F238E27FC236}">
                <a16:creationId xmlns:a16="http://schemas.microsoft.com/office/drawing/2014/main" id="{B536FA4E-0152-4E27-91DA-0FC22D1846B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6257026" y="1"/>
            <a:ext cx="5934973" cy="6858000"/>
          </a:xfrm>
          <a:prstGeom prst="rect">
            <a:avLst/>
          </a:prstGeom>
        </p:spPr>
      </p:pic>
      <p:sp>
        <p:nvSpPr>
          <p:cNvPr id="2" name="Title 1">
            <a:extLst>
              <a:ext uri="{FF2B5EF4-FFF2-40B4-BE49-F238E27FC236}">
                <a16:creationId xmlns:a16="http://schemas.microsoft.com/office/drawing/2014/main" id="{89559F60-4CE1-4E2F-86EA-1B60679F1F4A}"/>
              </a:ext>
            </a:extLst>
          </p:cNvPr>
          <p:cNvSpPr>
            <a:spLocks noGrp="1"/>
          </p:cNvSpPr>
          <p:nvPr>
            <p:ph type="title"/>
          </p:nvPr>
        </p:nvSpPr>
        <p:spPr>
          <a:xfrm>
            <a:off x="6900493" y="609600"/>
            <a:ext cx="4538124" cy="970450"/>
          </a:xfrm>
        </p:spPr>
        <p:txBody>
          <a:bodyPr anchor="b">
            <a:normAutofit/>
          </a:bodyPr>
          <a:lstStyle/>
          <a:p>
            <a:pPr algn="l"/>
            <a:r>
              <a:rPr lang="en-US" sz="4000" dirty="0"/>
              <a:t>	Introduction:</a:t>
            </a:r>
          </a:p>
        </p:txBody>
      </p:sp>
      <p:sp>
        <p:nvSpPr>
          <p:cNvPr id="24" name="Content Placeholder 2">
            <a:extLst>
              <a:ext uri="{FF2B5EF4-FFF2-40B4-BE49-F238E27FC236}">
                <a16:creationId xmlns:a16="http://schemas.microsoft.com/office/drawing/2014/main" id="{F260476B-CCA6-412B-A9C5-399C34AE6F05}"/>
              </a:ext>
            </a:extLst>
          </p:cNvPr>
          <p:cNvSpPr>
            <a:spLocks noGrp="1"/>
          </p:cNvSpPr>
          <p:nvPr>
            <p:ph idx="1"/>
          </p:nvPr>
        </p:nvSpPr>
        <p:spPr>
          <a:xfrm>
            <a:off x="7272997" y="1732449"/>
            <a:ext cx="4031092" cy="4058751"/>
          </a:xfrm>
        </p:spPr>
        <p:txBody>
          <a:bodyPr anchor="t">
            <a:normAutofit/>
          </a:bodyPr>
          <a:lstStyle/>
          <a:p>
            <a:r>
              <a:rPr lang="en-US" sz="2400" dirty="0"/>
              <a:t>Individuals are essential in addressing social issues.</a:t>
            </a:r>
          </a:p>
          <a:p>
            <a:r>
              <a:rPr lang="en-US" sz="2400" dirty="0"/>
              <a:t>Understanding one's place in larger cultural context</a:t>
            </a:r>
          </a:p>
          <a:p>
            <a:r>
              <a:rPr lang="en-US" sz="2400" dirty="0"/>
              <a:t>social media, technology, and automation influence</a:t>
            </a:r>
          </a:p>
        </p:txBody>
      </p:sp>
      <p:pic>
        <p:nvPicPr>
          <p:cNvPr id="4" name="Picture 3">
            <a:extLst>
              <a:ext uri="{FF2B5EF4-FFF2-40B4-BE49-F238E27FC236}">
                <a16:creationId xmlns:a16="http://schemas.microsoft.com/office/drawing/2014/main" id="{7FF1BCF1-1B28-348B-2690-BDAE660A3B9A}"/>
              </a:ext>
            </a:extLst>
          </p:cNvPr>
          <p:cNvPicPr>
            <a:picLocks noChangeAspect="1"/>
          </p:cNvPicPr>
          <p:nvPr/>
        </p:nvPicPr>
        <p:blipFill>
          <a:blip r:embed="rId7"/>
          <a:stretch>
            <a:fillRect/>
          </a:stretch>
        </p:blipFill>
        <p:spPr>
          <a:xfrm>
            <a:off x="0" y="0"/>
            <a:ext cx="6668086" cy="6858000"/>
          </a:xfrm>
          <a:prstGeom prst="rect">
            <a:avLst/>
          </a:prstGeom>
        </p:spPr>
      </p:pic>
    </p:spTree>
    <p:extLst>
      <p:ext uri="{BB962C8B-B14F-4D97-AF65-F5344CB8AC3E}">
        <p14:creationId xmlns:p14="http://schemas.microsoft.com/office/powerpoint/2010/main" val="32202356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0EF2A0DA-AE81-4A45-972E-646AC2870C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oudy Old Style"/>
              <a:ea typeface="+mn-ea"/>
              <a:cs typeface="+mn-cs"/>
            </a:endParaRPr>
          </a:p>
        </p:txBody>
      </p:sp>
      <p:pic>
        <p:nvPicPr>
          <p:cNvPr id="3" name="Picture 2">
            <a:extLst>
              <a:ext uri="{FF2B5EF4-FFF2-40B4-BE49-F238E27FC236}">
                <a16:creationId xmlns:a16="http://schemas.microsoft.com/office/drawing/2014/main" id="{72B2D6DE-C9B5-4678-91EF-77E85F2350DA}"/>
              </a:ext>
              <a:ext uri="{C183D7F6-B498-43B3-948B-1728B52AA6E4}">
                <adec:decorative xmlns:adec="http://schemas.microsoft.com/office/drawing/2017/decorative" val="1"/>
              </a:ext>
            </a:extLst>
          </p:cNvPr>
          <p:cNvPicPr>
            <a:picLocks noChangeAspect="1"/>
          </p:cNvPicPr>
          <p:nvPr/>
        </p:nvPicPr>
        <p:blipFill rotWithShape="1">
          <a:blip r:embed="rId5">
            <a:extLst>
              <a:ext uri="{28A0092B-C50C-407E-A947-70E740481C1C}">
                <a14:useLocalDpi xmlns:a14="http://schemas.microsoft.com/office/drawing/2010/main" val="0"/>
              </a:ext>
            </a:extLst>
          </a:blip>
          <a:srcRect b="-1"/>
          <a:stretch/>
        </p:blipFill>
        <p:spPr>
          <a:xfrm>
            <a:off x="-8622" y="10"/>
            <a:ext cx="6096000" cy="6857990"/>
          </a:xfrm>
          <a:prstGeom prst="rect">
            <a:avLst/>
          </a:prstGeom>
        </p:spPr>
      </p:pic>
      <p:pic>
        <p:nvPicPr>
          <p:cNvPr id="57" name="Picture 56">
            <a:extLst>
              <a:ext uri="{FF2B5EF4-FFF2-40B4-BE49-F238E27FC236}">
                <a16:creationId xmlns:a16="http://schemas.microsoft.com/office/drawing/2014/main" id="{B536FA4E-0152-4E27-91DA-0FC22D1846B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6257026" y="1"/>
            <a:ext cx="5934973" cy="6858000"/>
          </a:xfrm>
          <a:prstGeom prst="rect">
            <a:avLst/>
          </a:prstGeom>
        </p:spPr>
      </p:pic>
      <p:sp>
        <p:nvSpPr>
          <p:cNvPr id="2" name="Title 1">
            <a:extLst>
              <a:ext uri="{FF2B5EF4-FFF2-40B4-BE49-F238E27FC236}">
                <a16:creationId xmlns:a16="http://schemas.microsoft.com/office/drawing/2014/main" id="{89559F60-4CE1-4E2F-86EA-1B60679F1F4A}"/>
              </a:ext>
            </a:extLst>
          </p:cNvPr>
          <p:cNvSpPr>
            <a:spLocks noGrp="1"/>
          </p:cNvSpPr>
          <p:nvPr>
            <p:ph type="title"/>
          </p:nvPr>
        </p:nvSpPr>
        <p:spPr>
          <a:xfrm>
            <a:off x="6900493" y="609600"/>
            <a:ext cx="4538124" cy="970450"/>
          </a:xfrm>
        </p:spPr>
        <p:txBody>
          <a:bodyPr anchor="b">
            <a:normAutofit fontScale="90000"/>
          </a:bodyPr>
          <a:lstStyle/>
          <a:p>
            <a:pPr algn="l"/>
            <a:r>
              <a:rPr lang="en-US" sz="4000" dirty="0"/>
              <a:t>The Role of the Individual</a:t>
            </a:r>
          </a:p>
        </p:txBody>
      </p:sp>
      <p:sp>
        <p:nvSpPr>
          <p:cNvPr id="24" name="Content Placeholder 2">
            <a:extLst>
              <a:ext uri="{FF2B5EF4-FFF2-40B4-BE49-F238E27FC236}">
                <a16:creationId xmlns:a16="http://schemas.microsoft.com/office/drawing/2014/main" id="{F260476B-CCA6-412B-A9C5-399C34AE6F05}"/>
              </a:ext>
            </a:extLst>
          </p:cNvPr>
          <p:cNvSpPr>
            <a:spLocks noGrp="1"/>
          </p:cNvSpPr>
          <p:nvPr>
            <p:ph idx="1"/>
          </p:nvPr>
        </p:nvSpPr>
        <p:spPr>
          <a:xfrm>
            <a:off x="7272997" y="1732449"/>
            <a:ext cx="4031092" cy="4058751"/>
          </a:xfrm>
        </p:spPr>
        <p:txBody>
          <a:bodyPr anchor="t">
            <a:normAutofit lnSpcReduction="10000"/>
          </a:bodyPr>
          <a:lstStyle/>
          <a:p>
            <a:r>
              <a:rPr lang="en-US" sz="2400" dirty="0"/>
              <a:t>Personal and public lives are affected by decisions and actions.</a:t>
            </a:r>
          </a:p>
          <a:p>
            <a:r>
              <a:rPr lang="en-US" sz="2400" dirty="0"/>
              <a:t>Encourage social justice and sustainable behaviors</a:t>
            </a:r>
          </a:p>
          <a:p>
            <a:r>
              <a:rPr lang="en-US" sz="2400" dirty="0"/>
              <a:t>Engage in community projects and volunteer work</a:t>
            </a:r>
          </a:p>
          <a:p>
            <a:r>
              <a:rPr lang="en-US" sz="2400" dirty="0"/>
              <a:t>Raising awareness and inspiring others</a:t>
            </a:r>
          </a:p>
        </p:txBody>
      </p:sp>
      <p:pic>
        <p:nvPicPr>
          <p:cNvPr id="5" name="Picture 4">
            <a:extLst>
              <a:ext uri="{FF2B5EF4-FFF2-40B4-BE49-F238E27FC236}">
                <a16:creationId xmlns:a16="http://schemas.microsoft.com/office/drawing/2014/main" id="{C0D4E789-4C14-CD10-343A-3D16A78C2F2C}"/>
              </a:ext>
            </a:extLst>
          </p:cNvPr>
          <p:cNvPicPr>
            <a:picLocks noChangeAspect="1"/>
          </p:cNvPicPr>
          <p:nvPr/>
        </p:nvPicPr>
        <p:blipFill>
          <a:blip r:embed="rId7"/>
          <a:stretch>
            <a:fillRect/>
          </a:stretch>
        </p:blipFill>
        <p:spPr>
          <a:xfrm>
            <a:off x="-1" y="0"/>
            <a:ext cx="6077243" cy="6858000"/>
          </a:xfrm>
          <a:prstGeom prst="rect">
            <a:avLst/>
          </a:prstGeom>
        </p:spPr>
      </p:pic>
    </p:spTree>
    <p:extLst>
      <p:ext uri="{BB962C8B-B14F-4D97-AF65-F5344CB8AC3E}">
        <p14:creationId xmlns:p14="http://schemas.microsoft.com/office/powerpoint/2010/main" val="35361734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0EF2A0DA-AE81-4A45-972E-646AC2870C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oudy Old Style"/>
              <a:ea typeface="+mn-ea"/>
              <a:cs typeface="+mn-cs"/>
            </a:endParaRPr>
          </a:p>
        </p:txBody>
      </p:sp>
      <p:pic>
        <p:nvPicPr>
          <p:cNvPr id="3" name="Picture 2">
            <a:extLst>
              <a:ext uri="{FF2B5EF4-FFF2-40B4-BE49-F238E27FC236}">
                <a16:creationId xmlns:a16="http://schemas.microsoft.com/office/drawing/2014/main" id="{72B2D6DE-C9B5-4678-91EF-77E85F2350DA}"/>
              </a:ext>
              <a:ext uri="{C183D7F6-B498-43B3-948B-1728B52AA6E4}">
                <adec:decorative xmlns:adec="http://schemas.microsoft.com/office/drawing/2017/decorative" val="1"/>
              </a:ext>
            </a:extLst>
          </p:cNvPr>
          <p:cNvPicPr>
            <a:picLocks noChangeAspect="1"/>
          </p:cNvPicPr>
          <p:nvPr/>
        </p:nvPicPr>
        <p:blipFill rotWithShape="1">
          <a:blip r:embed="rId5">
            <a:extLst>
              <a:ext uri="{28A0092B-C50C-407E-A947-70E740481C1C}">
                <a14:useLocalDpi xmlns:a14="http://schemas.microsoft.com/office/drawing/2010/main" val="0"/>
              </a:ext>
            </a:extLst>
          </a:blip>
          <a:srcRect b="-1"/>
          <a:stretch/>
        </p:blipFill>
        <p:spPr>
          <a:xfrm>
            <a:off x="1" y="0"/>
            <a:ext cx="3390313" cy="6857990"/>
          </a:xfrm>
          <a:prstGeom prst="rect">
            <a:avLst/>
          </a:prstGeom>
        </p:spPr>
      </p:pic>
      <p:pic>
        <p:nvPicPr>
          <p:cNvPr id="57" name="Picture 56">
            <a:extLst>
              <a:ext uri="{FF2B5EF4-FFF2-40B4-BE49-F238E27FC236}">
                <a16:creationId xmlns:a16="http://schemas.microsoft.com/office/drawing/2014/main" id="{B536FA4E-0152-4E27-91DA-0FC22D1846B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6257026" y="1"/>
            <a:ext cx="5934973" cy="6858000"/>
          </a:xfrm>
          <a:prstGeom prst="rect">
            <a:avLst/>
          </a:prstGeom>
        </p:spPr>
      </p:pic>
      <p:sp>
        <p:nvSpPr>
          <p:cNvPr id="2" name="Title 1">
            <a:extLst>
              <a:ext uri="{FF2B5EF4-FFF2-40B4-BE49-F238E27FC236}">
                <a16:creationId xmlns:a16="http://schemas.microsoft.com/office/drawing/2014/main" id="{89559F60-4CE1-4E2F-86EA-1B60679F1F4A}"/>
              </a:ext>
            </a:extLst>
          </p:cNvPr>
          <p:cNvSpPr>
            <a:spLocks noGrp="1"/>
          </p:cNvSpPr>
          <p:nvPr>
            <p:ph type="title"/>
          </p:nvPr>
        </p:nvSpPr>
        <p:spPr>
          <a:xfrm>
            <a:off x="3418449" y="609600"/>
            <a:ext cx="8020168" cy="970450"/>
          </a:xfrm>
        </p:spPr>
        <p:txBody>
          <a:bodyPr anchor="b">
            <a:normAutofit fontScale="90000"/>
          </a:bodyPr>
          <a:lstStyle/>
          <a:p>
            <a:pPr algn="l"/>
            <a:r>
              <a:rPr lang="en-US" sz="4000" b="1" dirty="0"/>
              <a:t>Embracing a Sense of Common Purpose</a:t>
            </a:r>
          </a:p>
        </p:txBody>
      </p:sp>
      <p:sp>
        <p:nvSpPr>
          <p:cNvPr id="24" name="Content Placeholder 2">
            <a:extLst>
              <a:ext uri="{FF2B5EF4-FFF2-40B4-BE49-F238E27FC236}">
                <a16:creationId xmlns:a16="http://schemas.microsoft.com/office/drawing/2014/main" id="{F260476B-CCA6-412B-A9C5-399C34AE6F05}"/>
              </a:ext>
            </a:extLst>
          </p:cNvPr>
          <p:cNvSpPr>
            <a:spLocks noGrp="1"/>
          </p:cNvSpPr>
          <p:nvPr>
            <p:ph idx="1"/>
          </p:nvPr>
        </p:nvSpPr>
        <p:spPr>
          <a:xfrm>
            <a:off x="3432517" y="1732449"/>
            <a:ext cx="7871572" cy="4058751"/>
          </a:xfrm>
        </p:spPr>
        <p:txBody>
          <a:bodyPr anchor="t">
            <a:normAutofit/>
          </a:bodyPr>
          <a:lstStyle/>
          <a:p>
            <a:r>
              <a:rPr lang="en-US" sz="3200" dirty="0"/>
              <a:t>Shared purpose and civic spirit for the collective good</a:t>
            </a:r>
          </a:p>
          <a:p>
            <a:r>
              <a:rPr lang="en-US" sz="3200" dirty="0"/>
              <a:t>Cooperation and unity are essential</a:t>
            </a:r>
          </a:p>
          <a:p>
            <a:r>
              <a:rPr lang="en-US" sz="3200" dirty="0"/>
              <a:t>Pooling resources for innovative solutions</a:t>
            </a:r>
          </a:p>
          <a:p>
            <a:r>
              <a:rPr lang="en-US" sz="3200" dirty="0"/>
              <a:t>Forge connections, engage in dialogue, and create an inclusive society</a:t>
            </a:r>
          </a:p>
        </p:txBody>
      </p:sp>
    </p:spTree>
    <p:extLst>
      <p:ext uri="{BB962C8B-B14F-4D97-AF65-F5344CB8AC3E}">
        <p14:creationId xmlns:p14="http://schemas.microsoft.com/office/powerpoint/2010/main" val="6324273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0EF2A0DA-AE81-4A45-972E-646AC2870C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oudy Old Style"/>
              <a:ea typeface="+mn-ea"/>
              <a:cs typeface="+mn-cs"/>
            </a:endParaRPr>
          </a:p>
        </p:txBody>
      </p:sp>
      <p:pic>
        <p:nvPicPr>
          <p:cNvPr id="3" name="Picture 2">
            <a:extLst>
              <a:ext uri="{FF2B5EF4-FFF2-40B4-BE49-F238E27FC236}">
                <a16:creationId xmlns:a16="http://schemas.microsoft.com/office/drawing/2014/main" id="{72B2D6DE-C9B5-4678-91EF-77E85F2350DA}"/>
              </a:ext>
              <a:ext uri="{C183D7F6-B498-43B3-948B-1728B52AA6E4}">
                <adec:decorative xmlns:adec="http://schemas.microsoft.com/office/drawing/2017/decorative" val="1"/>
              </a:ext>
            </a:extLst>
          </p:cNvPr>
          <p:cNvPicPr>
            <a:picLocks noChangeAspect="1"/>
          </p:cNvPicPr>
          <p:nvPr/>
        </p:nvPicPr>
        <p:blipFill rotWithShape="1">
          <a:blip r:embed="rId5">
            <a:extLst>
              <a:ext uri="{28A0092B-C50C-407E-A947-70E740481C1C}">
                <a14:useLocalDpi xmlns:a14="http://schemas.microsoft.com/office/drawing/2010/main" val="0"/>
              </a:ext>
            </a:extLst>
          </a:blip>
          <a:srcRect b="-1"/>
          <a:stretch/>
        </p:blipFill>
        <p:spPr>
          <a:xfrm>
            <a:off x="1" y="0"/>
            <a:ext cx="6288257" cy="6857990"/>
          </a:xfrm>
          <a:prstGeom prst="rect">
            <a:avLst/>
          </a:prstGeom>
        </p:spPr>
      </p:pic>
      <p:pic>
        <p:nvPicPr>
          <p:cNvPr id="57" name="Picture 56">
            <a:extLst>
              <a:ext uri="{FF2B5EF4-FFF2-40B4-BE49-F238E27FC236}">
                <a16:creationId xmlns:a16="http://schemas.microsoft.com/office/drawing/2014/main" id="{B536FA4E-0152-4E27-91DA-0FC22D1846B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6257026" y="1"/>
            <a:ext cx="5934973" cy="6858000"/>
          </a:xfrm>
          <a:prstGeom prst="rect">
            <a:avLst/>
          </a:prstGeom>
        </p:spPr>
      </p:pic>
      <p:sp>
        <p:nvSpPr>
          <p:cNvPr id="2" name="Title 1">
            <a:extLst>
              <a:ext uri="{FF2B5EF4-FFF2-40B4-BE49-F238E27FC236}">
                <a16:creationId xmlns:a16="http://schemas.microsoft.com/office/drawing/2014/main" id="{89559F60-4CE1-4E2F-86EA-1B60679F1F4A}"/>
              </a:ext>
            </a:extLst>
          </p:cNvPr>
          <p:cNvSpPr>
            <a:spLocks noGrp="1"/>
          </p:cNvSpPr>
          <p:nvPr>
            <p:ph type="title"/>
          </p:nvPr>
        </p:nvSpPr>
        <p:spPr>
          <a:xfrm>
            <a:off x="6358597" y="609600"/>
            <a:ext cx="5080020" cy="970450"/>
          </a:xfrm>
        </p:spPr>
        <p:txBody>
          <a:bodyPr anchor="b">
            <a:normAutofit fontScale="90000"/>
          </a:bodyPr>
          <a:lstStyle/>
          <a:p>
            <a:pPr algn="l"/>
            <a:r>
              <a:rPr lang="en-US" sz="4000" b="1" dirty="0"/>
              <a:t>Private Pursuits and a Market Mentality</a:t>
            </a:r>
          </a:p>
        </p:txBody>
      </p:sp>
      <p:sp>
        <p:nvSpPr>
          <p:cNvPr id="24" name="Content Placeholder 2">
            <a:extLst>
              <a:ext uri="{FF2B5EF4-FFF2-40B4-BE49-F238E27FC236}">
                <a16:creationId xmlns:a16="http://schemas.microsoft.com/office/drawing/2014/main" id="{F260476B-CCA6-412B-A9C5-399C34AE6F05}"/>
              </a:ext>
            </a:extLst>
          </p:cNvPr>
          <p:cNvSpPr>
            <a:spLocks noGrp="1"/>
          </p:cNvSpPr>
          <p:nvPr>
            <p:ph idx="1"/>
          </p:nvPr>
        </p:nvSpPr>
        <p:spPr>
          <a:xfrm>
            <a:off x="6302326" y="1788720"/>
            <a:ext cx="5128372" cy="4058751"/>
          </a:xfrm>
        </p:spPr>
        <p:txBody>
          <a:bodyPr anchor="t">
            <a:normAutofit fontScale="92500" lnSpcReduction="20000"/>
          </a:bodyPr>
          <a:lstStyle/>
          <a:p>
            <a:r>
              <a:rPr lang="en-US" sz="3200" dirty="0"/>
              <a:t>balance between individual goals and group efforts</a:t>
            </a:r>
          </a:p>
          <a:p>
            <a:r>
              <a:rPr lang="en-US" sz="3200" dirty="0"/>
              <a:t>Recognize the effects of your consuming choices.</a:t>
            </a:r>
          </a:p>
          <a:p>
            <a:r>
              <a:rPr lang="en-US" sz="3200" dirty="0"/>
              <a:t>Utilize sustainable consumption habits.</a:t>
            </a:r>
          </a:p>
          <a:p>
            <a:r>
              <a:rPr lang="en-US" sz="3200" dirty="0"/>
              <a:t>Encourage ethical individual behavior</a:t>
            </a:r>
          </a:p>
        </p:txBody>
      </p:sp>
      <p:pic>
        <p:nvPicPr>
          <p:cNvPr id="5" name="Picture 4">
            <a:extLst>
              <a:ext uri="{FF2B5EF4-FFF2-40B4-BE49-F238E27FC236}">
                <a16:creationId xmlns:a16="http://schemas.microsoft.com/office/drawing/2014/main" id="{D2668B78-ED19-F818-AD80-F71A367D1CDB}"/>
              </a:ext>
            </a:extLst>
          </p:cNvPr>
          <p:cNvPicPr>
            <a:picLocks noChangeAspect="1"/>
          </p:cNvPicPr>
          <p:nvPr/>
        </p:nvPicPr>
        <p:blipFill>
          <a:blip r:embed="rId7"/>
          <a:stretch>
            <a:fillRect/>
          </a:stretch>
        </p:blipFill>
        <p:spPr>
          <a:xfrm>
            <a:off x="0" y="7824"/>
            <a:ext cx="6246055" cy="6850176"/>
          </a:xfrm>
          <a:prstGeom prst="rect">
            <a:avLst/>
          </a:prstGeom>
        </p:spPr>
      </p:pic>
    </p:spTree>
    <p:extLst>
      <p:ext uri="{BB962C8B-B14F-4D97-AF65-F5344CB8AC3E}">
        <p14:creationId xmlns:p14="http://schemas.microsoft.com/office/powerpoint/2010/main" val="29818833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0EF2A0DA-AE81-4A45-972E-646AC2870C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oudy Old Style"/>
              <a:ea typeface="+mn-ea"/>
              <a:cs typeface="+mn-cs"/>
            </a:endParaRPr>
          </a:p>
        </p:txBody>
      </p:sp>
      <p:pic>
        <p:nvPicPr>
          <p:cNvPr id="3" name="Picture 2">
            <a:extLst>
              <a:ext uri="{FF2B5EF4-FFF2-40B4-BE49-F238E27FC236}">
                <a16:creationId xmlns:a16="http://schemas.microsoft.com/office/drawing/2014/main" id="{72B2D6DE-C9B5-4678-91EF-77E85F2350DA}"/>
              </a:ext>
              <a:ext uri="{C183D7F6-B498-43B3-948B-1728B52AA6E4}">
                <adec:decorative xmlns:adec="http://schemas.microsoft.com/office/drawing/2017/decorative" val="1"/>
              </a:ext>
            </a:extLst>
          </p:cNvPr>
          <p:cNvPicPr>
            <a:picLocks noChangeAspect="1"/>
          </p:cNvPicPr>
          <p:nvPr/>
        </p:nvPicPr>
        <p:blipFill rotWithShape="1">
          <a:blip r:embed="rId5">
            <a:extLst>
              <a:ext uri="{28A0092B-C50C-407E-A947-70E740481C1C}">
                <a14:useLocalDpi xmlns:a14="http://schemas.microsoft.com/office/drawing/2010/main" val="0"/>
              </a:ext>
            </a:extLst>
          </a:blip>
          <a:srcRect b="-1"/>
          <a:stretch/>
        </p:blipFill>
        <p:spPr>
          <a:xfrm>
            <a:off x="1" y="0"/>
            <a:ext cx="1463039" cy="6857990"/>
          </a:xfrm>
          <a:prstGeom prst="rect">
            <a:avLst/>
          </a:prstGeom>
        </p:spPr>
      </p:pic>
      <p:pic>
        <p:nvPicPr>
          <p:cNvPr id="57" name="Picture 56">
            <a:extLst>
              <a:ext uri="{FF2B5EF4-FFF2-40B4-BE49-F238E27FC236}">
                <a16:creationId xmlns:a16="http://schemas.microsoft.com/office/drawing/2014/main" id="{B536FA4E-0152-4E27-91DA-0FC22D1846B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6257026" y="1"/>
            <a:ext cx="5934973" cy="6858000"/>
          </a:xfrm>
          <a:prstGeom prst="rect">
            <a:avLst/>
          </a:prstGeom>
        </p:spPr>
      </p:pic>
      <p:sp>
        <p:nvSpPr>
          <p:cNvPr id="2" name="Title 1">
            <a:extLst>
              <a:ext uri="{FF2B5EF4-FFF2-40B4-BE49-F238E27FC236}">
                <a16:creationId xmlns:a16="http://schemas.microsoft.com/office/drawing/2014/main" id="{89559F60-4CE1-4E2F-86EA-1B60679F1F4A}"/>
              </a:ext>
            </a:extLst>
          </p:cNvPr>
          <p:cNvSpPr>
            <a:spLocks noGrp="1"/>
          </p:cNvSpPr>
          <p:nvPr>
            <p:ph type="title"/>
          </p:nvPr>
        </p:nvSpPr>
        <p:spPr>
          <a:xfrm>
            <a:off x="1448973" y="609600"/>
            <a:ext cx="9989644" cy="970450"/>
          </a:xfrm>
        </p:spPr>
        <p:txBody>
          <a:bodyPr anchor="b">
            <a:normAutofit fontScale="90000"/>
          </a:bodyPr>
          <a:lstStyle/>
          <a:p>
            <a:pPr algn="l"/>
            <a:r>
              <a:rPr lang="en-US" sz="4000" b="1" dirty="0"/>
              <a:t>Balance between Individual Responsibility and the Public Sphere</a:t>
            </a:r>
          </a:p>
        </p:txBody>
      </p:sp>
      <p:sp>
        <p:nvSpPr>
          <p:cNvPr id="24" name="Content Placeholder 2">
            <a:extLst>
              <a:ext uri="{FF2B5EF4-FFF2-40B4-BE49-F238E27FC236}">
                <a16:creationId xmlns:a16="http://schemas.microsoft.com/office/drawing/2014/main" id="{F260476B-CCA6-412B-A9C5-399C34AE6F05}"/>
              </a:ext>
            </a:extLst>
          </p:cNvPr>
          <p:cNvSpPr>
            <a:spLocks noGrp="1"/>
          </p:cNvSpPr>
          <p:nvPr>
            <p:ph idx="1"/>
          </p:nvPr>
        </p:nvSpPr>
        <p:spPr>
          <a:xfrm>
            <a:off x="1505243" y="1828800"/>
            <a:ext cx="9798846" cy="4403188"/>
          </a:xfrm>
        </p:spPr>
        <p:txBody>
          <a:bodyPr anchor="t">
            <a:normAutofit/>
          </a:bodyPr>
          <a:lstStyle/>
          <a:p>
            <a:pPr marL="36900" indent="0">
              <a:buNone/>
            </a:pPr>
            <a:endParaRPr lang="en-US" sz="3200" dirty="0"/>
          </a:p>
          <a:p>
            <a:r>
              <a:rPr lang="en-US" sz="3200" dirty="0"/>
              <a:t>Personal responsibility and civic engagement</a:t>
            </a:r>
          </a:p>
          <a:p>
            <a:r>
              <a:rPr lang="en-US" sz="3200" dirty="0"/>
              <a:t>Support community initiatives and political involvement</a:t>
            </a:r>
          </a:p>
          <a:p>
            <a:r>
              <a:rPr lang="en-US" sz="3200" dirty="0"/>
              <a:t>Consider socioeconomic position and resource availability</a:t>
            </a:r>
          </a:p>
          <a:p>
            <a:r>
              <a:rPr lang="en-US" sz="3200" dirty="0"/>
              <a:t>Create an inclusive atmosphere for equal participation</a:t>
            </a:r>
          </a:p>
        </p:txBody>
      </p:sp>
    </p:spTree>
    <p:extLst>
      <p:ext uri="{BB962C8B-B14F-4D97-AF65-F5344CB8AC3E}">
        <p14:creationId xmlns:p14="http://schemas.microsoft.com/office/powerpoint/2010/main" val="6750051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0EF2A0DA-AE81-4A45-972E-646AC2870C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oudy Old Style"/>
              <a:ea typeface="+mn-ea"/>
              <a:cs typeface="+mn-cs"/>
            </a:endParaRPr>
          </a:p>
        </p:txBody>
      </p:sp>
      <p:pic>
        <p:nvPicPr>
          <p:cNvPr id="3" name="Picture 2">
            <a:extLst>
              <a:ext uri="{FF2B5EF4-FFF2-40B4-BE49-F238E27FC236}">
                <a16:creationId xmlns:a16="http://schemas.microsoft.com/office/drawing/2014/main" id="{72B2D6DE-C9B5-4678-91EF-77E85F2350DA}"/>
              </a:ext>
              <a:ext uri="{C183D7F6-B498-43B3-948B-1728B52AA6E4}">
                <adec:decorative xmlns:adec="http://schemas.microsoft.com/office/drawing/2017/decorative" val="1"/>
              </a:ext>
            </a:extLst>
          </p:cNvPr>
          <p:cNvPicPr>
            <a:picLocks noChangeAspect="1"/>
          </p:cNvPicPr>
          <p:nvPr/>
        </p:nvPicPr>
        <p:blipFill rotWithShape="1">
          <a:blip r:embed="rId5">
            <a:extLst>
              <a:ext uri="{28A0092B-C50C-407E-A947-70E740481C1C}">
                <a14:useLocalDpi xmlns:a14="http://schemas.microsoft.com/office/drawing/2010/main" val="0"/>
              </a:ext>
            </a:extLst>
          </a:blip>
          <a:srcRect b="-1"/>
          <a:stretch/>
        </p:blipFill>
        <p:spPr>
          <a:xfrm>
            <a:off x="1" y="0"/>
            <a:ext cx="1463039" cy="6857990"/>
          </a:xfrm>
          <a:prstGeom prst="rect">
            <a:avLst/>
          </a:prstGeom>
        </p:spPr>
      </p:pic>
      <p:pic>
        <p:nvPicPr>
          <p:cNvPr id="57" name="Picture 56">
            <a:extLst>
              <a:ext uri="{FF2B5EF4-FFF2-40B4-BE49-F238E27FC236}">
                <a16:creationId xmlns:a16="http://schemas.microsoft.com/office/drawing/2014/main" id="{B536FA4E-0152-4E27-91DA-0FC22D1846B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6257026" y="1"/>
            <a:ext cx="5934973" cy="6858000"/>
          </a:xfrm>
          <a:prstGeom prst="rect">
            <a:avLst/>
          </a:prstGeom>
        </p:spPr>
      </p:pic>
      <p:sp>
        <p:nvSpPr>
          <p:cNvPr id="2" name="Title 1">
            <a:extLst>
              <a:ext uri="{FF2B5EF4-FFF2-40B4-BE49-F238E27FC236}">
                <a16:creationId xmlns:a16="http://schemas.microsoft.com/office/drawing/2014/main" id="{89559F60-4CE1-4E2F-86EA-1B60679F1F4A}"/>
              </a:ext>
            </a:extLst>
          </p:cNvPr>
          <p:cNvSpPr>
            <a:spLocks noGrp="1"/>
          </p:cNvSpPr>
          <p:nvPr>
            <p:ph type="title"/>
          </p:nvPr>
        </p:nvSpPr>
        <p:spPr>
          <a:xfrm>
            <a:off x="1448973" y="609600"/>
            <a:ext cx="9989644" cy="970450"/>
          </a:xfrm>
        </p:spPr>
        <p:txBody>
          <a:bodyPr anchor="b">
            <a:normAutofit/>
          </a:bodyPr>
          <a:lstStyle/>
          <a:p>
            <a:r>
              <a:rPr lang="en-US" sz="4000" b="1" dirty="0"/>
              <a:t>Conclusion </a:t>
            </a:r>
          </a:p>
        </p:txBody>
      </p:sp>
      <p:sp>
        <p:nvSpPr>
          <p:cNvPr id="24" name="Content Placeholder 2">
            <a:extLst>
              <a:ext uri="{FF2B5EF4-FFF2-40B4-BE49-F238E27FC236}">
                <a16:creationId xmlns:a16="http://schemas.microsoft.com/office/drawing/2014/main" id="{F260476B-CCA6-412B-A9C5-399C34AE6F05}"/>
              </a:ext>
            </a:extLst>
          </p:cNvPr>
          <p:cNvSpPr>
            <a:spLocks noGrp="1"/>
          </p:cNvSpPr>
          <p:nvPr>
            <p:ph idx="1"/>
          </p:nvPr>
        </p:nvSpPr>
        <p:spPr>
          <a:xfrm>
            <a:off x="1505243" y="1828800"/>
            <a:ext cx="9798846" cy="4403188"/>
          </a:xfrm>
        </p:spPr>
        <p:txBody>
          <a:bodyPr anchor="t">
            <a:normAutofit/>
          </a:bodyPr>
          <a:lstStyle/>
          <a:p>
            <a:pPr>
              <a:buFont typeface="Wingdings" panose="05000000000000000000" pitchFamily="2" charset="2"/>
              <a:buChar char="v"/>
            </a:pPr>
            <a:r>
              <a:rPr lang="en-US" sz="3200" dirty="0"/>
              <a:t>Individuals make a big contribution to tackling social issues.</a:t>
            </a:r>
          </a:p>
          <a:p>
            <a:pPr>
              <a:buFont typeface="Wingdings" panose="05000000000000000000" pitchFamily="2" charset="2"/>
              <a:buChar char="v"/>
            </a:pPr>
            <a:r>
              <a:rPr lang="en-US" sz="3200" dirty="0"/>
              <a:t>Personal accountability and active engagement are crucial.</a:t>
            </a:r>
          </a:p>
          <a:p>
            <a:pPr>
              <a:buFont typeface="Wingdings" panose="05000000000000000000" pitchFamily="2" charset="2"/>
              <a:buChar char="v"/>
            </a:pPr>
            <a:r>
              <a:rPr lang="en-US" sz="3200" dirty="0"/>
              <a:t>embrace group effort and a common goal</a:t>
            </a:r>
          </a:p>
          <a:p>
            <a:pPr>
              <a:buFont typeface="Wingdings" panose="05000000000000000000" pitchFamily="2" charset="2"/>
              <a:buChar char="v"/>
            </a:pPr>
            <a:r>
              <a:rPr lang="en-US" sz="3200" dirty="0"/>
              <a:t>Align personal objectives with the larger good.</a:t>
            </a:r>
          </a:p>
        </p:txBody>
      </p:sp>
    </p:spTree>
    <p:extLst>
      <p:ext uri="{BB962C8B-B14F-4D97-AF65-F5344CB8AC3E}">
        <p14:creationId xmlns:p14="http://schemas.microsoft.com/office/powerpoint/2010/main" val="396908294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VTI">
  <a:themeElements>
    <a:clrScheme name="Custom 35">
      <a:dk1>
        <a:sysClr val="windowText" lastClr="000000"/>
      </a:dk1>
      <a:lt1>
        <a:sysClr val="window" lastClr="FFFFFF"/>
      </a:lt1>
      <a:dk2>
        <a:srgbClr val="4E3B30"/>
      </a:dk2>
      <a:lt2>
        <a:srgbClr val="F4EDD8"/>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Custom 4">
      <a:majorFont>
        <a:latin typeface="Goudy Old Style"/>
        <a:ea typeface=""/>
        <a:cs typeface=""/>
      </a:majorFont>
      <a:minorFont>
        <a:latin typeface="Goudy Old Style"/>
        <a:ea typeface=""/>
        <a:cs typeface=""/>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VTI" id="{35C4A07C-0176-4A32-9BCB-B016516853F0}" vid="{9B70D35C-BCA8-4715-BB49-8BE54A7FC07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themeOverride>
</file>

<file path=ppt/theme/themeOverride2.xml><?xml version="1.0" encoding="utf-8"?>
<a:themeOverride xmlns:a="http://schemas.openxmlformats.org/drawingml/2006/main">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themeOverride>
</file>

<file path=ppt/theme/themeOverride3.xml><?xml version="1.0" encoding="utf-8"?>
<a:themeOverride xmlns:a="http://schemas.openxmlformats.org/drawingml/2006/main">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themeOverride>
</file>

<file path=ppt/theme/themeOverride4.xml><?xml version="1.0" encoding="utf-8"?>
<a:themeOverride xmlns:a="http://schemas.openxmlformats.org/drawingml/2006/main">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themeOverride>
</file>

<file path=ppt/theme/themeOverride5.xml><?xml version="1.0" encoding="utf-8"?>
<a:themeOverride xmlns:a="http://schemas.openxmlformats.org/drawingml/2006/main">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themeOverride>
</file>

<file path=ppt/theme/themeOverride6.xml><?xml version="1.0" encoding="utf-8"?>
<a:themeOverride xmlns:a="http://schemas.openxmlformats.org/drawingml/2006/main">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themeOverride>
</file>

<file path=ppt/theme/themeOverride7.xml><?xml version="1.0" encoding="utf-8"?>
<a:themeOverride xmlns:a="http://schemas.openxmlformats.org/drawingml/2006/main">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4B270AB-C138-415C-897E-3C24487DECF1}">
  <ds:schemaRefs>
    <ds:schemaRef ds:uri="http://schemas.microsoft.com/sharepoint/v3/contenttype/forms"/>
  </ds:schemaRefs>
</ds:datastoreItem>
</file>

<file path=customXml/itemProps2.xml><?xml version="1.0" encoding="utf-8"?>
<ds:datastoreItem xmlns:ds="http://schemas.openxmlformats.org/officeDocument/2006/customXml" ds:itemID="{2C4C00F4-06E9-43E3-AD97-88A857CEFA82}">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0585E981-8C91-4205-A0C3-C991F42B4C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{1B1C3AE3-C826-4492-9953-A8CB8BC0792D}tf55705232_win32</Template>
  <TotalTime>103</TotalTime>
  <Words>1024</Words>
  <Application>Microsoft Office PowerPoint</Application>
  <PresentationFormat>Widescreen</PresentationFormat>
  <Paragraphs>43</Paragraphs>
  <Slides>7</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Calibri</vt:lpstr>
      <vt:lpstr>Goudy Old Style</vt:lpstr>
      <vt:lpstr>Times New Roman</vt:lpstr>
      <vt:lpstr>Wingdings</vt:lpstr>
      <vt:lpstr>Wingdings 2</vt:lpstr>
      <vt:lpstr>SlateVTI</vt:lpstr>
      <vt:lpstr>The Role of the Individual in Addressing Societal Challenges   Name Institution Course Date </vt:lpstr>
      <vt:lpstr> Introduction:</vt:lpstr>
      <vt:lpstr>The Role of the Individual</vt:lpstr>
      <vt:lpstr>Embracing a Sense of Common Purpose</vt:lpstr>
      <vt:lpstr>Private Pursuits and a Market Mentality</vt:lpstr>
      <vt:lpstr>Balance between Individual Responsibility and the Public Sphere</vt:lpstr>
      <vt:lpstr>Conclusion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Role of the Individual in Addressing Societal Challenges   Name Institution Course Date </dc:title>
  <dc:creator>eMKay Dennis</dc:creator>
  <cp:lastModifiedBy>eMKay Dennis</cp:lastModifiedBy>
  <cp:revision>1</cp:revision>
  <dcterms:created xsi:type="dcterms:W3CDTF">2023-07-07T15:35:56Z</dcterms:created>
  <dcterms:modified xsi:type="dcterms:W3CDTF">2023-07-07T17:19:23Z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