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71" r:id="rId11"/>
    <p:sldId id="265" r:id="rId12"/>
    <p:sldId id="266" r:id="rId13"/>
    <p:sldId id="267" r:id="rId14"/>
    <p:sldId id="268" r:id="rId15"/>
    <p:sldId id="269" r:id="rId16"/>
    <p:sldId id="272" r:id="rId17"/>
    <p:sldId id="270"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D8BD707-D9CF-40AE-B4C6-C98DA3205C09}" type="datetimeFigureOut">
              <a:rPr lang="en-US" smtClean="0"/>
              <a:pPr/>
              <a:t>8/23/2023</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testbook.com/learn/physics-joules-law/"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1752600"/>
            <a:ext cx="7772400" cy="2514600"/>
          </a:xfrm>
        </p:spPr>
        <p:txBody>
          <a:bodyPr>
            <a:normAutofit/>
          </a:bodyPr>
          <a:lstStyle/>
          <a:p>
            <a:pPr algn="ctr">
              <a:lnSpc>
                <a:spcPct val="200000"/>
              </a:lnSpc>
            </a:pPr>
            <a:r>
              <a:rPr lang="en-US" sz="2400" b="1" dirty="0" smtClean="0">
                <a:solidFill>
                  <a:srgbClr val="FF0000"/>
                </a:solidFill>
                <a:latin typeface="Times New Roman" pitchFamily="18" charset="0"/>
                <a:cs typeface="Times New Roman" pitchFamily="18" charset="0"/>
              </a:rPr>
              <a:t>UNIT-3</a:t>
            </a:r>
          </a:p>
          <a:p>
            <a:pPr algn="ctr">
              <a:lnSpc>
                <a:spcPct val="200000"/>
              </a:lnSpc>
            </a:pPr>
            <a:r>
              <a:rPr lang="en-US" sz="2400" b="1" dirty="0" smtClean="0">
                <a:solidFill>
                  <a:srgbClr val="002060"/>
                </a:solidFill>
              </a:rPr>
              <a:t>HEATING AND WELDING</a:t>
            </a:r>
            <a:endParaRPr lang="en-US" sz="2400" b="1" dirty="0">
              <a:solidFill>
                <a:srgbClr val="00206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920889"/>
            <a:ext cx="8382000" cy="5632311"/>
          </a:xfrm>
          <a:prstGeom prst="rect">
            <a:avLst/>
          </a:prstGeom>
        </p:spPr>
        <p:txBody>
          <a:bodyPr wrap="square">
            <a:spAutoFit/>
          </a:bodyPr>
          <a:lstStyle/>
          <a:p>
            <a:pPr lvl="1" algn="just">
              <a:lnSpc>
                <a:spcPct val="150000"/>
              </a:lnSpc>
              <a:buFont typeface="Wingdings" pitchFamily="2" charset="2"/>
              <a:buChar char="v"/>
            </a:pPr>
            <a:r>
              <a:rPr lang="en-US" sz="2000" dirty="0" smtClean="0">
                <a:latin typeface="Times New Roman" pitchFamily="18" charset="0"/>
                <a:cs typeface="Times New Roman" pitchFamily="18" charset="0"/>
              </a:rPr>
              <a:t>Introduction -Advantages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Modes of heat transfer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Methods of 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furnaces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Induction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Dielectric heating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Electric welding – types</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Resistance welding</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Power supply for arc welding  </a:t>
            </a:r>
          </a:p>
          <a:p>
            <a:pPr lvl="1" algn="just">
              <a:lnSpc>
                <a:spcPct val="150000"/>
              </a:lnSpc>
              <a:buFont typeface="Wingdings" pitchFamily="2" charset="2"/>
              <a:buChar char="v"/>
            </a:pPr>
            <a:r>
              <a:rPr lang="en-US" sz="2000" dirty="0" smtClean="0">
                <a:latin typeface="Times New Roman" pitchFamily="18" charset="0"/>
                <a:cs typeface="Times New Roman" pitchFamily="18" charset="0"/>
              </a:rPr>
              <a:t>Radiation welding.</a:t>
            </a:r>
            <a:endParaRPr lang="en-US" sz="2000" dirty="0">
              <a:latin typeface="Times New Roman" pitchFamily="18" charset="0"/>
              <a:cs typeface="Times New Roman" pitchFamily="18" charset="0"/>
            </a:endParaRPr>
          </a:p>
        </p:txBody>
      </p:sp>
      <p:sp>
        <p:nvSpPr>
          <p:cNvPr id="5" name="Rectangle 4"/>
          <p:cNvSpPr/>
          <p:nvPr/>
        </p:nvSpPr>
        <p:spPr>
          <a:xfrm>
            <a:off x="2209800" y="195934"/>
            <a:ext cx="5119800" cy="830997"/>
          </a:xfrm>
          <a:prstGeom prst="rect">
            <a:avLst/>
          </a:prstGeom>
        </p:spPr>
        <p:txBody>
          <a:bodyPr wrap="none">
            <a:spAutoFit/>
          </a:bodyPr>
          <a:lstStyle/>
          <a:p>
            <a:pPr algn="ctr">
              <a:lnSpc>
                <a:spcPct val="200000"/>
              </a:lnSpc>
            </a:pPr>
            <a:r>
              <a:rPr lang="en-US" sz="2400" b="1" dirty="0" smtClean="0">
                <a:solidFill>
                  <a:srgbClr val="C00000"/>
                </a:solidFill>
                <a:latin typeface="Times New Roman" pitchFamily="18" charset="0"/>
                <a:cs typeface="Times New Roman" pitchFamily="18" charset="0"/>
              </a:rPr>
              <a:t>UNIT3 - HEATING AND WELDING</a:t>
            </a:r>
            <a:endParaRPr lang="en-US" sz="2400" b="1" dirty="0">
              <a:solidFill>
                <a:srgbClr val="C00000"/>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57200"/>
            <a:ext cx="2032929" cy="400110"/>
          </a:xfrm>
          <a:prstGeom prst="rect">
            <a:avLst/>
          </a:prstGeom>
        </p:spPr>
        <p:txBody>
          <a:bodyPr wrap="none">
            <a:spAutoFit/>
          </a:bodyPr>
          <a:lstStyle/>
          <a:p>
            <a:r>
              <a:rPr lang="en-US" sz="2000" b="1" dirty="0" smtClean="0">
                <a:solidFill>
                  <a:srgbClr val="FF0000"/>
                </a:solidFill>
                <a:latin typeface="Times New Roman" pitchFamily="18" charset="0"/>
                <a:cs typeface="Times New Roman" pitchFamily="18" charset="0"/>
              </a:rPr>
              <a:t>Electric Heating </a:t>
            </a:r>
            <a:endParaRPr lang="en-US" sz="2000" b="1" dirty="0">
              <a:solidFill>
                <a:srgbClr val="FF0000"/>
              </a:solidFill>
            </a:endParaRPr>
          </a:p>
        </p:txBody>
      </p:sp>
      <p:sp>
        <p:nvSpPr>
          <p:cNvPr id="3" name="Rectangle 2"/>
          <p:cNvSpPr/>
          <p:nvPr/>
        </p:nvSpPr>
        <p:spPr>
          <a:xfrm>
            <a:off x="381000" y="838200"/>
            <a:ext cx="8382000" cy="3416320"/>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Electric heating is a process in which electrical energy is converted directly to heat energy.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Common </a:t>
            </a:r>
            <a:r>
              <a:rPr lang="en-US" dirty="0" smtClean="0">
                <a:latin typeface="Times New Roman" pitchFamily="18" charset="0"/>
                <a:cs typeface="Times New Roman" pitchFamily="18" charset="0"/>
              </a:rPr>
              <a:t>applications include space heating, cooking, water heating and industrial processes.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An </a:t>
            </a:r>
            <a:r>
              <a:rPr lang="en-US" dirty="0" smtClean="0">
                <a:latin typeface="Times New Roman" pitchFamily="18" charset="0"/>
                <a:cs typeface="Times New Roman" pitchFamily="18" charset="0"/>
              </a:rPr>
              <a:t>electric heater is an electrical device that converts an electric current into heat</a:t>
            </a:r>
            <a:r>
              <a:rPr lang="en-US"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process is done by using </a:t>
            </a:r>
            <a:r>
              <a:rPr lang="en-US" dirty="0" smtClean="0">
                <a:latin typeface="Times New Roman" pitchFamily="18" charset="0"/>
                <a:cs typeface="Times New Roman" pitchFamily="18" charset="0"/>
                <a:hlinkClick r:id="rId2"/>
              </a:rPr>
              <a:t>Joule’s Law of heating</a:t>
            </a:r>
            <a:r>
              <a:rPr lang="en-US"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Electric </a:t>
            </a:r>
            <a:r>
              <a:rPr lang="en-US" dirty="0" smtClean="0">
                <a:latin typeface="Times New Roman" pitchFamily="18" charset="0"/>
                <a:cs typeface="Times New Roman" pitchFamily="18" charset="0"/>
              </a:rPr>
              <a:t>heating is based on the </a:t>
            </a:r>
            <a:r>
              <a:rPr lang="en-US" dirty="0" smtClean="0">
                <a:latin typeface="Times New Roman" pitchFamily="18" charset="0"/>
                <a:cs typeface="Times New Roman" pitchFamily="18" charset="0"/>
              </a:rPr>
              <a:t>principle, </a:t>
            </a:r>
            <a:r>
              <a:rPr lang="en-US" dirty="0" smtClean="0">
                <a:latin typeface="Times New Roman" pitchFamily="18" charset="0"/>
                <a:cs typeface="Times New Roman" pitchFamily="18" charset="0"/>
              </a:rPr>
              <a:t>when an electric current passes through the heating element or the coil then due to the resistance or the properties it induces heat. </a:t>
            </a:r>
            <a:endParaRPr lang="en-US" dirty="0">
              <a:latin typeface="Times New Roman" pitchFamily="18" charset="0"/>
              <a:cs typeface="Times New Roman" pitchFamily="18" charset="0"/>
            </a:endParaRPr>
          </a:p>
        </p:txBody>
      </p:sp>
      <p:sp>
        <p:nvSpPr>
          <p:cNvPr id="4" name="Rectangle 3"/>
          <p:cNvSpPr/>
          <p:nvPr/>
        </p:nvSpPr>
        <p:spPr>
          <a:xfrm>
            <a:off x="838200" y="4343400"/>
            <a:ext cx="7239000" cy="1338828"/>
          </a:xfrm>
          <a:prstGeom prst="rect">
            <a:avLst/>
          </a:prstGeom>
        </p:spPr>
        <p:txBody>
          <a:bodyPr wrap="square">
            <a:spAutoFit/>
          </a:bodyPr>
          <a:lstStyle/>
          <a:p>
            <a:pPr algn="just">
              <a:lnSpc>
                <a:spcPct val="150000"/>
              </a:lnSpc>
              <a:buFont typeface="Wingdings" pitchFamily="2" charset="2"/>
              <a:buChar char="v"/>
            </a:pPr>
            <a:r>
              <a:rPr lang="en-US" b="1" dirty="0" smtClean="0">
                <a:solidFill>
                  <a:srgbClr val="7030A0"/>
                </a:solidFill>
                <a:latin typeface="Times New Roman" pitchFamily="18" charset="0"/>
                <a:cs typeface="Times New Roman" pitchFamily="18" charset="0"/>
              </a:rPr>
              <a:t>Joule’s Law states that when a current flows in a conductor the amount of heat generated is proportional to current, resistance, and time in the current flowing. </a:t>
            </a:r>
            <a:endParaRPr lang="en-US" b="1" dirty="0">
              <a:solidFill>
                <a:srgbClr val="7030A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1826141"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Formula of Heat</a:t>
            </a:r>
            <a:endParaRPr lang="en-US" b="1" dirty="0">
              <a:solidFill>
                <a:srgbClr val="7030A0"/>
              </a:solidFill>
              <a:latin typeface="Times New Roman" pitchFamily="18" charset="0"/>
              <a:cs typeface="Times New Roman" pitchFamily="18" charset="0"/>
            </a:endParaRPr>
          </a:p>
        </p:txBody>
      </p:sp>
      <p:sp>
        <p:nvSpPr>
          <p:cNvPr id="3" name="Rectangle 2"/>
          <p:cNvSpPr/>
          <p:nvPr/>
        </p:nvSpPr>
        <p:spPr>
          <a:xfrm>
            <a:off x="1219200" y="914400"/>
            <a:ext cx="6934200" cy="369332"/>
          </a:xfrm>
          <a:prstGeom prst="rect">
            <a:avLst/>
          </a:prstGeom>
        </p:spPr>
        <p:txBody>
          <a:bodyPr wrap="square">
            <a:spAutoFit/>
          </a:bodyPr>
          <a:lstStyle/>
          <a:p>
            <a:r>
              <a:rPr lang="en-US" dirty="0" smtClean="0">
                <a:latin typeface="Times New Roman" pitchFamily="18" charset="0"/>
                <a:cs typeface="Times New Roman" pitchFamily="18" charset="0"/>
              </a:rPr>
              <a:t>H α I</a:t>
            </a:r>
            <a:r>
              <a:rPr lang="en-US" dirty="0" smtClean="0">
                <a:latin typeface="Cambria Math"/>
                <a:ea typeface="Cambria Math"/>
                <a:cs typeface="Times New Roman" pitchFamily="18" charset="0"/>
              </a:rPr>
              <a:t>²</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RT)                                                 (I, </a:t>
            </a:r>
            <a:r>
              <a:rPr lang="en-US" dirty="0" smtClean="0">
                <a:latin typeface="Times New Roman" pitchFamily="18" charset="0"/>
                <a:cs typeface="Times New Roman" pitchFamily="18" charset="0"/>
              </a:rPr>
              <a:t>R, and </a:t>
            </a:r>
            <a:r>
              <a:rPr lang="en-US" dirty="0" smtClean="0">
                <a:latin typeface="Times New Roman" pitchFamily="18" charset="0"/>
                <a:cs typeface="Times New Roman" pitchFamily="18" charset="0"/>
              </a:rPr>
              <a:t>T </a:t>
            </a:r>
            <a:r>
              <a:rPr lang="en-US" dirty="0" smtClean="0">
                <a:latin typeface="Times New Roman" pitchFamily="18" charset="0"/>
                <a:cs typeface="Times New Roman" pitchFamily="18" charset="0"/>
              </a:rPr>
              <a:t>are variables)</a:t>
            </a:r>
            <a:endParaRPr lang="en-US" dirty="0">
              <a:latin typeface="Times New Roman" pitchFamily="18" charset="0"/>
              <a:cs typeface="Times New Roman" pitchFamily="18" charset="0"/>
            </a:endParaRPr>
          </a:p>
        </p:txBody>
      </p:sp>
      <p:sp>
        <p:nvSpPr>
          <p:cNvPr id="4" name="Rectangle 3"/>
          <p:cNvSpPr/>
          <p:nvPr/>
        </p:nvSpPr>
        <p:spPr>
          <a:xfrm>
            <a:off x="1219200" y="1447800"/>
            <a:ext cx="7010400" cy="923330"/>
          </a:xfrm>
          <a:prstGeom prst="rect">
            <a:avLst/>
          </a:prstGeom>
        </p:spPr>
        <p:txBody>
          <a:bodyPr wrap="square">
            <a:spAutoFit/>
          </a:bodyPr>
          <a:lstStyle/>
          <a:p>
            <a:r>
              <a:rPr lang="en-US" dirty="0" smtClean="0">
                <a:latin typeface="Times New Roman" pitchFamily="18" charset="0"/>
                <a:cs typeface="Times New Roman" pitchFamily="18" charset="0"/>
              </a:rPr>
              <a:t>H= (1/ J).I²RT</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where J is a Joule’s Constant</a:t>
            </a:r>
            <a:r>
              <a:rPr lang="en-US" dirty="0" smtClean="0">
                <a:latin typeface="Times New Roman" pitchFamily="18" charset="0"/>
                <a:cs typeface="Times New Roman" pitchFamily="18" charset="0"/>
              </a:rPr>
              <a:t>)</a:t>
            </a:r>
          </a:p>
          <a:p>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R – Resistance in ohms , T- time in seconds &amp; I – current in amperes</a:t>
            </a:r>
            <a:endParaRPr lang="en-US" dirty="0">
              <a:latin typeface="Times New Roman" pitchFamily="18" charset="0"/>
              <a:cs typeface="Times New Roman" pitchFamily="18" charset="0"/>
            </a:endParaRPr>
          </a:p>
        </p:txBody>
      </p:sp>
      <p:sp>
        <p:nvSpPr>
          <p:cNvPr id="5" name="Rectangle 4"/>
          <p:cNvSpPr/>
          <p:nvPr/>
        </p:nvSpPr>
        <p:spPr>
          <a:xfrm>
            <a:off x="533400" y="2589074"/>
            <a:ext cx="8229600" cy="1754326"/>
          </a:xfrm>
          <a:prstGeom prst="rect">
            <a:avLst/>
          </a:prstGeom>
        </p:spPr>
        <p:txBody>
          <a:bodyPr wrap="square">
            <a:spAutoFit/>
          </a:bodyPr>
          <a:lstStyle/>
          <a:p>
            <a:pPr algn="just">
              <a:lnSpc>
                <a:spcPct val="150000"/>
              </a:lnSpc>
              <a:buFont typeface="Wingdings" pitchFamily="2" charset="2"/>
              <a:buChar char="v"/>
            </a:pPr>
            <a:r>
              <a:rPr lang="en-US" dirty="0" smtClean="0">
                <a:latin typeface="Times New Roman" pitchFamily="18" charset="0"/>
                <a:cs typeface="Times New Roman" pitchFamily="18" charset="0"/>
              </a:rPr>
              <a:t>The joule’s constant J is defined as the number of work units that furnishes one unit of heat when converted completely into heat.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value of J= 4.2 joules/cal</a:t>
            </a:r>
            <a:r>
              <a:rPr lang="en-US" dirty="0" smtClean="0">
                <a:latin typeface="Times New Roman" pitchFamily="18" charset="0"/>
                <a:cs typeface="Times New Roman" pitchFamily="18" charset="0"/>
              </a:rPr>
              <a:t>.</a:t>
            </a:r>
          </a:p>
          <a:p>
            <a:pPr algn="just">
              <a:lnSpc>
                <a:spcPct val="150000"/>
              </a:lnSpc>
              <a:buFont typeface="Wingdings" pitchFamily="2" charset="2"/>
              <a:buChar char="v"/>
            </a:pP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1 Kcal = 4186 Joules</a:t>
            </a:r>
            <a:endParaRPr lang="en-US" dirty="0">
              <a:latin typeface="Times New Roman" pitchFamily="18" charset="0"/>
              <a:cs typeface="Times New Roman" pitchFamily="18" charset="0"/>
            </a:endParaRPr>
          </a:p>
        </p:txBody>
      </p:sp>
      <p:sp>
        <p:nvSpPr>
          <p:cNvPr id="6" name="Rectangle 5"/>
          <p:cNvSpPr/>
          <p:nvPr/>
        </p:nvSpPr>
        <p:spPr>
          <a:xfrm>
            <a:off x="914400" y="4495800"/>
            <a:ext cx="7620000" cy="1289071"/>
          </a:xfrm>
          <a:prstGeom prst="rect">
            <a:avLst/>
          </a:prstGeom>
        </p:spPr>
        <p:txBody>
          <a:bodyPr wrap="square">
            <a:spAutoFit/>
          </a:bodyPr>
          <a:lstStyle/>
          <a:p>
            <a:pPr algn="just">
              <a:lnSpc>
                <a:spcPct val="150000"/>
              </a:lnSpc>
            </a:pPr>
            <a:r>
              <a:rPr lang="en-US" b="1" dirty="0" smtClean="0">
                <a:solidFill>
                  <a:srgbClr val="C00000"/>
                </a:solidFill>
                <a:latin typeface="Times New Roman" pitchFamily="18" charset="0"/>
                <a:cs typeface="Times New Roman" pitchFamily="18" charset="0"/>
              </a:rPr>
              <a:t>According to Joule’s law </a:t>
            </a:r>
            <a:r>
              <a:rPr lang="en-US" b="1" dirty="0" smtClean="0">
                <a:solidFill>
                  <a:srgbClr val="C00000"/>
                </a:solidFill>
                <a:latin typeface="Times New Roman" pitchFamily="18" charset="0"/>
                <a:cs typeface="Times New Roman" pitchFamily="18" charset="0"/>
              </a:rPr>
              <a:t>:</a:t>
            </a:r>
          </a:p>
          <a:p>
            <a:pPr algn="just">
              <a:lnSpc>
                <a:spcPct val="150000"/>
              </a:lnSpc>
            </a:pPr>
            <a:r>
              <a:rPr lang="en-US" b="1" dirty="0" smtClean="0">
                <a:solidFill>
                  <a:srgbClr val="C00000"/>
                </a:solidFill>
                <a:latin typeface="Times New Roman" pitchFamily="18" charset="0"/>
                <a:cs typeface="Times New Roman" pitchFamily="18" charset="0"/>
              </a:rPr>
              <a:t>	</a:t>
            </a:r>
            <a:r>
              <a:rPr lang="en-US" b="1" dirty="0" smtClean="0">
                <a:solidFill>
                  <a:srgbClr val="C00000"/>
                </a:solidFill>
                <a:latin typeface="Times New Roman" pitchFamily="18" charset="0"/>
                <a:cs typeface="Times New Roman" pitchFamily="18" charset="0"/>
              </a:rPr>
              <a:t>I</a:t>
            </a:r>
            <a:r>
              <a:rPr lang="en-US" b="1" dirty="0" smtClean="0">
                <a:solidFill>
                  <a:srgbClr val="C00000"/>
                </a:solidFill>
                <a:latin typeface="Times New Roman" pitchFamily="18" charset="0"/>
                <a:ea typeface="Cambria Math"/>
                <a:cs typeface="Times New Roman" pitchFamily="18" charset="0"/>
              </a:rPr>
              <a:t>²</a:t>
            </a:r>
            <a:r>
              <a:rPr lang="en-US" b="1" dirty="0" smtClean="0">
                <a:solidFill>
                  <a:srgbClr val="C00000"/>
                </a:solidFill>
                <a:latin typeface="Times New Roman" pitchFamily="18" charset="0"/>
                <a:cs typeface="Times New Roman" pitchFamily="18" charset="0"/>
              </a:rPr>
              <a:t>RT= </a:t>
            </a:r>
            <a:r>
              <a:rPr lang="en-US" b="1" dirty="0" smtClean="0">
                <a:solidFill>
                  <a:srgbClr val="C00000"/>
                </a:solidFill>
                <a:latin typeface="Times New Roman" pitchFamily="18" charset="0"/>
                <a:cs typeface="Times New Roman" pitchFamily="18" charset="0"/>
              </a:rPr>
              <a:t>work done in joules when through a resistor of R </a:t>
            </a:r>
            <a:r>
              <a:rPr lang="en-US" b="1" dirty="0" smtClean="0">
                <a:solidFill>
                  <a:srgbClr val="C00000"/>
                </a:solidFill>
                <a:latin typeface="Times New Roman" pitchFamily="18" charset="0"/>
                <a:cs typeface="Times New Roman" pitchFamily="18" charset="0"/>
              </a:rPr>
              <a:t>ohms, I Ampere </a:t>
            </a:r>
            <a:r>
              <a:rPr lang="en-US" b="1" dirty="0" smtClean="0">
                <a:solidFill>
                  <a:srgbClr val="C00000"/>
                </a:solidFill>
                <a:latin typeface="Times New Roman" pitchFamily="18" charset="0"/>
                <a:cs typeface="Times New Roman" pitchFamily="18" charset="0"/>
              </a:rPr>
              <a:t>of current is maintained for </a:t>
            </a:r>
            <a:r>
              <a:rPr lang="en-US" b="1" dirty="0" smtClean="0">
                <a:solidFill>
                  <a:srgbClr val="C00000"/>
                </a:solidFill>
                <a:latin typeface="Times New Roman" pitchFamily="18" charset="0"/>
                <a:cs typeface="Times New Roman" pitchFamily="18" charset="0"/>
              </a:rPr>
              <a:t>T </a:t>
            </a:r>
            <a:r>
              <a:rPr lang="en-US" b="1" dirty="0" smtClean="0">
                <a:solidFill>
                  <a:srgbClr val="C00000"/>
                </a:solidFill>
                <a:latin typeface="Times New Roman" pitchFamily="18" charset="0"/>
                <a:cs typeface="Times New Roman" pitchFamily="18" charset="0"/>
              </a:rPr>
              <a:t>seconds.</a:t>
            </a:r>
            <a:endParaRPr lang="en-US" b="1" dirty="0">
              <a:solidFill>
                <a:srgbClr val="C00000"/>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8305800" cy="3831818"/>
          </a:xfrm>
          <a:prstGeom prst="rect">
            <a:avLst/>
          </a:prstGeom>
        </p:spPr>
        <p:txBody>
          <a:bodyPr wrap="square">
            <a:spAutoFit/>
          </a:bodyPr>
          <a:lstStyle/>
          <a:p>
            <a:pPr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The specific heat capacity of a substance is the quantity of heat needed to raise the temperature of a unit quantity of the substance by one degree. </a:t>
            </a:r>
            <a:endParaRPr lang="en-US" dirty="0" smtClean="0">
              <a:solidFill>
                <a:srgbClr val="C00000"/>
              </a:solidFill>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Calling </a:t>
            </a:r>
            <a:r>
              <a:rPr lang="en-US" dirty="0" smtClean="0">
                <a:latin typeface="Times New Roman" pitchFamily="18" charset="0"/>
                <a:cs typeface="Times New Roman" pitchFamily="18" charset="0"/>
              </a:rPr>
              <a:t>the amount of heat added </a:t>
            </a:r>
            <a:r>
              <a:rPr lang="en-US" dirty="0" smtClean="0">
                <a:latin typeface="Times New Roman" pitchFamily="18" charset="0"/>
                <a:cs typeface="Times New Roman" pitchFamily="18" charset="0"/>
              </a:rPr>
              <a:t>Q calories, </a:t>
            </a:r>
            <a:r>
              <a:rPr lang="en-US" dirty="0" smtClean="0">
                <a:latin typeface="Times New Roman" pitchFamily="18" charset="0"/>
                <a:cs typeface="Times New Roman" pitchFamily="18" charset="0"/>
              </a:rPr>
              <a:t>which will cause a change in temperature ∆T to a weight of substance W, at a specific heat of material </a:t>
            </a:r>
            <a:r>
              <a:rPr lang="en-US" dirty="0" smtClean="0">
                <a:latin typeface="Times New Roman" pitchFamily="18" charset="0"/>
                <a:cs typeface="Times New Roman" pitchFamily="18" charset="0"/>
              </a:rPr>
              <a:t>Cp</a:t>
            </a:r>
            <a:r>
              <a:rPr lang="en-US" dirty="0" smtClean="0">
                <a:latin typeface="Times New Roman" pitchFamily="18" charset="0"/>
                <a:cs typeface="Times New Roman" pitchFamily="18" charset="0"/>
              </a:rPr>
              <a:t>, then </a:t>
            </a:r>
            <a:endParaRPr lang="en-US" dirty="0" smtClean="0">
              <a:latin typeface="Times New Roman" pitchFamily="18" charset="0"/>
              <a:cs typeface="Times New Roman" pitchFamily="18" charset="0"/>
            </a:endParaRPr>
          </a:p>
          <a:p>
            <a:pPr algn="just">
              <a:lnSpc>
                <a:spcPct val="150000"/>
              </a:lnSpc>
            </a:pPr>
            <a:r>
              <a:rPr lang="en-US" b="1" dirty="0" smtClean="0">
                <a:solidFill>
                  <a:srgbClr val="7030A0"/>
                </a:solidFill>
                <a:latin typeface="Times New Roman" pitchFamily="18" charset="0"/>
                <a:cs typeface="Times New Roman" pitchFamily="18" charset="0"/>
              </a:rPr>
              <a:t>	</a:t>
            </a:r>
            <a:r>
              <a:rPr lang="en-US" b="1" dirty="0" smtClean="0">
                <a:solidFill>
                  <a:srgbClr val="7030A0"/>
                </a:solidFill>
                <a:latin typeface="Times New Roman" pitchFamily="18" charset="0"/>
                <a:cs typeface="Times New Roman" pitchFamily="18" charset="0"/>
              </a:rPr>
              <a:t>Q </a:t>
            </a:r>
            <a:r>
              <a:rPr lang="en-US" b="1" dirty="0" smtClean="0">
                <a:solidFill>
                  <a:srgbClr val="7030A0"/>
                </a:solidFill>
                <a:latin typeface="Times New Roman" pitchFamily="18" charset="0"/>
                <a:cs typeface="Times New Roman" pitchFamily="18" charset="0"/>
              </a:rPr>
              <a:t>= </a:t>
            </a:r>
            <a:r>
              <a:rPr lang="en-US" b="1" dirty="0" smtClean="0">
                <a:solidFill>
                  <a:srgbClr val="7030A0"/>
                </a:solidFill>
                <a:latin typeface="Times New Roman" pitchFamily="18" charset="0"/>
                <a:cs typeface="Times New Roman" pitchFamily="18" charset="0"/>
              </a:rPr>
              <a:t>W </a:t>
            </a:r>
            <a:r>
              <a:rPr lang="en-US" b="1" dirty="0" smtClean="0">
                <a:solidFill>
                  <a:srgbClr val="7030A0"/>
                </a:solidFill>
                <a:latin typeface="Times New Roman" pitchFamily="18" charset="0"/>
                <a:cs typeface="Times New Roman" pitchFamily="18" charset="0"/>
              </a:rPr>
              <a:t>x Cp x ∆T</a:t>
            </a:r>
            <a:r>
              <a:rPr lang="en-US" b="1" dirty="0" smtClean="0">
                <a:solidFill>
                  <a:srgbClr val="7030A0"/>
                </a:solidFill>
                <a:latin typeface="Times New Roman" pitchFamily="18" charset="0"/>
                <a:cs typeface="Times New Roman" pitchFamily="18" charset="0"/>
              </a:rPr>
              <a:t>.</a:t>
            </a:r>
          </a:p>
          <a:p>
            <a:pPr algn="just">
              <a:lnSpc>
                <a:spcPct val="150000"/>
              </a:lnSpc>
            </a:pPr>
            <a:r>
              <a:rPr lang="en-US" dirty="0" smtClean="0">
                <a:solidFill>
                  <a:srgbClr val="7030A0"/>
                </a:solidFill>
                <a:latin typeface="Times New Roman" pitchFamily="18" charset="0"/>
                <a:cs typeface="Times New Roman" pitchFamily="18" charset="0"/>
              </a:rPr>
              <a:t>If Mass= 200 grams , </a:t>
            </a:r>
            <a:r>
              <a:rPr lang="en-US" dirty="0" smtClean="0">
                <a:latin typeface="Times New Roman" pitchFamily="18" charset="0"/>
                <a:cs typeface="Times New Roman" pitchFamily="18" charset="0"/>
              </a:rPr>
              <a:t>Cp =  1 cal/ g °C , calculate H required to raise temperature from 20° C to 100 ° C .  </a:t>
            </a:r>
            <a:endParaRPr lang="en-US" dirty="0" smtClean="0">
              <a:latin typeface="Times New Roman" pitchFamily="18" charset="0"/>
              <a:cs typeface="Times New Roman" pitchFamily="18" charset="0"/>
            </a:endParaRPr>
          </a:p>
          <a:p>
            <a:pPr algn="just">
              <a:lnSpc>
                <a:spcPct val="150000"/>
              </a:lnSpc>
            </a:pPr>
            <a:r>
              <a:rPr lang="en-US" b="1" dirty="0" err="1" smtClean="0">
                <a:solidFill>
                  <a:srgbClr val="C00000"/>
                </a:solidFill>
                <a:latin typeface="Times New Roman" pitchFamily="18" charset="0"/>
                <a:cs typeface="Times New Roman" pitchFamily="18" charset="0"/>
              </a:rPr>
              <a:t>Ans</a:t>
            </a:r>
            <a:r>
              <a:rPr lang="en-US" b="1" dirty="0" smtClean="0">
                <a:solidFill>
                  <a:srgbClr val="C00000"/>
                </a:solidFill>
                <a:latin typeface="Times New Roman" pitchFamily="18" charset="0"/>
                <a:cs typeface="Times New Roman" pitchFamily="18" charset="0"/>
              </a:rPr>
              <a:t>:</a:t>
            </a:r>
            <a:r>
              <a:rPr lang="en-US" dirty="0" smtClean="0">
                <a:solidFill>
                  <a:srgbClr val="7030A0"/>
                </a:solidFill>
                <a:latin typeface="Times New Roman" pitchFamily="18" charset="0"/>
                <a:cs typeface="Times New Roman" pitchFamily="18" charset="0"/>
              </a:rPr>
              <a:t> 16000 calories</a:t>
            </a:r>
          </a:p>
          <a:p>
            <a:pPr algn="just">
              <a:lnSpc>
                <a:spcPct val="150000"/>
              </a:lnSpc>
            </a:pPr>
            <a:endParaRPr lang="en-US" dirty="0">
              <a:solidFill>
                <a:srgbClr val="7030A0"/>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3211135"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Advantages of electric heating </a:t>
            </a:r>
            <a:endParaRPr lang="en-US" b="1" dirty="0">
              <a:solidFill>
                <a:srgbClr val="7030A0"/>
              </a:solidFill>
            </a:endParaRPr>
          </a:p>
        </p:txBody>
      </p:sp>
      <p:sp>
        <p:nvSpPr>
          <p:cNvPr id="3" name="Rectangle 2"/>
          <p:cNvSpPr/>
          <p:nvPr/>
        </p:nvSpPr>
        <p:spPr>
          <a:xfrm>
            <a:off x="381000" y="838200"/>
            <a:ext cx="8305800" cy="5493812"/>
          </a:xfrm>
          <a:prstGeom prst="rect">
            <a:avLst/>
          </a:prstGeom>
        </p:spPr>
        <p:txBody>
          <a:bodyPr wrap="square">
            <a:spAutoFit/>
          </a:bodyPr>
          <a:lstStyle/>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Cleanliness:</a:t>
            </a:r>
            <a:r>
              <a:rPr lang="en-US" dirty="0" smtClean="0">
                <a:latin typeface="Times New Roman" pitchFamily="18" charset="0"/>
                <a:cs typeface="Times New Roman" pitchFamily="18" charset="0"/>
              </a:rPr>
              <a:t> It completely eliminates dust and ash and keeps the surroundings clean.</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No pollution</a:t>
            </a:r>
            <a:r>
              <a:rPr lang="en-US" dirty="0" smtClean="0">
                <a:solidFill>
                  <a:schemeClr val="accent2"/>
                </a:solidFill>
                <a:latin typeface="Times New Roman" pitchFamily="18" charset="0"/>
                <a:cs typeface="Times New Roman" pitchFamily="18" charset="0"/>
              </a:rPr>
              <a:t>: </a:t>
            </a:r>
            <a:r>
              <a:rPr lang="en-US" dirty="0" smtClean="0">
                <a:latin typeface="Times New Roman" pitchFamily="18" charset="0"/>
                <a:cs typeface="Times New Roman" pitchFamily="18" charset="0"/>
              </a:rPr>
              <a:t>Due to the absence of fur gases, there is no risk and contamination of the atmosphere.</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Ease of control:</a:t>
            </a:r>
            <a:r>
              <a:rPr lang="en-US" dirty="0" smtClean="0">
                <a:latin typeface="Times New Roman" pitchFamily="18" charset="0"/>
                <a:cs typeface="Times New Roman" pitchFamily="18" charset="0"/>
              </a:rPr>
              <a:t> It is possible to control and regulate the temperature accurately either manually or fully automatically. This is not possible with non-electrical heating.</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Uniform heating:</a:t>
            </a:r>
            <a:r>
              <a:rPr lang="en-US" dirty="0" smtClean="0">
                <a:latin typeface="Times New Roman" pitchFamily="18" charset="0"/>
                <a:cs typeface="Times New Roman" pitchFamily="18" charset="0"/>
              </a:rPr>
              <a:t> The charge can be heated uniformly throughout whether the charge is conducting or non-conducting material.</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efficiency: </a:t>
            </a:r>
            <a:r>
              <a:rPr lang="en-US" dirty="0" smtClean="0">
                <a:latin typeface="Times New Roman" pitchFamily="18" charset="0"/>
                <a:cs typeface="Times New Roman" pitchFamily="18" charset="0"/>
              </a:rPr>
              <a:t>The overall efficiency of electric heating is high since the heat can be produced directly with the charge itself.  </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Low attention</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Electric heating generally does not require continuous attention.</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Localized heating: </a:t>
            </a:r>
            <a:r>
              <a:rPr lang="en-US" dirty="0" smtClean="0">
                <a:latin typeface="Times New Roman" pitchFamily="18" charset="0"/>
                <a:cs typeface="Times New Roman" pitchFamily="18" charset="0"/>
              </a:rPr>
              <a:t>A particular job can be heated up to a particular depth for heat treatment.</a:t>
            </a:r>
          </a:p>
          <a:p>
            <a:pPr algn="just">
              <a:lnSpc>
                <a:spcPct val="150000"/>
              </a:lnSpc>
              <a:buFont typeface="Wingdings" pitchFamily="2" charset="2"/>
              <a:buChar char="v"/>
            </a:pP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533400"/>
            <a:ext cx="8382000" cy="3366563"/>
          </a:xfrm>
          <a:prstGeom prst="rect">
            <a:avLst/>
          </a:prstGeom>
        </p:spPr>
        <p:txBody>
          <a:bodyPr wrap="square">
            <a:spAutoFit/>
          </a:bodyPr>
          <a:lstStyle/>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Better working conditions</a:t>
            </a:r>
            <a:r>
              <a:rPr lang="en-US" dirty="0" smtClean="0">
                <a:latin typeface="Times New Roman" pitchFamily="18" charset="0"/>
                <a:cs typeface="Times New Roman" pitchFamily="18" charset="0"/>
              </a:rPr>
              <a:t>: Electric heating produces no irritating noise. </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Temperature:</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A particular job can be heated up to a particular depth for heat treatment.</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High temperature:</a:t>
            </a:r>
            <a:r>
              <a:rPr lang="en-US" dirty="0" smtClean="0">
                <a:latin typeface="Times New Roman" pitchFamily="18" charset="0"/>
                <a:cs typeface="Times New Roman" pitchFamily="18" charset="0"/>
              </a:rPr>
              <a:t> High temperature can be obtained by electric heating (the only thing is the heating element should withstand the heat).</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Less floor area is required</a:t>
            </a:r>
            <a:r>
              <a:rPr lang="en-US" dirty="0" smtClean="0">
                <a:latin typeface="Times New Roman" pitchFamily="18" charset="0"/>
                <a:cs typeface="Times New Roman" pitchFamily="18" charset="0"/>
              </a:rPr>
              <a:t>: Due to the compactness of the electric furnace, the floor area required is less.</a:t>
            </a:r>
          </a:p>
          <a:p>
            <a:pPr algn="just">
              <a:lnSpc>
                <a:spcPct val="150000"/>
              </a:lnSpc>
              <a:buFont typeface="Wingdings" pitchFamily="2" charset="2"/>
              <a:buChar char="v"/>
            </a:pPr>
            <a:r>
              <a:rPr lang="en-US" b="1" dirty="0" smtClean="0">
                <a:solidFill>
                  <a:schemeClr val="accent2"/>
                </a:solidFill>
                <a:latin typeface="Times New Roman" pitchFamily="18" charset="0"/>
                <a:cs typeface="Times New Roman" pitchFamily="18" charset="0"/>
              </a:rPr>
              <a:t>No carrying expense</a:t>
            </a:r>
            <a:r>
              <a:rPr lang="en-US" dirty="0" smtClean="0">
                <a:solidFill>
                  <a:schemeClr val="accent2"/>
                </a:solidFill>
                <a:latin typeface="Times New Roman" pitchFamily="18" charset="0"/>
                <a:cs typeface="Times New Roman" pitchFamily="18" charset="0"/>
              </a:rPr>
              <a:t>: </a:t>
            </a:r>
            <a:r>
              <a:rPr lang="en-US" dirty="0" smtClean="0">
                <a:latin typeface="Times New Roman" pitchFamily="18" charset="0"/>
                <a:cs typeface="Times New Roman" pitchFamily="18" charset="0"/>
              </a:rPr>
              <a:t>The heat can be developed at or close to the point of use.</a:t>
            </a:r>
            <a:endParaRPr lang="en-US"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28600"/>
            <a:ext cx="4267200" cy="579967"/>
          </a:xfrm>
          <a:prstGeom prst="rect">
            <a:avLst/>
          </a:prstGeom>
        </p:spPr>
        <p:txBody>
          <a:bodyPr wrap="square">
            <a:spAutoFit/>
          </a:bodyPr>
          <a:lstStyle/>
          <a:p>
            <a:pPr lvl="1">
              <a:lnSpc>
                <a:spcPct val="150000"/>
              </a:lnSpc>
            </a:pPr>
            <a:r>
              <a:rPr lang="en-US" sz="2400" b="1" dirty="0" smtClean="0">
                <a:solidFill>
                  <a:schemeClr val="accent2"/>
                </a:solidFill>
                <a:latin typeface="Times New Roman" pitchFamily="18" charset="0"/>
                <a:cs typeface="Times New Roman" pitchFamily="18" charset="0"/>
              </a:rPr>
              <a:t>Modes of heat transfer </a:t>
            </a:r>
          </a:p>
        </p:txBody>
      </p:sp>
      <p:sp>
        <p:nvSpPr>
          <p:cNvPr id="3" name="Rectangle 2"/>
          <p:cNvSpPr/>
          <p:nvPr/>
        </p:nvSpPr>
        <p:spPr>
          <a:xfrm>
            <a:off x="304800" y="895290"/>
            <a:ext cx="2757871" cy="400110"/>
          </a:xfrm>
          <a:prstGeom prst="rect">
            <a:avLst/>
          </a:prstGeom>
        </p:spPr>
        <p:txBody>
          <a:bodyPr wrap="none">
            <a:spAutoFit/>
          </a:bodyPr>
          <a:lstStyle/>
          <a:p>
            <a:r>
              <a:rPr lang="en-US" sz="2000" b="1" dirty="0" smtClean="0">
                <a:solidFill>
                  <a:srgbClr val="7030A0"/>
                </a:solidFill>
                <a:latin typeface="Times New Roman" pitchFamily="18" charset="0"/>
                <a:cs typeface="Times New Roman" pitchFamily="18" charset="0"/>
              </a:rPr>
              <a:t>What is Heat Transfer?</a:t>
            </a:r>
            <a:endParaRPr lang="en-US" sz="2000" b="1" dirty="0">
              <a:solidFill>
                <a:srgbClr val="7030A0"/>
              </a:solidFill>
              <a:latin typeface="Times New Roman" pitchFamily="18" charset="0"/>
              <a:cs typeface="Times New Roman" pitchFamily="18" charset="0"/>
            </a:endParaRPr>
          </a:p>
        </p:txBody>
      </p:sp>
      <p:sp>
        <p:nvSpPr>
          <p:cNvPr id="1025" name="Rectangle 1"/>
          <p:cNvSpPr>
            <a:spLocks noChangeArrowheads="1"/>
          </p:cNvSpPr>
          <p:nvPr/>
        </p:nvSpPr>
        <p:spPr bwMode="auto">
          <a:xfrm>
            <a:off x="304800" y="1371600"/>
            <a:ext cx="8458200" cy="21200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 typeface="Wingdings" pitchFamily="2" charset="2"/>
              <a:buChar char="Ø"/>
              <a:tabLst/>
            </a:pPr>
            <a:r>
              <a:rPr kumimoji="0" lang="en-US" b="0" i="0" u="none" strike="noStrike" cap="none" normalizeH="0" baseline="0" dirty="0" smtClean="0">
                <a:ln>
                  <a:noFill/>
                </a:ln>
                <a:effectLst/>
                <a:latin typeface="Times New Roman" pitchFamily="18" charset="0"/>
                <a:cs typeface="Times New Roman" pitchFamily="18" charset="0"/>
              </a:rPr>
              <a:t>According to thermodynamic systems, heat transfer is defined as</a:t>
            </a: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b="0" i="0" u="none" strike="noStrike" cap="none" normalizeH="0" baseline="0" dirty="0" smtClean="0">
                <a:ln>
                  <a:noFill/>
                </a:ln>
                <a:solidFill>
                  <a:srgbClr val="C00000"/>
                </a:solidFill>
                <a:effectLst/>
                <a:latin typeface="Times New Roman" pitchFamily="18" charset="0"/>
                <a:cs typeface="Times New Roman" pitchFamily="18" charset="0"/>
              </a:rPr>
              <a:t>	“The movement of heat across the border of the system due to a difference in temperature between the system and its surroundings.”</a:t>
            </a:r>
          </a:p>
          <a:p>
            <a:pPr marL="0" marR="0" lvl="0" indent="0" algn="just" defTabSz="914400" rtl="0" eaLnBrk="0" fontAlgn="base" latinLnBrk="0" hangingPunct="0">
              <a:lnSpc>
                <a:spcPct val="150000"/>
              </a:lnSpc>
              <a:spcBef>
                <a:spcPct val="0"/>
              </a:spcBef>
              <a:spcAft>
                <a:spcPct val="0"/>
              </a:spcAft>
              <a:buClrTx/>
              <a:buSzTx/>
              <a:buFont typeface="Wingdings" pitchFamily="2" charset="2"/>
              <a:buChar char="Ø"/>
              <a:tabLst/>
            </a:pPr>
            <a:r>
              <a:rPr kumimoji="0" lang="en-US" b="0" i="0" u="none" strike="noStrike" cap="none" normalizeH="0" baseline="0" dirty="0" smtClean="0">
                <a:ln>
                  <a:noFill/>
                </a:ln>
                <a:effectLst/>
                <a:latin typeface="Times New Roman" pitchFamily="18" charset="0"/>
                <a:cs typeface="Times New Roman" pitchFamily="18" charset="0"/>
              </a:rPr>
              <a:t>Interestingly, the difference in temperature is said to be a ‘potential’ that causes the transfer of heat from one point to another.</a:t>
            </a:r>
          </a:p>
        </p:txBody>
      </p:sp>
      <p:sp>
        <p:nvSpPr>
          <p:cNvPr id="5" name="Rectangle 4"/>
          <p:cNvSpPr/>
          <p:nvPr/>
        </p:nvSpPr>
        <p:spPr>
          <a:xfrm>
            <a:off x="381000" y="3657600"/>
            <a:ext cx="8382000" cy="2169825"/>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Heat can travel from one place to another in several ways. The different modes of heat transfer include:</a:t>
            </a:r>
          </a:p>
          <a:p>
            <a:pPr lvl="1" algn="just">
              <a:lnSpc>
                <a:spcPct val="150000"/>
              </a:lnSpc>
              <a:buFont typeface="Wingdings" pitchFamily="2" charset="2"/>
              <a:buChar char="v"/>
            </a:pPr>
            <a:r>
              <a:rPr lang="en-US" dirty="0" smtClean="0">
                <a:latin typeface="Times New Roman" pitchFamily="18" charset="0"/>
                <a:cs typeface="Times New Roman" pitchFamily="18" charset="0"/>
              </a:rPr>
              <a:t>Conduction</a:t>
            </a:r>
          </a:p>
          <a:p>
            <a:pPr lvl="1" algn="just">
              <a:lnSpc>
                <a:spcPct val="150000"/>
              </a:lnSpc>
              <a:buFont typeface="Wingdings" pitchFamily="2" charset="2"/>
              <a:buChar char="v"/>
            </a:pPr>
            <a:r>
              <a:rPr lang="en-US" dirty="0" smtClean="0">
                <a:latin typeface="Times New Roman" pitchFamily="18" charset="0"/>
                <a:cs typeface="Times New Roman" pitchFamily="18" charset="0"/>
              </a:rPr>
              <a:t>Convection</a:t>
            </a:r>
            <a:endParaRPr lang="en-US" dirty="0" smtClean="0">
              <a:latin typeface="Times New Roman" pitchFamily="18" charset="0"/>
              <a:cs typeface="Times New Roman" pitchFamily="18" charset="0"/>
            </a:endParaRPr>
          </a:p>
          <a:p>
            <a:pPr lvl="1" algn="just">
              <a:lnSpc>
                <a:spcPct val="150000"/>
              </a:lnSpc>
              <a:buFont typeface="Wingdings" pitchFamily="2" charset="2"/>
              <a:buChar char="v"/>
            </a:pPr>
            <a:r>
              <a:rPr lang="en-US" dirty="0" smtClean="0">
                <a:latin typeface="Times New Roman" pitchFamily="18" charset="0"/>
                <a:cs typeface="Times New Roman" pitchFamily="18" charset="0"/>
              </a:rPr>
              <a:t>Radiation</a:t>
            </a:r>
            <a:endParaRPr lang="en-US" dirty="0">
              <a:latin typeface="Times New Roman" pitchFamily="18" charset="0"/>
              <a:cs typeface="Times New Roman" pitchFamily="18" charset="0"/>
            </a:endParaRPr>
          </a:p>
        </p:txBody>
      </p:sp>
      <p:sp>
        <p:nvSpPr>
          <p:cNvPr id="6" name="Rectangle 5"/>
          <p:cNvSpPr/>
          <p:nvPr/>
        </p:nvSpPr>
        <p:spPr>
          <a:xfrm>
            <a:off x="2286000" y="4528572"/>
            <a:ext cx="4572000" cy="1338828"/>
          </a:xfrm>
          <a:prstGeom prst="rect">
            <a:avLst/>
          </a:prstGeom>
        </p:spPr>
        <p:txBody>
          <a:bodyPr>
            <a:spAutoFit/>
          </a:bodyPr>
          <a:lstStyle/>
          <a:p>
            <a:pPr>
              <a:lnSpc>
                <a:spcPct val="150000"/>
              </a:lnSpc>
              <a:buFont typeface="Wingdings" pitchFamily="2" charset="2"/>
              <a:buChar char="Ø"/>
            </a:pPr>
            <a:r>
              <a:rPr lang="en-US" dirty="0" smtClean="0">
                <a:latin typeface="Times New Roman" pitchFamily="18" charset="0"/>
                <a:cs typeface="Times New Roman" pitchFamily="18" charset="0"/>
              </a:rPr>
              <a:t>Conduction </a:t>
            </a:r>
            <a:r>
              <a:rPr lang="en-US" dirty="0" smtClean="0">
                <a:latin typeface="Times New Roman" pitchFamily="18" charset="0"/>
                <a:cs typeface="Times New Roman" pitchFamily="18" charset="0"/>
              </a:rPr>
              <a:t>requires contact.</a:t>
            </a:r>
          </a:p>
          <a:p>
            <a:pPr>
              <a:lnSpc>
                <a:spcPct val="150000"/>
              </a:lnSpc>
              <a:buFont typeface="Wingdings" pitchFamily="2" charset="2"/>
              <a:buChar char="Ø"/>
            </a:pPr>
            <a:r>
              <a:rPr lang="en-US" dirty="0" smtClean="0">
                <a:latin typeface="Times New Roman" pitchFamily="18" charset="0"/>
                <a:cs typeface="Times New Roman" pitchFamily="18" charset="0"/>
              </a:rPr>
              <a:t>Convection requires fluid flow.</a:t>
            </a:r>
          </a:p>
          <a:p>
            <a:pPr>
              <a:lnSpc>
                <a:spcPct val="150000"/>
              </a:lnSpc>
              <a:buFont typeface="Wingdings" pitchFamily="2" charset="2"/>
              <a:buChar char="Ø"/>
            </a:pPr>
            <a:r>
              <a:rPr lang="en-US" dirty="0" smtClean="0">
                <a:latin typeface="Times New Roman" pitchFamily="18" charset="0"/>
                <a:cs typeface="Times New Roman" pitchFamily="18" charset="0"/>
              </a:rPr>
              <a:t>Radiation does not require any medium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descr="Modes of Heat Transfer- Conduction, Convection, Radiatio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1509" name="Picture 5" descr="Heat: 05 Modes of Heat Transfer Diagram | Quizlet"/>
          <p:cNvPicPr>
            <a:picLocks noChangeAspect="1" noChangeArrowheads="1"/>
          </p:cNvPicPr>
          <p:nvPr/>
        </p:nvPicPr>
        <p:blipFill>
          <a:blip r:embed="rId2"/>
          <a:srcRect/>
          <a:stretch>
            <a:fillRect/>
          </a:stretch>
        </p:blipFill>
        <p:spPr bwMode="auto">
          <a:xfrm>
            <a:off x="304800" y="304800"/>
            <a:ext cx="8534400" cy="6248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ypes of Heat Transfer"/>
          <p:cNvPicPr>
            <a:picLocks noChangeAspect="1" noChangeArrowheads="1"/>
          </p:cNvPicPr>
          <p:nvPr/>
        </p:nvPicPr>
        <p:blipFill>
          <a:blip r:embed="rId2"/>
          <a:srcRect/>
          <a:stretch>
            <a:fillRect/>
          </a:stretch>
        </p:blipFill>
        <p:spPr bwMode="auto">
          <a:xfrm>
            <a:off x="304800" y="304800"/>
            <a:ext cx="8534400" cy="620077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381000"/>
            <a:ext cx="8382000" cy="2166234"/>
          </a:xfrm>
          <a:prstGeom prst="rect">
            <a:avLst/>
          </a:prstGeom>
        </p:spPr>
        <p:txBody>
          <a:bodyPr wrap="square">
            <a:spAutoFit/>
          </a:bodyPr>
          <a:lstStyle/>
          <a:p>
            <a:pPr algn="just">
              <a:lnSpc>
                <a:spcPct val="150000"/>
              </a:lnSpc>
            </a:pPr>
            <a:r>
              <a:rPr lang="en-US" sz="2000" b="1" dirty="0" smtClean="0">
                <a:solidFill>
                  <a:srgbClr val="C00000"/>
                </a:solidFill>
                <a:latin typeface="Times New Roman" pitchFamily="18" charset="0"/>
                <a:cs typeface="Times New Roman" pitchFamily="18" charset="0"/>
              </a:rPr>
              <a:t>Conduction</a:t>
            </a:r>
            <a:r>
              <a:rPr lang="en-US" sz="2000" dirty="0" smtClean="0">
                <a:solidFill>
                  <a:srgbClr val="C00000"/>
                </a:solidFill>
                <a:latin typeface="Times New Roman" pitchFamily="18" charset="0"/>
                <a:cs typeface="Times New Roman" pitchFamily="18" charset="0"/>
              </a:rPr>
              <a:t> </a:t>
            </a:r>
            <a:endParaRPr lang="en-US" sz="2000" dirty="0" smtClean="0">
              <a:solidFill>
                <a:srgbClr val="C00000"/>
              </a:solidFill>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It is defined as the </a:t>
            </a:r>
            <a:r>
              <a:rPr lang="en-US" dirty="0" smtClean="0">
                <a:latin typeface="Times New Roman" pitchFamily="18" charset="0"/>
                <a:cs typeface="Times New Roman" pitchFamily="18" charset="0"/>
              </a:rPr>
              <a:t>heat transfer directly between neighboring atoms or molecules. Usually, it is heat transfer through a solid.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For </a:t>
            </a:r>
            <a:r>
              <a:rPr lang="en-US" dirty="0" smtClean="0">
                <a:latin typeface="Times New Roman" pitchFamily="18" charset="0"/>
                <a:cs typeface="Times New Roman" pitchFamily="18" charset="0"/>
              </a:rPr>
              <a:t>example, the metal handle of a pan on a stove becomes hot due to convection. Touching the hot pan conducts heat to your hand.</a:t>
            </a:r>
            <a:endParaRPr lang="en-US" dirty="0">
              <a:latin typeface="Times New Roman" pitchFamily="18" charset="0"/>
              <a:cs typeface="Times New Roman" pitchFamily="18" charset="0"/>
            </a:endParaRPr>
          </a:p>
        </p:txBody>
      </p:sp>
      <p:sp>
        <p:nvSpPr>
          <p:cNvPr id="4" name="Rectangle 3"/>
          <p:cNvSpPr/>
          <p:nvPr/>
        </p:nvSpPr>
        <p:spPr>
          <a:xfrm>
            <a:off x="457200" y="2667000"/>
            <a:ext cx="2307042"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Conduction Equation</a:t>
            </a:r>
            <a:endParaRPr lang="en-US" b="1" dirty="0">
              <a:solidFill>
                <a:srgbClr val="C00000"/>
              </a:solidFill>
              <a:latin typeface="Times New Roman" pitchFamily="18" charset="0"/>
              <a:cs typeface="Times New Roman" pitchFamily="18" charset="0"/>
            </a:endParaRPr>
          </a:p>
        </p:txBody>
      </p:sp>
      <p:sp>
        <p:nvSpPr>
          <p:cNvPr id="5" name="Rectangle 4"/>
          <p:cNvSpPr/>
          <p:nvPr/>
        </p:nvSpPr>
        <p:spPr>
          <a:xfrm>
            <a:off x="2657052" y="3048000"/>
            <a:ext cx="2894190"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Q = [K ∙ A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hot</a:t>
            </a:r>
            <a:r>
              <a:rPr lang="en-US" b="1" dirty="0" smtClean="0">
                <a:solidFill>
                  <a:srgbClr val="7030A0"/>
                </a:solidFill>
                <a:latin typeface="Times New Roman" pitchFamily="18" charset="0"/>
                <a:cs typeface="Times New Roman" pitchFamily="18" charset="0"/>
              </a:rPr>
              <a:t>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cold</a:t>
            </a:r>
            <a:r>
              <a:rPr lang="en-US" b="1" dirty="0" smtClean="0">
                <a:solidFill>
                  <a:srgbClr val="7030A0"/>
                </a:solidFill>
                <a:latin typeface="Times New Roman" pitchFamily="18" charset="0"/>
                <a:cs typeface="Times New Roman" pitchFamily="18" charset="0"/>
              </a:rPr>
              <a:t>)] / d</a:t>
            </a:r>
            <a:endParaRPr lang="en-US" dirty="0">
              <a:solidFill>
                <a:srgbClr val="7030A0"/>
              </a:solidFill>
              <a:latin typeface="Times New Roman" pitchFamily="18" charset="0"/>
              <a:cs typeface="Times New Roman" pitchFamily="18" charset="0"/>
            </a:endParaRPr>
          </a:p>
        </p:txBody>
      </p:sp>
      <p:sp>
        <p:nvSpPr>
          <p:cNvPr id="6" name="Rectangle 5"/>
          <p:cNvSpPr/>
          <p:nvPr/>
        </p:nvSpPr>
        <p:spPr>
          <a:xfrm>
            <a:off x="381000" y="3657600"/>
            <a:ext cx="8458200" cy="2585323"/>
          </a:xfrm>
          <a:prstGeom prst="rect">
            <a:avLst/>
          </a:prstGeom>
        </p:spPr>
        <p:txBody>
          <a:bodyPr wrap="square">
            <a:spAutoFit/>
          </a:bodyPr>
          <a:lstStyle/>
          <a:p>
            <a:pPr lvl="2">
              <a:lnSpc>
                <a:spcPct val="150000"/>
              </a:lnSpc>
            </a:pPr>
            <a:r>
              <a:rPr lang="en-US" dirty="0" smtClean="0">
                <a:latin typeface="Times New Roman" pitchFamily="18" charset="0"/>
                <a:cs typeface="Times New Roman" pitchFamily="18" charset="0"/>
              </a:rPr>
              <a:t>Q is heat transfer per unit time</a:t>
            </a:r>
          </a:p>
          <a:p>
            <a:pPr lvl="2">
              <a:lnSpc>
                <a:spcPct val="150000"/>
              </a:lnSpc>
            </a:pPr>
            <a:r>
              <a:rPr lang="en-US" dirty="0" smtClean="0">
                <a:latin typeface="Times New Roman" pitchFamily="18" charset="0"/>
                <a:cs typeface="Times New Roman" pitchFamily="18" charset="0"/>
              </a:rPr>
              <a:t>K is the coefficient of thermal conductivity of the substance</a:t>
            </a:r>
          </a:p>
          <a:p>
            <a:pPr lvl="2">
              <a:lnSpc>
                <a:spcPct val="150000"/>
              </a:lnSpc>
            </a:pPr>
            <a:r>
              <a:rPr lang="en-US" dirty="0" smtClean="0">
                <a:latin typeface="Times New Roman" pitchFamily="18" charset="0"/>
                <a:cs typeface="Times New Roman" pitchFamily="18" charset="0"/>
              </a:rPr>
              <a:t>A is the area of heat transfer</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hot</a:t>
            </a:r>
            <a:r>
              <a:rPr lang="en-US" dirty="0" smtClean="0">
                <a:latin typeface="Times New Roman" pitchFamily="18" charset="0"/>
                <a:cs typeface="Times New Roman" pitchFamily="18" charset="0"/>
              </a:rPr>
              <a:t> is the temperature of the hot region</a:t>
            </a:r>
          </a:p>
          <a:p>
            <a:pPr lvl="2">
              <a:lnSpc>
                <a:spcPct val="150000"/>
              </a:lnSpc>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cold</a:t>
            </a:r>
            <a:r>
              <a:rPr lang="en-US" dirty="0" smtClean="0">
                <a:latin typeface="Times New Roman" pitchFamily="18" charset="0"/>
                <a:cs typeface="Times New Roman" pitchFamily="18" charset="0"/>
              </a:rPr>
              <a:t> is the temperature of the cold region</a:t>
            </a:r>
          </a:p>
          <a:p>
            <a:pPr lvl="2">
              <a:lnSpc>
                <a:spcPct val="150000"/>
              </a:lnSpc>
            </a:pPr>
            <a:r>
              <a:rPr lang="en-US" dirty="0" smtClean="0">
                <a:latin typeface="Times New Roman" pitchFamily="18" charset="0"/>
                <a:cs typeface="Times New Roman" pitchFamily="18" charset="0"/>
              </a:rPr>
              <a:t>d is the thickness of the </a:t>
            </a:r>
            <a:r>
              <a:rPr lang="en-US" dirty="0" smtClean="0">
                <a:latin typeface="Times New Roman" pitchFamily="18" charset="0"/>
                <a:cs typeface="Times New Roman" pitchFamily="18" charset="0"/>
              </a:rPr>
              <a:t>body</a:t>
            </a:r>
            <a:endParaRPr lang="en-US" dirty="0">
              <a:latin typeface="Times New Roman" pitchFamily="18" charset="0"/>
              <a:cs typeface="Times New Roman" pitchFamily="18" charset="0"/>
            </a:endParaRPr>
          </a:p>
        </p:txBody>
      </p:sp>
      <p:sp>
        <p:nvSpPr>
          <p:cNvPr id="7" name="TextBox 6"/>
          <p:cNvSpPr txBox="1"/>
          <p:nvPr/>
        </p:nvSpPr>
        <p:spPr>
          <a:xfrm>
            <a:off x="533400" y="3505200"/>
            <a:ext cx="800219"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8458200" cy="3046988"/>
          </a:xfrm>
          <a:prstGeom prst="rect">
            <a:avLst/>
          </a:prstGeom>
        </p:spPr>
        <p:txBody>
          <a:bodyPr wrap="square">
            <a:spAutoFit/>
          </a:bodyPr>
          <a:lstStyle/>
          <a:p>
            <a:pPr algn="just">
              <a:lnSpc>
                <a:spcPct val="150000"/>
              </a:lnSpc>
            </a:pPr>
            <a:r>
              <a:rPr lang="en-US" sz="2000" b="1" dirty="0" smtClean="0">
                <a:solidFill>
                  <a:srgbClr val="C00000"/>
                </a:solidFill>
                <a:latin typeface="Times New Roman" pitchFamily="18" charset="0"/>
                <a:cs typeface="Times New Roman" pitchFamily="18" charset="0"/>
              </a:rPr>
              <a:t>Convection</a:t>
            </a:r>
          </a:p>
          <a:p>
            <a:pPr algn="just">
              <a:lnSpc>
                <a:spcPct val="150000"/>
              </a:lnSpc>
              <a:buFont typeface="Wingdings" pitchFamily="2" charset="2"/>
              <a:buChar char="Ø"/>
            </a:pPr>
            <a:r>
              <a:rPr lang="en-US" b="1" dirty="0" smtClean="0">
                <a:latin typeface="Times New Roman" pitchFamily="18" charset="0"/>
                <a:cs typeface="Times New Roman" pitchFamily="18" charset="0"/>
              </a:rPr>
              <a:t>Convection</a:t>
            </a:r>
            <a:r>
              <a:rPr lang="en-US" dirty="0" smtClean="0">
                <a:latin typeface="Times New Roman" pitchFamily="18" charset="0"/>
                <a:cs typeface="Times New Roman" pitchFamily="18" charset="0"/>
              </a:rPr>
              <a:t> is heat transfer via the movement of a fluid, such as air or water.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Heating </a:t>
            </a:r>
            <a:r>
              <a:rPr lang="en-US" dirty="0" smtClean="0">
                <a:latin typeface="Times New Roman" pitchFamily="18" charset="0"/>
                <a:cs typeface="Times New Roman" pitchFamily="18" charset="0"/>
              </a:rPr>
              <a:t>water on a stove is a good example. The water at the top of the pot becomes hot because water near the heat source rises.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Another </a:t>
            </a:r>
            <a:r>
              <a:rPr lang="en-US" dirty="0" smtClean="0">
                <a:latin typeface="Times New Roman" pitchFamily="18" charset="0"/>
                <a:cs typeface="Times New Roman" pitchFamily="18" charset="0"/>
              </a:rPr>
              <a:t>example is the movement of air around a campfire. Hot air rises, transferring heat upward. Meanwhile, the partial vacuum left by this movement draws in cool outside air that feeds the fire with fresh oxygen</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p:txBody>
      </p:sp>
      <p:sp>
        <p:nvSpPr>
          <p:cNvPr id="3" name="Rectangle 2"/>
          <p:cNvSpPr/>
          <p:nvPr/>
        </p:nvSpPr>
        <p:spPr>
          <a:xfrm>
            <a:off x="304800" y="3429000"/>
            <a:ext cx="2569934"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Examples of Convection</a:t>
            </a:r>
            <a:endParaRPr lang="en-US" b="1" dirty="0">
              <a:solidFill>
                <a:srgbClr val="C00000"/>
              </a:solidFill>
              <a:latin typeface="Times New Roman" pitchFamily="18" charset="0"/>
              <a:cs typeface="Times New Roman" pitchFamily="18" charset="0"/>
            </a:endParaRPr>
          </a:p>
        </p:txBody>
      </p:sp>
      <p:sp>
        <p:nvSpPr>
          <p:cNvPr id="4" name="Rectangle 3"/>
          <p:cNvSpPr/>
          <p:nvPr/>
        </p:nvSpPr>
        <p:spPr>
          <a:xfrm>
            <a:off x="304800" y="3810000"/>
            <a:ext cx="8534400" cy="2585323"/>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Boiling water undergoes convection as less dense hot molecules rise through higher density cooler molecules.</a:t>
            </a:r>
          </a:p>
          <a:p>
            <a:pPr algn="just">
              <a:lnSpc>
                <a:spcPct val="150000"/>
              </a:lnSpc>
              <a:buFont typeface="Wingdings" pitchFamily="2" charset="2"/>
              <a:buChar char="Ø"/>
            </a:pPr>
            <a:r>
              <a:rPr lang="en-US" dirty="0" smtClean="0">
                <a:latin typeface="Times New Roman" pitchFamily="18" charset="0"/>
                <a:cs typeface="Times New Roman" pitchFamily="18" charset="0"/>
              </a:rPr>
              <a:t>Hot air rises and cooler air sinks and replaces it.</a:t>
            </a:r>
          </a:p>
          <a:p>
            <a:pPr algn="just">
              <a:lnSpc>
                <a:spcPct val="150000"/>
              </a:lnSpc>
              <a:buFont typeface="Wingdings" pitchFamily="2" charset="2"/>
              <a:buChar char="Ø"/>
            </a:pPr>
            <a:r>
              <a:rPr lang="en-US" dirty="0" smtClean="0">
                <a:latin typeface="Times New Roman" pitchFamily="18" charset="0"/>
                <a:cs typeface="Times New Roman" pitchFamily="18" charset="0"/>
              </a:rPr>
              <a:t>Convection drives global circulation in the oceans between the equators and poles.</a:t>
            </a:r>
          </a:p>
          <a:p>
            <a:pPr algn="just">
              <a:lnSpc>
                <a:spcPct val="150000"/>
              </a:lnSpc>
              <a:buFont typeface="Wingdings" pitchFamily="2" charset="2"/>
              <a:buChar char="Ø"/>
            </a:pPr>
            <a:r>
              <a:rPr lang="en-US" dirty="0" smtClean="0">
                <a:latin typeface="Times New Roman" pitchFamily="18" charset="0"/>
                <a:cs typeface="Times New Roman" pitchFamily="18" charset="0"/>
              </a:rPr>
              <a:t>A convection oven circulates hot air and cooks more evenly than one that only uses heating elements or a gas flame.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2268570" cy="369332"/>
          </a:xfrm>
          <a:prstGeom prst="rect">
            <a:avLst/>
          </a:prstGeom>
        </p:spPr>
        <p:txBody>
          <a:bodyPr wrap="none">
            <a:spAutoFit/>
          </a:bodyPr>
          <a:lstStyle/>
          <a:p>
            <a:r>
              <a:rPr lang="en-US" b="1" dirty="0" smtClean="0">
                <a:solidFill>
                  <a:srgbClr val="C00000"/>
                </a:solidFill>
                <a:latin typeface="Times New Roman" pitchFamily="18" charset="0"/>
                <a:cs typeface="Times New Roman" pitchFamily="18" charset="0"/>
              </a:rPr>
              <a:t>Convection Equation</a:t>
            </a:r>
            <a:endParaRPr lang="en-US" b="1" dirty="0">
              <a:solidFill>
                <a:srgbClr val="C00000"/>
              </a:solidFill>
              <a:latin typeface="Times New Roman" pitchFamily="18" charset="0"/>
              <a:cs typeface="Times New Roman" pitchFamily="18" charset="0"/>
            </a:endParaRPr>
          </a:p>
        </p:txBody>
      </p:sp>
      <p:sp>
        <p:nvSpPr>
          <p:cNvPr id="3" name="Rectangle 2"/>
          <p:cNvSpPr/>
          <p:nvPr/>
        </p:nvSpPr>
        <p:spPr>
          <a:xfrm>
            <a:off x="2057400" y="990600"/>
            <a:ext cx="2073453" cy="369332"/>
          </a:xfrm>
          <a:prstGeom prst="rect">
            <a:avLst/>
          </a:prstGeom>
        </p:spPr>
        <p:txBody>
          <a:bodyPr wrap="none">
            <a:spAutoFit/>
          </a:bodyPr>
          <a:lstStyle/>
          <a:p>
            <a:r>
              <a:rPr lang="en-US" b="1" dirty="0" smtClean="0">
                <a:solidFill>
                  <a:srgbClr val="7030A0"/>
                </a:solidFill>
                <a:latin typeface="Times New Roman" pitchFamily="18" charset="0"/>
                <a:cs typeface="Times New Roman" pitchFamily="18" charset="0"/>
              </a:rPr>
              <a:t>Q = </a:t>
            </a:r>
            <a:r>
              <a:rPr lang="en-US" b="1" dirty="0" err="1" smtClean="0">
                <a:solidFill>
                  <a:srgbClr val="7030A0"/>
                </a:solidFill>
                <a:latin typeface="Times New Roman" pitchFamily="18" charset="0"/>
                <a:cs typeface="Times New Roman" pitchFamily="18" charset="0"/>
              </a:rPr>
              <a:t>h</a:t>
            </a:r>
            <a:r>
              <a:rPr lang="en-US" b="1" baseline="-25000" dirty="0" err="1" smtClean="0">
                <a:solidFill>
                  <a:srgbClr val="7030A0"/>
                </a:solidFill>
                <a:latin typeface="Times New Roman" pitchFamily="18" charset="0"/>
                <a:cs typeface="Times New Roman" pitchFamily="18" charset="0"/>
              </a:rPr>
              <a:t>c</a:t>
            </a:r>
            <a:r>
              <a:rPr lang="en-US" b="1" dirty="0" smtClean="0">
                <a:solidFill>
                  <a:srgbClr val="7030A0"/>
                </a:solidFill>
                <a:latin typeface="Times New Roman" pitchFamily="18" charset="0"/>
                <a:cs typeface="Times New Roman" pitchFamily="18" charset="0"/>
              </a:rPr>
              <a:t> ∙ A ∙ (T</a:t>
            </a:r>
            <a:r>
              <a:rPr lang="en-US" b="1" baseline="-25000" dirty="0" smtClean="0">
                <a:solidFill>
                  <a:srgbClr val="7030A0"/>
                </a:solidFill>
                <a:latin typeface="Times New Roman" pitchFamily="18" charset="0"/>
                <a:cs typeface="Times New Roman" pitchFamily="18" charset="0"/>
              </a:rPr>
              <a:t>s</a:t>
            </a:r>
            <a:r>
              <a:rPr lang="en-US" b="1" dirty="0" smtClean="0">
                <a:solidFill>
                  <a:srgbClr val="7030A0"/>
                </a:solidFill>
                <a:latin typeface="Times New Roman" pitchFamily="18" charset="0"/>
                <a:cs typeface="Times New Roman" pitchFamily="18" charset="0"/>
              </a:rPr>
              <a:t> – </a:t>
            </a:r>
            <a:r>
              <a:rPr lang="en-US" b="1" dirty="0" err="1" smtClean="0">
                <a:solidFill>
                  <a:srgbClr val="7030A0"/>
                </a:solidFill>
                <a:latin typeface="Times New Roman" pitchFamily="18" charset="0"/>
                <a:cs typeface="Times New Roman" pitchFamily="18" charset="0"/>
              </a:rPr>
              <a:t>T</a:t>
            </a:r>
            <a:r>
              <a:rPr lang="en-US" b="1" baseline="-25000" dirty="0" err="1" smtClean="0">
                <a:solidFill>
                  <a:srgbClr val="7030A0"/>
                </a:solidFill>
                <a:latin typeface="Times New Roman" pitchFamily="18" charset="0"/>
                <a:cs typeface="Times New Roman" pitchFamily="18" charset="0"/>
              </a:rPr>
              <a:t>f</a:t>
            </a:r>
            <a:r>
              <a:rPr lang="en-US" b="1" dirty="0" smtClean="0">
                <a:solidFill>
                  <a:srgbClr val="7030A0"/>
                </a:solidFill>
                <a:latin typeface="Times New Roman" pitchFamily="18" charset="0"/>
                <a:cs typeface="Times New Roman" pitchFamily="18" charset="0"/>
              </a:rPr>
              <a:t>)</a:t>
            </a:r>
            <a:endParaRPr lang="en-US" dirty="0">
              <a:solidFill>
                <a:srgbClr val="7030A0"/>
              </a:solidFill>
              <a:latin typeface="Times New Roman" pitchFamily="18" charset="0"/>
              <a:cs typeface="Times New Roman" pitchFamily="18" charset="0"/>
            </a:endParaRPr>
          </a:p>
        </p:txBody>
      </p:sp>
      <p:sp>
        <p:nvSpPr>
          <p:cNvPr id="4" name="Rectangle 3"/>
          <p:cNvSpPr/>
          <p:nvPr/>
        </p:nvSpPr>
        <p:spPr>
          <a:xfrm>
            <a:off x="914400" y="1716375"/>
            <a:ext cx="5562600" cy="2169825"/>
          </a:xfrm>
          <a:prstGeom prst="rect">
            <a:avLst/>
          </a:prstGeom>
        </p:spPr>
        <p:txBody>
          <a:bodyPr wrap="square">
            <a:spAutoFit/>
          </a:bodyPr>
          <a:lstStyle/>
          <a:p>
            <a:pPr lvl="1" algn="just">
              <a:lnSpc>
                <a:spcPct val="150000"/>
              </a:lnSpc>
              <a:buFont typeface="Wingdings" pitchFamily="2" charset="2"/>
              <a:buChar char="Ø"/>
            </a:pPr>
            <a:r>
              <a:rPr lang="en-US" dirty="0" smtClean="0">
                <a:latin typeface="Times New Roman" pitchFamily="18" charset="0"/>
                <a:cs typeface="Times New Roman" pitchFamily="18" charset="0"/>
              </a:rPr>
              <a:t>Q is the heat transfer per unit time</a:t>
            </a:r>
          </a:p>
          <a:p>
            <a:pPr lvl="1" algn="just">
              <a:lnSpc>
                <a:spcPct val="150000"/>
              </a:lnSpc>
              <a:buFont typeface="Wingdings" pitchFamily="2" charset="2"/>
              <a:buChar char="Ø"/>
            </a:pPr>
            <a:r>
              <a:rPr lang="en-US" dirty="0" err="1" smtClean="0">
                <a:latin typeface="Times New Roman" pitchFamily="18" charset="0"/>
                <a:cs typeface="Times New Roman" pitchFamily="18" charset="0"/>
              </a:rPr>
              <a:t>h</a:t>
            </a:r>
            <a:r>
              <a:rPr lang="en-US" baseline="-25000" dirty="0" err="1" smtClean="0">
                <a:latin typeface="Times New Roman" pitchFamily="18" charset="0"/>
                <a:cs typeface="Times New Roman" pitchFamily="18" charset="0"/>
              </a:rPr>
              <a:t>c</a:t>
            </a:r>
            <a:r>
              <a:rPr lang="en-US" dirty="0" smtClean="0">
                <a:latin typeface="Times New Roman" pitchFamily="18" charset="0"/>
                <a:cs typeface="Times New Roman" pitchFamily="18" charset="0"/>
              </a:rPr>
              <a:t> is the coefficient of convective heat transfer</a:t>
            </a:r>
          </a:p>
          <a:p>
            <a:pPr lvl="1" algn="just">
              <a:lnSpc>
                <a:spcPct val="150000"/>
              </a:lnSpc>
              <a:buFont typeface="Wingdings" pitchFamily="2" charset="2"/>
              <a:buChar char="Ø"/>
            </a:pPr>
            <a:r>
              <a:rPr lang="en-US" dirty="0" smtClean="0">
                <a:latin typeface="Times New Roman" pitchFamily="18" charset="0"/>
                <a:cs typeface="Times New Roman" pitchFamily="18" charset="0"/>
              </a:rPr>
              <a:t>A is the area of heat transfer</a:t>
            </a:r>
          </a:p>
          <a:p>
            <a:pPr lvl="1" algn="just">
              <a:lnSpc>
                <a:spcPct val="150000"/>
              </a:lnSpc>
              <a:buFont typeface="Wingdings" pitchFamily="2" charset="2"/>
              <a:buChar char="Ø"/>
            </a:pPr>
            <a:r>
              <a:rPr lang="en-US" dirty="0" smtClean="0">
                <a:latin typeface="Times New Roman" pitchFamily="18" charset="0"/>
                <a:cs typeface="Times New Roman" pitchFamily="18" charset="0"/>
              </a:rPr>
              <a:t>T</a:t>
            </a:r>
            <a:r>
              <a:rPr lang="en-US" baseline="-25000" dirty="0" smtClean="0">
                <a:latin typeface="Times New Roman" pitchFamily="18" charset="0"/>
                <a:cs typeface="Times New Roman" pitchFamily="18" charset="0"/>
              </a:rPr>
              <a:t>s</a:t>
            </a:r>
            <a:r>
              <a:rPr lang="en-US" dirty="0" smtClean="0">
                <a:latin typeface="Times New Roman" pitchFamily="18" charset="0"/>
                <a:cs typeface="Times New Roman" pitchFamily="18" charset="0"/>
              </a:rPr>
              <a:t> is the surface temperature</a:t>
            </a:r>
          </a:p>
          <a:p>
            <a:pPr lvl="1" algn="just">
              <a:lnSpc>
                <a:spcPct val="150000"/>
              </a:lnSpc>
              <a:buFont typeface="Wingdings" pitchFamily="2" charset="2"/>
              <a:buChar char="Ø"/>
            </a:pPr>
            <a:r>
              <a:rPr lang="en-US" dirty="0" err="1" smtClean="0">
                <a:latin typeface="Times New Roman" pitchFamily="18" charset="0"/>
                <a:cs typeface="Times New Roman" pitchFamily="18" charset="0"/>
              </a:rPr>
              <a:t>T</a:t>
            </a:r>
            <a:r>
              <a:rPr lang="en-US" baseline="-25000" dirty="0" err="1" smtClean="0">
                <a:latin typeface="Times New Roman" pitchFamily="18" charset="0"/>
                <a:cs typeface="Times New Roman" pitchFamily="18" charset="0"/>
              </a:rPr>
              <a:t>f</a:t>
            </a:r>
            <a:r>
              <a:rPr lang="en-US" dirty="0" smtClean="0">
                <a:latin typeface="Times New Roman" pitchFamily="18" charset="0"/>
                <a:cs typeface="Times New Roman" pitchFamily="18" charset="0"/>
              </a:rPr>
              <a:t> is the fluid temperature</a:t>
            </a:r>
            <a:endParaRPr lang="en-US" dirty="0">
              <a:latin typeface="Times New Roman" pitchFamily="18" charset="0"/>
              <a:cs typeface="Times New Roman" pitchFamily="18" charset="0"/>
            </a:endParaRPr>
          </a:p>
        </p:txBody>
      </p:sp>
      <p:sp>
        <p:nvSpPr>
          <p:cNvPr id="5" name="TextBox 4"/>
          <p:cNvSpPr txBox="1"/>
          <p:nvPr/>
        </p:nvSpPr>
        <p:spPr>
          <a:xfrm>
            <a:off x="685800" y="1524000"/>
            <a:ext cx="857927"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04800"/>
            <a:ext cx="8458200" cy="3462486"/>
          </a:xfrm>
          <a:prstGeom prst="rect">
            <a:avLst/>
          </a:prstGeom>
        </p:spPr>
        <p:txBody>
          <a:bodyPr wrap="square">
            <a:spAutoFit/>
          </a:bodyPr>
          <a:lstStyle/>
          <a:p>
            <a:pPr algn="just">
              <a:lnSpc>
                <a:spcPct val="150000"/>
              </a:lnSpc>
            </a:pPr>
            <a:r>
              <a:rPr lang="en-US" sz="2000" b="1" dirty="0" smtClean="0">
                <a:solidFill>
                  <a:schemeClr val="accent2"/>
                </a:solidFill>
                <a:latin typeface="Times New Roman" pitchFamily="18" charset="0"/>
                <a:cs typeface="Times New Roman" pitchFamily="18" charset="0"/>
              </a:rPr>
              <a:t>Radiation </a:t>
            </a:r>
            <a:endParaRPr lang="en-US" sz="2000" b="1" dirty="0" smtClean="0">
              <a:solidFill>
                <a:schemeClr val="accent2"/>
              </a:solidFill>
              <a:latin typeface="Times New Roman" pitchFamily="18" charset="0"/>
              <a:cs typeface="Times New Roman" pitchFamily="18" charset="0"/>
            </a:endParaRP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It is </a:t>
            </a:r>
            <a:r>
              <a:rPr lang="en-US" dirty="0" smtClean="0">
                <a:latin typeface="Times New Roman" pitchFamily="18" charset="0"/>
                <a:cs typeface="Times New Roman" pitchFamily="18" charset="0"/>
              </a:rPr>
              <a:t>the emission of electromagnetic radiation. </a:t>
            </a:r>
            <a:endParaRPr lang="en-US" dirty="0" smtClean="0">
              <a:latin typeface="Times New Roman" pitchFamily="18" charset="0"/>
              <a:cs typeface="Times New Roman" pitchFamily="18" charset="0"/>
            </a:endParaRP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While </a:t>
            </a:r>
            <a:r>
              <a:rPr lang="en-US" dirty="0" smtClean="0">
                <a:latin typeface="Times New Roman" pitchFamily="18" charset="0"/>
                <a:cs typeface="Times New Roman" pitchFamily="18" charset="0"/>
              </a:rPr>
              <a:t>it occurs through a medium, it does not require one. For example, it’s warm outside on a sunny day because solar radiation crosses space and heats the atmosphere. </a:t>
            </a:r>
            <a:endParaRPr lang="en-US" dirty="0" smtClean="0">
              <a:latin typeface="Times New Roman" pitchFamily="18" charset="0"/>
              <a:cs typeface="Times New Roman" pitchFamily="18" charset="0"/>
            </a:endParaRPr>
          </a:p>
          <a:p>
            <a:pPr marL="342900" indent="-342900" algn="just">
              <a:lnSpc>
                <a:spcPct val="150000"/>
              </a:lnSpc>
              <a:buFont typeface="Wingdings" pitchFamily="2" charset="2"/>
              <a:buChar char="Ø"/>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burner element of a stove also emits radiation. However, some heat from a burner comes from conduction between the hot element and a metal pan. Most real-life processes involve multiple forms of heat transfer.</a:t>
            </a:r>
            <a:endParaRPr lang="en-US" dirty="0">
              <a:latin typeface="Times New Roman" pitchFamily="18" charset="0"/>
              <a:cs typeface="Times New Roman" pitchFamily="18" charset="0"/>
            </a:endParaRPr>
          </a:p>
        </p:txBody>
      </p:sp>
      <p:sp>
        <p:nvSpPr>
          <p:cNvPr id="3" name="Rectangle 2"/>
          <p:cNvSpPr/>
          <p:nvPr/>
        </p:nvSpPr>
        <p:spPr>
          <a:xfrm>
            <a:off x="304800" y="3733800"/>
            <a:ext cx="8534400" cy="2585323"/>
          </a:xfrm>
          <a:prstGeom prst="rect">
            <a:avLst/>
          </a:prstGeom>
        </p:spPr>
        <p:txBody>
          <a:bodyPr wrap="square">
            <a:spAutoFit/>
          </a:bodyPr>
          <a:lstStyle/>
          <a:p>
            <a:pPr>
              <a:lnSpc>
                <a:spcPct val="150000"/>
              </a:lnSpc>
            </a:pPr>
            <a:r>
              <a:rPr lang="en-US" b="1" dirty="0" smtClean="0">
                <a:solidFill>
                  <a:schemeClr val="accent2"/>
                </a:solidFill>
                <a:latin typeface="Times New Roman" pitchFamily="18" charset="0"/>
                <a:cs typeface="Times New Roman" pitchFamily="18" charset="0"/>
              </a:rPr>
              <a:t>Examples of Radiation</a:t>
            </a:r>
          </a:p>
          <a:p>
            <a:pPr>
              <a:lnSpc>
                <a:spcPct val="150000"/>
              </a:lnSpc>
            </a:pPr>
            <a:r>
              <a:rPr lang="en-US" dirty="0" smtClean="0">
                <a:latin typeface="Times New Roman" pitchFamily="18" charset="0"/>
                <a:cs typeface="Times New Roman" pitchFamily="18" charset="0"/>
              </a:rPr>
              <a:t>There are many examples of radiation:</a:t>
            </a:r>
          </a:p>
          <a:p>
            <a:pPr lvl="1">
              <a:lnSpc>
                <a:spcPct val="150000"/>
              </a:lnSpc>
              <a:buFont typeface="Wingdings" pitchFamily="2" charset="2"/>
              <a:buChar char="Ø"/>
            </a:pPr>
            <a:r>
              <a:rPr lang="en-US" dirty="0" smtClean="0">
                <a:latin typeface="Times New Roman" pitchFamily="18" charset="0"/>
                <a:cs typeface="Times New Roman" pitchFamily="18" charset="0"/>
              </a:rPr>
              <a:t>A microwave oven emits microwave radiation, which increases the thermal energy in food</a:t>
            </a:r>
          </a:p>
          <a:p>
            <a:pPr lvl="1">
              <a:lnSpc>
                <a:spcPct val="150000"/>
              </a:lnSpc>
              <a:buFont typeface="Wingdings" pitchFamily="2" charset="2"/>
              <a:buChar char="Ø"/>
            </a:pPr>
            <a:r>
              <a:rPr lang="en-US" dirty="0" smtClean="0">
                <a:latin typeface="Times New Roman" pitchFamily="18" charset="0"/>
                <a:cs typeface="Times New Roman" pitchFamily="18" charset="0"/>
              </a:rPr>
              <a:t>The Sun emits light (including ultraviolet radiation) and heat</a:t>
            </a:r>
          </a:p>
          <a:p>
            <a:pPr lvl="1">
              <a:lnSpc>
                <a:spcPct val="150000"/>
              </a:lnSpc>
              <a:buFont typeface="Wingdings" pitchFamily="2" charset="2"/>
              <a:buChar char="Ø"/>
            </a:pPr>
            <a:r>
              <a:rPr lang="en-US" dirty="0" smtClean="0">
                <a:latin typeface="Times New Roman" pitchFamily="18" charset="0"/>
                <a:cs typeface="Times New Roman" pitchFamily="18" charset="0"/>
              </a:rPr>
              <a:t>Uranium-238 emits alpha radiation as it decays into thorium-234</a:t>
            </a:r>
            <a:endParaRPr lang="en-US"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2342308" cy="400110"/>
          </a:xfrm>
          <a:prstGeom prst="rect">
            <a:avLst/>
          </a:prstGeom>
        </p:spPr>
        <p:txBody>
          <a:bodyPr wrap="none">
            <a:spAutoFit/>
          </a:bodyPr>
          <a:lstStyle/>
          <a:p>
            <a:r>
              <a:rPr lang="en-US" sz="2000" b="1" dirty="0" smtClean="0">
                <a:solidFill>
                  <a:schemeClr val="accent2"/>
                </a:solidFill>
                <a:latin typeface="Times New Roman" pitchFamily="18" charset="0"/>
                <a:cs typeface="Times New Roman" pitchFamily="18" charset="0"/>
              </a:rPr>
              <a:t>Radiation Equation</a:t>
            </a:r>
            <a:endParaRPr lang="en-US" sz="2000" b="1" dirty="0">
              <a:solidFill>
                <a:schemeClr val="accent2"/>
              </a:solidFill>
              <a:latin typeface="Times New Roman" pitchFamily="18" charset="0"/>
              <a:cs typeface="Times New Roman" pitchFamily="18" charset="0"/>
            </a:endParaRPr>
          </a:p>
        </p:txBody>
      </p:sp>
      <p:sp>
        <p:nvSpPr>
          <p:cNvPr id="3" name="Rectangle 2"/>
          <p:cNvSpPr/>
          <p:nvPr/>
        </p:nvSpPr>
        <p:spPr>
          <a:xfrm>
            <a:off x="1752600" y="1066800"/>
            <a:ext cx="2350323" cy="369332"/>
          </a:xfrm>
          <a:prstGeom prst="rect">
            <a:avLst/>
          </a:prstGeom>
        </p:spPr>
        <p:txBody>
          <a:bodyPr wrap="none">
            <a:spAutoFit/>
          </a:bodyPr>
          <a:lstStyle/>
          <a:p>
            <a:r>
              <a:rPr lang="pt-BR" b="1" dirty="0" smtClean="0">
                <a:latin typeface="Times New Roman" pitchFamily="18" charset="0"/>
                <a:cs typeface="Times New Roman" pitchFamily="18" charset="0"/>
              </a:rPr>
              <a:t>P = e ∙ σ ∙ A· (Tr – Tc)</a:t>
            </a:r>
            <a:r>
              <a:rPr lang="pt-BR" b="1" baseline="30000" dirty="0" smtClean="0">
                <a:latin typeface="Times New Roman" pitchFamily="18" charset="0"/>
                <a:cs typeface="Times New Roman" pitchFamily="18" charset="0"/>
              </a:rPr>
              <a:t>4</a:t>
            </a:r>
            <a:endParaRPr lang="en-US" dirty="0">
              <a:latin typeface="Times New Roman" pitchFamily="18" charset="0"/>
              <a:cs typeface="Times New Roman" pitchFamily="18" charset="0"/>
            </a:endParaRPr>
          </a:p>
        </p:txBody>
      </p:sp>
      <p:sp>
        <p:nvSpPr>
          <p:cNvPr id="4" name="Rectangle 3"/>
          <p:cNvSpPr/>
          <p:nvPr/>
        </p:nvSpPr>
        <p:spPr>
          <a:xfrm>
            <a:off x="457200" y="1910477"/>
            <a:ext cx="8305800" cy="2585323"/>
          </a:xfrm>
          <a:prstGeom prst="rect">
            <a:avLst/>
          </a:prstGeom>
        </p:spPr>
        <p:txBody>
          <a:bodyPr wrap="square">
            <a:spAutoFit/>
          </a:bodyPr>
          <a:lstStyle/>
          <a:p>
            <a:pPr lvl="2" algn="just">
              <a:lnSpc>
                <a:spcPct val="150000"/>
              </a:lnSpc>
              <a:buFont typeface="Wingdings" pitchFamily="2" charset="2"/>
              <a:buChar char="Ø"/>
            </a:pPr>
            <a:r>
              <a:rPr lang="en-US" dirty="0" smtClean="0">
                <a:latin typeface="Times New Roman" pitchFamily="18" charset="0"/>
                <a:cs typeface="Times New Roman" pitchFamily="18" charset="0"/>
              </a:rPr>
              <a:t> P </a:t>
            </a:r>
            <a:r>
              <a:rPr lang="en-US" dirty="0" smtClean="0">
                <a:latin typeface="Times New Roman" pitchFamily="18" charset="0"/>
                <a:cs typeface="Times New Roman" pitchFamily="18" charset="0"/>
              </a:rPr>
              <a:t>is the net power of radiation</a:t>
            </a:r>
          </a:p>
          <a:p>
            <a:pPr lvl="2" algn="just">
              <a:lnSpc>
                <a:spcPct val="150000"/>
              </a:lnSpc>
              <a:buFont typeface="Wingdings" pitchFamily="2" charset="2"/>
              <a:buChar char="Ø"/>
            </a:pPr>
            <a:r>
              <a:rPr lang="en-US" dirty="0" smtClean="0">
                <a:latin typeface="Times New Roman" pitchFamily="18" charset="0"/>
                <a:cs typeface="Times New Roman" pitchFamily="18" charset="0"/>
              </a:rPr>
              <a:t>A is the area of radiation</a:t>
            </a:r>
          </a:p>
          <a:p>
            <a:pPr lvl="2" algn="just">
              <a:lnSpc>
                <a:spcPct val="150000"/>
              </a:lnSpc>
              <a:buFont typeface="Wingdings" pitchFamily="2" charset="2"/>
              <a:buChar char="Ø"/>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is the radiator temperature</a:t>
            </a:r>
          </a:p>
          <a:p>
            <a:pPr lvl="2" algn="just">
              <a:lnSpc>
                <a:spcPct val="150000"/>
              </a:lnSpc>
              <a:buFont typeface="Wingdings" pitchFamily="2" charset="2"/>
              <a:buChar char="Ø"/>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Tc</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is the surrounding temperature</a:t>
            </a:r>
          </a:p>
          <a:p>
            <a:pPr lvl="2" algn="just">
              <a:lnSpc>
                <a:spcPct val="150000"/>
              </a:lnSpc>
              <a:buFont typeface="Wingdings" pitchFamily="2" charset="2"/>
              <a:buChar char="Ø"/>
            </a:pPr>
            <a:r>
              <a:rPr lang="en-US" dirty="0" smtClean="0">
                <a:latin typeface="Times New Roman" pitchFamily="18" charset="0"/>
                <a:cs typeface="Times New Roman" pitchFamily="18" charset="0"/>
              </a:rPr>
              <a:t> e </a:t>
            </a:r>
            <a:r>
              <a:rPr lang="en-US" dirty="0" smtClean="0">
                <a:latin typeface="Times New Roman" pitchFamily="18" charset="0"/>
                <a:cs typeface="Times New Roman" pitchFamily="18" charset="0"/>
              </a:rPr>
              <a:t>is emissivity</a:t>
            </a:r>
          </a:p>
          <a:p>
            <a:pPr lvl="2" algn="just">
              <a:lnSpc>
                <a:spcPct val="150000"/>
              </a:lnSpc>
              <a:buFont typeface="Wingdings" pitchFamily="2" charset="2"/>
              <a:buChar char="Ø"/>
            </a:pPr>
            <a:r>
              <a:rPr lang="en-US" dirty="0" smtClean="0">
                <a:latin typeface="Times New Roman" pitchFamily="18" charset="0"/>
                <a:cs typeface="Times New Roman" pitchFamily="18" charset="0"/>
              </a:rPr>
              <a:t> σ </a:t>
            </a:r>
            <a:r>
              <a:rPr lang="en-US" dirty="0" smtClean="0">
                <a:latin typeface="Times New Roman" pitchFamily="18" charset="0"/>
                <a:cs typeface="Times New Roman" pitchFamily="18" charset="0"/>
              </a:rPr>
              <a:t>is Stefan’s constant (σ = 5.67 × 10</a:t>
            </a:r>
            <a:r>
              <a:rPr lang="en-US" baseline="30000" dirty="0" smtClean="0">
                <a:latin typeface="Times New Roman" pitchFamily="18" charset="0"/>
                <a:cs typeface="Times New Roman" pitchFamily="18" charset="0"/>
              </a:rPr>
              <a:t>-8</a:t>
            </a:r>
            <a:r>
              <a:rPr lang="en-US" dirty="0" smtClean="0">
                <a:latin typeface="Times New Roman" pitchFamily="18" charset="0"/>
                <a:cs typeface="Times New Roman" pitchFamily="18" charset="0"/>
              </a:rPr>
              <a:t>Wm</a:t>
            </a:r>
            <a:r>
              <a:rPr lang="en-US" baseline="30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K</a:t>
            </a:r>
            <a:r>
              <a:rPr lang="en-US" baseline="30000" dirty="0" smtClean="0">
                <a:latin typeface="Times New Roman" pitchFamily="18" charset="0"/>
                <a:cs typeface="Times New Roman" pitchFamily="18" charset="0"/>
              </a:rPr>
              <a:t>-4</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
        <p:nvSpPr>
          <p:cNvPr id="5" name="TextBox 4"/>
          <p:cNvSpPr txBox="1"/>
          <p:nvPr/>
        </p:nvSpPr>
        <p:spPr>
          <a:xfrm>
            <a:off x="609600" y="1676400"/>
            <a:ext cx="800219" cy="369332"/>
          </a:xfrm>
          <a:prstGeom prst="rect">
            <a:avLst/>
          </a:prstGeom>
          <a:noFill/>
        </p:spPr>
        <p:txBody>
          <a:bodyPr wrap="none" rtlCol="0">
            <a:spAutoFit/>
          </a:bodyPr>
          <a:lstStyle/>
          <a:p>
            <a:r>
              <a:rPr lang="en-US" dirty="0" smtClean="0">
                <a:latin typeface="Times New Roman" pitchFamily="18" charset="0"/>
                <a:cs typeface="Times New Roman" pitchFamily="18" charset="0"/>
              </a:rPr>
              <a:t>Where</a:t>
            </a:r>
            <a:endParaRPr lang="en-US"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81000"/>
            <a:ext cx="3676006" cy="498663"/>
          </a:xfrm>
          <a:prstGeom prst="rect">
            <a:avLst/>
          </a:prstGeom>
        </p:spPr>
        <p:txBody>
          <a:bodyPr wrap="none">
            <a:spAutoFit/>
          </a:bodyPr>
          <a:lstStyle/>
          <a:p>
            <a:pPr lvl="1" algn="just">
              <a:lnSpc>
                <a:spcPct val="150000"/>
              </a:lnSpc>
            </a:pPr>
            <a:r>
              <a:rPr lang="en-US" sz="2000" b="1" dirty="0" smtClean="0">
                <a:solidFill>
                  <a:schemeClr val="accent2"/>
                </a:solidFill>
                <a:latin typeface="Times New Roman" pitchFamily="18" charset="0"/>
                <a:cs typeface="Times New Roman" pitchFamily="18" charset="0"/>
              </a:rPr>
              <a:t>Methods of electric heating </a:t>
            </a:r>
          </a:p>
        </p:txBody>
      </p:sp>
      <p:sp>
        <p:nvSpPr>
          <p:cNvPr id="3" name="Rectangle 2"/>
          <p:cNvSpPr/>
          <p:nvPr/>
        </p:nvSpPr>
        <p:spPr>
          <a:xfrm>
            <a:off x="381000" y="990600"/>
            <a:ext cx="8305800" cy="2585323"/>
          </a:xfrm>
          <a:prstGeom prst="rect">
            <a:avLst/>
          </a:prstGeom>
        </p:spPr>
        <p:txBody>
          <a:bodyPr wrap="square">
            <a:spAutoFit/>
          </a:bodyPr>
          <a:lstStyle/>
          <a:p>
            <a:pPr algn="just" fontAlgn="base">
              <a:lnSpc>
                <a:spcPct val="150000"/>
              </a:lnSpc>
              <a:buFont typeface="Wingdings" pitchFamily="2" charset="2"/>
              <a:buChar char="v"/>
            </a:pPr>
            <a:r>
              <a:rPr lang="en-US" dirty="0" smtClean="0">
                <a:latin typeface="Times New Roman" pitchFamily="18" charset="0"/>
                <a:cs typeface="Times New Roman" pitchFamily="18" charset="0"/>
              </a:rPr>
              <a:t>In </a:t>
            </a:r>
            <a:r>
              <a:rPr lang="en-US" dirty="0" smtClean="0">
                <a:latin typeface="Times New Roman" pitchFamily="18" charset="0"/>
                <a:cs typeface="Times New Roman" pitchFamily="18" charset="0"/>
              </a:rPr>
              <a:t>electric heating there are various methods by which heat can be produced, the heat can be produced by passing the current through resistance or by initiating an arc between two current-carrying electrodes or by using the principle of induction or by using dielectric heating, etc</a:t>
            </a:r>
            <a:r>
              <a:rPr lang="en-US" dirty="0" smtClean="0">
                <a:latin typeface="Times New Roman" pitchFamily="18" charset="0"/>
                <a:cs typeface="Times New Roman" pitchFamily="18" charset="0"/>
              </a:rPr>
              <a:t>. </a:t>
            </a: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Bombardment </a:t>
            </a:r>
            <a:r>
              <a:rPr lang="en-US" dirty="0" smtClean="0">
                <a:latin typeface="Times New Roman" pitchFamily="18" charset="0"/>
                <a:cs typeface="Times New Roman" pitchFamily="18" charset="0"/>
              </a:rPr>
              <a:t>by some high energy particles like </a:t>
            </a:r>
            <a:r>
              <a:rPr lang="en-US" dirty="0" smtClean="0">
                <a:latin typeface="Times New Roman" pitchFamily="18" charset="0"/>
                <a:cs typeface="Times New Roman" pitchFamily="18" charset="0"/>
              </a:rPr>
              <a:t>α,</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β,</a:t>
            </a: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γ, </a:t>
            </a:r>
            <a:r>
              <a:rPr lang="en-US" dirty="0" smtClean="0">
                <a:latin typeface="Times New Roman" pitchFamily="18" charset="0"/>
                <a:cs typeface="Times New Roman" pitchFamily="18" charset="0"/>
              </a:rPr>
              <a:t>and x-rays or accelerating ions can produce heat on a surface.</a:t>
            </a:r>
            <a:endParaRPr lang="en-US"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p:cNvPicPr>
            <a:picLocks noChangeAspect="1" noChangeArrowheads="1"/>
          </p:cNvPicPr>
          <p:nvPr/>
        </p:nvPicPr>
        <p:blipFill>
          <a:blip r:embed="rId2"/>
          <a:srcRect/>
          <a:stretch>
            <a:fillRect/>
          </a:stretch>
        </p:blipFill>
        <p:spPr bwMode="auto">
          <a:xfrm>
            <a:off x="461963" y="338138"/>
            <a:ext cx="8220075" cy="61817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2268570" cy="400110"/>
          </a:xfrm>
          <a:prstGeom prst="rect">
            <a:avLst/>
          </a:prstGeom>
        </p:spPr>
        <p:txBody>
          <a:bodyPr wrap="none">
            <a:spAutoFit/>
          </a:bodyPr>
          <a:lstStyle/>
          <a:p>
            <a:r>
              <a:rPr lang="en-US" sz="2000" b="1" dirty="0" smtClean="0">
                <a:solidFill>
                  <a:schemeClr val="accent2"/>
                </a:solidFill>
                <a:latin typeface="Times New Roman" pitchFamily="18" charset="0"/>
                <a:cs typeface="Times New Roman" pitchFamily="18" charset="0"/>
              </a:rPr>
              <a:t>Resistance Heating</a:t>
            </a:r>
            <a:endParaRPr lang="en-US" sz="2000" b="1" dirty="0">
              <a:solidFill>
                <a:schemeClr val="accent2"/>
              </a:solidFill>
              <a:latin typeface="Times New Roman" pitchFamily="18" charset="0"/>
              <a:cs typeface="Times New Roman" pitchFamily="18" charset="0"/>
            </a:endParaRPr>
          </a:p>
        </p:txBody>
      </p:sp>
      <p:sp>
        <p:nvSpPr>
          <p:cNvPr id="3" name="Rectangle 2"/>
          <p:cNvSpPr/>
          <p:nvPr/>
        </p:nvSpPr>
        <p:spPr>
          <a:xfrm>
            <a:off x="381000" y="914400"/>
            <a:ext cx="8458200" cy="5909310"/>
          </a:xfrm>
          <a:prstGeom prst="rect">
            <a:avLst/>
          </a:prstGeom>
        </p:spPr>
        <p:txBody>
          <a:bodyPr wrap="square">
            <a:spAutoFit/>
          </a:bodyPr>
          <a:lstStyle/>
          <a:p>
            <a:pPr algn="just">
              <a:lnSpc>
                <a:spcPct val="150000"/>
              </a:lnSpc>
              <a:buFont typeface="Wingdings" pitchFamily="2" charset="2"/>
              <a:buChar char="Ø"/>
            </a:pPr>
            <a:r>
              <a:rPr lang="en-US" dirty="0" smtClean="0">
                <a:latin typeface="Times New Roman" pitchFamily="18" charset="0"/>
                <a:cs typeface="Times New Roman" pitchFamily="18" charset="0"/>
              </a:rPr>
              <a:t>We know that there will be always a power loss in a conductor due to its resistance which results in the form of heat energy. </a:t>
            </a:r>
            <a:endParaRPr lang="en-US" dirty="0" smtClean="0">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property of power loss due to resistance can be used for heating a substance, known as </a:t>
            </a:r>
            <a:r>
              <a:rPr lang="en-US" b="1" dirty="0" smtClean="0">
                <a:solidFill>
                  <a:srgbClr val="002060"/>
                </a:solidFill>
                <a:latin typeface="Times New Roman" pitchFamily="18" charset="0"/>
                <a:cs typeface="Times New Roman" pitchFamily="18" charset="0"/>
              </a:rPr>
              <a:t>resistance heating. </a:t>
            </a:r>
            <a:endParaRPr lang="en-US" b="1" dirty="0" smtClean="0">
              <a:solidFill>
                <a:srgbClr val="002060"/>
              </a:solidFill>
              <a:latin typeface="Times New Roman" pitchFamily="18" charset="0"/>
              <a:cs typeface="Times New Roman" pitchFamily="18" charset="0"/>
            </a:endParaRPr>
          </a:p>
          <a:p>
            <a:pPr algn="just">
              <a:lnSpc>
                <a:spcPct val="150000"/>
              </a:lnSpc>
              <a:buFont typeface="Wingdings" pitchFamily="2" charset="2"/>
              <a:buChar char="Ø"/>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type of heating has wide applications such as drying, domestic and commercial cooking, annealing and hardening of metals, etc</a:t>
            </a:r>
            <a:r>
              <a:rPr lang="en-US" dirty="0" smtClean="0">
                <a:latin typeface="Times New Roman" pitchFamily="18" charset="0"/>
                <a:cs typeface="Times New Roman" pitchFamily="18" charset="0"/>
              </a:rPr>
              <a:t>. </a:t>
            </a:r>
          </a:p>
          <a:p>
            <a:pPr algn="just">
              <a:lnSpc>
                <a:spcPct val="150000"/>
              </a:lnSpc>
              <a:buFont typeface="Wingdings" pitchFamily="2" charset="2"/>
              <a:buChar char="Ø"/>
            </a:pPr>
            <a:r>
              <a:rPr lang="en-US" dirty="0" smtClean="0">
                <a:latin typeface="Times New Roman" pitchFamily="18" charset="0"/>
                <a:cs typeface="Times New Roman" pitchFamily="18" charset="0"/>
              </a:rPr>
              <a:t>When </a:t>
            </a:r>
            <a:r>
              <a:rPr lang="en-US" dirty="0" smtClean="0">
                <a:latin typeface="Times New Roman" pitchFamily="18" charset="0"/>
                <a:cs typeface="Times New Roman" pitchFamily="18" charset="0"/>
              </a:rPr>
              <a:t>the current passes through a resistance, power loss takes place therein, which appears in the form of </a:t>
            </a:r>
            <a:r>
              <a:rPr lang="en-US" dirty="0" smtClean="0">
                <a:latin typeface="Times New Roman" pitchFamily="18" charset="0"/>
                <a:cs typeface="Times New Roman" pitchFamily="18" charset="0"/>
              </a:rPr>
              <a:t>heat.</a:t>
            </a:r>
          </a:p>
          <a:p>
            <a:pPr algn="just">
              <a:lnSpc>
                <a:spcPct val="150000"/>
              </a:lnSpc>
              <a:buFont typeface="Wingdings" pitchFamily="2" charset="2"/>
              <a:buChar char="Ø"/>
            </a:pPr>
            <a:r>
              <a:rPr lang="en-US" dirty="0" smtClean="0">
                <a:solidFill>
                  <a:srgbClr val="002060"/>
                </a:solidFill>
                <a:latin typeface="Times New Roman" pitchFamily="18" charset="0"/>
                <a:cs typeface="Times New Roman" pitchFamily="18" charset="0"/>
              </a:rPr>
              <a:t>Power </a:t>
            </a:r>
            <a:r>
              <a:rPr lang="en-US" dirty="0" smtClean="0">
                <a:solidFill>
                  <a:srgbClr val="002060"/>
                </a:solidFill>
                <a:latin typeface="Times New Roman" pitchFamily="18" charset="0"/>
                <a:cs typeface="Times New Roman" pitchFamily="18" charset="0"/>
              </a:rPr>
              <a:t>loss = </a:t>
            </a:r>
            <a:r>
              <a:rPr lang="en-US" dirty="0" smtClean="0">
                <a:solidFill>
                  <a:srgbClr val="002060"/>
                </a:solidFill>
                <a:latin typeface="Times New Roman" pitchFamily="18" charset="0"/>
                <a:cs typeface="Times New Roman" pitchFamily="18" charset="0"/>
              </a:rPr>
              <a:t>I²R</a:t>
            </a:r>
            <a:r>
              <a:rPr lang="en-US" dirty="0" smtClean="0">
                <a:solidFill>
                  <a:srgbClr val="002060"/>
                </a:solidFill>
                <a:latin typeface="Times New Roman" pitchFamily="18" charset="0"/>
                <a:cs typeface="Times New Roman" pitchFamily="18" charset="0"/>
              </a:rPr>
              <a:t> watt = VI watt =</a:t>
            </a:r>
            <a:r>
              <a:rPr lang="en-US" dirty="0" smtClean="0">
                <a:solidFill>
                  <a:srgbClr val="002060"/>
                </a:solidFill>
                <a:latin typeface="Times New Roman" pitchFamily="18" charset="0"/>
                <a:cs typeface="Times New Roman" pitchFamily="18" charset="0"/>
              </a:rPr>
              <a:t>V²/R watt </a:t>
            </a:r>
          </a:p>
          <a:p>
            <a:pPr>
              <a:lnSpc>
                <a:spcPct val="150000"/>
              </a:lnSpc>
            </a:pPr>
            <a:r>
              <a:rPr lang="en-US" dirty="0" smtClean="0">
                <a:solidFill>
                  <a:srgbClr val="002060"/>
                </a:solidFill>
                <a:latin typeface="Times New Roman" pitchFamily="18" charset="0"/>
                <a:cs typeface="Times New Roman" pitchFamily="18" charset="0"/>
              </a:rPr>
              <a:t>	where</a:t>
            </a:r>
            <a:r>
              <a:rPr lang="en-US" dirty="0" smtClean="0">
                <a:solidFill>
                  <a:srgbClr val="002060"/>
                </a:solidFill>
                <a:latin typeface="Times New Roman" pitchFamily="18" charset="0"/>
                <a:cs typeface="Times New Roman" pitchFamily="18" charset="0"/>
              </a:rPr>
              <a:t> </a:t>
            </a:r>
          </a:p>
          <a:p>
            <a:pPr lvl="3">
              <a:lnSpc>
                <a:spcPct val="150000"/>
              </a:lnSpc>
            </a:pPr>
            <a:r>
              <a:rPr lang="en-US" dirty="0" smtClean="0">
                <a:solidFill>
                  <a:srgbClr val="002060"/>
                </a:solidFill>
                <a:latin typeface="Times New Roman" pitchFamily="18" charset="0"/>
                <a:cs typeface="Times New Roman" pitchFamily="18" charset="0"/>
              </a:rPr>
              <a:t>R = resistance of the element (ΩΩ)</a:t>
            </a:r>
          </a:p>
          <a:p>
            <a:pPr lvl="3">
              <a:lnSpc>
                <a:spcPct val="150000"/>
              </a:lnSpc>
            </a:pPr>
            <a:r>
              <a:rPr lang="en-US" dirty="0" smtClean="0">
                <a:solidFill>
                  <a:srgbClr val="002060"/>
                </a:solidFill>
                <a:latin typeface="Times New Roman" pitchFamily="18" charset="0"/>
                <a:cs typeface="Times New Roman" pitchFamily="18" charset="0"/>
              </a:rPr>
              <a:t>V = voltage (volt)</a:t>
            </a:r>
          </a:p>
          <a:p>
            <a:pPr lvl="3">
              <a:lnSpc>
                <a:spcPct val="150000"/>
              </a:lnSpc>
            </a:pPr>
            <a:r>
              <a:rPr lang="en-US" dirty="0" smtClean="0">
                <a:solidFill>
                  <a:srgbClr val="002060"/>
                </a:solidFill>
                <a:latin typeface="Times New Roman" pitchFamily="18" charset="0"/>
                <a:cs typeface="Times New Roman" pitchFamily="18" charset="0"/>
              </a:rPr>
              <a:t>I = current (ampere)</a:t>
            </a:r>
          </a:p>
          <a:p>
            <a:pPr algn="just">
              <a:lnSpc>
                <a:spcPct val="150000"/>
              </a:lnSpc>
              <a:buFont typeface="Wingdings" pitchFamily="2" charset="2"/>
              <a:buChar char="Ø"/>
            </a:pPr>
            <a:endParaRPr lang="en-US"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8382000" cy="3416320"/>
          </a:xfrm>
          <a:prstGeom prst="rect">
            <a:avLst/>
          </a:prstGeom>
        </p:spPr>
        <p:txBody>
          <a:bodyPr wrap="square">
            <a:spAutoFit/>
          </a:bodyPr>
          <a:lstStyle/>
          <a:p>
            <a:pPr algn="just">
              <a:lnSpc>
                <a:spcPct val="150000"/>
              </a:lnSpc>
              <a:buFont typeface="Wingdings" pitchFamily="2" charset="2"/>
              <a:buChar char="v"/>
            </a:pPr>
            <a:r>
              <a:rPr lang="en-US" dirty="0" smtClean="0">
                <a:latin typeface="Times New Roman" pitchFamily="18" charset="0"/>
                <a:cs typeface="Times New Roman" pitchFamily="18" charset="0"/>
              </a:rPr>
              <a:t>All the electrical energy given to a resistance heating element will be converted to heat energy.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loss of energy takes place only in transferring heat from the element to charge or load.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Resistance </a:t>
            </a:r>
            <a:r>
              <a:rPr lang="en-US" dirty="0" smtClean="0">
                <a:latin typeface="Times New Roman" pitchFamily="18" charset="0"/>
                <a:cs typeface="Times New Roman" pitchFamily="18" charset="0"/>
              </a:rPr>
              <a:t>heating is further classified as</a:t>
            </a:r>
          </a:p>
          <a:p>
            <a:pPr marL="1771650" lvl="3" indent="-400050" algn="just">
              <a:lnSpc>
                <a:spcPct val="150000"/>
              </a:lnSpc>
              <a:buFont typeface="+mj-lt"/>
              <a:buAutoNum type="romanUcPeriod"/>
            </a:pPr>
            <a:r>
              <a:rPr lang="en-US" dirty="0" smtClean="0">
                <a:solidFill>
                  <a:srgbClr val="002060"/>
                </a:solidFill>
                <a:latin typeface="Times New Roman" pitchFamily="18" charset="0"/>
                <a:cs typeface="Times New Roman" pitchFamily="18" charset="0"/>
              </a:rPr>
              <a:t>Direct resistance heating</a:t>
            </a:r>
          </a:p>
          <a:p>
            <a:pPr marL="1771650" lvl="3" indent="-400050" algn="just">
              <a:lnSpc>
                <a:spcPct val="150000"/>
              </a:lnSpc>
              <a:buFont typeface="+mj-lt"/>
              <a:buAutoNum type="romanUcPeriod"/>
            </a:pPr>
            <a:r>
              <a:rPr lang="en-US" dirty="0" smtClean="0">
                <a:solidFill>
                  <a:srgbClr val="002060"/>
                </a:solidFill>
                <a:latin typeface="Times New Roman" pitchFamily="18" charset="0"/>
                <a:cs typeface="Times New Roman" pitchFamily="18" charset="0"/>
              </a:rPr>
              <a:t>Indirect resistance heating</a:t>
            </a:r>
          </a:p>
          <a:p>
            <a:pPr marL="1771650" lvl="3" indent="-400050" algn="just">
              <a:lnSpc>
                <a:spcPct val="150000"/>
              </a:lnSpc>
              <a:buFont typeface="+mj-lt"/>
              <a:buAutoNum type="romanUcPeriod"/>
            </a:pPr>
            <a:r>
              <a:rPr lang="en-US" dirty="0" smtClean="0">
                <a:solidFill>
                  <a:srgbClr val="002060"/>
                </a:solidFill>
                <a:latin typeface="Times New Roman" pitchFamily="18" charset="0"/>
                <a:cs typeface="Times New Roman" pitchFamily="18" charset="0"/>
              </a:rPr>
              <a:t>Infrared or Radiant heating.</a:t>
            </a:r>
            <a:endParaRPr lang="en-US" dirty="0">
              <a:solidFill>
                <a:srgbClr val="002060"/>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3010952" cy="400110"/>
          </a:xfrm>
          <a:prstGeom prst="rect">
            <a:avLst/>
          </a:prstGeom>
        </p:spPr>
        <p:txBody>
          <a:bodyPr wrap="none">
            <a:spAutoFit/>
          </a:bodyPr>
          <a:lstStyle/>
          <a:p>
            <a:r>
              <a:rPr lang="en-US" sz="2000" b="1" dirty="0" smtClean="0">
                <a:solidFill>
                  <a:srgbClr val="C00000"/>
                </a:solidFill>
                <a:latin typeface="Times New Roman" pitchFamily="18" charset="0"/>
                <a:cs typeface="Times New Roman" pitchFamily="18" charset="0"/>
              </a:rPr>
              <a:t>Direct Resistance Heating</a:t>
            </a:r>
            <a:endParaRPr lang="en-US" sz="2000" b="1" dirty="0">
              <a:solidFill>
                <a:srgbClr val="C00000"/>
              </a:solidFill>
              <a:latin typeface="Times New Roman" pitchFamily="18" charset="0"/>
              <a:cs typeface="Times New Roman" pitchFamily="18" charset="0"/>
            </a:endParaRPr>
          </a:p>
        </p:txBody>
      </p:sp>
      <p:sp>
        <p:nvSpPr>
          <p:cNvPr id="3" name="Rectangle 2"/>
          <p:cNvSpPr/>
          <p:nvPr/>
        </p:nvSpPr>
        <p:spPr>
          <a:xfrm>
            <a:off x="304800" y="762000"/>
            <a:ext cx="8458200" cy="4247317"/>
          </a:xfrm>
          <a:prstGeom prst="rect">
            <a:avLst/>
          </a:prstGeom>
        </p:spPr>
        <p:txBody>
          <a:bodyPr wrap="square">
            <a:spAutoFit/>
          </a:bodyPr>
          <a:lstStyle/>
          <a:p>
            <a:pPr algn="just">
              <a:lnSpc>
                <a:spcPct val="150000"/>
              </a:lnSpc>
              <a:buFont typeface="Wingdings" pitchFamily="2" charset="2"/>
              <a:buChar char="v"/>
            </a:pPr>
            <a:r>
              <a:rPr lang="en-US" dirty="0" smtClean="0">
                <a:latin typeface="Times New Roman" pitchFamily="18" charset="0"/>
                <a:cs typeface="Times New Roman" pitchFamily="18" charset="0"/>
              </a:rPr>
              <a:t>In the direct resistance heating, </a:t>
            </a:r>
            <a:r>
              <a:rPr lang="en-US" dirty="0" smtClean="0">
                <a:solidFill>
                  <a:srgbClr val="002060"/>
                </a:solidFill>
                <a:latin typeface="Times New Roman" pitchFamily="18" charset="0"/>
                <a:cs typeface="Times New Roman" pitchFamily="18" charset="0"/>
              </a:rPr>
              <a:t>the current flows directly through the substance to be heated</a:t>
            </a:r>
            <a:r>
              <a:rPr lang="en-US"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substance which to be heated in an electric heating system is called </a:t>
            </a:r>
            <a:r>
              <a:rPr lang="en-US" b="1" dirty="0" smtClean="0">
                <a:solidFill>
                  <a:srgbClr val="C00000"/>
                </a:solidFill>
                <a:latin typeface="Times New Roman" pitchFamily="18" charset="0"/>
                <a:cs typeface="Times New Roman" pitchFamily="18" charset="0"/>
              </a:rPr>
              <a:t>charge</a:t>
            </a:r>
            <a:r>
              <a:rPr lang="en-US" b="1" dirty="0" smtClean="0">
                <a:solidFill>
                  <a:srgbClr val="C00000"/>
                </a:solidFill>
                <a:latin typeface="Times New Roman" pitchFamily="18" charset="0"/>
                <a:cs typeface="Times New Roman" pitchFamily="18" charset="0"/>
              </a:rPr>
              <a:t>.</a:t>
            </a:r>
          </a:p>
          <a:p>
            <a:pPr algn="just">
              <a:lnSpc>
                <a:spcPct val="150000"/>
              </a:lnSpc>
              <a:buFont typeface="Wingdings" pitchFamily="2" charset="2"/>
              <a:buChar char="v"/>
            </a:pPr>
            <a:r>
              <a:rPr lang="en-US" dirty="0" smtClean="0">
                <a:latin typeface="Times New Roman" pitchFamily="18" charset="0"/>
                <a:cs typeface="Times New Roman" pitchFamily="18" charset="0"/>
              </a:rPr>
              <a:t>As </a:t>
            </a:r>
            <a:r>
              <a:rPr lang="en-US" dirty="0" smtClean="0">
                <a:solidFill>
                  <a:srgbClr val="002060"/>
                </a:solidFill>
                <a:latin typeface="Times New Roman" pitchFamily="18" charset="0"/>
                <a:cs typeface="Times New Roman" pitchFamily="18" charset="0"/>
              </a:rPr>
              <a:t>here the charge itself provides the path for passing current and heat gets produced in the charge itself</a:t>
            </a:r>
            <a:r>
              <a:rPr lang="en-US" dirty="0" smtClean="0">
                <a:latin typeface="Times New Roman" pitchFamily="18" charset="0"/>
                <a:cs typeface="Times New Roman" pitchFamily="18" charset="0"/>
              </a:rPr>
              <a:t>, the efficiency of the system is quite high.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resistance offered by the charge to the flow of current results in the production of heat in the charge.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charge can be in the form of powder, liquid, or pieces</a:t>
            </a:r>
            <a:r>
              <a:rPr lang="en-US" dirty="0" smtClean="0"/>
              <a:t>.</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popular examples of direct resistance heating are resistance welding and electrode boiler.</a:t>
            </a:r>
            <a:endParaRPr lang="en-US"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istance Heating"/>
          <p:cNvPicPr>
            <a:picLocks noChangeAspect="1" noChangeArrowheads="1"/>
          </p:cNvPicPr>
          <p:nvPr/>
        </p:nvPicPr>
        <p:blipFill>
          <a:blip r:embed="rId2"/>
          <a:srcRect/>
          <a:stretch>
            <a:fillRect/>
          </a:stretch>
        </p:blipFill>
        <p:spPr bwMode="auto">
          <a:xfrm>
            <a:off x="609600" y="533400"/>
            <a:ext cx="8077200" cy="53340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8458200" cy="2631490"/>
          </a:xfrm>
          <a:prstGeom prst="rect">
            <a:avLst/>
          </a:prstGeom>
        </p:spPr>
        <p:txBody>
          <a:bodyPr wrap="square">
            <a:spAutoFit/>
          </a:bodyPr>
          <a:lstStyle/>
          <a:p>
            <a:pPr algn="just" fontAlgn="base">
              <a:lnSpc>
                <a:spcPct val="150000"/>
              </a:lnSpc>
            </a:pPr>
            <a:r>
              <a:rPr lang="en-US" sz="2000" b="1" dirty="0" smtClean="0">
                <a:solidFill>
                  <a:srgbClr val="C00000"/>
                </a:solidFill>
                <a:latin typeface="Times New Roman" pitchFamily="18" charset="0"/>
                <a:cs typeface="Times New Roman" pitchFamily="18" charset="0"/>
              </a:rPr>
              <a:t>Indirect Resistance Heating :</a:t>
            </a: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In indirect resistance heating, the current is made to pass through a high resistance element, known as the heating element. </a:t>
            </a:r>
            <a:endParaRPr lang="en-US" dirty="0" smtClean="0">
              <a:latin typeface="Times New Roman" pitchFamily="18" charset="0"/>
              <a:cs typeface="Times New Roman" pitchFamily="18" charset="0"/>
            </a:endParaRP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heating element is placed above or below or around the charge to be heated. </a:t>
            </a:r>
            <a:endParaRPr lang="en-US" dirty="0" smtClean="0">
              <a:latin typeface="Times New Roman" pitchFamily="18" charset="0"/>
              <a:cs typeface="Times New Roman" pitchFamily="18" charset="0"/>
            </a:endParaRPr>
          </a:p>
          <a:p>
            <a:pPr algn="just" fontAlgn="base">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heat produced by the heating element due to I</a:t>
            </a:r>
            <a:r>
              <a:rPr lang="en-US" baseline="30000" dirty="0" smtClean="0">
                <a:latin typeface="Times New Roman" pitchFamily="18" charset="0"/>
                <a:cs typeface="Times New Roman" pitchFamily="18" charset="0"/>
              </a:rPr>
              <a:t>2</a:t>
            </a:r>
            <a:r>
              <a:rPr lang="en-US" dirty="0" smtClean="0">
                <a:latin typeface="Times New Roman" pitchFamily="18" charset="0"/>
                <a:cs typeface="Times New Roman" pitchFamily="18" charset="0"/>
              </a:rPr>
              <a:t>R loss is transferred to the charge by one or more modes of heat transfer i.e., conduction or convection, or radiation.</a:t>
            </a:r>
            <a:endParaRPr lang="en-US" dirty="0">
              <a:latin typeface="Times New Roman" pitchFamily="18" charset="0"/>
              <a:cs typeface="Times New Roman" pitchFamily="18" charset="0"/>
            </a:endParaRPr>
          </a:p>
        </p:txBody>
      </p:sp>
      <p:pic>
        <p:nvPicPr>
          <p:cNvPr id="33794" name="Picture 2" descr="Resistance Heating"/>
          <p:cNvPicPr>
            <a:picLocks noChangeAspect="1" noChangeArrowheads="1"/>
          </p:cNvPicPr>
          <p:nvPr/>
        </p:nvPicPr>
        <p:blipFill>
          <a:blip r:embed="rId2"/>
          <a:srcRect/>
          <a:stretch>
            <a:fillRect/>
          </a:stretch>
        </p:blipFill>
        <p:spPr bwMode="auto">
          <a:xfrm>
            <a:off x="1447800" y="2895600"/>
            <a:ext cx="5638800" cy="35814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8534400" cy="3877985"/>
          </a:xfrm>
          <a:prstGeom prst="rect">
            <a:avLst/>
          </a:prstGeom>
        </p:spPr>
        <p:txBody>
          <a:bodyPr wrap="square">
            <a:spAutoFit/>
          </a:bodyPr>
          <a:lstStyle/>
          <a:p>
            <a:pPr algn="just">
              <a:lnSpc>
                <a:spcPct val="150000"/>
              </a:lnSpc>
            </a:pPr>
            <a:r>
              <a:rPr lang="en-US" sz="2000" b="1" dirty="0" smtClean="0">
                <a:solidFill>
                  <a:srgbClr val="C00000"/>
                </a:solidFill>
                <a:latin typeface="Times New Roman" pitchFamily="18" charset="0"/>
                <a:cs typeface="Times New Roman" pitchFamily="18" charset="0"/>
              </a:rPr>
              <a:t>Infrared or Radiant Heating </a:t>
            </a:r>
          </a:p>
          <a:p>
            <a:pPr algn="just">
              <a:lnSpc>
                <a:spcPct val="150000"/>
              </a:lnSpc>
              <a:buFont typeface="Wingdings" pitchFamily="2" charset="2"/>
              <a:buChar char="v"/>
            </a:pPr>
            <a:r>
              <a:rPr lang="en-US" dirty="0" smtClean="0">
                <a:latin typeface="Times New Roman" pitchFamily="18" charset="0"/>
                <a:cs typeface="Times New Roman" pitchFamily="18" charset="0"/>
              </a:rPr>
              <a:t>In radiant heating, the heating element consists of </a:t>
            </a:r>
            <a:r>
              <a:rPr lang="en-US" b="1" dirty="0" smtClean="0">
                <a:latin typeface="Times New Roman" pitchFamily="18" charset="0"/>
                <a:cs typeface="Times New Roman" pitchFamily="18" charset="0"/>
              </a:rPr>
              <a:t>tungsten filament lamps</a:t>
            </a:r>
            <a:r>
              <a:rPr lang="en-US" dirty="0" smtClean="0">
                <a:latin typeface="Times New Roman" pitchFamily="18" charset="0"/>
                <a:cs typeface="Times New Roman" pitchFamily="18" charset="0"/>
              </a:rPr>
              <a:t> together with reflectors to direct all the heat onto the charge.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lamp used is rated between </a:t>
            </a:r>
            <a:r>
              <a:rPr lang="en-US" b="1" dirty="0" smtClean="0">
                <a:latin typeface="Times New Roman" pitchFamily="18" charset="0"/>
                <a:cs typeface="Times New Roman" pitchFamily="18" charset="0"/>
              </a:rPr>
              <a:t>250-1000W</a:t>
            </a:r>
            <a:r>
              <a:rPr lang="en-US" dirty="0" smtClean="0">
                <a:latin typeface="Times New Roman" pitchFamily="18" charset="0"/>
                <a:cs typeface="Times New Roman" pitchFamily="18" charset="0"/>
              </a:rPr>
              <a:t> with a voltage rating of </a:t>
            </a:r>
            <a:r>
              <a:rPr lang="en-US" b="1" dirty="0" smtClean="0">
                <a:latin typeface="Times New Roman" pitchFamily="18" charset="0"/>
                <a:cs typeface="Times New Roman" pitchFamily="18" charset="0"/>
              </a:rPr>
              <a:t>120-250V</a:t>
            </a:r>
            <a:r>
              <a:rPr lang="en-US" dirty="0" smtClean="0">
                <a:latin typeface="Times New Roman" pitchFamily="18" charset="0"/>
                <a:cs typeface="Times New Roman" pitchFamily="18" charset="0"/>
              </a:rPr>
              <a:t> and operated at </a:t>
            </a:r>
            <a:r>
              <a:rPr lang="en-US" b="1" dirty="0" smtClean="0">
                <a:latin typeface="Times New Roman" pitchFamily="18" charset="0"/>
                <a:cs typeface="Times New Roman" pitchFamily="18" charset="0"/>
              </a:rPr>
              <a:t>2300°c</a:t>
            </a:r>
            <a:r>
              <a:rPr lang="en-US" dirty="0" smtClean="0">
                <a:latin typeface="Times New Roman" pitchFamily="18" charset="0"/>
                <a:cs typeface="Times New Roman" pitchFamily="18" charset="0"/>
              </a:rPr>
              <a:t>, thereby giving a large amount of infrared radiation.</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Radiant </a:t>
            </a:r>
            <a:r>
              <a:rPr lang="en-US" dirty="0" smtClean="0">
                <a:latin typeface="Times New Roman" pitchFamily="18" charset="0"/>
                <a:cs typeface="Times New Roman" pitchFamily="18" charset="0"/>
              </a:rPr>
              <a:t>heating is mainly used for drying enamel or painted surfaces.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A </a:t>
            </a:r>
            <a:r>
              <a:rPr lang="en-US" dirty="0" smtClean="0">
                <a:latin typeface="Times New Roman" pitchFamily="18" charset="0"/>
                <a:cs typeface="Times New Roman" pitchFamily="18" charset="0"/>
              </a:rPr>
              <a:t>high concentration of radiant energy enables heat to penetrate the coating of paint or enamel to a depth sufficient to dry it out without wasting energy in the body of the </a:t>
            </a:r>
            <a:r>
              <a:rPr lang="en-US" dirty="0" smtClean="0">
                <a:latin typeface="Times New Roman" pitchFamily="18" charset="0"/>
                <a:cs typeface="Times New Roman" pitchFamily="18" charset="0"/>
              </a:rPr>
              <a:t>work piece.</a:t>
            </a:r>
            <a:endParaRPr lang="en-US" dirty="0">
              <a:latin typeface="Times New Roman" pitchFamily="18" charset="0"/>
              <a:cs typeface="Times New Roman" pitchFamily="18" charset="0"/>
            </a:endParaRPr>
          </a:p>
        </p:txBody>
      </p:sp>
      <p:sp>
        <p:nvSpPr>
          <p:cNvPr id="35842" name="AutoShape 2" descr="Infrared Heating: What Is It? How Does It Work? Types, Us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5843" name="Picture 3"/>
          <p:cNvPicPr>
            <a:picLocks noChangeAspect="1" noChangeArrowheads="1"/>
          </p:cNvPicPr>
          <p:nvPr/>
        </p:nvPicPr>
        <p:blipFill>
          <a:blip r:embed="rId2" cstate="print"/>
          <a:srcRect/>
          <a:stretch>
            <a:fillRect/>
          </a:stretch>
        </p:blipFill>
        <p:spPr bwMode="auto">
          <a:xfrm>
            <a:off x="1981200" y="3784160"/>
            <a:ext cx="5105400" cy="2692840"/>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2536720" cy="400110"/>
          </a:xfrm>
          <a:prstGeom prst="rect">
            <a:avLst/>
          </a:prstGeom>
        </p:spPr>
        <p:txBody>
          <a:bodyPr wrap="none">
            <a:spAutoFit/>
          </a:bodyPr>
          <a:lstStyle/>
          <a:p>
            <a:pPr fontAlgn="base"/>
            <a:r>
              <a:rPr lang="en-US" sz="2000" b="1" dirty="0" smtClean="0">
                <a:solidFill>
                  <a:srgbClr val="C00000"/>
                </a:solidFill>
                <a:latin typeface="Times New Roman" pitchFamily="18" charset="0"/>
                <a:cs typeface="Times New Roman" pitchFamily="18" charset="0"/>
              </a:rPr>
              <a:t>Electric Arc Furnace </a:t>
            </a:r>
            <a:endParaRPr lang="en-US" sz="2000" b="1" dirty="0">
              <a:solidFill>
                <a:srgbClr val="C00000"/>
              </a:solidFill>
              <a:latin typeface="Times New Roman" pitchFamily="18" charset="0"/>
              <a:cs typeface="Times New Roman" pitchFamily="18" charset="0"/>
            </a:endParaRPr>
          </a:p>
        </p:txBody>
      </p:sp>
      <p:sp>
        <p:nvSpPr>
          <p:cNvPr id="3" name="Rectangle 2"/>
          <p:cNvSpPr/>
          <p:nvPr/>
        </p:nvSpPr>
        <p:spPr>
          <a:xfrm>
            <a:off x="381000" y="838200"/>
            <a:ext cx="8382000" cy="3831818"/>
          </a:xfrm>
          <a:prstGeom prst="rect">
            <a:avLst/>
          </a:prstGeom>
        </p:spPr>
        <p:txBody>
          <a:bodyPr wrap="square">
            <a:spAutoFit/>
          </a:bodyPr>
          <a:lstStyle/>
          <a:p>
            <a:pPr algn="just">
              <a:lnSpc>
                <a:spcPct val="150000"/>
              </a:lnSpc>
              <a:buFont typeface="Wingdings" pitchFamily="2" charset="2"/>
              <a:buChar char="v"/>
            </a:pPr>
            <a:r>
              <a:rPr lang="en-US" dirty="0" smtClean="0">
                <a:latin typeface="Times New Roman" pitchFamily="18" charset="0"/>
                <a:cs typeface="Times New Roman" pitchFamily="18" charset="0"/>
              </a:rPr>
              <a:t>An electric arc is a flow of electric current in the form continuous spark in a circuit.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We </a:t>
            </a:r>
            <a:r>
              <a:rPr lang="en-US" dirty="0" smtClean="0">
                <a:latin typeface="Times New Roman" pitchFamily="18" charset="0"/>
                <a:cs typeface="Times New Roman" pitchFamily="18" charset="0"/>
              </a:rPr>
              <a:t>know that atmosphere is a poor conductor of electric current.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When </a:t>
            </a:r>
            <a:r>
              <a:rPr lang="en-US" dirty="0" smtClean="0">
                <a:latin typeface="Times New Roman" pitchFamily="18" charset="0"/>
                <a:cs typeface="Times New Roman" pitchFamily="18" charset="0"/>
              </a:rPr>
              <a:t>a high voltage is applied across an air gap, the air gets ionized under electrostatic forces, and it starts acting as a conductor for the flow of current.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Thus </a:t>
            </a:r>
            <a:r>
              <a:rPr lang="en-US" dirty="0" smtClean="0">
                <a:latin typeface="Times New Roman" pitchFamily="18" charset="0"/>
                <a:cs typeface="Times New Roman" pitchFamily="18" charset="0"/>
              </a:rPr>
              <a:t>the current starts to flow in the air gap in the form of a continuous spark called an arc</a:t>
            </a:r>
            <a:r>
              <a:rPr lang="en-US" dirty="0" smtClean="0">
                <a:latin typeface="Times New Roman" pitchFamily="18" charset="0"/>
                <a:cs typeface="Times New Roman" pitchFamily="18" charset="0"/>
              </a:rPr>
              <a:t>.</a:t>
            </a:r>
          </a:p>
          <a:p>
            <a:pPr algn="just">
              <a:lnSpc>
                <a:spcPct val="150000"/>
              </a:lnSpc>
              <a:buFont typeface="Wingdings" pitchFamily="2" charset="2"/>
              <a:buChar char="v"/>
            </a:pPr>
            <a:r>
              <a:rPr lang="en-US"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In order to strike an arc, high voltage is required which can be obtained from a step-up transformer. </a:t>
            </a:r>
            <a:endParaRPr lang="en-US" dirty="0" smtClean="0">
              <a:latin typeface="Times New Roman" pitchFamily="18" charset="0"/>
              <a:cs typeface="Times New Roman" pitchFamily="18" charset="0"/>
            </a:endParaRPr>
          </a:p>
          <a:p>
            <a:pPr algn="just">
              <a:lnSpc>
                <a:spcPct val="150000"/>
              </a:lnSpc>
              <a:buFont typeface="Wingdings" pitchFamily="2" charset="2"/>
              <a:buChar char="v"/>
            </a:pPr>
            <a:r>
              <a:rPr lang="en-US" dirty="0" smtClean="0">
                <a:latin typeface="Times New Roman" pitchFamily="18" charset="0"/>
                <a:cs typeface="Times New Roman" pitchFamily="18" charset="0"/>
              </a:rPr>
              <a:t>But </a:t>
            </a:r>
            <a:r>
              <a:rPr lang="en-US" dirty="0" smtClean="0">
                <a:latin typeface="Times New Roman" pitchFamily="18" charset="0"/>
                <a:cs typeface="Times New Roman" pitchFamily="18" charset="0"/>
              </a:rPr>
              <a:t>once the arc is initiated a normal voltage is sufficient to maintain the arc.</a:t>
            </a:r>
            <a:endParaRPr lang="en-US" dirty="0">
              <a:latin typeface="Times New Roman" pitchFamily="18" charset="0"/>
              <a:cs typeface="Times New Roman" pitchFamily="18" charset="0"/>
            </a:endParaRPr>
          </a:p>
        </p:txBody>
      </p:sp>
      <p:pic>
        <p:nvPicPr>
          <p:cNvPr id="36866" name="Picture 2" descr="Electric Arc Furnace"/>
          <p:cNvPicPr>
            <a:picLocks noChangeAspect="1" noChangeArrowheads="1"/>
          </p:cNvPicPr>
          <p:nvPr/>
        </p:nvPicPr>
        <p:blipFill>
          <a:blip r:embed="rId2"/>
          <a:srcRect/>
          <a:stretch>
            <a:fillRect/>
          </a:stretch>
        </p:blipFill>
        <p:spPr bwMode="auto">
          <a:xfrm>
            <a:off x="2743200" y="4572000"/>
            <a:ext cx="4724400" cy="1905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2621680" cy="400110"/>
          </a:xfrm>
          <a:prstGeom prst="rect">
            <a:avLst/>
          </a:prstGeom>
        </p:spPr>
        <p:txBody>
          <a:bodyPr wrap="none">
            <a:spAutoFit/>
          </a:bodyPr>
          <a:lstStyle/>
          <a:p>
            <a:pPr fontAlgn="base"/>
            <a:r>
              <a:rPr lang="en-US" sz="2000" b="1" dirty="0" smtClean="0">
                <a:solidFill>
                  <a:srgbClr val="C00000"/>
                </a:solidFill>
                <a:latin typeface="Times New Roman" pitchFamily="18" charset="0"/>
                <a:cs typeface="Times New Roman" pitchFamily="18" charset="0"/>
              </a:rPr>
              <a:t>Electric Arc Furnace :</a:t>
            </a:r>
            <a:endParaRPr lang="en-US" sz="2000" b="1" dirty="0">
              <a:solidFill>
                <a:srgbClr val="C00000"/>
              </a:solidFill>
              <a:latin typeface="Times New Roman" pitchFamily="18" charset="0"/>
              <a:cs typeface="Times New Roman" pitchFamily="18" charset="0"/>
            </a:endParaRPr>
          </a:p>
        </p:txBody>
      </p:sp>
      <p:pic>
        <p:nvPicPr>
          <p:cNvPr id="37890" name="Picture 2" descr="Electric Arc Furnace"/>
          <p:cNvPicPr>
            <a:picLocks noChangeAspect="1" noChangeArrowheads="1"/>
          </p:cNvPicPr>
          <p:nvPr/>
        </p:nvPicPr>
        <p:blipFill>
          <a:blip r:embed="rId2"/>
          <a:srcRect/>
          <a:stretch>
            <a:fillRect/>
          </a:stretch>
        </p:blipFill>
        <p:spPr bwMode="auto">
          <a:xfrm>
            <a:off x="1143000" y="1066800"/>
            <a:ext cx="7010400" cy="502920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81000"/>
            <a:ext cx="8458200" cy="2120068"/>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Generally, arc furnaces are made in a cylindrical shape, but conical shape furnaces are employed due to the availability of large surface area per unit volume, less power consumption, less radiation loss, and reduction in melting point. </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arc chamber of the furnace consists of a suitable acid or basic refractory lining supported on a metal frame.</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404</TotalTime>
  <Words>1081</Words>
  <Application>Microsoft Office PowerPoint</Application>
  <PresentationFormat>On-screen Show (4:3)</PresentationFormat>
  <Paragraphs>154</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Aspect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33</cp:revision>
  <dcterms:created xsi:type="dcterms:W3CDTF">2006-08-16T00:00:00Z</dcterms:created>
  <dcterms:modified xsi:type="dcterms:W3CDTF">2023-08-23T11:31:31Z</dcterms:modified>
</cp:coreProperties>
</file>