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notesMasterIdLst>
    <p:notesMasterId r:id="rId9"/>
  </p:notes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73" autoAdjust="0"/>
  </p:normalViewPr>
  <p:slideViewPr>
    <p:cSldViewPr snapToGrid="0">
      <p:cViewPr varScale="1">
        <p:scale>
          <a:sx n="105" d="100"/>
          <a:sy n="105" d="100"/>
        </p:scale>
        <p:origin x="834" y="96"/>
      </p:cViewPr>
      <p:guideLst/>
    </p:cSldViewPr>
  </p:slideViewPr>
  <p:outlineViewPr>
    <p:cViewPr>
      <p:scale>
        <a:sx n="33" d="100"/>
        <a:sy n="33" d="100"/>
      </p:scale>
      <p:origin x="0" y="0"/>
    </p:cViewPr>
  </p:outlineViewPr>
  <p:notesTextViewPr>
    <p:cViewPr>
      <p:scale>
        <a:sx n="1" d="1"/>
        <a:sy n="1" d="1"/>
      </p:scale>
      <p:origin x="0" y="-186"/>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73C852-7080-4A9F-B235-B6C66093FBE8}" type="datetimeFigureOut">
              <a:rPr lang="en-PH" smtClean="0"/>
              <a:t>26/08/2025</a:t>
            </a:fld>
            <a:endParaRPr lang="en-P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890415-9B52-4B9E-B120-4144D1565648}" type="slidenum">
              <a:rPr lang="en-PH" smtClean="0"/>
              <a:t>‹#›</a:t>
            </a:fld>
            <a:endParaRPr lang="en-PH"/>
          </a:p>
        </p:txBody>
      </p:sp>
    </p:spTree>
    <p:extLst>
      <p:ext uri="{BB962C8B-B14F-4D97-AF65-F5344CB8AC3E}">
        <p14:creationId xmlns:p14="http://schemas.microsoft.com/office/powerpoint/2010/main" val="1251034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Tahoma" panose="020B0604030504040204" pitchFamily="34" charset="0"/>
                <a:ea typeface="Tahoma" panose="020B0604030504040204" pitchFamily="34" charset="0"/>
                <a:cs typeface="Tahoma" panose="020B0604030504040204" pitchFamily="34" charset="0"/>
              </a:rPr>
              <a:t>The Roles of Law and Jurisprudence from Classical Times to the Present</a:t>
            </a:r>
            <a:endParaRPr lang="en-PH" sz="1200" dirty="0">
              <a:latin typeface="Tahoma" panose="020B0604030504040204" pitchFamily="34" charset="0"/>
              <a:ea typeface="Tahoma" panose="020B0604030504040204" pitchFamily="34" charset="0"/>
              <a:cs typeface="Tahoma" panose="020B0604030504040204" pitchFamily="34" charset="0"/>
            </a:endParaRPr>
          </a:p>
          <a:p>
            <a:endParaRPr lang="en-PH" dirty="0"/>
          </a:p>
        </p:txBody>
      </p:sp>
      <p:sp>
        <p:nvSpPr>
          <p:cNvPr id="4" name="Slide Number Placeholder 3"/>
          <p:cNvSpPr>
            <a:spLocks noGrp="1"/>
          </p:cNvSpPr>
          <p:nvPr>
            <p:ph type="sldNum" sz="quarter" idx="5"/>
          </p:nvPr>
        </p:nvSpPr>
        <p:spPr/>
        <p:txBody>
          <a:bodyPr/>
          <a:lstStyle/>
          <a:p>
            <a:fld id="{F2890415-9B52-4B9E-B120-4144D1565648}" type="slidenum">
              <a:rPr lang="en-PH" smtClean="0"/>
              <a:t>1</a:t>
            </a:fld>
            <a:endParaRPr lang="en-PH"/>
          </a:p>
        </p:txBody>
      </p:sp>
    </p:spTree>
    <p:extLst>
      <p:ext uri="{BB962C8B-B14F-4D97-AF65-F5344CB8AC3E}">
        <p14:creationId xmlns:p14="http://schemas.microsoft.com/office/powerpoint/2010/main" val="3365988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Criminology</a:t>
            </a:r>
          </a:p>
          <a:p>
            <a:r>
              <a:rPr lang="en-US" dirty="0"/>
              <a:t>Is not just about studying </a:t>
            </a:r>
            <a:r>
              <a:rPr lang="en-US" b="1" dirty="0"/>
              <a:t>Crime</a:t>
            </a:r>
            <a:r>
              <a:rPr lang="en-US" dirty="0"/>
              <a:t> it’s also about understanding the systems and ideas that deal with it. </a:t>
            </a:r>
          </a:p>
          <a:p>
            <a:pPr marL="0" indent="0">
              <a:buNone/>
            </a:pPr>
            <a:r>
              <a:rPr lang="en-US" dirty="0"/>
              <a:t> The Two most important contributors to criminology are LAW and JURISPRUDENCE </a:t>
            </a:r>
          </a:p>
          <a:p>
            <a:pPr marL="0" indent="0">
              <a:buNone/>
            </a:pPr>
            <a:r>
              <a:rPr lang="en-US" dirty="0"/>
              <a:t>LAW- gives us the official rules and definitions of crime, while JURISPRUDENCE is more about the philosophy and reasoning behind those laws. </a:t>
            </a:r>
            <a:endParaRPr lang="en-PH" dirty="0"/>
          </a:p>
          <a:p>
            <a:endParaRPr lang="en-PH" dirty="0"/>
          </a:p>
        </p:txBody>
      </p:sp>
      <p:sp>
        <p:nvSpPr>
          <p:cNvPr id="4" name="Slide Number Placeholder 3"/>
          <p:cNvSpPr>
            <a:spLocks noGrp="1"/>
          </p:cNvSpPr>
          <p:nvPr>
            <p:ph type="sldNum" sz="quarter" idx="5"/>
          </p:nvPr>
        </p:nvSpPr>
        <p:spPr/>
        <p:txBody>
          <a:bodyPr/>
          <a:lstStyle/>
          <a:p>
            <a:fld id="{F2890415-9B52-4B9E-B120-4144D1565648}" type="slidenum">
              <a:rPr lang="en-PH" smtClean="0"/>
              <a:t>2</a:t>
            </a:fld>
            <a:endParaRPr lang="en-PH"/>
          </a:p>
        </p:txBody>
      </p:sp>
    </p:spTree>
    <p:extLst>
      <p:ext uri="{BB962C8B-B14F-4D97-AF65-F5344CB8AC3E}">
        <p14:creationId xmlns:p14="http://schemas.microsoft.com/office/powerpoint/2010/main" val="1216046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dirty="0"/>
              <a:t>If we think of it simply, Law is the </a:t>
            </a:r>
            <a:r>
              <a:rPr lang="en-US" sz="1200" b="1" dirty="0"/>
              <a:t>WHAT – </a:t>
            </a:r>
            <a:r>
              <a:rPr lang="en-US" sz="1200" dirty="0"/>
              <a:t>What counts as a crime , </a:t>
            </a:r>
          </a:p>
          <a:p>
            <a:pPr algn="just"/>
            <a:r>
              <a:rPr lang="en-US" sz="1200" dirty="0"/>
              <a:t>What the Punishments are, and What procedures must be followed.  And Jurisprudence is the </a:t>
            </a:r>
            <a:r>
              <a:rPr lang="en-US" sz="1200" b="1" dirty="0"/>
              <a:t>WHY-  </a:t>
            </a:r>
            <a:r>
              <a:rPr lang="en-US" sz="1200" dirty="0"/>
              <a:t>Why certain acts are illegal, Why punishments are set at certain levels, and Why some laws change over time. </a:t>
            </a:r>
          </a:p>
          <a:p>
            <a:pPr algn="just"/>
            <a:r>
              <a:rPr lang="en-US" sz="1200" dirty="0"/>
              <a:t>Together, they shape how we view justice and how we handle people who break the rules. </a:t>
            </a:r>
            <a:endParaRPr lang="en-US" sz="1200" b="1" dirty="0"/>
          </a:p>
          <a:p>
            <a:endParaRPr lang="en-PH" dirty="0"/>
          </a:p>
        </p:txBody>
      </p:sp>
      <p:sp>
        <p:nvSpPr>
          <p:cNvPr id="4" name="Slide Number Placeholder 3"/>
          <p:cNvSpPr>
            <a:spLocks noGrp="1"/>
          </p:cNvSpPr>
          <p:nvPr>
            <p:ph type="sldNum" sz="quarter" idx="5"/>
          </p:nvPr>
        </p:nvSpPr>
        <p:spPr/>
        <p:txBody>
          <a:bodyPr/>
          <a:lstStyle/>
          <a:p>
            <a:fld id="{F2890415-9B52-4B9E-B120-4144D1565648}" type="slidenum">
              <a:rPr lang="en-PH" smtClean="0"/>
              <a:t>3</a:t>
            </a:fld>
            <a:endParaRPr lang="en-PH"/>
          </a:p>
        </p:txBody>
      </p:sp>
    </p:spTree>
    <p:extLst>
      <p:ext uri="{BB962C8B-B14F-4D97-AF65-F5344CB8AC3E}">
        <p14:creationId xmlns:p14="http://schemas.microsoft.com/office/powerpoint/2010/main" val="564021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E7834A7-EDD3-44D5-969C-EC6FAE581446}" type="datetimeFigureOut">
              <a:rPr lang="en-PH" smtClean="0"/>
              <a:t>26/08/2025</a:t>
            </a:fld>
            <a:endParaRPr lang="en-PH"/>
          </a:p>
        </p:txBody>
      </p:sp>
      <p:sp>
        <p:nvSpPr>
          <p:cNvPr id="5" name="Footer Placeholder 4"/>
          <p:cNvSpPr>
            <a:spLocks noGrp="1"/>
          </p:cNvSpPr>
          <p:nvPr>
            <p:ph type="ftr" sz="quarter" idx="11"/>
          </p:nvPr>
        </p:nvSpPr>
        <p:spPr>
          <a:xfrm>
            <a:off x="2416500" y="329307"/>
            <a:ext cx="4973915" cy="309201"/>
          </a:xfrm>
        </p:spPr>
        <p:txBody>
          <a:bodyPr/>
          <a:lstStyle/>
          <a:p>
            <a:endParaRPr lang="en-PH"/>
          </a:p>
        </p:txBody>
      </p:sp>
      <p:sp>
        <p:nvSpPr>
          <p:cNvPr id="6" name="Slide Number Placeholder 5"/>
          <p:cNvSpPr>
            <a:spLocks noGrp="1"/>
          </p:cNvSpPr>
          <p:nvPr>
            <p:ph type="sldNum" sz="quarter" idx="12"/>
          </p:nvPr>
        </p:nvSpPr>
        <p:spPr>
          <a:xfrm>
            <a:off x="1437664" y="798973"/>
            <a:ext cx="811019" cy="503578"/>
          </a:xfrm>
        </p:spPr>
        <p:txBody>
          <a:bodyPr/>
          <a:lstStyle/>
          <a:p>
            <a:fld id="{79DDF509-B816-4D61-842B-1F626C77447E}" type="slidenum">
              <a:rPr lang="en-PH" smtClean="0"/>
              <a:t>‹#›</a:t>
            </a:fld>
            <a:endParaRPr lang="en-PH"/>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39912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7834A7-EDD3-44D5-969C-EC6FAE581446}" type="datetimeFigureOut">
              <a:rPr lang="en-PH" smtClean="0"/>
              <a:t>26/08/2025</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79DDF509-B816-4D61-842B-1F626C77447E}" type="slidenum">
              <a:rPr lang="en-PH" smtClean="0"/>
              <a:t>‹#›</a:t>
            </a:fld>
            <a:endParaRPr lang="en-PH"/>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91725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7834A7-EDD3-44D5-969C-EC6FAE581446}" type="datetimeFigureOut">
              <a:rPr lang="en-PH" smtClean="0"/>
              <a:t>26/08/2025</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79DDF509-B816-4D61-842B-1F626C77447E}" type="slidenum">
              <a:rPr lang="en-PH" smtClean="0"/>
              <a:t>‹#›</a:t>
            </a:fld>
            <a:endParaRPr lang="en-PH"/>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55119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7834A7-EDD3-44D5-969C-EC6FAE581446}" type="datetimeFigureOut">
              <a:rPr lang="en-PH" smtClean="0"/>
              <a:t>26/08/2025</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79DDF509-B816-4D61-842B-1F626C77447E}" type="slidenum">
              <a:rPr lang="en-PH" smtClean="0"/>
              <a:t>‹#›</a:t>
            </a:fld>
            <a:endParaRPr lang="en-PH"/>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46618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7834A7-EDD3-44D5-969C-EC6FAE581446}" type="datetimeFigureOut">
              <a:rPr lang="en-PH" smtClean="0"/>
              <a:t>26/08/2025</a:t>
            </a:fld>
            <a:endParaRPr lang="en-PH"/>
          </a:p>
        </p:txBody>
      </p:sp>
      <p:sp>
        <p:nvSpPr>
          <p:cNvPr id="8" name="Footer Placeholder 7"/>
          <p:cNvSpPr>
            <a:spLocks noGrp="1"/>
          </p:cNvSpPr>
          <p:nvPr>
            <p:ph type="ftr" sz="quarter" idx="11"/>
          </p:nvPr>
        </p:nvSpPr>
        <p:spPr/>
        <p:txBody>
          <a:bodyPr/>
          <a:lstStyle/>
          <a:p>
            <a:endParaRPr lang="en-PH"/>
          </a:p>
        </p:txBody>
      </p:sp>
      <p:sp>
        <p:nvSpPr>
          <p:cNvPr id="9" name="Slide Number Placeholder 8"/>
          <p:cNvSpPr>
            <a:spLocks noGrp="1"/>
          </p:cNvSpPr>
          <p:nvPr>
            <p:ph type="sldNum" sz="quarter" idx="12"/>
          </p:nvPr>
        </p:nvSpPr>
        <p:spPr/>
        <p:txBody>
          <a:bodyPr/>
          <a:lstStyle/>
          <a:p>
            <a:fld id="{79DDF509-B816-4D61-842B-1F626C77447E}" type="slidenum">
              <a:rPr lang="en-PH" smtClean="0"/>
              <a:t>‹#›</a:t>
            </a:fld>
            <a:endParaRPr lang="en-PH"/>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65276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7834A7-EDD3-44D5-969C-EC6FAE581446}" type="datetimeFigureOut">
              <a:rPr lang="en-PH" smtClean="0"/>
              <a:t>26/08/2025</a:t>
            </a:fld>
            <a:endParaRPr lang="en-PH"/>
          </a:p>
        </p:txBody>
      </p:sp>
      <p:sp>
        <p:nvSpPr>
          <p:cNvPr id="4" name="Footer Placeholder 3"/>
          <p:cNvSpPr>
            <a:spLocks noGrp="1"/>
          </p:cNvSpPr>
          <p:nvPr>
            <p:ph type="ftr" sz="quarter" idx="11"/>
          </p:nvPr>
        </p:nvSpPr>
        <p:spPr/>
        <p:txBody>
          <a:bodyPr/>
          <a:lstStyle/>
          <a:p>
            <a:endParaRPr lang="en-PH"/>
          </a:p>
        </p:txBody>
      </p:sp>
      <p:sp>
        <p:nvSpPr>
          <p:cNvPr id="5" name="Slide Number Placeholder 4"/>
          <p:cNvSpPr>
            <a:spLocks noGrp="1"/>
          </p:cNvSpPr>
          <p:nvPr>
            <p:ph type="sldNum" sz="quarter" idx="12"/>
          </p:nvPr>
        </p:nvSpPr>
        <p:spPr/>
        <p:txBody>
          <a:bodyPr/>
          <a:lstStyle/>
          <a:p>
            <a:fld id="{79DDF509-B816-4D61-842B-1F626C77447E}" type="slidenum">
              <a:rPr lang="en-PH" smtClean="0"/>
              <a:t>‹#›</a:t>
            </a:fld>
            <a:endParaRPr lang="en-PH"/>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36109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7834A7-EDD3-44D5-969C-EC6FAE581446}" type="datetimeFigureOut">
              <a:rPr lang="en-PH" smtClean="0"/>
              <a:t>26/08/2025</a:t>
            </a:fld>
            <a:endParaRPr lang="en-PH"/>
          </a:p>
        </p:txBody>
      </p:sp>
      <p:sp>
        <p:nvSpPr>
          <p:cNvPr id="3" name="Footer Placeholder 2"/>
          <p:cNvSpPr>
            <a:spLocks noGrp="1"/>
          </p:cNvSpPr>
          <p:nvPr>
            <p:ph type="ftr" sz="quarter" idx="11"/>
          </p:nvPr>
        </p:nvSpPr>
        <p:spPr/>
        <p:txBody>
          <a:bodyPr/>
          <a:lstStyle/>
          <a:p>
            <a:endParaRPr lang="en-PH"/>
          </a:p>
        </p:txBody>
      </p:sp>
      <p:sp>
        <p:nvSpPr>
          <p:cNvPr id="4" name="Slide Number Placeholder 3"/>
          <p:cNvSpPr>
            <a:spLocks noGrp="1"/>
          </p:cNvSpPr>
          <p:nvPr>
            <p:ph type="sldNum" sz="quarter" idx="12"/>
          </p:nvPr>
        </p:nvSpPr>
        <p:spPr/>
        <p:txBody>
          <a:bodyPr/>
          <a:lstStyle/>
          <a:p>
            <a:fld id="{79DDF509-B816-4D61-842B-1F626C77447E}" type="slidenum">
              <a:rPr lang="en-PH" smtClean="0"/>
              <a:t>‹#›</a:t>
            </a:fld>
            <a:endParaRPr lang="en-PH"/>
          </a:p>
        </p:txBody>
      </p:sp>
    </p:spTree>
    <p:extLst>
      <p:ext uri="{BB962C8B-B14F-4D97-AF65-F5344CB8AC3E}">
        <p14:creationId xmlns:p14="http://schemas.microsoft.com/office/powerpoint/2010/main" val="4260226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7834A7-EDD3-44D5-969C-EC6FAE581446}" type="datetimeFigureOut">
              <a:rPr lang="en-PH" smtClean="0"/>
              <a:t>26/08/2025</a:t>
            </a:fld>
            <a:endParaRPr lang="en-PH"/>
          </a:p>
        </p:txBody>
      </p:sp>
      <p:sp>
        <p:nvSpPr>
          <p:cNvPr id="6" name="Footer Placeholder 5"/>
          <p:cNvSpPr>
            <a:spLocks noGrp="1"/>
          </p:cNvSpPr>
          <p:nvPr>
            <p:ph type="ftr" sz="quarter" idx="11"/>
          </p:nvPr>
        </p:nvSpPr>
        <p:spPr/>
        <p:txBody>
          <a:bodyPr/>
          <a:lstStyle/>
          <a:p>
            <a:endParaRPr lang="en-PH"/>
          </a:p>
        </p:txBody>
      </p:sp>
      <p:sp>
        <p:nvSpPr>
          <p:cNvPr id="7" name="Slide Number Placeholder 6"/>
          <p:cNvSpPr>
            <a:spLocks noGrp="1"/>
          </p:cNvSpPr>
          <p:nvPr>
            <p:ph type="sldNum" sz="quarter" idx="12"/>
          </p:nvPr>
        </p:nvSpPr>
        <p:spPr/>
        <p:txBody>
          <a:bodyPr/>
          <a:lstStyle/>
          <a:p>
            <a:fld id="{79DDF509-B816-4D61-842B-1F626C77447E}" type="slidenum">
              <a:rPr lang="en-PH" smtClean="0"/>
              <a:t>‹#›</a:t>
            </a:fld>
            <a:endParaRPr lang="en-PH"/>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10507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9E7834A7-EDD3-44D5-969C-EC6FAE581446}" type="datetimeFigureOut">
              <a:rPr lang="en-PH" smtClean="0"/>
              <a:t>26/08/2025</a:t>
            </a:fld>
            <a:endParaRPr lang="en-PH"/>
          </a:p>
        </p:txBody>
      </p:sp>
      <p:sp>
        <p:nvSpPr>
          <p:cNvPr id="6" name="Footer Placeholder 5"/>
          <p:cNvSpPr>
            <a:spLocks noGrp="1"/>
          </p:cNvSpPr>
          <p:nvPr>
            <p:ph type="ftr" sz="quarter" idx="11"/>
          </p:nvPr>
        </p:nvSpPr>
        <p:spPr>
          <a:xfrm>
            <a:off x="1447382" y="318640"/>
            <a:ext cx="5541004" cy="320931"/>
          </a:xfrm>
        </p:spPr>
        <p:txBody>
          <a:bodyPr/>
          <a:lstStyle/>
          <a:p>
            <a:endParaRPr lang="en-PH"/>
          </a:p>
        </p:txBody>
      </p:sp>
      <p:sp>
        <p:nvSpPr>
          <p:cNvPr id="7" name="Slide Number Placeholder 6"/>
          <p:cNvSpPr>
            <a:spLocks noGrp="1"/>
          </p:cNvSpPr>
          <p:nvPr>
            <p:ph type="sldNum" sz="quarter" idx="12"/>
          </p:nvPr>
        </p:nvSpPr>
        <p:spPr/>
        <p:txBody>
          <a:bodyPr/>
          <a:lstStyle/>
          <a:p>
            <a:fld id="{79DDF509-B816-4D61-842B-1F626C77447E}" type="slidenum">
              <a:rPr lang="en-PH" smtClean="0"/>
              <a:t>‹#›</a:t>
            </a:fld>
            <a:endParaRPr lang="en-PH"/>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518794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7834A7-EDD3-44D5-969C-EC6FAE581446}" type="datetimeFigureOut">
              <a:rPr lang="en-PH" smtClean="0"/>
              <a:t>26/08/2025</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79DDF509-B816-4D61-842B-1F626C77447E}" type="slidenum">
              <a:rPr lang="en-PH" smtClean="0"/>
              <a:t>‹#›</a:t>
            </a:fld>
            <a:endParaRPr lang="en-PH"/>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02489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7834A7-EDD3-44D5-969C-EC6FAE581446}" type="datetimeFigureOut">
              <a:rPr lang="en-PH" smtClean="0"/>
              <a:t>26/08/2025</a:t>
            </a:fld>
            <a:endParaRPr lang="en-PH"/>
          </a:p>
        </p:txBody>
      </p:sp>
      <p:sp>
        <p:nvSpPr>
          <p:cNvPr id="5" name="Footer Placeholder 4"/>
          <p:cNvSpPr>
            <a:spLocks noGrp="1"/>
          </p:cNvSpPr>
          <p:nvPr>
            <p:ph type="ftr" sz="quarter" idx="11"/>
          </p:nvPr>
        </p:nvSpPr>
        <p:spPr/>
        <p:txBody>
          <a:bodyPr/>
          <a:lstStyle/>
          <a:p>
            <a:endParaRPr lang="en-PH"/>
          </a:p>
        </p:txBody>
      </p:sp>
      <p:sp>
        <p:nvSpPr>
          <p:cNvPr id="6" name="Slide Number Placeholder 5"/>
          <p:cNvSpPr>
            <a:spLocks noGrp="1"/>
          </p:cNvSpPr>
          <p:nvPr>
            <p:ph type="sldNum" sz="quarter" idx="12"/>
          </p:nvPr>
        </p:nvSpPr>
        <p:spPr/>
        <p:txBody>
          <a:bodyPr/>
          <a:lstStyle/>
          <a:p>
            <a:fld id="{79DDF509-B816-4D61-842B-1F626C77447E}" type="slidenum">
              <a:rPr lang="en-PH" smtClean="0"/>
              <a:t>‹#›</a:t>
            </a:fld>
            <a:endParaRPr lang="en-PH"/>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85143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9E7834A7-EDD3-44D5-969C-EC6FAE581446}" type="datetimeFigureOut">
              <a:rPr lang="en-PH" smtClean="0"/>
              <a:t>26/08/2025</a:t>
            </a:fld>
            <a:endParaRPr lang="en-PH"/>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PH"/>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79DDF509-B816-4D61-842B-1F626C77447E}" type="slidenum">
              <a:rPr lang="en-PH" smtClean="0"/>
              <a:t>‹#›</a:t>
            </a:fld>
            <a:endParaRPr lang="en-PH"/>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579347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20DA3-8739-AA87-3EAA-1BE57B87A556}"/>
              </a:ext>
            </a:extLst>
          </p:cNvPr>
          <p:cNvSpPr>
            <a:spLocks noGrp="1"/>
          </p:cNvSpPr>
          <p:nvPr>
            <p:ph type="ctrTitle"/>
          </p:nvPr>
        </p:nvSpPr>
        <p:spPr/>
        <p:txBody>
          <a:bodyPr>
            <a:normAutofit fontScale="90000"/>
          </a:bodyPr>
          <a:lstStyle/>
          <a:p>
            <a:r>
              <a:rPr lang="en-US" dirty="0"/>
              <a:t>Interdisciplinary Contributions to Criminology:</a:t>
            </a:r>
            <a:endParaRPr lang="en-PH" dirty="0"/>
          </a:p>
        </p:txBody>
      </p:sp>
      <p:sp>
        <p:nvSpPr>
          <p:cNvPr id="3" name="Subtitle 2">
            <a:extLst>
              <a:ext uri="{FF2B5EF4-FFF2-40B4-BE49-F238E27FC236}">
                <a16:creationId xmlns:a16="http://schemas.microsoft.com/office/drawing/2014/main" id="{70C3224E-7EDE-C3DA-3F3F-006775862236}"/>
              </a:ext>
            </a:extLst>
          </p:cNvPr>
          <p:cNvSpPr>
            <a:spLocks noGrp="1"/>
          </p:cNvSpPr>
          <p:nvPr>
            <p:ph type="subTitle" idx="1"/>
          </p:nvPr>
        </p:nvSpPr>
        <p:spPr>
          <a:xfrm>
            <a:off x="1763503" y="3514272"/>
            <a:ext cx="9945624" cy="887666"/>
          </a:xfrm>
        </p:spPr>
        <p:txBody>
          <a:bodyPr>
            <a:normAutofit/>
          </a:bodyPr>
          <a:lstStyle/>
          <a:p>
            <a:pPr algn="ctr"/>
            <a:r>
              <a:rPr lang="en-US" sz="2000" dirty="0">
                <a:latin typeface="Tahoma" panose="020B0604030504040204" pitchFamily="34" charset="0"/>
                <a:ea typeface="Tahoma" panose="020B0604030504040204" pitchFamily="34" charset="0"/>
                <a:cs typeface="Tahoma" panose="020B0604030504040204" pitchFamily="34" charset="0"/>
              </a:rPr>
              <a:t>The Roles of Law and Jurisprudence from Classical Times to the Present</a:t>
            </a:r>
            <a:endParaRPr lang="en-PH"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139255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97E4C-06EB-E333-AE12-2C624C6E88BB}"/>
              </a:ext>
            </a:extLst>
          </p:cNvPr>
          <p:cNvSpPr>
            <a:spLocks noGrp="1"/>
          </p:cNvSpPr>
          <p:nvPr>
            <p:ph type="title"/>
          </p:nvPr>
        </p:nvSpPr>
        <p:spPr>
          <a:xfrm>
            <a:off x="1476694" y="1206856"/>
            <a:ext cx="9603275" cy="587136"/>
          </a:xfrm>
        </p:spPr>
        <p:txBody>
          <a:bodyPr/>
          <a:lstStyle/>
          <a:p>
            <a:r>
              <a:rPr lang="en-US" dirty="0"/>
              <a:t>Criminology</a:t>
            </a:r>
            <a:endParaRPr lang="en-PH" dirty="0"/>
          </a:p>
        </p:txBody>
      </p:sp>
      <p:sp>
        <p:nvSpPr>
          <p:cNvPr id="3" name="Content Placeholder 2">
            <a:extLst>
              <a:ext uri="{FF2B5EF4-FFF2-40B4-BE49-F238E27FC236}">
                <a16:creationId xmlns:a16="http://schemas.microsoft.com/office/drawing/2014/main" id="{5C2ACD92-8134-C441-12BE-19EFA6B222EF}"/>
              </a:ext>
            </a:extLst>
          </p:cNvPr>
          <p:cNvSpPr>
            <a:spLocks noGrp="1"/>
          </p:cNvSpPr>
          <p:nvPr>
            <p:ph idx="1"/>
          </p:nvPr>
        </p:nvSpPr>
        <p:spPr>
          <a:xfrm>
            <a:off x="1451579" y="2015733"/>
            <a:ext cx="9603275" cy="2318524"/>
          </a:xfrm>
        </p:spPr>
        <p:txBody>
          <a:bodyPr/>
          <a:lstStyle/>
          <a:p>
            <a:r>
              <a:rPr lang="en-US" dirty="0"/>
              <a:t>Is not just about studying </a:t>
            </a:r>
            <a:r>
              <a:rPr lang="en-US" b="1" dirty="0"/>
              <a:t>Crime</a:t>
            </a:r>
            <a:r>
              <a:rPr lang="en-US" dirty="0"/>
              <a:t> it’s also about understanding the systems and ideas that deal with it. </a:t>
            </a:r>
          </a:p>
          <a:p>
            <a:pPr marL="0" indent="0">
              <a:buNone/>
            </a:pPr>
            <a:r>
              <a:rPr lang="en-US" dirty="0"/>
              <a:t> The Two most important contributors to criminology are LAW and JURISPRUDENCE </a:t>
            </a:r>
          </a:p>
          <a:p>
            <a:pPr marL="0" indent="0">
              <a:buNone/>
            </a:pPr>
            <a:r>
              <a:rPr lang="en-US" dirty="0"/>
              <a:t>LAW- gives us the official rules and definitions of crime, while JURISPRUDENCE is more about the philosophy and reasoning behind those laws. </a:t>
            </a:r>
            <a:endParaRPr lang="en-PH" dirty="0"/>
          </a:p>
        </p:txBody>
      </p:sp>
    </p:spTree>
    <p:extLst>
      <p:ext uri="{BB962C8B-B14F-4D97-AF65-F5344CB8AC3E}">
        <p14:creationId xmlns:p14="http://schemas.microsoft.com/office/powerpoint/2010/main" val="3421144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E76FCE-F867-9584-1CC1-70AA3E625CC8}"/>
              </a:ext>
            </a:extLst>
          </p:cNvPr>
          <p:cNvSpPr txBox="1"/>
          <p:nvPr/>
        </p:nvSpPr>
        <p:spPr>
          <a:xfrm>
            <a:off x="367646" y="2215299"/>
            <a:ext cx="11623249" cy="2215991"/>
          </a:xfrm>
          <a:prstGeom prst="rect">
            <a:avLst/>
          </a:prstGeom>
          <a:noFill/>
        </p:spPr>
        <p:txBody>
          <a:bodyPr wrap="square" rtlCol="0">
            <a:spAutoFit/>
          </a:bodyPr>
          <a:lstStyle/>
          <a:p>
            <a:pPr algn="just"/>
            <a:r>
              <a:rPr lang="en-US" sz="2400" dirty="0"/>
              <a:t>If we think of it simply, Law is the </a:t>
            </a:r>
            <a:r>
              <a:rPr lang="en-US" sz="2400" b="1" dirty="0"/>
              <a:t>WHAT – </a:t>
            </a:r>
            <a:r>
              <a:rPr lang="en-US" sz="2400" dirty="0"/>
              <a:t>What counts as a crime , </a:t>
            </a:r>
          </a:p>
          <a:p>
            <a:pPr algn="just"/>
            <a:r>
              <a:rPr lang="en-US" sz="2400" dirty="0"/>
              <a:t>What the Punishments are, and What procedures must be followed.  And Jurisprudence is the </a:t>
            </a:r>
            <a:r>
              <a:rPr lang="en-US" sz="2400" b="1" dirty="0"/>
              <a:t>WHY-  </a:t>
            </a:r>
            <a:r>
              <a:rPr lang="en-US" sz="2400" dirty="0"/>
              <a:t>Why certain acts are illegal, Why punishments are set at certain levels, and Why some laws change over time. </a:t>
            </a:r>
          </a:p>
          <a:p>
            <a:pPr algn="just"/>
            <a:r>
              <a:rPr lang="en-US" sz="2400" dirty="0"/>
              <a:t>Together, they shape how we view justice and how we handle people who break the rules. </a:t>
            </a:r>
            <a:endParaRPr lang="en-US" sz="2400" b="1" dirty="0"/>
          </a:p>
          <a:p>
            <a:endParaRPr lang="en-PH" b="1" dirty="0"/>
          </a:p>
        </p:txBody>
      </p:sp>
    </p:spTree>
    <p:extLst>
      <p:ext uri="{BB962C8B-B14F-4D97-AF65-F5344CB8AC3E}">
        <p14:creationId xmlns:p14="http://schemas.microsoft.com/office/powerpoint/2010/main" val="1293542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643D05-E48D-FD04-22D5-285849C3722D}"/>
              </a:ext>
            </a:extLst>
          </p:cNvPr>
          <p:cNvSpPr txBox="1"/>
          <p:nvPr/>
        </p:nvSpPr>
        <p:spPr>
          <a:xfrm>
            <a:off x="886120" y="688157"/>
            <a:ext cx="10388338" cy="2031325"/>
          </a:xfrm>
          <a:prstGeom prst="rect">
            <a:avLst/>
          </a:prstGeom>
          <a:noFill/>
        </p:spPr>
        <p:txBody>
          <a:bodyPr wrap="square" rtlCol="0">
            <a:spAutoFit/>
          </a:bodyPr>
          <a:lstStyle/>
          <a:p>
            <a:r>
              <a:rPr lang="en-US" b="1" dirty="0"/>
              <a:t>Back in the Classical period of criminology</a:t>
            </a:r>
            <a:r>
              <a:rPr lang="en-US" dirty="0"/>
              <a:t>, thinkers like CESARE BECCARIA and JEREMY BENTHAM believed that humans are rational – meaning we think about the consequences before we act. Their ideas pushed for punishments that were fair, proportional, and meant to discourage crime rather than simply inflict pain.  At that time, jurisprudence followed the idea of </a:t>
            </a:r>
            <a:r>
              <a:rPr lang="en-US" b="1" dirty="0"/>
              <a:t>Natural Law – </a:t>
            </a:r>
            <a:r>
              <a:rPr lang="en-US" dirty="0"/>
              <a:t>That laws should be based on universal moral principles that apply all people, regardless of culture or status. </a:t>
            </a:r>
          </a:p>
          <a:p>
            <a:endParaRPr lang="en-US" b="1" dirty="0"/>
          </a:p>
          <a:p>
            <a:endParaRPr lang="en-PH" b="1" dirty="0"/>
          </a:p>
        </p:txBody>
      </p:sp>
      <p:pic>
        <p:nvPicPr>
          <p:cNvPr id="4" name="Picture 3">
            <a:extLst>
              <a:ext uri="{FF2B5EF4-FFF2-40B4-BE49-F238E27FC236}">
                <a16:creationId xmlns:a16="http://schemas.microsoft.com/office/drawing/2014/main" id="{D0AE2530-BC46-068D-8AA6-4563E4167A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6702" y="2318993"/>
            <a:ext cx="6938128" cy="4425885"/>
          </a:xfrm>
          <a:prstGeom prst="rect">
            <a:avLst/>
          </a:prstGeom>
        </p:spPr>
      </p:pic>
    </p:spTree>
    <p:extLst>
      <p:ext uri="{BB962C8B-B14F-4D97-AF65-F5344CB8AC3E}">
        <p14:creationId xmlns:p14="http://schemas.microsoft.com/office/powerpoint/2010/main" val="3688612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51FEDF-934E-661F-EF7C-0AEFE4B88146}"/>
              </a:ext>
            </a:extLst>
          </p:cNvPr>
          <p:cNvSpPr txBox="1"/>
          <p:nvPr/>
        </p:nvSpPr>
        <p:spPr>
          <a:xfrm>
            <a:off x="942679" y="1404595"/>
            <a:ext cx="10039547" cy="2862322"/>
          </a:xfrm>
          <a:prstGeom prst="rect">
            <a:avLst/>
          </a:prstGeom>
          <a:noFill/>
        </p:spPr>
        <p:txBody>
          <a:bodyPr wrap="square" rtlCol="0">
            <a:spAutoFit/>
          </a:bodyPr>
          <a:lstStyle/>
          <a:p>
            <a:pPr algn="just"/>
            <a:r>
              <a:rPr lang="en-US" dirty="0"/>
              <a:t>As history moved forward, Jurisprudence evolved. From natural law, we shifted to legal positivism, which focused more on man- made laws created by governments. Later, sociological jurisprudence emerged, recognizing that laws need to reflect the needs and conditions of society. This was important because it made laws more adaptable.  </a:t>
            </a:r>
          </a:p>
          <a:p>
            <a:endParaRPr lang="en-US" dirty="0"/>
          </a:p>
          <a:p>
            <a:r>
              <a:rPr lang="en-US" dirty="0"/>
              <a:t>Today, the role of law in criminology is still very clear; </a:t>
            </a:r>
          </a:p>
          <a:p>
            <a:pPr marL="285750" indent="-285750">
              <a:buFont typeface="Wingdings" panose="05000000000000000000" pitchFamily="2" charset="2"/>
              <a:buChar char="Ø"/>
            </a:pPr>
            <a:r>
              <a:rPr lang="en-US" dirty="0"/>
              <a:t>It defines  what crimes are </a:t>
            </a:r>
          </a:p>
          <a:p>
            <a:pPr marL="285750" indent="-285750">
              <a:buFont typeface="Wingdings" panose="05000000000000000000" pitchFamily="2" charset="2"/>
              <a:buChar char="Ø"/>
            </a:pPr>
            <a:r>
              <a:rPr lang="en-US" dirty="0"/>
              <a:t>It sets punishments</a:t>
            </a:r>
          </a:p>
          <a:p>
            <a:pPr marL="285750" indent="-285750">
              <a:buFont typeface="Wingdings" panose="05000000000000000000" pitchFamily="2" charset="2"/>
              <a:buChar char="Ø"/>
            </a:pPr>
            <a:r>
              <a:rPr lang="en-US" dirty="0"/>
              <a:t>It guides law enforcement, the courts and the corrections system. </a:t>
            </a:r>
          </a:p>
          <a:p>
            <a:endParaRPr lang="en-PH" dirty="0"/>
          </a:p>
        </p:txBody>
      </p:sp>
    </p:spTree>
    <p:extLst>
      <p:ext uri="{BB962C8B-B14F-4D97-AF65-F5344CB8AC3E}">
        <p14:creationId xmlns:p14="http://schemas.microsoft.com/office/powerpoint/2010/main" val="2409652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13C5AD-0116-F05D-1825-2672B552975B}"/>
              </a:ext>
            </a:extLst>
          </p:cNvPr>
          <p:cNvSpPr txBox="1"/>
          <p:nvPr/>
        </p:nvSpPr>
        <p:spPr>
          <a:xfrm>
            <a:off x="1143000" y="1682496"/>
            <a:ext cx="9345168" cy="3170099"/>
          </a:xfrm>
          <a:prstGeom prst="rect">
            <a:avLst/>
          </a:prstGeom>
          <a:noFill/>
        </p:spPr>
        <p:txBody>
          <a:bodyPr wrap="square" rtlCol="0">
            <a:spAutoFit/>
          </a:bodyPr>
          <a:lstStyle/>
          <a:p>
            <a:pPr algn="just"/>
            <a:r>
              <a:rPr lang="en-US" dirty="0"/>
              <a:t>Meanwhile, jurisprudence ensures that these laws are interpreted in a way that keeps them relevant, fair and in line with principles of justice. It's what allows the legal system to evolve instead of staying stuck in the past. </a:t>
            </a:r>
          </a:p>
          <a:p>
            <a:pPr algn="just"/>
            <a:endParaRPr lang="en-US" dirty="0"/>
          </a:p>
          <a:p>
            <a:pPr algn="just"/>
            <a:r>
              <a:rPr lang="en-US" dirty="0"/>
              <a:t>The </a:t>
            </a:r>
            <a:r>
              <a:rPr lang="en-US" sz="2000" b="1" dirty="0"/>
              <a:t>Interdisciplinary</a:t>
            </a:r>
            <a:r>
              <a:rPr lang="en-US" dirty="0"/>
              <a:t>  part comes in when law and jurisprudence connect with other fields. </a:t>
            </a:r>
          </a:p>
          <a:p>
            <a:pPr algn="just"/>
            <a:endParaRPr lang="en-US" dirty="0"/>
          </a:p>
          <a:p>
            <a:pPr algn="just"/>
            <a:r>
              <a:rPr lang="en-US" dirty="0"/>
              <a:t>For example: </a:t>
            </a:r>
          </a:p>
          <a:p>
            <a:pPr marL="285750" indent="-285750" algn="just">
              <a:buFont typeface="Wingdings" panose="05000000000000000000" pitchFamily="2" charset="2"/>
              <a:buChar char="Ø"/>
            </a:pPr>
            <a:r>
              <a:rPr lang="en-US" dirty="0"/>
              <a:t>With sociology, they help us see how social conditions – like poverty or inequality –affect crime </a:t>
            </a:r>
          </a:p>
          <a:p>
            <a:pPr marL="285750" indent="-285750" algn="just">
              <a:buFont typeface="Wingdings" panose="05000000000000000000" pitchFamily="2" charset="2"/>
              <a:buChar char="Ø"/>
            </a:pPr>
            <a:r>
              <a:rPr lang="en-US" dirty="0"/>
              <a:t>With psychology , they help us to understand why individuals commit crimes. </a:t>
            </a:r>
          </a:p>
          <a:p>
            <a:pPr marL="285750" indent="-285750" algn="just">
              <a:buFont typeface="Wingdings" panose="05000000000000000000" pitchFamily="2" charset="2"/>
              <a:buChar char="Ø"/>
            </a:pPr>
            <a:r>
              <a:rPr lang="en-US" dirty="0"/>
              <a:t>With economics, they let us analyze whether certain laws or punishments are worth the cost.  </a:t>
            </a:r>
          </a:p>
          <a:p>
            <a:pPr algn="just"/>
            <a:endParaRPr lang="en-PH" dirty="0"/>
          </a:p>
        </p:txBody>
      </p:sp>
    </p:spTree>
    <p:extLst>
      <p:ext uri="{BB962C8B-B14F-4D97-AF65-F5344CB8AC3E}">
        <p14:creationId xmlns:p14="http://schemas.microsoft.com/office/powerpoint/2010/main" val="2727306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FD5651-1AAF-5DF3-AA1F-416A694E0D70}"/>
              </a:ext>
            </a:extLst>
          </p:cNvPr>
          <p:cNvSpPr txBox="1"/>
          <p:nvPr/>
        </p:nvSpPr>
        <p:spPr>
          <a:xfrm>
            <a:off x="1399032" y="1837944"/>
            <a:ext cx="9125712" cy="2677656"/>
          </a:xfrm>
          <a:prstGeom prst="rect">
            <a:avLst/>
          </a:prstGeom>
          <a:noFill/>
        </p:spPr>
        <p:txBody>
          <a:bodyPr wrap="square" rtlCol="0">
            <a:spAutoFit/>
          </a:bodyPr>
          <a:lstStyle/>
          <a:p>
            <a:pPr algn="just"/>
            <a:r>
              <a:rPr lang="en-US" sz="2800" dirty="0">
                <a:latin typeface="Tahoma" panose="020B0604030504040204" pitchFamily="34" charset="0"/>
                <a:ea typeface="Tahoma" panose="020B0604030504040204" pitchFamily="34" charset="0"/>
                <a:cs typeface="Tahoma" panose="020B0604030504040204" pitchFamily="34" charset="0"/>
              </a:rPr>
              <a:t>In short, law and jurisprudence are more than just legal tools. They are the backbone of criminology, shaping how we define crime, how we prevent it, and how we respond when it happens. And just like society, they continue to evolve, making criminology a living, changing field that adapts to new challenges</a:t>
            </a:r>
            <a:r>
              <a:rPr lang="en-US" dirty="0"/>
              <a:t>.</a:t>
            </a:r>
            <a:endParaRPr lang="en-PH" dirty="0"/>
          </a:p>
        </p:txBody>
      </p:sp>
    </p:spTree>
    <p:extLst>
      <p:ext uri="{BB962C8B-B14F-4D97-AF65-F5344CB8AC3E}">
        <p14:creationId xmlns:p14="http://schemas.microsoft.com/office/powerpoint/2010/main" val="183022156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213</TotalTime>
  <Words>639</Words>
  <Application>Microsoft Office PowerPoint</Application>
  <PresentationFormat>Widescreen</PresentationFormat>
  <Paragraphs>36</Paragraphs>
  <Slides>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Gill Sans MT</vt:lpstr>
      <vt:lpstr>Tahoma</vt:lpstr>
      <vt:lpstr>Wingdings</vt:lpstr>
      <vt:lpstr>Gallery</vt:lpstr>
      <vt:lpstr>Interdisciplinary Contributions to Criminology:</vt:lpstr>
      <vt:lpstr>Criminology</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Rey-ann Coloma</dc:creator>
  <cp:lastModifiedBy>Rey-ann Coloma</cp:lastModifiedBy>
  <cp:revision>9</cp:revision>
  <dcterms:created xsi:type="dcterms:W3CDTF">2025-08-16T06:06:13Z</dcterms:created>
  <dcterms:modified xsi:type="dcterms:W3CDTF">2025-08-26T06:54:16Z</dcterms:modified>
</cp:coreProperties>
</file>