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71"/>
  </p:notesMasterIdLst>
  <p:sldIdLst>
    <p:sldId id="256" r:id="rId2"/>
    <p:sldId id="257" r:id="rId3"/>
    <p:sldId id="277" r:id="rId4"/>
    <p:sldId id="276" r:id="rId5"/>
    <p:sldId id="259" r:id="rId6"/>
    <p:sldId id="260" r:id="rId7"/>
    <p:sldId id="261" r:id="rId8"/>
    <p:sldId id="262" r:id="rId9"/>
    <p:sldId id="263" r:id="rId10"/>
    <p:sldId id="337" r:id="rId11"/>
    <p:sldId id="278" r:id="rId12"/>
    <p:sldId id="264" r:id="rId13"/>
    <p:sldId id="265" r:id="rId14"/>
    <p:sldId id="266" r:id="rId15"/>
    <p:sldId id="267" r:id="rId16"/>
    <p:sldId id="287" r:id="rId17"/>
    <p:sldId id="288" r:id="rId18"/>
    <p:sldId id="290" r:id="rId19"/>
    <p:sldId id="291" r:id="rId20"/>
    <p:sldId id="289" r:id="rId21"/>
    <p:sldId id="335" r:id="rId22"/>
    <p:sldId id="298" r:id="rId23"/>
    <p:sldId id="297" r:id="rId24"/>
    <p:sldId id="296" r:id="rId25"/>
    <p:sldId id="295" r:id="rId26"/>
    <p:sldId id="292" r:id="rId27"/>
    <p:sldId id="294" r:id="rId28"/>
    <p:sldId id="293" r:id="rId29"/>
    <p:sldId id="299" r:id="rId30"/>
    <p:sldId id="304" r:id="rId31"/>
    <p:sldId id="303" r:id="rId32"/>
    <p:sldId id="302" r:id="rId33"/>
    <p:sldId id="301" r:id="rId34"/>
    <p:sldId id="300" r:id="rId35"/>
    <p:sldId id="268" r:id="rId36"/>
    <p:sldId id="286" r:id="rId37"/>
    <p:sldId id="285" r:id="rId38"/>
    <p:sldId id="284" r:id="rId39"/>
    <p:sldId id="333" r:id="rId40"/>
    <p:sldId id="283" r:id="rId41"/>
    <p:sldId id="282" r:id="rId42"/>
    <p:sldId id="281" r:id="rId43"/>
    <p:sldId id="280" r:id="rId44"/>
    <p:sldId id="338" r:id="rId45"/>
    <p:sldId id="334" r:id="rId46"/>
    <p:sldId id="279" r:id="rId47"/>
    <p:sldId id="269" r:id="rId48"/>
    <p:sldId id="270" r:id="rId49"/>
    <p:sldId id="271" r:id="rId50"/>
    <p:sldId id="272" r:id="rId51"/>
    <p:sldId id="273" r:id="rId52"/>
    <p:sldId id="274" r:id="rId53"/>
    <p:sldId id="275" r:id="rId54"/>
    <p:sldId id="307" r:id="rId55"/>
    <p:sldId id="308" r:id="rId56"/>
    <p:sldId id="309" r:id="rId57"/>
    <p:sldId id="310" r:id="rId58"/>
    <p:sldId id="311" r:id="rId59"/>
    <p:sldId id="312" r:id="rId60"/>
    <p:sldId id="313" r:id="rId61"/>
    <p:sldId id="314" r:id="rId62"/>
    <p:sldId id="315" r:id="rId63"/>
    <p:sldId id="317" r:id="rId64"/>
    <p:sldId id="318" r:id="rId65"/>
    <p:sldId id="319" r:id="rId66"/>
    <p:sldId id="320" r:id="rId67"/>
    <p:sldId id="321" r:id="rId68"/>
    <p:sldId id="306" r:id="rId69"/>
    <p:sldId id="332" r:id="rId7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6056" autoAdjust="0"/>
  </p:normalViewPr>
  <p:slideViewPr>
    <p:cSldViewPr snapToGrid="0">
      <p:cViewPr varScale="1">
        <p:scale>
          <a:sx n="87" d="100"/>
          <a:sy n="87" d="100"/>
        </p:scale>
        <p:origin x="145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F3B9E3-93C0-4B98-8DFA-12F229AD5DC2}" type="datetimeFigureOut">
              <a:rPr lang="en-GB" smtClean="0"/>
              <a:t>04/04/2023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EC9C1F-698A-4384-91D0-AF09D134F726}" type="slidenum">
              <a:rPr lang="en-GB" smtClean="0"/>
              <a:t>‹#›</a:t>
            </a:fld>
            <a:endParaRPr lang="en-GB"/>
          </a:p>
        </p:txBody>
      </p:sp>
    </p:spTree>
    <p:extLst>
      <p:ext uri="{BB962C8B-B14F-4D97-AF65-F5344CB8AC3E}">
        <p14:creationId xmlns:p14="http://schemas.microsoft.com/office/powerpoint/2010/main" val="83435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sz="1200" b="1" dirty="0" smtClean="0"/>
              <a:t>Welcome to Barrier Safety Induction</a:t>
            </a:r>
          </a:p>
          <a:p>
            <a:r>
              <a:rPr lang="en-US" sz="1200" dirty="0" smtClean="0"/>
              <a:t>The objective of this induction program is to introduce new employees, including management, to basic health and safety, environmental and the Barrier limited Safety Management System</a:t>
            </a:r>
          </a:p>
          <a:p>
            <a:r>
              <a:rPr lang="en-US" sz="1200" dirty="0" smtClean="0"/>
              <a:t>Safety is not a separate subject, it is a major part of our industry, it is therefore essential that all employees co-operate for it’s successful implementation</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a:t>
            </a:fld>
            <a:endParaRPr lang="en-GB"/>
          </a:p>
        </p:txBody>
      </p:sp>
    </p:spTree>
    <p:extLst>
      <p:ext uri="{BB962C8B-B14F-4D97-AF65-F5344CB8AC3E}">
        <p14:creationId xmlns:p14="http://schemas.microsoft.com/office/powerpoint/2010/main" val="3820105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dirty="0" smtClean="0">
                <a:ln/>
                <a:solidFill>
                  <a:schemeClr val="accent3"/>
                </a:solidFill>
              </a:rPr>
              <a:t>Throughout this induction the following areas will be covered: </a:t>
            </a:r>
          </a:p>
          <a:p>
            <a:pPr marL="285750" indent="-285750">
              <a:buFont typeface="Arial" panose="020B0604020202020204" pitchFamily="34" charset="0"/>
              <a:buChar char="•"/>
            </a:pPr>
            <a:r>
              <a:rPr lang="en-GB" sz="1200" b="0" dirty="0" smtClean="0">
                <a:ln/>
                <a:solidFill>
                  <a:schemeClr val="accent3"/>
                </a:solidFill>
              </a:rPr>
              <a:t>Site Rules and Policies </a:t>
            </a:r>
          </a:p>
          <a:p>
            <a:pPr marL="285750" indent="-285750">
              <a:buFont typeface="Arial" panose="020B0604020202020204" pitchFamily="34" charset="0"/>
              <a:buChar char="•"/>
            </a:pPr>
            <a:r>
              <a:rPr lang="en-GB" sz="1200" b="0" dirty="0" smtClean="0">
                <a:ln/>
                <a:solidFill>
                  <a:schemeClr val="accent3"/>
                </a:solidFill>
              </a:rPr>
              <a:t>The Law</a:t>
            </a:r>
          </a:p>
          <a:p>
            <a:pPr marL="285750" indent="-285750">
              <a:buFont typeface="Arial" panose="020B0604020202020204" pitchFamily="34" charset="0"/>
              <a:buChar char="•"/>
            </a:pPr>
            <a:r>
              <a:rPr lang="en-GB" sz="1200" b="0" dirty="0" smtClean="0">
                <a:ln/>
                <a:solidFill>
                  <a:schemeClr val="accent3"/>
                </a:solidFill>
              </a:rPr>
              <a:t>Practical Safety</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a:t>
            </a:fld>
            <a:endParaRPr lang="en-GB"/>
          </a:p>
        </p:txBody>
      </p:sp>
    </p:spTree>
    <p:extLst>
      <p:ext uri="{BB962C8B-B14F-4D97-AF65-F5344CB8AC3E}">
        <p14:creationId xmlns:p14="http://schemas.microsoft.com/office/powerpoint/2010/main" val="1354931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Site Rules</a:t>
            </a:r>
            <a:r>
              <a:rPr lang="en-GB" baseline="0" dirty="0" smtClean="0"/>
              <a:t> and Policies</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a:t>
            </a:fld>
            <a:endParaRPr lang="en-GB"/>
          </a:p>
        </p:txBody>
      </p:sp>
    </p:spTree>
    <p:extLst>
      <p:ext uri="{BB962C8B-B14F-4D97-AF65-F5344CB8AC3E}">
        <p14:creationId xmlns:p14="http://schemas.microsoft.com/office/powerpoint/2010/main" val="2581933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0" dirty="0" smtClean="0">
                <a:ln/>
                <a:solidFill>
                  <a:schemeClr val="accent3"/>
                </a:solidFill>
              </a:rPr>
              <a:t>Policies can be found in the following locations: </a:t>
            </a:r>
          </a:p>
          <a:p>
            <a:pPr marL="342900" indent="-342900" algn="l">
              <a:buFont typeface="Arial" panose="020B0604020202020204" pitchFamily="34" charset="0"/>
              <a:buChar char="•"/>
            </a:pPr>
            <a:r>
              <a:rPr lang="en-GB" sz="1200" b="0" dirty="0" smtClean="0">
                <a:ln/>
                <a:solidFill>
                  <a:schemeClr val="accent3"/>
                </a:solidFill>
              </a:rPr>
              <a:t>Head Office</a:t>
            </a:r>
          </a:p>
          <a:p>
            <a:pPr marL="342900" indent="-342900" algn="l">
              <a:buFont typeface="Arial" panose="020B0604020202020204" pitchFamily="34" charset="0"/>
              <a:buChar char="•"/>
            </a:pPr>
            <a:r>
              <a:rPr lang="en-GB" sz="1200" b="0" dirty="0" smtClean="0">
                <a:ln/>
                <a:solidFill>
                  <a:schemeClr val="accent3"/>
                </a:solidFill>
              </a:rPr>
              <a:t>Site Cabins</a:t>
            </a:r>
          </a:p>
          <a:p>
            <a:pPr marL="342900" indent="-342900" algn="l">
              <a:buFont typeface="Arial" panose="020B0604020202020204" pitchFamily="34" charset="0"/>
              <a:buChar char="•"/>
            </a:pPr>
            <a:r>
              <a:rPr lang="en-GB" sz="1200" b="0" dirty="0" smtClean="0">
                <a:ln/>
                <a:solidFill>
                  <a:schemeClr val="accent3"/>
                </a:solidFill>
              </a:rPr>
              <a:t>HSE Folder</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a:t>
            </a:fld>
            <a:endParaRPr lang="en-GB"/>
          </a:p>
        </p:txBody>
      </p:sp>
    </p:spTree>
    <p:extLst>
      <p:ext uri="{BB962C8B-B14F-4D97-AF65-F5344CB8AC3E}">
        <p14:creationId xmlns:p14="http://schemas.microsoft.com/office/powerpoint/2010/main" val="2405897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 alcoholic beverages or drugs are allowed on any Barrier</a:t>
            </a:r>
            <a:r>
              <a:rPr lang="en-GB" baseline="0" dirty="0" smtClean="0"/>
              <a:t> work sites or offices. </a:t>
            </a:r>
          </a:p>
          <a:p>
            <a:pPr lvl="0">
              <a:spcBef>
                <a:spcPts val="0"/>
              </a:spcBef>
              <a:buNone/>
            </a:pPr>
            <a:r>
              <a:rPr lang="en-GB" dirty="0" smtClean="0"/>
              <a:t>Random drug/alcohol testing can and will be carried out.</a:t>
            </a:r>
          </a:p>
          <a:p>
            <a:pPr lvl="0">
              <a:spcBef>
                <a:spcPts val="0"/>
              </a:spcBef>
              <a:buNone/>
            </a:pPr>
            <a:r>
              <a:rPr lang="en-GB" dirty="0" smtClean="0"/>
              <a:t>Testing can also be undertaken in the following circumstances:</a:t>
            </a:r>
          </a:p>
          <a:p>
            <a:pPr marL="171450" lvl="0" indent="-171450">
              <a:spcBef>
                <a:spcPts val="0"/>
              </a:spcBef>
              <a:buFont typeface="Arial" panose="020B0604020202020204" pitchFamily="34" charset="0"/>
              <a:buChar char="•"/>
            </a:pPr>
            <a:r>
              <a:rPr lang="en-GB" dirty="0" smtClean="0"/>
              <a:t>Just Cause – Persons suspected of being under the influence of drugs/alcohol</a:t>
            </a:r>
          </a:p>
          <a:p>
            <a:pPr marL="171450" lvl="0" indent="-171450">
              <a:spcBef>
                <a:spcPts val="0"/>
              </a:spcBef>
              <a:buFont typeface="Arial" panose="020B0604020202020204" pitchFamily="34" charset="0"/>
              <a:buChar char="•"/>
            </a:pPr>
            <a:r>
              <a:rPr lang="en-GB" dirty="0" smtClean="0"/>
              <a:t>Accident/Incident – Post accident/incident testing.</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a:t>
            </a:fld>
            <a:endParaRPr lang="en-GB"/>
          </a:p>
        </p:txBody>
      </p:sp>
    </p:spTree>
    <p:extLst>
      <p:ext uri="{BB962C8B-B14F-4D97-AF65-F5344CB8AC3E}">
        <p14:creationId xmlns:p14="http://schemas.microsoft.com/office/powerpoint/2010/main" val="759584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n w="0"/>
                <a:solidFill>
                  <a:schemeClr val="accent1"/>
                </a:solidFill>
                <a:effectLst>
                  <a:outerShdw blurRad="38100" dist="25400" dir="5400000" algn="ctr" rotWithShape="0">
                    <a:srgbClr val="6E747A">
                      <a:alpha val="43000"/>
                    </a:srgbClr>
                  </a:outerShdw>
                </a:effectLst>
                <a:ea typeface="Karla" charset="0"/>
              </a:rPr>
              <a:t>This policy has been developed to protect all employees, service users, customers and visitors from exposure to second hand smoke, and to assist compliance with the Health Act 2006.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n w="0"/>
                <a:solidFill>
                  <a:schemeClr val="bg1"/>
                </a:solidFill>
                <a:effectLst>
                  <a:outerShdw blurRad="38100" dist="25400" dir="5400000" algn="ctr" rotWithShape="0">
                    <a:srgbClr val="6E747A">
                      <a:alpha val="43000"/>
                    </a:srgbClr>
                  </a:outerShdw>
                </a:effectLst>
                <a:ea typeface="Karla" charset="0"/>
              </a:rPr>
              <a:t>Disciplinary procedure will be instigated against any member of staff who does not comply with this policy, they may also be liable to a fixed penalty fine and possible criminal conviction.</a:t>
            </a:r>
            <a:endParaRPr lang="en-GB" sz="1200" dirty="0" smtClean="0">
              <a:ln w="0"/>
              <a:solidFill>
                <a:schemeClr val="bg1"/>
              </a:solidFill>
              <a:effectLst>
                <a:outerShdw blurRad="38100" dist="25400" dir="5400000" algn="ctr" rotWithShape="0">
                  <a:srgbClr val="6E747A">
                    <a:alpha val="43000"/>
                  </a:srgbClr>
                </a:outerShdw>
              </a:effectLst>
              <a:ea typeface="Karla"/>
              <a:cs typeface="Karla"/>
              <a:sym typeface="Karla"/>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a:t>
            </a:fld>
            <a:endParaRPr lang="en-GB"/>
          </a:p>
        </p:txBody>
      </p:sp>
    </p:spTree>
    <p:extLst>
      <p:ext uri="{BB962C8B-B14F-4D97-AF65-F5344CB8AC3E}">
        <p14:creationId xmlns:p14="http://schemas.microsoft.com/office/powerpoint/2010/main" val="3282654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0" hangingPunct="0">
              <a:spcBef>
                <a:spcPct val="25000"/>
              </a:spcBef>
              <a:buClr>
                <a:srgbClr val="FFFFFF"/>
              </a:buClr>
              <a:buSzPct val="80000"/>
            </a:pPr>
            <a:r>
              <a:rPr lang="en-GB" sz="1600" dirty="0" smtClean="0">
                <a:ln w="0"/>
                <a:solidFill>
                  <a:schemeClr val="accent1"/>
                </a:solidFill>
                <a:effectLst>
                  <a:outerShdw blurRad="38100" dist="25400" dir="5400000" algn="ctr" rotWithShape="0">
                    <a:srgbClr val="6E747A">
                      <a:alpha val="43000"/>
                    </a:srgbClr>
                  </a:outerShdw>
                </a:effectLst>
                <a:ea typeface="Karla" charset="0"/>
              </a:rPr>
              <a:t>Upon hearing a fire alarm or site sirens, down tools and leave them ‘safe’. </a:t>
            </a:r>
          </a:p>
          <a:p>
            <a:pPr eaLnBrk="0" hangingPunct="0">
              <a:spcBef>
                <a:spcPct val="25000"/>
              </a:spcBef>
              <a:buClr>
                <a:srgbClr val="FFFFFF"/>
              </a:buClr>
              <a:buSzPct val="80000"/>
            </a:pPr>
            <a:r>
              <a:rPr lang="en-GB" sz="1600" dirty="0" smtClean="0">
                <a:ln w="0"/>
                <a:solidFill>
                  <a:schemeClr val="accent1"/>
                </a:solidFill>
                <a:effectLst>
                  <a:outerShdw blurRad="38100" dist="25400" dir="5400000" algn="ctr" rotWithShape="0">
                    <a:srgbClr val="6E747A">
                      <a:alpha val="43000"/>
                    </a:srgbClr>
                  </a:outerShdw>
                </a:effectLst>
                <a:ea typeface="Karla" charset="0"/>
              </a:rPr>
              <a:t>Proceed to your muster point quickly, but avoid running. </a:t>
            </a:r>
          </a:p>
          <a:p>
            <a:pPr eaLnBrk="0" hangingPunct="0">
              <a:spcBef>
                <a:spcPct val="25000"/>
              </a:spcBef>
              <a:buClr>
                <a:srgbClr val="FFFFFF"/>
              </a:buClr>
              <a:buSzPct val="80000"/>
            </a:pPr>
            <a:r>
              <a:rPr lang="en-GB" sz="1600" dirty="0" smtClean="0">
                <a:ln w="0"/>
                <a:solidFill>
                  <a:schemeClr val="accent1"/>
                </a:solidFill>
                <a:effectLst>
                  <a:outerShdw blurRad="38100" dist="25400" dir="5400000" algn="ctr" rotWithShape="0">
                    <a:srgbClr val="6E747A">
                      <a:alpha val="43000"/>
                    </a:srgbClr>
                  </a:outerShdw>
                </a:effectLst>
                <a:ea typeface="Karla" charset="0"/>
              </a:rPr>
              <a:t>After arriving at your muster point, inform your supervisor and await instruction.</a:t>
            </a:r>
          </a:p>
          <a:p>
            <a:pPr eaLnBrk="0" hangingPunct="0">
              <a:spcBef>
                <a:spcPct val="25000"/>
              </a:spcBef>
              <a:buClr>
                <a:srgbClr val="FFFFFF"/>
              </a:buClr>
              <a:buSzPct val="80000"/>
            </a:pPr>
            <a:r>
              <a:rPr lang="en-GB" sz="1600" dirty="0" smtClean="0">
                <a:ln w="0"/>
                <a:solidFill>
                  <a:schemeClr val="accent1"/>
                </a:solidFill>
                <a:effectLst>
                  <a:outerShdw blurRad="38100" dist="25400" dir="5400000" algn="ctr" rotWithShape="0">
                    <a:srgbClr val="6E747A">
                      <a:alpha val="43000"/>
                    </a:srgbClr>
                  </a:outerShdw>
                </a:effectLst>
                <a:ea typeface="Karla" charset="0"/>
              </a:rPr>
              <a:t>The supervisor will inform the evacuation co-ordinator and wait for an all clear.</a:t>
            </a:r>
          </a:p>
          <a:p>
            <a:pPr eaLnBrk="0" hangingPunct="0">
              <a:spcBef>
                <a:spcPct val="25000"/>
              </a:spcBef>
              <a:buClr>
                <a:srgbClr val="FFFFFF"/>
              </a:buClr>
              <a:buSzPct val="80000"/>
            </a:pPr>
            <a:endParaRPr lang="en-GB" sz="1600" dirty="0" smtClean="0">
              <a:ln w="0"/>
              <a:solidFill>
                <a:schemeClr val="accent1"/>
              </a:solidFill>
              <a:effectLst>
                <a:outerShdw blurRad="38100" dist="25400" dir="5400000" algn="ctr" rotWithShape="0">
                  <a:srgbClr val="6E747A">
                    <a:alpha val="43000"/>
                  </a:srgbClr>
                </a:outerShdw>
              </a:effectLst>
              <a:ea typeface="Karla" charset="0"/>
            </a:endParaRPr>
          </a:p>
          <a:p>
            <a:pPr lvl="0">
              <a:spcBef>
                <a:spcPts val="600"/>
              </a:spcBef>
            </a:pPr>
            <a:r>
              <a:rPr lang="en-GB" sz="1600" b="1" u="sng" dirty="0" smtClean="0">
                <a:ln w="0"/>
                <a:solidFill>
                  <a:schemeClr val="accent1"/>
                </a:solidFill>
                <a:effectLst>
                  <a:outerShdw blurRad="38100" dist="25400" dir="5400000" algn="ctr" rotWithShape="0">
                    <a:srgbClr val="6E747A">
                      <a:alpha val="43000"/>
                    </a:srgbClr>
                  </a:outerShdw>
                </a:effectLst>
                <a:ea typeface="Karla"/>
                <a:cs typeface="Karla"/>
                <a:sym typeface="Karla"/>
              </a:rPr>
              <a:t>Muster </a:t>
            </a:r>
            <a:r>
              <a:rPr lang="en-GB" sz="1600" b="1" u="sng" dirty="0" smtClean="0">
                <a:ln w="0"/>
                <a:solidFill>
                  <a:schemeClr val="accent1"/>
                </a:solidFill>
                <a:effectLst>
                  <a:outerShdw blurRad="38100" dist="25400" dir="5400000" algn="ctr" rotWithShape="0">
                    <a:srgbClr val="6E747A">
                      <a:alpha val="43000"/>
                    </a:srgbClr>
                  </a:outerShdw>
                </a:effectLst>
                <a:ea typeface="Karla"/>
                <a:cs typeface="Karla"/>
                <a:sym typeface="Karla"/>
              </a:rPr>
              <a:t>Points</a:t>
            </a:r>
          </a:p>
          <a:p>
            <a:pPr lvl="0">
              <a:spcBef>
                <a:spcPts val="600"/>
              </a:spcBef>
            </a:pP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Head Office Personnel</a:t>
            </a:r>
          </a:p>
          <a:p>
            <a:pPr lvl="0">
              <a:spcBef>
                <a:spcPts val="600"/>
              </a:spcBef>
            </a:pP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Main Gate</a:t>
            </a:r>
          </a:p>
          <a:p>
            <a:pPr lvl="2">
              <a:spcBef>
                <a:spcPts val="600"/>
              </a:spcBef>
            </a:pPr>
            <a:endPar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endParaRPr>
          </a:p>
          <a:p>
            <a:pPr lvl="0">
              <a:spcBef>
                <a:spcPts val="600"/>
              </a:spcBef>
            </a:pP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Other Sites</a:t>
            </a:r>
          </a:p>
          <a:p>
            <a:pPr lvl="0">
              <a:spcBef>
                <a:spcPts val="600"/>
              </a:spcBef>
            </a:pP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As Noted in Site Induction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%%TTS_MALE%</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7</a:t>
            </a:fld>
            <a:endParaRPr lang="en-GB"/>
          </a:p>
        </p:txBody>
      </p:sp>
    </p:spTree>
    <p:extLst>
      <p:ext uri="{BB962C8B-B14F-4D97-AF65-F5344CB8AC3E}">
        <p14:creationId xmlns:p14="http://schemas.microsoft.com/office/powerpoint/2010/main" val="37610595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n w="0"/>
                <a:solidFill>
                  <a:srgbClr val="FF0000"/>
                </a:solidFill>
                <a:effectLst>
                  <a:outerShdw blurRad="38100" dist="25400" dir="5400000" algn="ctr" rotWithShape="0">
                    <a:srgbClr val="6E747A">
                      <a:alpha val="43000"/>
                    </a:srgbClr>
                  </a:outerShdw>
                </a:effectLst>
              </a:rPr>
              <a:t>GOOD HOUSEKEEPING PREVENTS ACCIDENTS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n w="0"/>
              <a:solidFill>
                <a:srgbClr val="FF0000"/>
              </a:solidFill>
              <a:effectLst>
                <a:outerShdw blurRad="38100" dist="25400" dir="5400000" algn="ctr" rotWithShape="0">
                  <a:srgbClr val="6E747A">
                    <a:alpha val="43000"/>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t>Speed restrictions are imposed for safety reasons. Anyone caught speeding will face disciplinary proceedings</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8</a:t>
            </a:fld>
            <a:endParaRPr lang="en-GB"/>
          </a:p>
        </p:txBody>
      </p:sp>
    </p:spTree>
    <p:extLst>
      <p:ext uri="{BB962C8B-B14F-4D97-AF65-F5344CB8AC3E}">
        <p14:creationId xmlns:p14="http://schemas.microsoft.com/office/powerpoint/2010/main" val="3072626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Offices are less hazardous, however thousands of working days are lost because of accidents in the office environments. The causes of these accidents are varied with the hazards ranging from the risks posed by office equipment- such as moving parts of photo-copier, cuts and puncture wounds from office equipment (staplers, scissors), slips, trips and falls (cable management) to back strain- caused by poor posture sitting at desk, and prolonged computer use.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Most of the accidents and ill health caused by office work can easily be prevented. This means thinking about and assessing the risks that may arise, then looking at ways of eliminating or reducing such risks.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 sz="1200" dirty="0" smtClean="0"/>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9</a:t>
            </a:fld>
            <a:endParaRPr lang="en-GB"/>
          </a:p>
        </p:txBody>
      </p:sp>
    </p:spTree>
    <p:extLst>
      <p:ext uri="{BB962C8B-B14F-4D97-AF65-F5344CB8AC3E}">
        <p14:creationId xmlns:p14="http://schemas.microsoft.com/office/powerpoint/2010/main" val="1616796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latin typeface="+mn-lt"/>
                <a:ea typeface="+mn-ea"/>
                <a:cs typeface="+mn-cs"/>
              </a:rPr>
              <a:t>It is in Company’s interest to have planned approach towards Prevention and reduction of waste and pollution leading to a long term reduction of costs, as prevention and reduction are more desirable and economical than damage repair after the event.</a:t>
            </a:r>
          </a:p>
          <a:p>
            <a:r>
              <a:rPr lang="en-US" sz="1200" kern="1200" dirty="0" smtClean="0">
                <a:solidFill>
                  <a:schemeClr val="tx1"/>
                </a:solidFill>
                <a:latin typeface="+mn-lt"/>
                <a:ea typeface="+mn-ea"/>
                <a:cs typeface="+mn-cs"/>
              </a:rPr>
              <a:t>The Company will control its activities to avoid causing unnecessary and unacceptable risks or adverse effects on the environment in line with the requirements of the Environmental Protection Act 1990, as far as is reasonably practicable.</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Responsibility for the environment is ranked equally with that for the health and safety of employees, the general public and others.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 sz="1200" dirty="0" smtClean="0"/>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10</a:t>
            </a:fld>
            <a:endParaRPr lang="en-GB"/>
          </a:p>
        </p:txBody>
      </p:sp>
    </p:spTree>
    <p:extLst>
      <p:ext uri="{BB962C8B-B14F-4D97-AF65-F5344CB8AC3E}">
        <p14:creationId xmlns:p14="http://schemas.microsoft.com/office/powerpoint/2010/main" val="1106323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Law</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11</a:t>
            </a:fld>
            <a:endParaRPr lang="en-GB"/>
          </a:p>
        </p:txBody>
      </p:sp>
    </p:spTree>
    <p:extLst>
      <p:ext uri="{BB962C8B-B14F-4D97-AF65-F5344CB8AC3E}">
        <p14:creationId xmlns:p14="http://schemas.microsoft.com/office/powerpoint/2010/main" val="2190576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0" indent="-228600"/>
            <a:r>
              <a:rPr lang="en-GB" dirty="0" smtClean="0"/>
              <a:t>Section 2 - General duties of employers to their employees.</a:t>
            </a:r>
          </a:p>
          <a:p>
            <a:pPr marL="457200" lvl="0" indent="-228600"/>
            <a:r>
              <a:rPr lang="en-GB" dirty="0" smtClean="0"/>
              <a:t>(1)It shall be the duty of every employer to ensure, so far as is reasonably practicable, the health, safety and welfare at work of all his employees.</a:t>
            </a:r>
          </a:p>
          <a:p>
            <a:pPr marL="457200" lvl="0" indent="-228600"/>
            <a:endParaRPr lang="en-GB" dirty="0" smtClean="0"/>
          </a:p>
          <a:p>
            <a:pPr marL="457200" lvl="0" indent="-228600"/>
            <a:r>
              <a:rPr lang="en-GB" dirty="0" smtClean="0"/>
              <a:t>7 General duties of employees at work.</a:t>
            </a:r>
          </a:p>
          <a:p>
            <a:pPr marL="457200" lvl="0" indent="-228600"/>
            <a:endParaRPr lang="en-GB" dirty="0" smtClean="0"/>
          </a:p>
          <a:p>
            <a:pPr marL="457200" lvl="0" indent="-228600"/>
            <a:r>
              <a:rPr lang="en-GB" dirty="0" smtClean="0"/>
              <a:t>It </a:t>
            </a:r>
            <a:r>
              <a:rPr lang="en-GB" dirty="0" smtClean="0"/>
              <a:t>shall be the duty of every employee while at work —</a:t>
            </a:r>
          </a:p>
          <a:p>
            <a:pPr marL="457200" lvl="0" indent="-228600"/>
            <a:r>
              <a:rPr lang="en-GB" dirty="0" smtClean="0"/>
              <a:t>(a</a:t>
            </a:r>
            <a:r>
              <a:rPr lang="en-GB" dirty="0" smtClean="0"/>
              <a:t>) to </a:t>
            </a:r>
            <a:r>
              <a:rPr lang="en-GB" dirty="0" smtClean="0"/>
              <a:t>take reasonable care for the health and safety of himself and of other persons who may be affected by his acts or omissions at work; and</a:t>
            </a:r>
          </a:p>
          <a:p>
            <a:pPr marL="457200" lvl="0" indent="-228600"/>
            <a:endParaRPr lang="en-GB" dirty="0" smtClean="0"/>
          </a:p>
          <a:p>
            <a:pPr marL="457200" lvl="0" indent="-228600"/>
            <a:r>
              <a:rPr lang="en-GB" dirty="0" smtClean="0"/>
              <a:t>(</a:t>
            </a:r>
            <a:r>
              <a:rPr lang="en-GB" dirty="0" smtClean="0"/>
              <a:t>b) as </a:t>
            </a:r>
            <a:r>
              <a:rPr lang="en-GB" dirty="0" smtClean="0"/>
              <a:t>regards any duty or requirement imposed on his employer or any other person by or under any of the relevant statutory provisions, to co-operate with him so far as is necessary to enable that duty or requirement to be performed or complied with.</a:t>
            </a:r>
            <a:endParaRPr lang="en" dirty="0" smtClean="0"/>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12</a:t>
            </a:fld>
            <a:endParaRPr lang="en-GB"/>
          </a:p>
        </p:txBody>
      </p:sp>
    </p:spTree>
    <p:extLst>
      <p:ext uri="{BB962C8B-B14F-4D97-AF65-F5344CB8AC3E}">
        <p14:creationId xmlns:p14="http://schemas.microsoft.com/office/powerpoint/2010/main" val="227602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indent="-228600"/>
            <a:r>
              <a:rPr lang="en-GB" sz="1600" b="1" u="sng" dirty="0" smtClean="0">
                <a:ln w="0"/>
                <a:solidFill>
                  <a:srgbClr val="FF0000"/>
                </a:solidFill>
                <a:effectLst>
                  <a:outerShdw blurRad="38100" dist="25400" dir="5400000" algn="ctr" rotWithShape="0">
                    <a:srgbClr val="6E747A">
                      <a:alpha val="43000"/>
                    </a:srgbClr>
                  </a:outerShdw>
                </a:effectLst>
                <a:ea typeface="Karla" charset="0"/>
              </a:rPr>
              <a:t>The Employer – </a:t>
            </a:r>
          </a:p>
          <a:p>
            <a:pPr indent="-228600"/>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Undertake an assessment of the risks to health and safety of their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employees</a:t>
            </a:r>
            <a:r>
              <a:rPr lang="en-GB" sz="1600" kern="1200" baseline="0" dirty="0" smtClean="0">
                <a:ln w="0"/>
                <a:solidFill>
                  <a:schemeClr val="accent1"/>
                </a:solidFill>
                <a:effectLst>
                  <a:outerShdw blurRad="38100" dist="25400" dir="5400000" algn="ctr" rotWithShape="0">
                    <a:srgbClr val="6E747A">
                      <a:alpha val="43000"/>
                    </a:srgbClr>
                  </a:outerShdw>
                </a:effectLst>
                <a:ea typeface="Karla" charset="0"/>
              </a:rPr>
              <a:t>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and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others who may be affected by their work activity. Employers with 5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or</a:t>
            </a:r>
            <a:r>
              <a:rPr lang="en-GB" sz="1600" kern="1200" baseline="0" dirty="0" smtClean="0">
                <a:ln w="0"/>
                <a:solidFill>
                  <a:schemeClr val="accent1"/>
                </a:solidFill>
                <a:effectLst>
                  <a:outerShdw blurRad="38100" dist="25400" dir="5400000" algn="ctr" rotWithShape="0">
                    <a:srgbClr val="6E747A">
                      <a:alpha val="43000"/>
                    </a:srgbClr>
                  </a:outerShdw>
                </a:effectLst>
                <a:ea typeface="Karla" charset="0"/>
              </a:rPr>
              <a:t>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more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employees should record the significant findings of this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risk</a:t>
            </a:r>
            <a:r>
              <a:rPr lang="en-GB" sz="1600" kern="1200" baseline="0" dirty="0" smtClean="0">
                <a:ln w="0"/>
                <a:solidFill>
                  <a:schemeClr val="accent1"/>
                </a:solidFill>
                <a:effectLst>
                  <a:outerShdw blurRad="38100" dist="25400" dir="5400000" algn="ctr" rotWithShape="0">
                    <a:srgbClr val="6E747A">
                      <a:alpha val="43000"/>
                    </a:srgbClr>
                  </a:outerShdw>
                </a:effectLst>
                <a:ea typeface="Karla" charset="0"/>
              </a:rPr>
              <a:t> </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assessment</a:t>
            </a:r>
            <a:r>
              <a:rPr lang="en-GB" sz="1600" kern="1200" dirty="0" smtClean="0">
                <a:ln w="0"/>
                <a:solidFill>
                  <a:schemeClr val="accent1"/>
                </a:solidFill>
                <a:effectLst>
                  <a:outerShdw blurRad="38100" dist="25400" dir="5400000" algn="ctr" rotWithShape="0">
                    <a:srgbClr val="6E747A">
                      <a:alpha val="43000"/>
                    </a:srgbClr>
                  </a:outerShdw>
                </a:effectLst>
                <a:ea typeface="Karla" charset="0"/>
              </a:rPr>
              <a:t>.</a:t>
            </a:r>
            <a:endParaRPr lang="en-GB" sz="1600" dirty="0" smtClean="0">
              <a:ln w="0"/>
              <a:solidFill>
                <a:schemeClr val="accent1"/>
              </a:solidFill>
              <a:effectLst>
                <a:outerShdw blurRad="38100" dist="25400" dir="5400000" algn="ctr" rotWithShape="0">
                  <a:srgbClr val="6E747A">
                    <a:alpha val="43000"/>
                  </a:srgbClr>
                </a:outerShdw>
              </a:effectLst>
              <a:ea typeface="Karla" charset="0"/>
            </a:endParaRPr>
          </a:p>
          <a:p>
            <a:pPr lvl="0" indent="-228600"/>
            <a:endParaRPr lang="en-GB" sz="1600" b="1" u="sng" dirty="0" smtClean="0">
              <a:ln w="0"/>
              <a:solidFill>
                <a:srgbClr val="FF0000"/>
              </a:solidFill>
              <a:effectLst>
                <a:outerShdw blurRad="38100" dist="25400" dir="5400000" algn="ctr" rotWithShape="0">
                  <a:srgbClr val="6E747A">
                    <a:alpha val="43000"/>
                  </a:srgbClr>
                </a:outerShdw>
              </a:effectLst>
              <a:ea typeface="Karla" charset="0"/>
            </a:endParaRPr>
          </a:p>
          <a:p>
            <a:pPr lvl="0" indent="-228600"/>
            <a:r>
              <a:rPr lang="en-GB" sz="1600" b="1" u="sng" dirty="0" smtClean="0">
                <a:ln w="0"/>
                <a:solidFill>
                  <a:srgbClr val="FF0000"/>
                </a:solidFill>
                <a:effectLst>
                  <a:outerShdw blurRad="38100" dist="25400" dir="5400000" algn="ctr" rotWithShape="0">
                    <a:srgbClr val="6E747A">
                      <a:alpha val="43000"/>
                    </a:srgbClr>
                  </a:outerShdw>
                </a:effectLst>
                <a:ea typeface="Karla" charset="0"/>
              </a:rPr>
              <a:t>The Employee –</a:t>
            </a:r>
          </a:p>
          <a:p>
            <a:pPr marL="457200" lvl="2" indent="-228600">
              <a:buFont typeface="Arial" pitchFamily="34" charset="0"/>
              <a:buChar char="•"/>
            </a:pPr>
            <a:r>
              <a:rPr lang="en-GB" sz="1600" dirty="0" smtClean="0">
                <a:ln w="0"/>
                <a:solidFill>
                  <a:schemeClr val="accent1"/>
                </a:solidFill>
                <a:effectLst>
                  <a:outerShdw blurRad="38100" dist="25400" dir="5400000" algn="ctr" rotWithShape="0">
                    <a:srgbClr val="6E747A">
                      <a:alpha val="43000"/>
                    </a:srgbClr>
                  </a:outerShdw>
                </a:effectLst>
                <a:ea typeface="Karla" charset="0"/>
              </a:rPr>
              <a:t>Report any shortcomings in health &amp; safety arrangements.</a:t>
            </a:r>
          </a:p>
          <a:p>
            <a:pPr marL="457200" lvl="2" indent="-228600">
              <a:buFont typeface="Arial" pitchFamily="34" charset="0"/>
              <a:buChar char="•"/>
            </a:pPr>
            <a:r>
              <a:rPr lang="en-GB" sz="1600" dirty="0" smtClean="0">
                <a:ln w="0"/>
                <a:solidFill>
                  <a:schemeClr val="accent1"/>
                </a:solidFill>
                <a:effectLst>
                  <a:outerShdw blurRad="38100" dist="25400" dir="5400000" algn="ctr" rotWithShape="0">
                    <a:srgbClr val="6E747A">
                      <a:alpha val="43000"/>
                    </a:srgbClr>
                  </a:outerShdw>
                </a:effectLst>
                <a:ea typeface="Karla" charset="0"/>
              </a:rPr>
              <a:t>Report dangerous situations.</a:t>
            </a:r>
          </a:p>
          <a:p>
            <a:pPr marL="457200" lvl="2" indent="-228600">
              <a:buFont typeface="Arial" pitchFamily="34" charset="0"/>
              <a:buChar char="•"/>
            </a:pPr>
            <a:r>
              <a:rPr lang="en-GB" sz="1600" dirty="0" smtClean="0">
                <a:ln w="0"/>
                <a:solidFill>
                  <a:schemeClr val="accent1"/>
                </a:solidFill>
                <a:effectLst>
                  <a:outerShdw blurRad="38100" dist="25400" dir="5400000" algn="ctr" rotWithShape="0">
                    <a:srgbClr val="6E747A">
                      <a:alpha val="43000"/>
                    </a:srgbClr>
                  </a:outerShdw>
                </a:effectLst>
                <a:ea typeface="Karla" charset="0"/>
              </a:rPr>
              <a:t>Use equipment in accordance with training and instruction.</a:t>
            </a:r>
          </a:p>
          <a:p>
            <a:pPr marL="457200" lvl="2" indent="-228600">
              <a:buFont typeface="Arial" pitchFamily="34" charset="0"/>
              <a:buChar char="•"/>
            </a:pPr>
            <a:r>
              <a:rPr lang="en-GB" sz="1600" dirty="0" smtClean="0">
                <a:ln w="0"/>
                <a:solidFill>
                  <a:schemeClr val="accent1"/>
                </a:solidFill>
                <a:effectLst>
                  <a:outerShdw blurRad="38100" dist="25400" dir="5400000" algn="ctr" rotWithShape="0">
                    <a:srgbClr val="6E747A">
                      <a:alpha val="43000"/>
                    </a:srgbClr>
                  </a:outerShdw>
                </a:effectLst>
                <a:ea typeface="Karla" charset="0"/>
              </a:rPr>
              <a:t>Take reasonable care of their own health &amp; safety and those of others who may be affected by their acts or omissions.</a:t>
            </a:r>
          </a:p>
          <a:p>
            <a:pPr marL="457200" lvl="0" indent="-228600"/>
            <a:endParaRPr lang="en" sz="1600" dirty="0" smtClean="0">
              <a:ln w="0"/>
              <a:solidFill>
                <a:schemeClr val="accent1"/>
              </a:solidFill>
              <a:effectLst>
                <a:outerShdw blurRad="38100" dist="25400" dir="5400000" algn="ctr" rotWithShape="0">
                  <a:srgbClr val="6E747A">
                    <a:alpha val="43000"/>
                  </a:srgbClr>
                </a:outerShdw>
              </a:effectLst>
              <a:ea typeface="Karla" charset="0"/>
            </a:endParaRPr>
          </a:p>
          <a:p>
            <a:pPr lvl="0"/>
            <a:r>
              <a:rPr lang="en" sz="1600" dirty="0" smtClean="0">
                <a:ln w="0"/>
                <a:solidFill>
                  <a:srgbClr val="FF0000"/>
                </a:solidFill>
                <a:effectLst>
                  <a:outerShdw blurRad="38100" dist="25400" dir="5400000" algn="ctr" rotWithShape="0">
                    <a:srgbClr val="6E747A">
                      <a:alpha val="43000"/>
                    </a:srgbClr>
                  </a:outerShdw>
                </a:effectLst>
                <a:ea typeface="Karla" charset="0"/>
              </a:rPr>
              <a:t>MHSWR </a:t>
            </a:r>
            <a:r>
              <a:rPr lang="en-GB" sz="1600" dirty="0" smtClean="0">
                <a:ln w="0"/>
                <a:solidFill>
                  <a:schemeClr val="accent1"/>
                </a:solidFill>
                <a:effectLst>
                  <a:outerShdw blurRad="38100" dist="25400" dir="5400000" algn="ctr" rotWithShape="0">
                    <a:srgbClr val="6E747A">
                      <a:alpha val="43000"/>
                    </a:srgbClr>
                  </a:outerShdw>
                </a:effectLst>
                <a:ea typeface="Karla" charset="0"/>
              </a:rPr>
              <a:t>were introduced to reinforce the </a:t>
            </a:r>
            <a:r>
              <a:rPr lang="en-GB" sz="1600" dirty="0" smtClean="0">
                <a:ln w="0"/>
                <a:solidFill>
                  <a:srgbClr val="FF0000"/>
                </a:solidFill>
                <a:effectLst>
                  <a:outerShdw blurRad="38100" dist="25400" dir="5400000" algn="ctr" rotWithShape="0">
                    <a:srgbClr val="6E747A">
                      <a:alpha val="43000"/>
                    </a:srgbClr>
                  </a:outerShdw>
                </a:effectLst>
                <a:ea typeface="Karla" charset="0"/>
              </a:rPr>
              <a:t>Health and Safety at Work Act 1974. </a:t>
            </a:r>
          </a:p>
          <a:p>
            <a:pPr lvl="0"/>
            <a:endParaRPr lang="en-GB" sz="1600" dirty="0" smtClean="0">
              <a:ln w="0"/>
              <a:solidFill>
                <a:schemeClr val="accent1"/>
              </a:solidFill>
              <a:effectLst>
                <a:outerShdw blurRad="38100" dist="25400" dir="5400000" algn="ctr" rotWithShape="0">
                  <a:srgbClr val="6E747A">
                    <a:alpha val="43000"/>
                  </a:srgbClr>
                </a:outerShdw>
              </a:effectLst>
              <a:ea typeface="Karla" charset="0"/>
            </a:endParaRPr>
          </a:p>
          <a:p>
            <a:pPr lvl="0"/>
            <a:r>
              <a:rPr lang="en-GB" sz="1600" dirty="0" smtClean="0">
                <a:ln w="0"/>
                <a:solidFill>
                  <a:schemeClr val="accent1"/>
                </a:solidFill>
                <a:effectLst>
                  <a:outerShdw blurRad="38100" dist="25400" dir="5400000" algn="ctr" rotWithShape="0">
                    <a:srgbClr val="6E747A">
                      <a:alpha val="43000"/>
                    </a:srgbClr>
                  </a:outerShdw>
                </a:effectLst>
                <a:ea typeface="Karla" charset="0"/>
              </a:rPr>
              <a:t>The </a:t>
            </a:r>
            <a:r>
              <a:rPr lang="en-GB" sz="1600" dirty="0" smtClean="0">
                <a:ln w="0"/>
                <a:solidFill>
                  <a:srgbClr val="FF0000"/>
                </a:solidFill>
                <a:effectLst>
                  <a:outerShdw blurRad="38100" dist="25400" dir="5400000" algn="ctr" rotWithShape="0">
                    <a:srgbClr val="6E747A">
                      <a:alpha val="43000"/>
                    </a:srgbClr>
                  </a:outerShdw>
                </a:effectLst>
                <a:ea typeface="Karla" charset="0"/>
              </a:rPr>
              <a:t>MHSWR </a:t>
            </a:r>
            <a:r>
              <a:rPr lang="en-GB" sz="1600" dirty="0" smtClean="0">
                <a:ln w="0"/>
                <a:solidFill>
                  <a:schemeClr val="accent1"/>
                </a:solidFill>
                <a:effectLst>
                  <a:outerShdw blurRad="38100" dist="25400" dir="5400000" algn="ctr" rotWithShape="0">
                    <a:srgbClr val="6E747A">
                      <a:alpha val="43000"/>
                    </a:srgbClr>
                  </a:outerShdw>
                </a:effectLst>
                <a:ea typeface="Karla" charset="0"/>
              </a:rPr>
              <a:t>places duties on employers and employees including those who are clients, designers, principal contractors or other contractors.</a:t>
            </a:r>
            <a:endParaRPr lang="en" sz="1600" dirty="0" smtClean="0">
              <a:ln w="0"/>
              <a:solidFill>
                <a:schemeClr val="accent1"/>
              </a:solidFill>
              <a:effectLst>
                <a:outerShdw blurRad="38100" dist="25400" dir="5400000" algn="ctr" rotWithShape="0">
                  <a:srgbClr val="6E747A">
                    <a:alpha val="43000"/>
                  </a:srgbClr>
                </a:outerShdw>
              </a:effectLst>
              <a:ea typeface="Karla" charset="0"/>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13</a:t>
            </a:fld>
            <a:endParaRPr lang="en-GB"/>
          </a:p>
        </p:txBody>
      </p:sp>
    </p:spTree>
    <p:extLst>
      <p:ext uri="{BB962C8B-B14F-4D97-AF65-F5344CB8AC3E}">
        <p14:creationId xmlns:p14="http://schemas.microsoft.com/office/powerpoint/2010/main" val="31146759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Other </a:t>
            </a:r>
            <a:r>
              <a:rPr lang="en-GB" baseline="0" dirty="0" smtClean="0"/>
              <a:t>useful </a:t>
            </a:r>
            <a:r>
              <a:rPr lang="en-GB" baseline="0" dirty="0" smtClean="0"/>
              <a:t>regulations practiced throughout the </a:t>
            </a:r>
            <a:r>
              <a:rPr lang="en-GB" baseline="0" dirty="0" smtClean="0"/>
              <a:t>organisation can be seen within this slide. </a:t>
            </a:r>
            <a:endParaRPr lang="en-GB" baseline="0" dirty="0" smtClean="0"/>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14</a:t>
            </a:fld>
            <a:endParaRPr lang="en-GB"/>
          </a:p>
        </p:txBody>
      </p:sp>
    </p:spTree>
    <p:extLst>
      <p:ext uri="{BB962C8B-B14F-4D97-AF65-F5344CB8AC3E}">
        <p14:creationId xmlns:p14="http://schemas.microsoft.com/office/powerpoint/2010/main" val="315034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n w="0"/>
                <a:solidFill>
                  <a:schemeClr val="accent1"/>
                </a:solidFill>
                <a:effectLst>
                  <a:outerShdw blurRad="38100" dist="25400" dir="5400000" algn="ctr" rotWithShape="0">
                    <a:srgbClr val="6E747A">
                      <a:alpha val="43000"/>
                    </a:srgbClr>
                  </a:outerShdw>
                </a:effectLst>
                <a:ea typeface="Karla" panose="020B0604020202020204" charset="0"/>
              </a:rPr>
              <a:t>The Working Time Regulations (1998) ensures the rights of workers ensuring they don not work excessive hours.</a:t>
            </a:r>
          </a:p>
          <a:p>
            <a:r>
              <a:rPr lang="en-GB" dirty="0" smtClean="0"/>
              <a:t>Listed</a:t>
            </a:r>
            <a:r>
              <a:rPr lang="en-GB" baseline="0" dirty="0" smtClean="0"/>
              <a:t> here are basic right that the regulation provide.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p:txBody>
      </p:sp>
      <p:sp>
        <p:nvSpPr>
          <p:cNvPr id="4" name="Slide Number Placeholder 3"/>
          <p:cNvSpPr>
            <a:spLocks noGrp="1"/>
          </p:cNvSpPr>
          <p:nvPr>
            <p:ph type="sldNum" sz="quarter" idx="10"/>
          </p:nvPr>
        </p:nvSpPr>
        <p:spPr/>
        <p:txBody>
          <a:bodyPr/>
          <a:lstStyle/>
          <a:p>
            <a:fld id="{C1EC9C1F-698A-4384-91D0-AF09D134F726}" type="slidenum">
              <a:rPr lang="en-GB" smtClean="0"/>
              <a:t>15</a:t>
            </a:fld>
            <a:endParaRPr lang="en-GB"/>
          </a:p>
        </p:txBody>
      </p:sp>
    </p:spTree>
    <p:extLst>
      <p:ext uri="{BB962C8B-B14F-4D97-AF65-F5344CB8AC3E}">
        <p14:creationId xmlns:p14="http://schemas.microsoft.com/office/powerpoint/2010/main" val="40771049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Practical Safety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16</a:t>
            </a:fld>
            <a:endParaRPr lang="en-GB"/>
          </a:p>
        </p:txBody>
      </p:sp>
    </p:spTree>
    <p:extLst>
      <p:ext uri="{BB962C8B-B14F-4D97-AF65-F5344CB8AC3E}">
        <p14:creationId xmlns:p14="http://schemas.microsoft.com/office/powerpoint/2010/main" val="1132243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smtClean="0"/>
              <a:t>Fire  Extinguisher Colouer Codes. The color codes detail  what extinguisher to use on different fires. Ensure that in the event of a fire  you know the correct extinguisher to use, as some of the products that we use react badly to water, the COSHH assessments identify the correct one to use.</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17</a:t>
            </a:fld>
            <a:endParaRPr lang="en-GB"/>
          </a:p>
        </p:txBody>
      </p:sp>
    </p:spTree>
    <p:extLst>
      <p:ext uri="{BB962C8B-B14F-4D97-AF65-F5344CB8AC3E}">
        <p14:creationId xmlns:p14="http://schemas.microsoft.com/office/powerpoint/2010/main" val="3030881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Four main colour safety signs to watch out for</a:t>
            </a:r>
            <a:r>
              <a:rPr lang="en-GB" baseline="0" dirty="0" smtClean="0"/>
              <a:t> onsite: </a:t>
            </a:r>
          </a:p>
          <a:p>
            <a:pPr marL="171450" indent="-171450">
              <a:buFont typeface="Arial" panose="020B0604020202020204" pitchFamily="34" charset="0"/>
              <a:buChar char="•"/>
            </a:pPr>
            <a:r>
              <a:rPr lang="en-GB" baseline="0" dirty="0" smtClean="0"/>
              <a:t>Prohibitions – Must Not Do – These are often round red shapes, white background with a diagonal line through</a:t>
            </a:r>
          </a:p>
          <a:p>
            <a:pPr marL="171450" indent="-171450">
              <a:buFont typeface="Arial" panose="020B0604020202020204" pitchFamily="34" charset="0"/>
              <a:buChar char="•"/>
            </a:pPr>
            <a:r>
              <a:rPr lang="en-GB" baseline="0" dirty="0" smtClean="0"/>
              <a:t>Warning – Warning of hazard or danger – These are often a black triangle with a yellow background </a:t>
            </a:r>
          </a:p>
          <a:p>
            <a:pPr marL="171450" indent="-171450">
              <a:buFont typeface="Arial" panose="020B0604020202020204" pitchFamily="34" charset="0"/>
              <a:buChar char="•"/>
            </a:pPr>
            <a:r>
              <a:rPr lang="en-GB" baseline="0" dirty="0" smtClean="0"/>
              <a:t>Mandatory – Prescribing specific behaviours to follow – These are often blue round shaped signs with white pictograms</a:t>
            </a:r>
          </a:p>
          <a:p>
            <a:pPr marL="171450" indent="-171450">
              <a:buFont typeface="Arial" panose="020B0604020202020204" pitchFamily="34" charset="0"/>
              <a:buChar char="•"/>
            </a:pPr>
            <a:r>
              <a:rPr lang="en-GB" baseline="0" dirty="0" smtClean="0"/>
              <a:t>Emergency – Information on emergency exits, first aid etc. – These are often green background shaped signs with white pictograms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18</a:t>
            </a:fld>
            <a:endParaRPr lang="en-GB"/>
          </a:p>
        </p:txBody>
      </p:sp>
    </p:spTree>
    <p:extLst>
      <p:ext uri="{BB962C8B-B14F-4D97-AF65-F5344CB8AC3E}">
        <p14:creationId xmlns:p14="http://schemas.microsoft.com/office/powerpoint/2010/main" val="9306447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1"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It is for your own Safety and Welfare that you wear</a:t>
            </a:r>
            <a:r>
              <a:rPr lang="en-GB" sz="1200" b="1" kern="1200" baseline="0" dirty="0" smtClean="0">
                <a:ln w="0"/>
                <a:solidFill>
                  <a:schemeClr val="accent1"/>
                </a:solidFill>
                <a:effectLst>
                  <a:outerShdw blurRad="38100" dist="25400" dir="5400000" algn="ctr" rotWithShape="0">
                    <a:srgbClr val="6E747A">
                      <a:alpha val="43000"/>
                    </a:srgbClr>
                  </a:outerShdw>
                </a:effectLst>
                <a:latin typeface="+mn-lt"/>
                <a:ea typeface="+mn-ea"/>
                <a:cs typeface="+mn-cs"/>
              </a:rPr>
              <a:t> </a:t>
            </a:r>
            <a:r>
              <a:rPr lang="en-GB" sz="1200" b="1"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the PPE &amp; RPE supplied.</a:t>
            </a:r>
          </a:p>
          <a:p>
            <a:pPr algn="l"/>
            <a:r>
              <a:rPr lang="en-GB" sz="1200" b="1"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You must not bring in to work your own safety equipment, you must use the equipment supplied by your employer.</a:t>
            </a:r>
          </a:p>
          <a:p>
            <a:pPr algn="l"/>
            <a:r>
              <a:rPr lang="en-GB" sz="1200" b="1"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Please ensure that all equipment is well maintained and is fit for  the task, report any defects to your supervisor.</a:t>
            </a:r>
          </a:p>
          <a:p>
            <a:pPr algn="l"/>
            <a:endParaRPr lang="en-GB" sz="1200" b="1" kern="1200" dirty="0" smtClean="0">
              <a:ln w="0"/>
              <a:solidFill>
                <a:schemeClr val="accent1"/>
              </a:solidFill>
              <a:effectLst>
                <a:outerShdw blurRad="38100" dist="25400" dir="5400000" algn="ctr" rotWithShape="0">
                  <a:srgbClr val="6E747A">
                    <a:alpha val="43000"/>
                  </a:srgbClr>
                </a:outerShdw>
              </a:effectLst>
              <a:latin typeface="+mn-lt"/>
              <a:ea typeface="+mn-ea"/>
              <a:cs typeface="+mn-cs"/>
            </a:endParaRPr>
          </a:p>
          <a:p>
            <a:pPr algn="l"/>
            <a:r>
              <a:rPr lang="en-GB" sz="1200" b="1" kern="1200" dirty="0" smtClean="0">
                <a:solidFill>
                  <a:srgbClr val="FF0000"/>
                </a:solidFill>
                <a:latin typeface="+mn-lt"/>
                <a:ea typeface="+mn-ea"/>
                <a:cs typeface="+mn-cs"/>
              </a:rPr>
              <a:t>REMEMBER YOU ARE AT RISK AND UNPROTECTED</a:t>
            </a:r>
            <a:r>
              <a:rPr lang="en-GB" sz="1200" b="1" kern="1200" baseline="0" dirty="0" smtClean="0">
                <a:solidFill>
                  <a:srgbClr val="FF0000"/>
                </a:solidFill>
                <a:latin typeface="+mn-lt"/>
                <a:ea typeface="+mn-ea"/>
                <a:cs typeface="+mn-cs"/>
              </a:rPr>
              <a:t> </a:t>
            </a:r>
            <a:r>
              <a:rPr lang="en-GB" sz="1200" b="1" kern="1200" dirty="0" smtClean="0">
                <a:solidFill>
                  <a:srgbClr val="FF0000"/>
                </a:solidFill>
                <a:latin typeface="+mn-lt"/>
                <a:ea typeface="+mn-ea"/>
                <a:cs typeface="+mn-cs"/>
              </a:rPr>
              <a:t>WITHOUT  PPE &amp; RPE</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19</a:t>
            </a:fld>
            <a:endParaRPr lang="en-GB"/>
          </a:p>
        </p:txBody>
      </p:sp>
    </p:spTree>
    <p:extLst>
      <p:ext uri="{BB962C8B-B14F-4D97-AF65-F5344CB8AC3E}">
        <p14:creationId xmlns:p14="http://schemas.microsoft.com/office/powerpoint/2010/main" val="37228757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0" dirty="0" smtClean="0"/>
              <a:t>Mandatory Safety Equipment</a:t>
            </a:r>
          </a:p>
          <a:p>
            <a:pPr algn="l"/>
            <a:r>
              <a:rPr lang="en-US" sz="1200" b="0" dirty="0" smtClean="0"/>
              <a:t>Please check Site safety boards for compliance regarding the wearing of safety equipment (PPE).</a:t>
            </a:r>
            <a:r>
              <a:rPr lang="en-US" sz="1200" b="0" baseline="0" dirty="0" smtClean="0"/>
              <a:t> Different sites have different rules.</a:t>
            </a:r>
            <a:endParaRPr lang="en-US" sz="1200" b="0" dirty="0" smtClean="0"/>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20</a:t>
            </a:fld>
            <a:endParaRPr lang="en-GB"/>
          </a:p>
        </p:txBody>
      </p:sp>
    </p:spTree>
    <p:extLst>
      <p:ext uri="{BB962C8B-B14F-4D97-AF65-F5344CB8AC3E}">
        <p14:creationId xmlns:p14="http://schemas.microsoft.com/office/powerpoint/2010/main" val="25256545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Types of PPE available on various sites</a:t>
            </a:r>
            <a:r>
              <a:rPr lang="en-GB" baseline="0" dirty="0" smtClean="0"/>
              <a:t> i.e. ear, eye and RPE protection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21</a:t>
            </a:fld>
            <a:endParaRPr lang="en-GB"/>
          </a:p>
        </p:txBody>
      </p:sp>
    </p:spTree>
    <p:extLst>
      <p:ext uri="{BB962C8B-B14F-4D97-AF65-F5344CB8AC3E}">
        <p14:creationId xmlns:p14="http://schemas.microsoft.com/office/powerpoint/2010/main" val="20268672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GB" sz="1200" dirty="0" smtClean="0">
                <a:ln w="0"/>
                <a:solidFill>
                  <a:schemeClr val="accent1"/>
                </a:solidFill>
                <a:effectLst>
                  <a:outerShdw blurRad="38100" dist="25400" dir="5400000" algn="ctr" rotWithShape="0">
                    <a:srgbClr val="6E747A">
                      <a:alpha val="43000"/>
                    </a:srgbClr>
                  </a:outerShdw>
                </a:effectLst>
              </a:rPr>
              <a:t>Report all accidents, incidents, near misses and dangerous occurrences to your supervisor or your site manager!</a:t>
            </a:r>
          </a:p>
          <a:p>
            <a:pPr marL="0" indent="0" algn="l">
              <a:buNone/>
            </a:pPr>
            <a:r>
              <a:rPr lang="en-GB" sz="1200" dirty="0" smtClean="0">
                <a:ln w="0"/>
                <a:solidFill>
                  <a:schemeClr val="accent1"/>
                </a:solidFill>
                <a:effectLst>
                  <a:outerShdw blurRad="38100" dist="25400" dir="5400000" algn="ctr" rotWithShape="0">
                    <a:srgbClr val="6E747A">
                      <a:alpha val="43000"/>
                    </a:srgbClr>
                  </a:outerShdw>
                </a:effectLst>
              </a:rPr>
              <a:t>All accidents to be entered into the Accident book! </a:t>
            </a:r>
          </a:p>
          <a:p>
            <a:pPr algn="l" eaLnBrk="0" hangingPunct="0">
              <a:lnSpc>
                <a:spcPct val="125000"/>
              </a:lnSpc>
            </a:pPr>
            <a:r>
              <a:rPr lang="en-GB" sz="1200"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If an employee</a:t>
            </a:r>
            <a:r>
              <a:rPr lang="en-GB" sz="1200" kern="1200" baseline="0" dirty="0" smtClean="0">
                <a:ln w="0"/>
                <a:solidFill>
                  <a:schemeClr val="accent1"/>
                </a:solidFill>
                <a:effectLst>
                  <a:outerShdw blurRad="38100" dist="25400" dir="5400000" algn="ctr" rotWithShape="0">
                    <a:srgbClr val="6E747A">
                      <a:alpha val="43000"/>
                    </a:srgbClr>
                  </a:outerShdw>
                </a:effectLst>
                <a:latin typeface="+mn-lt"/>
                <a:ea typeface="+mn-ea"/>
                <a:cs typeface="+mn-cs"/>
              </a:rPr>
              <a:t> </a:t>
            </a:r>
            <a:r>
              <a:rPr lang="en-GB" sz="1200"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requires medical treatment while at work.</a:t>
            </a:r>
            <a:r>
              <a:rPr lang="en-GB" sz="1200" kern="1200" baseline="0" dirty="0" smtClean="0">
                <a:ln w="0"/>
                <a:solidFill>
                  <a:schemeClr val="accent1"/>
                </a:solidFill>
                <a:effectLst>
                  <a:outerShdw blurRad="38100" dist="25400" dir="5400000" algn="ctr" rotWithShape="0">
                    <a:srgbClr val="6E747A">
                      <a:alpha val="43000"/>
                    </a:srgbClr>
                  </a:outerShdw>
                </a:effectLst>
                <a:latin typeface="+mn-lt"/>
                <a:ea typeface="+mn-ea"/>
                <a:cs typeface="+mn-cs"/>
              </a:rPr>
              <a:t> </a:t>
            </a:r>
            <a:r>
              <a:rPr lang="en-GB" sz="1200"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ALL recommendations, including</a:t>
            </a:r>
            <a:r>
              <a:rPr lang="en-GB" sz="1200" kern="1200" baseline="0" dirty="0" smtClean="0">
                <a:ln w="0"/>
                <a:solidFill>
                  <a:schemeClr val="accent1"/>
                </a:solidFill>
                <a:effectLst>
                  <a:outerShdw blurRad="38100" dist="25400" dir="5400000" algn="ctr" rotWithShape="0">
                    <a:srgbClr val="6E747A">
                      <a:alpha val="43000"/>
                    </a:srgbClr>
                  </a:outerShdw>
                </a:effectLst>
                <a:latin typeface="+mn-lt"/>
                <a:ea typeface="+mn-ea"/>
                <a:cs typeface="+mn-cs"/>
              </a:rPr>
              <a:t> </a:t>
            </a:r>
            <a:r>
              <a:rPr lang="en-GB" sz="1200"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hospital attendance by the Site medic,</a:t>
            </a:r>
            <a:r>
              <a:rPr lang="en-GB" sz="1200" kern="1200" baseline="0" dirty="0" smtClean="0">
                <a:ln w="0"/>
                <a:solidFill>
                  <a:schemeClr val="accent1"/>
                </a:solidFill>
                <a:effectLst>
                  <a:outerShdw blurRad="38100" dist="25400" dir="5400000" algn="ctr" rotWithShape="0">
                    <a:srgbClr val="6E747A">
                      <a:alpha val="43000"/>
                    </a:srgbClr>
                  </a:outerShdw>
                </a:effectLst>
                <a:latin typeface="+mn-lt"/>
                <a:ea typeface="+mn-ea"/>
                <a:cs typeface="+mn-cs"/>
              </a:rPr>
              <a:t> </a:t>
            </a:r>
            <a:r>
              <a:rPr lang="en-GB" sz="1200" kern="1200" dirty="0" smtClean="0">
                <a:ln w="0"/>
                <a:solidFill>
                  <a:schemeClr val="accent1"/>
                </a:solidFill>
                <a:effectLst>
                  <a:outerShdw blurRad="38100" dist="25400" dir="5400000" algn="ctr" rotWithShape="0">
                    <a:srgbClr val="6E747A">
                      <a:alpha val="43000"/>
                    </a:srgbClr>
                  </a:outerShdw>
                </a:effectLst>
                <a:latin typeface="+mn-lt"/>
                <a:ea typeface="+mn-ea"/>
                <a:cs typeface="+mn-cs"/>
              </a:rPr>
              <a:t>must be complied with</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22</a:t>
            </a:fld>
            <a:endParaRPr lang="en-GB"/>
          </a:p>
        </p:txBody>
      </p:sp>
    </p:spTree>
    <p:extLst>
      <p:ext uri="{BB962C8B-B14F-4D97-AF65-F5344CB8AC3E}">
        <p14:creationId xmlns:p14="http://schemas.microsoft.com/office/powerpoint/2010/main" val="3305518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ln w="0"/>
                <a:solidFill>
                  <a:schemeClr val="accent1"/>
                </a:solidFill>
                <a:effectLst>
                  <a:outerShdw blurRad="38100" dist="25400" dir="5400000" algn="ctr" rotWithShape="0">
                    <a:srgbClr val="6E747A">
                      <a:alpha val="43000"/>
                    </a:srgbClr>
                  </a:outerShdw>
                </a:effectLst>
              </a:rPr>
              <a:t>Accidents at work have three significant consequences:</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Personal injury</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Damage to profitability</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Potential for prosecution and claims</a:t>
            </a:r>
          </a:p>
          <a:p>
            <a:endParaRPr lang="en-GB" dirty="0" smtClean="0"/>
          </a:p>
          <a:p>
            <a:r>
              <a:rPr lang="en-GB" sz="1200" dirty="0" smtClean="0">
                <a:ln w="0"/>
                <a:solidFill>
                  <a:schemeClr val="accent1"/>
                </a:solidFill>
                <a:effectLst>
                  <a:outerShdw blurRad="38100" dist="25400" dir="5400000" algn="ctr" rotWithShape="0">
                    <a:srgbClr val="6E747A">
                      <a:alpha val="43000"/>
                    </a:srgbClr>
                  </a:outerShdw>
                </a:effectLst>
              </a:rPr>
              <a:t>Safety is an asset to be protected!</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23</a:t>
            </a:fld>
            <a:endParaRPr lang="en-GB"/>
          </a:p>
        </p:txBody>
      </p:sp>
    </p:spTree>
    <p:extLst>
      <p:ext uri="{BB962C8B-B14F-4D97-AF65-F5344CB8AC3E}">
        <p14:creationId xmlns:p14="http://schemas.microsoft.com/office/powerpoint/2010/main" val="3789713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smtClean="0">
                <a:ln w="0"/>
                <a:solidFill>
                  <a:schemeClr val="accent1"/>
                </a:solidFill>
                <a:effectLst>
                  <a:outerShdw blurRad="38100" dist="25400" dir="5400000" algn="ctr" rotWithShape="0">
                    <a:srgbClr val="6E747A">
                      <a:alpha val="43000"/>
                    </a:srgbClr>
                  </a:outerShdw>
                </a:effectLst>
              </a:rPr>
              <a:t>How important is safety for you?</a:t>
            </a:r>
            <a:endParaRPr lang="en-GB" sz="5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ride in a car with defective brakes?</a:t>
            </a:r>
            <a:endParaRPr lang="en-GB" sz="5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fly in an aircraft with a pilot who was falling asleep?</a:t>
            </a:r>
            <a:endParaRPr lang="en-GB" sz="5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sail on a ferry with no lifeboats? </a:t>
            </a:r>
            <a:endParaRPr lang="en-GB" sz="5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place your well-being at risk in your workplace?</a:t>
            </a:r>
          </a:p>
          <a:p>
            <a:pPr>
              <a:buFont typeface="Wingdings" panose="05000000000000000000" pitchFamily="2" charset="2"/>
              <a:buChar char="v"/>
            </a:pPr>
            <a:endParaRPr lang="en-GB" dirty="0" smtClean="0">
              <a:ln w="0"/>
              <a:solidFill>
                <a:schemeClr val="accent1"/>
              </a:solidFill>
              <a:effectLst>
                <a:outerShdw blurRad="38100" dist="25400" dir="5400000" algn="ctr" rotWithShape="0">
                  <a:srgbClr val="6E747A">
                    <a:alpha val="43000"/>
                  </a:srgbClr>
                </a:outerShdw>
              </a:effectLst>
            </a:endParaRPr>
          </a:p>
          <a:p>
            <a:pPr marL="0" indent="0">
              <a:buFont typeface="Wingdings 3" charset="2"/>
              <a:buNone/>
            </a:pPr>
            <a:r>
              <a:rPr lang="en-GB" dirty="0" smtClean="0">
                <a:ln w="0"/>
                <a:solidFill>
                  <a:schemeClr val="accent1"/>
                </a:solidFill>
                <a:effectLst>
                  <a:outerShdw blurRad="38100" dist="25400" dir="5400000" algn="ctr" rotWithShape="0">
                    <a:srgbClr val="6E747A">
                      <a:alpha val="43000"/>
                    </a:srgbClr>
                  </a:outerShdw>
                </a:effectLst>
              </a:rPr>
              <a:t>If you ignore safety rules, YOU:</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yourself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 friends and colleagues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the organisation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 job at risk</a:t>
            </a:r>
          </a:p>
          <a:p>
            <a:pPr>
              <a:buFont typeface="Wingdings" panose="05000000000000000000" pitchFamily="2" charset="2"/>
              <a:buChar char="v"/>
            </a:pPr>
            <a:endParaRPr lang="en-GB" dirty="0" smtClean="0">
              <a:ln w="0"/>
              <a:solidFill>
                <a:schemeClr val="accent1"/>
              </a:solidFill>
              <a:effectLst>
                <a:outerShdw blurRad="38100" dist="25400" dir="5400000" algn="ctr" rotWithShape="0">
                  <a:srgbClr val="6E747A">
                    <a:alpha val="43000"/>
                  </a:srgbClr>
                </a:outerShdw>
              </a:effectLst>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24</a:t>
            </a:fld>
            <a:endParaRPr lang="en-GB"/>
          </a:p>
        </p:txBody>
      </p:sp>
    </p:spTree>
    <p:extLst>
      <p:ext uri="{BB962C8B-B14F-4D97-AF65-F5344CB8AC3E}">
        <p14:creationId xmlns:p14="http://schemas.microsoft.com/office/powerpoint/2010/main" val="42483979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Possible consequences of workplace accidents!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25</a:t>
            </a:fld>
            <a:endParaRPr lang="en-GB"/>
          </a:p>
        </p:txBody>
      </p:sp>
    </p:spTree>
    <p:extLst>
      <p:ext uri="{BB962C8B-B14F-4D97-AF65-F5344CB8AC3E}">
        <p14:creationId xmlns:p14="http://schemas.microsoft.com/office/powerpoint/2010/main" val="223551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smtClean="0"/>
              <a:t>Adapt and Survive - </a:t>
            </a:r>
            <a:r>
              <a:rPr lang="en-GB" sz="1200" dirty="0" smtClean="0">
                <a:ln w="0"/>
                <a:solidFill>
                  <a:schemeClr val="tx1"/>
                </a:solidFill>
              </a:rPr>
              <a:t>In each case, hazards were identified and special protective measures and practices developed.</a:t>
            </a:r>
          </a:p>
          <a:p>
            <a:pPr marL="0" indent="0">
              <a:buNone/>
            </a:pPr>
            <a:r>
              <a:rPr lang="en-GB" sz="1200" dirty="0" smtClean="0">
                <a:ln w="0"/>
                <a:solidFill>
                  <a:schemeClr val="tx1"/>
                </a:solidFill>
              </a:rPr>
              <a:t>Health and Safety requires the same risk assessment approach. </a:t>
            </a:r>
            <a:r>
              <a:rPr lang="en-GB" sz="1200" baseline="0" dirty="0" smtClean="0">
                <a:ln w="0"/>
                <a:solidFill>
                  <a:schemeClr val="tx1"/>
                </a:solidFill>
              </a:rPr>
              <a:t> </a:t>
            </a:r>
            <a:r>
              <a:rPr lang="en-GB" sz="1200" dirty="0" smtClean="0">
                <a:ln w="0"/>
                <a:solidFill>
                  <a:schemeClr val="tx1"/>
                </a:solidFill>
              </a:rPr>
              <a:t>Systems have been developed to protect you, so make use of them!</a:t>
            </a:r>
          </a:p>
          <a:p>
            <a:pPr marL="0" indent="0">
              <a:buNone/>
            </a:pPr>
            <a:endParaRPr lang="en-GB" sz="1200" dirty="0" smtClean="0">
              <a:ln w="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n w="0"/>
                <a:solidFill>
                  <a:schemeClr val="tx1"/>
                </a:solidFill>
              </a:rPr>
              <a:t>Safeguards - The human body is vulnerable. We need to protect ourselves from hazards in the workplace. While some of these may be rare, we cannot afford to drop our guard.</a:t>
            </a:r>
          </a:p>
          <a:p>
            <a:pPr marL="0" indent="0">
              <a:buNone/>
            </a:pPr>
            <a:endParaRPr lang="en-GB" sz="1200" dirty="0" smtClean="0">
              <a:ln w="0"/>
              <a:solidFill>
                <a:schemeClr val="tx1"/>
              </a:solidFill>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26</a:t>
            </a:fld>
            <a:endParaRPr lang="en-GB"/>
          </a:p>
        </p:txBody>
      </p:sp>
    </p:spTree>
    <p:extLst>
      <p:ext uri="{BB962C8B-B14F-4D97-AF65-F5344CB8AC3E}">
        <p14:creationId xmlns:p14="http://schemas.microsoft.com/office/powerpoint/2010/main" val="3346542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Safety</a:t>
            </a:r>
            <a:r>
              <a:rPr lang="en-GB" baseline="0" dirty="0" smtClean="0"/>
              <a:t> it is your call – Various ways and means that may contribute to accidents/ incidents </a:t>
            </a:r>
          </a:p>
          <a:p>
            <a:r>
              <a:rPr lang="en-GB" baseline="0" dirty="0" smtClean="0"/>
              <a:t>Housekeeping issues </a:t>
            </a:r>
          </a:p>
          <a:p>
            <a:r>
              <a:rPr lang="en-GB" baseline="0" dirty="0" smtClean="0"/>
              <a:t>Use of machines </a:t>
            </a:r>
          </a:p>
          <a:p>
            <a:r>
              <a:rPr lang="en-GB" baseline="0" dirty="0" smtClean="0"/>
              <a:t>Behaviour issues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27</a:t>
            </a:fld>
            <a:endParaRPr lang="en-GB"/>
          </a:p>
        </p:txBody>
      </p:sp>
    </p:spTree>
    <p:extLst>
      <p:ext uri="{BB962C8B-B14F-4D97-AF65-F5344CB8AC3E}">
        <p14:creationId xmlns:p14="http://schemas.microsoft.com/office/powerpoint/2010/main" val="4399725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Ladders </a:t>
            </a:r>
          </a:p>
          <a:p>
            <a:r>
              <a:rPr lang="en-GB" dirty="0" smtClean="0"/>
              <a:t>Lifting and Carrying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28</a:t>
            </a:fld>
            <a:endParaRPr lang="en-GB"/>
          </a:p>
        </p:txBody>
      </p:sp>
    </p:spTree>
    <p:extLst>
      <p:ext uri="{BB962C8B-B14F-4D97-AF65-F5344CB8AC3E}">
        <p14:creationId xmlns:p14="http://schemas.microsoft.com/office/powerpoint/2010/main" val="38476765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Electrical</a:t>
            </a:r>
            <a:r>
              <a:rPr lang="en-GB" baseline="0" dirty="0" smtClean="0"/>
              <a:t> Safety </a:t>
            </a:r>
          </a:p>
          <a:p>
            <a:r>
              <a:rPr lang="en-GB" baseline="0" dirty="0" smtClean="0"/>
              <a:t>And Office Safety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29</a:t>
            </a:fld>
            <a:endParaRPr lang="en-GB"/>
          </a:p>
        </p:txBody>
      </p:sp>
    </p:spTree>
    <p:extLst>
      <p:ext uri="{BB962C8B-B14F-4D97-AF65-F5344CB8AC3E}">
        <p14:creationId xmlns:p14="http://schemas.microsoft.com/office/powerpoint/2010/main" val="21868447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Knowing the different danger signs and meanings</a:t>
            </a:r>
            <a:r>
              <a:rPr lang="en-GB" baseline="0" dirty="0" smtClean="0"/>
              <a:t> is important for working onsite </a:t>
            </a:r>
          </a:p>
          <a:p>
            <a:r>
              <a:rPr lang="en-GB" baseline="0" dirty="0" smtClean="0"/>
              <a:t>Please be aware of what is around you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30</a:t>
            </a:fld>
            <a:endParaRPr lang="en-GB"/>
          </a:p>
        </p:txBody>
      </p:sp>
    </p:spTree>
    <p:extLst>
      <p:ext uri="{BB962C8B-B14F-4D97-AF65-F5344CB8AC3E}">
        <p14:creationId xmlns:p14="http://schemas.microsoft.com/office/powerpoint/2010/main" val="35998345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dirty="0" smtClean="0">
                <a:solidFill>
                  <a:srgbClr val="0070C0"/>
                </a:solidFill>
              </a:rPr>
              <a:t>Important Rules for Hazardous Substances   </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Hazard information only relates to known hazards</a:t>
            </a:r>
          </a:p>
          <a:p>
            <a:pPr>
              <a:buFont typeface="Wingdings" panose="05000000000000000000" pitchFamily="2" charset="2"/>
              <a:buChar char="v"/>
            </a:pPr>
            <a:endParaRPr lang="en-GB" sz="3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Every hazardous substance needs to be assessed – read the COSHH Assessment before use</a:t>
            </a:r>
          </a:p>
          <a:p>
            <a:pPr>
              <a:buFont typeface="Wingdings" panose="05000000000000000000" pitchFamily="2" charset="2"/>
              <a:buChar char="v"/>
            </a:pPr>
            <a:endParaRPr lang="en-GB" sz="3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Make sure you know the hazards, and how to keep yourself safe – and what to do in an emergency</a:t>
            </a:r>
          </a:p>
          <a:p>
            <a:pPr>
              <a:buFont typeface="Wingdings" panose="05000000000000000000" pitchFamily="2" charset="2"/>
              <a:buChar char="v"/>
            </a:pPr>
            <a:endParaRPr lang="en-GB" sz="3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Substances that can be inhaled usually present the most danger, for example asbestos</a:t>
            </a:r>
          </a:p>
          <a:p>
            <a:pPr>
              <a:buFont typeface="Wingdings" panose="05000000000000000000" pitchFamily="2" charset="2"/>
              <a:buChar char="v"/>
            </a:pPr>
            <a:endParaRPr lang="en-GB" sz="3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Particularly dangerous:</a:t>
            </a:r>
            <a:br>
              <a:rPr lang="en-GB" sz="1200" dirty="0" smtClean="0">
                <a:ln w="0"/>
                <a:solidFill>
                  <a:schemeClr val="accent1"/>
                </a:solidFill>
                <a:effectLst>
                  <a:outerShdw blurRad="38100" dist="25400" dir="5400000" algn="ctr" rotWithShape="0">
                    <a:srgbClr val="6E747A">
                      <a:alpha val="43000"/>
                    </a:srgbClr>
                  </a:outerShdw>
                </a:effectLst>
              </a:rPr>
            </a:br>
            <a:r>
              <a:rPr lang="en-GB" sz="1200" dirty="0" smtClean="0">
                <a:ln w="0"/>
                <a:solidFill>
                  <a:schemeClr val="accent1"/>
                </a:solidFill>
                <a:effectLst>
                  <a:outerShdw blurRad="38100" dist="25400" dir="5400000" algn="ctr" rotWithShape="0">
                    <a:srgbClr val="6E747A">
                      <a:alpha val="43000"/>
                    </a:srgbClr>
                  </a:outerShdw>
                </a:effectLst>
              </a:rPr>
              <a:t>	- Evaporation from toxic and combustible liquids</a:t>
            </a:r>
            <a:br>
              <a:rPr lang="en-GB" sz="1200" dirty="0" smtClean="0">
                <a:ln w="0"/>
                <a:solidFill>
                  <a:schemeClr val="accent1"/>
                </a:solidFill>
                <a:effectLst>
                  <a:outerShdw blurRad="38100" dist="25400" dir="5400000" algn="ctr" rotWithShape="0">
                    <a:srgbClr val="6E747A">
                      <a:alpha val="43000"/>
                    </a:srgbClr>
                  </a:outerShdw>
                </a:effectLst>
              </a:rPr>
            </a:br>
            <a:r>
              <a:rPr lang="en-GB" sz="1200" dirty="0" smtClean="0">
                <a:ln w="0"/>
                <a:solidFill>
                  <a:schemeClr val="accent1"/>
                </a:solidFill>
                <a:effectLst>
                  <a:outerShdw blurRad="38100" dist="25400" dir="5400000" algn="ctr" rotWithShape="0">
                    <a:srgbClr val="6E747A">
                      <a:alpha val="43000"/>
                    </a:srgbClr>
                  </a:outerShdw>
                </a:effectLst>
              </a:rPr>
              <a:t>	- Use of unsuitable containers e.g. hazardous substances stored in drink bottles</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31</a:t>
            </a:fld>
            <a:endParaRPr lang="en-GB"/>
          </a:p>
        </p:txBody>
      </p:sp>
    </p:spTree>
    <p:extLst>
      <p:ext uri="{BB962C8B-B14F-4D97-AF65-F5344CB8AC3E}">
        <p14:creationId xmlns:p14="http://schemas.microsoft.com/office/powerpoint/2010/main" val="31139579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Fire prevention and fire evacuation </a:t>
            </a:r>
          </a:p>
          <a:p>
            <a:endParaRPr lang="en-GB" baseline="0" dirty="0" smtClean="0"/>
          </a:p>
          <a:p>
            <a:r>
              <a:rPr lang="en-GB" baseline="0" dirty="0" smtClean="0"/>
              <a:t>Fire Prevention - </a:t>
            </a:r>
            <a:r>
              <a:rPr lang="en-GB" sz="1200" b="0" i="0" kern="1200" dirty="0" smtClean="0">
                <a:solidFill>
                  <a:schemeClr val="tx1"/>
                </a:solidFill>
                <a:effectLst/>
                <a:latin typeface="+mn-lt"/>
                <a:ea typeface="+mn-ea"/>
                <a:cs typeface="+mn-cs"/>
              </a:rPr>
              <a:t>It is a proactive method of preventing fire-based emergencies and reducing the damage caused by them.</a:t>
            </a:r>
          </a:p>
          <a:p>
            <a:r>
              <a:rPr lang="en-GB" sz="1200" b="0" i="0" kern="1200" baseline="0" dirty="0" smtClean="0">
                <a:solidFill>
                  <a:schemeClr val="tx1"/>
                </a:solidFill>
                <a:effectLst/>
                <a:latin typeface="+mn-lt"/>
                <a:ea typeface="+mn-ea"/>
                <a:cs typeface="+mn-cs"/>
              </a:rPr>
              <a:t>Fire Evacuation - </a:t>
            </a:r>
            <a:r>
              <a:rPr lang="en-GB" sz="1200" b="0" i="0" kern="1200" dirty="0" smtClean="0">
                <a:solidFill>
                  <a:schemeClr val="tx1"/>
                </a:solidFill>
                <a:effectLst/>
                <a:latin typeface="+mn-lt"/>
                <a:ea typeface="+mn-ea"/>
                <a:cs typeface="+mn-cs"/>
              </a:rPr>
              <a:t>Fire and evacuation alarms are intended to alert building occupants that a fire or other life-threatening situation exists. Upon hearing the alarm, everyone should leave the building immediately.</a:t>
            </a:r>
          </a:p>
          <a:p>
            <a:endParaRPr lang="en-GB" baseline="0" dirty="0" smtClean="0"/>
          </a:p>
          <a:p>
            <a:r>
              <a:rPr lang="en-GB" sz="1200" b="1" dirty="0" smtClean="0">
                <a:solidFill>
                  <a:srgbClr val="FF0000"/>
                </a:solidFill>
              </a:rPr>
              <a:t>Property can be replaced – People cannot!</a:t>
            </a:r>
            <a:r>
              <a:rPr lang="en-GB" sz="1200" b="1" baseline="0" dirty="0" smtClean="0">
                <a:solidFill>
                  <a:srgbClr val="FF0000"/>
                </a:solidFill>
              </a:rPr>
              <a:t> </a:t>
            </a:r>
            <a:r>
              <a:rPr lang="en-GB" sz="1200" b="1" dirty="0" smtClean="0">
                <a:solidFill>
                  <a:srgbClr val="FF0000"/>
                </a:solidFill>
              </a:rPr>
              <a:t>Safety First!</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32</a:t>
            </a:fld>
            <a:endParaRPr lang="en-GB"/>
          </a:p>
        </p:txBody>
      </p:sp>
    </p:spTree>
    <p:extLst>
      <p:ext uri="{BB962C8B-B14F-4D97-AF65-F5344CB8AC3E}">
        <p14:creationId xmlns:p14="http://schemas.microsoft.com/office/powerpoint/2010/main" val="9668845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dirty="0" smtClean="0">
                <a:solidFill>
                  <a:srgbClr val="0070C0"/>
                </a:solidFill>
              </a:rPr>
              <a:t>Shift work and Tiredness can cause an accident!  </a:t>
            </a:r>
          </a:p>
          <a:p>
            <a:endParaRPr lang="en-GB" dirty="0" smtClean="0"/>
          </a:p>
          <a:p>
            <a:r>
              <a:rPr lang="en-GB" dirty="0" smtClean="0"/>
              <a:t>Only well rested workers can show what they are made of!</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33</a:t>
            </a:fld>
            <a:endParaRPr lang="en-GB"/>
          </a:p>
        </p:txBody>
      </p:sp>
    </p:spTree>
    <p:extLst>
      <p:ext uri="{BB962C8B-B14F-4D97-AF65-F5344CB8AC3E}">
        <p14:creationId xmlns:p14="http://schemas.microsoft.com/office/powerpoint/2010/main" val="40690780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n w="0"/>
                <a:solidFill>
                  <a:schemeClr val="bg1"/>
                </a:solidFill>
                <a:effectLst>
                  <a:outerShdw blurRad="38100" dist="25400" dir="5400000" algn="ctr" rotWithShape="0">
                    <a:srgbClr val="6E747A">
                      <a:alpha val="43000"/>
                    </a:srgbClr>
                  </a:outerShdw>
                </a:effectLst>
              </a:rPr>
              <a:t>Always report Accidents and Incidents:</a:t>
            </a:r>
          </a:p>
          <a:p>
            <a:endParaRPr lang="en-GB" dirty="0" smtClean="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bg1"/>
                </a:solidFill>
                <a:effectLst>
                  <a:outerShdw blurRad="38100" dist="25400" dir="5400000" algn="ctr" rotWithShape="0">
                    <a:srgbClr val="6E747A">
                      <a:alpha val="43000"/>
                    </a:srgbClr>
                  </a:outerShdw>
                </a:effectLst>
              </a:rPr>
              <a:t>Even if there is minor or even no injury</a:t>
            </a:r>
          </a:p>
          <a:p>
            <a:endParaRPr lang="en-GB" dirty="0" smtClean="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bg1"/>
                </a:solidFill>
                <a:effectLst>
                  <a:outerShdw blurRad="38100" dist="25400" dir="5400000" algn="ctr" rotWithShape="0">
                    <a:srgbClr val="6E747A">
                      <a:alpha val="43000"/>
                    </a:srgbClr>
                  </a:outerShdw>
                </a:effectLst>
              </a:rPr>
              <a:t>Many major accidents happened because minor events were ignored</a:t>
            </a:r>
          </a:p>
          <a:p>
            <a:endParaRPr lang="en-GB" dirty="0" smtClean="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bg1"/>
                </a:solidFill>
                <a:effectLst>
                  <a:outerShdw blurRad="38100" dist="25400" dir="5400000" algn="ctr" rotWithShape="0">
                    <a:srgbClr val="6E747A">
                      <a:alpha val="43000"/>
                    </a:srgbClr>
                  </a:outerShdw>
                </a:effectLst>
              </a:rPr>
              <a:t>We can’t prevent it happening again if we don’t know about it</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34</a:t>
            </a:fld>
            <a:endParaRPr lang="en-GB"/>
          </a:p>
        </p:txBody>
      </p:sp>
    </p:spTree>
    <p:extLst>
      <p:ext uri="{BB962C8B-B14F-4D97-AF65-F5344CB8AC3E}">
        <p14:creationId xmlns:p14="http://schemas.microsoft.com/office/powerpoint/2010/main" val="37881160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is a Risk Assessment? </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Risk assessment</a:t>
            </a:r>
            <a:r>
              <a:rPr lang="en-GB" baseline="0" dirty="0" smtClean="0"/>
              <a:t> is a legal requirement. </a:t>
            </a:r>
            <a:r>
              <a:rPr lang="en-GB" sz="1200" dirty="0" smtClean="0">
                <a:ln w="0"/>
                <a:solidFill>
                  <a:schemeClr val="accent1"/>
                </a:solidFill>
                <a:effectLst>
                  <a:outerShdw blurRad="38100" dist="25400" dir="5400000" algn="ctr" rotWithShape="0">
                    <a:srgbClr val="6E747A">
                      <a:alpha val="43000"/>
                    </a:srgbClr>
                  </a:outerShdw>
                </a:effectLst>
              </a:rPr>
              <a:t>An assessment of what could cause harm to people, whether enough precautions have be done, to protect or whether further controls are required, to prevent injury and ill-health. </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35</a:t>
            </a:fld>
            <a:endParaRPr lang="en-GB"/>
          </a:p>
        </p:txBody>
      </p:sp>
    </p:spTree>
    <p:extLst>
      <p:ext uri="{BB962C8B-B14F-4D97-AF65-F5344CB8AC3E}">
        <p14:creationId xmlns:p14="http://schemas.microsoft.com/office/powerpoint/2010/main" val="6278183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are hazards? Hazards</a:t>
            </a:r>
            <a:r>
              <a:rPr lang="en-GB" baseline="0" dirty="0" smtClean="0"/>
              <a:t> are something that has the potential to cause harm </a:t>
            </a:r>
          </a:p>
          <a:p>
            <a:endParaRPr lang="en-GB" baseline="0" dirty="0" smtClean="0"/>
          </a:p>
          <a:p>
            <a:r>
              <a:rPr lang="en-GB" baseline="0" dirty="0" smtClean="0"/>
              <a:t>What is risk? Risk is the likelihood of harm resulting from a hazard </a:t>
            </a:r>
            <a:endParaRPr lang="en-GB" dirty="0" smtClean="0"/>
          </a:p>
        </p:txBody>
      </p:sp>
      <p:sp>
        <p:nvSpPr>
          <p:cNvPr id="4" name="Slide Number Placeholder 3"/>
          <p:cNvSpPr>
            <a:spLocks noGrp="1"/>
          </p:cNvSpPr>
          <p:nvPr>
            <p:ph type="sldNum" sz="quarter" idx="10"/>
          </p:nvPr>
        </p:nvSpPr>
        <p:spPr/>
        <p:txBody>
          <a:bodyPr/>
          <a:lstStyle/>
          <a:p>
            <a:fld id="{C1EC9C1F-698A-4384-91D0-AF09D134F726}" type="slidenum">
              <a:rPr lang="en-GB" smtClean="0"/>
              <a:t>36</a:t>
            </a:fld>
            <a:endParaRPr lang="en-GB"/>
          </a:p>
        </p:txBody>
      </p:sp>
    </p:spTree>
    <p:extLst>
      <p:ext uri="{BB962C8B-B14F-4D97-AF65-F5344CB8AC3E}">
        <p14:creationId xmlns:p14="http://schemas.microsoft.com/office/powerpoint/2010/main" val="407453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5 Steps to risk assessments</a:t>
            </a:r>
          </a:p>
          <a:p>
            <a:endParaRPr lang="en-GB" baseline="0" dirty="0" smtClean="0"/>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Look and list the hazards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Decide who might be harmed and how</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Evaluate risks decide if existing controls are adequate</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Record the findings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Review when necessary</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37</a:t>
            </a:fld>
            <a:endParaRPr lang="en-GB"/>
          </a:p>
        </p:txBody>
      </p:sp>
    </p:spTree>
    <p:extLst>
      <p:ext uri="{BB962C8B-B14F-4D97-AF65-F5344CB8AC3E}">
        <p14:creationId xmlns:p14="http://schemas.microsoft.com/office/powerpoint/2010/main" val="21322279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Tx/>
              <a:buFont typeface="Wingdings" panose="05000000000000000000" pitchFamily="2" charset="2"/>
              <a:buNone/>
            </a:pPr>
            <a:r>
              <a:rPr lang="en-GB" dirty="0" smtClean="0"/>
              <a:t>Identifying Hazards - </a:t>
            </a:r>
            <a:r>
              <a:rPr lang="en-GB" dirty="0" smtClean="0">
                <a:ln w="0"/>
                <a:solidFill>
                  <a:schemeClr val="accent1"/>
                </a:solidFill>
                <a:effectLst>
                  <a:outerShdw blurRad="38100" dist="25400" dir="5400000" algn="ctr" rotWithShape="0">
                    <a:srgbClr val="6E747A">
                      <a:alpha val="43000"/>
                    </a:srgbClr>
                  </a:outerShdw>
                </a:effectLst>
              </a:rPr>
              <a:t>Walk around your workplace and look at what could cause harm, concentrate on significant hazards</a:t>
            </a:r>
          </a:p>
          <a:p>
            <a:pPr>
              <a:buClrTx/>
              <a:buFont typeface="Wingdings" panose="05000000000000000000" pitchFamily="2" charset="2"/>
              <a:buChar char="v"/>
            </a:pPr>
            <a:endParaRPr lang="en-GB" dirty="0" smtClean="0">
              <a:ln w="0"/>
              <a:solidFill>
                <a:schemeClr val="accent1"/>
              </a:solidFill>
              <a:effectLst>
                <a:outerShdw blurRad="38100" dist="25400" dir="5400000" algn="ctr" rotWithShape="0">
                  <a:srgbClr val="6E747A">
                    <a:alpha val="43000"/>
                  </a:srgbClr>
                </a:outerShdw>
              </a:effectLst>
            </a:endParaRPr>
          </a:p>
          <a:p>
            <a:pPr>
              <a:buClrTx/>
              <a:buFont typeface="Wingdings" panose="05000000000000000000" pitchFamily="2" charset="2"/>
              <a:buNone/>
            </a:pPr>
            <a:r>
              <a:rPr lang="en-GB" dirty="0" smtClean="0">
                <a:ln w="0"/>
                <a:solidFill>
                  <a:schemeClr val="accent1"/>
                </a:solidFill>
                <a:effectLst>
                  <a:outerShdw blurRad="38100" dist="25400" dir="5400000" algn="ctr" rotWithShape="0">
                    <a:srgbClr val="6E747A">
                      <a:alpha val="43000"/>
                    </a:srgbClr>
                  </a:outerShdw>
                </a:effectLst>
              </a:rPr>
              <a:t>Identify who could be harmed: e.g. Young workers, cleaners, visitors, other trades, not forgetting yourself</a:t>
            </a:r>
          </a:p>
          <a:p>
            <a:endParaRPr lang="en-GB" dirty="0" smtClean="0"/>
          </a:p>
          <a:p>
            <a:pPr>
              <a:buClrTx/>
              <a:buFont typeface="Wingdings" panose="05000000000000000000" pitchFamily="2" charset="2"/>
              <a:buNone/>
            </a:pPr>
            <a:r>
              <a:rPr lang="en-GB" dirty="0" smtClean="0"/>
              <a:t>Evaluate the Risk - </a:t>
            </a:r>
            <a:r>
              <a:rPr lang="en-GB" dirty="0" smtClean="0">
                <a:ln w="0"/>
                <a:solidFill>
                  <a:schemeClr val="accent1"/>
                </a:solidFill>
                <a:effectLst>
                  <a:outerShdw blurRad="38100" dist="25400" dir="5400000" algn="ctr" rotWithShape="0">
                    <a:srgbClr val="6E747A">
                      <a:alpha val="43000"/>
                    </a:srgbClr>
                  </a:outerShdw>
                </a:effectLst>
              </a:rPr>
              <a:t>Consider how likely it is that each hazard could cause harm.</a:t>
            </a:r>
            <a:r>
              <a:rPr lang="en-GB" baseline="0" dirty="0" smtClean="0">
                <a:ln w="0"/>
                <a:solidFill>
                  <a:schemeClr val="accent1"/>
                </a:solidFill>
                <a:effectLst>
                  <a:outerShdw blurRad="38100" dist="25400" dir="5400000" algn="ctr" rotWithShape="0">
                    <a:srgbClr val="6E747A">
                      <a:alpha val="43000"/>
                    </a:srgbClr>
                  </a:outerShdw>
                </a:effectLst>
              </a:rPr>
              <a:t> </a:t>
            </a:r>
            <a:r>
              <a:rPr lang="en-GB" dirty="0" smtClean="0">
                <a:ln w="0"/>
                <a:solidFill>
                  <a:schemeClr val="accent1"/>
                </a:solidFill>
                <a:effectLst>
                  <a:outerShdw blurRad="38100" dist="25400" dir="5400000" algn="ctr" rotWithShape="0">
                    <a:srgbClr val="6E747A">
                      <a:alpha val="43000"/>
                    </a:srgbClr>
                  </a:outerShdw>
                </a:effectLst>
              </a:rPr>
              <a:t>Even after all precautions have been taken, some risks could remain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ln w="0"/>
                <a:solidFill>
                  <a:schemeClr val="accent1"/>
                </a:solidFill>
                <a:effectLst>
                  <a:outerShdw blurRad="38100" dist="25400" dir="5400000" algn="ctr" rotWithShape="0">
                    <a:srgbClr val="6E747A">
                      <a:alpha val="43000"/>
                    </a:srgbClr>
                  </a:outerShdw>
                </a:effectLst>
              </a:rPr>
              <a:t>Decide whether the remaining risks are high, medium, low. The aim is to make all risks small, get rid of the risk altogether, control the risk so that  harm is unlikely</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38</a:t>
            </a:fld>
            <a:endParaRPr lang="en-GB"/>
          </a:p>
        </p:txBody>
      </p:sp>
    </p:spTree>
    <p:extLst>
      <p:ext uri="{BB962C8B-B14F-4D97-AF65-F5344CB8AC3E}">
        <p14:creationId xmlns:p14="http://schemas.microsoft.com/office/powerpoint/2010/main" val="18486491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Tx/>
              <a:buFont typeface="Arial" pitchFamily="34" charset="0"/>
              <a:buNone/>
            </a:pPr>
            <a:r>
              <a:rPr lang="en-GB" dirty="0" smtClean="0">
                <a:ln w="0"/>
                <a:solidFill>
                  <a:schemeClr val="accent1"/>
                </a:solidFill>
                <a:effectLst>
                  <a:outerShdw blurRad="38100" dist="25400" dir="5400000" algn="ctr" rotWithShape="0">
                    <a:srgbClr val="6E747A">
                      <a:alpha val="43000"/>
                    </a:srgbClr>
                  </a:outerShdw>
                </a:effectLst>
              </a:rPr>
              <a:t>Follow the Health &amp; Safety Procedure of the site you are on</a:t>
            </a:r>
          </a:p>
          <a:p>
            <a:pPr>
              <a:buClrTx/>
              <a:buFont typeface="Arial" pitchFamily="34" charset="0"/>
              <a:buNone/>
            </a:pPr>
            <a:r>
              <a:rPr lang="en-GB" dirty="0" smtClean="0">
                <a:ln w="0"/>
                <a:solidFill>
                  <a:schemeClr val="accent1"/>
                </a:solidFill>
                <a:effectLst>
                  <a:outerShdw blurRad="38100" dist="25400" dir="5400000" algn="ctr" rotWithShape="0">
                    <a:srgbClr val="6E747A">
                      <a:alpha val="43000"/>
                    </a:srgbClr>
                  </a:outerShdw>
                </a:effectLst>
              </a:rPr>
              <a:t>Ensure </a:t>
            </a:r>
            <a:r>
              <a:rPr lang="en-GB" dirty="0" smtClean="0">
                <a:ln w="0"/>
                <a:solidFill>
                  <a:schemeClr val="accent1"/>
                </a:solidFill>
              </a:rPr>
              <a:t>that</a:t>
            </a:r>
            <a:r>
              <a:rPr lang="en-GB" dirty="0" smtClean="0">
                <a:ln w="0"/>
                <a:solidFill>
                  <a:schemeClr val="accent1"/>
                </a:solidFill>
                <a:effectLst>
                  <a:outerShdw blurRad="38100" dist="25400" dir="5400000" algn="ctr" rotWithShape="0">
                    <a:srgbClr val="6E747A">
                      <a:alpha val="43000"/>
                    </a:srgbClr>
                  </a:outerShdw>
                </a:effectLst>
              </a:rPr>
              <a:t> you complete a Site Induction, so that you have an understanding of the hazards you may come across, also the safety rules of the site</a:t>
            </a:r>
          </a:p>
          <a:p>
            <a:pPr>
              <a:buClrTx/>
              <a:buFont typeface="Arial" pitchFamily="34" charset="0"/>
              <a:buNone/>
            </a:pPr>
            <a:r>
              <a:rPr lang="en-GB" dirty="0" smtClean="0">
                <a:ln w="0"/>
                <a:solidFill>
                  <a:schemeClr val="accent1"/>
                </a:solidFill>
              </a:rPr>
              <a:t>Specific Risk Assessment is completed for works on each site, a copy of this is in the site offices, you must read this and understand the significant risks involved with your works </a:t>
            </a:r>
          </a:p>
          <a:p>
            <a:pPr>
              <a:buClrTx/>
              <a:buFont typeface="Arial" pitchFamily="34" charset="0"/>
              <a:buNone/>
            </a:pPr>
            <a:r>
              <a:rPr lang="en-GB" dirty="0" smtClean="0">
                <a:ln w="0"/>
                <a:solidFill>
                  <a:schemeClr val="accent1"/>
                </a:solidFill>
              </a:rPr>
              <a:t>All sites have a different version of  risk assessment (LMRA,TOFS) you need to complete these to ensure that you identify any hazards before commencement of work</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39</a:t>
            </a:fld>
            <a:endParaRPr lang="en-GB"/>
          </a:p>
        </p:txBody>
      </p:sp>
    </p:spTree>
    <p:extLst>
      <p:ext uri="{BB962C8B-B14F-4D97-AF65-F5344CB8AC3E}">
        <p14:creationId xmlns:p14="http://schemas.microsoft.com/office/powerpoint/2010/main" val="4965971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Risk Assessments are a means to an end not an end in itself, the aim is to keep people safe!</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40</a:t>
            </a:fld>
            <a:endParaRPr lang="en-GB"/>
          </a:p>
        </p:txBody>
      </p:sp>
    </p:spTree>
    <p:extLst>
      <p:ext uri="{BB962C8B-B14F-4D97-AF65-F5344CB8AC3E}">
        <p14:creationId xmlns:p14="http://schemas.microsoft.com/office/powerpoint/2010/main" val="23732178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200" kern="0" dirty="0" smtClean="0">
                <a:solidFill>
                  <a:schemeClr val="bg1"/>
                </a:solidFill>
                <a:ea typeface="Karla"/>
                <a:cs typeface="Karla"/>
                <a:sym typeface="Karla"/>
              </a:rPr>
              <a:t>Information documents which are delivered by Management or Supervision</a:t>
            </a:r>
          </a:p>
          <a:p>
            <a:r>
              <a:rPr lang="en-GB" dirty="0" smtClean="0"/>
              <a:t>All records are saved within</a:t>
            </a:r>
            <a:r>
              <a:rPr lang="en-GB" baseline="0" dirty="0" smtClean="0"/>
              <a:t> the system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41</a:t>
            </a:fld>
            <a:endParaRPr lang="en-GB"/>
          </a:p>
        </p:txBody>
      </p:sp>
    </p:spTree>
    <p:extLst>
      <p:ext uri="{BB962C8B-B14F-4D97-AF65-F5344CB8AC3E}">
        <p14:creationId xmlns:p14="http://schemas.microsoft.com/office/powerpoint/2010/main" val="5821441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Manual handling means transporting or supporting a load by hand or bodily force. It includes lifting, lowering, pushing, pulling, moving or carrying a load. A load is a moveable object, such as a box or package, a person or an animal, or something being pushed or pulled, such as a roll cage or pallet truck.</a:t>
            </a:r>
          </a:p>
          <a:p>
            <a:endParaRPr lang="en-GB" sz="1200" b="0" i="0" kern="1200" dirty="0" smtClean="0">
              <a:solidFill>
                <a:schemeClr val="tx1"/>
              </a:solidFill>
              <a:effectLst/>
              <a:latin typeface="+mn-lt"/>
              <a:ea typeface="+mn-ea"/>
              <a:cs typeface="+mn-cs"/>
            </a:endParaRPr>
          </a:p>
          <a:p>
            <a:r>
              <a:rPr lang="en-GB" sz="1200" b="1" i="0" kern="1200" dirty="0" smtClean="0">
                <a:solidFill>
                  <a:schemeClr val="tx1"/>
                </a:solidFill>
                <a:effectLst/>
                <a:latin typeface="+mn-lt"/>
                <a:ea typeface="+mn-ea"/>
                <a:cs typeface="+mn-cs"/>
              </a:rPr>
              <a:t>5 Manual Handling Principles to avoid injury that we refer to are summarised as follows;</a:t>
            </a:r>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Plan – plan your lift adequately.</a:t>
            </a:r>
          </a:p>
          <a:p>
            <a:r>
              <a:rPr lang="en-GB" sz="1200" b="0" i="0" kern="1200" dirty="0" smtClean="0">
                <a:solidFill>
                  <a:schemeClr val="tx1"/>
                </a:solidFill>
                <a:effectLst/>
                <a:latin typeface="+mn-lt"/>
                <a:ea typeface="+mn-ea"/>
                <a:cs typeface="+mn-cs"/>
              </a:rPr>
              <a:t>Position – centre the body &amp; feet correctly.</a:t>
            </a:r>
          </a:p>
          <a:p>
            <a:r>
              <a:rPr lang="en-GB" sz="1200" b="0" i="0" kern="1200" dirty="0" smtClean="0">
                <a:solidFill>
                  <a:schemeClr val="tx1"/>
                </a:solidFill>
                <a:effectLst/>
                <a:latin typeface="+mn-lt"/>
                <a:ea typeface="+mn-ea"/>
                <a:cs typeface="+mn-cs"/>
              </a:rPr>
              <a:t>Pick – lift item using good posture.</a:t>
            </a:r>
          </a:p>
          <a:p>
            <a:r>
              <a:rPr lang="en-GB" sz="1200" b="0" i="0" kern="1200" dirty="0" smtClean="0">
                <a:solidFill>
                  <a:schemeClr val="tx1"/>
                </a:solidFill>
                <a:effectLst/>
                <a:latin typeface="+mn-lt"/>
                <a:ea typeface="+mn-ea"/>
                <a:cs typeface="+mn-cs"/>
              </a:rPr>
              <a:t>Proceed – move toward desired location.</a:t>
            </a:r>
          </a:p>
          <a:p>
            <a:r>
              <a:rPr lang="en-GB" sz="1200" b="0" i="0" kern="1200" dirty="0" smtClean="0">
                <a:solidFill>
                  <a:schemeClr val="tx1"/>
                </a:solidFill>
                <a:effectLst/>
                <a:latin typeface="+mn-lt"/>
                <a:ea typeface="+mn-ea"/>
                <a:cs typeface="+mn-cs"/>
              </a:rPr>
              <a:t>Place – set object down safely.</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42</a:t>
            </a:fld>
            <a:endParaRPr lang="en-GB"/>
          </a:p>
        </p:txBody>
      </p:sp>
    </p:spTree>
    <p:extLst>
      <p:ext uri="{BB962C8B-B14F-4D97-AF65-F5344CB8AC3E}">
        <p14:creationId xmlns:p14="http://schemas.microsoft.com/office/powerpoint/2010/main" val="30666370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The purpose of The Work at Height Regulations 2005 is to prevent death and injury caused by a fall from height. If you are an employer or you control work at height (for example facilities managers or building owners who may contract others to work at height) the Regulations apply to you</a:t>
            </a:r>
          </a:p>
          <a:p>
            <a:endParaRPr lang="en-GB" sz="1200" b="0" i="0" kern="1200" dirty="0" smtClean="0">
              <a:solidFill>
                <a:schemeClr val="tx1"/>
              </a:solidFill>
              <a:effectLst/>
              <a:latin typeface="+mn-lt"/>
              <a:ea typeface="+mn-ea"/>
              <a:cs typeface="+mn-cs"/>
            </a:endParaRPr>
          </a:p>
          <a:p>
            <a:r>
              <a:rPr lang="en-GB" sz="1200" dirty="0" smtClean="0">
                <a:ln w="0"/>
                <a:solidFill>
                  <a:schemeClr val="accent1"/>
                </a:solidFill>
                <a:effectLst>
                  <a:outerShdw blurRad="38100" dist="25400" dir="5400000" algn="ctr" rotWithShape="0">
                    <a:srgbClr val="6E747A">
                      <a:alpha val="43000"/>
                    </a:srgbClr>
                  </a:outerShdw>
                </a:effectLst>
              </a:rPr>
              <a:t>The regulations require a Risk Assessment for all work conducted at height and arrangements to be put in place for:</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Eliminating or minimising risks from working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of work for organising and performing work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for selecting suitable work equipment to perform work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for protecting people from the consequences of work at height.</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43</a:t>
            </a:fld>
            <a:endParaRPr lang="en-GB"/>
          </a:p>
        </p:txBody>
      </p:sp>
    </p:spTree>
    <p:extLst>
      <p:ext uri="{BB962C8B-B14F-4D97-AF65-F5344CB8AC3E}">
        <p14:creationId xmlns:p14="http://schemas.microsoft.com/office/powerpoint/2010/main" val="7334880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Green tag</a:t>
            </a:r>
            <a:r>
              <a:rPr lang="en-GB" baseline="0" dirty="0" smtClean="0"/>
              <a:t> </a:t>
            </a:r>
            <a:r>
              <a:rPr lang="en-GB" dirty="0" smtClean="0"/>
              <a:t>mean it is safe to use </a:t>
            </a:r>
          </a:p>
          <a:p>
            <a:r>
              <a:rPr lang="en-GB" dirty="0" smtClean="0"/>
              <a:t>Yellow tag means the scaffolding</a:t>
            </a:r>
            <a:r>
              <a:rPr lang="en-GB" baseline="0" dirty="0" smtClean="0"/>
              <a:t> is under inspection </a:t>
            </a:r>
          </a:p>
          <a:p>
            <a:r>
              <a:rPr lang="en-GB" baseline="0" dirty="0" smtClean="0"/>
              <a:t>Red tag means Do not use!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44</a:t>
            </a:fld>
            <a:endParaRPr lang="en-GB"/>
          </a:p>
        </p:txBody>
      </p:sp>
    </p:spTree>
    <p:extLst>
      <p:ext uri="{BB962C8B-B14F-4D97-AF65-F5344CB8AC3E}">
        <p14:creationId xmlns:p14="http://schemas.microsoft.com/office/powerpoint/2010/main" val="14322493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Font typeface="Wingdings" panose="05000000000000000000" pitchFamily="2" charset="2"/>
              <a:buNone/>
            </a:pPr>
            <a:r>
              <a:rPr lang="en-GB" dirty="0" smtClean="0">
                <a:ln w="0"/>
                <a:solidFill>
                  <a:schemeClr val="accent1"/>
                </a:solidFill>
                <a:effectLst>
                  <a:outerShdw blurRad="38100" dist="25400" dir="5400000" algn="ctr" rotWithShape="0">
                    <a:srgbClr val="6E747A">
                      <a:alpha val="43000"/>
                    </a:srgbClr>
                  </a:outerShdw>
                </a:effectLst>
              </a:rPr>
              <a:t>Safety Harness must be worn where a risk of falling is present, or when required for working in confined spaces.</a:t>
            </a:r>
          </a:p>
          <a:p>
            <a:pPr marL="0" indent="0">
              <a:lnSpc>
                <a:spcPct val="150000"/>
              </a:lnSpc>
              <a:buFont typeface="Wingdings" panose="05000000000000000000" pitchFamily="2" charset="2"/>
              <a:buNone/>
            </a:pPr>
            <a:endParaRPr lang="en-GB" dirty="0" smtClean="0">
              <a:ln w="0"/>
              <a:solidFill>
                <a:schemeClr val="accent1"/>
              </a:solidFill>
              <a:effectLst>
                <a:outerShdw blurRad="38100" dist="25400" dir="5400000" algn="ctr" rotWithShape="0">
                  <a:srgbClr val="6E747A">
                    <a:alpha val="43000"/>
                  </a:srgbClr>
                </a:outerShdw>
              </a:effectLst>
            </a:endParaRPr>
          </a:p>
          <a:p>
            <a:pPr marL="0" indent="0">
              <a:lnSpc>
                <a:spcPct val="150000"/>
              </a:lnSpc>
              <a:buFont typeface="Wingdings" panose="05000000000000000000" pitchFamily="2" charset="2"/>
              <a:buNone/>
            </a:pPr>
            <a:r>
              <a:rPr lang="en-GB" dirty="0" smtClean="0">
                <a:ln w="0"/>
                <a:solidFill>
                  <a:schemeClr val="accent1"/>
                </a:solidFill>
                <a:effectLst>
                  <a:outerShdw blurRad="38100" dist="25400" dir="5400000" algn="ctr" rotWithShape="0">
                    <a:srgbClr val="6E747A">
                      <a:alpha val="43000"/>
                    </a:srgbClr>
                  </a:outerShdw>
                </a:effectLst>
              </a:rPr>
              <a:t>Your safety harness must be signed back into the stores at the end of each shift.</a:t>
            </a:r>
          </a:p>
          <a:p>
            <a:pPr marL="0" indent="0">
              <a:lnSpc>
                <a:spcPct val="150000"/>
              </a:lnSpc>
              <a:buFont typeface="Wingdings" panose="05000000000000000000" pitchFamily="2" charset="2"/>
              <a:buNone/>
            </a:pPr>
            <a:endParaRPr lang="en-GB" dirty="0" smtClean="0">
              <a:ln w="0"/>
              <a:solidFill>
                <a:schemeClr val="accent1"/>
              </a:solidFill>
              <a:effectLst>
                <a:outerShdw blurRad="38100" dist="25400" dir="5400000" algn="ctr" rotWithShape="0">
                  <a:srgbClr val="6E747A">
                    <a:alpha val="43000"/>
                  </a:srgbClr>
                </a:outerShdw>
              </a:effectLst>
            </a:endParaRPr>
          </a:p>
          <a:p>
            <a:pPr marL="0" indent="0">
              <a:lnSpc>
                <a:spcPct val="150000"/>
              </a:lnSpc>
              <a:buFont typeface="Wingdings" panose="05000000000000000000" pitchFamily="2" charset="2"/>
              <a:buNone/>
            </a:pPr>
            <a:r>
              <a:rPr lang="en-GB" dirty="0" smtClean="0">
                <a:ln w="0"/>
                <a:solidFill>
                  <a:schemeClr val="accent1"/>
                </a:solidFill>
                <a:effectLst>
                  <a:outerShdw blurRad="38100" dist="25400" dir="5400000" algn="ctr" rotWithShape="0">
                    <a:srgbClr val="6E747A">
                      <a:alpha val="43000"/>
                    </a:srgbClr>
                  </a:outerShdw>
                </a:effectLst>
              </a:rPr>
              <a:t>It is the responsibility of each employee to check their harness before use</a:t>
            </a:r>
          </a:p>
          <a:p>
            <a:pPr marL="0" indent="0">
              <a:lnSpc>
                <a:spcPct val="150000"/>
              </a:lnSpc>
              <a:buFont typeface="Wingdings" panose="05000000000000000000" pitchFamily="2" charset="2"/>
              <a:buNone/>
            </a:pPr>
            <a:endParaRPr lang="en-GB" dirty="0" smtClean="0">
              <a:ln w="0"/>
              <a:solidFill>
                <a:schemeClr val="accent1"/>
              </a:solidFill>
              <a:effectLst>
                <a:outerShdw blurRad="38100" dist="25400" dir="5400000" algn="ctr" rotWithShape="0">
                  <a:srgbClr val="6E747A">
                    <a:alpha val="43000"/>
                  </a:srgbClr>
                </a:outerShdw>
              </a:effectLst>
            </a:endParaRPr>
          </a:p>
          <a:p>
            <a:pPr marL="0" indent="0">
              <a:lnSpc>
                <a:spcPct val="150000"/>
              </a:lnSpc>
              <a:buFont typeface="Wingdings" panose="05000000000000000000" pitchFamily="2" charset="2"/>
              <a:buNone/>
            </a:pPr>
            <a:r>
              <a:rPr lang="en-GB" dirty="0" smtClean="0">
                <a:ln w="0"/>
                <a:solidFill>
                  <a:schemeClr val="accent1"/>
                </a:solidFill>
                <a:effectLst>
                  <a:outerShdw blurRad="38100" dist="25400" dir="5400000" algn="ctr" rotWithShape="0">
                    <a:srgbClr val="6E747A">
                      <a:alpha val="43000"/>
                    </a:srgbClr>
                  </a:outerShdw>
                </a:effectLst>
              </a:rPr>
              <a:t>Harnesses are to be inspected by a competent person every three months. </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45</a:t>
            </a:fld>
            <a:endParaRPr lang="en-GB"/>
          </a:p>
        </p:txBody>
      </p:sp>
    </p:spTree>
    <p:extLst>
      <p:ext uri="{BB962C8B-B14F-4D97-AF65-F5344CB8AC3E}">
        <p14:creationId xmlns:p14="http://schemas.microsoft.com/office/powerpoint/2010/main" val="24595753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COSHH is the law that requires employers to control substances that are hazardous to health. You can prevent or reduce workers exposure to hazardous substances by: finding out what the health hazards are; deciding how to prevent harm to health (risk assessment)</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Examples include processes that emit dust, fume, vapour, mist or gas; and skin contact with liquids, pastes and dusts. Substances with workplace exposure limits (WELs) are hazardous to health</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46</a:t>
            </a:fld>
            <a:endParaRPr lang="en-GB"/>
          </a:p>
        </p:txBody>
      </p:sp>
    </p:spTree>
    <p:extLst>
      <p:ext uri="{BB962C8B-B14F-4D97-AF65-F5344CB8AC3E}">
        <p14:creationId xmlns:p14="http://schemas.microsoft.com/office/powerpoint/2010/main" val="60074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685800">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What must an employer do?</a:t>
            </a:r>
          </a:p>
          <a:p>
            <a:pPr marL="0" indent="0" defTabSz="685800">
              <a:buFont typeface="Wingdings" panose="05000000000000000000" pitchFamily="2" charset="2"/>
              <a:buNone/>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Eliminate or reduce risks from hazardous substances</a:t>
            </a:r>
          </a:p>
          <a:p>
            <a:pPr marL="0" indent="0" defTabSz="685800">
              <a:buFont typeface="Wingdings" panose="05000000000000000000" pitchFamily="2" charset="2"/>
              <a:buNone/>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This is achieved by:</a:t>
            </a:r>
          </a:p>
          <a:p>
            <a:pPr marL="628650" lvl="1" indent="0" defTabSz="685800">
              <a:spcAft>
                <a:spcPts val="600"/>
              </a:spcAft>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Risk Assessment </a:t>
            </a:r>
          </a:p>
          <a:p>
            <a:pPr marL="628650" lvl="1" indent="0" defTabSz="685800">
              <a:spcAft>
                <a:spcPts val="600"/>
              </a:spcAft>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Control Measures</a:t>
            </a:r>
          </a:p>
          <a:p>
            <a:pPr marL="628650" lvl="1" indent="0" defTabSz="685800">
              <a:spcAft>
                <a:spcPts val="600"/>
              </a:spcAft>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Monitoring health and exposure if necessary</a:t>
            </a:r>
          </a:p>
          <a:p>
            <a:pPr marL="628650" lvl="1" indent="0" defTabSz="685800">
              <a:spcAft>
                <a:spcPts val="600"/>
              </a:spcAft>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Information, training and supervision</a:t>
            </a:r>
          </a:p>
          <a:p>
            <a:pPr marL="628650" lvl="1" indent="0" defTabSz="685800">
              <a:spcAft>
                <a:spcPts val="600"/>
              </a:spcAft>
              <a:buFont typeface="Wingdings" panose="05000000000000000000" pitchFamily="2" charset="2"/>
              <a:buChar char="v"/>
              <a:defRPr/>
            </a:pPr>
            <a:endPar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defTabSz="685800">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What must an employee do?</a:t>
            </a:r>
          </a:p>
          <a:p>
            <a:pPr marL="285750" indent="-285750" defTabSz="685800">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Take reasonable care of our own safety and not endanger others</a:t>
            </a:r>
          </a:p>
          <a:p>
            <a:pPr marL="285750" indent="-285750" defTabSz="685800">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Cooperate with our employer</a:t>
            </a:r>
          </a:p>
          <a:p>
            <a:pPr marL="285750" indent="-285750" defTabSz="685800">
              <a:buFont typeface="Wingdings" panose="05000000000000000000" pitchFamily="2" charset="2"/>
              <a:buChar char="v"/>
              <a:defRPr/>
            </a:pPr>
            <a:r>
              <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rPr>
              <a:t>Make full and proper use of control measures</a:t>
            </a:r>
          </a:p>
          <a:p>
            <a:pPr marL="628650" lvl="1" indent="0" defTabSz="685800">
              <a:spcAft>
                <a:spcPts val="600"/>
              </a:spcAft>
              <a:buFont typeface="Wingdings" panose="05000000000000000000" pitchFamily="2" charset="2"/>
              <a:buChar char="v"/>
              <a:defRPr/>
            </a:pPr>
            <a:endParaRPr lang="en-US" sz="1600" kern="120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47</a:t>
            </a:fld>
            <a:endParaRPr lang="en-GB"/>
          </a:p>
        </p:txBody>
      </p:sp>
    </p:spTree>
    <p:extLst>
      <p:ext uri="{BB962C8B-B14F-4D97-AF65-F5344CB8AC3E}">
        <p14:creationId xmlns:p14="http://schemas.microsoft.com/office/powerpoint/2010/main" val="37714101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1 – Identify the hazardous substance</a:t>
            </a:r>
          </a:p>
          <a:p>
            <a:endParaRPr lang="en-GB" dirty="0" smtClean="0"/>
          </a:p>
          <a:p>
            <a:r>
              <a:rPr lang="en-GB" dirty="0" smtClean="0"/>
              <a:t>NOTE:</a:t>
            </a:r>
            <a:r>
              <a:rPr lang="en-GB" baseline="0" dirty="0" smtClean="0"/>
              <a:t> Take note of hazard symbols that you may come across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48</a:t>
            </a:fld>
            <a:endParaRPr lang="en-GB"/>
          </a:p>
        </p:txBody>
      </p:sp>
    </p:spTree>
    <p:extLst>
      <p:ext uri="{BB962C8B-B14F-4D97-AF65-F5344CB8AC3E}">
        <p14:creationId xmlns:p14="http://schemas.microsoft.com/office/powerpoint/2010/main" val="688767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Other</a:t>
            </a:r>
            <a:r>
              <a:rPr lang="en-GB" baseline="0" dirty="0" smtClean="0"/>
              <a:t> symbols you might see!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49</a:t>
            </a:fld>
            <a:endParaRPr lang="en-GB"/>
          </a:p>
        </p:txBody>
      </p:sp>
    </p:spTree>
    <p:extLst>
      <p:ext uri="{BB962C8B-B14F-4D97-AF65-F5344CB8AC3E}">
        <p14:creationId xmlns:p14="http://schemas.microsoft.com/office/powerpoint/2010/main" val="26482101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a:t>
            </a:r>
            <a:r>
              <a:rPr lang="en-GB" baseline="0" dirty="0" smtClean="0"/>
              <a:t> 1 continued </a:t>
            </a:r>
          </a:p>
          <a:p>
            <a:pPr marL="171450" indent="-171450">
              <a:buFont typeface="Arial" panose="020B0604020202020204" pitchFamily="34" charset="0"/>
              <a:buChar char="•"/>
            </a:pPr>
            <a:r>
              <a:rPr lang="en-GB" baseline="0" dirty="0" smtClean="0"/>
              <a:t>Decide who is at risk?</a:t>
            </a:r>
          </a:p>
          <a:p>
            <a:pPr marL="171450" indent="-171450">
              <a:buFont typeface="Arial" panose="020B0604020202020204" pitchFamily="34" charset="0"/>
              <a:buChar char="•"/>
            </a:pPr>
            <a:r>
              <a:rPr lang="en-GB" baseline="0" dirty="0" smtClean="0"/>
              <a:t>Decide how they are at risk? </a:t>
            </a:r>
          </a:p>
          <a:p>
            <a:pPr marL="171450" indent="-171450">
              <a:buFont typeface="Arial" panose="020B0604020202020204" pitchFamily="34" charset="0"/>
              <a:buChar char="•"/>
            </a:pPr>
            <a:r>
              <a:rPr lang="en-GB" baseline="0" dirty="0" smtClean="0"/>
              <a:t>Evaluate the risk</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50</a:t>
            </a:fld>
            <a:endParaRPr lang="en-GB"/>
          </a:p>
        </p:txBody>
      </p:sp>
    </p:spTree>
    <p:extLst>
      <p:ext uri="{BB962C8B-B14F-4D97-AF65-F5344CB8AC3E}">
        <p14:creationId xmlns:p14="http://schemas.microsoft.com/office/powerpoint/2010/main" val="8076274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2 – Decide on control measures</a:t>
            </a:r>
            <a:r>
              <a:rPr lang="en-GB" baseline="0" dirty="0" smtClean="0"/>
              <a:t> (</a:t>
            </a:r>
            <a:r>
              <a:rPr lang="en-GB" dirty="0" smtClean="0">
                <a:ln w="0"/>
                <a:solidFill>
                  <a:schemeClr val="accent1"/>
                </a:solidFill>
                <a:effectLst>
                  <a:outerShdw blurRad="38100" dist="25400" dir="5400000" algn="ctr" rotWithShape="0">
                    <a:srgbClr val="6E747A">
                      <a:alpha val="43000"/>
                    </a:srgbClr>
                  </a:outerShdw>
                </a:effectLst>
              </a:rPr>
              <a:t>Control exposure in proportion to risk by using the hierarchy of controls)</a:t>
            </a:r>
          </a:p>
          <a:p>
            <a:endParaRPr lang="en-GB" dirty="0" smtClean="0">
              <a:ln w="0"/>
              <a:solidFill>
                <a:schemeClr val="accent1"/>
              </a:solidFill>
              <a:effectLst>
                <a:outerShdw blurRad="38100" dist="25400" dir="5400000" algn="ctr" rotWithShape="0">
                  <a:srgbClr val="6E747A">
                    <a:alpha val="43000"/>
                  </a:srgbClr>
                </a:outerShdw>
              </a:effectLst>
            </a:endParaRPr>
          </a:p>
          <a:p>
            <a:r>
              <a:rPr lang="en-GB" dirty="0" smtClean="0">
                <a:ln w="0"/>
                <a:solidFill>
                  <a:schemeClr val="accent1"/>
                </a:solidFill>
                <a:effectLst>
                  <a:outerShdw blurRad="38100" dist="25400" dir="5400000" algn="ctr" rotWithShape="0">
                    <a:srgbClr val="6E747A">
                      <a:alpha val="43000"/>
                    </a:srgbClr>
                  </a:outerShdw>
                </a:effectLst>
              </a:rPr>
              <a:t>Step 3 – Use of control</a:t>
            </a:r>
            <a:r>
              <a:rPr lang="en-GB" baseline="0" dirty="0" smtClean="0">
                <a:ln w="0"/>
                <a:solidFill>
                  <a:schemeClr val="accent1"/>
                </a:solidFill>
                <a:effectLst>
                  <a:outerShdw blurRad="38100" dist="25400" dir="5400000" algn="ctr" rotWithShape="0">
                    <a:srgbClr val="6E747A">
                      <a:alpha val="43000"/>
                    </a:srgbClr>
                  </a:outerShdw>
                </a:effectLst>
              </a:rPr>
              <a:t> measures (Replace substance with safer alternative/ Use the material in a safer form)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51</a:t>
            </a:fld>
            <a:endParaRPr lang="en-GB"/>
          </a:p>
        </p:txBody>
      </p:sp>
    </p:spTree>
    <p:extLst>
      <p:ext uri="{BB962C8B-B14F-4D97-AF65-F5344CB8AC3E}">
        <p14:creationId xmlns:p14="http://schemas.microsoft.com/office/powerpoint/2010/main" val="21741648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3 continued – Control the operation</a:t>
            </a:r>
            <a:r>
              <a:rPr lang="en-GB" baseline="0" dirty="0" smtClean="0"/>
              <a:t> and use personnel protective equipment as a last resort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52</a:t>
            </a:fld>
            <a:endParaRPr lang="en-GB"/>
          </a:p>
        </p:txBody>
      </p:sp>
    </p:spTree>
    <p:extLst>
      <p:ext uri="{BB962C8B-B14F-4D97-AF65-F5344CB8AC3E}">
        <p14:creationId xmlns:p14="http://schemas.microsoft.com/office/powerpoint/2010/main" val="36774135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4 – Maintenance of control measures </a:t>
            </a:r>
          </a:p>
          <a:p>
            <a:pPr eaLnBrk="1" hangingPunct="1">
              <a:buFont typeface="Wingdings" panose="05000000000000000000" pitchFamily="2" charset="2"/>
              <a:buChar char="v"/>
            </a:pPr>
            <a:r>
              <a:rPr lang="en-GB" altLang="en-US" sz="1200" dirty="0" smtClean="0">
                <a:ln w="0"/>
                <a:solidFill>
                  <a:schemeClr val="accent1"/>
                </a:solidFill>
                <a:effectLst>
                  <a:outerShdw blurRad="38100" dist="25400" dir="5400000" algn="ctr" rotWithShape="0">
                    <a:srgbClr val="6E747A">
                      <a:alpha val="43000"/>
                    </a:srgbClr>
                  </a:outerShdw>
                </a:effectLst>
              </a:rPr>
              <a:t>Must be kept in good repair &amp; working properly</a:t>
            </a:r>
          </a:p>
          <a:p>
            <a:pPr eaLnBrk="1" hangingPunct="1">
              <a:buFont typeface="Wingdings" panose="05000000000000000000" pitchFamily="2" charset="2"/>
              <a:buChar char="v"/>
            </a:pPr>
            <a:r>
              <a:rPr lang="en-GB" altLang="en-US" sz="1200" dirty="0" smtClean="0">
                <a:ln w="0"/>
                <a:solidFill>
                  <a:schemeClr val="accent1"/>
                </a:solidFill>
                <a:effectLst>
                  <a:outerShdw blurRad="38100" dist="25400" dir="5400000" algn="ctr" rotWithShape="0">
                    <a:srgbClr val="6E747A">
                      <a:alpha val="43000"/>
                    </a:srgbClr>
                  </a:outerShdw>
                </a:effectLst>
              </a:rPr>
              <a:t>Regular simple checks on airflow </a:t>
            </a:r>
          </a:p>
          <a:p>
            <a:pPr eaLnBrk="1" hangingPunct="1">
              <a:buFont typeface="Wingdings" panose="05000000000000000000" pitchFamily="2" charset="2"/>
              <a:buChar char="v"/>
            </a:pPr>
            <a:r>
              <a:rPr lang="en-GB" altLang="en-US" sz="1200" dirty="0" smtClean="0">
                <a:ln w="0"/>
                <a:solidFill>
                  <a:schemeClr val="accent1"/>
                </a:solidFill>
                <a:effectLst>
                  <a:outerShdw blurRad="38100" dist="25400" dir="5400000" algn="ctr" rotWithShape="0">
                    <a:srgbClr val="6E747A">
                      <a:alpha val="43000"/>
                    </a:srgbClr>
                  </a:outerShdw>
                </a:effectLst>
              </a:rPr>
              <a:t>LEV &amp; fume cupboards must have engineering checks every 14 months</a:t>
            </a:r>
          </a:p>
          <a:p>
            <a:pPr eaLnBrk="1" hangingPunct="1">
              <a:buFont typeface="Wingdings" panose="05000000000000000000" pitchFamily="2" charset="2"/>
              <a:buChar char="v"/>
            </a:pPr>
            <a:r>
              <a:rPr lang="en-GB" altLang="en-US" sz="1200" dirty="0" smtClean="0">
                <a:ln w="0"/>
                <a:solidFill>
                  <a:schemeClr val="accent1"/>
                </a:solidFill>
                <a:effectLst>
                  <a:outerShdw blurRad="38100" dist="25400" dir="5400000" algn="ctr" rotWithShape="0">
                    <a:srgbClr val="6E747A">
                      <a:alpha val="43000"/>
                    </a:srgbClr>
                  </a:outerShdw>
                </a:effectLst>
              </a:rPr>
              <a:t>Records kept for 5 years</a:t>
            </a:r>
            <a:endParaRPr lang="en-US" altLang="en-US" sz="1200" dirty="0" smtClean="0">
              <a:ln w="0"/>
              <a:solidFill>
                <a:schemeClr val="accent1"/>
              </a:solidFill>
              <a:effectLst>
                <a:outerShdw blurRad="38100" dist="25400" dir="5400000" algn="ctr" rotWithShape="0">
                  <a:srgbClr val="6E747A">
                    <a:alpha val="43000"/>
                  </a:srgbClr>
                </a:outerShdw>
              </a:effectLst>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53</a:t>
            </a:fld>
            <a:endParaRPr lang="en-GB"/>
          </a:p>
        </p:txBody>
      </p:sp>
    </p:spTree>
    <p:extLst>
      <p:ext uri="{BB962C8B-B14F-4D97-AF65-F5344CB8AC3E}">
        <p14:creationId xmlns:p14="http://schemas.microsoft.com/office/powerpoint/2010/main" val="19362632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5 – Monitor</a:t>
            </a:r>
            <a:r>
              <a:rPr lang="en-GB" baseline="0" dirty="0" smtClean="0"/>
              <a:t> the exposure levels </a:t>
            </a:r>
          </a:p>
          <a:p>
            <a:endParaRPr lang="en-GB" baseline="0" dirty="0" smtClean="0"/>
          </a:p>
          <a:p>
            <a:r>
              <a:rPr lang="en-GB" baseline="0" dirty="0" smtClean="0"/>
              <a:t>Step 6 – Health Surveillance (Only if required)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54</a:t>
            </a:fld>
            <a:endParaRPr lang="en-GB"/>
          </a:p>
        </p:txBody>
      </p:sp>
    </p:spTree>
    <p:extLst>
      <p:ext uri="{BB962C8B-B14F-4D97-AF65-F5344CB8AC3E}">
        <p14:creationId xmlns:p14="http://schemas.microsoft.com/office/powerpoint/2010/main" val="140084317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7 – Derive safe working</a:t>
            </a:r>
            <a:r>
              <a:rPr lang="en-GB" baseline="0" dirty="0" smtClean="0"/>
              <a:t> procedures </a:t>
            </a:r>
          </a:p>
          <a:p>
            <a:endParaRPr lang="en-GB" baseline="0" dirty="0" smtClean="0"/>
          </a:p>
          <a:p>
            <a:r>
              <a:rPr lang="en-GB" baseline="0" dirty="0" smtClean="0"/>
              <a:t>Step 8 Workers must have the following: </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Information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Instruction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Training </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Supervision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This will include the procedures themselves and what to do in an emergency</a:t>
            </a:r>
            <a:endParaRPr lang="en-US" altLang="en-US" dirty="0" smtClean="0">
              <a:ln w="0"/>
              <a:solidFill>
                <a:schemeClr val="accent1"/>
              </a:solidFill>
              <a:effectLst>
                <a:outerShdw blurRad="38100" dist="25400" dir="5400000" algn="ctr" rotWithShape="0">
                  <a:srgbClr val="6E747A">
                    <a:alpha val="43000"/>
                  </a:srgbClr>
                </a:outerShdw>
              </a:effectLst>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55</a:t>
            </a:fld>
            <a:endParaRPr lang="en-GB"/>
          </a:p>
        </p:txBody>
      </p:sp>
    </p:spTree>
    <p:extLst>
      <p:ext uri="{BB962C8B-B14F-4D97-AF65-F5344CB8AC3E}">
        <p14:creationId xmlns:p14="http://schemas.microsoft.com/office/powerpoint/2010/main" val="23337056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Finally step 9 – check and review assessment before being issues </a:t>
            </a:r>
          </a:p>
          <a:p>
            <a:endParaRPr lang="en-GB" dirty="0" smtClean="0"/>
          </a:p>
          <a:p>
            <a:r>
              <a:rPr lang="en-GB" dirty="0" smtClean="0"/>
              <a:t>Make sure that everyone</a:t>
            </a:r>
            <a:r>
              <a:rPr lang="en-GB" baseline="0" dirty="0" smtClean="0"/>
              <a:t> understands the content of the COSHH Assessment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56</a:t>
            </a:fld>
            <a:endParaRPr lang="en-GB"/>
          </a:p>
        </p:txBody>
      </p:sp>
    </p:spTree>
    <p:extLst>
      <p:ext uri="{BB962C8B-B14F-4D97-AF65-F5344CB8AC3E}">
        <p14:creationId xmlns:p14="http://schemas.microsoft.com/office/powerpoint/2010/main" val="222310704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Example of a</a:t>
            </a:r>
            <a:r>
              <a:rPr lang="en-GB" baseline="0" dirty="0" smtClean="0"/>
              <a:t> COSHH Assessment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57</a:t>
            </a:fld>
            <a:endParaRPr lang="en-GB"/>
          </a:p>
        </p:txBody>
      </p:sp>
    </p:spTree>
    <p:extLst>
      <p:ext uri="{BB962C8B-B14F-4D97-AF65-F5344CB8AC3E}">
        <p14:creationId xmlns:p14="http://schemas.microsoft.com/office/powerpoint/2010/main" val="2848850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None/>
            </a:pPr>
            <a:r>
              <a:rPr lang="en-GB" sz="1200" b="0" i="0" kern="1200" dirty="0" smtClean="0">
                <a:solidFill>
                  <a:schemeClr val="tx1"/>
                </a:solidFill>
                <a:effectLst/>
                <a:latin typeface="+mn-lt"/>
                <a:ea typeface="+mn-ea"/>
                <a:cs typeface="+mn-cs"/>
              </a:rPr>
              <a:t>Hand-arm vibration syndrome (HAVS) is a potential health hazard to workers in any occupation involving repetitive use of vibrating tools. HAVS is a collection of sensory, vascular, and musculoskeletal symptoms caused by repetitive trauma from vibration</a:t>
            </a:r>
          </a:p>
          <a:p>
            <a:pPr marL="0" indent="0">
              <a:lnSpc>
                <a:spcPct val="150000"/>
              </a:lnSpc>
              <a:buNone/>
            </a:pPr>
            <a:endParaRPr lang="en-GB" sz="1200" b="0" i="0" kern="1200" dirty="0" smtClean="0">
              <a:solidFill>
                <a:schemeClr val="tx1"/>
              </a:solidFill>
              <a:effectLst/>
              <a:latin typeface="+mn-l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b="0" dirty="0" smtClean="0">
                <a:solidFill>
                  <a:srgbClr val="FF0000"/>
                </a:solidFill>
              </a:rPr>
              <a:t>DON’T IGNORE THE SYMPTOMS</a:t>
            </a:r>
            <a:endParaRPr lang="en" b="0" dirty="0" smtClean="0">
              <a:solidFill>
                <a:srgbClr val="FF0000"/>
              </a:solidFill>
            </a:endParaRPr>
          </a:p>
          <a:p>
            <a:pPr marL="0" indent="0">
              <a:lnSpc>
                <a:spcPct val="150000"/>
              </a:lnSpc>
              <a:buNone/>
            </a:pPr>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EC9C1F-698A-4384-91D0-AF09D134F726}" type="slidenum">
              <a:rPr lang="en-GB" smtClean="0"/>
              <a:t>58</a:t>
            </a:fld>
            <a:endParaRPr lang="en-GB"/>
          </a:p>
        </p:txBody>
      </p:sp>
    </p:spTree>
    <p:extLst>
      <p:ext uri="{BB962C8B-B14F-4D97-AF65-F5344CB8AC3E}">
        <p14:creationId xmlns:p14="http://schemas.microsoft.com/office/powerpoint/2010/main" val="65478537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ea typeface="Karla" panose="020B0604020202020204" charset="0"/>
              </a:rPr>
              <a:t>The Noise at Work Act requires the company to carry out assessments for all areas where noise is produced.</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59</a:t>
            </a:fld>
            <a:endParaRPr lang="en-GB"/>
          </a:p>
        </p:txBody>
      </p:sp>
    </p:spTree>
    <p:extLst>
      <p:ext uri="{BB962C8B-B14F-4D97-AF65-F5344CB8AC3E}">
        <p14:creationId xmlns:p14="http://schemas.microsoft.com/office/powerpoint/2010/main" val="3199169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n w="0"/>
                <a:solidFill>
                  <a:schemeClr val="accent1"/>
                </a:solidFill>
                <a:effectLst>
                  <a:outerShdw blurRad="38100" dist="25400" dir="5400000" algn="ctr" rotWithShape="0">
                    <a:srgbClr val="6E747A">
                      <a:alpha val="43000"/>
                    </a:srgbClr>
                  </a:outerShdw>
                </a:effectLst>
                <a:ea typeface="Karla" panose="020B0604020202020204" charset="0"/>
              </a:rPr>
              <a:t>The levels of exposure to noise of employees averaged over a working day or week and the maximum noise (Peak Sound Pressure) to which employees are exposed in a working day.</a:t>
            </a:r>
            <a:r>
              <a:rPr kumimoji="0" lang="en-US" i="0" u="none" strike="noStrike" kern="0" normalizeH="0" baseline="0" noProof="0" dirty="0" smtClean="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 </a:t>
            </a:r>
            <a:endParaRPr lang="en-US" dirty="0" smtClean="0">
              <a:ln w="0"/>
              <a:solidFill>
                <a:schemeClr val="accent1"/>
              </a:solidFill>
              <a:effectLst>
                <a:outerShdw blurRad="38100" dist="25400" dir="5400000" algn="ctr" rotWithShape="0">
                  <a:srgbClr val="6E747A">
                    <a:alpha val="43000"/>
                  </a:srgbClr>
                </a:outerShdw>
              </a:effectLst>
              <a:ea typeface="Karla" panose="020B0604020202020204" charset="0"/>
            </a:endParaRP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n w="0"/>
                <a:solidFill>
                  <a:schemeClr val="accent1"/>
                </a:solidFill>
                <a:effectLst>
                  <a:outerShdw blurRad="38100" dist="25400" dir="5400000" algn="ctr" rotWithShape="0">
                    <a:srgbClr val="6E747A">
                      <a:alpha val="43000"/>
                    </a:srgbClr>
                  </a:outerShdw>
                </a:effectLst>
                <a:ea typeface="Karla" panose="020B0604020202020204" charset="0"/>
              </a:rPr>
              <a:t>Hearing protection must be provided and worn by employees if the noise exposure is between the lower and upper exposure action values.</a:t>
            </a:r>
            <a:endParaRPr kumimoji="0" lang="en-GB" i="0" u="none" strike="noStrike" kern="0" normalizeH="0" baseline="0" noProof="0" dirty="0" smtClean="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60</a:t>
            </a:fld>
            <a:endParaRPr lang="en-GB"/>
          </a:p>
        </p:txBody>
      </p:sp>
    </p:spTree>
    <p:extLst>
      <p:ext uri="{BB962C8B-B14F-4D97-AF65-F5344CB8AC3E}">
        <p14:creationId xmlns:p14="http://schemas.microsoft.com/office/powerpoint/2010/main" val="270625537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n w="0"/>
                <a:solidFill>
                  <a:schemeClr val="accent1"/>
                </a:solidFill>
                <a:effectLst>
                  <a:outerShdw blurRad="38100" dist="25400" dir="5400000" algn="ctr" rotWithShape="0">
                    <a:srgbClr val="6E747A">
                      <a:alpha val="43000"/>
                    </a:srgbClr>
                  </a:outerShdw>
                </a:effectLst>
                <a:ea typeface="Karla" panose="020B0604020202020204" charset="0"/>
              </a:rPr>
              <a:t>Prolonged exposure to loud noise results in irreversible hearing loss</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61</a:t>
            </a:fld>
            <a:endParaRPr lang="en-GB"/>
          </a:p>
        </p:txBody>
      </p:sp>
    </p:spTree>
    <p:extLst>
      <p:ext uri="{BB962C8B-B14F-4D97-AF65-F5344CB8AC3E}">
        <p14:creationId xmlns:p14="http://schemas.microsoft.com/office/powerpoint/2010/main" val="104745328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2000" b="0" dirty="0" smtClean="0"/>
              <a:t>Driver Limitations</a:t>
            </a:r>
          </a:p>
          <a:p>
            <a:pPr algn="l"/>
            <a:r>
              <a:rPr lang="en-GB" sz="1200" b="0" dirty="0" smtClean="0"/>
              <a:t>Please ensure you comply with the following</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62</a:t>
            </a:fld>
            <a:endParaRPr lang="en-GB"/>
          </a:p>
        </p:txBody>
      </p:sp>
    </p:spTree>
    <p:extLst>
      <p:ext uri="{BB962C8B-B14F-4D97-AF65-F5344CB8AC3E}">
        <p14:creationId xmlns:p14="http://schemas.microsoft.com/office/powerpoint/2010/main" val="419191840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200" dirty="0" smtClean="0">
                <a:ln w="0"/>
                <a:solidFill>
                  <a:schemeClr val="accent1"/>
                </a:solidFill>
                <a:effectLst>
                  <a:outerShdw blurRad="38100" dist="25400" dir="5400000" algn="ctr" rotWithShape="0">
                    <a:srgbClr val="6E747A">
                      <a:alpha val="43000"/>
                    </a:srgbClr>
                  </a:outerShdw>
                </a:effectLst>
              </a:rPr>
              <a:t>Radiography - This is Site Specific on Clients Site</a:t>
            </a:r>
          </a:p>
          <a:p>
            <a:pPr marL="514350" indent="-2857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Carried out by specialist sub-contractors</a:t>
            </a:r>
          </a:p>
          <a:p>
            <a:pPr marL="514350" indent="-2857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Notices will be displayed showing times radiography is being carried out </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63</a:t>
            </a:fld>
            <a:endParaRPr lang="en-GB"/>
          </a:p>
        </p:txBody>
      </p:sp>
    </p:spTree>
    <p:extLst>
      <p:ext uri="{BB962C8B-B14F-4D97-AF65-F5344CB8AC3E}">
        <p14:creationId xmlns:p14="http://schemas.microsoft.com/office/powerpoint/2010/main" val="328995677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Pressure Testing – This is site specific on clients site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64</a:t>
            </a:fld>
            <a:endParaRPr lang="en-GB"/>
          </a:p>
        </p:txBody>
      </p:sp>
    </p:spTree>
    <p:extLst>
      <p:ext uri="{BB962C8B-B14F-4D97-AF65-F5344CB8AC3E}">
        <p14:creationId xmlns:p14="http://schemas.microsoft.com/office/powerpoint/2010/main" val="296858911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Permit to work</a:t>
            </a:r>
            <a:r>
              <a:rPr lang="en-GB" baseline="0" dirty="0" smtClean="0"/>
              <a:t> system – this is site specific on clients site. </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n w="0"/>
                <a:solidFill>
                  <a:schemeClr val="accent1"/>
                </a:solidFill>
                <a:effectLst>
                  <a:outerShdw blurRad="38100" dist="25400" dir="5400000" algn="ctr" rotWithShape="0">
                    <a:srgbClr val="6E747A">
                      <a:alpha val="43000"/>
                    </a:srgbClr>
                  </a:outerShdw>
                </a:effectLst>
              </a:rPr>
              <a:t>The employee must conform to the conditions stated on the permit and full understand them. If in doubt – Ask?</a:t>
            </a:r>
            <a:r>
              <a:rPr lang="en-GB" sz="1200" baseline="0" dirty="0" smtClean="0">
                <a:ln w="0"/>
                <a:solidFill>
                  <a:schemeClr val="accent1"/>
                </a:solidFill>
                <a:effectLst>
                  <a:outerShdw blurRad="38100" dist="25400" dir="5400000" algn="ctr" rotWithShape="0">
                    <a:srgbClr val="6E747A">
                      <a:alpha val="43000"/>
                    </a:srgbClr>
                  </a:outerShdw>
                </a:effectLst>
              </a:rPr>
              <a:t> </a:t>
            </a:r>
            <a:endParaRPr lang="en-GB" sz="1200" dirty="0" smtClean="0">
              <a:ln w="0"/>
              <a:solidFill>
                <a:schemeClr val="accent1"/>
              </a:solidFill>
              <a:effectLst>
                <a:outerShdw blurRad="38100" dist="25400" dir="5400000" algn="ctr" rotWithShape="0">
                  <a:srgbClr val="6E747A">
                    <a:alpha val="43000"/>
                  </a:srgbClr>
                </a:outerShdw>
              </a:effectLst>
            </a:endParaRP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65</a:t>
            </a:fld>
            <a:endParaRPr lang="en-GB"/>
          </a:p>
        </p:txBody>
      </p:sp>
    </p:spTree>
    <p:extLst>
      <p:ext uri="{BB962C8B-B14F-4D97-AF65-F5344CB8AC3E}">
        <p14:creationId xmlns:p14="http://schemas.microsoft.com/office/powerpoint/2010/main" val="792642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Safe use of gases </a:t>
            </a:r>
          </a:p>
          <a:p>
            <a:pPr marL="171450" indent="-171450">
              <a:buFont typeface="Wingdings" panose="05000000000000000000" pitchFamily="2" charset="2"/>
              <a:buChar char="v"/>
            </a:pPr>
            <a:r>
              <a:rPr lang="en-GB" sz="1200" dirty="0" smtClean="0"/>
              <a:t>After ALL work, disconnect and make safe</a:t>
            </a:r>
          </a:p>
          <a:p>
            <a:pPr marL="171450" indent="-171450">
              <a:buFont typeface="Wingdings" panose="05000000000000000000" pitchFamily="2" charset="2"/>
              <a:buChar char="v"/>
            </a:pPr>
            <a:r>
              <a:rPr lang="en-GB" sz="1200" dirty="0" smtClean="0"/>
              <a:t>Gas hoses removed from confined spaces</a:t>
            </a:r>
          </a:p>
          <a:p>
            <a:pPr marL="171450" indent="-171450">
              <a:buFont typeface="Wingdings" panose="05000000000000000000" pitchFamily="2" charset="2"/>
              <a:buChar char="v"/>
            </a:pPr>
            <a:r>
              <a:rPr lang="en-GB" sz="1200" dirty="0" smtClean="0"/>
              <a:t>Cylinders stay OUT of buildings and confined spaces</a:t>
            </a:r>
          </a:p>
          <a:p>
            <a:pPr marL="171450" indent="-171450">
              <a:buFont typeface="Wingdings" panose="05000000000000000000" pitchFamily="2" charset="2"/>
              <a:buChar char="v"/>
            </a:pPr>
            <a:r>
              <a:rPr lang="en-GB" sz="1200" dirty="0" smtClean="0"/>
              <a:t>Keep cylinders upright and secured at all times</a:t>
            </a:r>
          </a:p>
          <a:p>
            <a:pPr marL="171450" indent="-171450">
              <a:buFont typeface="Wingdings" panose="05000000000000000000" pitchFamily="2" charset="2"/>
              <a:buChar char="v"/>
            </a:pPr>
            <a:r>
              <a:rPr lang="en-GB" sz="1200" dirty="0" smtClean="0"/>
              <a:t>Use only in well ventilated areas</a:t>
            </a:r>
          </a:p>
          <a:p>
            <a:pPr marL="171450" indent="-171450">
              <a:buFont typeface="Wingdings" panose="05000000000000000000" pitchFamily="2" charset="2"/>
              <a:buChar char="v"/>
            </a:pPr>
            <a:r>
              <a:rPr lang="en-GB" sz="1200" dirty="0" smtClean="0"/>
              <a:t>YOU ARE RESPONSIBLE</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66</a:t>
            </a:fld>
            <a:endParaRPr lang="en-GB"/>
          </a:p>
        </p:txBody>
      </p:sp>
    </p:spTree>
    <p:extLst>
      <p:ext uri="{BB962C8B-B14F-4D97-AF65-F5344CB8AC3E}">
        <p14:creationId xmlns:p14="http://schemas.microsoft.com/office/powerpoint/2010/main" val="425732507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200" dirty="0" smtClean="0">
                <a:ln w="0"/>
                <a:solidFill>
                  <a:schemeClr val="accent1"/>
                </a:solidFill>
                <a:effectLst>
                  <a:outerShdw blurRad="38100" dist="25400" dir="5400000" algn="ctr" rotWithShape="0">
                    <a:srgbClr val="6E747A">
                      <a:alpha val="43000"/>
                    </a:srgbClr>
                  </a:outerShdw>
                </a:effectLst>
              </a:rPr>
              <a:t>Industrial Cylinder Identification Chart </a:t>
            </a:r>
          </a:p>
          <a:p>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67</a:t>
            </a:fld>
            <a:endParaRPr lang="en-GB"/>
          </a:p>
        </p:txBody>
      </p:sp>
    </p:spTree>
    <p:extLst>
      <p:ext uri="{BB962C8B-B14F-4D97-AF65-F5344CB8AC3E}">
        <p14:creationId xmlns:p14="http://schemas.microsoft.com/office/powerpoint/2010/main" val="238538229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Remember,</a:t>
            </a:r>
            <a:r>
              <a:rPr lang="en-GB" baseline="0" dirty="0" smtClean="0"/>
              <a:t> you are not on your own, your health and safety advisor and safety representatives are there to help</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68</a:t>
            </a:fld>
            <a:endParaRPr lang="en-GB"/>
          </a:p>
        </p:txBody>
      </p:sp>
    </p:spTree>
    <p:extLst>
      <p:ext uri="{BB962C8B-B14F-4D97-AF65-F5344CB8AC3E}">
        <p14:creationId xmlns:p14="http://schemas.microsoft.com/office/powerpoint/2010/main" val="144027448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Any Questions</a:t>
            </a:r>
            <a:r>
              <a:rPr lang="en-GB" baseline="0" dirty="0" smtClean="0"/>
              <a:t> before you complete your questionnaire? </a:t>
            </a:r>
            <a:endParaRPr lang="en-GB" dirty="0"/>
          </a:p>
        </p:txBody>
      </p:sp>
      <p:sp>
        <p:nvSpPr>
          <p:cNvPr id="4" name="Slide Number Placeholder 3"/>
          <p:cNvSpPr>
            <a:spLocks noGrp="1"/>
          </p:cNvSpPr>
          <p:nvPr>
            <p:ph type="sldNum" sz="quarter" idx="10"/>
          </p:nvPr>
        </p:nvSpPr>
        <p:spPr/>
        <p:txBody>
          <a:bodyPr/>
          <a:lstStyle/>
          <a:p>
            <a:fld id="{C1EC9C1F-698A-4384-91D0-AF09D134F726}" type="slidenum">
              <a:rPr lang="en-GB" smtClean="0"/>
              <a:t>69</a:t>
            </a:fld>
            <a:endParaRPr lang="en-GB"/>
          </a:p>
        </p:txBody>
      </p:sp>
    </p:spTree>
    <p:extLst>
      <p:ext uri="{BB962C8B-B14F-4D97-AF65-F5344CB8AC3E}">
        <p14:creationId xmlns:p14="http://schemas.microsoft.com/office/powerpoint/2010/main" val="2844976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55257294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144255958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357499513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8F21CAA-29B7-4AB8-BD2F-A12FF5296AC4}" type="datetimeFigureOut">
              <a:rPr lang="en-GB" smtClean="0"/>
              <a:t>04/04/2023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25642037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8F21CAA-29B7-4AB8-BD2F-A12FF5296AC4}" type="datetimeFigureOut">
              <a:rPr lang="en-GB" smtClean="0"/>
              <a:t>04/04/2023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39960700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8F21CAA-29B7-4AB8-BD2F-A12FF5296AC4}" type="datetimeFigureOut">
              <a:rPr lang="en-GB" smtClean="0"/>
              <a:t>04/04/2023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31974332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F21CAA-29B7-4AB8-BD2F-A12FF5296AC4}" type="datetimeFigureOut">
              <a:rPr lang="en-GB" smtClean="0"/>
              <a:t>04/04/2023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379763164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8F21CAA-29B7-4AB8-BD2F-A12FF5296AC4}" type="datetimeFigureOut">
              <a:rPr lang="en-GB" smtClean="0"/>
              <a:t>04/04/2023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258785822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7CC78E-F8D9-449B-A27E-3971EAEFEA16}" type="slidenum">
              <a:rPr lang="en-GB" smtClean="0"/>
              <a:t>‹#›</a:t>
            </a:fld>
            <a:endParaRPr lang="en-GB"/>
          </a:p>
        </p:txBody>
      </p:sp>
      <p:sp>
        <p:nvSpPr>
          <p:cNvPr id="5" name="Date Placeholder 4"/>
          <p:cNvSpPr>
            <a:spLocks noGrp="1"/>
          </p:cNvSpPr>
          <p:nvPr>
            <p:ph type="dt" sz="half" idx="10"/>
          </p:nvPr>
        </p:nvSpPr>
        <p:spPr/>
        <p:txBody>
          <a:bodyPr/>
          <a:lstStyle/>
          <a:p>
            <a:fld id="{18F21CAA-29B7-4AB8-BD2F-A12FF5296AC4}" type="datetimeFigureOut">
              <a:rPr lang="en-GB" smtClean="0"/>
              <a:t>04/04/2023</a:t>
            </a:fld>
            <a:endParaRPr lang="en-GB"/>
          </a:p>
        </p:txBody>
      </p:sp>
    </p:spTree>
    <p:extLst>
      <p:ext uri="{BB962C8B-B14F-4D97-AF65-F5344CB8AC3E}">
        <p14:creationId xmlns:p14="http://schemas.microsoft.com/office/powerpoint/2010/main" val="413678700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518677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0063953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415658645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3970493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25196806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381421589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F21CAA-29B7-4AB8-BD2F-A12FF5296AC4}" type="datetimeFigureOut">
              <a:rPr lang="en-GB" smtClean="0"/>
              <a:t>04/04/2023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7CC78E-F8D9-449B-A27E-3971EAEFEA16}" type="slidenum">
              <a:rPr lang="en-GB" smtClean="0"/>
              <a:t>‹#›</a:t>
            </a:fld>
            <a:endParaRPr lang="en-GB"/>
          </a:p>
        </p:txBody>
      </p:sp>
    </p:spTree>
    <p:extLst>
      <p:ext uri="{BB962C8B-B14F-4D97-AF65-F5344CB8AC3E}">
        <p14:creationId xmlns:p14="http://schemas.microsoft.com/office/powerpoint/2010/main" val="239855546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F21CAA-29B7-4AB8-BD2F-A12FF5296AC4}" type="datetimeFigureOut">
              <a:rPr lang="en-GB" smtClean="0"/>
              <a:t>04/04/2023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D7CC78E-F8D9-449B-A27E-3971EAEFEA16}" type="slidenum">
              <a:rPr lang="en-GB" smtClean="0"/>
              <a:t>‹#›</a:t>
            </a:fld>
            <a:endParaRPr lang="en-GB"/>
          </a:p>
        </p:txBody>
      </p:sp>
    </p:spTree>
    <p:extLst>
      <p:ext uri="{BB962C8B-B14F-4D97-AF65-F5344CB8AC3E}">
        <p14:creationId xmlns:p14="http://schemas.microsoft.com/office/powerpoint/2010/main" val="173196051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jpe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emf"/><Relationship Id="rId4" Type="http://schemas.openxmlformats.org/officeDocument/2006/relationships/image" Target="../media/image32.png"/><Relationship Id="rId9"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71.wmf"/><Relationship Id="rId5" Type="http://schemas.openxmlformats.org/officeDocument/2006/relationships/image" Target="../media/image70.wmf"/><Relationship Id="rId4" Type="http://schemas.openxmlformats.org/officeDocument/2006/relationships/image" Target="../media/image69.wmf"/></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48.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8.tmp"/><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77.tmp"/><Relationship Id="rId5" Type="http://schemas.openxmlformats.org/officeDocument/2006/relationships/image" Target="../media/image76.tmp"/><Relationship Id="rId4" Type="http://schemas.openxmlformats.org/officeDocument/2006/relationships/image" Target="../media/image75.png"/></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52.xml.rels><?xml version="1.0" encoding="UTF-8" standalone="yes"?>
<Relationships xmlns="http://schemas.openxmlformats.org/package/2006/relationships"><Relationship Id="rId8" Type="http://schemas.openxmlformats.org/officeDocument/2006/relationships/image" Target="../media/image89.wmf"/><Relationship Id="rId3" Type="http://schemas.openxmlformats.org/officeDocument/2006/relationships/image" Target="../media/image1.jpeg"/><Relationship Id="rId7" Type="http://schemas.openxmlformats.org/officeDocument/2006/relationships/image" Target="../media/image88.wmf"/><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87.wmf"/><Relationship Id="rId5" Type="http://schemas.openxmlformats.org/officeDocument/2006/relationships/image" Target="../media/image86.wmf"/><Relationship Id="rId4" Type="http://schemas.openxmlformats.org/officeDocument/2006/relationships/image" Target="../media/image85.png"/><Relationship Id="rId9" Type="http://schemas.openxmlformats.org/officeDocument/2006/relationships/image" Target="../media/image90.wmf"/></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5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image" Target="../media/image95.png"/><Relationship Id="rId4" Type="http://schemas.openxmlformats.org/officeDocument/2006/relationships/image" Target="../media/image94.png"/></Relationships>
</file>

<file path=ppt/slides/_rels/slide5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5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98.png"/><Relationship Id="rId4" Type="http://schemas.openxmlformats.org/officeDocument/2006/relationships/image" Target="../media/image97.png"/></Relationships>
</file>

<file path=ppt/slides/_rels/slide5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99.png"/></Relationships>
</file>

<file path=ppt/slides/_rels/slide5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6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101.png"/></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1.xml"/><Relationship Id="rId1" Type="http://schemas.openxmlformats.org/officeDocument/2006/relationships/slideLayout" Target="../slideLayouts/slideLayout2.xml"/><Relationship Id="rId5" Type="http://schemas.openxmlformats.org/officeDocument/2006/relationships/image" Target="../media/image103.png"/><Relationship Id="rId4" Type="http://schemas.openxmlformats.org/officeDocument/2006/relationships/image" Target="../media/image102.png"/></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6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3.xml"/><Relationship Id="rId1" Type="http://schemas.openxmlformats.org/officeDocument/2006/relationships/slideLayout" Target="../slideLayouts/slideLayout2.xml"/><Relationship Id="rId5" Type="http://schemas.openxmlformats.org/officeDocument/2006/relationships/image" Target="../media/image106.png"/><Relationship Id="rId4" Type="http://schemas.openxmlformats.org/officeDocument/2006/relationships/image" Target="../media/image105.png"/></Relationships>
</file>

<file path=ppt/slides/_rels/slide6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6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6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109.png"/></Relationships>
</file>

<file path=ppt/slides/_rels/slide6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7.xml"/><Relationship Id="rId1" Type="http://schemas.openxmlformats.org/officeDocument/2006/relationships/slideLayout" Target="../slideLayouts/slideLayout2.xml"/><Relationship Id="rId5" Type="http://schemas.openxmlformats.org/officeDocument/2006/relationships/image" Target="../media/image111.png"/><Relationship Id="rId4" Type="http://schemas.openxmlformats.org/officeDocument/2006/relationships/image" Target="../media/image110.png"/></Relationships>
</file>

<file path=ppt/slides/_rels/slide6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112.png"/></Relationships>
</file>

<file path=ppt/slides/_rels/slide6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9.xml"/><Relationship Id="rId1" Type="http://schemas.openxmlformats.org/officeDocument/2006/relationships/slideLayout" Target="../slideLayouts/slideLayout2.xml"/><Relationship Id="rId5" Type="http://schemas.openxmlformats.org/officeDocument/2006/relationships/image" Target="../media/image114.png"/><Relationship Id="rId4"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3957346" y="387902"/>
            <a:ext cx="3255638" cy="792000"/>
          </a:xfrm>
          <a:prstGeom prst="rect">
            <a:avLst/>
          </a:prstGeom>
          <a:ln>
            <a:noFill/>
          </a:ln>
          <a:effectLst>
            <a:outerShdw blurRad="190500" algn="tl" rotWithShape="0">
              <a:srgbClr val="000000">
                <a:alpha val="70000"/>
              </a:srgbClr>
            </a:outerShdw>
          </a:effectLst>
        </p:spPr>
      </p:pic>
      <p:sp>
        <p:nvSpPr>
          <p:cNvPr id="5" name="Shape 65"/>
          <p:cNvSpPr txBox="1">
            <a:spLocks noGrp="1"/>
          </p:cNvSpPr>
          <p:nvPr>
            <p:ph type="ctrTitle"/>
          </p:nvPr>
        </p:nvSpPr>
        <p:spPr>
          <a:xfrm>
            <a:off x="1067482" y="1450318"/>
            <a:ext cx="8898372" cy="2027907"/>
          </a:xfrm>
          <a:prstGeom prst="rect">
            <a:avLst/>
          </a:prstGeom>
        </p:spPr>
        <p:txBody>
          <a:bodyPr lIns="91425" tIns="91425" rIns="91425" bIns="91425" anchor="b" anchorCtr="0">
            <a:noAutofit/>
          </a:bodyPr>
          <a:lstStyle/>
          <a:p>
            <a:pPr lvl="0" algn="ctr">
              <a:spcBef>
                <a:spcPts val="0"/>
              </a:spcBef>
              <a:buNone/>
            </a:pPr>
            <a:r>
              <a:rPr lang="en" dirty="0">
                <a:solidFill>
                  <a:srgbClr val="0070C0"/>
                </a:solidFill>
              </a:rPr>
              <a:t>Health, Safety &amp; Environmental Induction</a:t>
            </a:r>
          </a:p>
        </p:txBody>
      </p:sp>
      <p:pic>
        <p:nvPicPr>
          <p:cNvPr id="6" name="Picture 5" descr="HS1664.png"/>
          <p:cNvPicPr>
            <a:picLocks noChangeAspect="1"/>
          </p:cNvPicPr>
          <p:nvPr/>
        </p:nvPicPr>
        <p:blipFill>
          <a:blip r:embed="rId4"/>
          <a:stretch>
            <a:fillRect/>
          </a:stretch>
        </p:blipFill>
        <p:spPr>
          <a:xfrm>
            <a:off x="3986504" y="4144641"/>
            <a:ext cx="1296000" cy="896058"/>
          </a:xfrm>
          <a:prstGeom prst="rect">
            <a:avLst/>
          </a:prstGeom>
          <a:ln>
            <a:noFill/>
          </a:ln>
          <a:effectLst>
            <a:outerShdw blurRad="190500" algn="tl" rotWithShape="0">
              <a:srgbClr val="000000">
                <a:alpha val="70000"/>
              </a:srgbClr>
            </a:outerShdw>
          </a:effectLst>
        </p:spPr>
      </p:pic>
      <p:pic>
        <p:nvPicPr>
          <p:cNvPr id="7" name="Picture 6" descr="EN1736.png"/>
          <p:cNvPicPr>
            <a:picLocks noChangeAspect="1"/>
          </p:cNvPicPr>
          <p:nvPr/>
        </p:nvPicPr>
        <p:blipFill>
          <a:blip r:embed="rId5"/>
          <a:stretch>
            <a:fillRect/>
          </a:stretch>
        </p:blipFill>
        <p:spPr>
          <a:xfrm>
            <a:off x="5916984" y="4144641"/>
            <a:ext cx="1296000" cy="89858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6353752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5" name="Shape 65"/>
          <p:cNvSpPr txBox="1">
            <a:spLocks/>
          </p:cNvSpPr>
          <p:nvPr/>
        </p:nvSpPr>
        <p:spPr>
          <a:xfrm>
            <a:off x="3257275" y="127271"/>
            <a:ext cx="4712266" cy="645953"/>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Induction Overview </a:t>
            </a:r>
            <a:endParaRPr lang="en" dirty="0">
              <a:solidFill>
                <a:srgbClr val="0070C0"/>
              </a:solidFill>
            </a:endParaRPr>
          </a:p>
        </p:txBody>
      </p:sp>
      <p:sp>
        <p:nvSpPr>
          <p:cNvPr id="6" name="TextBox 5"/>
          <p:cNvSpPr txBox="1"/>
          <p:nvPr/>
        </p:nvSpPr>
        <p:spPr>
          <a:xfrm>
            <a:off x="1644242" y="973123"/>
            <a:ext cx="7719045" cy="1323439"/>
          </a:xfrm>
          <a:prstGeom prst="rect">
            <a:avLst/>
          </a:prstGeom>
          <a:noFill/>
        </p:spPr>
        <p:txBody>
          <a:bodyPr wrap="square" rtlCol="0">
            <a:spAutoFit/>
          </a:bodyPr>
          <a:lstStyle/>
          <a:p>
            <a:r>
              <a:rPr lang="en-GB" sz="2000" dirty="0" smtClean="0">
                <a:ln w="0"/>
                <a:solidFill>
                  <a:schemeClr val="accent1"/>
                </a:solidFill>
                <a:effectLst>
                  <a:outerShdw blurRad="38100" dist="25400" dir="5400000" algn="ctr" rotWithShape="0">
                    <a:srgbClr val="6E747A">
                      <a:alpha val="43000"/>
                    </a:srgbClr>
                  </a:outerShdw>
                </a:effectLst>
              </a:rPr>
              <a:t>Throughout this induction the following areas will be covered: </a:t>
            </a:r>
          </a:p>
          <a:p>
            <a:pPr marL="285750" indent="-285750">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Site Rules and Policies </a:t>
            </a:r>
          </a:p>
          <a:p>
            <a:pPr marL="285750" indent="-285750">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The Law</a:t>
            </a:r>
          </a:p>
          <a:p>
            <a:pPr marL="285750" indent="-285750">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Practical Safety </a:t>
            </a:r>
            <a:endParaRPr lang="en-GB" sz="2000" dirty="0">
              <a:ln w="0"/>
              <a:solidFill>
                <a:schemeClr val="accent1"/>
              </a:solidFill>
              <a:effectLst>
                <a:outerShdw blurRad="38100" dist="25400" dir="5400000" algn="ctr" rotWithShape="0">
                  <a:srgbClr val="6E747A">
                    <a:alpha val="43000"/>
                  </a:srgbClr>
                </a:outerShdw>
              </a:effectLst>
            </a:endParaRPr>
          </a:p>
        </p:txBody>
      </p:sp>
      <p:pic>
        <p:nvPicPr>
          <p:cNvPr id="1026" name="Picture 2" descr="Art Safety - Rules Regulations Laws Compliance - Free Transparent PNG  Clipart Images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58560" y="357816"/>
            <a:ext cx="2145888" cy="236762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vironmental checklist for small businesses - Small Business U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44000" y="4205607"/>
            <a:ext cx="2860448" cy="222455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afety Man Images - Free Download on Freepik"/>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4773" y="4587963"/>
            <a:ext cx="602573" cy="21311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439053" y="2725445"/>
            <a:ext cx="7474998" cy="3570208"/>
          </a:xfrm>
          <a:prstGeom prst="rect">
            <a:avLst/>
          </a:prstGeom>
        </p:spPr>
        <p:txBody>
          <a:bodyPr wrap="square">
            <a:spAutoFit/>
          </a:bodyPr>
          <a:lstStyle/>
          <a:p>
            <a:pPr algn="ctr"/>
            <a:r>
              <a:rPr lang="en-GB" dirty="0">
                <a:ln w="0"/>
                <a:solidFill>
                  <a:schemeClr val="accent1"/>
                </a:solidFill>
                <a:effectLst>
                  <a:outerShdw blurRad="38100" dist="25400" dir="5400000" algn="ctr" rotWithShape="0">
                    <a:srgbClr val="6E747A">
                      <a:alpha val="43000"/>
                    </a:srgbClr>
                  </a:outerShdw>
                </a:effectLst>
              </a:rPr>
              <a:t>THIS  SAFETY INDUCTION IS INTENDED TO RAISE YOUR AWARENESS WITH REGARD TO SAFETY, THEREBY REDUCING THE RISK OF INJURY TO YOURSELF AND OTHERS. IT IS NOT INTENDED TO BE A COMPREHENSIVE </a:t>
            </a:r>
          </a:p>
          <a:p>
            <a:pPr algn="ctr"/>
            <a:r>
              <a:rPr lang="en-GB" dirty="0">
                <a:ln w="0"/>
                <a:solidFill>
                  <a:schemeClr val="accent1"/>
                </a:solidFill>
                <a:effectLst>
                  <a:outerShdw blurRad="38100" dist="25400" dir="5400000" algn="ctr" rotWithShape="0">
                    <a:srgbClr val="6E747A">
                      <a:alpha val="43000"/>
                    </a:srgbClr>
                  </a:outerShdw>
                </a:effectLst>
              </a:rPr>
              <a:t>LIST OF REQUIREMENTS.</a:t>
            </a:r>
          </a:p>
          <a:p>
            <a:pPr algn="ctr"/>
            <a:endParaRPr lang="en-GB" dirty="0">
              <a:ln w="0"/>
              <a:solidFill>
                <a:schemeClr val="accent1"/>
              </a:solidFill>
              <a:effectLst>
                <a:outerShdw blurRad="38100" dist="25400" dir="5400000" algn="ctr" rotWithShape="0">
                  <a:srgbClr val="6E747A">
                    <a:alpha val="43000"/>
                  </a:srgbClr>
                </a:outerShdw>
              </a:effectLst>
            </a:endParaRPr>
          </a:p>
          <a:p>
            <a:pPr algn="ctr"/>
            <a:r>
              <a:rPr lang="en-GB" dirty="0">
                <a:ln w="0"/>
                <a:solidFill>
                  <a:schemeClr val="accent1"/>
                </a:solidFill>
                <a:effectLst>
                  <a:outerShdw blurRad="38100" dist="25400" dir="5400000" algn="ctr" rotWithShape="0">
                    <a:srgbClr val="6E747A">
                      <a:alpha val="43000"/>
                    </a:srgbClr>
                  </a:outerShdw>
                </a:effectLst>
              </a:rPr>
              <a:t>PLEASE REMEMBER THAT SHOULD YOU HAVE ANY DOUBTS AS TO YOUR SAFETY OR THE SAFETY OF OTHERS DURING THE EXECUTION OF YOUR DUTIES, TO ASK YOUR </a:t>
            </a:r>
          </a:p>
          <a:p>
            <a:pPr algn="ctr"/>
            <a:r>
              <a:rPr lang="en-GB" dirty="0">
                <a:ln w="0"/>
                <a:solidFill>
                  <a:schemeClr val="accent1"/>
                </a:solidFill>
                <a:effectLst>
                  <a:outerShdw blurRad="38100" dist="25400" dir="5400000" algn="ctr" rotWithShape="0">
                    <a:srgbClr val="6E747A">
                      <a:alpha val="43000"/>
                    </a:srgbClr>
                  </a:outerShdw>
                </a:effectLst>
              </a:rPr>
              <a:t>SUPERVISOR OR HEALTH &amp; SAFETY OFFICER </a:t>
            </a:r>
          </a:p>
          <a:p>
            <a:pPr algn="ctr"/>
            <a:r>
              <a:rPr lang="en-GB" dirty="0">
                <a:ln w="0"/>
                <a:solidFill>
                  <a:schemeClr val="accent1"/>
                </a:solidFill>
                <a:effectLst>
                  <a:outerShdw blurRad="38100" dist="25400" dir="5400000" algn="ctr" rotWithShape="0">
                    <a:srgbClr val="6E747A">
                      <a:alpha val="43000"/>
                    </a:srgbClr>
                  </a:outerShdw>
                </a:effectLst>
              </a:rPr>
              <a:t>FOR GUIDANCE.</a:t>
            </a:r>
          </a:p>
          <a:p>
            <a:pPr algn="ctr"/>
            <a:endParaRPr lang="en-GB" dirty="0">
              <a:ln w="0"/>
              <a:solidFill>
                <a:schemeClr val="accent1"/>
              </a:solidFill>
              <a:effectLst>
                <a:outerShdw blurRad="38100" dist="25400" dir="5400000" algn="ctr" rotWithShape="0">
                  <a:srgbClr val="6E747A">
                    <a:alpha val="43000"/>
                  </a:srgbClr>
                </a:outerShdw>
              </a:effectLst>
            </a:endParaRPr>
          </a:p>
          <a:p>
            <a:pPr algn="ctr"/>
            <a:r>
              <a:rPr lang="en-GB" sz="2800" dirty="0">
                <a:ln w="0"/>
                <a:solidFill>
                  <a:srgbClr val="FF0000"/>
                </a:solidFill>
                <a:effectLst>
                  <a:outerShdw blurRad="38100" dist="25400" dir="5400000" algn="ctr" rotWithShape="0">
                    <a:srgbClr val="6E747A">
                      <a:alpha val="43000"/>
                    </a:srgbClr>
                  </a:outerShdw>
                </a:effectLst>
              </a:rPr>
              <a:t>BE SAFE NOT SORRY</a:t>
            </a:r>
          </a:p>
        </p:txBody>
      </p:sp>
    </p:spTree>
    <p:extLst>
      <p:ext uri="{BB962C8B-B14F-4D97-AF65-F5344CB8AC3E}">
        <p14:creationId xmlns:p14="http://schemas.microsoft.com/office/powerpoint/2010/main" val="392962357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3888849" y="429763"/>
            <a:ext cx="3255638" cy="792000"/>
          </a:xfrm>
          <a:prstGeom prst="rect">
            <a:avLst/>
          </a:prstGeom>
          <a:ln>
            <a:noFill/>
          </a:ln>
          <a:effectLst>
            <a:outerShdw blurRad="190500" algn="tl" rotWithShape="0">
              <a:srgbClr val="000000">
                <a:alpha val="70000"/>
              </a:srgbClr>
            </a:outerShdw>
          </a:effectLst>
        </p:spPr>
      </p:pic>
      <p:sp>
        <p:nvSpPr>
          <p:cNvPr id="5" name="Shape 65"/>
          <p:cNvSpPr txBox="1">
            <a:spLocks noGrp="1"/>
          </p:cNvSpPr>
          <p:nvPr>
            <p:ph type="ctrTitle"/>
          </p:nvPr>
        </p:nvSpPr>
        <p:spPr>
          <a:xfrm>
            <a:off x="1067482" y="1565728"/>
            <a:ext cx="8898372" cy="2695554"/>
          </a:xfrm>
          <a:prstGeom prst="rect">
            <a:avLst/>
          </a:prstGeom>
        </p:spPr>
        <p:txBody>
          <a:bodyPr lIns="91425" tIns="91425" rIns="91425" bIns="91425" anchor="b" anchorCtr="0">
            <a:noAutofit/>
          </a:bodyPr>
          <a:lstStyle/>
          <a:p>
            <a:pPr lvl="0" algn="ctr">
              <a:spcBef>
                <a:spcPts val="0"/>
              </a:spcBef>
              <a:buNone/>
            </a:pPr>
            <a:r>
              <a:rPr lang="en" sz="8800" b="1" dirty="0" smtClean="0">
                <a:solidFill>
                  <a:srgbClr val="0070C0"/>
                </a:solidFill>
              </a:rPr>
              <a:t>Site Rules and Policies </a:t>
            </a:r>
            <a:endParaRPr lang="en" sz="8800" b="1" dirty="0">
              <a:solidFill>
                <a:srgbClr val="0070C0"/>
              </a:solidFill>
            </a:endParaRPr>
          </a:p>
        </p:txBody>
      </p:sp>
      <p:pic>
        <p:nvPicPr>
          <p:cNvPr id="2" name="Picture 1"/>
          <p:cNvPicPr>
            <a:picLocks noChangeAspect="1"/>
          </p:cNvPicPr>
          <p:nvPr/>
        </p:nvPicPr>
        <p:blipFill>
          <a:blip r:embed="rId4"/>
          <a:stretch>
            <a:fillRect/>
          </a:stretch>
        </p:blipFill>
        <p:spPr>
          <a:xfrm>
            <a:off x="4376367" y="4261282"/>
            <a:ext cx="2143125" cy="2143125"/>
          </a:xfrm>
          <a:prstGeom prst="rect">
            <a:avLst/>
          </a:prstGeom>
        </p:spPr>
      </p:pic>
    </p:spTree>
    <p:extLst>
      <p:ext uri="{BB962C8B-B14F-4D97-AF65-F5344CB8AC3E}">
        <p14:creationId xmlns:p14="http://schemas.microsoft.com/office/powerpoint/2010/main" val="300106506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pic>
        <p:nvPicPr>
          <p:cNvPr id="3" name="Picture 2" descr="HS Poilcy Pic.png"/>
          <p:cNvPicPr>
            <a:picLocks noChangeAspect="1"/>
          </p:cNvPicPr>
          <p:nvPr/>
        </p:nvPicPr>
        <p:blipFill>
          <a:blip r:embed="rId4"/>
          <a:stretch>
            <a:fillRect/>
          </a:stretch>
        </p:blipFill>
        <p:spPr>
          <a:xfrm>
            <a:off x="209723" y="831946"/>
            <a:ext cx="4122004" cy="5854080"/>
          </a:xfrm>
          <a:prstGeom prst="rect">
            <a:avLst/>
          </a:prstGeom>
          <a:ln>
            <a:solidFill>
              <a:srgbClr val="0070C0"/>
            </a:solidFill>
          </a:ln>
        </p:spPr>
      </p:pic>
      <p:sp>
        <p:nvSpPr>
          <p:cNvPr id="5" name="Shape 65"/>
          <p:cNvSpPr txBox="1">
            <a:spLocks/>
          </p:cNvSpPr>
          <p:nvPr/>
        </p:nvSpPr>
        <p:spPr>
          <a:xfrm>
            <a:off x="1812551" y="127271"/>
            <a:ext cx="8693751"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Health, Safety &amp; Environmental Policy</a:t>
            </a:r>
            <a:endParaRPr lang="en" dirty="0">
              <a:solidFill>
                <a:srgbClr val="0070C0"/>
              </a:solidFill>
            </a:endParaRPr>
          </a:p>
        </p:txBody>
      </p:sp>
      <p:pic>
        <p:nvPicPr>
          <p:cNvPr id="6" name="Picture 5" descr="HS1664.png"/>
          <p:cNvPicPr>
            <a:picLocks noChangeAspect="1"/>
          </p:cNvPicPr>
          <p:nvPr/>
        </p:nvPicPr>
        <p:blipFill>
          <a:blip r:embed="rId5"/>
          <a:stretch>
            <a:fillRect/>
          </a:stretch>
        </p:blipFill>
        <p:spPr>
          <a:xfrm>
            <a:off x="4642477" y="3760297"/>
            <a:ext cx="1296000" cy="896058"/>
          </a:xfrm>
          <a:prstGeom prst="rect">
            <a:avLst/>
          </a:prstGeom>
          <a:ln>
            <a:noFill/>
          </a:ln>
          <a:effectLst>
            <a:outerShdw blurRad="190500" algn="tl" rotWithShape="0">
              <a:srgbClr val="000000">
                <a:alpha val="70000"/>
              </a:srgbClr>
            </a:outerShdw>
          </a:effectLst>
        </p:spPr>
      </p:pic>
      <p:sp>
        <p:nvSpPr>
          <p:cNvPr id="7" name="TextBox 6"/>
          <p:cNvSpPr txBox="1"/>
          <p:nvPr/>
        </p:nvSpPr>
        <p:spPr>
          <a:xfrm>
            <a:off x="4372407" y="1174611"/>
            <a:ext cx="3440120" cy="1631216"/>
          </a:xfrm>
          <a:prstGeom prst="rect">
            <a:avLst/>
          </a:prstGeom>
          <a:noFill/>
        </p:spPr>
        <p:txBody>
          <a:bodyPr wrap="square" rtlCol="0">
            <a:spAutoFit/>
          </a:bodyPr>
          <a:lstStyle/>
          <a:p>
            <a:pPr algn="ctr"/>
            <a:r>
              <a:rPr lang="en-GB" sz="2000" dirty="0" smtClean="0">
                <a:ln w="0"/>
                <a:solidFill>
                  <a:schemeClr val="accent1"/>
                </a:solidFill>
                <a:effectLst>
                  <a:outerShdw blurRad="38100" dist="25400" dir="5400000" algn="ctr" rotWithShape="0">
                    <a:srgbClr val="6E747A">
                      <a:alpha val="43000"/>
                    </a:srgbClr>
                  </a:outerShdw>
                </a:effectLst>
              </a:rPr>
              <a:t>Policies can be found in the following locations: </a:t>
            </a:r>
          </a:p>
          <a:p>
            <a:pPr marL="342900" indent="-342900" algn="ctr">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Head Office</a:t>
            </a:r>
          </a:p>
          <a:p>
            <a:pPr marL="342900" indent="-342900" algn="ctr">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Site Cabins</a:t>
            </a:r>
          </a:p>
          <a:p>
            <a:pPr marL="342900" indent="-342900" algn="ctr">
              <a:buFont typeface="Arial" panose="020B0604020202020204" pitchFamily="34" charset="0"/>
              <a:buChar char="•"/>
            </a:pPr>
            <a:r>
              <a:rPr lang="en-GB" sz="2000" dirty="0" smtClean="0">
                <a:ln w="0"/>
                <a:solidFill>
                  <a:schemeClr val="accent1"/>
                </a:solidFill>
                <a:effectLst>
                  <a:outerShdw blurRad="38100" dist="25400" dir="5400000" algn="ctr" rotWithShape="0">
                    <a:srgbClr val="6E747A">
                      <a:alpha val="43000"/>
                    </a:srgbClr>
                  </a:outerShdw>
                </a:effectLst>
              </a:rPr>
              <a:t>HSE Folder</a:t>
            </a:r>
            <a:endParaRPr lang="en-GB" sz="2000" dirty="0">
              <a:ln w="0"/>
              <a:solidFill>
                <a:schemeClr val="accent1"/>
              </a:solidFill>
              <a:effectLst>
                <a:outerShdw blurRad="38100" dist="25400" dir="5400000" algn="ctr" rotWithShape="0">
                  <a:srgbClr val="6E747A">
                    <a:alpha val="43000"/>
                  </a:srgbClr>
                </a:outerShdw>
              </a:effectLst>
            </a:endParaRPr>
          </a:p>
        </p:txBody>
      </p:sp>
      <p:pic>
        <p:nvPicPr>
          <p:cNvPr id="8" name="Picture 7" descr="HS Poilcy Pic.png"/>
          <p:cNvPicPr>
            <a:picLocks noChangeAspect="1"/>
          </p:cNvPicPr>
          <p:nvPr/>
        </p:nvPicPr>
        <p:blipFill>
          <a:blip r:embed="rId6"/>
          <a:stretch>
            <a:fillRect/>
          </a:stretch>
        </p:blipFill>
        <p:spPr>
          <a:xfrm>
            <a:off x="7747786" y="831946"/>
            <a:ext cx="4069294" cy="5779212"/>
          </a:xfrm>
          <a:prstGeom prst="rect">
            <a:avLst/>
          </a:prstGeom>
          <a:ln>
            <a:solidFill>
              <a:srgbClr val="0070C0"/>
            </a:solidFill>
          </a:ln>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8011" y="3758986"/>
            <a:ext cx="1291677" cy="897369"/>
          </a:xfrm>
          <a:prstGeom prst="rect">
            <a:avLst/>
          </a:prstGeom>
        </p:spPr>
      </p:pic>
      <p:pic>
        <p:nvPicPr>
          <p:cNvPr id="2050" name="Picture 2" descr="Online Course: Health &amp; Safety In The Workplace Training Cours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090410" y="4779708"/>
            <a:ext cx="1898693" cy="1906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858416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71845" y="127271"/>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Drug &amp; Alcohol Policy</a:t>
            </a:r>
            <a:endParaRPr lang="en" dirty="0">
              <a:solidFill>
                <a:srgbClr val="0070C0"/>
              </a:solidFill>
            </a:endParaRPr>
          </a:p>
        </p:txBody>
      </p:sp>
      <p:pic>
        <p:nvPicPr>
          <p:cNvPr id="5" name="Picture 4" descr="No D&amp;A.png"/>
          <p:cNvPicPr>
            <a:picLocks noChangeAspect="1"/>
          </p:cNvPicPr>
          <p:nvPr/>
        </p:nvPicPr>
        <p:blipFill>
          <a:blip r:embed="rId4"/>
          <a:stretch>
            <a:fillRect/>
          </a:stretch>
        </p:blipFill>
        <p:spPr>
          <a:xfrm>
            <a:off x="301841" y="1565448"/>
            <a:ext cx="1701367" cy="1701367"/>
          </a:xfrm>
          <a:prstGeom prst="rect">
            <a:avLst/>
          </a:prstGeom>
        </p:spPr>
      </p:pic>
      <p:sp>
        <p:nvSpPr>
          <p:cNvPr id="6" name="TextBox 5"/>
          <p:cNvSpPr txBox="1"/>
          <p:nvPr/>
        </p:nvSpPr>
        <p:spPr>
          <a:xfrm>
            <a:off x="2154128" y="1047922"/>
            <a:ext cx="7495899" cy="1138773"/>
          </a:xfrm>
          <a:prstGeom prst="rect">
            <a:avLst/>
          </a:prstGeom>
          <a:noFill/>
        </p:spPr>
        <p:txBody>
          <a:bodyPr wrap="square" rtlCol="0">
            <a:spAutoFit/>
          </a:bodyPr>
          <a:lstStyle/>
          <a:p>
            <a:pPr eaLnBrk="0" hangingPunct="0">
              <a:spcBef>
                <a:spcPct val="25000"/>
              </a:spcBef>
              <a:buClr>
                <a:srgbClr val="FFFFFF"/>
              </a:buClr>
              <a:buSzPct val="80000"/>
            </a:pPr>
            <a:r>
              <a:rPr lang="en-GB" sz="1600" b="1" dirty="0" smtClean="0">
                <a:ln w="0"/>
                <a:solidFill>
                  <a:srgbClr val="FF0000"/>
                </a:solidFill>
                <a:effectLst>
                  <a:outerShdw blurRad="38100" dist="25400" dir="5400000" algn="ctr" rotWithShape="0">
                    <a:srgbClr val="6E747A">
                      <a:alpha val="43000"/>
                    </a:srgbClr>
                  </a:outerShdw>
                </a:effectLst>
                <a:ea typeface="Karla" charset="0"/>
              </a:rPr>
              <a:t>NO</a:t>
            </a:r>
            <a:r>
              <a:rPr lang="en-GB" sz="1600" dirty="0" smtClean="0">
                <a:ln w="0"/>
                <a:solidFill>
                  <a:schemeClr val="accent1"/>
                </a:solidFill>
                <a:effectLst>
                  <a:outerShdw blurRad="38100" dist="25400" dir="5400000" algn="ctr" rotWithShape="0">
                    <a:srgbClr val="6E747A">
                      <a:alpha val="43000"/>
                    </a:srgbClr>
                  </a:outerShdw>
                </a:effectLst>
                <a:ea typeface="Karla" charset="0"/>
              </a:rPr>
              <a:t> </a:t>
            </a:r>
            <a:r>
              <a:rPr lang="en-GB" sz="1600" dirty="0">
                <a:ln w="0"/>
                <a:solidFill>
                  <a:schemeClr val="accent1"/>
                </a:solidFill>
                <a:effectLst>
                  <a:outerShdw blurRad="38100" dist="25400" dir="5400000" algn="ctr" rotWithShape="0">
                    <a:srgbClr val="6E747A">
                      <a:alpha val="43000"/>
                    </a:srgbClr>
                  </a:outerShdw>
                </a:effectLst>
                <a:ea typeface="Karla" charset="0"/>
              </a:rPr>
              <a:t>alcoholic beverages or drugs are allowed on any </a:t>
            </a:r>
            <a:r>
              <a:rPr lang="en-GB" sz="1600" dirty="0" smtClean="0">
                <a:ln w="0"/>
                <a:solidFill>
                  <a:schemeClr val="accent1"/>
                </a:solidFill>
                <a:effectLst>
                  <a:outerShdw blurRad="38100" dist="25400" dir="5400000" algn="ctr" rotWithShape="0">
                    <a:srgbClr val="6E747A">
                      <a:alpha val="43000"/>
                    </a:srgbClr>
                  </a:outerShdw>
                </a:effectLst>
                <a:ea typeface="Karla" charset="0"/>
              </a:rPr>
              <a:t>Barrier </a:t>
            </a:r>
            <a:r>
              <a:rPr lang="en-GB" sz="1600" dirty="0">
                <a:ln w="0"/>
                <a:solidFill>
                  <a:schemeClr val="accent1"/>
                </a:solidFill>
                <a:effectLst>
                  <a:outerShdw blurRad="38100" dist="25400" dir="5400000" algn="ctr" rotWithShape="0">
                    <a:srgbClr val="6E747A">
                      <a:alpha val="43000"/>
                    </a:srgbClr>
                  </a:outerShdw>
                </a:effectLst>
                <a:ea typeface="Karla" charset="0"/>
              </a:rPr>
              <a:t>work sites or offices. </a:t>
            </a:r>
          </a:p>
          <a:p>
            <a:pPr eaLnBrk="0" hangingPunct="0">
              <a:spcBef>
                <a:spcPct val="25000"/>
              </a:spcBef>
              <a:buClr>
                <a:srgbClr val="FFFFFF"/>
              </a:buClr>
              <a:buSzPct val="80000"/>
            </a:pPr>
            <a:r>
              <a:rPr lang="en-GB" sz="1600" dirty="0">
                <a:ln w="0"/>
                <a:solidFill>
                  <a:schemeClr val="accent1"/>
                </a:solidFill>
                <a:effectLst>
                  <a:outerShdw blurRad="38100" dist="25400" dir="5400000" algn="ctr" rotWithShape="0">
                    <a:srgbClr val="6E747A">
                      <a:alpha val="43000"/>
                    </a:srgbClr>
                  </a:outerShdw>
                </a:effectLst>
                <a:ea typeface="Karla" charset="0"/>
              </a:rPr>
              <a:t>The consumption of alcohol whilst at work is against all company policy and regulations. </a:t>
            </a:r>
          </a:p>
        </p:txBody>
      </p:sp>
      <p:sp>
        <p:nvSpPr>
          <p:cNvPr id="7" name="Shape 80"/>
          <p:cNvSpPr txBox="1"/>
          <p:nvPr/>
        </p:nvSpPr>
        <p:spPr>
          <a:xfrm>
            <a:off x="2154128" y="2186695"/>
            <a:ext cx="7495899" cy="1080120"/>
          </a:xfrm>
          <a:prstGeom prst="rect">
            <a:avLst/>
          </a:prstGeom>
          <a:noFill/>
          <a:ln>
            <a:noFill/>
          </a:ln>
        </p:spPr>
        <p:txBody>
          <a:bodyPr lIns="91425" tIns="91425" rIns="91425" bIns="91425" anchor="t" anchorCtr="0">
            <a:noAutofit/>
          </a:bodyPr>
          <a:lstStyle/>
          <a:p>
            <a:pPr eaLnBrk="0" hangingPunct="0">
              <a:spcBef>
                <a:spcPct val="25000"/>
              </a:spcBef>
              <a:buClr>
                <a:srgbClr val="FFFFFF"/>
              </a:buClr>
              <a:buSzPct val="80000"/>
            </a:pPr>
            <a:r>
              <a:rPr lang="en-GB" sz="1600" dirty="0">
                <a:ln w="0"/>
                <a:solidFill>
                  <a:schemeClr val="accent1"/>
                </a:solidFill>
                <a:effectLst>
                  <a:outerShdw blurRad="38100" dist="25400" dir="5400000" algn="ctr" rotWithShape="0">
                    <a:srgbClr val="6E747A">
                      <a:alpha val="43000"/>
                    </a:srgbClr>
                  </a:outerShdw>
                </a:effectLst>
                <a:ea typeface="Karla" charset="0"/>
              </a:rPr>
              <a:t>Persons under the influence of alcohol or drugs shall not be permitted on any site. </a:t>
            </a:r>
          </a:p>
          <a:p>
            <a:pPr eaLnBrk="0" hangingPunct="0">
              <a:spcBef>
                <a:spcPct val="25000"/>
              </a:spcBef>
              <a:buClr>
                <a:srgbClr val="FFFFFF"/>
              </a:buClr>
              <a:buSzPct val="80000"/>
            </a:pPr>
            <a:r>
              <a:rPr lang="en-GB" sz="1600" dirty="0">
                <a:ln w="0"/>
                <a:solidFill>
                  <a:schemeClr val="accent1"/>
                </a:solidFill>
                <a:effectLst>
                  <a:outerShdw blurRad="38100" dist="25400" dir="5400000" algn="ctr" rotWithShape="0">
                    <a:srgbClr val="6E747A">
                      <a:alpha val="43000"/>
                    </a:srgbClr>
                  </a:outerShdw>
                </a:effectLst>
                <a:ea typeface="Karla" charset="0"/>
              </a:rPr>
              <a:t>Since the nature of our work scope involves high pressure equipment, fast moving plant and the use of hazardous substances, the consumption of alcohol or drugs can cause severe dangers to personnel themselves and to others working around them.</a:t>
            </a:r>
          </a:p>
        </p:txBody>
      </p:sp>
      <p:sp>
        <p:nvSpPr>
          <p:cNvPr id="8" name="Shape 82"/>
          <p:cNvSpPr txBox="1"/>
          <p:nvPr/>
        </p:nvSpPr>
        <p:spPr>
          <a:xfrm>
            <a:off x="197692" y="3952105"/>
            <a:ext cx="9869585" cy="720080"/>
          </a:xfrm>
          <a:prstGeom prst="rect">
            <a:avLst/>
          </a:prstGeom>
          <a:noFill/>
          <a:ln>
            <a:noFill/>
          </a:ln>
        </p:spPr>
        <p:txBody>
          <a:bodyPr lIns="91425" tIns="91425" rIns="91425" bIns="91425" anchor="t" anchorCtr="0">
            <a:noAutofit/>
          </a:bodyPr>
          <a:lstStyle/>
          <a:p>
            <a:pPr eaLnBrk="0" hangingPunct="0">
              <a:spcBef>
                <a:spcPct val="25000"/>
              </a:spcBef>
              <a:buClr>
                <a:srgbClr val="FFFFFF"/>
              </a:buClr>
              <a:buSzPct val="80000"/>
            </a:pPr>
            <a:r>
              <a:rPr lang="en-GB" sz="1600" dirty="0">
                <a:ln w="0"/>
                <a:solidFill>
                  <a:schemeClr val="accent1"/>
                </a:solidFill>
                <a:effectLst>
                  <a:outerShdw blurRad="38100" dist="25400" dir="5400000" algn="ctr" rotWithShape="0">
                    <a:srgbClr val="6E747A">
                      <a:alpha val="43000"/>
                    </a:srgbClr>
                  </a:outerShdw>
                </a:effectLst>
                <a:ea typeface="Karla" charset="0"/>
              </a:rPr>
              <a:t>Persons who are found to have consumed alcohol or </a:t>
            </a:r>
            <a:r>
              <a:rPr lang="en-GB" sz="1600" dirty="0" smtClean="0">
                <a:ln w="0"/>
                <a:solidFill>
                  <a:schemeClr val="accent1"/>
                </a:solidFill>
                <a:effectLst>
                  <a:outerShdw blurRad="38100" dist="25400" dir="5400000" algn="ctr" rotWithShape="0">
                    <a:srgbClr val="6E747A">
                      <a:alpha val="43000"/>
                    </a:srgbClr>
                  </a:outerShdw>
                </a:effectLst>
                <a:ea typeface="Karla" charset="0"/>
              </a:rPr>
              <a:t>drugs </a:t>
            </a:r>
            <a:r>
              <a:rPr lang="en-GB" sz="1600" dirty="0">
                <a:ln w="0"/>
                <a:solidFill>
                  <a:schemeClr val="accent1"/>
                </a:solidFill>
                <a:effectLst>
                  <a:outerShdw blurRad="38100" dist="25400" dir="5400000" algn="ctr" rotWithShape="0">
                    <a:srgbClr val="6E747A">
                      <a:alpha val="43000"/>
                    </a:srgbClr>
                  </a:outerShdw>
                </a:effectLst>
                <a:ea typeface="Karla" charset="0"/>
              </a:rPr>
              <a:t>or are suspected to have consumed alcohol  or drugs will  be removed from site.  In these instances disciplinary action will  certainly take place, which could lead  to dismissal</a:t>
            </a:r>
            <a:r>
              <a:rPr lang="en-GB" sz="1200" dirty="0">
                <a:solidFill>
                  <a:srgbClr val="999999"/>
                </a:solidFill>
                <a:latin typeface="Karla" charset="0"/>
                <a:ea typeface="Karla" charset="0"/>
              </a:rPr>
              <a:t>.</a:t>
            </a:r>
          </a:p>
        </p:txBody>
      </p:sp>
      <p:sp>
        <p:nvSpPr>
          <p:cNvPr id="9" name="Shape 79"/>
          <p:cNvSpPr txBox="1"/>
          <p:nvPr/>
        </p:nvSpPr>
        <p:spPr>
          <a:xfrm>
            <a:off x="2371845" y="4958778"/>
            <a:ext cx="6221739" cy="1740024"/>
          </a:xfrm>
          <a:prstGeom prst="rect">
            <a:avLst/>
          </a:prstGeom>
          <a:noFill/>
          <a:ln>
            <a:noFill/>
          </a:ln>
        </p:spPr>
        <p:txBody>
          <a:bodyPr lIns="91425" tIns="91425" rIns="91425" bIns="91425" anchor="t" anchorCtr="0">
            <a:noAutofit/>
          </a:bodyPr>
          <a:lstStyle/>
          <a:p>
            <a:pPr marL="285750" marR="0" lvl="0" indent="-285750" algn="l" defTabSz="914400" rtl="0" eaLnBrk="0" fontAlgn="auto" latinLnBrk="0" hangingPunct="0">
              <a:lnSpc>
                <a:spcPct val="100000"/>
              </a:lnSpc>
              <a:spcBef>
                <a:spcPct val="25000"/>
              </a:spcBef>
              <a:spcAft>
                <a:spcPts val="0"/>
              </a:spcAft>
              <a:buClr>
                <a:srgbClr val="0070C0"/>
              </a:buClr>
              <a:buSzPct val="90000"/>
              <a:buFont typeface="Wingdings" panose="05000000000000000000" pitchFamily="2" charset="2"/>
              <a:buChar char="v"/>
              <a:tabLst/>
              <a:defRPr/>
            </a:pPr>
            <a:r>
              <a:rPr kumimoji="0" lang="en-GB" sz="1400"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charset="0"/>
                <a:cs typeface="Arial"/>
                <a:sym typeface="Arial"/>
              </a:rPr>
              <a:t>Random Drug and Alcohol testing can and will be carried out by the company.</a:t>
            </a:r>
          </a:p>
          <a:p>
            <a:pPr marL="285750" marR="0" lvl="0" indent="-285750" algn="l" defTabSz="914400" rtl="0" eaLnBrk="0" fontAlgn="auto" latinLnBrk="0" hangingPunct="0">
              <a:lnSpc>
                <a:spcPct val="100000"/>
              </a:lnSpc>
              <a:spcBef>
                <a:spcPct val="25000"/>
              </a:spcBef>
              <a:spcAft>
                <a:spcPts val="0"/>
              </a:spcAft>
              <a:buClr>
                <a:srgbClr val="0070C0"/>
              </a:buClr>
              <a:buSzPct val="90000"/>
              <a:buFont typeface="Wingdings" panose="05000000000000000000" pitchFamily="2" charset="2"/>
              <a:buChar char="v"/>
              <a:tabLst/>
              <a:defRPr/>
            </a:pPr>
            <a:r>
              <a:rPr kumimoji="0" lang="en-GB" sz="1400" i="0" u="none" strike="noStrike" kern="0" normalizeH="0" baseline="0" noProof="0" dirty="0" smtClean="0">
                <a:ln w="0"/>
                <a:solidFill>
                  <a:schemeClr val="accent1"/>
                </a:solidFill>
                <a:effectLst>
                  <a:outerShdw blurRad="38100" dist="25400" dir="5400000" algn="ctr" rotWithShape="0">
                    <a:srgbClr val="6E747A">
                      <a:alpha val="43000"/>
                    </a:srgbClr>
                  </a:outerShdw>
                </a:effectLst>
                <a:uLnTx/>
                <a:uFillTx/>
                <a:ea typeface="Karla" charset="0"/>
                <a:cs typeface="Arial"/>
                <a:sym typeface="Arial"/>
              </a:rPr>
              <a:t>Testing </a:t>
            </a:r>
            <a:r>
              <a:rPr kumimoji="0" lang="en-GB" sz="1400"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charset="0"/>
                <a:cs typeface="Arial"/>
                <a:sym typeface="Arial"/>
              </a:rPr>
              <a:t>will be undertaken under the following circumstances:</a:t>
            </a:r>
          </a:p>
          <a:p>
            <a:pPr marL="285750" marR="0" lvl="0" indent="-285750" algn="l" defTabSz="914400" rtl="0" eaLnBrk="0" fontAlgn="auto" latinLnBrk="0" hangingPunct="0">
              <a:lnSpc>
                <a:spcPct val="100000"/>
              </a:lnSpc>
              <a:spcBef>
                <a:spcPct val="25000"/>
              </a:spcBef>
              <a:spcAft>
                <a:spcPts val="0"/>
              </a:spcAft>
              <a:buClr>
                <a:srgbClr val="0070C0"/>
              </a:buClr>
              <a:buSzPct val="90000"/>
              <a:buFont typeface="Wingdings" panose="05000000000000000000" pitchFamily="2" charset="2"/>
              <a:buChar char="v"/>
              <a:tabLst/>
              <a:defRPr/>
            </a:pPr>
            <a:r>
              <a:rPr lang="en-GB" sz="1400" dirty="0" smtClean="0">
                <a:ln w="0"/>
                <a:solidFill>
                  <a:schemeClr val="accent1"/>
                </a:solidFill>
                <a:effectLst>
                  <a:outerShdw blurRad="38100" dist="25400" dir="5400000" algn="ctr" rotWithShape="0">
                    <a:srgbClr val="6E747A">
                      <a:alpha val="43000"/>
                    </a:srgbClr>
                  </a:outerShdw>
                </a:effectLst>
                <a:ea typeface="Karla" charset="0"/>
              </a:rPr>
              <a:t>Just </a:t>
            </a:r>
            <a:r>
              <a:rPr lang="en-GB" sz="1400" dirty="0">
                <a:ln w="0"/>
                <a:solidFill>
                  <a:schemeClr val="accent1"/>
                </a:solidFill>
                <a:effectLst>
                  <a:outerShdw blurRad="38100" dist="25400" dir="5400000" algn="ctr" rotWithShape="0">
                    <a:srgbClr val="6E747A">
                      <a:alpha val="43000"/>
                    </a:srgbClr>
                  </a:outerShdw>
                </a:effectLst>
                <a:ea typeface="Karla" charset="0"/>
              </a:rPr>
              <a:t>Cause – Suspicion of being under the influence of drugs or alcohol.</a:t>
            </a:r>
          </a:p>
          <a:p>
            <a:pPr marL="285750" marR="0" lvl="0" indent="-285750" algn="l" defTabSz="914400" rtl="0" eaLnBrk="0" fontAlgn="auto" latinLnBrk="0" hangingPunct="0">
              <a:lnSpc>
                <a:spcPct val="100000"/>
              </a:lnSpc>
              <a:spcBef>
                <a:spcPct val="25000"/>
              </a:spcBef>
              <a:spcAft>
                <a:spcPts val="0"/>
              </a:spcAft>
              <a:buClr>
                <a:srgbClr val="0070C0"/>
              </a:buClr>
              <a:buSzPct val="90000"/>
              <a:buFont typeface="Wingdings" panose="05000000000000000000" pitchFamily="2" charset="2"/>
              <a:buChar char="v"/>
              <a:tabLst/>
              <a:defRPr/>
            </a:pPr>
            <a:r>
              <a:rPr lang="en-GB" sz="1400" dirty="0" smtClean="0">
                <a:ln w="0"/>
                <a:solidFill>
                  <a:schemeClr val="accent1"/>
                </a:solidFill>
                <a:effectLst>
                  <a:outerShdw blurRad="38100" dist="25400" dir="5400000" algn="ctr" rotWithShape="0">
                    <a:srgbClr val="6E747A">
                      <a:alpha val="43000"/>
                    </a:srgbClr>
                  </a:outerShdw>
                </a:effectLst>
                <a:ea typeface="Karla" charset="0"/>
              </a:rPr>
              <a:t>Accident/Incident </a:t>
            </a:r>
            <a:r>
              <a:rPr lang="en-GB" sz="1400" dirty="0">
                <a:ln w="0"/>
                <a:solidFill>
                  <a:schemeClr val="accent1"/>
                </a:solidFill>
                <a:effectLst>
                  <a:outerShdw blurRad="38100" dist="25400" dir="5400000" algn="ctr" rotWithShape="0">
                    <a:srgbClr val="6E747A">
                      <a:alpha val="43000"/>
                    </a:srgbClr>
                  </a:outerShdw>
                </a:effectLst>
                <a:ea typeface="Karla" charset="0"/>
              </a:rPr>
              <a:t>– Post accident or incident testing. </a:t>
            </a:r>
          </a:p>
          <a:p>
            <a:pPr marL="171450" marR="0" lvl="0" indent="-171450" algn="l" defTabSz="914400" rtl="0" eaLnBrk="0" fontAlgn="auto" latinLnBrk="0" hangingPunct="0">
              <a:lnSpc>
                <a:spcPct val="100000"/>
              </a:lnSpc>
              <a:spcBef>
                <a:spcPct val="25000"/>
              </a:spcBef>
              <a:spcAft>
                <a:spcPts val="0"/>
              </a:spcAft>
              <a:buClr>
                <a:srgbClr val="FFFFFF"/>
              </a:buClr>
              <a:buSzPct val="80000"/>
              <a:buFont typeface="Wingdings" panose="05000000000000000000" pitchFamily="2" charset="2"/>
              <a:buChar char="Ø"/>
              <a:tabLst/>
              <a:defRPr/>
            </a:pPr>
            <a:endParaRPr kumimoji="0" lang="en-GB" sz="1200" b="1" i="0" u="none" strike="noStrike" kern="0" cap="none" spc="0" normalizeH="0" baseline="0" noProof="0" dirty="0">
              <a:ln>
                <a:noFill/>
              </a:ln>
              <a:solidFill>
                <a:srgbClr val="292E3C"/>
              </a:solidFill>
              <a:effectLst/>
              <a:uLnTx/>
              <a:uFillTx/>
              <a:latin typeface="Karla" charset="0"/>
              <a:ea typeface="Karla" charset="0"/>
              <a:cs typeface="Arial"/>
              <a:sym typeface="Arial"/>
            </a:endParaRPr>
          </a:p>
          <a:p>
            <a:pPr marL="0" marR="0" lvl="0" indent="0" algn="l" defTabSz="914400" rtl="0" eaLnBrk="0" fontAlgn="auto" latinLnBrk="0" hangingPunct="0">
              <a:lnSpc>
                <a:spcPct val="100000"/>
              </a:lnSpc>
              <a:spcBef>
                <a:spcPct val="25000"/>
              </a:spcBef>
              <a:spcAft>
                <a:spcPts val="0"/>
              </a:spcAft>
              <a:buClr>
                <a:srgbClr val="FFFFFF"/>
              </a:buClr>
              <a:buSzPct val="80000"/>
              <a:buFontTx/>
              <a:buNone/>
              <a:tabLst/>
              <a:defRPr/>
            </a:pPr>
            <a:endParaRPr lang="en-GB" sz="1200" b="1" dirty="0">
              <a:solidFill>
                <a:srgbClr val="292E3C"/>
              </a:solidFill>
              <a:latin typeface="Karla" charset="0"/>
              <a:ea typeface="Karla" charset="0"/>
            </a:endParaRPr>
          </a:p>
          <a:p>
            <a:pPr marL="0" marR="0" lvl="0" indent="0" algn="l" defTabSz="914400" rtl="0" eaLnBrk="0" fontAlgn="auto" latinLnBrk="0" hangingPunct="0">
              <a:lnSpc>
                <a:spcPct val="100000"/>
              </a:lnSpc>
              <a:spcBef>
                <a:spcPct val="25000"/>
              </a:spcBef>
              <a:spcAft>
                <a:spcPts val="0"/>
              </a:spcAft>
              <a:buClr>
                <a:srgbClr val="FFFFFF"/>
              </a:buClr>
              <a:buSzPct val="80000"/>
              <a:buFontTx/>
              <a:buNone/>
              <a:tabLst/>
              <a:defRPr/>
            </a:pPr>
            <a:endParaRPr kumimoji="0" lang="en-GB" sz="1200" b="0" i="0" u="none" strike="noStrike" kern="0" cap="none" spc="0" normalizeH="0" baseline="0" noProof="0" dirty="0">
              <a:ln>
                <a:noFill/>
              </a:ln>
              <a:solidFill>
                <a:srgbClr val="999999"/>
              </a:solidFill>
              <a:effectLst/>
              <a:uLnTx/>
              <a:uFillTx/>
              <a:latin typeface="Karla" charset="0"/>
              <a:ea typeface="Karla" charset="0"/>
              <a:cs typeface="Arial"/>
              <a:sym typeface="Arial"/>
            </a:endParaRPr>
          </a:p>
        </p:txBody>
      </p:sp>
      <p:pic>
        <p:nvPicPr>
          <p:cNvPr id="10" name="Picture 2" descr="1,401 Disciplinary Images, Stock Photos &amp; Vectors | Shutterstock"/>
          <p:cNvPicPr>
            <a:picLocks noChangeAspect="1" noChangeArrowheads="1"/>
          </p:cNvPicPr>
          <p:nvPr/>
        </p:nvPicPr>
        <p:blipFill rotWithShape="1">
          <a:blip r:embed="rId5">
            <a:extLst>
              <a:ext uri="{28A0092B-C50C-407E-A947-70E740481C1C}">
                <a14:useLocalDpi xmlns:a14="http://schemas.microsoft.com/office/drawing/2010/main" val="0"/>
              </a:ext>
            </a:extLst>
          </a:blip>
          <a:srcRect l="11108" t="14217" r="10745" b="20874"/>
          <a:stretch/>
        </p:blipFill>
        <p:spPr bwMode="auto">
          <a:xfrm rot="20983145">
            <a:off x="471878" y="5117093"/>
            <a:ext cx="1682250" cy="100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60683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71845" y="127271"/>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Smoke Free Site </a:t>
            </a:r>
            <a:endParaRPr lang="en" dirty="0">
              <a:solidFill>
                <a:srgbClr val="0070C0"/>
              </a:solidFill>
            </a:endParaRPr>
          </a:p>
        </p:txBody>
      </p:sp>
      <p:pic>
        <p:nvPicPr>
          <p:cNvPr id="5" name="Picture 4" descr="No Smoking.png"/>
          <p:cNvPicPr>
            <a:picLocks noChangeAspect="1"/>
          </p:cNvPicPr>
          <p:nvPr/>
        </p:nvPicPr>
        <p:blipFill>
          <a:blip r:embed="rId4"/>
          <a:stretch>
            <a:fillRect/>
          </a:stretch>
        </p:blipFill>
        <p:spPr>
          <a:xfrm>
            <a:off x="935637" y="1005699"/>
            <a:ext cx="1627169" cy="1627169"/>
          </a:xfrm>
          <a:prstGeom prst="rect">
            <a:avLst/>
          </a:prstGeom>
        </p:spPr>
      </p:pic>
      <p:sp>
        <p:nvSpPr>
          <p:cNvPr id="6" name="Shape 79"/>
          <p:cNvSpPr txBox="1"/>
          <p:nvPr/>
        </p:nvSpPr>
        <p:spPr>
          <a:xfrm>
            <a:off x="2687555" y="1072920"/>
            <a:ext cx="6642876" cy="1492728"/>
          </a:xfrm>
          <a:prstGeom prst="rect">
            <a:avLst/>
          </a:prstGeom>
          <a:noFill/>
          <a:ln>
            <a:noFill/>
          </a:ln>
        </p:spPr>
        <p:txBody>
          <a:bodyPr lIns="91425" tIns="91425" rIns="91425" bIns="91425" anchor="t" anchorCtr="0">
            <a:noAutofit/>
          </a:bodyPr>
          <a:lstStyle/>
          <a:p>
            <a:pPr algn="ctr" eaLnBrk="0" hangingPunct="0">
              <a:spcBef>
                <a:spcPct val="25000"/>
              </a:spcBef>
              <a:buClr>
                <a:srgbClr val="FFFFFF"/>
              </a:buClr>
              <a:buSzPct val="80000"/>
            </a:pPr>
            <a:r>
              <a:rPr lang="en-GB" sz="2000" dirty="0">
                <a:ln w="0"/>
                <a:solidFill>
                  <a:schemeClr val="accent1"/>
                </a:solidFill>
                <a:effectLst>
                  <a:outerShdw blurRad="38100" dist="25400" dir="5400000" algn="ctr" rotWithShape="0">
                    <a:srgbClr val="6E747A">
                      <a:alpha val="43000"/>
                    </a:srgbClr>
                  </a:outerShdw>
                </a:effectLst>
                <a:ea typeface="Karla" charset="0"/>
              </a:rPr>
              <a:t>This policy has been developed to protect all employees, service users, customers and visitors from exposure to second hand smoke, and to assist compliance with the Health Act 2006.  </a:t>
            </a:r>
          </a:p>
        </p:txBody>
      </p:sp>
      <p:sp>
        <p:nvSpPr>
          <p:cNvPr id="7" name="Flowchart: Punched Tape 6"/>
          <p:cNvSpPr/>
          <p:nvPr/>
        </p:nvSpPr>
        <p:spPr>
          <a:xfrm>
            <a:off x="2687555" y="3773011"/>
            <a:ext cx="6083584" cy="1970842"/>
          </a:xfrm>
          <a:prstGeom prst="flowChartPunchedTap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600"/>
              </a:spcBef>
            </a:pPr>
            <a:r>
              <a:rPr lang="en-GB" sz="1600" dirty="0">
                <a:ln w="0"/>
                <a:solidFill>
                  <a:schemeClr val="bg1"/>
                </a:solidFill>
                <a:effectLst>
                  <a:outerShdw blurRad="38100" dist="25400" dir="5400000" algn="ctr" rotWithShape="0">
                    <a:srgbClr val="6E747A">
                      <a:alpha val="43000"/>
                    </a:srgbClr>
                  </a:outerShdw>
                </a:effectLst>
                <a:ea typeface="Karla" charset="0"/>
              </a:rPr>
              <a:t>Disciplinary procedure will be instigated against any member of staff who does not comply with this policy, they may also be liable to a fixed penalty fine and possible criminal conviction.</a:t>
            </a:r>
            <a:endParaRPr lang="en-GB" sz="1600" dirty="0">
              <a:ln w="0"/>
              <a:solidFill>
                <a:schemeClr val="bg1"/>
              </a:solidFill>
              <a:effectLst>
                <a:outerShdw blurRad="38100" dist="25400" dir="5400000" algn="ctr" rotWithShape="0">
                  <a:srgbClr val="6E747A">
                    <a:alpha val="43000"/>
                  </a:srgbClr>
                </a:outerShdw>
              </a:effectLst>
              <a:ea typeface="Karla"/>
              <a:cs typeface="Karla"/>
              <a:sym typeface="Karla"/>
            </a:endParaRPr>
          </a:p>
        </p:txBody>
      </p:sp>
      <p:pic>
        <p:nvPicPr>
          <p:cNvPr id="4098" name="Picture 2" descr="1,401 Disciplinary Images, Stock Photos &amp; Vectors | Shutterstock"/>
          <p:cNvPicPr>
            <a:picLocks noChangeAspect="1" noChangeArrowheads="1"/>
          </p:cNvPicPr>
          <p:nvPr/>
        </p:nvPicPr>
        <p:blipFill rotWithShape="1">
          <a:blip r:embed="rId5">
            <a:extLst>
              <a:ext uri="{28A0092B-C50C-407E-A947-70E740481C1C}">
                <a14:useLocalDpi xmlns:a14="http://schemas.microsoft.com/office/drawing/2010/main" val="0"/>
              </a:ext>
            </a:extLst>
          </a:blip>
          <a:srcRect l="11108" t="14217" r="10745" b="20874"/>
          <a:stretch/>
        </p:blipFill>
        <p:spPr bwMode="auto">
          <a:xfrm rot="21192023">
            <a:off x="732476" y="4154749"/>
            <a:ext cx="1682250" cy="10031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No Smoking.png"/>
          <p:cNvPicPr>
            <a:picLocks noChangeAspect="1"/>
          </p:cNvPicPr>
          <p:nvPr/>
        </p:nvPicPr>
        <p:blipFill>
          <a:blip r:embed="rId4"/>
          <a:stretch>
            <a:fillRect/>
          </a:stretch>
        </p:blipFill>
        <p:spPr>
          <a:xfrm>
            <a:off x="10152138" y="4930268"/>
            <a:ext cx="1627169" cy="1627169"/>
          </a:xfrm>
          <a:prstGeom prst="rect">
            <a:avLst/>
          </a:prstGeom>
        </p:spPr>
      </p:pic>
    </p:spTree>
    <p:extLst>
      <p:ext uri="{BB962C8B-B14F-4D97-AF65-F5344CB8AC3E}">
        <p14:creationId xmlns:p14="http://schemas.microsoft.com/office/powerpoint/2010/main" val="191710217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71845" y="127271"/>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Emergency Procedure </a:t>
            </a:r>
            <a:endParaRPr lang="en" dirty="0">
              <a:solidFill>
                <a:srgbClr val="0070C0"/>
              </a:solidFill>
            </a:endParaRPr>
          </a:p>
        </p:txBody>
      </p:sp>
      <p:pic>
        <p:nvPicPr>
          <p:cNvPr id="6" name="Picture 5"/>
          <p:cNvPicPr>
            <a:picLocks noChangeAspect="1"/>
          </p:cNvPicPr>
          <p:nvPr/>
        </p:nvPicPr>
        <p:blipFill>
          <a:blip r:embed="rId4"/>
          <a:stretch>
            <a:fillRect/>
          </a:stretch>
        </p:blipFill>
        <p:spPr>
          <a:xfrm>
            <a:off x="10294074" y="220115"/>
            <a:ext cx="1655269" cy="1655269"/>
          </a:xfrm>
          <a:prstGeom prst="rect">
            <a:avLst/>
          </a:prstGeom>
        </p:spPr>
      </p:pic>
      <p:sp>
        <p:nvSpPr>
          <p:cNvPr id="7" name="Shape 79"/>
          <p:cNvSpPr txBox="1"/>
          <p:nvPr/>
        </p:nvSpPr>
        <p:spPr>
          <a:xfrm>
            <a:off x="840999" y="1047750"/>
            <a:ext cx="8436165" cy="1881882"/>
          </a:xfrm>
          <a:prstGeom prst="rect">
            <a:avLst/>
          </a:prstGeom>
          <a:noFill/>
          <a:ln>
            <a:noFill/>
          </a:ln>
        </p:spPr>
        <p:txBody>
          <a:bodyPr lIns="91425" tIns="91425" rIns="91425" bIns="91425" anchor="t" anchorCtr="0">
            <a:noAutofit/>
          </a:bodyPr>
          <a:lstStyle/>
          <a:p>
            <a:pPr eaLnBrk="0" hangingPunct="0">
              <a:spcBef>
                <a:spcPct val="25000"/>
              </a:spcBef>
              <a:buClr>
                <a:srgbClr val="FFFFFF"/>
              </a:buClr>
              <a:buSzPct val="80000"/>
            </a:pPr>
            <a:r>
              <a:rPr lang="en-GB" dirty="0">
                <a:ln w="0"/>
                <a:solidFill>
                  <a:schemeClr val="accent1"/>
                </a:solidFill>
                <a:effectLst>
                  <a:outerShdw blurRad="38100" dist="25400" dir="5400000" algn="ctr" rotWithShape="0">
                    <a:srgbClr val="6E747A">
                      <a:alpha val="43000"/>
                    </a:srgbClr>
                  </a:outerShdw>
                </a:effectLst>
                <a:ea typeface="Karla" charset="0"/>
              </a:rPr>
              <a:t>Upon hearing a fire alarm or site sirens, down tools and leave them ‘safe’. </a:t>
            </a:r>
          </a:p>
          <a:p>
            <a:pPr eaLnBrk="0" hangingPunct="0">
              <a:spcBef>
                <a:spcPct val="25000"/>
              </a:spcBef>
              <a:buClr>
                <a:srgbClr val="FFFFFF"/>
              </a:buClr>
              <a:buSzPct val="80000"/>
            </a:pPr>
            <a:r>
              <a:rPr lang="en-GB" dirty="0">
                <a:ln w="0"/>
                <a:solidFill>
                  <a:schemeClr val="accent1"/>
                </a:solidFill>
                <a:effectLst>
                  <a:outerShdw blurRad="38100" dist="25400" dir="5400000" algn="ctr" rotWithShape="0">
                    <a:srgbClr val="6E747A">
                      <a:alpha val="43000"/>
                    </a:srgbClr>
                  </a:outerShdw>
                </a:effectLst>
                <a:ea typeface="Karla" charset="0"/>
              </a:rPr>
              <a:t>Proceed to your muster point quickly, but avoid running. </a:t>
            </a:r>
          </a:p>
          <a:p>
            <a:pPr eaLnBrk="0" hangingPunct="0">
              <a:spcBef>
                <a:spcPct val="25000"/>
              </a:spcBef>
              <a:buClr>
                <a:srgbClr val="FFFFFF"/>
              </a:buClr>
              <a:buSzPct val="80000"/>
            </a:pPr>
            <a:r>
              <a:rPr lang="en-GB" dirty="0">
                <a:ln w="0"/>
                <a:solidFill>
                  <a:schemeClr val="accent1"/>
                </a:solidFill>
                <a:effectLst>
                  <a:outerShdw blurRad="38100" dist="25400" dir="5400000" algn="ctr" rotWithShape="0">
                    <a:srgbClr val="6E747A">
                      <a:alpha val="43000"/>
                    </a:srgbClr>
                  </a:outerShdw>
                </a:effectLst>
                <a:ea typeface="Karla" charset="0"/>
              </a:rPr>
              <a:t>After arriving at your muster point, inform your supervisor and await instruction.</a:t>
            </a:r>
          </a:p>
          <a:p>
            <a:pPr eaLnBrk="0" hangingPunct="0">
              <a:spcBef>
                <a:spcPct val="25000"/>
              </a:spcBef>
              <a:buClr>
                <a:srgbClr val="FFFFFF"/>
              </a:buClr>
              <a:buSzPct val="80000"/>
            </a:pPr>
            <a:r>
              <a:rPr lang="en-GB" dirty="0">
                <a:ln w="0"/>
                <a:solidFill>
                  <a:schemeClr val="accent1"/>
                </a:solidFill>
                <a:effectLst>
                  <a:outerShdw blurRad="38100" dist="25400" dir="5400000" algn="ctr" rotWithShape="0">
                    <a:srgbClr val="6E747A">
                      <a:alpha val="43000"/>
                    </a:srgbClr>
                  </a:outerShdw>
                </a:effectLst>
                <a:ea typeface="Karla" charset="0"/>
              </a:rPr>
              <a:t>The supervisor will inform the evacuation co-ordinator and wait for an all clear.</a:t>
            </a:r>
          </a:p>
        </p:txBody>
      </p:sp>
      <p:sp>
        <p:nvSpPr>
          <p:cNvPr id="8" name="Shape 80"/>
          <p:cNvSpPr txBox="1"/>
          <p:nvPr/>
        </p:nvSpPr>
        <p:spPr>
          <a:xfrm>
            <a:off x="1297939" y="2929632"/>
            <a:ext cx="2359662" cy="2459114"/>
          </a:xfrm>
          <a:prstGeom prst="rect">
            <a:avLst/>
          </a:prstGeom>
          <a:noFill/>
          <a:ln>
            <a:noFill/>
          </a:ln>
        </p:spPr>
        <p:txBody>
          <a:bodyPr lIns="91425" tIns="91425" rIns="91425" bIns="91425" anchor="t" anchorCtr="0">
            <a:noAutofit/>
          </a:bodyPr>
          <a:lstStyle/>
          <a:p>
            <a:pPr lvl="0">
              <a:spcBef>
                <a:spcPts val="600"/>
              </a:spcBef>
            </a:pPr>
            <a:r>
              <a:rPr lang="en-GB" sz="1600" b="1" u="sng" dirty="0">
                <a:ln w="0"/>
                <a:solidFill>
                  <a:schemeClr val="accent1"/>
                </a:solidFill>
                <a:effectLst>
                  <a:outerShdw blurRad="38100" dist="25400" dir="5400000" algn="ctr" rotWithShape="0">
                    <a:srgbClr val="6E747A">
                      <a:alpha val="43000"/>
                    </a:srgbClr>
                  </a:outerShdw>
                </a:effectLst>
                <a:ea typeface="Karla"/>
                <a:cs typeface="Karla"/>
                <a:sym typeface="Karla"/>
              </a:rPr>
              <a:t>Muster Points</a:t>
            </a:r>
          </a:p>
          <a:p>
            <a:pPr lvl="0">
              <a:spcBef>
                <a:spcPts val="600"/>
              </a:spcBef>
            </a:pPr>
            <a:r>
              <a:rPr lang="en-GB" sz="1600" dirty="0">
                <a:ln w="0"/>
                <a:solidFill>
                  <a:schemeClr val="accent1"/>
                </a:solidFill>
                <a:effectLst>
                  <a:outerShdw blurRad="38100" dist="25400" dir="5400000" algn="ctr" rotWithShape="0">
                    <a:srgbClr val="6E747A">
                      <a:alpha val="43000"/>
                    </a:srgbClr>
                  </a:outerShdw>
                </a:effectLst>
                <a:ea typeface="Karla"/>
                <a:cs typeface="Karla"/>
                <a:sym typeface="Karla"/>
              </a:rPr>
              <a:t>Head Office </a:t>
            </a: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Personnel</a:t>
            </a:r>
          </a:p>
          <a:p>
            <a:pPr lvl="0">
              <a:spcBef>
                <a:spcPts val="600"/>
              </a:spcBef>
            </a:pPr>
            <a:r>
              <a:rPr lang="en-GB" sz="1600" dirty="0" smtClean="0">
                <a:ln w="0"/>
                <a:solidFill>
                  <a:schemeClr val="accent1"/>
                </a:solidFill>
                <a:effectLst>
                  <a:outerShdw blurRad="38100" dist="25400" dir="5400000" algn="ctr" rotWithShape="0">
                    <a:srgbClr val="6E747A">
                      <a:alpha val="43000"/>
                    </a:srgbClr>
                  </a:outerShdw>
                </a:effectLst>
                <a:ea typeface="Karla"/>
                <a:cs typeface="Karla"/>
                <a:sym typeface="Karla"/>
              </a:rPr>
              <a:t>Main Gate</a:t>
            </a:r>
          </a:p>
          <a:p>
            <a:pPr lvl="2">
              <a:spcBef>
                <a:spcPts val="600"/>
              </a:spcBef>
            </a:pPr>
            <a:endParaRPr lang="en-GB" sz="1600" dirty="0">
              <a:ln w="0"/>
              <a:solidFill>
                <a:schemeClr val="accent1"/>
              </a:solidFill>
              <a:effectLst>
                <a:outerShdw blurRad="38100" dist="25400" dir="5400000" algn="ctr" rotWithShape="0">
                  <a:srgbClr val="6E747A">
                    <a:alpha val="43000"/>
                  </a:srgbClr>
                </a:outerShdw>
              </a:effectLst>
              <a:ea typeface="Karla"/>
              <a:cs typeface="Karla"/>
              <a:sym typeface="Karla"/>
            </a:endParaRPr>
          </a:p>
          <a:p>
            <a:pPr lvl="0">
              <a:spcBef>
                <a:spcPts val="600"/>
              </a:spcBef>
            </a:pPr>
            <a:r>
              <a:rPr lang="en-GB" sz="1600" dirty="0">
                <a:ln w="0"/>
                <a:solidFill>
                  <a:schemeClr val="accent1"/>
                </a:solidFill>
                <a:effectLst>
                  <a:outerShdw blurRad="38100" dist="25400" dir="5400000" algn="ctr" rotWithShape="0">
                    <a:srgbClr val="6E747A">
                      <a:alpha val="43000"/>
                    </a:srgbClr>
                  </a:outerShdw>
                </a:effectLst>
                <a:ea typeface="Karla"/>
                <a:cs typeface="Karla"/>
                <a:sym typeface="Karla"/>
              </a:rPr>
              <a:t>Other Sites</a:t>
            </a:r>
          </a:p>
          <a:p>
            <a:pPr lvl="0">
              <a:spcBef>
                <a:spcPts val="600"/>
              </a:spcBef>
            </a:pPr>
            <a:r>
              <a:rPr lang="en-GB" sz="1600" dirty="0">
                <a:ln w="0"/>
                <a:solidFill>
                  <a:schemeClr val="accent1"/>
                </a:solidFill>
                <a:effectLst>
                  <a:outerShdw blurRad="38100" dist="25400" dir="5400000" algn="ctr" rotWithShape="0">
                    <a:srgbClr val="6E747A">
                      <a:alpha val="43000"/>
                    </a:srgbClr>
                  </a:outerShdw>
                </a:effectLst>
                <a:ea typeface="Karla"/>
                <a:cs typeface="Karla"/>
                <a:sym typeface="Karla"/>
              </a:rPr>
              <a:t>As Noted in Site Induction</a:t>
            </a:r>
          </a:p>
          <a:p>
            <a:pPr lvl="2">
              <a:spcBef>
                <a:spcPts val="600"/>
              </a:spcBef>
            </a:pPr>
            <a:endParaRPr lang="en-GB" sz="1200" dirty="0">
              <a:solidFill>
                <a:schemeClr val="tx2">
                  <a:lumMod val="10000"/>
                </a:schemeClr>
              </a:solidFill>
              <a:latin typeface="Karla"/>
              <a:ea typeface="Karla"/>
              <a:cs typeface="Karla"/>
              <a:sym typeface="Karla"/>
            </a:endParaRPr>
          </a:p>
        </p:txBody>
      </p:sp>
      <p:sp>
        <p:nvSpPr>
          <p:cNvPr id="10" name="Shape 82"/>
          <p:cNvSpPr txBox="1"/>
          <p:nvPr/>
        </p:nvSpPr>
        <p:spPr>
          <a:xfrm>
            <a:off x="1675531" y="5574439"/>
            <a:ext cx="6767100" cy="799728"/>
          </a:xfrm>
          <a:prstGeom prst="rect">
            <a:avLst/>
          </a:prstGeom>
          <a:noFill/>
          <a:ln>
            <a:noFill/>
          </a:ln>
        </p:spPr>
        <p:txBody>
          <a:bodyPr lIns="91425" tIns="91425" rIns="91425" bIns="91425" anchor="t" anchorCtr="0">
            <a:noAutofit/>
          </a:bodyPr>
          <a:lstStyle/>
          <a:p>
            <a:pPr lvl="0" algn="ctr">
              <a:spcBef>
                <a:spcPts val="600"/>
              </a:spcBef>
            </a:pPr>
            <a:r>
              <a:rPr lang="en-GB" sz="2000" b="1" dirty="0">
                <a:ln w="0"/>
                <a:solidFill>
                  <a:srgbClr val="FF0000"/>
                </a:solidFill>
                <a:effectLst>
                  <a:outerShdw blurRad="38100" dist="25400" dir="5400000" algn="ctr" rotWithShape="0">
                    <a:srgbClr val="6E747A">
                      <a:alpha val="43000"/>
                    </a:srgbClr>
                  </a:outerShdw>
                </a:effectLst>
                <a:ea typeface="Karla"/>
                <a:cs typeface="Karla"/>
                <a:sym typeface="Karla"/>
              </a:rPr>
              <a:t>Do </a:t>
            </a:r>
            <a:r>
              <a:rPr lang="en-GB" sz="2000" b="1" dirty="0" smtClean="0">
                <a:ln w="0"/>
                <a:solidFill>
                  <a:srgbClr val="FF0000"/>
                </a:solidFill>
                <a:effectLst>
                  <a:outerShdw blurRad="38100" dist="25400" dir="5400000" algn="ctr" rotWithShape="0">
                    <a:srgbClr val="6E747A">
                      <a:alpha val="43000"/>
                    </a:srgbClr>
                  </a:outerShdw>
                </a:effectLst>
                <a:ea typeface="Karla"/>
                <a:cs typeface="Karla"/>
                <a:sym typeface="Karla"/>
              </a:rPr>
              <a:t>Not </a:t>
            </a:r>
            <a:r>
              <a:rPr lang="en-GB" sz="2000" dirty="0">
                <a:ln w="0"/>
                <a:solidFill>
                  <a:schemeClr val="accent1"/>
                </a:solidFill>
                <a:effectLst>
                  <a:outerShdw blurRad="38100" dist="25400" dir="5400000" algn="ctr" rotWithShape="0">
                    <a:srgbClr val="6E747A">
                      <a:alpha val="43000"/>
                    </a:srgbClr>
                  </a:outerShdw>
                </a:effectLst>
                <a:ea typeface="Karla"/>
                <a:cs typeface="Karla"/>
                <a:sym typeface="Karla"/>
              </a:rPr>
              <a:t>return to work until the all clear is signalled or informed by your Supervisor that it is safe to do </a:t>
            </a:r>
            <a:r>
              <a:rPr lang="en-GB" sz="2000" dirty="0" smtClean="0">
                <a:ln w="0"/>
                <a:solidFill>
                  <a:schemeClr val="accent1"/>
                </a:solidFill>
                <a:effectLst>
                  <a:outerShdw blurRad="38100" dist="25400" dir="5400000" algn="ctr" rotWithShape="0">
                    <a:srgbClr val="6E747A">
                      <a:alpha val="43000"/>
                    </a:srgbClr>
                  </a:outerShdw>
                </a:effectLst>
                <a:ea typeface="Karla"/>
                <a:cs typeface="Karla"/>
                <a:sym typeface="Karla"/>
              </a:rPr>
              <a:t>so!</a:t>
            </a:r>
            <a:endParaRPr lang="en-GB" sz="2000" dirty="0">
              <a:ln w="0"/>
              <a:solidFill>
                <a:schemeClr val="accent1"/>
              </a:solidFill>
              <a:effectLst>
                <a:outerShdw blurRad="38100" dist="25400" dir="5400000" algn="ctr" rotWithShape="0">
                  <a:srgbClr val="6E747A">
                    <a:alpha val="43000"/>
                  </a:srgbClr>
                </a:outerShdw>
              </a:effectLst>
              <a:ea typeface="Karla"/>
              <a:cs typeface="Karla"/>
              <a:sym typeface="Karla"/>
            </a:endParaRPr>
          </a:p>
        </p:txBody>
      </p:sp>
      <p:pic>
        <p:nvPicPr>
          <p:cNvPr id="11" name="Picture 10"/>
          <p:cNvPicPr>
            <a:picLocks noChangeAspect="1"/>
          </p:cNvPicPr>
          <p:nvPr/>
        </p:nvPicPr>
        <p:blipFill rotWithShape="1">
          <a:blip r:embed="rId5"/>
          <a:srcRect b="7452"/>
          <a:stretch/>
        </p:blipFill>
        <p:spPr>
          <a:xfrm>
            <a:off x="4184634" y="3006387"/>
            <a:ext cx="4586505" cy="2133784"/>
          </a:xfrm>
          <a:prstGeom prst="rect">
            <a:avLst/>
          </a:prstGeom>
        </p:spPr>
      </p:pic>
    </p:spTree>
    <p:extLst>
      <p:ext uri="{BB962C8B-B14F-4D97-AF65-F5344CB8AC3E}">
        <p14:creationId xmlns:p14="http://schemas.microsoft.com/office/powerpoint/2010/main" val="67741372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71845" y="127271"/>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Barrier Site </a:t>
            </a:r>
            <a:endParaRPr lang="en" dirty="0">
              <a:solidFill>
                <a:srgbClr val="0070C0"/>
              </a:solidFill>
            </a:endParaRPr>
          </a:p>
        </p:txBody>
      </p:sp>
      <p:sp>
        <p:nvSpPr>
          <p:cNvPr id="7" name="Rounded Rectangle 6"/>
          <p:cNvSpPr/>
          <p:nvPr/>
        </p:nvSpPr>
        <p:spPr>
          <a:xfrm>
            <a:off x="1358284" y="1331651"/>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Housekeeping</a:t>
            </a:r>
            <a:endParaRPr lang="en-GB" sz="2800" b="1" dirty="0"/>
          </a:p>
        </p:txBody>
      </p:sp>
      <p:sp>
        <p:nvSpPr>
          <p:cNvPr id="9" name="Rounded Rectangle 8"/>
          <p:cNvSpPr/>
          <p:nvPr/>
        </p:nvSpPr>
        <p:spPr>
          <a:xfrm>
            <a:off x="7307802" y="1331651"/>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Speed Limit</a:t>
            </a:r>
            <a:endParaRPr lang="en-GB" sz="2800" b="1" dirty="0"/>
          </a:p>
        </p:txBody>
      </p:sp>
      <p:sp>
        <p:nvSpPr>
          <p:cNvPr id="10" name="Rectangle 3"/>
          <p:cNvSpPr>
            <a:spLocks noGrp="1" noChangeArrowheads="1"/>
          </p:cNvSpPr>
          <p:nvPr>
            <p:ph idx="1"/>
          </p:nvPr>
        </p:nvSpPr>
        <p:spPr>
          <a:xfrm>
            <a:off x="612190" y="2281561"/>
            <a:ext cx="4243895" cy="3915052"/>
          </a:xfrm>
        </p:spPr>
        <p:txBody>
          <a:bodyPr>
            <a:normAutofit/>
          </a:bodyPr>
          <a:lstStyle/>
          <a:p>
            <a:pPr eaLnBrk="1" hangingPunct="1">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Keep your work area tidy and free from tripping hazards.</a:t>
            </a:r>
          </a:p>
          <a:p>
            <a:pPr eaLnBrk="1" hangingPunct="1">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Put waste in to the special containers provided.</a:t>
            </a:r>
          </a:p>
          <a:p>
            <a:pPr eaLnBrk="1" hangingPunct="1">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Store paints &amp; chemicals in the appropriate fireproofed containers. </a:t>
            </a:r>
          </a:p>
          <a:p>
            <a:pPr marL="0" indent="0" eaLnBrk="1" hangingPunct="1">
              <a:buNone/>
            </a:pPr>
            <a:endParaRPr lang="en-GB" sz="2000" dirty="0" smtClean="0">
              <a:ln w="0"/>
              <a:solidFill>
                <a:schemeClr val="accent1"/>
              </a:solidFill>
              <a:effectLst>
                <a:outerShdw blurRad="38100" dist="25400" dir="5400000" algn="ctr" rotWithShape="0">
                  <a:srgbClr val="6E747A">
                    <a:alpha val="43000"/>
                  </a:srgbClr>
                </a:outerShdw>
              </a:effectLst>
            </a:endParaRPr>
          </a:p>
          <a:p>
            <a:pPr algn="ctr" eaLnBrk="1" hangingPunct="1">
              <a:buFontTx/>
              <a:buNone/>
            </a:pPr>
            <a:r>
              <a:rPr lang="en-GB" sz="2000" dirty="0" smtClean="0">
                <a:ln w="0"/>
                <a:solidFill>
                  <a:srgbClr val="FF0000"/>
                </a:solidFill>
                <a:effectLst>
                  <a:outerShdw blurRad="38100" dist="25400" dir="5400000" algn="ctr" rotWithShape="0">
                    <a:srgbClr val="6E747A">
                      <a:alpha val="43000"/>
                    </a:srgbClr>
                  </a:outerShdw>
                </a:effectLst>
              </a:rPr>
              <a:t>GOOD HOUSEKEEPING PREVENTS ACCIDENTS</a:t>
            </a:r>
          </a:p>
        </p:txBody>
      </p:sp>
      <p:sp>
        <p:nvSpPr>
          <p:cNvPr id="11" name="Rectangle 3"/>
          <p:cNvSpPr>
            <a:spLocks noChangeArrowheads="1"/>
          </p:cNvSpPr>
          <p:nvPr/>
        </p:nvSpPr>
        <p:spPr bwMode="auto">
          <a:xfrm>
            <a:off x="6405336" y="2281561"/>
            <a:ext cx="4557010" cy="1324049"/>
          </a:xfrm>
          <a:prstGeom prst="rect">
            <a:avLst/>
          </a:prstGeom>
          <a:noFill/>
          <a:ln w="9525">
            <a:noFill/>
            <a:miter lim="800000"/>
            <a:headEnd/>
            <a:tailEnd/>
          </a:ln>
        </p:spPr>
        <p:txBody>
          <a:bodyPr wrap="square" lIns="92043" tIns="46022" rIns="92043" bIns="46022">
            <a:spAutoFit/>
          </a:bodyPr>
          <a:lstStyle/>
          <a:p>
            <a:pPr eaLnBrk="0" hangingPunct="0">
              <a:buClr>
                <a:srgbClr val="FFFFFF"/>
              </a:buClr>
              <a:buSzPct val="80000"/>
            </a:pPr>
            <a:r>
              <a:rPr lang="en-GB" sz="2000" dirty="0" smtClean="0">
                <a:ln w="0"/>
                <a:solidFill>
                  <a:schemeClr val="accent1"/>
                </a:solidFill>
                <a:effectLst>
                  <a:outerShdw blurRad="38100" dist="25400" dir="5400000" algn="ctr" rotWithShape="0">
                    <a:srgbClr val="6E747A">
                      <a:alpha val="43000"/>
                    </a:srgbClr>
                  </a:outerShdw>
                </a:effectLst>
              </a:rPr>
              <a:t>Please </a:t>
            </a:r>
            <a:r>
              <a:rPr lang="en-GB" sz="2000" dirty="0">
                <a:ln w="0"/>
                <a:solidFill>
                  <a:schemeClr val="accent1"/>
                </a:solidFill>
                <a:effectLst>
                  <a:outerShdw blurRad="38100" dist="25400" dir="5400000" algn="ctr" rotWithShape="0">
                    <a:srgbClr val="6E747A">
                      <a:alpha val="43000"/>
                    </a:srgbClr>
                  </a:outerShdw>
                </a:effectLst>
              </a:rPr>
              <a:t>Ensure that </a:t>
            </a:r>
            <a:r>
              <a:rPr lang="en-GB" sz="2000" dirty="0" smtClean="0">
                <a:ln w="0"/>
                <a:solidFill>
                  <a:schemeClr val="accent1"/>
                </a:solidFill>
                <a:effectLst>
                  <a:outerShdw blurRad="38100" dist="25400" dir="5400000" algn="ctr" rotWithShape="0">
                    <a:srgbClr val="6E747A">
                      <a:alpha val="43000"/>
                    </a:srgbClr>
                  </a:outerShdw>
                </a:effectLst>
              </a:rPr>
              <a:t>you adhere </a:t>
            </a:r>
            <a:r>
              <a:rPr lang="en-GB" sz="2000" dirty="0">
                <a:ln w="0"/>
                <a:solidFill>
                  <a:schemeClr val="accent1"/>
                </a:solidFill>
                <a:effectLst>
                  <a:outerShdw blurRad="38100" dist="25400" dir="5400000" algn="ctr" rotWithShape="0">
                    <a:srgbClr val="6E747A">
                      <a:alpha val="43000"/>
                    </a:srgbClr>
                  </a:outerShdw>
                </a:effectLst>
              </a:rPr>
              <a:t>to </a:t>
            </a:r>
            <a:r>
              <a:rPr lang="en-GB" sz="2000" b="1" u="sng" dirty="0">
                <a:ln w="0"/>
                <a:effectLst>
                  <a:outerShdw blurRad="38100" dist="19050" dir="2700000" algn="tl" rotWithShape="0">
                    <a:schemeClr val="dk1">
                      <a:alpha val="40000"/>
                    </a:schemeClr>
                  </a:outerShdw>
                </a:effectLst>
              </a:rPr>
              <a:t>all</a:t>
            </a:r>
            <a:r>
              <a:rPr lang="en-GB" sz="2000" dirty="0">
                <a:ln w="0"/>
                <a:solidFill>
                  <a:schemeClr val="accent1"/>
                </a:solidFill>
                <a:effectLst>
                  <a:outerShdw blurRad="38100" dist="25400" dir="5400000" algn="ctr" rotWithShape="0">
                    <a:srgbClr val="6E747A">
                      <a:alpha val="43000"/>
                    </a:srgbClr>
                  </a:outerShdw>
                </a:effectLst>
              </a:rPr>
              <a:t>  speed </a:t>
            </a:r>
            <a:r>
              <a:rPr lang="en-GB" sz="2000" dirty="0" smtClean="0">
                <a:ln w="0"/>
                <a:solidFill>
                  <a:schemeClr val="accent1"/>
                </a:solidFill>
                <a:effectLst>
                  <a:outerShdw blurRad="38100" dist="25400" dir="5400000" algn="ctr" rotWithShape="0">
                    <a:srgbClr val="6E747A">
                      <a:alpha val="43000"/>
                    </a:srgbClr>
                  </a:outerShdw>
                </a:effectLst>
              </a:rPr>
              <a:t>limit signs.</a:t>
            </a:r>
          </a:p>
          <a:p>
            <a:pPr eaLnBrk="0" hangingPunct="0">
              <a:buClr>
                <a:srgbClr val="FFFFFF"/>
              </a:buClr>
              <a:buSzPct val="80000"/>
            </a:pPr>
            <a:endParaRPr lang="en-GB" sz="2000" dirty="0">
              <a:ln w="0"/>
              <a:solidFill>
                <a:schemeClr val="accent1"/>
              </a:solidFill>
              <a:effectLst>
                <a:outerShdw blurRad="38100" dist="25400" dir="5400000" algn="ctr" rotWithShape="0">
                  <a:srgbClr val="6E747A">
                    <a:alpha val="43000"/>
                  </a:srgbClr>
                </a:outerShdw>
              </a:effectLst>
            </a:endParaRPr>
          </a:p>
          <a:p>
            <a:pPr eaLnBrk="0" hangingPunct="0">
              <a:buClr>
                <a:srgbClr val="FFFFFF"/>
              </a:buClr>
              <a:buSzPct val="80000"/>
            </a:pPr>
            <a:r>
              <a:rPr lang="en-GB" sz="2000" dirty="0" smtClean="0">
                <a:ln w="0"/>
                <a:solidFill>
                  <a:schemeClr val="accent1"/>
                </a:solidFill>
                <a:effectLst>
                  <a:outerShdw blurRad="38100" dist="25400" dir="5400000" algn="ctr" rotWithShape="0">
                    <a:srgbClr val="6E747A">
                      <a:alpha val="43000"/>
                    </a:srgbClr>
                  </a:outerShdw>
                </a:effectLst>
              </a:rPr>
              <a:t>Be </a:t>
            </a:r>
            <a:r>
              <a:rPr lang="en-GB" sz="2000" dirty="0">
                <a:ln w="0"/>
                <a:solidFill>
                  <a:schemeClr val="accent1"/>
                </a:solidFill>
                <a:effectLst>
                  <a:outerShdw blurRad="38100" dist="25400" dir="5400000" algn="ctr" rotWithShape="0">
                    <a:srgbClr val="6E747A">
                      <a:alpha val="43000"/>
                    </a:srgbClr>
                  </a:outerShdw>
                </a:effectLst>
              </a:rPr>
              <a:t>aware of pedestrians</a:t>
            </a:r>
            <a:r>
              <a:rPr lang="en-GB" sz="2000" dirty="0">
                <a:solidFill>
                  <a:srgbClr val="FFFFFF"/>
                </a:solidFill>
                <a:latin typeface="+mj-lt"/>
              </a:rPr>
              <a:t>.</a:t>
            </a:r>
          </a:p>
        </p:txBody>
      </p:sp>
      <p:pic>
        <p:nvPicPr>
          <p:cNvPr id="12" name="Picture 11"/>
          <p:cNvPicPr>
            <a:picLocks noChangeAspect="1"/>
          </p:cNvPicPr>
          <p:nvPr/>
        </p:nvPicPr>
        <p:blipFill>
          <a:blip r:embed="rId4"/>
          <a:stretch>
            <a:fillRect/>
          </a:stretch>
        </p:blipFill>
        <p:spPr>
          <a:xfrm>
            <a:off x="7544190" y="3900010"/>
            <a:ext cx="2111968" cy="2296603"/>
          </a:xfrm>
          <a:prstGeom prst="rect">
            <a:avLst/>
          </a:prstGeom>
        </p:spPr>
      </p:pic>
      <p:pic>
        <p:nvPicPr>
          <p:cNvPr id="13" name="Picture 12"/>
          <p:cNvPicPr>
            <a:picLocks noChangeAspect="1"/>
          </p:cNvPicPr>
          <p:nvPr/>
        </p:nvPicPr>
        <p:blipFill>
          <a:blip r:embed="rId5"/>
          <a:stretch>
            <a:fillRect/>
          </a:stretch>
        </p:blipFill>
        <p:spPr>
          <a:xfrm>
            <a:off x="896187" y="5654846"/>
            <a:ext cx="1083534" cy="1083534"/>
          </a:xfrm>
          <a:prstGeom prst="rect">
            <a:avLst/>
          </a:prstGeom>
        </p:spPr>
      </p:pic>
    </p:spTree>
    <p:extLst>
      <p:ext uri="{BB962C8B-B14F-4D97-AF65-F5344CB8AC3E}">
        <p14:creationId xmlns:p14="http://schemas.microsoft.com/office/powerpoint/2010/main" val="52015008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71845" y="127271"/>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Office Safety  </a:t>
            </a:r>
            <a:endParaRPr lang="en" dirty="0">
              <a:solidFill>
                <a:srgbClr val="0070C0"/>
              </a:solidFill>
            </a:endParaRPr>
          </a:p>
        </p:txBody>
      </p:sp>
      <p:sp>
        <p:nvSpPr>
          <p:cNvPr id="2" name="Cloud 1"/>
          <p:cNvSpPr/>
          <p:nvPr/>
        </p:nvSpPr>
        <p:spPr>
          <a:xfrm>
            <a:off x="197692" y="736847"/>
            <a:ext cx="11538587" cy="5877017"/>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a:lnSpc>
                <a:spcPct val="150000"/>
              </a:lnSpc>
              <a:buNone/>
            </a:pPr>
            <a:r>
              <a:rPr lang="en-GB" sz="1400" dirty="0"/>
              <a:t>PEOPLE PERCEIVE THAT THE OFFICE ENVIRONMENT IS SAFE</a:t>
            </a:r>
          </a:p>
          <a:p>
            <a:pPr marL="228600" lvl="0">
              <a:lnSpc>
                <a:spcPct val="150000"/>
              </a:lnSpc>
              <a:buNone/>
            </a:pPr>
            <a:endParaRPr lang="en-GB" sz="1400" dirty="0"/>
          </a:p>
          <a:p>
            <a:pPr marL="228600" lvl="0" algn="just">
              <a:lnSpc>
                <a:spcPct val="150000"/>
              </a:lnSpc>
              <a:buNone/>
            </a:pPr>
            <a:r>
              <a:rPr lang="en-GB" sz="1400" dirty="0"/>
              <a:t>Offices are less hazardous, however thousands of working days are lost because of accidents in the office environments. The causes of these accidents are varied with the hazards ranging from the risks posed by office equipment- such as moving parts of photo-copier, cuts and puncture wounds from office equipment (staplers, scissors), slips, trips and falls (cable management) to back strain- caused by poor posture sitting at desk, and prolonged computer use. Most of the accidents and ill health caused by office work can easily be prevented. This means thinking about and assessing the risks that may arise, then looking at ways of eliminating or reducing such risks. </a:t>
            </a:r>
            <a:endParaRPr lang="en" sz="1400" dirty="0"/>
          </a:p>
        </p:txBody>
      </p:sp>
      <p:pic>
        <p:nvPicPr>
          <p:cNvPr id="5" name="Picture 4"/>
          <p:cNvPicPr>
            <a:picLocks noChangeAspect="1"/>
          </p:cNvPicPr>
          <p:nvPr/>
        </p:nvPicPr>
        <p:blipFill rotWithShape="1">
          <a:blip r:embed="rId4"/>
          <a:srcRect b="7108"/>
          <a:stretch/>
        </p:blipFill>
        <p:spPr>
          <a:xfrm>
            <a:off x="4573602" y="5308846"/>
            <a:ext cx="2262109" cy="1305018"/>
          </a:xfrm>
          <a:prstGeom prst="rect">
            <a:avLst/>
          </a:prstGeom>
        </p:spPr>
      </p:pic>
    </p:spTree>
    <p:extLst>
      <p:ext uri="{BB962C8B-B14F-4D97-AF65-F5344CB8AC3E}">
        <p14:creationId xmlns:p14="http://schemas.microsoft.com/office/powerpoint/2010/main" val="65893311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487255" y="520118"/>
            <a:ext cx="6399294"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Environmental Issues – Protective Measures</a:t>
            </a:r>
            <a:endParaRPr lang="en" dirty="0">
              <a:solidFill>
                <a:srgbClr val="0070C0"/>
              </a:solidFill>
            </a:endParaRPr>
          </a:p>
        </p:txBody>
      </p:sp>
      <p:pic>
        <p:nvPicPr>
          <p:cNvPr id="6" name="Picture 5"/>
          <p:cNvPicPr>
            <a:picLocks noChangeAspect="1"/>
          </p:cNvPicPr>
          <p:nvPr/>
        </p:nvPicPr>
        <p:blipFill rotWithShape="1">
          <a:blip r:embed="rId4">
            <a:lum bright="70000" contrast="-70000"/>
          </a:blip>
          <a:srcRect l="10862" t="8117" r="11784" b="5508"/>
          <a:stretch/>
        </p:blipFill>
        <p:spPr>
          <a:xfrm>
            <a:off x="2487255" y="1158930"/>
            <a:ext cx="5982041" cy="5616472"/>
          </a:xfrm>
          <a:prstGeom prst="rect">
            <a:avLst/>
          </a:prstGeom>
        </p:spPr>
      </p:pic>
      <p:sp>
        <p:nvSpPr>
          <p:cNvPr id="7" name="Rectangle 3"/>
          <p:cNvSpPr>
            <a:spLocks noChangeArrowheads="1"/>
          </p:cNvSpPr>
          <p:nvPr/>
        </p:nvSpPr>
        <p:spPr bwMode="auto">
          <a:xfrm>
            <a:off x="772847" y="898382"/>
            <a:ext cx="9644063" cy="5632921"/>
          </a:xfrm>
          <a:prstGeom prst="rect">
            <a:avLst/>
          </a:prstGeom>
          <a:noFill/>
          <a:ln w="9525">
            <a:noFill/>
            <a:miter lim="800000"/>
            <a:headEnd/>
            <a:tailEnd/>
          </a:ln>
        </p:spPr>
        <p:txBody>
          <a:bodyPr lIns="92043" tIns="46022" rIns="92043" bIns="46022">
            <a:spAutoFit/>
          </a:bodyPr>
          <a:lstStyle/>
          <a:p>
            <a:pPr algn="ctr" eaLnBrk="0" hangingPunct="0"/>
            <a:endParaRPr lang="en-GB" sz="2000" dirty="0">
              <a:latin typeface="GeoSlb712 Md BT"/>
            </a:endParaRPr>
          </a:p>
          <a:p>
            <a:pPr eaLnBrk="0" hangingPunct="0"/>
            <a:r>
              <a:rPr lang="en-GB" sz="2000" dirty="0">
                <a:ln w="0"/>
                <a:solidFill>
                  <a:schemeClr val="accent1"/>
                </a:solidFill>
                <a:effectLst>
                  <a:outerShdw blurRad="38100" dist="25400" dir="5400000" algn="ctr" rotWithShape="0">
                    <a:srgbClr val="6E747A">
                      <a:alpha val="43000"/>
                    </a:srgbClr>
                  </a:outerShdw>
                </a:effectLst>
                <a:latin typeface="+mj-lt"/>
              </a:rPr>
              <a:t>Hazardous substances must be clearly identified, substances de-canted into smaller containers must be suitable (Not Milk-bottles) and must be clearly identified</a:t>
            </a:r>
            <a:r>
              <a:rPr lang="en-GB" sz="2000" dirty="0" smtClean="0">
                <a:ln w="0"/>
                <a:solidFill>
                  <a:schemeClr val="accent1"/>
                </a:solidFill>
                <a:effectLst>
                  <a:outerShdw blurRad="38100" dist="25400" dir="5400000" algn="ctr" rotWithShape="0">
                    <a:srgbClr val="6E747A">
                      <a:alpha val="43000"/>
                    </a:srgbClr>
                  </a:outerShdw>
                </a:effectLst>
                <a:latin typeface="+mj-lt"/>
              </a:rPr>
              <a:t>.</a:t>
            </a:r>
          </a:p>
          <a:p>
            <a:pPr eaLnBrk="0" hangingPunct="0"/>
            <a:endParaRPr lang="en-GB" sz="2000" dirty="0">
              <a:ln w="0"/>
              <a:solidFill>
                <a:schemeClr val="accent1"/>
              </a:solidFill>
              <a:effectLst>
                <a:outerShdw blurRad="38100" dist="25400" dir="5400000" algn="ctr" rotWithShape="0">
                  <a:srgbClr val="6E747A">
                    <a:alpha val="43000"/>
                  </a:srgbClr>
                </a:outerShdw>
              </a:effectLst>
              <a:latin typeface="+mj-lt"/>
            </a:endParaRPr>
          </a:p>
          <a:p>
            <a:pPr eaLnBrk="0" hangingPunct="0"/>
            <a:r>
              <a:rPr lang="en-GB" sz="2000" dirty="0">
                <a:ln w="0"/>
                <a:solidFill>
                  <a:schemeClr val="accent1"/>
                </a:solidFill>
                <a:effectLst>
                  <a:outerShdw blurRad="38100" dist="25400" dir="5400000" algn="ctr" rotWithShape="0">
                    <a:srgbClr val="6E747A">
                      <a:alpha val="43000"/>
                    </a:srgbClr>
                  </a:outerShdw>
                </a:effectLst>
                <a:latin typeface="+mj-lt"/>
              </a:rPr>
              <a:t>Hazardous substances stored in work location should be no more than required for the day. The environment is important to us all and future generations. We have a legal and moral obligation to carry out activities, in such a way that we do not have any impact on the  environment. All hazardous waste such as oil, grease, solvents, paints and  chemicals, must be deposited in dedicated containers. Hazardous substances must be stored in suitable equipped locked facilities at a safe distance from work areas. Remove all hazardous substances at the end of each shift</a:t>
            </a:r>
            <a:r>
              <a:rPr lang="en-GB" sz="2000" dirty="0" smtClean="0">
                <a:ln w="0"/>
                <a:solidFill>
                  <a:schemeClr val="accent1"/>
                </a:solidFill>
                <a:effectLst>
                  <a:outerShdw blurRad="38100" dist="25400" dir="5400000" algn="ctr" rotWithShape="0">
                    <a:srgbClr val="6E747A">
                      <a:alpha val="43000"/>
                    </a:srgbClr>
                  </a:outerShdw>
                </a:effectLst>
                <a:latin typeface="+mj-lt"/>
              </a:rPr>
              <a:t>.</a:t>
            </a:r>
          </a:p>
          <a:p>
            <a:pPr eaLnBrk="0" hangingPunct="0"/>
            <a:endParaRPr lang="en-GB" sz="2000" dirty="0">
              <a:ln w="0"/>
              <a:solidFill>
                <a:schemeClr val="accent1"/>
              </a:solidFill>
              <a:effectLst>
                <a:outerShdw blurRad="38100" dist="25400" dir="5400000" algn="ctr" rotWithShape="0">
                  <a:srgbClr val="6E747A">
                    <a:alpha val="43000"/>
                  </a:srgbClr>
                </a:outerShdw>
              </a:effectLst>
              <a:latin typeface="+mj-lt"/>
            </a:endParaRPr>
          </a:p>
          <a:p>
            <a:pPr eaLnBrk="0" hangingPunct="0"/>
            <a:r>
              <a:rPr lang="en-GB" sz="2000" dirty="0">
                <a:ln w="0"/>
                <a:solidFill>
                  <a:schemeClr val="accent1"/>
                </a:solidFill>
                <a:effectLst>
                  <a:outerShdw blurRad="38100" dist="25400" dir="5400000" algn="ctr" rotWithShape="0">
                    <a:srgbClr val="6E747A">
                      <a:alpha val="43000"/>
                    </a:srgbClr>
                  </a:outerShdw>
                </a:effectLst>
                <a:latin typeface="+mj-lt"/>
              </a:rPr>
              <a:t>Supervisors must be informed of any spillage so that appropriate action can be taken, (COSHH assessments will identify procedures for dealing with spillage).</a:t>
            </a:r>
          </a:p>
          <a:p>
            <a:pPr eaLnBrk="0" hangingPunct="0"/>
            <a:r>
              <a:rPr lang="en-GB" sz="2000" dirty="0">
                <a:ln w="0"/>
                <a:solidFill>
                  <a:schemeClr val="accent1"/>
                </a:solidFill>
                <a:effectLst>
                  <a:outerShdw blurRad="38100" dist="25400" dir="5400000" algn="ctr" rotWithShape="0">
                    <a:srgbClr val="6E747A">
                      <a:alpha val="43000"/>
                    </a:srgbClr>
                  </a:outerShdw>
                </a:effectLst>
                <a:latin typeface="+mj-lt"/>
              </a:rPr>
              <a:t>Mobile plant and generators must have drip tray underneath to</a:t>
            </a:r>
          </a:p>
          <a:p>
            <a:pPr eaLnBrk="0" hangingPunct="0"/>
            <a:r>
              <a:rPr lang="en-GB" sz="2000" dirty="0">
                <a:ln w="0"/>
                <a:solidFill>
                  <a:schemeClr val="accent1"/>
                </a:solidFill>
                <a:effectLst>
                  <a:outerShdw blurRad="38100" dist="25400" dir="5400000" algn="ctr" rotWithShape="0">
                    <a:srgbClr val="6E747A">
                      <a:alpha val="43000"/>
                    </a:srgbClr>
                  </a:outerShdw>
                </a:effectLst>
                <a:latin typeface="+mj-lt"/>
              </a:rPr>
              <a:t>prevent contamination of area.</a:t>
            </a:r>
          </a:p>
        </p:txBody>
      </p:sp>
    </p:spTree>
    <p:extLst>
      <p:ext uri="{BB962C8B-B14F-4D97-AF65-F5344CB8AC3E}">
        <p14:creationId xmlns:p14="http://schemas.microsoft.com/office/powerpoint/2010/main" val="213442853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3993665" y="420885"/>
            <a:ext cx="3255638" cy="792000"/>
          </a:xfrm>
          <a:prstGeom prst="rect">
            <a:avLst/>
          </a:prstGeom>
          <a:ln>
            <a:noFill/>
          </a:ln>
          <a:effectLst>
            <a:outerShdw blurRad="190500" algn="tl" rotWithShape="0">
              <a:srgbClr val="000000">
                <a:alpha val="70000"/>
              </a:srgbClr>
            </a:outerShdw>
          </a:effectLst>
        </p:spPr>
      </p:pic>
      <p:sp>
        <p:nvSpPr>
          <p:cNvPr id="5" name="Shape 65"/>
          <p:cNvSpPr txBox="1">
            <a:spLocks noGrp="1"/>
          </p:cNvSpPr>
          <p:nvPr>
            <p:ph type="ctrTitle"/>
          </p:nvPr>
        </p:nvSpPr>
        <p:spPr>
          <a:xfrm>
            <a:off x="1067482" y="2281560"/>
            <a:ext cx="8898372" cy="1606859"/>
          </a:xfrm>
          <a:prstGeom prst="rect">
            <a:avLst/>
          </a:prstGeom>
        </p:spPr>
        <p:txBody>
          <a:bodyPr lIns="91425" tIns="91425" rIns="91425" bIns="91425" anchor="b" anchorCtr="0">
            <a:noAutofit/>
          </a:bodyPr>
          <a:lstStyle/>
          <a:p>
            <a:pPr lvl="0" algn="ctr">
              <a:spcBef>
                <a:spcPts val="0"/>
              </a:spcBef>
              <a:buNone/>
            </a:pPr>
            <a:r>
              <a:rPr lang="en" sz="8800" b="1" dirty="0" smtClean="0">
                <a:solidFill>
                  <a:srgbClr val="0070C0"/>
                </a:solidFill>
              </a:rPr>
              <a:t>The Law</a:t>
            </a:r>
            <a:endParaRPr lang="en" sz="8800" b="1" dirty="0">
              <a:solidFill>
                <a:srgbClr val="0070C0"/>
              </a:solidFill>
            </a:endParaRPr>
          </a:p>
        </p:txBody>
      </p:sp>
      <p:pic>
        <p:nvPicPr>
          <p:cNvPr id="2" name="Picture 1"/>
          <p:cNvPicPr>
            <a:picLocks noChangeAspect="1"/>
          </p:cNvPicPr>
          <p:nvPr/>
        </p:nvPicPr>
        <p:blipFill>
          <a:blip r:embed="rId4"/>
          <a:stretch>
            <a:fillRect/>
          </a:stretch>
        </p:blipFill>
        <p:spPr>
          <a:xfrm>
            <a:off x="4440406" y="3888419"/>
            <a:ext cx="2362156" cy="2445151"/>
          </a:xfrm>
          <a:prstGeom prst="rect">
            <a:avLst/>
          </a:prstGeom>
        </p:spPr>
      </p:pic>
    </p:spTree>
    <p:extLst>
      <p:ext uri="{BB962C8B-B14F-4D97-AF65-F5344CB8AC3E}">
        <p14:creationId xmlns:p14="http://schemas.microsoft.com/office/powerpoint/2010/main" val="115189644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741529" y="127271"/>
            <a:ext cx="7846353" cy="7046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Health and Safety at Work Act 1974  </a:t>
            </a:r>
            <a:endParaRPr lang="en" dirty="0">
              <a:solidFill>
                <a:srgbClr val="0070C0"/>
              </a:solidFill>
            </a:endParaRPr>
          </a:p>
        </p:txBody>
      </p:sp>
      <p:pic>
        <p:nvPicPr>
          <p:cNvPr id="5" name="Picture 4"/>
          <p:cNvPicPr>
            <a:picLocks noChangeAspect="1"/>
          </p:cNvPicPr>
          <p:nvPr/>
        </p:nvPicPr>
        <p:blipFill>
          <a:blip r:embed="rId4"/>
          <a:stretch>
            <a:fillRect/>
          </a:stretch>
        </p:blipFill>
        <p:spPr>
          <a:xfrm>
            <a:off x="268715" y="831946"/>
            <a:ext cx="7259550" cy="3223436"/>
          </a:xfrm>
          <a:prstGeom prst="rect">
            <a:avLst/>
          </a:prstGeom>
        </p:spPr>
      </p:pic>
      <p:pic>
        <p:nvPicPr>
          <p:cNvPr id="6" name="Picture 5"/>
          <p:cNvPicPr>
            <a:picLocks noChangeAspect="1"/>
          </p:cNvPicPr>
          <p:nvPr/>
        </p:nvPicPr>
        <p:blipFill>
          <a:blip r:embed="rId5"/>
          <a:stretch>
            <a:fillRect/>
          </a:stretch>
        </p:blipFill>
        <p:spPr>
          <a:xfrm>
            <a:off x="4080503" y="2554718"/>
            <a:ext cx="7457243" cy="4170986"/>
          </a:xfrm>
          <a:prstGeom prst="rect">
            <a:avLst/>
          </a:prstGeom>
        </p:spPr>
      </p:pic>
      <p:pic>
        <p:nvPicPr>
          <p:cNvPr id="2" name="Picture 1"/>
          <p:cNvPicPr>
            <a:picLocks noChangeAspect="1"/>
          </p:cNvPicPr>
          <p:nvPr/>
        </p:nvPicPr>
        <p:blipFill rotWithShape="1">
          <a:blip r:embed="rId6"/>
          <a:srcRect l="15239" t="4338" r="15460"/>
          <a:stretch/>
        </p:blipFill>
        <p:spPr>
          <a:xfrm>
            <a:off x="9854212" y="233125"/>
            <a:ext cx="2175030" cy="2210539"/>
          </a:xfrm>
          <a:prstGeom prst="flowChartConnector">
            <a:avLst/>
          </a:prstGeom>
        </p:spPr>
      </p:pic>
      <p:sp>
        <p:nvSpPr>
          <p:cNvPr id="7" name="Vertical Scroll 6"/>
          <p:cNvSpPr/>
          <p:nvPr/>
        </p:nvSpPr>
        <p:spPr>
          <a:xfrm>
            <a:off x="417251" y="4145872"/>
            <a:ext cx="2610035" cy="2521258"/>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228600"/>
            <a:endParaRPr lang="en" dirty="0" smtClean="0">
              <a:solidFill>
                <a:schemeClr val="bg1"/>
              </a:solidFill>
              <a:ea typeface="Karla" charset="0"/>
            </a:endParaRPr>
          </a:p>
        </p:txBody>
      </p:sp>
      <p:sp>
        <p:nvSpPr>
          <p:cNvPr id="8" name="TextBox 7"/>
          <p:cNvSpPr txBox="1"/>
          <p:nvPr/>
        </p:nvSpPr>
        <p:spPr>
          <a:xfrm>
            <a:off x="830433" y="4532920"/>
            <a:ext cx="1635135" cy="2031325"/>
          </a:xfrm>
          <a:prstGeom prst="rect">
            <a:avLst/>
          </a:prstGeom>
          <a:noFill/>
        </p:spPr>
        <p:txBody>
          <a:bodyPr wrap="square" rtlCol="0">
            <a:spAutoFit/>
          </a:bodyPr>
          <a:lstStyle/>
          <a:p>
            <a:pPr indent="-228600"/>
            <a:r>
              <a:rPr lang="en" b="1" u="sng" dirty="0" smtClean="0">
                <a:solidFill>
                  <a:schemeClr val="bg1"/>
                </a:solidFill>
                <a:latin typeface="Comic Sans MS" panose="030F0702030302020204" pitchFamily="66" charset="0"/>
                <a:ea typeface="Karla" charset="0"/>
              </a:rPr>
              <a:t>HSWA</a:t>
            </a:r>
            <a:r>
              <a:rPr lang="en" b="1" dirty="0" smtClean="0">
                <a:solidFill>
                  <a:schemeClr val="bg1"/>
                </a:solidFill>
                <a:latin typeface="Comic Sans MS" panose="030F0702030302020204" pitchFamily="66" charset="0"/>
                <a:ea typeface="Karla" charset="0"/>
              </a:rPr>
              <a:t> </a:t>
            </a:r>
            <a:r>
              <a:rPr lang="en" b="1" dirty="0">
                <a:solidFill>
                  <a:schemeClr val="bg1"/>
                </a:solidFill>
                <a:latin typeface="Comic Sans MS" panose="030F0702030302020204" pitchFamily="66" charset="0"/>
                <a:ea typeface="Karla" charset="0"/>
              </a:rPr>
              <a:t>is the Umbrealla act covering all health and safety legislation</a:t>
            </a:r>
            <a:r>
              <a:rPr lang="en" b="1" dirty="0" smtClean="0">
                <a:solidFill>
                  <a:schemeClr val="bg1"/>
                </a:solidFill>
                <a:latin typeface="Comic Sans MS" panose="030F0702030302020204" pitchFamily="66" charset="0"/>
                <a:ea typeface="Karla" charset="0"/>
              </a:rPr>
              <a:t>.</a:t>
            </a:r>
            <a:endParaRPr lang="en" b="1" dirty="0">
              <a:solidFill>
                <a:schemeClr val="bg1"/>
              </a:solidFill>
              <a:latin typeface="Comic Sans MS" panose="030F0702030302020204" pitchFamily="66" charset="0"/>
              <a:ea typeface="Karla" charset="0"/>
            </a:endParaRPr>
          </a:p>
        </p:txBody>
      </p:sp>
    </p:spTree>
    <p:extLst>
      <p:ext uri="{BB962C8B-B14F-4D97-AF65-F5344CB8AC3E}">
        <p14:creationId xmlns:p14="http://schemas.microsoft.com/office/powerpoint/2010/main" val="96295710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5" name="Shape 65"/>
          <p:cNvSpPr txBox="1">
            <a:spLocks/>
          </p:cNvSpPr>
          <p:nvPr/>
        </p:nvSpPr>
        <p:spPr>
          <a:xfrm>
            <a:off x="1908699" y="127271"/>
            <a:ext cx="8762260" cy="125764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a:solidFill>
                  <a:srgbClr val="0070C0"/>
                </a:solidFill>
              </a:rPr>
              <a:t>Mangement of Health and </a:t>
            </a:r>
            <a:r>
              <a:rPr lang="en" dirty="0" smtClean="0">
                <a:solidFill>
                  <a:srgbClr val="0070C0"/>
                </a:solidFill>
              </a:rPr>
              <a:t>Safety </a:t>
            </a:r>
            <a:r>
              <a:rPr lang="en" dirty="0">
                <a:solidFill>
                  <a:srgbClr val="0070C0"/>
                </a:solidFill>
              </a:rPr>
              <a:t>at </a:t>
            </a:r>
            <a:r>
              <a:rPr lang="en" dirty="0" smtClean="0">
                <a:solidFill>
                  <a:srgbClr val="0070C0"/>
                </a:solidFill>
              </a:rPr>
              <a:t>Work </a:t>
            </a:r>
            <a:r>
              <a:rPr lang="en" dirty="0">
                <a:solidFill>
                  <a:srgbClr val="0070C0"/>
                </a:solidFill>
              </a:rPr>
              <a:t>Regulations 1999 as amended 2006</a:t>
            </a:r>
          </a:p>
        </p:txBody>
      </p:sp>
      <p:sp>
        <p:nvSpPr>
          <p:cNvPr id="6" name="Shape 79"/>
          <p:cNvSpPr txBox="1"/>
          <p:nvPr/>
        </p:nvSpPr>
        <p:spPr>
          <a:xfrm>
            <a:off x="827584" y="1419621"/>
            <a:ext cx="9221938" cy="5016689"/>
          </a:xfrm>
          <a:prstGeom prst="rect">
            <a:avLst/>
          </a:prstGeom>
          <a:noFill/>
          <a:ln>
            <a:noFill/>
          </a:ln>
        </p:spPr>
        <p:txBody>
          <a:bodyPr lIns="91425" tIns="91425" rIns="91425" bIns="91425" anchor="t" anchorCtr="0">
            <a:noAutofit/>
          </a:bodyPr>
          <a:lstStyle/>
          <a:p>
            <a:pPr lvl="0" indent="-228600"/>
            <a:r>
              <a:rPr lang="en-GB" sz="1600" b="1" u="sng" dirty="0">
                <a:ln w="0"/>
                <a:solidFill>
                  <a:srgbClr val="FF0000"/>
                </a:solidFill>
                <a:effectLst>
                  <a:outerShdw blurRad="38100" dist="25400" dir="5400000" algn="ctr" rotWithShape="0">
                    <a:srgbClr val="6E747A">
                      <a:alpha val="43000"/>
                    </a:srgbClr>
                  </a:outerShdw>
                </a:effectLst>
                <a:ea typeface="Karla" charset="0"/>
              </a:rPr>
              <a:t>The Employer – </a:t>
            </a:r>
          </a:p>
          <a:p>
            <a:pPr indent="-228600"/>
            <a:r>
              <a:rPr lang="en-GB" sz="1600" kern="1200" dirty="0">
                <a:ln w="0"/>
                <a:solidFill>
                  <a:schemeClr val="accent1"/>
                </a:solidFill>
                <a:effectLst>
                  <a:outerShdw blurRad="38100" dist="25400" dir="5400000" algn="ctr" rotWithShape="0">
                    <a:srgbClr val="6E747A">
                      <a:alpha val="43000"/>
                    </a:srgbClr>
                  </a:outerShdw>
                </a:effectLst>
                <a:ea typeface="Karla" charset="0"/>
              </a:rPr>
              <a:t>Undertake an assessment of the risks to health and safety of their employees</a:t>
            </a:r>
          </a:p>
          <a:p>
            <a:pPr indent="-228600"/>
            <a:r>
              <a:rPr lang="en-GB" sz="1600" kern="1200" dirty="0">
                <a:ln w="0"/>
                <a:solidFill>
                  <a:schemeClr val="accent1"/>
                </a:solidFill>
                <a:effectLst>
                  <a:outerShdw blurRad="38100" dist="25400" dir="5400000" algn="ctr" rotWithShape="0">
                    <a:srgbClr val="6E747A">
                      <a:alpha val="43000"/>
                    </a:srgbClr>
                  </a:outerShdw>
                </a:effectLst>
                <a:ea typeface="Karla" charset="0"/>
              </a:rPr>
              <a:t>and others who may be affected by their work activity. Employers with 5 or</a:t>
            </a:r>
          </a:p>
          <a:p>
            <a:pPr indent="-228600"/>
            <a:r>
              <a:rPr lang="en-GB" sz="1600" kern="1200" dirty="0">
                <a:ln w="0"/>
                <a:solidFill>
                  <a:schemeClr val="accent1"/>
                </a:solidFill>
                <a:effectLst>
                  <a:outerShdw blurRad="38100" dist="25400" dir="5400000" algn="ctr" rotWithShape="0">
                    <a:srgbClr val="6E747A">
                      <a:alpha val="43000"/>
                    </a:srgbClr>
                  </a:outerShdw>
                </a:effectLst>
                <a:ea typeface="Karla" charset="0"/>
              </a:rPr>
              <a:t>more employees should record the significant findings of this risk</a:t>
            </a:r>
          </a:p>
          <a:p>
            <a:pPr indent="-228600"/>
            <a:r>
              <a:rPr lang="en-GB" sz="1600" kern="1200" dirty="0">
                <a:ln w="0"/>
                <a:solidFill>
                  <a:schemeClr val="accent1"/>
                </a:solidFill>
                <a:effectLst>
                  <a:outerShdw blurRad="38100" dist="25400" dir="5400000" algn="ctr" rotWithShape="0">
                    <a:srgbClr val="6E747A">
                      <a:alpha val="43000"/>
                    </a:srgbClr>
                  </a:outerShdw>
                </a:effectLst>
                <a:ea typeface="Karla" charset="0"/>
              </a:rPr>
              <a:t>assessment.</a:t>
            </a:r>
            <a:endParaRPr lang="en-GB" sz="1600" dirty="0">
              <a:ln w="0"/>
              <a:solidFill>
                <a:schemeClr val="accent1"/>
              </a:solidFill>
              <a:effectLst>
                <a:outerShdw blurRad="38100" dist="25400" dir="5400000" algn="ctr" rotWithShape="0">
                  <a:srgbClr val="6E747A">
                    <a:alpha val="43000"/>
                  </a:srgbClr>
                </a:outerShdw>
              </a:effectLst>
              <a:ea typeface="Karla" charset="0"/>
            </a:endParaRPr>
          </a:p>
          <a:p>
            <a:pPr lvl="0" indent="-228600"/>
            <a:endParaRPr lang="en-GB" sz="1600" b="1" u="sng" dirty="0">
              <a:ln w="0"/>
              <a:solidFill>
                <a:srgbClr val="FF0000"/>
              </a:solidFill>
              <a:effectLst>
                <a:outerShdw blurRad="38100" dist="25400" dir="5400000" algn="ctr" rotWithShape="0">
                  <a:srgbClr val="6E747A">
                    <a:alpha val="43000"/>
                  </a:srgbClr>
                </a:outerShdw>
              </a:effectLst>
              <a:ea typeface="Karla" charset="0"/>
            </a:endParaRPr>
          </a:p>
          <a:p>
            <a:pPr lvl="0" indent="-228600"/>
            <a:r>
              <a:rPr lang="en-GB" sz="1600" b="1" u="sng" dirty="0">
                <a:ln w="0"/>
                <a:solidFill>
                  <a:srgbClr val="FF0000"/>
                </a:solidFill>
                <a:effectLst>
                  <a:outerShdw blurRad="38100" dist="25400" dir="5400000" algn="ctr" rotWithShape="0">
                    <a:srgbClr val="6E747A">
                      <a:alpha val="43000"/>
                    </a:srgbClr>
                  </a:outerShdw>
                </a:effectLst>
                <a:ea typeface="Karla" charset="0"/>
              </a:rPr>
              <a:t>The Employee –</a:t>
            </a:r>
          </a:p>
          <a:p>
            <a:pPr marL="457200" lvl="2" indent="-228600">
              <a:buFont typeface="Arial" pitchFamily="34" charset="0"/>
              <a:buChar char="•"/>
            </a:pPr>
            <a:r>
              <a:rPr lang="en-GB" sz="1600" dirty="0">
                <a:ln w="0"/>
                <a:solidFill>
                  <a:schemeClr val="accent1"/>
                </a:solidFill>
                <a:effectLst>
                  <a:outerShdw blurRad="38100" dist="25400" dir="5400000" algn="ctr" rotWithShape="0">
                    <a:srgbClr val="6E747A">
                      <a:alpha val="43000"/>
                    </a:srgbClr>
                  </a:outerShdw>
                </a:effectLst>
                <a:ea typeface="Karla" charset="0"/>
              </a:rPr>
              <a:t>Report any shortcomings in health &amp; safety arrangements.</a:t>
            </a:r>
          </a:p>
          <a:p>
            <a:pPr marL="457200" lvl="2" indent="-228600">
              <a:buFont typeface="Arial" pitchFamily="34" charset="0"/>
              <a:buChar char="•"/>
            </a:pPr>
            <a:r>
              <a:rPr lang="en-GB" sz="1600" dirty="0">
                <a:ln w="0"/>
                <a:solidFill>
                  <a:schemeClr val="accent1"/>
                </a:solidFill>
                <a:effectLst>
                  <a:outerShdw blurRad="38100" dist="25400" dir="5400000" algn="ctr" rotWithShape="0">
                    <a:srgbClr val="6E747A">
                      <a:alpha val="43000"/>
                    </a:srgbClr>
                  </a:outerShdw>
                </a:effectLst>
                <a:ea typeface="Karla" charset="0"/>
              </a:rPr>
              <a:t>Report dangerous situations.</a:t>
            </a:r>
          </a:p>
          <a:p>
            <a:pPr marL="457200" lvl="2" indent="-228600">
              <a:buFont typeface="Arial" pitchFamily="34" charset="0"/>
              <a:buChar char="•"/>
            </a:pPr>
            <a:r>
              <a:rPr lang="en-GB" sz="1600" dirty="0">
                <a:ln w="0"/>
                <a:solidFill>
                  <a:schemeClr val="accent1"/>
                </a:solidFill>
                <a:effectLst>
                  <a:outerShdw blurRad="38100" dist="25400" dir="5400000" algn="ctr" rotWithShape="0">
                    <a:srgbClr val="6E747A">
                      <a:alpha val="43000"/>
                    </a:srgbClr>
                  </a:outerShdw>
                </a:effectLst>
                <a:ea typeface="Karla" charset="0"/>
              </a:rPr>
              <a:t>Use equipment in accordance with training and instruction.</a:t>
            </a:r>
          </a:p>
          <a:p>
            <a:pPr marL="457200" lvl="2" indent="-228600">
              <a:buFont typeface="Arial" pitchFamily="34" charset="0"/>
              <a:buChar char="•"/>
            </a:pPr>
            <a:r>
              <a:rPr lang="en-GB" sz="1600" dirty="0">
                <a:ln w="0"/>
                <a:solidFill>
                  <a:schemeClr val="accent1"/>
                </a:solidFill>
                <a:effectLst>
                  <a:outerShdw blurRad="38100" dist="25400" dir="5400000" algn="ctr" rotWithShape="0">
                    <a:srgbClr val="6E747A">
                      <a:alpha val="43000"/>
                    </a:srgbClr>
                  </a:outerShdw>
                </a:effectLst>
                <a:ea typeface="Karla" charset="0"/>
              </a:rPr>
              <a:t>Take reasonable care of their own health &amp; safety and those of others who may be affected by their acts or omissions.</a:t>
            </a:r>
          </a:p>
          <a:p>
            <a:pPr marL="457200" lvl="0" indent="-228600"/>
            <a:endParaRPr lang="en" sz="1600" dirty="0">
              <a:ln w="0"/>
              <a:solidFill>
                <a:schemeClr val="accent1"/>
              </a:solidFill>
              <a:effectLst>
                <a:outerShdw blurRad="38100" dist="25400" dir="5400000" algn="ctr" rotWithShape="0">
                  <a:srgbClr val="6E747A">
                    <a:alpha val="43000"/>
                  </a:srgbClr>
                </a:outerShdw>
              </a:effectLst>
              <a:ea typeface="Karla" charset="0"/>
            </a:endParaRPr>
          </a:p>
          <a:p>
            <a:pPr lvl="0"/>
            <a:r>
              <a:rPr lang="en" sz="1600" dirty="0">
                <a:ln w="0"/>
                <a:solidFill>
                  <a:srgbClr val="FF0000"/>
                </a:solidFill>
                <a:effectLst>
                  <a:outerShdw blurRad="38100" dist="25400" dir="5400000" algn="ctr" rotWithShape="0">
                    <a:srgbClr val="6E747A">
                      <a:alpha val="43000"/>
                    </a:srgbClr>
                  </a:outerShdw>
                </a:effectLst>
                <a:ea typeface="Karla" charset="0"/>
              </a:rPr>
              <a:t>MHSWR </a:t>
            </a:r>
            <a:r>
              <a:rPr lang="en-GB" sz="1600" dirty="0">
                <a:ln w="0"/>
                <a:solidFill>
                  <a:schemeClr val="accent1"/>
                </a:solidFill>
                <a:effectLst>
                  <a:outerShdw blurRad="38100" dist="25400" dir="5400000" algn="ctr" rotWithShape="0">
                    <a:srgbClr val="6E747A">
                      <a:alpha val="43000"/>
                    </a:srgbClr>
                  </a:outerShdw>
                </a:effectLst>
                <a:ea typeface="Karla" charset="0"/>
              </a:rPr>
              <a:t>were introduced to reinforce the </a:t>
            </a:r>
            <a:r>
              <a:rPr lang="en-GB" sz="1600" dirty="0">
                <a:ln w="0"/>
                <a:solidFill>
                  <a:srgbClr val="FF0000"/>
                </a:solidFill>
                <a:effectLst>
                  <a:outerShdw blurRad="38100" dist="25400" dir="5400000" algn="ctr" rotWithShape="0">
                    <a:srgbClr val="6E747A">
                      <a:alpha val="43000"/>
                    </a:srgbClr>
                  </a:outerShdw>
                </a:effectLst>
                <a:ea typeface="Karla" charset="0"/>
              </a:rPr>
              <a:t>Health and Safety at Work Act 1974. </a:t>
            </a:r>
          </a:p>
          <a:p>
            <a:pPr lvl="0"/>
            <a:endParaRPr lang="en-GB" sz="1600" dirty="0">
              <a:ln w="0"/>
              <a:solidFill>
                <a:schemeClr val="accent1"/>
              </a:solidFill>
              <a:effectLst>
                <a:outerShdw blurRad="38100" dist="25400" dir="5400000" algn="ctr" rotWithShape="0">
                  <a:srgbClr val="6E747A">
                    <a:alpha val="43000"/>
                  </a:srgbClr>
                </a:outerShdw>
              </a:effectLst>
              <a:ea typeface="Karla" charset="0"/>
            </a:endParaRPr>
          </a:p>
          <a:p>
            <a:pPr lvl="0"/>
            <a:r>
              <a:rPr lang="en-GB" sz="1600" dirty="0">
                <a:ln w="0"/>
                <a:solidFill>
                  <a:schemeClr val="accent1"/>
                </a:solidFill>
                <a:effectLst>
                  <a:outerShdw blurRad="38100" dist="25400" dir="5400000" algn="ctr" rotWithShape="0">
                    <a:srgbClr val="6E747A">
                      <a:alpha val="43000"/>
                    </a:srgbClr>
                  </a:outerShdw>
                </a:effectLst>
                <a:ea typeface="Karla" charset="0"/>
              </a:rPr>
              <a:t>The </a:t>
            </a:r>
            <a:r>
              <a:rPr lang="en-GB" sz="1600" dirty="0">
                <a:ln w="0"/>
                <a:solidFill>
                  <a:srgbClr val="FF0000"/>
                </a:solidFill>
                <a:effectLst>
                  <a:outerShdw blurRad="38100" dist="25400" dir="5400000" algn="ctr" rotWithShape="0">
                    <a:srgbClr val="6E747A">
                      <a:alpha val="43000"/>
                    </a:srgbClr>
                  </a:outerShdw>
                </a:effectLst>
                <a:ea typeface="Karla" charset="0"/>
              </a:rPr>
              <a:t>MHSWR </a:t>
            </a:r>
            <a:r>
              <a:rPr lang="en-GB" sz="1600" dirty="0">
                <a:ln w="0"/>
                <a:solidFill>
                  <a:schemeClr val="accent1"/>
                </a:solidFill>
                <a:effectLst>
                  <a:outerShdw blurRad="38100" dist="25400" dir="5400000" algn="ctr" rotWithShape="0">
                    <a:srgbClr val="6E747A">
                      <a:alpha val="43000"/>
                    </a:srgbClr>
                  </a:outerShdw>
                </a:effectLst>
                <a:ea typeface="Karla" charset="0"/>
              </a:rPr>
              <a:t>places duties on employers and employees including those who are clients, designers, principal contractors or other contractors.</a:t>
            </a:r>
            <a:endParaRPr lang="en" sz="1600" dirty="0">
              <a:ln w="0"/>
              <a:solidFill>
                <a:schemeClr val="accent1"/>
              </a:solidFill>
              <a:effectLst>
                <a:outerShdw blurRad="38100" dist="25400" dir="5400000" algn="ctr" rotWithShape="0">
                  <a:srgbClr val="6E747A">
                    <a:alpha val="43000"/>
                  </a:srgbClr>
                </a:outerShdw>
              </a:effectLst>
              <a:ea typeface="Karla" charset="0"/>
            </a:endParaRPr>
          </a:p>
        </p:txBody>
      </p:sp>
      <p:pic>
        <p:nvPicPr>
          <p:cNvPr id="7" name="Picture 6"/>
          <p:cNvPicPr>
            <a:picLocks noChangeAspect="1"/>
          </p:cNvPicPr>
          <p:nvPr/>
        </p:nvPicPr>
        <p:blipFill>
          <a:blip r:embed="rId4"/>
          <a:stretch>
            <a:fillRect/>
          </a:stretch>
        </p:blipFill>
        <p:spPr>
          <a:xfrm>
            <a:off x="10049522" y="2932833"/>
            <a:ext cx="1990263" cy="1990263"/>
          </a:xfrm>
          <a:prstGeom prst="flowChartConnector">
            <a:avLst/>
          </a:prstGeom>
        </p:spPr>
      </p:pic>
    </p:spTree>
    <p:extLst>
      <p:ext uri="{BB962C8B-B14F-4D97-AF65-F5344CB8AC3E}">
        <p14:creationId xmlns:p14="http://schemas.microsoft.com/office/powerpoint/2010/main" val="398993070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417903" y="196083"/>
            <a:ext cx="4776186" cy="648070"/>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Other Regulations </a:t>
            </a:r>
            <a:endParaRPr lang="en" dirty="0">
              <a:solidFill>
                <a:srgbClr val="0070C0"/>
              </a:solidFill>
            </a:endParaRPr>
          </a:p>
        </p:txBody>
      </p:sp>
      <p:sp>
        <p:nvSpPr>
          <p:cNvPr id="5" name="Shape 111"/>
          <p:cNvSpPr txBox="1">
            <a:spLocks/>
          </p:cNvSpPr>
          <p:nvPr/>
        </p:nvSpPr>
        <p:spPr>
          <a:xfrm>
            <a:off x="622225" y="1131590"/>
            <a:ext cx="10368329" cy="5207066"/>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Workplace Health Safety Welfare Regulations </a:t>
            </a:r>
            <a:r>
              <a:rPr lang="en" sz="2000" dirty="0" smtClean="0">
                <a:ln w="0"/>
                <a:solidFill>
                  <a:srgbClr val="FF0000"/>
                </a:solidFill>
                <a:effectLst>
                  <a:outerShdw blurRad="38100" dist="25400" dir="5400000" algn="ctr" rotWithShape="0">
                    <a:srgbClr val="6E747A">
                      <a:alpha val="43000"/>
                    </a:srgbClr>
                  </a:outerShdw>
                </a:effectLst>
              </a:rPr>
              <a:t>1992</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2002</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Manual Handling Regulations </a:t>
            </a:r>
            <a:r>
              <a:rPr lang="en" sz="2000" dirty="0" smtClean="0">
                <a:ln w="0"/>
                <a:solidFill>
                  <a:srgbClr val="FF0000"/>
                </a:solidFill>
                <a:effectLst>
                  <a:outerShdw blurRad="38100" dist="25400" dir="5400000" algn="ctr" rotWithShape="0">
                    <a:srgbClr val="6E747A">
                      <a:alpha val="43000"/>
                    </a:srgbClr>
                  </a:outerShdw>
                </a:effectLst>
              </a:rPr>
              <a:t>1992</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2002</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Provision and Use of Work Equipment Regulations </a:t>
            </a:r>
            <a:r>
              <a:rPr lang="en" sz="2000" dirty="0" smtClean="0">
                <a:ln w="0"/>
                <a:solidFill>
                  <a:srgbClr val="FF0000"/>
                </a:solidFill>
                <a:effectLst>
                  <a:outerShdw blurRad="38100" dist="25400" dir="5400000" algn="ctr" rotWithShape="0">
                    <a:srgbClr val="6E747A">
                      <a:alpha val="43000"/>
                    </a:srgbClr>
                  </a:outerShdw>
                </a:effectLst>
              </a:rPr>
              <a:t>1998</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2002</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Personal Protective Equipment Regulations </a:t>
            </a:r>
            <a:r>
              <a:rPr lang="en" sz="2000" dirty="0" smtClean="0">
                <a:ln w="0"/>
                <a:solidFill>
                  <a:srgbClr val="FF0000"/>
                </a:solidFill>
                <a:effectLst>
                  <a:outerShdw blurRad="38100" dist="25400" dir="5400000" algn="ctr" rotWithShape="0">
                    <a:srgbClr val="6E747A">
                      <a:alpha val="43000"/>
                    </a:srgbClr>
                  </a:outerShdw>
                </a:effectLst>
              </a:rPr>
              <a:t>1992</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2002</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Control of Noise at Work Regulations </a:t>
            </a:r>
            <a:r>
              <a:rPr lang="en" sz="2000" dirty="0" smtClean="0">
                <a:ln w="0"/>
                <a:solidFill>
                  <a:srgbClr val="FF0000"/>
                </a:solidFill>
                <a:effectLst>
                  <a:outerShdw blurRad="38100" dist="25400" dir="5400000" algn="ctr" rotWithShape="0">
                    <a:srgbClr val="6E747A">
                      <a:alpha val="43000"/>
                    </a:srgbClr>
                  </a:outerShdw>
                </a:effectLst>
              </a:rPr>
              <a:t>2005</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Control of Vibration at  Work Regulations </a:t>
            </a:r>
            <a:r>
              <a:rPr lang="en" sz="2000" dirty="0" smtClean="0">
                <a:ln w="0"/>
                <a:solidFill>
                  <a:srgbClr val="FF0000"/>
                </a:solidFill>
                <a:effectLst>
                  <a:outerShdw blurRad="38100" dist="25400" dir="5400000" algn="ctr" rotWithShape="0">
                    <a:srgbClr val="6E747A">
                      <a:alpha val="43000"/>
                    </a:srgbClr>
                  </a:outerShdw>
                </a:effectLst>
              </a:rPr>
              <a:t>2005</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Lifting Operations and Lifting Equipment Regulations </a:t>
            </a:r>
            <a:r>
              <a:rPr lang="en" sz="2000" dirty="0" smtClean="0">
                <a:ln w="0"/>
                <a:solidFill>
                  <a:srgbClr val="FF0000"/>
                </a:solidFill>
                <a:effectLst>
                  <a:outerShdw blurRad="38100" dist="25400" dir="5400000" algn="ctr" rotWithShape="0">
                    <a:srgbClr val="6E747A">
                      <a:alpha val="43000"/>
                    </a:srgbClr>
                  </a:outerShdw>
                </a:effectLst>
              </a:rPr>
              <a:t>1998</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2002</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Working at Height Regulations </a:t>
            </a:r>
            <a:r>
              <a:rPr lang="en" sz="2000" dirty="0" smtClean="0">
                <a:ln w="0"/>
                <a:solidFill>
                  <a:srgbClr val="FF0000"/>
                </a:solidFill>
                <a:effectLst>
                  <a:outerShdw blurRad="38100" dist="25400" dir="5400000" algn="ctr" rotWithShape="0">
                    <a:srgbClr val="6E747A">
                      <a:alpha val="43000"/>
                    </a:srgbClr>
                  </a:outerShdw>
                </a:effectLst>
              </a:rPr>
              <a:t>2005</a:t>
            </a:r>
          </a:p>
          <a:p>
            <a:pPr marL="571500">
              <a:lnSpc>
                <a:spcPct val="150000"/>
              </a:lnSpc>
              <a:buFont typeface="Wingdings" panose="05000000000000000000" pitchFamily="2" charset="2"/>
              <a:buChar char="v"/>
            </a:pPr>
            <a:r>
              <a:rPr lang="en" sz="2000" dirty="0" smtClean="0">
                <a:ln w="0"/>
                <a:solidFill>
                  <a:schemeClr val="accent1"/>
                </a:solidFill>
                <a:effectLst>
                  <a:outerShdw blurRad="38100" dist="25400" dir="5400000" algn="ctr" rotWithShape="0">
                    <a:srgbClr val="6E747A">
                      <a:alpha val="43000"/>
                    </a:srgbClr>
                  </a:outerShdw>
                </a:effectLst>
              </a:rPr>
              <a:t>Control </a:t>
            </a:r>
            <a:r>
              <a:rPr lang="en-GB" sz="2000" dirty="0" smtClean="0">
                <a:ln w="0"/>
                <a:solidFill>
                  <a:schemeClr val="accent1"/>
                </a:solidFill>
                <a:effectLst>
                  <a:outerShdw blurRad="38100" dist="25400" dir="5400000" algn="ctr" rotWithShape="0">
                    <a:srgbClr val="6E747A">
                      <a:alpha val="43000"/>
                    </a:srgbClr>
                  </a:outerShdw>
                </a:effectLst>
              </a:rPr>
              <a:t>o</a:t>
            </a:r>
            <a:r>
              <a:rPr lang="en" sz="2000" dirty="0" smtClean="0">
                <a:ln w="0"/>
                <a:solidFill>
                  <a:schemeClr val="accent1"/>
                </a:solidFill>
                <a:effectLst>
                  <a:outerShdw blurRad="38100" dist="25400" dir="5400000" algn="ctr" rotWithShape="0">
                    <a:srgbClr val="6E747A">
                      <a:alpha val="43000"/>
                    </a:srgbClr>
                  </a:outerShdw>
                </a:effectLst>
              </a:rPr>
              <a:t>f Substance Hazarous to Health Regulations </a:t>
            </a:r>
            <a:r>
              <a:rPr lang="en" sz="2000" dirty="0" smtClean="0">
                <a:ln w="0"/>
                <a:solidFill>
                  <a:srgbClr val="FF0000"/>
                </a:solidFill>
                <a:effectLst>
                  <a:outerShdw blurRad="38100" dist="25400" dir="5400000" algn="ctr" rotWithShape="0">
                    <a:srgbClr val="6E747A">
                      <a:alpha val="43000"/>
                    </a:srgbClr>
                  </a:outerShdw>
                </a:effectLst>
              </a:rPr>
              <a:t>2002</a:t>
            </a:r>
            <a:r>
              <a:rPr lang="en" sz="2000" dirty="0" smtClean="0">
                <a:ln w="0"/>
                <a:solidFill>
                  <a:schemeClr val="accent1"/>
                </a:solidFill>
                <a:effectLst>
                  <a:outerShdw blurRad="38100" dist="25400" dir="5400000" algn="ctr" rotWithShape="0">
                    <a:srgbClr val="6E747A">
                      <a:alpha val="43000"/>
                    </a:srgbClr>
                  </a:outerShdw>
                </a:effectLst>
              </a:rPr>
              <a:t> as amended </a:t>
            </a:r>
            <a:r>
              <a:rPr lang="en" sz="2000" dirty="0" smtClean="0">
                <a:ln w="0"/>
                <a:solidFill>
                  <a:srgbClr val="FF0000"/>
                </a:solidFill>
                <a:effectLst>
                  <a:outerShdw blurRad="38100" dist="25400" dir="5400000" algn="ctr" rotWithShape="0">
                    <a:srgbClr val="6E747A">
                      <a:alpha val="43000"/>
                    </a:srgbClr>
                  </a:outerShdw>
                </a:effectLst>
              </a:rPr>
              <a:t>2005</a:t>
            </a:r>
            <a:endParaRPr lang="en" sz="2000" dirty="0">
              <a:ln w="0"/>
              <a:solidFill>
                <a:srgbClr val="FF000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38992077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713391" y="127271"/>
            <a:ext cx="822960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The Working Time Regulations (1998)</a:t>
            </a:r>
            <a:endParaRPr lang="en" dirty="0">
              <a:solidFill>
                <a:srgbClr val="0070C0"/>
              </a:solidFill>
            </a:endParaRPr>
          </a:p>
        </p:txBody>
      </p:sp>
      <p:sp>
        <p:nvSpPr>
          <p:cNvPr id="5" name="TextBox 4">
            <a:extLst>
              <a:ext uri="{FF2B5EF4-FFF2-40B4-BE49-F238E27FC236}">
                <a16:creationId xmlns:a16="http://schemas.microsoft.com/office/drawing/2014/main" id="{0BDB5085-0DF7-459A-8C1D-6F577EA5C91B}"/>
              </a:ext>
            </a:extLst>
          </p:cNvPr>
          <p:cNvSpPr txBox="1"/>
          <p:nvPr/>
        </p:nvSpPr>
        <p:spPr>
          <a:xfrm>
            <a:off x="197693" y="937046"/>
            <a:ext cx="10999433" cy="4924425"/>
          </a:xfrm>
          <a:prstGeom prst="rect">
            <a:avLst/>
          </a:prstGeom>
          <a:noFill/>
        </p:spPr>
        <p:txBody>
          <a:bodyPr wrap="square" rtlCol="0">
            <a:spAutoFit/>
          </a:bodyPr>
          <a:lstStyle/>
          <a:p>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The Working Time Regulations (1998) ensures the rights of workers ensuring they don not work excessive hours.</a:t>
            </a:r>
          </a:p>
          <a:p>
            <a:endParaRPr lang="en-US" dirty="0">
              <a:ln w="0"/>
              <a:solidFill>
                <a:schemeClr val="accent1"/>
              </a:solidFill>
              <a:effectLst>
                <a:outerShdw blurRad="38100" dist="25400" dir="5400000" algn="ctr" rotWithShape="0">
                  <a:srgbClr val="6E747A">
                    <a:alpha val="43000"/>
                  </a:srgbClr>
                </a:outerShdw>
              </a:effectLst>
              <a:ea typeface="Karla" panose="020B0604020202020204" charset="0"/>
            </a:endParaRPr>
          </a:p>
          <a:p>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The basic rights and protections that the regulations provide are:</a:t>
            </a:r>
          </a:p>
          <a:p>
            <a:endParaRPr lang="en-US"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limit of an average if 48 hours a week which a worker can be required to work (though the workers can choose to work more should they want to)</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limit of an average 8 hours work </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in </a:t>
            </a: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24 hour period which night workers can be required to work.</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right for night workers to receive free health assessments</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right to 11 rest per day</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right to a day off each week</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right to an in work rest break if the working day is longer than 6 hour</a:t>
            </a:r>
          </a:p>
          <a:p>
            <a:pPr marL="171450" indent="-171450">
              <a:buFont typeface="Wingdings" panose="05000000000000000000" pitchFamily="2" charset="2"/>
              <a:buChar char="Ø"/>
            </a:pP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171450" indent="-1714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 right to four weeks paid leave per </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year</a:t>
            </a:r>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p:txBody>
      </p:sp>
      <p:pic>
        <p:nvPicPr>
          <p:cNvPr id="2" name="Picture 1"/>
          <p:cNvPicPr>
            <a:picLocks noChangeAspect="1"/>
          </p:cNvPicPr>
          <p:nvPr/>
        </p:nvPicPr>
        <p:blipFill>
          <a:blip r:embed="rId4">
            <a:biLevel thresh="75000"/>
          </a:blip>
          <a:stretch>
            <a:fillRect/>
          </a:stretch>
        </p:blipFill>
        <p:spPr>
          <a:xfrm>
            <a:off x="10941930" y="1276607"/>
            <a:ext cx="1016291" cy="1004334"/>
          </a:xfrm>
          <a:prstGeom prst="rect">
            <a:avLst/>
          </a:prstGeom>
        </p:spPr>
      </p:pic>
      <p:sp>
        <p:nvSpPr>
          <p:cNvPr id="7" name="Cloud 6"/>
          <p:cNvSpPr/>
          <p:nvPr/>
        </p:nvSpPr>
        <p:spPr>
          <a:xfrm>
            <a:off x="7208669" y="3222594"/>
            <a:ext cx="4829452" cy="3515557"/>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914400">
              <a:defRPr/>
            </a:pPr>
            <a:r>
              <a:rPr lang="en-US" sz="1200" dirty="0">
                <a:solidFill>
                  <a:schemeClr val="bg1"/>
                </a:solidFill>
                <a:ea typeface="Karla" panose="020B0604020202020204" charset="0"/>
              </a:rPr>
              <a:t>Regulations also provide different and enhanced rights for adolescent workers</a:t>
            </a:r>
            <a:r>
              <a:rPr lang="en-US" sz="1200" kern="0" dirty="0" smtClean="0">
                <a:solidFill>
                  <a:schemeClr val="bg1"/>
                </a:solidFill>
                <a:ea typeface="Karla" panose="020B0604020202020204" charset="0"/>
                <a:cs typeface="Arial"/>
                <a:sym typeface="Arial"/>
              </a:rPr>
              <a:t>:</a:t>
            </a:r>
          </a:p>
          <a:p>
            <a:pPr lvl="0" defTabSz="914400">
              <a:defRPr/>
            </a:pPr>
            <a:endParaRPr lang="en-US" sz="1200" dirty="0">
              <a:solidFill>
                <a:schemeClr val="bg1"/>
              </a:solidFill>
              <a:ea typeface="Karla" panose="020B0604020202020204" charset="0"/>
            </a:endParaRPr>
          </a:p>
          <a:p>
            <a:pPr marL="171450" lvl="0" indent="-171450" defTabSz="914400">
              <a:buFont typeface="Wingdings" panose="05000000000000000000" pitchFamily="2" charset="2"/>
              <a:buChar char="Ø"/>
              <a:defRPr/>
            </a:pPr>
            <a:r>
              <a:rPr lang="en-US" sz="1200" kern="0" dirty="0">
                <a:solidFill>
                  <a:schemeClr val="bg1"/>
                </a:solidFill>
                <a:ea typeface="Karla" panose="020B0604020202020204" charset="0"/>
                <a:cs typeface="Arial"/>
                <a:sym typeface="Arial"/>
              </a:rPr>
              <a:t>A right to free health and capacities assessments for night work</a:t>
            </a:r>
          </a:p>
          <a:p>
            <a:pPr lvl="0" defTabSz="914400">
              <a:defRPr/>
            </a:pPr>
            <a:endParaRPr lang="en-US" sz="1200" dirty="0">
              <a:solidFill>
                <a:schemeClr val="bg1"/>
              </a:solidFill>
              <a:ea typeface="Karla" panose="020B0604020202020204" charset="0"/>
            </a:endParaRPr>
          </a:p>
          <a:p>
            <a:pPr marL="171450" lvl="0" indent="-171450" defTabSz="914400">
              <a:buFont typeface="Wingdings" panose="05000000000000000000" pitchFamily="2" charset="2"/>
              <a:buChar char="Ø"/>
              <a:defRPr/>
            </a:pPr>
            <a:r>
              <a:rPr lang="en-US" sz="1200" kern="0" dirty="0">
                <a:solidFill>
                  <a:schemeClr val="bg1"/>
                </a:solidFill>
                <a:ea typeface="Karla" panose="020B0604020202020204" charset="0"/>
                <a:cs typeface="Arial"/>
                <a:sym typeface="Arial"/>
              </a:rPr>
              <a:t>A right to 12 hours rest per day</a:t>
            </a:r>
          </a:p>
          <a:p>
            <a:pPr lvl="0" defTabSz="914400">
              <a:defRPr/>
            </a:pPr>
            <a:endParaRPr lang="en-US" sz="1200" dirty="0">
              <a:solidFill>
                <a:schemeClr val="bg1"/>
              </a:solidFill>
              <a:ea typeface="Karla" panose="020B0604020202020204" charset="0"/>
            </a:endParaRPr>
          </a:p>
          <a:p>
            <a:pPr marL="171450" lvl="0" indent="-171450" defTabSz="914400">
              <a:buFont typeface="Wingdings" panose="05000000000000000000" pitchFamily="2" charset="2"/>
              <a:buChar char="Ø"/>
              <a:defRPr/>
            </a:pPr>
            <a:r>
              <a:rPr lang="en-US" sz="1200" kern="0" dirty="0">
                <a:solidFill>
                  <a:schemeClr val="bg1"/>
                </a:solidFill>
                <a:ea typeface="Karla" panose="020B0604020202020204" charset="0"/>
                <a:cs typeface="Arial"/>
                <a:sym typeface="Arial"/>
              </a:rPr>
              <a:t>A right to 2 days off per week</a:t>
            </a:r>
          </a:p>
          <a:p>
            <a:pPr lvl="0" defTabSz="914400">
              <a:defRPr/>
            </a:pPr>
            <a:endParaRPr lang="en-US" sz="1200" dirty="0">
              <a:solidFill>
                <a:schemeClr val="bg1"/>
              </a:solidFill>
              <a:ea typeface="Karla" panose="020B0604020202020204" charset="0"/>
            </a:endParaRPr>
          </a:p>
          <a:p>
            <a:pPr marL="171450" lvl="0" indent="-171450" defTabSz="914400">
              <a:buFont typeface="Wingdings" panose="05000000000000000000" pitchFamily="2" charset="2"/>
              <a:buChar char="Ø"/>
              <a:defRPr/>
            </a:pPr>
            <a:r>
              <a:rPr lang="en-US" sz="1200" kern="0" dirty="0">
                <a:solidFill>
                  <a:schemeClr val="bg1"/>
                </a:solidFill>
                <a:ea typeface="Karla" panose="020B0604020202020204" charset="0"/>
                <a:cs typeface="Arial"/>
                <a:sym typeface="Arial"/>
              </a:rPr>
              <a:t>A right to an in work rest when the working day is longer than four and a half hours.</a:t>
            </a:r>
          </a:p>
        </p:txBody>
      </p:sp>
      <p:sp>
        <p:nvSpPr>
          <p:cNvPr id="8" name="TextBox 7">
            <a:extLst>
              <a:ext uri="{FF2B5EF4-FFF2-40B4-BE49-F238E27FC236}">
                <a16:creationId xmlns:a16="http://schemas.microsoft.com/office/drawing/2014/main" id="{458D4186-81ED-4D66-8191-6DBC474B5748}"/>
              </a:ext>
            </a:extLst>
          </p:cNvPr>
          <p:cNvSpPr txBox="1"/>
          <p:nvPr/>
        </p:nvSpPr>
        <p:spPr>
          <a:xfrm>
            <a:off x="1278385" y="6488668"/>
            <a:ext cx="8664606" cy="369332"/>
          </a:xfrm>
          <a:prstGeom prst="rect">
            <a:avLst/>
          </a:prstGeom>
          <a:noFill/>
        </p:spPr>
        <p:txBody>
          <a:bodyPr wrap="square" rtlCol="0">
            <a:spAutoFit/>
          </a:bodyPr>
          <a:lstStyle/>
          <a:p>
            <a:r>
              <a:rPr lang="en-US" b="1" dirty="0">
                <a:ln w="0"/>
                <a:solidFill>
                  <a:schemeClr val="accent1"/>
                </a:solidFill>
                <a:effectLst>
                  <a:outerShdw blurRad="38100" dist="25400" dir="5400000" algn="ctr" rotWithShape="0">
                    <a:srgbClr val="6E747A">
                      <a:alpha val="43000"/>
                    </a:srgbClr>
                  </a:outerShdw>
                </a:effectLst>
                <a:ea typeface="Karla" panose="020B0604020202020204" charset="0"/>
              </a:rPr>
              <a:t>The new rights apply to all workers except those that are self employed. </a:t>
            </a:r>
            <a:endParaRPr lang="en-GB" b="1" dirty="0">
              <a:ln w="0"/>
              <a:solidFill>
                <a:schemeClr val="accent1"/>
              </a:solidFill>
              <a:effectLst>
                <a:outerShdw blurRad="38100" dist="25400" dir="5400000" algn="ctr" rotWithShape="0">
                  <a:srgbClr val="6E747A">
                    <a:alpha val="43000"/>
                  </a:srgbClr>
                </a:outerShdw>
              </a:effectLst>
              <a:ea typeface="Karla" panose="020B0604020202020204" charset="0"/>
            </a:endParaRPr>
          </a:p>
        </p:txBody>
      </p:sp>
    </p:spTree>
    <p:extLst>
      <p:ext uri="{BB962C8B-B14F-4D97-AF65-F5344CB8AC3E}">
        <p14:creationId xmlns:p14="http://schemas.microsoft.com/office/powerpoint/2010/main" val="153671849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4052747" y="429763"/>
            <a:ext cx="3255638" cy="792000"/>
          </a:xfrm>
          <a:prstGeom prst="rect">
            <a:avLst/>
          </a:prstGeom>
          <a:ln>
            <a:noFill/>
          </a:ln>
          <a:effectLst>
            <a:outerShdw blurRad="190500" algn="tl" rotWithShape="0">
              <a:srgbClr val="000000">
                <a:alpha val="70000"/>
              </a:srgbClr>
            </a:outerShdw>
          </a:effectLst>
        </p:spPr>
      </p:pic>
      <p:sp>
        <p:nvSpPr>
          <p:cNvPr id="5" name="Shape 65"/>
          <p:cNvSpPr txBox="1">
            <a:spLocks noGrp="1"/>
          </p:cNvSpPr>
          <p:nvPr>
            <p:ph type="ctrTitle"/>
          </p:nvPr>
        </p:nvSpPr>
        <p:spPr>
          <a:xfrm>
            <a:off x="1067482" y="2077373"/>
            <a:ext cx="8898372" cy="1606859"/>
          </a:xfrm>
          <a:prstGeom prst="rect">
            <a:avLst/>
          </a:prstGeom>
        </p:spPr>
        <p:txBody>
          <a:bodyPr lIns="91425" tIns="91425" rIns="91425" bIns="91425" anchor="b" anchorCtr="0">
            <a:noAutofit/>
          </a:bodyPr>
          <a:lstStyle/>
          <a:p>
            <a:pPr lvl="0" algn="ctr">
              <a:spcBef>
                <a:spcPts val="0"/>
              </a:spcBef>
              <a:buNone/>
            </a:pPr>
            <a:r>
              <a:rPr lang="en" sz="8800" b="1" dirty="0" smtClean="0">
                <a:solidFill>
                  <a:srgbClr val="0070C0"/>
                </a:solidFill>
              </a:rPr>
              <a:t>Practical Safety</a:t>
            </a:r>
            <a:endParaRPr lang="en" sz="8800" b="1" dirty="0">
              <a:solidFill>
                <a:srgbClr val="0070C0"/>
              </a:solidFill>
            </a:endParaRPr>
          </a:p>
        </p:txBody>
      </p:sp>
      <p:pic>
        <p:nvPicPr>
          <p:cNvPr id="3" name="Picture 2"/>
          <p:cNvPicPr>
            <a:picLocks noChangeAspect="1"/>
          </p:cNvPicPr>
          <p:nvPr/>
        </p:nvPicPr>
        <p:blipFill>
          <a:blip r:embed="rId4"/>
          <a:stretch>
            <a:fillRect/>
          </a:stretch>
        </p:blipFill>
        <p:spPr>
          <a:xfrm>
            <a:off x="3764562" y="3870664"/>
            <a:ext cx="3832009" cy="2554673"/>
          </a:xfrm>
          <a:prstGeom prst="rect">
            <a:avLst/>
          </a:prstGeom>
        </p:spPr>
      </p:pic>
    </p:spTree>
    <p:extLst>
      <p:ext uri="{BB962C8B-B14F-4D97-AF65-F5344CB8AC3E}">
        <p14:creationId xmlns:p14="http://schemas.microsoft.com/office/powerpoint/2010/main" val="350972013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08194" y="187206"/>
            <a:ext cx="7368466"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Fire Extinguisher – Colour Codes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581488" y="1243882"/>
            <a:ext cx="10821878" cy="5200309"/>
          </a:xfrm>
          <a:prstGeom prst="rect">
            <a:avLst/>
          </a:prstGeom>
        </p:spPr>
      </p:pic>
    </p:spTree>
    <p:extLst>
      <p:ext uri="{BB962C8B-B14F-4D97-AF65-F5344CB8AC3E}">
        <p14:creationId xmlns:p14="http://schemas.microsoft.com/office/powerpoint/2010/main" val="391040027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338004" y="127271"/>
            <a:ext cx="4900473"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Signs </a:t>
            </a:r>
            <a:endParaRPr lang="en" dirty="0">
              <a:solidFill>
                <a:srgbClr val="0070C0"/>
              </a:solidFill>
            </a:endParaRPr>
          </a:p>
        </p:txBody>
      </p:sp>
      <p:pic>
        <p:nvPicPr>
          <p:cNvPr id="7" name="Picture 6"/>
          <p:cNvPicPr>
            <a:picLocks noChangeAspect="1"/>
          </p:cNvPicPr>
          <p:nvPr/>
        </p:nvPicPr>
        <p:blipFill rotWithShape="1">
          <a:blip r:embed="rId4"/>
          <a:srcRect b="49159"/>
          <a:stretch/>
        </p:blipFill>
        <p:spPr>
          <a:xfrm>
            <a:off x="276399" y="1715686"/>
            <a:ext cx="5811415" cy="3717448"/>
          </a:xfrm>
          <a:prstGeom prst="rect">
            <a:avLst/>
          </a:prstGeom>
        </p:spPr>
      </p:pic>
      <p:pic>
        <p:nvPicPr>
          <p:cNvPr id="8" name="Picture 7"/>
          <p:cNvPicPr>
            <a:picLocks noChangeAspect="1"/>
          </p:cNvPicPr>
          <p:nvPr/>
        </p:nvPicPr>
        <p:blipFill rotWithShape="1">
          <a:blip r:embed="rId5"/>
          <a:srcRect t="50531"/>
          <a:stretch/>
        </p:blipFill>
        <p:spPr>
          <a:xfrm>
            <a:off x="6087814" y="1712395"/>
            <a:ext cx="5974034" cy="3717448"/>
          </a:xfrm>
          <a:prstGeom prst="rect">
            <a:avLst/>
          </a:prstGeom>
        </p:spPr>
      </p:pic>
    </p:spTree>
    <p:extLst>
      <p:ext uri="{BB962C8B-B14F-4D97-AF65-F5344CB8AC3E}">
        <p14:creationId xmlns:p14="http://schemas.microsoft.com/office/powerpoint/2010/main" val="88434415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539013" y="187206"/>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Mandatory Safety Equipment </a:t>
            </a:r>
            <a:endParaRPr lang="en" dirty="0">
              <a:solidFill>
                <a:srgbClr val="0070C0"/>
              </a:solidFill>
            </a:endParaRPr>
          </a:p>
        </p:txBody>
      </p:sp>
      <p:sp>
        <p:nvSpPr>
          <p:cNvPr id="5" name="TextBox 3"/>
          <p:cNvSpPr txBox="1">
            <a:spLocks noChangeArrowheads="1"/>
          </p:cNvSpPr>
          <p:nvPr/>
        </p:nvSpPr>
        <p:spPr bwMode="auto">
          <a:xfrm>
            <a:off x="337351" y="1014556"/>
            <a:ext cx="9906000" cy="5601501"/>
          </a:xfrm>
          <a:prstGeom prst="rect">
            <a:avLst/>
          </a:prstGeom>
          <a:noFill/>
          <a:ln w="9525">
            <a:noFill/>
            <a:miter lim="800000"/>
            <a:headEnd/>
            <a:tailEnd/>
          </a:ln>
        </p:spPr>
        <p:txBody>
          <a:bodyPr lIns="91408" tIns="45704" rIns="91408" bIns="45704">
            <a:spAutoFit/>
          </a:bodyPr>
          <a:lstStyle/>
          <a:p>
            <a:pPr algn="ctr"/>
            <a:r>
              <a:rPr lang="en-GB" sz="3200" dirty="0">
                <a:ln w="0"/>
                <a:solidFill>
                  <a:schemeClr val="accent1"/>
                </a:solidFill>
                <a:effectLst>
                  <a:outerShdw blurRad="38100" dist="25400" dir="5400000" algn="ctr" rotWithShape="0">
                    <a:srgbClr val="6E747A">
                      <a:alpha val="43000"/>
                    </a:srgbClr>
                  </a:outerShdw>
                </a:effectLst>
                <a:latin typeface="+mj-lt"/>
              </a:rPr>
              <a:t>P</a:t>
            </a:r>
            <a:r>
              <a:rPr lang="en-GB" sz="2800" dirty="0">
                <a:ln w="0"/>
                <a:solidFill>
                  <a:schemeClr val="accent1"/>
                </a:solidFill>
                <a:effectLst>
                  <a:outerShdw blurRad="38100" dist="25400" dir="5400000" algn="ctr" rotWithShape="0">
                    <a:srgbClr val="6E747A">
                      <a:alpha val="43000"/>
                    </a:srgbClr>
                  </a:outerShdw>
                </a:effectLst>
                <a:latin typeface="+mj-lt"/>
              </a:rPr>
              <a:t>ERSONAL</a:t>
            </a:r>
            <a:r>
              <a:rPr lang="en-GB" sz="3200" dirty="0">
                <a:ln w="0"/>
                <a:solidFill>
                  <a:schemeClr val="accent1"/>
                </a:solidFill>
                <a:effectLst>
                  <a:outerShdw blurRad="38100" dist="25400" dir="5400000" algn="ctr" rotWithShape="0">
                    <a:srgbClr val="6E747A">
                      <a:alpha val="43000"/>
                    </a:srgbClr>
                  </a:outerShdw>
                </a:effectLst>
                <a:latin typeface="+mj-lt"/>
              </a:rPr>
              <a:t> P</a:t>
            </a:r>
            <a:r>
              <a:rPr lang="en-GB" sz="2800" dirty="0">
                <a:ln w="0"/>
                <a:solidFill>
                  <a:schemeClr val="accent1"/>
                </a:solidFill>
                <a:effectLst>
                  <a:outerShdw blurRad="38100" dist="25400" dir="5400000" algn="ctr" rotWithShape="0">
                    <a:srgbClr val="6E747A">
                      <a:alpha val="43000"/>
                    </a:srgbClr>
                  </a:outerShdw>
                </a:effectLst>
                <a:latin typeface="+mj-lt"/>
              </a:rPr>
              <a:t>ROTECTIVE</a:t>
            </a:r>
            <a:r>
              <a:rPr lang="en-GB" sz="3200" dirty="0">
                <a:ln w="0"/>
                <a:solidFill>
                  <a:schemeClr val="accent1"/>
                </a:solidFill>
                <a:effectLst>
                  <a:outerShdw blurRad="38100" dist="25400" dir="5400000" algn="ctr" rotWithShape="0">
                    <a:srgbClr val="6E747A">
                      <a:alpha val="43000"/>
                    </a:srgbClr>
                  </a:outerShdw>
                </a:effectLst>
                <a:latin typeface="+mj-lt"/>
              </a:rPr>
              <a:t> E</a:t>
            </a:r>
            <a:r>
              <a:rPr lang="en-GB" sz="2800" dirty="0">
                <a:ln w="0"/>
                <a:solidFill>
                  <a:schemeClr val="accent1"/>
                </a:solidFill>
                <a:effectLst>
                  <a:outerShdw blurRad="38100" dist="25400" dir="5400000" algn="ctr" rotWithShape="0">
                    <a:srgbClr val="6E747A">
                      <a:alpha val="43000"/>
                    </a:srgbClr>
                  </a:outerShdw>
                </a:effectLst>
                <a:latin typeface="+mj-lt"/>
              </a:rPr>
              <a:t>QUIPMENT</a:t>
            </a:r>
            <a:r>
              <a:rPr lang="en-GB" sz="3200" dirty="0">
                <a:ln w="0"/>
                <a:solidFill>
                  <a:schemeClr val="accent1"/>
                </a:solidFill>
                <a:effectLst>
                  <a:outerShdw blurRad="38100" dist="25400" dir="5400000" algn="ctr" rotWithShape="0">
                    <a:srgbClr val="6E747A">
                      <a:alpha val="43000"/>
                    </a:srgbClr>
                  </a:outerShdw>
                </a:effectLst>
                <a:latin typeface="+mj-lt"/>
              </a:rPr>
              <a:t>(PPE)</a:t>
            </a:r>
          </a:p>
          <a:p>
            <a:pPr algn="ctr"/>
            <a:r>
              <a:rPr lang="en-GB" sz="3200" dirty="0">
                <a:ln w="0"/>
                <a:solidFill>
                  <a:schemeClr val="accent1"/>
                </a:solidFill>
                <a:effectLst>
                  <a:outerShdw blurRad="38100" dist="25400" dir="5400000" algn="ctr" rotWithShape="0">
                    <a:srgbClr val="6E747A">
                      <a:alpha val="43000"/>
                    </a:srgbClr>
                  </a:outerShdw>
                </a:effectLst>
                <a:latin typeface="+mj-lt"/>
              </a:rPr>
              <a:t>R</a:t>
            </a:r>
            <a:r>
              <a:rPr lang="en-GB" sz="2800" dirty="0">
                <a:ln w="0"/>
                <a:solidFill>
                  <a:schemeClr val="accent1"/>
                </a:solidFill>
                <a:effectLst>
                  <a:outerShdw blurRad="38100" dist="25400" dir="5400000" algn="ctr" rotWithShape="0">
                    <a:srgbClr val="6E747A">
                      <a:alpha val="43000"/>
                    </a:srgbClr>
                  </a:outerShdw>
                </a:effectLst>
                <a:latin typeface="+mj-lt"/>
              </a:rPr>
              <a:t>ESPIRATORY</a:t>
            </a:r>
            <a:r>
              <a:rPr lang="en-GB" sz="3200" dirty="0">
                <a:ln w="0"/>
                <a:solidFill>
                  <a:schemeClr val="accent1"/>
                </a:solidFill>
                <a:effectLst>
                  <a:outerShdw blurRad="38100" dist="25400" dir="5400000" algn="ctr" rotWithShape="0">
                    <a:srgbClr val="6E747A">
                      <a:alpha val="43000"/>
                    </a:srgbClr>
                  </a:outerShdw>
                </a:effectLst>
                <a:latin typeface="+mj-lt"/>
              </a:rPr>
              <a:t> P</a:t>
            </a:r>
            <a:r>
              <a:rPr lang="en-GB" sz="2800" dirty="0">
                <a:ln w="0"/>
                <a:solidFill>
                  <a:schemeClr val="accent1"/>
                </a:solidFill>
                <a:effectLst>
                  <a:outerShdw blurRad="38100" dist="25400" dir="5400000" algn="ctr" rotWithShape="0">
                    <a:srgbClr val="6E747A">
                      <a:alpha val="43000"/>
                    </a:srgbClr>
                  </a:outerShdw>
                </a:effectLst>
                <a:latin typeface="+mj-lt"/>
              </a:rPr>
              <a:t>ROTECTIVE</a:t>
            </a:r>
            <a:r>
              <a:rPr lang="en-GB" sz="3200" dirty="0">
                <a:ln w="0"/>
                <a:solidFill>
                  <a:schemeClr val="accent1"/>
                </a:solidFill>
                <a:effectLst>
                  <a:outerShdw blurRad="38100" dist="25400" dir="5400000" algn="ctr" rotWithShape="0">
                    <a:srgbClr val="6E747A">
                      <a:alpha val="43000"/>
                    </a:srgbClr>
                  </a:outerShdw>
                </a:effectLst>
                <a:latin typeface="+mj-lt"/>
              </a:rPr>
              <a:t> E</a:t>
            </a:r>
            <a:r>
              <a:rPr lang="en-GB" sz="2800" dirty="0">
                <a:ln w="0"/>
                <a:solidFill>
                  <a:schemeClr val="accent1"/>
                </a:solidFill>
                <a:effectLst>
                  <a:outerShdw blurRad="38100" dist="25400" dir="5400000" algn="ctr" rotWithShape="0">
                    <a:srgbClr val="6E747A">
                      <a:alpha val="43000"/>
                    </a:srgbClr>
                  </a:outerShdw>
                </a:effectLst>
                <a:latin typeface="+mj-lt"/>
              </a:rPr>
              <a:t>QUIPMENT</a:t>
            </a:r>
            <a:r>
              <a:rPr lang="en-GB" sz="3200" dirty="0">
                <a:ln w="0"/>
                <a:solidFill>
                  <a:schemeClr val="accent1"/>
                </a:solidFill>
                <a:effectLst>
                  <a:outerShdw blurRad="38100" dist="25400" dir="5400000" algn="ctr" rotWithShape="0">
                    <a:srgbClr val="6E747A">
                      <a:alpha val="43000"/>
                    </a:srgbClr>
                  </a:outerShdw>
                </a:effectLst>
                <a:latin typeface="+mj-lt"/>
              </a:rPr>
              <a:t>(RPE)</a:t>
            </a:r>
          </a:p>
          <a:p>
            <a:pPr algn="ctr"/>
            <a:endParaRPr lang="en-GB" dirty="0">
              <a:ln w="0"/>
              <a:solidFill>
                <a:schemeClr val="accent1"/>
              </a:solidFill>
              <a:effectLst>
                <a:outerShdw blurRad="38100" dist="25400" dir="5400000" algn="ctr" rotWithShape="0">
                  <a:srgbClr val="6E747A">
                    <a:alpha val="43000"/>
                  </a:srgbClr>
                </a:outerShdw>
              </a:effectLst>
            </a:endParaRPr>
          </a:p>
          <a:p>
            <a:pPr algn="ctr"/>
            <a:r>
              <a:rPr lang="en-GB" sz="2400" dirty="0">
                <a:ln w="0"/>
                <a:solidFill>
                  <a:schemeClr val="accent1"/>
                </a:solidFill>
                <a:effectLst>
                  <a:outerShdw blurRad="38100" dist="25400" dir="5400000" algn="ctr" rotWithShape="0">
                    <a:srgbClr val="6E747A">
                      <a:alpha val="43000"/>
                    </a:srgbClr>
                  </a:outerShdw>
                </a:effectLst>
                <a:latin typeface="+mj-lt"/>
              </a:rPr>
              <a:t>It is for your own </a:t>
            </a:r>
            <a:r>
              <a:rPr lang="en-GB" sz="2400" dirty="0" smtClean="0">
                <a:ln w="0"/>
                <a:solidFill>
                  <a:schemeClr val="accent1"/>
                </a:solidFill>
                <a:effectLst>
                  <a:outerShdw blurRad="38100" dist="25400" dir="5400000" algn="ctr" rotWithShape="0">
                    <a:srgbClr val="6E747A">
                      <a:alpha val="43000"/>
                    </a:srgbClr>
                  </a:outerShdw>
                </a:effectLst>
                <a:latin typeface="+mj-lt"/>
              </a:rPr>
              <a:t>Safety </a:t>
            </a:r>
            <a:r>
              <a:rPr lang="en-GB" sz="2400" dirty="0">
                <a:ln w="0"/>
                <a:solidFill>
                  <a:schemeClr val="accent1"/>
                </a:solidFill>
                <a:effectLst>
                  <a:outerShdw blurRad="38100" dist="25400" dir="5400000" algn="ctr" rotWithShape="0">
                    <a:srgbClr val="6E747A">
                      <a:alpha val="43000"/>
                    </a:srgbClr>
                  </a:outerShdw>
                </a:effectLst>
                <a:latin typeface="+mj-lt"/>
              </a:rPr>
              <a:t>and Welfare that you wear</a:t>
            </a:r>
          </a:p>
          <a:p>
            <a:pPr algn="ctr"/>
            <a:r>
              <a:rPr lang="en-GB" sz="2400" dirty="0">
                <a:ln w="0"/>
                <a:solidFill>
                  <a:schemeClr val="accent1"/>
                </a:solidFill>
                <a:effectLst>
                  <a:outerShdw blurRad="38100" dist="25400" dir="5400000" algn="ctr" rotWithShape="0">
                    <a:srgbClr val="6E747A">
                      <a:alpha val="43000"/>
                    </a:srgbClr>
                  </a:outerShdw>
                </a:effectLst>
                <a:latin typeface="+mj-lt"/>
              </a:rPr>
              <a:t>t</a:t>
            </a:r>
            <a:r>
              <a:rPr lang="en-GB" sz="2400" dirty="0" smtClean="0">
                <a:ln w="0"/>
                <a:solidFill>
                  <a:schemeClr val="accent1"/>
                </a:solidFill>
                <a:effectLst>
                  <a:outerShdw blurRad="38100" dist="25400" dir="5400000" algn="ctr" rotWithShape="0">
                    <a:srgbClr val="6E747A">
                      <a:alpha val="43000"/>
                    </a:srgbClr>
                  </a:outerShdw>
                </a:effectLst>
                <a:latin typeface="+mj-lt"/>
              </a:rPr>
              <a:t>he </a:t>
            </a:r>
            <a:r>
              <a:rPr lang="en-GB" sz="2400" dirty="0">
                <a:ln w="0"/>
                <a:solidFill>
                  <a:schemeClr val="accent1"/>
                </a:solidFill>
                <a:effectLst>
                  <a:outerShdw blurRad="38100" dist="25400" dir="5400000" algn="ctr" rotWithShape="0">
                    <a:srgbClr val="6E747A">
                      <a:alpha val="43000"/>
                    </a:srgbClr>
                  </a:outerShdw>
                </a:effectLst>
                <a:latin typeface="+mj-lt"/>
              </a:rPr>
              <a:t>PPE &amp; RPE supplied.</a:t>
            </a:r>
          </a:p>
          <a:p>
            <a:pPr algn="ctr"/>
            <a:endParaRPr lang="en-GB" sz="2400" dirty="0">
              <a:ln w="0"/>
              <a:solidFill>
                <a:schemeClr val="accent1"/>
              </a:solidFill>
              <a:effectLst>
                <a:outerShdw blurRad="38100" dist="25400" dir="5400000" algn="ctr" rotWithShape="0">
                  <a:srgbClr val="6E747A">
                    <a:alpha val="43000"/>
                  </a:srgbClr>
                </a:outerShdw>
              </a:effectLst>
              <a:latin typeface="+mj-lt"/>
            </a:endParaRPr>
          </a:p>
          <a:p>
            <a:pPr algn="ctr"/>
            <a:r>
              <a:rPr lang="en-GB" sz="2400" dirty="0">
                <a:ln w="0"/>
                <a:solidFill>
                  <a:schemeClr val="accent1"/>
                </a:solidFill>
                <a:effectLst>
                  <a:outerShdw blurRad="38100" dist="25400" dir="5400000" algn="ctr" rotWithShape="0">
                    <a:srgbClr val="6E747A">
                      <a:alpha val="43000"/>
                    </a:srgbClr>
                  </a:outerShdw>
                </a:effectLst>
                <a:latin typeface="+mj-lt"/>
              </a:rPr>
              <a:t>You must not bring in to work your own safety equipment, you must use the equipment supplied by your employer.</a:t>
            </a:r>
          </a:p>
          <a:p>
            <a:pPr algn="ctr"/>
            <a:endParaRPr lang="en-GB" sz="2400" dirty="0">
              <a:ln w="0"/>
              <a:solidFill>
                <a:schemeClr val="accent1"/>
              </a:solidFill>
              <a:effectLst>
                <a:outerShdw blurRad="38100" dist="25400" dir="5400000" algn="ctr" rotWithShape="0">
                  <a:srgbClr val="6E747A">
                    <a:alpha val="43000"/>
                  </a:srgbClr>
                </a:outerShdw>
              </a:effectLst>
              <a:latin typeface="+mj-lt"/>
            </a:endParaRPr>
          </a:p>
          <a:p>
            <a:pPr algn="ctr"/>
            <a:r>
              <a:rPr lang="en-GB" sz="2400" dirty="0">
                <a:ln w="0"/>
                <a:solidFill>
                  <a:schemeClr val="accent1"/>
                </a:solidFill>
                <a:effectLst>
                  <a:outerShdw blurRad="38100" dist="25400" dir="5400000" algn="ctr" rotWithShape="0">
                    <a:srgbClr val="6E747A">
                      <a:alpha val="43000"/>
                    </a:srgbClr>
                  </a:outerShdw>
                </a:effectLst>
                <a:latin typeface="+mj-lt"/>
              </a:rPr>
              <a:t>Please ensure that all equipment is well maintained and is fit for  the task, report any defects to your supervisor.</a:t>
            </a:r>
          </a:p>
          <a:p>
            <a:pPr algn="ctr"/>
            <a:endParaRPr lang="en-GB" dirty="0"/>
          </a:p>
          <a:p>
            <a:pPr algn="ctr"/>
            <a:r>
              <a:rPr lang="en-GB" sz="2400" b="1" dirty="0">
                <a:solidFill>
                  <a:srgbClr val="FF0000"/>
                </a:solidFill>
                <a:latin typeface="+mj-lt"/>
              </a:rPr>
              <a:t>REMEMBER YOU ARE AT RISK AND UNPROTECTED</a:t>
            </a:r>
          </a:p>
          <a:p>
            <a:pPr algn="ctr"/>
            <a:r>
              <a:rPr lang="en-GB" sz="2400" b="1" dirty="0">
                <a:solidFill>
                  <a:srgbClr val="FF0000"/>
                </a:solidFill>
                <a:latin typeface="+mj-lt"/>
              </a:rPr>
              <a:t>WITHOUT  PPE &amp; RPE</a:t>
            </a:r>
          </a:p>
          <a:p>
            <a:pPr algn="ctr"/>
            <a:endParaRPr lang="en-GB" dirty="0">
              <a:solidFill>
                <a:srgbClr val="FFFFFF"/>
              </a:solidFill>
            </a:endParaRPr>
          </a:p>
        </p:txBody>
      </p:sp>
      <p:pic>
        <p:nvPicPr>
          <p:cNvPr id="2" name="Picture 1"/>
          <p:cNvPicPr>
            <a:picLocks noChangeAspect="1"/>
          </p:cNvPicPr>
          <p:nvPr/>
        </p:nvPicPr>
        <p:blipFill rotWithShape="1">
          <a:blip r:embed="rId4"/>
          <a:srcRect t="2842" b="9071"/>
          <a:stretch/>
        </p:blipFill>
        <p:spPr>
          <a:xfrm rot="593884">
            <a:off x="9739126" y="4537927"/>
            <a:ext cx="2286000" cy="2139519"/>
          </a:xfrm>
          <a:prstGeom prst="flowChartConnector">
            <a:avLst/>
          </a:prstGeom>
        </p:spPr>
      </p:pic>
    </p:spTree>
    <p:extLst>
      <p:ext uri="{BB962C8B-B14F-4D97-AF65-F5344CB8AC3E}">
        <p14:creationId xmlns:p14="http://schemas.microsoft.com/office/powerpoint/2010/main" val="90315906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72544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Mandatory Safety Equipment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1240180" y="1014009"/>
            <a:ext cx="1792379" cy="2511770"/>
          </a:xfrm>
          <a:prstGeom prst="rect">
            <a:avLst/>
          </a:prstGeom>
        </p:spPr>
      </p:pic>
      <p:pic>
        <p:nvPicPr>
          <p:cNvPr id="5" name="Picture 4"/>
          <p:cNvPicPr>
            <a:picLocks noChangeAspect="1"/>
          </p:cNvPicPr>
          <p:nvPr/>
        </p:nvPicPr>
        <p:blipFill>
          <a:blip r:embed="rId5"/>
          <a:stretch>
            <a:fillRect/>
          </a:stretch>
        </p:blipFill>
        <p:spPr>
          <a:xfrm>
            <a:off x="4373997" y="1014009"/>
            <a:ext cx="1810669" cy="2511770"/>
          </a:xfrm>
          <a:prstGeom prst="rect">
            <a:avLst/>
          </a:prstGeom>
        </p:spPr>
      </p:pic>
      <p:pic>
        <p:nvPicPr>
          <p:cNvPr id="6" name="Picture 5"/>
          <p:cNvPicPr>
            <a:picLocks noChangeAspect="1"/>
          </p:cNvPicPr>
          <p:nvPr/>
        </p:nvPicPr>
        <p:blipFill>
          <a:blip r:embed="rId6"/>
          <a:stretch>
            <a:fillRect/>
          </a:stretch>
        </p:blipFill>
        <p:spPr>
          <a:xfrm>
            <a:off x="7526104" y="1014009"/>
            <a:ext cx="1810669" cy="2554445"/>
          </a:xfrm>
          <a:prstGeom prst="rect">
            <a:avLst/>
          </a:prstGeom>
        </p:spPr>
      </p:pic>
      <p:pic>
        <p:nvPicPr>
          <p:cNvPr id="7" name="Picture 6"/>
          <p:cNvPicPr>
            <a:picLocks noChangeAspect="1"/>
          </p:cNvPicPr>
          <p:nvPr/>
        </p:nvPicPr>
        <p:blipFill>
          <a:blip r:embed="rId7"/>
          <a:stretch>
            <a:fillRect/>
          </a:stretch>
        </p:blipFill>
        <p:spPr>
          <a:xfrm>
            <a:off x="1240179" y="4019670"/>
            <a:ext cx="1792379" cy="2536156"/>
          </a:xfrm>
          <a:prstGeom prst="rect">
            <a:avLst/>
          </a:prstGeom>
        </p:spPr>
      </p:pic>
      <p:pic>
        <p:nvPicPr>
          <p:cNvPr id="8" name="Picture 7"/>
          <p:cNvPicPr>
            <a:picLocks noChangeAspect="1"/>
          </p:cNvPicPr>
          <p:nvPr/>
        </p:nvPicPr>
        <p:blipFill>
          <a:blip r:embed="rId8"/>
          <a:stretch>
            <a:fillRect/>
          </a:stretch>
        </p:blipFill>
        <p:spPr>
          <a:xfrm>
            <a:off x="4373997" y="4019670"/>
            <a:ext cx="1804572" cy="2517866"/>
          </a:xfrm>
          <a:prstGeom prst="rect">
            <a:avLst/>
          </a:prstGeom>
        </p:spPr>
      </p:pic>
      <p:pic>
        <p:nvPicPr>
          <p:cNvPr id="9" name="Picture 8"/>
          <p:cNvPicPr>
            <a:picLocks noChangeAspect="1"/>
          </p:cNvPicPr>
          <p:nvPr/>
        </p:nvPicPr>
        <p:blipFill>
          <a:blip r:embed="rId9"/>
          <a:stretch>
            <a:fillRect/>
          </a:stretch>
        </p:blipFill>
        <p:spPr>
          <a:xfrm>
            <a:off x="7520008" y="4019670"/>
            <a:ext cx="1774090" cy="2517866"/>
          </a:xfrm>
          <a:prstGeom prst="rect">
            <a:avLst/>
          </a:prstGeom>
        </p:spPr>
      </p:pic>
      <p:pic>
        <p:nvPicPr>
          <p:cNvPr id="10" name="Picture 9"/>
          <p:cNvPicPr>
            <a:picLocks noChangeAspect="1"/>
          </p:cNvPicPr>
          <p:nvPr/>
        </p:nvPicPr>
        <p:blipFill>
          <a:blip r:embed="rId10"/>
          <a:stretch>
            <a:fillRect/>
          </a:stretch>
        </p:blipFill>
        <p:spPr>
          <a:xfrm>
            <a:off x="9826707" y="1683662"/>
            <a:ext cx="2116717" cy="3684233"/>
          </a:xfrm>
          <a:prstGeom prst="rect">
            <a:avLst/>
          </a:prstGeom>
        </p:spPr>
      </p:pic>
    </p:spTree>
    <p:extLst>
      <p:ext uri="{BB962C8B-B14F-4D97-AF65-F5344CB8AC3E}">
        <p14:creationId xmlns:p14="http://schemas.microsoft.com/office/powerpoint/2010/main" val="154155829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72544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Types of PPE Available </a:t>
            </a:r>
            <a:endParaRPr lang="en" dirty="0">
              <a:solidFill>
                <a:srgbClr val="0070C0"/>
              </a:solidFill>
            </a:endParaRPr>
          </a:p>
        </p:txBody>
      </p:sp>
      <p:pic>
        <p:nvPicPr>
          <p:cNvPr id="5" name="Picture 4"/>
          <p:cNvPicPr>
            <a:picLocks noChangeAspect="1"/>
          </p:cNvPicPr>
          <p:nvPr/>
        </p:nvPicPr>
        <p:blipFill>
          <a:blip r:embed="rId4"/>
          <a:stretch>
            <a:fillRect/>
          </a:stretch>
        </p:blipFill>
        <p:spPr>
          <a:xfrm>
            <a:off x="793031" y="1283681"/>
            <a:ext cx="3864826" cy="2631371"/>
          </a:xfrm>
          <a:prstGeom prst="rect">
            <a:avLst/>
          </a:prstGeom>
        </p:spPr>
      </p:pic>
      <p:sp>
        <p:nvSpPr>
          <p:cNvPr id="6" name="Rectangle 5"/>
          <p:cNvSpPr/>
          <p:nvPr/>
        </p:nvSpPr>
        <p:spPr>
          <a:xfrm>
            <a:off x="268747" y="793095"/>
            <a:ext cx="4756013" cy="523220"/>
          </a:xfrm>
          <a:prstGeom prst="rect">
            <a:avLst/>
          </a:prstGeom>
          <a:noFill/>
        </p:spPr>
        <p:txBody>
          <a:bodyPr wrap="square" lIns="91440" tIns="45720" rIns="91440" bIns="45720">
            <a:spAutoFit/>
          </a:bodyPr>
          <a:lstStyle/>
          <a:p>
            <a:pPr algn="ctr"/>
            <a:r>
              <a:rPr lang="en-US" sz="28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Ear Protection</a:t>
            </a:r>
            <a:endPar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7" name="Picture 6"/>
          <p:cNvPicPr>
            <a:picLocks noChangeAspect="1"/>
          </p:cNvPicPr>
          <p:nvPr/>
        </p:nvPicPr>
        <p:blipFill>
          <a:blip r:embed="rId5"/>
          <a:stretch>
            <a:fillRect/>
          </a:stretch>
        </p:blipFill>
        <p:spPr>
          <a:xfrm>
            <a:off x="5772185" y="1363580"/>
            <a:ext cx="4051240" cy="2551472"/>
          </a:xfrm>
          <a:prstGeom prst="rect">
            <a:avLst/>
          </a:prstGeom>
        </p:spPr>
      </p:pic>
      <p:sp>
        <p:nvSpPr>
          <p:cNvPr id="9" name="Rectangle 8"/>
          <p:cNvSpPr/>
          <p:nvPr/>
        </p:nvSpPr>
        <p:spPr>
          <a:xfrm>
            <a:off x="5419798" y="793095"/>
            <a:ext cx="4756013" cy="523220"/>
          </a:xfrm>
          <a:prstGeom prst="rect">
            <a:avLst/>
          </a:prstGeom>
          <a:noFill/>
        </p:spPr>
        <p:txBody>
          <a:bodyPr wrap="square" lIns="91440" tIns="45720" rIns="91440" bIns="45720">
            <a:spAutoFit/>
          </a:bodyPr>
          <a:lstStyle/>
          <a:p>
            <a:pPr algn="ctr"/>
            <a:r>
              <a:rPr lang="en-US" sz="28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Eye</a:t>
            </a:r>
            <a:r>
              <a:rPr lang="en-US" sz="28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Protection</a:t>
            </a:r>
            <a:endPar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11" name="Picture 10"/>
          <p:cNvPicPr>
            <a:picLocks noChangeAspect="1"/>
          </p:cNvPicPr>
          <p:nvPr/>
        </p:nvPicPr>
        <p:blipFill>
          <a:blip r:embed="rId6"/>
          <a:stretch>
            <a:fillRect/>
          </a:stretch>
        </p:blipFill>
        <p:spPr>
          <a:xfrm>
            <a:off x="3170766" y="4687409"/>
            <a:ext cx="4908362" cy="1970843"/>
          </a:xfrm>
          <a:prstGeom prst="rect">
            <a:avLst/>
          </a:prstGeom>
        </p:spPr>
      </p:pic>
      <p:sp>
        <p:nvSpPr>
          <p:cNvPr id="12" name="Rectangle 11"/>
          <p:cNvSpPr/>
          <p:nvPr/>
        </p:nvSpPr>
        <p:spPr>
          <a:xfrm>
            <a:off x="3246940" y="4166889"/>
            <a:ext cx="4756013" cy="523220"/>
          </a:xfrm>
          <a:prstGeom prst="rect">
            <a:avLst/>
          </a:prstGeom>
          <a:noFill/>
        </p:spPr>
        <p:txBody>
          <a:bodyPr wrap="square" lIns="91440" tIns="45720" rIns="91440" bIns="45720">
            <a:spAutoFit/>
          </a:bodyPr>
          <a:lstStyle/>
          <a:p>
            <a:pPr algn="ctr"/>
            <a:r>
              <a:rPr lang="en-US" sz="28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RPE</a:t>
            </a:r>
            <a:r>
              <a:rPr lang="en-US" sz="28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Protection</a:t>
            </a:r>
            <a:endPar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13" name="Cloud 12"/>
          <p:cNvSpPr/>
          <p:nvPr/>
        </p:nvSpPr>
        <p:spPr>
          <a:xfrm>
            <a:off x="8513685" y="4166889"/>
            <a:ext cx="3346882" cy="2331565"/>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If Broken, Replace Immediately!</a:t>
            </a:r>
            <a:endParaRPr lang="en-GB" sz="2400" b="1" dirty="0"/>
          </a:p>
        </p:txBody>
      </p:sp>
    </p:spTree>
    <p:extLst>
      <p:ext uri="{BB962C8B-B14F-4D97-AF65-F5344CB8AC3E}">
        <p14:creationId xmlns:p14="http://schemas.microsoft.com/office/powerpoint/2010/main" val="278703000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pic>
        <p:nvPicPr>
          <p:cNvPr id="2" name="Picture 1"/>
          <p:cNvPicPr>
            <a:picLocks noChangeAspect="1"/>
          </p:cNvPicPr>
          <p:nvPr/>
        </p:nvPicPr>
        <p:blipFill rotWithShape="1">
          <a:blip r:embed="rId4"/>
          <a:srcRect t="20472" b="19054"/>
          <a:stretch/>
        </p:blipFill>
        <p:spPr>
          <a:xfrm>
            <a:off x="3696254" y="4740676"/>
            <a:ext cx="2642401" cy="1597980"/>
          </a:xfrm>
          <a:prstGeom prst="rect">
            <a:avLst/>
          </a:prstGeom>
        </p:spPr>
      </p:pic>
      <p:sp>
        <p:nvSpPr>
          <p:cNvPr id="3" name="Shape 65"/>
          <p:cNvSpPr txBox="1">
            <a:spLocks/>
          </p:cNvSpPr>
          <p:nvPr/>
        </p:nvSpPr>
        <p:spPr>
          <a:xfrm>
            <a:off x="2272683" y="187206"/>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Accident/ Incident Reporting</a:t>
            </a:r>
            <a:endParaRPr lang="en" dirty="0">
              <a:solidFill>
                <a:srgbClr val="0070C0"/>
              </a:solidFill>
            </a:endParaRPr>
          </a:p>
        </p:txBody>
      </p:sp>
      <p:sp>
        <p:nvSpPr>
          <p:cNvPr id="5" name="Content Placeholder 3"/>
          <p:cNvSpPr>
            <a:spLocks noGrp="1"/>
          </p:cNvSpPr>
          <p:nvPr>
            <p:ph idx="1"/>
          </p:nvPr>
        </p:nvSpPr>
        <p:spPr>
          <a:xfrm>
            <a:off x="384124" y="853030"/>
            <a:ext cx="9025645" cy="1143903"/>
          </a:xfrm>
          <a:prstGeom prst="rect">
            <a:avLst/>
          </a:prstGeom>
        </p:spPr>
        <p:txBody>
          <a:bodyPr wrap="square">
            <a:spAutoFit/>
          </a:bodyPr>
          <a:lstStyle/>
          <a:p>
            <a:pPr marL="0" indent="0" algn="ctr">
              <a:buNone/>
            </a:pPr>
            <a:r>
              <a:rPr lang="en-GB" sz="2000" dirty="0" smtClean="0">
                <a:ln w="0"/>
                <a:solidFill>
                  <a:schemeClr val="accent1"/>
                </a:solidFill>
                <a:effectLst>
                  <a:outerShdw blurRad="38100" dist="25400" dir="5400000" algn="ctr" rotWithShape="0">
                    <a:srgbClr val="6E747A">
                      <a:alpha val="43000"/>
                    </a:srgbClr>
                  </a:outerShdw>
                </a:effectLst>
              </a:rPr>
              <a:t>Report all accidents, incidents, near misses and dangerous occurrences to your supervisor or your site manager!</a:t>
            </a:r>
          </a:p>
          <a:p>
            <a:pPr marL="0" indent="0" algn="ctr">
              <a:buNone/>
            </a:pPr>
            <a:r>
              <a:rPr lang="en-GB" sz="2000" dirty="0" smtClean="0">
                <a:ln w="0"/>
                <a:solidFill>
                  <a:schemeClr val="accent1"/>
                </a:solidFill>
                <a:effectLst>
                  <a:outerShdw blurRad="38100" dist="25400" dir="5400000" algn="ctr" rotWithShape="0">
                    <a:srgbClr val="6E747A">
                      <a:alpha val="43000"/>
                    </a:srgbClr>
                  </a:outerShdw>
                </a:effectLst>
              </a:rPr>
              <a:t>All accidents to be entered into the Accident book! </a:t>
            </a:r>
            <a:endParaRPr lang="en-GB" sz="2000" dirty="0">
              <a:ln w="0"/>
              <a:solidFill>
                <a:schemeClr val="accent1"/>
              </a:solidFill>
              <a:effectLst>
                <a:outerShdw blurRad="38100" dist="25400" dir="5400000" algn="ctr" rotWithShape="0">
                  <a:srgbClr val="6E747A">
                    <a:alpha val="43000"/>
                  </a:srgbClr>
                </a:outerShdw>
              </a:effectLst>
            </a:endParaRPr>
          </a:p>
        </p:txBody>
      </p:sp>
      <p:sp>
        <p:nvSpPr>
          <p:cNvPr id="6" name="Rectangle 27"/>
          <p:cNvSpPr>
            <a:spLocks noChangeArrowheads="1"/>
          </p:cNvSpPr>
          <p:nvPr/>
        </p:nvSpPr>
        <p:spPr bwMode="auto">
          <a:xfrm>
            <a:off x="782146" y="2485204"/>
            <a:ext cx="8229600" cy="1979293"/>
          </a:xfrm>
          <a:prstGeom prst="rect">
            <a:avLst/>
          </a:prstGeom>
          <a:noFill/>
          <a:ln w="9525">
            <a:noFill/>
            <a:miter lim="800000"/>
            <a:headEnd/>
            <a:tailEnd/>
          </a:ln>
        </p:spPr>
        <p:txBody>
          <a:bodyPr lIns="92043" tIns="46022" rIns="92043" bIns="46022">
            <a:spAutoFit/>
          </a:bodyPr>
          <a:lstStyle/>
          <a:p>
            <a:pPr algn="ctr" eaLnBrk="0" hangingPunct="0">
              <a:lnSpc>
                <a:spcPct val="125000"/>
              </a:lnSpc>
            </a:pPr>
            <a:r>
              <a:rPr lang="en-GB" sz="2000" dirty="0">
                <a:ln w="0"/>
                <a:solidFill>
                  <a:schemeClr val="accent1"/>
                </a:solidFill>
                <a:effectLst>
                  <a:outerShdw blurRad="38100" dist="25400" dir="5400000" algn="ctr" rotWithShape="0">
                    <a:srgbClr val="6E747A">
                      <a:alpha val="43000"/>
                    </a:srgbClr>
                  </a:outerShdw>
                </a:effectLst>
                <a:latin typeface="+mj-lt"/>
              </a:rPr>
              <a:t>If an employee</a:t>
            </a:r>
          </a:p>
          <a:p>
            <a:pPr algn="ctr" eaLnBrk="0" hangingPunct="0">
              <a:lnSpc>
                <a:spcPct val="125000"/>
              </a:lnSpc>
            </a:pPr>
            <a:r>
              <a:rPr lang="en-GB" sz="2000" dirty="0">
                <a:ln w="0"/>
                <a:solidFill>
                  <a:schemeClr val="accent1"/>
                </a:solidFill>
                <a:effectLst>
                  <a:outerShdw blurRad="38100" dist="25400" dir="5400000" algn="ctr" rotWithShape="0">
                    <a:srgbClr val="6E747A">
                      <a:alpha val="43000"/>
                    </a:srgbClr>
                  </a:outerShdw>
                </a:effectLst>
                <a:latin typeface="+mj-lt"/>
              </a:rPr>
              <a:t>requires medical treatment while at work</a:t>
            </a:r>
          </a:p>
          <a:p>
            <a:pPr algn="ctr" eaLnBrk="0" hangingPunct="0">
              <a:lnSpc>
                <a:spcPct val="125000"/>
              </a:lnSpc>
            </a:pPr>
            <a:r>
              <a:rPr lang="en-GB" sz="2000" dirty="0">
                <a:ln w="0"/>
                <a:solidFill>
                  <a:schemeClr val="accent1"/>
                </a:solidFill>
                <a:effectLst>
                  <a:outerShdw blurRad="38100" dist="25400" dir="5400000" algn="ctr" rotWithShape="0">
                    <a:srgbClr val="6E747A">
                      <a:alpha val="43000"/>
                    </a:srgbClr>
                  </a:outerShdw>
                </a:effectLst>
                <a:latin typeface="+mj-lt"/>
              </a:rPr>
              <a:t>ALL recommendations, including</a:t>
            </a:r>
          </a:p>
          <a:p>
            <a:pPr algn="ctr" eaLnBrk="0" hangingPunct="0">
              <a:lnSpc>
                <a:spcPct val="125000"/>
              </a:lnSpc>
            </a:pPr>
            <a:r>
              <a:rPr lang="en-GB" sz="2000" dirty="0">
                <a:ln w="0"/>
                <a:solidFill>
                  <a:schemeClr val="accent1"/>
                </a:solidFill>
                <a:effectLst>
                  <a:outerShdw blurRad="38100" dist="25400" dir="5400000" algn="ctr" rotWithShape="0">
                    <a:srgbClr val="6E747A">
                      <a:alpha val="43000"/>
                    </a:srgbClr>
                  </a:outerShdw>
                </a:effectLst>
                <a:latin typeface="+mj-lt"/>
              </a:rPr>
              <a:t>hospital attendance by the Site medic,</a:t>
            </a:r>
          </a:p>
          <a:p>
            <a:pPr algn="ctr" eaLnBrk="0" hangingPunct="0">
              <a:lnSpc>
                <a:spcPct val="125000"/>
              </a:lnSpc>
            </a:pPr>
            <a:r>
              <a:rPr lang="en-GB" sz="2000" dirty="0">
                <a:ln w="0"/>
                <a:solidFill>
                  <a:schemeClr val="accent1"/>
                </a:solidFill>
                <a:effectLst>
                  <a:outerShdw blurRad="38100" dist="25400" dir="5400000" algn="ctr" rotWithShape="0">
                    <a:srgbClr val="6E747A">
                      <a:alpha val="43000"/>
                    </a:srgbClr>
                  </a:outerShdw>
                </a:effectLst>
                <a:latin typeface="+mj-lt"/>
              </a:rPr>
              <a:t>must be complied with</a:t>
            </a:r>
          </a:p>
        </p:txBody>
      </p:sp>
      <p:pic>
        <p:nvPicPr>
          <p:cNvPr id="7" name="Picture 6"/>
          <p:cNvPicPr>
            <a:picLocks noChangeAspect="1"/>
          </p:cNvPicPr>
          <p:nvPr/>
        </p:nvPicPr>
        <p:blipFill>
          <a:blip r:embed="rId5"/>
          <a:stretch>
            <a:fillRect/>
          </a:stretch>
        </p:blipFill>
        <p:spPr>
          <a:xfrm>
            <a:off x="9781342" y="2364586"/>
            <a:ext cx="2220527" cy="2220527"/>
          </a:xfrm>
          <a:prstGeom prst="rect">
            <a:avLst/>
          </a:prstGeom>
        </p:spPr>
      </p:pic>
    </p:spTree>
    <p:extLst>
      <p:ext uri="{BB962C8B-B14F-4D97-AF65-F5344CB8AC3E}">
        <p14:creationId xmlns:p14="http://schemas.microsoft.com/office/powerpoint/2010/main" val="130481167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37172" y="187206"/>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Accident Prevention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8557610" y="1145517"/>
            <a:ext cx="3385815" cy="4765872"/>
          </a:xfrm>
          <a:prstGeom prst="rect">
            <a:avLst/>
          </a:prstGeom>
        </p:spPr>
      </p:pic>
      <p:sp>
        <p:nvSpPr>
          <p:cNvPr id="6" name="Content Placeholder 3"/>
          <p:cNvSpPr>
            <a:spLocks noGrp="1"/>
          </p:cNvSpPr>
          <p:nvPr>
            <p:ph idx="1"/>
          </p:nvPr>
        </p:nvSpPr>
        <p:spPr>
          <a:xfrm>
            <a:off x="197693" y="954012"/>
            <a:ext cx="9025645" cy="1708160"/>
          </a:xfrm>
          <a:prstGeom prst="rect">
            <a:avLst/>
          </a:prstGeom>
        </p:spPr>
        <p:txBody>
          <a:bodyPr wrap="square">
            <a:spAutoFit/>
          </a:bodyPr>
          <a:lstStyle/>
          <a:p>
            <a:pPr marL="0" indent="0">
              <a:buNone/>
            </a:pPr>
            <a:r>
              <a:rPr lang="en-GB" sz="2000" dirty="0" smtClean="0">
                <a:ln w="0"/>
                <a:solidFill>
                  <a:schemeClr val="accent1"/>
                </a:solidFill>
                <a:effectLst>
                  <a:outerShdw blurRad="38100" dist="25400" dir="5400000" algn="ctr" rotWithShape="0">
                    <a:srgbClr val="6E747A">
                      <a:alpha val="43000"/>
                    </a:srgbClr>
                  </a:outerShdw>
                </a:effectLst>
              </a:rPr>
              <a:t>Accidents at work have three significant consequences:</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Personal injury</a:t>
            </a:r>
            <a:endParaRPr lang="en-GB" sz="20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Damage to profitability</a:t>
            </a:r>
            <a:endParaRPr lang="en-GB" sz="20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Potential for prosecution and claims</a:t>
            </a:r>
            <a:endParaRPr lang="en-GB" sz="2000" dirty="0">
              <a:ln w="0"/>
              <a:solidFill>
                <a:schemeClr val="accent1"/>
              </a:solidFill>
              <a:effectLst>
                <a:outerShdw blurRad="38100" dist="25400" dir="5400000" algn="ctr" rotWithShape="0">
                  <a:srgbClr val="6E747A">
                    <a:alpha val="43000"/>
                  </a:srgbClr>
                </a:outerShdw>
              </a:effectLst>
            </a:endParaRPr>
          </a:p>
        </p:txBody>
      </p:sp>
      <p:sp>
        <p:nvSpPr>
          <p:cNvPr id="7" name="Content Placeholder 3"/>
          <p:cNvSpPr txBox="1">
            <a:spLocks/>
          </p:cNvSpPr>
          <p:nvPr/>
        </p:nvSpPr>
        <p:spPr>
          <a:xfrm>
            <a:off x="197692" y="2954659"/>
            <a:ext cx="9025645" cy="3154710"/>
          </a:xfrm>
          <a:prstGeom prst="rect">
            <a:avLst/>
          </a:prstGeom>
        </p:spPr>
        <p:txBody>
          <a:bodyPr vert="horz" wrap="square" lIns="91440" tIns="45720" rIns="91440" bIns="45720" rtlCol="0">
            <a:sp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2000" dirty="0" smtClean="0">
                <a:ln w="0"/>
                <a:solidFill>
                  <a:schemeClr val="accent1"/>
                </a:solidFill>
                <a:effectLst>
                  <a:outerShdw blurRad="38100" dist="25400" dir="5400000" algn="ctr" rotWithShape="0">
                    <a:srgbClr val="6E747A">
                      <a:alpha val="43000"/>
                    </a:srgbClr>
                  </a:outerShdw>
                </a:effectLst>
              </a:rPr>
              <a:t>Safety is an asset to be protected! </a:t>
            </a:r>
          </a:p>
          <a:p>
            <a:pPr>
              <a:buNone/>
            </a:pPr>
            <a:r>
              <a:rPr lang="en-GB" sz="2000" dirty="0">
                <a:ln w="0"/>
                <a:solidFill>
                  <a:schemeClr val="accent1"/>
                </a:solidFill>
                <a:effectLst>
                  <a:outerShdw blurRad="38100" dist="25400" dir="5400000" algn="ctr" rotWithShape="0">
                    <a:srgbClr val="6E747A">
                      <a:alpha val="43000"/>
                    </a:srgbClr>
                  </a:outerShdw>
                </a:effectLst>
              </a:rPr>
              <a:t>We expect to be safe and we take for granted </a:t>
            </a:r>
            <a:r>
              <a:rPr lang="en-GB" sz="2000" dirty="0" smtClean="0">
                <a:ln w="0"/>
                <a:solidFill>
                  <a:schemeClr val="accent1"/>
                </a:solidFill>
                <a:effectLst>
                  <a:outerShdw blurRad="38100" dist="25400" dir="5400000" algn="ctr" rotWithShape="0">
                    <a:srgbClr val="6E747A">
                      <a:alpha val="43000"/>
                    </a:srgbClr>
                  </a:outerShdw>
                </a:effectLst>
              </a:rPr>
              <a:t>many of </a:t>
            </a:r>
            <a:r>
              <a:rPr lang="en-GB" sz="2000" dirty="0">
                <a:ln w="0"/>
                <a:solidFill>
                  <a:schemeClr val="accent1"/>
                </a:solidFill>
                <a:effectLst>
                  <a:outerShdw blurRad="38100" dist="25400" dir="5400000" algn="ctr" rotWithShape="0">
                    <a:srgbClr val="6E747A">
                      <a:alpha val="43000"/>
                    </a:srgbClr>
                  </a:outerShdw>
                </a:effectLst>
              </a:rPr>
              <a:t>the safety features around us. For example</a:t>
            </a:r>
            <a:r>
              <a:rPr lang="en-GB" sz="2000" dirty="0" smtClean="0">
                <a:ln w="0"/>
                <a:solidFill>
                  <a:schemeClr val="accent1"/>
                </a:solidFill>
                <a:effectLst>
                  <a:outerShdw blurRad="38100" dist="25400" dir="5400000" algn="ctr" rotWithShape="0">
                    <a:srgbClr val="6E747A">
                      <a:alpha val="43000"/>
                    </a:srgbClr>
                  </a:outerShdw>
                </a:effectLst>
              </a:rPr>
              <a:t>:</a:t>
            </a:r>
          </a:p>
          <a:p>
            <a:pPr>
              <a:buNone/>
            </a:pPr>
            <a:endParaRPr lang="en-GB" sz="2000" dirty="0">
              <a:ln w="0"/>
              <a:solidFill>
                <a:schemeClr val="accent1"/>
              </a:solidFill>
              <a:effectLst>
                <a:outerShdw blurRad="38100" dist="25400" dir="5400000" algn="ctr" rotWithShape="0">
                  <a:srgbClr val="6E747A">
                    <a:alpha val="43000"/>
                  </a:srgbClr>
                </a:outerShdw>
              </a:effectLst>
            </a:endParaRPr>
          </a:p>
          <a:p>
            <a:pPr>
              <a:spcBef>
                <a:spcPts val="0"/>
              </a:spcBef>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Seat </a:t>
            </a:r>
            <a:r>
              <a:rPr lang="en-GB" sz="2000" dirty="0">
                <a:ln w="0"/>
                <a:solidFill>
                  <a:schemeClr val="accent1"/>
                </a:solidFill>
                <a:effectLst>
                  <a:outerShdw blurRad="38100" dist="25400" dir="5400000" algn="ctr" rotWithShape="0">
                    <a:srgbClr val="6E747A">
                      <a:alpha val="43000"/>
                    </a:srgbClr>
                  </a:outerShdw>
                </a:effectLst>
              </a:rPr>
              <a:t>belts and air bags in </a:t>
            </a:r>
            <a:r>
              <a:rPr lang="en-GB" sz="2000" dirty="0" smtClean="0">
                <a:ln w="0"/>
                <a:solidFill>
                  <a:schemeClr val="accent1"/>
                </a:solidFill>
                <a:effectLst>
                  <a:outerShdw blurRad="38100" dist="25400" dir="5400000" algn="ctr" rotWithShape="0">
                    <a:srgbClr val="6E747A">
                      <a:alpha val="43000"/>
                    </a:srgbClr>
                  </a:outerShdw>
                </a:effectLst>
              </a:rPr>
              <a:t>cars</a:t>
            </a:r>
          </a:p>
          <a:p>
            <a:pPr>
              <a:spcBef>
                <a:spcPts val="0"/>
              </a:spcBef>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Crash </a:t>
            </a:r>
            <a:r>
              <a:rPr lang="en-GB" sz="2000" dirty="0">
                <a:ln w="0"/>
                <a:solidFill>
                  <a:schemeClr val="accent1"/>
                </a:solidFill>
                <a:effectLst>
                  <a:outerShdw blurRad="38100" dist="25400" dir="5400000" algn="ctr" rotWithShape="0">
                    <a:srgbClr val="6E747A">
                      <a:alpha val="43000"/>
                    </a:srgbClr>
                  </a:outerShdw>
                </a:effectLst>
              </a:rPr>
              <a:t>barriers on </a:t>
            </a:r>
            <a:r>
              <a:rPr lang="en-GB" sz="2000" dirty="0" smtClean="0">
                <a:ln w="0"/>
                <a:solidFill>
                  <a:schemeClr val="accent1"/>
                </a:solidFill>
                <a:effectLst>
                  <a:outerShdw blurRad="38100" dist="25400" dir="5400000" algn="ctr" rotWithShape="0">
                    <a:srgbClr val="6E747A">
                      <a:alpha val="43000"/>
                    </a:srgbClr>
                  </a:outerShdw>
                </a:effectLst>
              </a:rPr>
              <a:t>motorways </a:t>
            </a:r>
          </a:p>
          <a:p>
            <a:pPr>
              <a:spcBef>
                <a:spcPts val="0"/>
              </a:spcBef>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Lifeboats </a:t>
            </a:r>
            <a:r>
              <a:rPr lang="en-GB" sz="2000" dirty="0">
                <a:ln w="0"/>
                <a:solidFill>
                  <a:schemeClr val="accent1"/>
                </a:solidFill>
                <a:effectLst>
                  <a:outerShdw blurRad="38100" dist="25400" dir="5400000" algn="ctr" rotWithShape="0">
                    <a:srgbClr val="6E747A">
                      <a:alpha val="43000"/>
                    </a:srgbClr>
                  </a:outerShdw>
                </a:effectLst>
              </a:rPr>
              <a:t>on a ferry or </a:t>
            </a:r>
            <a:r>
              <a:rPr lang="en-GB" sz="2000" dirty="0" smtClean="0">
                <a:ln w="0"/>
                <a:solidFill>
                  <a:schemeClr val="accent1"/>
                </a:solidFill>
                <a:effectLst>
                  <a:outerShdw blurRad="38100" dist="25400" dir="5400000" algn="ctr" rotWithShape="0">
                    <a:srgbClr val="6E747A">
                      <a:alpha val="43000"/>
                    </a:srgbClr>
                  </a:outerShdw>
                </a:effectLst>
              </a:rPr>
              <a:t>ship</a:t>
            </a:r>
          </a:p>
          <a:p>
            <a:pPr>
              <a:spcBef>
                <a:spcPts val="0"/>
              </a:spcBef>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Competent </a:t>
            </a:r>
            <a:r>
              <a:rPr lang="en-GB" sz="2000" dirty="0">
                <a:ln w="0"/>
                <a:solidFill>
                  <a:schemeClr val="accent1"/>
                </a:solidFill>
                <a:effectLst>
                  <a:outerShdw blurRad="38100" dist="25400" dir="5400000" algn="ctr" rotWithShape="0">
                    <a:srgbClr val="6E747A">
                      <a:alpha val="43000"/>
                    </a:srgbClr>
                  </a:outerShdw>
                </a:effectLst>
              </a:rPr>
              <a:t>pilots on commercial aircraft </a:t>
            </a:r>
          </a:p>
          <a:p>
            <a:pPr marL="0" indent="0">
              <a:buFont typeface="Wingdings 3" charset="2"/>
              <a:buNone/>
            </a:pPr>
            <a:endParaRPr lang="en-GB" sz="14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83546712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37172" y="187206"/>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8029303" y="2191358"/>
            <a:ext cx="3785944" cy="2883658"/>
          </a:xfrm>
          <a:prstGeom prst="rect">
            <a:avLst/>
          </a:prstGeom>
        </p:spPr>
      </p:pic>
      <p:sp>
        <p:nvSpPr>
          <p:cNvPr id="5" name="Content Placeholder 3"/>
          <p:cNvSpPr>
            <a:spLocks noGrp="1"/>
          </p:cNvSpPr>
          <p:nvPr>
            <p:ph idx="1"/>
          </p:nvPr>
        </p:nvSpPr>
        <p:spPr>
          <a:xfrm>
            <a:off x="1005122" y="1193370"/>
            <a:ext cx="6230179" cy="2887970"/>
          </a:xfrm>
          <a:prstGeom prst="rect">
            <a:avLst/>
          </a:prstGeom>
        </p:spPr>
        <p:txBody>
          <a:bodyPr wrap="square">
            <a:spAutoFit/>
          </a:bodyPr>
          <a:lstStyle/>
          <a:p>
            <a:pPr marL="0" indent="0">
              <a:buNone/>
            </a:pPr>
            <a:r>
              <a:rPr lang="en-GB" dirty="0" smtClean="0">
                <a:ln w="0"/>
                <a:solidFill>
                  <a:schemeClr val="accent1"/>
                </a:solidFill>
                <a:effectLst>
                  <a:outerShdw blurRad="38100" dist="25400" dir="5400000" algn="ctr" rotWithShape="0">
                    <a:srgbClr val="6E747A">
                      <a:alpha val="43000"/>
                    </a:srgbClr>
                  </a:outerShdw>
                </a:effectLst>
              </a:rPr>
              <a:t>How important is safety for you?</a:t>
            </a:r>
          </a:p>
          <a:p>
            <a:pPr marL="0" indent="0">
              <a:buNone/>
            </a:pP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ride in a car with defective brakes?</a:t>
            </a: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fly in an aircraft with a pilot who was falling asleep?</a:t>
            </a: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sail on a ferry with no lifeboats? </a:t>
            </a: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Would you place your well-being at risk in your workplace?</a:t>
            </a:r>
            <a:endParaRPr lang="en-GB" dirty="0">
              <a:ln w="0"/>
              <a:solidFill>
                <a:schemeClr val="accent1"/>
              </a:solidFill>
              <a:effectLst>
                <a:outerShdw blurRad="38100" dist="25400" dir="5400000" algn="ctr" rotWithShape="0">
                  <a:srgbClr val="6E747A">
                    <a:alpha val="43000"/>
                  </a:srgbClr>
                </a:outerShdw>
              </a:effectLst>
            </a:endParaRPr>
          </a:p>
        </p:txBody>
      </p:sp>
      <p:sp>
        <p:nvSpPr>
          <p:cNvPr id="6" name="Content Placeholder 2"/>
          <p:cNvSpPr txBox="1">
            <a:spLocks/>
          </p:cNvSpPr>
          <p:nvPr/>
        </p:nvSpPr>
        <p:spPr>
          <a:xfrm>
            <a:off x="1029795" y="4493327"/>
            <a:ext cx="8892480" cy="208823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smtClean="0">
                <a:ln w="0"/>
                <a:solidFill>
                  <a:schemeClr val="accent1"/>
                </a:solidFill>
                <a:effectLst>
                  <a:outerShdw blurRad="38100" dist="25400" dir="5400000" algn="ctr" rotWithShape="0">
                    <a:srgbClr val="6E747A">
                      <a:alpha val="43000"/>
                    </a:srgbClr>
                  </a:outerShdw>
                </a:effectLst>
              </a:rPr>
              <a:t>If you ignore safety rules, YOU:</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yourself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 friends and colleagues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the organisation at risk</a:t>
            </a:r>
          </a:p>
          <a:p>
            <a:pPr>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Put your job at risk</a:t>
            </a:r>
            <a:endParaRPr lang="en-GB"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36172430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pic>
        <p:nvPicPr>
          <p:cNvPr id="3" name="Picture 2"/>
          <p:cNvPicPr>
            <a:picLocks noChangeAspect="1"/>
          </p:cNvPicPr>
          <p:nvPr/>
        </p:nvPicPr>
        <p:blipFill>
          <a:blip r:embed="rId4"/>
          <a:stretch>
            <a:fillRect/>
          </a:stretch>
        </p:blipFill>
        <p:spPr>
          <a:xfrm>
            <a:off x="860702" y="706429"/>
            <a:ext cx="7931583" cy="6084335"/>
          </a:xfrm>
          <a:prstGeom prst="rect">
            <a:avLst/>
          </a:prstGeom>
        </p:spPr>
      </p:pic>
      <p:pic>
        <p:nvPicPr>
          <p:cNvPr id="5" name="Picture 4"/>
          <p:cNvPicPr>
            <a:picLocks noChangeAspect="1"/>
          </p:cNvPicPr>
          <p:nvPr/>
        </p:nvPicPr>
        <p:blipFill>
          <a:blip r:embed="rId5"/>
          <a:stretch>
            <a:fillRect/>
          </a:stretch>
        </p:blipFill>
        <p:spPr>
          <a:xfrm>
            <a:off x="9152879" y="2350733"/>
            <a:ext cx="2795726" cy="2795726"/>
          </a:xfrm>
          <a:prstGeom prst="rect">
            <a:avLst/>
          </a:prstGeom>
        </p:spPr>
      </p:pic>
      <p:sp>
        <p:nvSpPr>
          <p:cNvPr id="6" name="Shape 65"/>
          <p:cNvSpPr txBox="1">
            <a:spLocks/>
          </p:cNvSpPr>
          <p:nvPr/>
        </p:nvSpPr>
        <p:spPr>
          <a:xfrm>
            <a:off x="2254928"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spTree>
    <p:extLst>
      <p:ext uri="{BB962C8B-B14F-4D97-AF65-F5344CB8AC3E}">
        <p14:creationId xmlns:p14="http://schemas.microsoft.com/office/powerpoint/2010/main" val="209038947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7268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sp>
        <p:nvSpPr>
          <p:cNvPr id="5" name="Rounded Rectangle 4"/>
          <p:cNvSpPr/>
          <p:nvPr/>
        </p:nvSpPr>
        <p:spPr>
          <a:xfrm>
            <a:off x="719091"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Adapt and Survive </a:t>
            </a:r>
            <a:endParaRPr lang="en-GB" sz="2800" b="1" dirty="0"/>
          </a:p>
        </p:txBody>
      </p:sp>
      <p:sp>
        <p:nvSpPr>
          <p:cNvPr id="6" name="Rounded Rectangle 5"/>
          <p:cNvSpPr/>
          <p:nvPr/>
        </p:nvSpPr>
        <p:spPr>
          <a:xfrm>
            <a:off x="8373122"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Safeguards</a:t>
            </a:r>
            <a:endParaRPr lang="en-GB" sz="2800" b="1" dirty="0"/>
          </a:p>
        </p:txBody>
      </p:sp>
      <p:sp>
        <p:nvSpPr>
          <p:cNvPr id="7" name="Content Placeholder 5"/>
          <p:cNvSpPr>
            <a:spLocks noGrp="1"/>
          </p:cNvSpPr>
          <p:nvPr>
            <p:ph idx="1"/>
          </p:nvPr>
        </p:nvSpPr>
        <p:spPr>
          <a:xfrm>
            <a:off x="399495" y="2216437"/>
            <a:ext cx="3071674" cy="3713846"/>
          </a:xfrm>
        </p:spPr>
        <p:txBody>
          <a:bodyPr>
            <a:noAutofit/>
          </a:bodyPr>
          <a:lstStyle/>
          <a:p>
            <a:pPr>
              <a:buNone/>
            </a:pPr>
            <a:r>
              <a:rPr lang="en-GB" sz="1400" dirty="0" smtClean="0">
                <a:ln w="0"/>
                <a:solidFill>
                  <a:schemeClr val="tx1"/>
                </a:solidFill>
              </a:rPr>
              <a:t>People must adapt to survive: </a:t>
            </a:r>
          </a:p>
          <a:p>
            <a:pPr>
              <a:buFont typeface="Wingdings" panose="05000000000000000000" pitchFamily="2" charset="2"/>
              <a:buChar char="v"/>
            </a:pPr>
            <a:r>
              <a:rPr lang="en-GB" sz="1400" dirty="0" smtClean="0">
                <a:ln w="0"/>
                <a:solidFill>
                  <a:schemeClr val="tx1"/>
                </a:solidFill>
              </a:rPr>
              <a:t>In the Arctic – Eskimos</a:t>
            </a:r>
          </a:p>
          <a:p>
            <a:pPr>
              <a:buFont typeface="Wingdings" panose="05000000000000000000" pitchFamily="2" charset="2"/>
              <a:buChar char="v"/>
            </a:pPr>
            <a:r>
              <a:rPr lang="en-GB" sz="1400" dirty="0" smtClean="0">
                <a:ln w="0"/>
                <a:solidFill>
                  <a:schemeClr val="tx1"/>
                </a:solidFill>
              </a:rPr>
              <a:t>In the desert – Nomads </a:t>
            </a:r>
          </a:p>
          <a:p>
            <a:pPr>
              <a:buFont typeface="Wingdings" panose="05000000000000000000" pitchFamily="2" charset="2"/>
              <a:buChar char="v"/>
            </a:pPr>
            <a:r>
              <a:rPr lang="en-GB" sz="1400" dirty="0">
                <a:ln w="0"/>
                <a:solidFill>
                  <a:schemeClr val="tx1"/>
                </a:solidFill>
              </a:rPr>
              <a:t>I</a:t>
            </a:r>
            <a:r>
              <a:rPr lang="en-GB" sz="1400" dirty="0" smtClean="0">
                <a:ln w="0"/>
                <a:solidFill>
                  <a:schemeClr val="tx1"/>
                </a:solidFill>
              </a:rPr>
              <a:t>n space – Astronauts</a:t>
            </a:r>
          </a:p>
          <a:p>
            <a:pPr marL="0" indent="0">
              <a:buNone/>
            </a:pPr>
            <a:r>
              <a:rPr lang="en-GB" sz="1400" dirty="0" smtClean="0">
                <a:ln w="0"/>
                <a:solidFill>
                  <a:schemeClr val="tx1"/>
                </a:solidFill>
              </a:rPr>
              <a:t>In each case, hazards were identified and special protective measures and practices developed.</a:t>
            </a:r>
          </a:p>
          <a:p>
            <a:pPr marL="0" indent="0">
              <a:buNone/>
            </a:pPr>
            <a:r>
              <a:rPr lang="en-GB" sz="1400" dirty="0" smtClean="0">
                <a:ln w="0"/>
                <a:solidFill>
                  <a:schemeClr val="tx1"/>
                </a:solidFill>
              </a:rPr>
              <a:t>Health and Safety requires the same risk assessment approach. </a:t>
            </a:r>
          </a:p>
          <a:p>
            <a:pPr marL="0" indent="0">
              <a:buNone/>
            </a:pPr>
            <a:r>
              <a:rPr lang="en-GB" sz="1400" dirty="0" smtClean="0">
                <a:ln w="0"/>
                <a:solidFill>
                  <a:schemeClr val="tx1"/>
                </a:solidFill>
              </a:rPr>
              <a:t>Systems have been developed to protect you, so make use of them!</a:t>
            </a:r>
            <a:endParaRPr lang="en-GB" sz="1400" dirty="0">
              <a:ln w="0"/>
              <a:solidFill>
                <a:schemeClr val="tx1"/>
              </a:solidFill>
            </a:endParaRPr>
          </a:p>
        </p:txBody>
      </p:sp>
      <p:pic>
        <p:nvPicPr>
          <p:cNvPr id="2" name="Picture 1"/>
          <p:cNvPicPr>
            <a:picLocks noChangeAspect="1"/>
          </p:cNvPicPr>
          <p:nvPr/>
        </p:nvPicPr>
        <p:blipFill>
          <a:blip r:embed="rId4"/>
          <a:stretch>
            <a:fillRect/>
          </a:stretch>
        </p:blipFill>
        <p:spPr>
          <a:xfrm>
            <a:off x="3572285" y="2216437"/>
            <a:ext cx="2216472" cy="3123697"/>
          </a:xfrm>
          <a:prstGeom prst="rect">
            <a:avLst/>
          </a:prstGeom>
        </p:spPr>
      </p:pic>
      <p:pic>
        <p:nvPicPr>
          <p:cNvPr id="8" name="Picture 7"/>
          <p:cNvPicPr>
            <a:picLocks noChangeAspect="1"/>
          </p:cNvPicPr>
          <p:nvPr/>
        </p:nvPicPr>
        <p:blipFill>
          <a:blip r:embed="rId5"/>
          <a:stretch>
            <a:fillRect/>
          </a:stretch>
        </p:blipFill>
        <p:spPr>
          <a:xfrm>
            <a:off x="5889873" y="2216437"/>
            <a:ext cx="2221610" cy="3123697"/>
          </a:xfrm>
          <a:prstGeom prst="rect">
            <a:avLst/>
          </a:prstGeom>
        </p:spPr>
      </p:pic>
      <p:sp>
        <p:nvSpPr>
          <p:cNvPr id="9" name="Content Placeholder 2"/>
          <p:cNvSpPr txBox="1">
            <a:spLocks/>
          </p:cNvSpPr>
          <p:nvPr/>
        </p:nvSpPr>
        <p:spPr>
          <a:xfrm>
            <a:off x="8212599" y="2216437"/>
            <a:ext cx="3310617" cy="3974152"/>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400" dirty="0" smtClean="0">
                <a:ln w="0"/>
                <a:solidFill>
                  <a:schemeClr val="tx1"/>
                </a:solidFill>
              </a:rPr>
              <a:t>The human body is vulnerable. We need to protect ourselves from hazards in the workplace. </a:t>
            </a:r>
            <a:br>
              <a:rPr lang="en-GB" sz="1400" dirty="0" smtClean="0">
                <a:ln w="0"/>
                <a:solidFill>
                  <a:schemeClr val="tx1"/>
                </a:solidFill>
              </a:rPr>
            </a:br>
            <a:r>
              <a:rPr lang="en-GB" sz="1400" dirty="0" smtClean="0">
                <a:ln w="0"/>
                <a:solidFill>
                  <a:schemeClr val="tx1"/>
                </a:solidFill>
              </a:rPr>
              <a:t/>
            </a:r>
            <a:br>
              <a:rPr lang="en-GB" sz="1400" dirty="0" smtClean="0">
                <a:ln w="0"/>
                <a:solidFill>
                  <a:schemeClr val="tx1"/>
                </a:solidFill>
              </a:rPr>
            </a:br>
            <a:r>
              <a:rPr lang="en-GB" sz="1400" dirty="0" smtClean="0">
                <a:ln w="0"/>
                <a:solidFill>
                  <a:schemeClr val="tx1"/>
                </a:solidFill>
              </a:rPr>
              <a:t>For example:</a:t>
            </a:r>
          </a:p>
          <a:p>
            <a:pPr>
              <a:buFont typeface="Wingdings" panose="05000000000000000000" pitchFamily="2" charset="2"/>
              <a:buChar char="v"/>
            </a:pPr>
            <a:r>
              <a:rPr lang="en-GB" sz="1400" dirty="0" smtClean="0">
                <a:ln w="0"/>
                <a:solidFill>
                  <a:schemeClr val="tx1"/>
                </a:solidFill>
              </a:rPr>
              <a:t>Harmful Chemicals</a:t>
            </a:r>
          </a:p>
          <a:p>
            <a:pPr>
              <a:buFont typeface="Wingdings" panose="05000000000000000000" pitchFamily="2" charset="2"/>
              <a:buChar char="v"/>
            </a:pPr>
            <a:r>
              <a:rPr lang="en-GB" sz="1400" dirty="0" smtClean="0">
                <a:ln w="0"/>
                <a:solidFill>
                  <a:schemeClr val="tx1"/>
                </a:solidFill>
              </a:rPr>
              <a:t>Radiation</a:t>
            </a:r>
          </a:p>
          <a:p>
            <a:pPr>
              <a:buFont typeface="Wingdings" panose="05000000000000000000" pitchFamily="2" charset="2"/>
              <a:buChar char="v"/>
            </a:pPr>
            <a:r>
              <a:rPr lang="en-GB" sz="1400" dirty="0" smtClean="0">
                <a:ln w="0"/>
                <a:solidFill>
                  <a:schemeClr val="tx1"/>
                </a:solidFill>
              </a:rPr>
              <a:t>Noise</a:t>
            </a:r>
          </a:p>
          <a:p>
            <a:pPr>
              <a:buFont typeface="Wingdings" panose="05000000000000000000" pitchFamily="2" charset="2"/>
              <a:buChar char="v"/>
            </a:pPr>
            <a:r>
              <a:rPr lang="en-GB" sz="1400" dirty="0" smtClean="0">
                <a:ln w="0"/>
                <a:solidFill>
                  <a:schemeClr val="tx1"/>
                </a:solidFill>
              </a:rPr>
              <a:t>Excessive Manual Handling</a:t>
            </a:r>
          </a:p>
          <a:p>
            <a:pPr marL="0" indent="0">
              <a:buNone/>
            </a:pPr>
            <a:r>
              <a:rPr lang="en-GB" sz="1400" dirty="0" smtClean="0">
                <a:ln w="0"/>
                <a:solidFill>
                  <a:schemeClr val="tx1"/>
                </a:solidFill>
              </a:rPr>
              <a:t/>
            </a:r>
            <a:br>
              <a:rPr lang="en-GB" sz="1400" dirty="0" smtClean="0">
                <a:ln w="0"/>
                <a:solidFill>
                  <a:schemeClr val="tx1"/>
                </a:solidFill>
              </a:rPr>
            </a:br>
            <a:r>
              <a:rPr lang="en-GB" sz="1400" dirty="0" smtClean="0">
                <a:ln w="0"/>
                <a:solidFill>
                  <a:schemeClr val="tx1"/>
                </a:solidFill>
              </a:rPr>
              <a:t>While some of these may be rare, we cannot afford to drop our guard.</a:t>
            </a:r>
            <a:endParaRPr lang="en-GB" sz="1400" dirty="0">
              <a:ln w="0"/>
              <a:solidFill>
                <a:schemeClr val="tx1"/>
              </a:solidFill>
            </a:endParaRPr>
          </a:p>
        </p:txBody>
      </p:sp>
    </p:spTree>
    <p:extLst>
      <p:ext uri="{BB962C8B-B14F-4D97-AF65-F5344CB8AC3E}">
        <p14:creationId xmlns:p14="http://schemas.microsoft.com/office/powerpoint/2010/main" val="343115644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7268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sp>
        <p:nvSpPr>
          <p:cNvPr id="5" name="Rounded Rectangle 4"/>
          <p:cNvSpPr/>
          <p:nvPr/>
        </p:nvSpPr>
        <p:spPr>
          <a:xfrm>
            <a:off x="8994559"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Safe Behaviour</a:t>
            </a:r>
            <a:endParaRPr lang="en-GB" sz="2800" b="1" dirty="0"/>
          </a:p>
        </p:txBody>
      </p:sp>
      <p:sp>
        <p:nvSpPr>
          <p:cNvPr id="6" name="Rounded Rectangle 5"/>
          <p:cNvSpPr/>
          <p:nvPr/>
        </p:nvSpPr>
        <p:spPr>
          <a:xfrm>
            <a:off x="4539448" y="1127466"/>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Use of Machines</a:t>
            </a:r>
            <a:endParaRPr lang="en-GB" sz="2800" b="1" dirty="0"/>
          </a:p>
        </p:txBody>
      </p:sp>
      <p:sp>
        <p:nvSpPr>
          <p:cNvPr id="7" name="Rounded Rectangle 6"/>
          <p:cNvSpPr/>
          <p:nvPr/>
        </p:nvSpPr>
        <p:spPr>
          <a:xfrm>
            <a:off x="436512"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Housekeeping</a:t>
            </a:r>
            <a:endParaRPr lang="en-GB" sz="2800" b="1" dirty="0"/>
          </a:p>
        </p:txBody>
      </p:sp>
      <p:sp>
        <p:nvSpPr>
          <p:cNvPr id="8" name="Content Placeholder 2"/>
          <p:cNvSpPr>
            <a:spLocks noGrp="1"/>
          </p:cNvSpPr>
          <p:nvPr>
            <p:ph sz="half" idx="1"/>
          </p:nvPr>
        </p:nvSpPr>
        <p:spPr>
          <a:xfrm>
            <a:off x="197693" y="2022376"/>
            <a:ext cx="3459907" cy="3484983"/>
          </a:xfrm>
        </p:spPr>
        <p:txBody>
          <a:bodyPr>
            <a:normAutofit fontScale="62500" lnSpcReduction="20000"/>
          </a:bodyPr>
          <a:lstStyle/>
          <a:p>
            <a:pPr marL="0" indent="0">
              <a:buNone/>
            </a:pPr>
            <a:r>
              <a:rPr lang="en-GB" sz="2600" b="1" dirty="0" smtClean="0">
                <a:ln w="0"/>
                <a:solidFill>
                  <a:schemeClr val="tx1"/>
                </a:solidFill>
                <a:effectLst>
                  <a:outerShdw blurRad="38100" dist="25400" dir="5400000" algn="ctr" rotWithShape="0">
                    <a:srgbClr val="6E747A">
                      <a:alpha val="43000"/>
                    </a:srgbClr>
                  </a:outerShdw>
                </a:effectLst>
              </a:rPr>
              <a:t>Slips, Trips and Falls account for most accidents at work:</a:t>
            </a:r>
            <a:r>
              <a:rPr lang="en-GB" sz="2400" b="1" dirty="0" smtClean="0">
                <a:ln w="0"/>
                <a:solidFill>
                  <a:schemeClr val="tx1"/>
                </a:solidFill>
                <a:effectLst>
                  <a:outerShdw blurRad="38100" dist="25400" dir="5400000" algn="ctr" rotWithShape="0">
                    <a:srgbClr val="6E747A">
                      <a:alpha val="43000"/>
                    </a:srgbClr>
                  </a:outerShdw>
                </a:effectLst>
              </a:rPr>
              <a:t/>
            </a:r>
            <a:br>
              <a:rPr lang="en-GB" sz="2400" b="1" dirty="0" smtClean="0">
                <a:ln w="0"/>
                <a:solidFill>
                  <a:schemeClr val="tx1"/>
                </a:solidFill>
                <a:effectLst>
                  <a:outerShdw blurRad="38100" dist="25400" dir="5400000" algn="ctr" rotWithShape="0">
                    <a:srgbClr val="6E747A">
                      <a:alpha val="43000"/>
                    </a:srgbClr>
                  </a:outerShdw>
                </a:effectLst>
              </a:rPr>
            </a:br>
            <a:endParaRPr lang="en-GB" sz="1000" b="1" dirty="0" smtClean="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b="1" dirty="0" smtClean="0">
                <a:ln w="0"/>
                <a:solidFill>
                  <a:schemeClr val="tx1"/>
                </a:solidFill>
                <a:effectLst>
                  <a:outerShdw blurRad="38100" dist="25400" dir="5400000" algn="ctr" rotWithShape="0">
                    <a:srgbClr val="6E747A">
                      <a:alpha val="43000"/>
                    </a:srgbClr>
                  </a:outerShdw>
                </a:effectLst>
              </a:rPr>
              <a:t> </a:t>
            </a:r>
            <a:r>
              <a:rPr lang="en-GB" sz="2600" b="1" dirty="0" smtClean="0">
                <a:ln w="0"/>
                <a:solidFill>
                  <a:schemeClr val="tx1"/>
                </a:solidFill>
                <a:effectLst>
                  <a:outerShdw blurRad="38100" dist="25400" dir="5400000" algn="ctr" rotWithShape="0">
                    <a:srgbClr val="6E747A">
                      <a:alpha val="43000"/>
                    </a:srgbClr>
                  </a:outerShdw>
                </a:effectLst>
              </a:rPr>
              <a:t>Tidy as you go</a:t>
            </a:r>
          </a:p>
          <a:p>
            <a:pPr>
              <a:buFont typeface="Wingdings" panose="05000000000000000000" pitchFamily="2" charset="2"/>
              <a:buChar char="v"/>
            </a:pPr>
            <a:endParaRPr lang="en-GB" sz="1000" b="1" dirty="0" smtClean="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600" b="1" dirty="0" smtClean="0">
                <a:ln w="0"/>
                <a:solidFill>
                  <a:schemeClr val="tx1"/>
                </a:solidFill>
                <a:effectLst>
                  <a:outerShdw blurRad="38100" dist="25400" dir="5400000" algn="ctr" rotWithShape="0">
                    <a:srgbClr val="6E747A">
                      <a:alpha val="43000"/>
                    </a:srgbClr>
                  </a:outerShdw>
                </a:effectLst>
              </a:rPr>
              <a:t>Don’t leave tools lying around</a:t>
            </a:r>
          </a:p>
          <a:p>
            <a:pPr>
              <a:buFont typeface="Wingdings" panose="05000000000000000000" pitchFamily="2" charset="2"/>
              <a:buChar char="v"/>
            </a:pPr>
            <a:endParaRPr lang="en-GB" sz="1000" b="1" dirty="0" smtClean="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600" b="1" dirty="0" smtClean="0">
                <a:ln w="0"/>
                <a:solidFill>
                  <a:schemeClr val="tx1"/>
                </a:solidFill>
                <a:effectLst>
                  <a:outerShdw blurRad="38100" dist="25400" dir="5400000" algn="ctr" rotWithShape="0">
                    <a:srgbClr val="6E747A">
                      <a:alpha val="43000"/>
                    </a:srgbClr>
                  </a:outerShdw>
                </a:effectLst>
              </a:rPr>
              <a:t> Avoid the use of trailing cables</a:t>
            </a:r>
          </a:p>
          <a:p>
            <a:pPr>
              <a:buFont typeface="Wingdings" panose="05000000000000000000" pitchFamily="2" charset="2"/>
              <a:buChar char="v"/>
            </a:pPr>
            <a:endParaRPr lang="en-GB" sz="1100" b="1" dirty="0" smtClean="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b="1" dirty="0" smtClean="0">
                <a:ln w="0"/>
                <a:solidFill>
                  <a:schemeClr val="tx1"/>
                </a:solidFill>
                <a:effectLst>
                  <a:outerShdw blurRad="38100" dist="25400" dir="5400000" algn="ctr" rotWithShape="0">
                    <a:srgbClr val="6E747A">
                      <a:alpha val="43000"/>
                    </a:srgbClr>
                  </a:outerShdw>
                </a:effectLst>
              </a:rPr>
              <a:t> </a:t>
            </a:r>
            <a:r>
              <a:rPr lang="en-GB" sz="2600" b="1" dirty="0" smtClean="0">
                <a:ln w="0"/>
                <a:solidFill>
                  <a:schemeClr val="tx1"/>
                </a:solidFill>
                <a:effectLst>
                  <a:outerShdw blurRad="38100" dist="25400" dir="5400000" algn="ctr" rotWithShape="0">
                    <a:srgbClr val="6E747A">
                      <a:alpha val="43000"/>
                    </a:srgbClr>
                  </a:outerShdw>
                </a:effectLst>
              </a:rPr>
              <a:t>Clean worktops</a:t>
            </a:r>
          </a:p>
          <a:p>
            <a:pPr>
              <a:buFont typeface="Wingdings" panose="05000000000000000000" pitchFamily="2" charset="2"/>
              <a:buChar char="v"/>
            </a:pPr>
            <a:endParaRPr lang="en-GB" sz="1100" b="1" dirty="0" smtClean="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600" b="1" dirty="0" smtClean="0">
                <a:ln w="0"/>
                <a:solidFill>
                  <a:schemeClr val="tx1"/>
                </a:solidFill>
                <a:effectLst>
                  <a:outerShdw blurRad="38100" dist="25400" dir="5400000" algn="ctr" rotWithShape="0">
                    <a:srgbClr val="6E747A">
                      <a:alpha val="43000"/>
                    </a:srgbClr>
                  </a:outerShdw>
                </a:effectLst>
              </a:rPr>
              <a:t> Clean up any spillage</a:t>
            </a:r>
          </a:p>
          <a:p>
            <a:pPr marL="0" indent="0">
              <a:buNone/>
            </a:pPr>
            <a:endParaRPr lang="en-GB" sz="2600" dirty="0" smtClean="0"/>
          </a:p>
          <a:p>
            <a:endParaRPr lang="en-GB" sz="2600" dirty="0"/>
          </a:p>
        </p:txBody>
      </p:sp>
      <p:sp>
        <p:nvSpPr>
          <p:cNvPr id="10" name="Content Placeholder 2"/>
          <p:cNvSpPr txBox="1">
            <a:spLocks/>
          </p:cNvSpPr>
          <p:nvPr/>
        </p:nvSpPr>
        <p:spPr>
          <a:xfrm>
            <a:off x="3861786" y="2022376"/>
            <a:ext cx="3968318" cy="452596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If you are not trained to use a machine – DON’T use it</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Unfamiliar equipment is dangerous and the risks may not be obvious</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You can put yourself or others at risk without realising it</a:t>
            </a:r>
          </a:p>
          <a:p>
            <a:pPr>
              <a:buFont typeface="Wingdings" panose="05000000000000000000" pitchFamily="2" charset="2"/>
              <a:buChar char="v"/>
            </a:pPr>
            <a:r>
              <a:rPr lang="en-GB" sz="1600" b="1" dirty="0">
                <a:ln w="0"/>
                <a:solidFill>
                  <a:schemeClr val="tx1"/>
                </a:solidFill>
                <a:effectLst>
                  <a:outerShdw blurRad="38100" dist="25400" dir="5400000" algn="ctr" rotWithShape="0">
                    <a:srgbClr val="6E747A">
                      <a:alpha val="43000"/>
                    </a:srgbClr>
                  </a:outerShdw>
                </a:effectLst>
              </a:rPr>
              <a:t>Refer to the user’s </a:t>
            </a:r>
            <a:r>
              <a:rPr lang="en-GB" sz="1600" b="1" dirty="0" smtClean="0">
                <a:ln w="0"/>
                <a:solidFill>
                  <a:schemeClr val="tx1"/>
                </a:solidFill>
                <a:effectLst>
                  <a:outerShdw blurRad="38100" dist="25400" dir="5400000" algn="ctr" rotWithShape="0">
                    <a:srgbClr val="6E747A">
                      <a:alpha val="43000"/>
                    </a:srgbClr>
                  </a:outerShdw>
                </a:effectLst>
              </a:rPr>
              <a:t>guide</a:t>
            </a:r>
            <a:endParaRPr lang="en-GB" sz="1600" b="1" dirty="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600" b="1" dirty="0">
                <a:ln w="0"/>
                <a:solidFill>
                  <a:schemeClr val="tx1"/>
                </a:solidFill>
                <a:effectLst>
                  <a:outerShdw blurRad="38100" dist="25400" dir="5400000" algn="ctr" rotWithShape="0">
                    <a:srgbClr val="6E747A">
                      <a:alpha val="43000"/>
                    </a:srgbClr>
                  </a:outerShdw>
                </a:effectLst>
              </a:rPr>
              <a:t>Always log defects and report </a:t>
            </a:r>
            <a:r>
              <a:rPr lang="en-GB" sz="1600" b="1" dirty="0" smtClean="0">
                <a:ln w="0"/>
                <a:solidFill>
                  <a:schemeClr val="tx1"/>
                </a:solidFill>
                <a:effectLst>
                  <a:outerShdw blurRad="38100" dist="25400" dir="5400000" algn="ctr" rotWithShape="0">
                    <a:srgbClr val="6E747A">
                      <a:alpha val="43000"/>
                    </a:srgbClr>
                  </a:outerShdw>
                </a:effectLst>
              </a:rPr>
              <a:t>problems</a:t>
            </a:r>
            <a:endParaRPr lang="en-GB" sz="1600" b="1" dirty="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600" b="1" dirty="0">
                <a:ln w="0"/>
                <a:solidFill>
                  <a:schemeClr val="tx1"/>
                </a:solidFill>
                <a:effectLst>
                  <a:outerShdw blurRad="38100" dist="25400" dir="5400000" algn="ctr" rotWithShape="0">
                    <a:srgbClr val="6E747A">
                      <a:alpha val="43000"/>
                    </a:srgbClr>
                  </a:outerShdw>
                </a:effectLst>
              </a:rPr>
              <a:t>Do not use a defective </a:t>
            </a:r>
            <a:r>
              <a:rPr lang="en-GB" sz="1600" b="1" dirty="0" smtClean="0">
                <a:ln w="0"/>
                <a:solidFill>
                  <a:schemeClr val="tx1"/>
                </a:solidFill>
                <a:effectLst>
                  <a:outerShdw blurRad="38100" dist="25400" dir="5400000" algn="ctr" rotWithShape="0">
                    <a:srgbClr val="6E747A">
                      <a:alpha val="43000"/>
                    </a:srgbClr>
                  </a:outerShdw>
                </a:effectLst>
              </a:rPr>
              <a:t>machine</a:t>
            </a:r>
            <a:endParaRPr lang="en-GB" sz="1600" b="1" dirty="0">
              <a:ln w="0"/>
              <a:solidFill>
                <a:schemeClr val="tx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600" b="1" dirty="0">
                <a:ln w="0"/>
                <a:solidFill>
                  <a:schemeClr val="tx1"/>
                </a:solidFill>
                <a:effectLst>
                  <a:outerShdw blurRad="38100" dist="25400" dir="5400000" algn="ctr" rotWithShape="0">
                    <a:srgbClr val="6E747A">
                      <a:alpha val="43000"/>
                    </a:srgbClr>
                  </a:outerShdw>
                </a:effectLst>
              </a:rPr>
              <a:t>Do not allow repairs by anyone other than a trained engineer or competent person</a:t>
            </a:r>
          </a:p>
          <a:p>
            <a:endParaRPr lang="en-GB" sz="1600" dirty="0"/>
          </a:p>
        </p:txBody>
      </p:sp>
      <p:sp>
        <p:nvSpPr>
          <p:cNvPr id="11" name="Content Placeholder 2"/>
          <p:cNvSpPr txBox="1">
            <a:spLocks/>
          </p:cNvSpPr>
          <p:nvPr/>
        </p:nvSpPr>
        <p:spPr>
          <a:xfrm>
            <a:off x="8211845" y="2022376"/>
            <a:ext cx="3534792" cy="4608512"/>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Think about what could go wrong before it does</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Horseplay causes accidents</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Young people must be supervised</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You may be held accountable if you cause an accident</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Only use work equipment for its intended purpose</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Look out for one another – challenge unsafe behaviour</a:t>
            </a:r>
          </a:p>
          <a:p>
            <a:pPr>
              <a:buFont typeface="Wingdings" panose="05000000000000000000" pitchFamily="2" charset="2"/>
              <a:buChar char="v"/>
            </a:pPr>
            <a:r>
              <a:rPr lang="en-GB" sz="1600" b="1" dirty="0" smtClean="0">
                <a:ln w="0"/>
                <a:solidFill>
                  <a:schemeClr val="tx1"/>
                </a:solidFill>
                <a:effectLst>
                  <a:outerShdw blurRad="38100" dist="25400" dir="5400000" algn="ctr" rotWithShape="0">
                    <a:srgbClr val="6E747A">
                      <a:alpha val="43000"/>
                    </a:srgbClr>
                  </a:outerShdw>
                </a:effectLst>
              </a:rPr>
              <a:t>If you see a hazard that you can’t deal with yourself, tell your manager or supervisor</a:t>
            </a:r>
          </a:p>
        </p:txBody>
      </p:sp>
    </p:spTree>
    <p:extLst>
      <p:ext uri="{BB962C8B-B14F-4D97-AF65-F5344CB8AC3E}">
        <p14:creationId xmlns:p14="http://schemas.microsoft.com/office/powerpoint/2010/main" val="150725237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7268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sp>
        <p:nvSpPr>
          <p:cNvPr id="5" name="Rounded Rectangle 4"/>
          <p:cNvSpPr/>
          <p:nvPr/>
        </p:nvSpPr>
        <p:spPr>
          <a:xfrm>
            <a:off x="436512"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Ladders</a:t>
            </a:r>
            <a:endParaRPr lang="en-GB" sz="2800" b="1" dirty="0"/>
          </a:p>
        </p:txBody>
      </p:sp>
      <p:sp>
        <p:nvSpPr>
          <p:cNvPr id="6" name="Rounded Rectangle 5"/>
          <p:cNvSpPr/>
          <p:nvPr/>
        </p:nvSpPr>
        <p:spPr>
          <a:xfrm>
            <a:off x="5193442" y="1127465"/>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Lifting and Carrying</a:t>
            </a:r>
            <a:endParaRPr lang="en-GB" sz="2800" b="1" dirty="0"/>
          </a:p>
        </p:txBody>
      </p:sp>
      <p:sp>
        <p:nvSpPr>
          <p:cNvPr id="7" name="Content Placeholder 2"/>
          <p:cNvSpPr>
            <a:spLocks noGrp="1"/>
          </p:cNvSpPr>
          <p:nvPr>
            <p:ph sz="half" idx="1"/>
          </p:nvPr>
        </p:nvSpPr>
        <p:spPr>
          <a:xfrm>
            <a:off x="382710" y="2048021"/>
            <a:ext cx="3914082" cy="4299513"/>
          </a:xfrm>
        </p:spPr>
        <p:txBody>
          <a:bodyPr>
            <a:noAutofit/>
          </a:bodyPr>
          <a:lstStyle/>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Always maintain 3 points of contact</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Never work from the top </a:t>
            </a:r>
            <a:r>
              <a:rPr lang="en-GB" sz="1200" dirty="0">
                <a:ln w="0"/>
                <a:solidFill>
                  <a:schemeClr val="accent1"/>
                </a:solidFill>
                <a:effectLst>
                  <a:outerShdw blurRad="38100" dist="25400" dir="5400000" algn="ctr" rotWithShape="0">
                    <a:srgbClr val="6E747A">
                      <a:alpha val="43000"/>
                    </a:srgbClr>
                  </a:outerShdw>
                </a:effectLst>
              </a:rPr>
              <a:t>3</a:t>
            </a:r>
            <a:r>
              <a:rPr lang="en-GB" sz="1200" dirty="0" smtClean="0">
                <a:ln w="0"/>
                <a:solidFill>
                  <a:schemeClr val="accent1"/>
                </a:solidFill>
                <a:effectLst>
                  <a:outerShdw blurRad="38100" dist="25400" dir="5400000" algn="ctr" rotWithShape="0">
                    <a:srgbClr val="6E747A">
                      <a:alpha val="43000"/>
                    </a:srgbClr>
                  </a:outerShdw>
                </a:effectLst>
              </a:rPr>
              <a:t> rungs</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Use ladders for short duration work only</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Make sure the ladder is inspected before use and in good order</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Only use a ladder for light work</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Position the ladder correctly –  1 metre out for 4 metres up</a:t>
            </a: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Ensure the ladder is properly footed, firm and </a:t>
            </a:r>
            <a:r>
              <a:rPr lang="en-GB" sz="1200" dirty="0" smtClean="0">
                <a:ln w="0"/>
                <a:solidFill>
                  <a:schemeClr val="accent1"/>
                </a:solidFill>
                <a:effectLst>
                  <a:outerShdw blurRad="38100" dist="25400" dir="5400000" algn="ctr" rotWithShape="0">
                    <a:srgbClr val="6E747A">
                      <a:alpha val="43000"/>
                    </a:srgbClr>
                  </a:outerShdw>
                </a:effectLst>
              </a:rPr>
              <a:t>level</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Avoid reaching out from the ladder – keep your belly button between the </a:t>
            </a:r>
            <a:r>
              <a:rPr lang="en-GB" sz="1200" dirty="0" smtClean="0">
                <a:ln w="0"/>
                <a:solidFill>
                  <a:schemeClr val="accent1"/>
                </a:solidFill>
                <a:effectLst>
                  <a:outerShdw blurRad="38100" dist="25400" dir="5400000" algn="ctr" rotWithShape="0">
                    <a:srgbClr val="6E747A">
                      <a:alpha val="43000"/>
                    </a:srgbClr>
                  </a:outerShdw>
                </a:effectLst>
              </a:rPr>
              <a:t>stiles</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Ensure the rungs are free from debris</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Tie </a:t>
            </a:r>
            <a:r>
              <a:rPr lang="en-GB" sz="1200" dirty="0">
                <a:ln w="0"/>
                <a:solidFill>
                  <a:schemeClr val="accent1"/>
                </a:solidFill>
                <a:effectLst>
                  <a:outerShdw blurRad="38100" dist="25400" dir="5400000" algn="ctr" rotWithShape="0">
                    <a:srgbClr val="6E747A">
                      <a:alpha val="43000"/>
                    </a:srgbClr>
                  </a:outerShdw>
                </a:effectLst>
              </a:rPr>
              <a:t>and secure the ladder to increase </a:t>
            </a:r>
            <a:r>
              <a:rPr lang="en-GB" sz="1200" dirty="0" smtClean="0">
                <a:ln w="0"/>
                <a:solidFill>
                  <a:schemeClr val="accent1"/>
                </a:solidFill>
                <a:effectLst>
                  <a:outerShdw blurRad="38100" dist="25400" dir="5400000" algn="ctr" rotWithShape="0">
                    <a:srgbClr val="6E747A">
                      <a:alpha val="43000"/>
                    </a:srgbClr>
                  </a:outerShdw>
                </a:effectLst>
              </a:rPr>
              <a:t>stability</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Protect the ladder from impact and </a:t>
            </a:r>
            <a:r>
              <a:rPr lang="en-GB" sz="1200" dirty="0" smtClean="0">
                <a:ln w="0"/>
                <a:solidFill>
                  <a:schemeClr val="accent1"/>
                </a:solidFill>
                <a:effectLst>
                  <a:outerShdw blurRad="38100" dist="25400" dir="5400000" algn="ctr" rotWithShape="0">
                    <a:srgbClr val="6E747A">
                      <a:alpha val="43000"/>
                    </a:srgbClr>
                  </a:outerShdw>
                </a:effectLst>
              </a:rPr>
              <a:t>collision</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Protect people working below – create exclusion zones</a:t>
            </a:r>
          </a:p>
          <a:p>
            <a:pPr>
              <a:buFont typeface="Wingdings" panose="05000000000000000000" pitchFamily="2" charset="2"/>
              <a:buChar char="v"/>
            </a:pPr>
            <a:endParaRPr lang="en-GB" sz="11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9365942" y="2045300"/>
            <a:ext cx="2670456" cy="3762527"/>
          </a:xfrm>
          <a:prstGeom prst="rect">
            <a:avLst/>
          </a:prstGeom>
        </p:spPr>
      </p:pic>
      <p:sp>
        <p:nvSpPr>
          <p:cNvPr id="8" name="Content Placeholder 2"/>
          <p:cNvSpPr txBox="1">
            <a:spLocks/>
          </p:cNvSpPr>
          <p:nvPr/>
        </p:nvSpPr>
        <p:spPr>
          <a:xfrm>
            <a:off x="5033638" y="2045300"/>
            <a:ext cx="3764145" cy="452596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Manual handling causes injury to the skeletal and muscular systems of the body</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Avoid lifting and carrying where you can</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Use mechanical aids such as trolleys</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Check all weights before attempting to lift</a:t>
            </a:r>
          </a:p>
          <a:p>
            <a:pPr>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Assess the load</a:t>
            </a: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Plan your lift – pick up, route and set down </a:t>
            </a:r>
            <a:r>
              <a:rPr lang="en-GB" sz="1200" dirty="0" smtClean="0">
                <a:ln w="0"/>
                <a:solidFill>
                  <a:schemeClr val="accent1"/>
                </a:solidFill>
                <a:effectLst>
                  <a:outerShdw blurRad="38100" dist="25400" dir="5400000" algn="ctr" rotWithShape="0">
                    <a:srgbClr val="6E747A">
                      <a:alpha val="43000"/>
                    </a:srgbClr>
                  </a:outerShdw>
                </a:effectLst>
              </a:rPr>
              <a:t>points</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Establish a firm </a:t>
            </a:r>
            <a:r>
              <a:rPr lang="en-GB" sz="1200" dirty="0" smtClean="0">
                <a:ln w="0"/>
                <a:solidFill>
                  <a:schemeClr val="accent1"/>
                </a:solidFill>
                <a:effectLst>
                  <a:outerShdw blurRad="38100" dist="25400" dir="5400000" algn="ctr" rotWithShape="0">
                    <a:srgbClr val="6E747A">
                      <a:alpha val="43000"/>
                    </a:srgbClr>
                  </a:outerShdw>
                </a:effectLst>
              </a:rPr>
              <a:t>hold</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Lift using the leg </a:t>
            </a:r>
            <a:r>
              <a:rPr lang="en-GB" sz="1200" dirty="0" smtClean="0">
                <a:ln w="0"/>
                <a:solidFill>
                  <a:schemeClr val="accent1"/>
                </a:solidFill>
                <a:effectLst>
                  <a:outerShdw blurRad="38100" dist="25400" dir="5400000" algn="ctr" rotWithShape="0">
                    <a:srgbClr val="6E747A">
                      <a:alpha val="43000"/>
                    </a:srgbClr>
                  </a:outerShdw>
                </a:effectLst>
              </a:rPr>
              <a:t>muscles</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Keep the load close to the </a:t>
            </a:r>
            <a:r>
              <a:rPr lang="en-GB" sz="1200" dirty="0" smtClean="0">
                <a:ln w="0"/>
                <a:solidFill>
                  <a:schemeClr val="accent1"/>
                </a:solidFill>
                <a:effectLst>
                  <a:outerShdw blurRad="38100" dist="25400" dir="5400000" algn="ctr" rotWithShape="0">
                    <a:srgbClr val="6E747A">
                      <a:alpha val="43000"/>
                    </a:srgbClr>
                  </a:outerShdw>
                </a:effectLst>
              </a:rPr>
              <a:t>body</a:t>
            </a:r>
            <a:endParaRPr lang="en-GB" sz="120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200" dirty="0">
                <a:ln w="0"/>
                <a:solidFill>
                  <a:schemeClr val="accent1"/>
                </a:solidFill>
                <a:effectLst>
                  <a:outerShdw blurRad="38100" dist="25400" dir="5400000" algn="ctr" rotWithShape="0">
                    <a:srgbClr val="6E747A">
                      <a:alpha val="43000"/>
                    </a:srgbClr>
                  </a:outerShdw>
                </a:effectLst>
              </a:rPr>
              <a:t>Ask for help, it is not a competition</a:t>
            </a:r>
            <a:r>
              <a:rPr lang="en-GB" sz="1200" dirty="0" smtClean="0">
                <a:ln w="0"/>
                <a:solidFill>
                  <a:schemeClr val="accent1"/>
                </a:solidFill>
                <a:effectLst>
                  <a:outerShdw blurRad="38100" dist="25400" dir="5400000" algn="ctr" rotWithShape="0">
                    <a:srgbClr val="6E747A">
                      <a:alpha val="43000"/>
                    </a:srgbClr>
                  </a:outerShdw>
                </a:effectLst>
              </a:rPr>
              <a:t>!</a:t>
            </a:r>
            <a:endParaRPr lang="en-GB" sz="1200" dirty="0">
              <a:ln w="0"/>
              <a:solidFill>
                <a:schemeClr val="accent1"/>
              </a:solidFill>
              <a:effectLst>
                <a:outerShdw blurRad="38100" dist="25400" dir="5400000" algn="ctr" rotWithShape="0">
                  <a:srgbClr val="6E747A">
                    <a:alpha val="43000"/>
                  </a:srgbClr>
                </a:outerShdw>
              </a:effectLst>
            </a:endParaRPr>
          </a:p>
          <a:p>
            <a:pPr marL="0" indent="0" algn="ctr">
              <a:buNone/>
            </a:pPr>
            <a:r>
              <a:rPr lang="en-GB" sz="1200" dirty="0">
                <a:ln w="0"/>
                <a:solidFill>
                  <a:schemeClr val="accent1"/>
                </a:solidFill>
                <a:effectLst>
                  <a:outerShdw blurRad="38100" dist="25400" dir="5400000" algn="ctr" rotWithShape="0">
                    <a:srgbClr val="6E747A">
                      <a:alpha val="43000"/>
                    </a:srgbClr>
                  </a:outerShdw>
                </a:effectLst>
              </a:rPr>
              <a:t>If in doubt STOP</a:t>
            </a:r>
            <a:r>
              <a:rPr lang="en-GB" sz="1200" dirty="0" smtClean="0">
                <a:ln w="0"/>
                <a:solidFill>
                  <a:schemeClr val="accent1"/>
                </a:solidFill>
                <a:effectLst>
                  <a:outerShdw blurRad="38100" dist="25400" dir="5400000" algn="ctr" rotWithShape="0">
                    <a:srgbClr val="6E747A">
                      <a:alpha val="43000"/>
                    </a:srgbClr>
                  </a:outerShdw>
                </a:effectLst>
              </a:rPr>
              <a:t>!</a:t>
            </a:r>
            <a:endParaRPr lang="en-GB" sz="12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403899318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Rounded Rectangle 2"/>
          <p:cNvSpPr/>
          <p:nvPr/>
        </p:nvSpPr>
        <p:spPr>
          <a:xfrm>
            <a:off x="1643875" y="1213659"/>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Electrical Safety</a:t>
            </a:r>
            <a:endParaRPr lang="en-GB" sz="2800" b="1" dirty="0"/>
          </a:p>
        </p:txBody>
      </p:sp>
      <p:sp>
        <p:nvSpPr>
          <p:cNvPr id="5" name="Rounded Rectangle 4"/>
          <p:cNvSpPr/>
          <p:nvPr/>
        </p:nvSpPr>
        <p:spPr>
          <a:xfrm>
            <a:off x="7634796" y="1213659"/>
            <a:ext cx="2752078" cy="754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Office Safety</a:t>
            </a:r>
            <a:endParaRPr lang="en-GB" sz="2800" b="1" dirty="0"/>
          </a:p>
        </p:txBody>
      </p:sp>
      <p:sp>
        <p:nvSpPr>
          <p:cNvPr id="6" name="Shape 65"/>
          <p:cNvSpPr txBox="1">
            <a:spLocks/>
          </p:cNvSpPr>
          <p:nvPr/>
        </p:nvSpPr>
        <p:spPr>
          <a:xfrm>
            <a:off x="2272684"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 it’s your call  </a:t>
            </a:r>
            <a:endParaRPr lang="en" dirty="0">
              <a:solidFill>
                <a:srgbClr val="0070C0"/>
              </a:solidFill>
            </a:endParaRPr>
          </a:p>
        </p:txBody>
      </p:sp>
      <p:pic>
        <p:nvPicPr>
          <p:cNvPr id="7" name="Picture 9" descr="D:\arbeit\01_journaille\vnr\ppt\616px-DIN_4844-2_Warnung_vor_gef_el_Spannung_D-W008.svg.png"/>
          <p:cNvPicPr>
            <a:picLocks noChangeAspect="1" noChangeArrowheads="1"/>
          </p:cNvPicPr>
          <p:nvPr/>
        </p:nvPicPr>
        <p:blipFill>
          <a:blip r:embed="rId4" cstate="print"/>
          <a:srcRect/>
          <a:stretch>
            <a:fillRect/>
          </a:stretch>
        </p:blipFill>
        <p:spPr bwMode="auto">
          <a:xfrm>
            <a:off x="197693" y="1018717"/>
            <a:ext cx="1306333" cy="1144487"/>
          </a:xfrm>
          <a:prstGeom prst="rect">
            <a:avLst/>
          </a:prstGeom>
          <a:noFill/>
          <a:ln w="9525">
            <a:noFill/>
            <a:miter lim="800000"/>
            <a:headEnd/>
            <a:tailEnd/>
          </a:ln>
        </p:spPr>
      </p:pic>
      <p:sp>
        <p:nvSpPr>
          <p:cNvPr id="8" name="Content Placeholder 2"/>
          <p:cNvSpPr>
            <a:spLocks noGrp="1"/>
          </p:cNvSpPr>
          <p:nvPr>
            <p:ph sz="half" idx="1"/>
          </p:nvPr>
        </p:nvSpPr>
        <p:spPr>
          <a:xfrm>
            <a:off x="403428" y="2163204"/>
            <a:ext cx="3992525" cy="4525963"/>
          </a:xfrm>
        </p:spPr>
        <p:txBody>
          <a:bodyPr>
            <a:noAutofit/>
          </a:bodyPr>
          <a:lstStyle/>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Electricity – invisible, silent and deadly!</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Special care is required and you must be trained and competent for any electrical work</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Report all defects</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Before work on Electrical Systems:</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Ensure the system is isolated</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Lock off the energy source</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Prove the system is dead</a:t>
            </a: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In the event of an accident:</a:t>
            </a:r>
          </a:p>
          <a:p>
            <a:pPr lvl="1">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Check for further danger</a:t>
            </a:r>
          </a:p>
          <a:p>
            <a:pPr lvl="1">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Do not touch an individual who has been electrocuted until you are sure they are not still connected to the </a:t>
            </a:r>
            <a:r>
              <a:rPr lang="en-GB" sz="1050" dirty="0" smtClean="0">
                <a:ln w="0"/>
                <a:solidFill>
                  <a:schemeClr val="accent1"/>
                </a:solidFill>
                <a:effectLst>
                  <a:outerShdw blurRad="38100" dist="25400" dir="5400000" algn="ctr" rotWithShape="0">
                    <a:srgbClr val="6E747A">
                      <a:alpha val="43000"/>
                    </a:srgbClr>
                  </a:outerShdw>
                </a:effectLst>
              </a:rPr>
              <a:t>circuit</a:t>
            </a:r>
            <a:endParaRPr lang="en-GB" sz="105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Remember that high voltage:</a:t>
            </a:r>
          </a:p>
          <a:p>
            <a:pPr lvl="1">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Can arc over gaps</a:t>
            </a:r>
          </a:p>
          <a:p>
            <a:pPr lvl="1">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May require a safety distance of several metres</a:t>
            </a:r>
          </a:p>
          <a:p>
            <a:pPr lvl="1">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Requires specialist knowledge</a:t>
            </a:r>
          </a:p>
          <a:p>
            <a:pPr marL="0" indent="0">
              <a:buNone/>
            </a:pPr>
            <a:endParaRPr lang="en-GB" sz="1400" dirty="0" smtClean="0"/>
          </a:p>
          <a:p>
            <a:endParaRPr lang="en-GB" sz="2600" dirty="0"/>
          </a:p>
        </p:txBody>
      </p:sp>
      <p:pic>
        <p:nvPicPr>
          <p:cNvPr id="2" name="Picture 1"/>
          <p:cNvPicPr>
            <a:picLocks noChangeAspect="1"/>
          </p:cNvPicPr>
          <p:nvPr/>
        </p:nvPicPr>
        <p:blipFill>
          <a:blip r:embed="rId5"/>
          <a:stretch>
            <a:fillRect/>
          </a:stretch>
        </p:blipFill>
        <p:spPr>
          <a:xfrm>
            <a:off x="5998501" y="834693"/>
            <a:ext cx="1438953" cy="1286913"/>
          </a:xfrm>
          <a:prstGeom prst="rect">
            <a:avLst/>
          </a:prstGeom>
        </p:spPr>
      </p:pic>
      <p:sp>
        <p:nvSpPr>
          <p:cNvPr id="9" name="Content Placeholder 2"/>
          <p:cNvSpPr txBox="1">
            <a:spLocks/>
          </p:cNvSpPr>
          <p:nvPr/>
        </p:nvSpPr>
        <p:spPr>
          <a:xfrm>
            <a:off x="6127551" y="2163204"/>
            <a:ext cx="5400600" cy="452596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Poor posture can cause:</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Back pain</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Upper limb disorders</a:t>
            </a:r>
          </a:p>
          <a:p>
            <a:pPr lvl="1">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Stress</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Each can lead to sickness absence</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Report health problems to your line manager</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Report any damaged or missing equipment</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Keep the office tidy and always keep the floor space clear</a:t>
            </a: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Make sure you have a </a:t>
            </a:r>
            <a:r>
              <a:rPr lang="en-GB" sz="1050" dirty="0" smtClean="0">
                <a:ln w="0"/>
                <a:solidFill>
                  <a:schemeClr val="accent1"/>
                </a:solidFill>
                <a:effectLst>
                  <a:outerShdw blurRad="38100" dist="25400" dir="5400000" algn="ctr" rotWithShape="0">
                    <a:srgbClr val="6E747A">
                      <a:alpha val="43000"/>
                    </a:srgbClr>
                  </a:outerShdw>
                </a:effectLst>
              </a:rPr>
              <a:t>DSE assessment</a:t>
            </a:r>
          </a:p>
          <a:p>
            <a:pPr>
              <a:buFont typeface="Wingdings" panose="05000000000000000000" pitchFamily="2" charset="2"/>
              <a:buChar char="v"/>
            </a:pPr>
            <a:r>
              <a:rPr lang="en-GB" sz="1050" dirty="0" smtClean="0">
                <a:ln w="0"/>
                <a:solidFill>
                  <a:schemeClr val="accent1"/>
                </a:solidFill>
                <a:effectLst>
                  <a:outerShdw blurRad="38100" dist="25400" dir="5400000" algn="ctr" rotWithShape="0">
                    <a:srgbClr val="6E747A">
                      <a:alpha val="43000"/>
                    </a:srgbClr>
                  </a:outerShdw>
                </a:effectLst>
              </a:rPr>
              <a:t>Keep </a:t>
            </a:r>
            <a:r>
              <a:rPr lang="en-GB" sz="1050" dirty="0">
                <a:ln w="0"/>
                <a:solidFill>
                  <a:schemeClr val="accent1"/>
                </a:solidFill>
                <a:effectLst>
                  <a:outerShdw blurRad="38100" dist="25400" dir="5400000" algn="ctr" rotWithShape="0">
                    <a:srgbClr val="6E747A">
                      <a:alpha val="43000"/>
                    </a:srgbClr>
                  </a:outerShdw>
                </a:effectLst>
              </a:rPr>
              <a:t>your </a:t>
            </a:r>
            <a:r>
              <a:rPr lang="en-GB" sz="1050" dirty="0" smtClean="0">
                <a:ln w="0"/>
                <a:solidFill>
                  <a:schemeClr val="accent1"/>
                </a:solidFill>
                <a:effectLst>
                  <a:outerShdw blurRad="38100" dist="25400" dir="5400000" algn="ctr" rotWithShape="0">
                    <a:srgbClr val="6E747A">
                      <a:alpha val="43000"/>
                    </a:srgbClr>
                  </a:outerShdw>
                </a:effectLst>
              </a:rPr>
              <a:t>chair properly adjusted</a:t>
            </a:r>
            <a:endParaRPr lang="en-GB" sz="105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Keep the work area as clear </a:t>
            </a:r>
            <a:r>
              <a:rPr lang="en-GB" sz="1050" dirty="0" smtClean="0">
                <a:ln w="0"/>
                <a:solidFill>
                  <a:schemeClr val="accent1"/>
                </a:solidFill>
                <a:effectLst>
                  <a:outerShdw blurRad="38100" dist="25400" dir="5400000" algn="ctr" rotWithShape="0">
                    <a:srgbClr val="6E747A">
                      <a:alpha val="43000"/>
                    </a:srgbClr>
                  </a:outerShdw>
                </a:effectLst>
              </a:rPr>
              <a:t>as possible</a:t>
            </a:r>
            <a:endParaRPr lang="en-GB" sz="105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Build variety into your </a:t>
            </a:r>
            <a:r>
              <a:rPr lang="en-GB" sz="1050" dirty="0" smtClean="0">
                <a:ln w="0"/>
                <a:solidFill>
                  <a:schemeClr val="accent1"/>
                </a:solidFill>
                <a:effectLst>
                  <a:outerShdw blurRad="38100" dist="25400" dir="5400000" algn="ctr" rotWithShape="0">
                    <a:srgbClr val="6E747A">
                      <a:alpha val="43000"/>
                    </a:srgbClr>
                  </a:outerShdw>
                </a:effectLst>
              </a:rPr>
              <a:t>routine</a:t>
            </a:r>
            <a:endParaRPr lang="en-GB" sz="105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Get up and move about at least once per </a:t>
            </a:r>
            <a:r>
              <a:rPr lang="en-GB" sz="1050" dirty="0" smtClean="0">
                <a:ln w="0"/>
                <a:solidFill>
                  <a:schemeClr val="accent1"/>
                </a:solidFill>
                <a:effectLst>
                  <a:outerShdw blurRad="38100" dist="25400" dir="5400000" algn="ctr" rotWithShape="0">
                    <a:srgbClr val="6E747A">
                      <a:alpha val="43000"/>
                    </a:srgbClr>
                  </a:outerShdw>
                </a:effectLst>
              </a:rPr>
              <a:t>hour</a:t>
            </a:r>
            <a:endParaRPr lang="en-GB" sz="1050" dirty="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1050" dirty="0">
                <a:ln w="0"/>
                <a:solidFill>
                  <a:schemeClr val="accent1"/>
                </a:solidFill>
                <a:effectLst>
                  <a:outerShdw blurRad="38100" dist="25400" dir="5400000" algn="ctr" rotWithShape="0">
                    <a:srgbClr val="6E747A">
                      <a:alpha val="43000"/>
                    </a:srgbClr>
                  </a:outerShdw>
                </a:effectLst>
              </a:rPr>
              <a:t>Ensure you have a </a:t>
            </a:r>
            <a:r>
              <a:rPr lang="en-GB" sz="1050" dirty="0" smtClean="0">
                <a:ln w="0"/>
                <a:solidFill>
                  <a:schemeClr val="accent1"/>
                </a:solidFill>
                <a:effectLst>
                  <a:outerShdw blurRad="38100" dist="25400" dir="5400000" algn="ctr" rotWithShape="0">
                    <a:srgbClr val="6E747A">
                      <a:alpha val="43000"/>
                    </a:srgbClr>
                  </a:outerShdw>
                </a:effectLst>
              </a:rPr>
              <a:t>suitable </a:t>
            </a:r>
            <a:r>
              <a:rPr lang="en-GB" sz="1050" dirty="0">
                <a:ln w="0"/>
                <a:solidFill>
                  <a:schemeClr val="accent1"/>
                </a:solidFill>
                <a:effectLst>
                  <a:outerShdw blurRad="38100" dist="25400" dir="5400000" algn="ctr" rotWithShape="0">
                    <a:srgbClr val="6E747A">
                      <a:alpha val="43000"/>
                    </a:srgbClr>
                  </a:outerShdw>
                </a:effectLst>
              </a:rPr>
              <a:t>workstation</a:t>
            </a:r>
          </a:p>
          <a:p>
            <a:endParaRPr lang="en-GB" sz="2600" dirty="0"/>
          </a:p>
        </p:txBody>
      </p:sp>
    </p:spTree>
    <p:extLst>
      <p:ext uri="{BB962C8B-B14F-4D97-AF65-F5344CB8AC3E}">
        <p14:creationId xmlns:p14="http://schemas.microsoft.com/office/powerpoint/2010/main" val="86900265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687441" y="127271"/>
            <a:ext cx="6445188"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Know the Danger Signs   </a:t>
            </a:r>
            <a:endParaRPr lang="en" dirty="0">
              <a:solidFill>
                <a:srgbClr val="0070C0"/>
              </a:solidFill>
            </a:endParaRPr>
          </a:p>
        </p:txBody>
      </p:sp>
      <p:pic>
        <p:nvPicPr>
          <p:cNvPr id="5" name="Picture 4"/>
          <p:cNvPicPr>
            <a:picLocks noChangeAspect="1"/>
          </p:cNvPicPr>
          <p:nvPr/>
        </p:nvPicPr>
        <p:blipFill>
          <a:blip r:embed="rId4"/>
          <a:stretch>
            <a:fillRect/>
          </a:stretch>
        </p:blipFill>
        <p:spPr>
          <a:xfrm>
            <a:off x="1111654" y="793095"/>
            <a:ext cx="9596762" cy="6001515"/>
          </a:xfrm>
          <a:prstGeom prst="rect">
            <a:avLst/>
          </a:prstGeom>
        </p:spPr>
      </p:pic>
    </p:spTree>
    <p:extLst>
      <p:ext uri="{BB962C8B-B14F-4D97-AF65-F5344CB8AC3E}">
        <p14:creationId xmlns:p14="http://schemas.microsoft.com/office/powerpoint/2010/main" val="366004362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812551" y="520118"/>
            <a:ext cx="858320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Important Rules for Hazardous Substances   </a:t>
            </a:r>
            <a:endParaRPr lang="en" dirty="0">
              <a:solidFill>
                <a:srgbClr val="0070C0"/>
              </a:solidFill>
            </a:endParaRPr>
          </a:p>
        </p:txBody>
      </p:sp>
      <p:sp>
        <p:nvSpPr>
          <p:cNvPr id="5" name="Content Placeholder 2"/>
          <p:cNvSpPr>
            <a:spLocks noGrp="1"/>
          </p:cNvSpPr>
          <p:nvPr>
            <p:ph idx="1"/>
          </p:nvPr>
        </p:nvSpPr>
        <p:spPr>
          <a:xfrm>
            <a:off x="251520" y="1351309"/>
            <a:ext cx="7978080" cy="5030019"/>
          </a:xfrm>
        </p:spPr>
        <p:txBody>
          <a:bodyPr>
            <a:normAutofit lnSpcReduction="10000"/>
          </a:bodyPr>
          <a:lstStyle/>
          <a:p>
            <a:pPr>
              <a:buFont typeface="Wingdings" panose="05000000000000000000" pitchFamily="2" charset="2"/>
              <a:buChar char="v"/>
            </a:pPr>
            <a:r>
              <a:rPr lang="en-GB" sz="2200" dirty="0" smtClean="0">
                <a:ln w="0"/>
                <a:solidFill>
                  <a:schemeClr val="accent1"/>
                </a:solidFill>
                <a:effectLst>
                  <a:outerShdw blurRad="38100" dist="25400" dir="5400000" algn="ctr" rotWithShape="0">
                    <a:srgbClr val="6E747A">
                      <a:alpha val="43000"/>
                    </a:srgbClr>
                  </a:outerShdw>
                </a:effectLst>
              </a:rPr>
              <a:t>Hazard information only relates to known hazards</a:t>
            </a:r>
          </a:p>
          <a:p>
            <a:pPr>
              <a:buFont typeface="Wingdings" panose="05000000000000000000" pitchFamily="2" charset="2"/>
              <a:buChar char="v"/>
            </a:pP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200" dirty="0" smtClean="0">
                <a:ln w="0"/>
                <a:solidFill>
                  <a:schemeClr val="accent1"/>
                </a:solidFill>
                <a:effectLst>
                  <a:outerShdw blurRad="38100" dist="25400" dir="5400000" algn="ctr" rotWithShape="0">
                    <a:srgbClr val="6E747A">
                      <a:alpha val="43000"/>
                    </a:srgbClr>
                  </a:outerShdw>
                </a:effectLst>
              </a:rPr>
              <a:t>Every hazardous substance needs to be assessed – read the COSHH Assessment before use</a:t>
            </a:r>
          </a:p>
          <a:p>
            <a:pPr>
              <a:buFont typeface="Wingdings" panose="05000000000000000000" pitchFamily="2" charset="2"/>
              <a:buChar char="v"/>
            </a:pP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200" dirty="0" smtClean="0">
                <a:ln w="0"/>
                <a:solidFill>
                  <a:schemeClr val="accent1"/>
                </a:solidFill>
                <a:effectLst>
                  <a:outerShdw blurRad="38100" dist="25400" dir="5400000" algn="ctr" rotWithShape="0">
                    <a:srgbClr val="6E747A">
                      <a:alpha val="43000"/>
                    </a:srgbClr>
                  </a:outerShdw>
                </a:effectLst>
              </a:rPr>
              <a:t>Make sure you know the hazards, and how to keep yourself safe – and what to do in an emergency</a:t>
            </a:r>
          </a:p>
          <a:p>
            <a:pPr>
              <a:buFont typeface="Wingdings" panose="05000000000000000000" pitchFamily="2" charset="2"/>
              <a:buChar char="v"/>
            </a:pP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200" dirty="0" smtClean="0">
                <a:ln w="0"/>
                <a:solidFill>
                  <a:schemeClr val="accent1"/>
                </a:solidFill>
                <a:effectLst>
                  <a:outerShdw blurRad="38100" dist="25400" dir="5400000" algn="ctr" rotWithShape="0">
                    <a:srgbClr val="6E747A">
                      <a:alpha val="43000"/>
                    </a:srgbClr>
                  </a:outerShdw>
                </a:effectLst>
              </a:rPr>
              <a:t>Substances that can be inhaled usually present the most danger, for example asbestos</a:t>
            </a:r>
          </a:p>
          <a:p>
            <a:pPr>
              <a:buFont typeface="Wingdings" panose="05000000000000000000" pitchFamily="2" charset="2"/>
              <a:buChar char="v"/>
            </a:pPr>
            <a:endParaRPr lang="en-GB" sz="8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200" dirty="0" smtClean="0">
                <a:ln w="0"/>
                <a:solidFill>
                  <a:schemeClr val="accent1"/>
                </a:solidFill>
                <a:effectLst>
                  <a:outerShdw blurRad="38100" dist="25400" dir="5400000" algn="ctr" rotWithShape="0">
                    <a:srgbClr val="6E747A">
                      <a:alpha val="43000"/>
                    </a:srgbClr>
                  </a:outerShdw>
                </a:effectLst>
              </a:rPr>
              <a:t>Particularly dangerous:</a:t>
            </a:r>
            <a:br>
              <a:rPr lang="en-GB" sz="2200" dirty="0" smtClean="0">
                <a:ln w="0"/>
                <a:solidFill>
                  <a:schemeClr val="accent1"/>
                </a:solidFill>
                <a:effectLst>
                  <a:outerShdw blurRad="38100" dist="25400" dir="5400000" algn="ctr" rotWithShape="0">
                    <a:srgbClr val="6E747A">
                      <a:alpha val="43000"/>
                    </a:srgbClr>
                  </a:outerShdw>
                </a:effectLst>
              </a:rPr>
            </a:br>
            <a:r>
              <a:rPr lang="en-GB" sz="2200" dirty="0" smtClean="0">
                <a:ln w="0"/>
                <a:solidFill>
                  <a:schemeClr val="accent1"/>
                </a:solidFill>
                <a:effectLst>
                  <a:outerShdw blurRad="38100" dist="25400" dir="5400000" algn="ctr" rotWithShape="0">
                    <a:srgbClr val="6E747A">
                      <a:alpha val="43000"/>
                    </a:srgbClr>
                  </a:outerShdw>
                </a:effectLst>
              </a:rPr>
              <a:t>	- Evaporation from toxic and combustible liquids</a:t>
            </a:r>
            <a:br>
              <a:rPr lang="en-GB" sz="2200" dirty="0" smtClean="0">
                <a:ln w="0"/>
                <a:solidFill>
                  <a:schemeClr val="accent1"/>
                </a:solidFill>
                <a:effectLst>
                  <a:outerShdw blurRad="38100" dist="25400" dir="5400000" algn="ctr" rotWithShape="0">
                    <a:srgbClr val="6E747A">
                      <a:alpha val="43000"/>
                    </a:srgbClr>
                  </a:outerShdw>
                </a:effectLst>
              </a:rPr>
            </a:br>
            <a:r>
              <a:rPr lang="en-GB" sz="2200" dirty="0" smtClean="0">
                <a:ln w="0"/>
                <a:solidFill>
                  <a:schemeClr val="accent1"/>
                </a:solidFill>
                <a:effectLst>
                  <a:outerShdw blurRad="38100" dist="25400" dir="5400000" algn="ctr" rotWithShape="0">
                    <a:srgbClr val="6E747A">
                      <a:alpha val="43000"/>
                    </a:srgbClr>
                  </a:outerShdw>
                </a:effectLst>
              </a:rPr>
              <a:t>	- Use of unsuitable containers</a:t>
            </a:r>
            <a:r>
              <a:rPr lang="en-GB" sz="2200" dirty="0">
                <a:ln w="0"/>
                <a:solidFill>
                  <a:schemeClr val="accent1"/>
                </a:solidFill>
                <a:effectLst>
                  <a:outerShdw blurRad="38100" dist="25400" dir="5400000" algn="ctr" rotWithShape="0">
                    <a:srgbClr val="6E747A">
                      <a:alpha val="43000"/>
                    </a:srgbClr>
                  </a:outerShdw>
                </a:effectLst>
              </a:rPr>
              <a:t> </a:t>
            </a:r>
            <a:r>
              <a:rPr lang="en-GB" sz="2200" dirty="0" smtClean="0">
                <a:ln w="0"/>
                <a:solidFill>
                  <a:schemeClr val="accent1"/>
                </a:solidFill>
                <a:effectLst>
                  <a:outerShdw blurRad="38100" dist="25400" dir="5400000" algn="ctr" rotWithShape="0">
                    <a:srgbClr val="6E747A">
                      <a:alpha val="43000"/>
                    </a:srgbClr>
                  </a:outerShdw>
                </a:effectLst>
              </a:rPr>
              <a:t>e.g. hazardous substances stored in drink bottles</a:t>
            </a:r>
            <a:endParaRPr lang="en-GB" sz="22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8380521" y="4048670"/>
            <a:ext cx="3699814" cy="2686937"/>
          </a:xfrm>
          <a:prstGeom prst="rect">
            <a:avLst/>
          </a:prstGeom>
        </p:spPr>
      </p:pic>
    </p:spTree>
    <p:extLst>
      <p:ext uri="{BB962C8B-B14F-4D97-AF65-F5344CB8AC3E}">
        <p14:creationId xmlns:p14="http://schemas.microsoft.com/office/powerpoint/2010/main" val="382109034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208046" y="127271"/>
            <a:ext cx="74242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Fire Prevention and Fire Fighting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9738804" y="793094"/>
            <a:ext cx="1875243" cy="1875243"/>
          </a:xfrm>
          <a:prstGeom prst="rect">
            <a:avLst/>
          </a:prstGeom>
        </p:spPr>
      </p:pic>
      <p:pic>
        <p:nvPicPr>
          <p:cNvPr id="5" name="Picture 4"/>
          <p:cNvPicPr>
            <a:picLocks noChangeAspect="1"/>
          </p:cNvPicPr>
          <p:nvPr/>
        </p:nvPicPr>
        <p:blipFill>
          <a:blip r:embed="rId5"/>
          <a:stretch>
            <a:fillRect/>
          </a:stretch>
        </p:blipFill>
        <p:spPr>
          <a:xfrm>
            <a:off x="9777859" y="3207059"/>
            <a:ext cx="1797131" cy="1797131"/>
          </a:xfrm>
          <a:prstGeom prst="rect">
            <a:avLst/>
          </a:prstGeom>
        </p:spPr>
      </p:pic>
      <p:pic>
        <p:nvPicPr>
          <p:cNvPr id="9" name="Picture 8"/>
          <p:cNvPicPr>
            <a:picLocks noChangeAspect="1"/>
          </p:cNvPicPr>
          <p:nvPr/>
        </p:nvPicPr>
        <p:blipFill>
          <a:blip r:embed="rId6"/>
          <a:stretch>
            <a:fillRect/>
          </a:stretch>
        </p:blipFill>
        <p:spPr>
          <a:xfrm>
            <a:off x="197693" y="5145233"/>
            <a:ext cx="1614858" cy="1582560"/>
          </a:xfrm>
          <a:prstGeom prst="rect">
            <a:avLst/>
          </a:prstGeom>
        </p:spPr>
      </p:pic>
      <p:sp>
        <p:nvSpPr>
          <p:cNvPr id="6" name="Content Placeholder 3"/>
          <p:cNvSpPr>
            <a:spLocks noGrp="1"/>
          </p:cNvSpPr>
          <p:nvPr>
            <p:ph sz="half" idx="1"/>
          </p:nvPr>
        </p:nvSpPr>
        <p:spPr>
          <a:xfrm>
            <a:off x="1556538" y="944078"/>
            <a:ext cx="3672410" cy="4525963"/>
          </a:xfrm>
          <a:ln>
            <a:solidFill>
              <a:srgbClr val="FF0000"/>
            </a:solidFill>
          </a:ln>
        </p:spPr>
        <p:txBody>
          <a:bodyPr>
            <a:noAutofit/>
          </a:bodyPr>
          <a:lstStyle/>
          <a:p>
            <a:pPr>
              <a:buNone/>
            </a:pPr>
            <a:r>
              <a:rPr lang="en-GB" sz="2000" dirty="0" smtClean="0">
                <a:ln w="0"/>
                <a:solidFill>
                  <a:schemeClr val="accent1"/>
                </a:solidFill>
              </a:rPr>
              <a:t>Fire Prevention:</a:t>
            </a:r>
          </a:p>
          <a:p>
            <a:pPr>
              <a:buFont typeface="Wingdings" panose="05000000000000000000" pitchFamily="2" charset="2"/>
              <a:buChar char="v"/>
            </a:pPr>
            <a:r>
              <a:rPr lang="en-GB" sz="2000" dirty="0" smtClean="0">
                <a:ln w="0"/>
                <a:solidFill>
                  <a:schemeClr val="accent1"/>
                </a:solidFill>
              </a:rPr>
              <a:t>Comply with local rules</a:t>
            </a:r>
          </a:p>
          <a:p>
            <a:pPr>
              <a:buFont typeface="Wingdings" panose="05000000000000000000" pitchFamily="2" charset="2"/>
              <a:buChar char="v"/>
            </a:pPr>
            <a:r>
              <a:rPr lang="en-GB" sz="2000" dirty="0" smtClean="0">
                <a:ln w="0"/>
                <a:solidFill>
                  <a:schemeClr val="accent1"/>
                </a:solidFill>
              </a:rPr>
              <a:t>Take extra care when handling flammable or oxidising materials</a:t>
            </a:r>
          </a:p>
          <a:p>
            <a:pPr>
              <a:buFont typeface="Wingdings" panose="05000000000000000000" pitchFamily="2" charset="2"/>
              <a:buChar char="v"/>
            </a:pPr>
            <a:r>
              <a:rPr lang="en-GB" sz="2000" dirty="0" smtClean="0">
                <a:ln w="0"/>
                <a:solidFill>
                  <a:schemeClr val="accent1"/>
                </a:solidFill>
              </a:rPr>
              <a:t>Take extra care with hot work</a:t>
            </a:r>
          </a:p>
          <a:p>
            <a:pPr>
              <a:buFont typeface="Wingdings" panose="05000000000000000000" pitchFamily="2" charset="2"/>
              <a:buChar char="v"/>
            </a:pPr>
            <a:r>
              <a:rPr lang="en-GB" sz="2000" dirty="0" smtClean="0">
                <a:ln w="0"/>
                <a:solidFill>
                  <a:schemeClr val="accent1"/>
                </a:solidFill>
              </a:rPr>
              <a:t>Ensure contractors are supervised and monitored</a:t>
            </a:r>
          </a:p>
          <a:p>
            <a:pPr>
              <a:buFont typeface="Wingdings" panose="05000000000000000000" pitchFamily="2" charset="2"/>
              <a:buChar char="v"/>
            </a:pPr>
            <a:r>
              <a:rPr lang="en-GB" sz="2000" dirty="0" smtClean="0">
                <a:ln w="0"/>
                <a:solidFill>
                  <a:schemeClr val="accent1"/>
                </a:solidFill>
              </a:rPr>
              <a:t>Avoid damage to fire partitions (doors and walls)</a:t>
            </a:r>
          </a:p>
          <a:p>
            <a:endParaRPr lang="en-GB" sz="2600" dirty="0"/>
          </a:p>
        </p:txBody>
      </p:sp>
      <p:sp>
        <p:nvSpPr>
          <p:cNvPr id="7" name="Content Placeholder 4"/>
          <p:cNvSpPr txBox="1">
            <a:spLocks/>
          </p:cNvSpPr>
          <p:nvPr/>
        </p:nvSpPr>
        <p:spPr>
          <a:xfrm>
            <a:off x="5533734" y="944078"/>
            <a:ext cx="3672410" cy="4525963"/>
          </a:xfrm>
          <a:prstGeom prst="rect">
            <a:avLst/>
          </a:prstGeom>
          <a:ln>
            <a:solidFill>
              <a:srgbClr val="FF0000"/>
            </a:solidFill>
          </a:ln>
        </p:spPr>
        <p:txBody>
          <a:bodyP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dirty="0" smtClean="0">
                <a:ln w="0"/>
                <a:solidFill>
                  <a:schemeClr val="accent1"/>
                </a:solidFill>
              </a:rPr>
              <a:t>Fire Evacuation:</a:t>
            </a:r>
          </a:p>
          <a:p>
            <a:pPr>
              <a:buFont typeface="Wingdings" panose="05000000000000000000" pitchFamily="2" charset="2"/>
              <a:buChar char="v"/>
            </a:pPr>
            <a:r>
              <a:rPr lang="en-GB" dirty="0" smtClean="0">
                <a:ln w="0"/>
                <a:solidFill>
                  <a:schemeClr val="accent1"/>
                </a:solidFill>
              </a:rPr>
              <a:t>Sound the alarm</a:t>
            </a:r>
          </a:p>
          <a:p>
            <a:pPr>
              <a:buFont typeface="Wingdings" panose="05000000000000000000" pitchFamily="2" charset="2"/>
              <a:buChar char="v"/>
            </a:pPr>
            <a:r>
              <a:rPr lang="en-GB" dirty="0" smtClean="0">
                <a:ln w="0"/>
                <a:solidFill>
                  <a:schemeClr val="accent1"/>
                </a:solidFill>
              </a:rPr>
              <a:t>Call the fire brigade</a:t>
            </a:r>
          </a:p>
          <a:p>
            <a:pPr>
              <a:buFont typeface="Wingdings" panose="05000000000000000000" pitchFamily="2" charset="2"/>
              <a:buChar char="v"/>
            </a:pPr>
            <a:r>
              <a:rPr lang="en-GB" dirty="0" smtClean="0">
                <a:ln w="0"/>
                <a:solidFill>
                  <a:schemeClr val="accent1"/>
                </a:solidFill>
              </a:rPr>
              <a:t>Evacuate the building</a:t>
            </a:r>
          </a:p>
          <a:p>
            <a:pPr>
              <a:buFont typeface="Wingdings" panose="05000000000000000000" pitchFamily="2" charset="2"/>
              <a:buChar char="v"/>
            </a:pPr>
            <a:r>
              <a:rPr lang="en-GB" dirty="0" smtClean="0">
                <a:ln w="0"/>
                <a:solidFill>
                  <a:schemeClr val="accent1"/>
                </a:solidFill>
              </a:rPr>
              <a:t>Report to your assembly point</a:t>
            </a:r>
          </a:p>
          <a:p>
            <a:pPr>
              <a:buFont typeface="Wingdings" panose="05000000000000000000" pitchFamily="2" charset="2"/>
              <a:buChar char="v"/>
            </a:pPr>
            <a:r>
              <a:rPr lang="en-GB" dirty="0" smtClean="0">
                <a:ln w="0"/>
                <a:solidFill>
                  <a:schemeClr val="accent1"/>
                </a:solidFill>
              </a:rPr>
              <a:t>Be familiar with exit routes</a:t>
            </a:r>
          </a:p>
          <a:p>
            <a:pPr>
              <a:buFont typeface="Wingdings" panose="05000000000000000000" pitchFamily="2" charset="2"/>
              <a:buChar char="v"/>
            </a:pPr>
            <a:r>
              <a:rPr lang="en-GB" dirty="0" smtClean="0">
                <a:ln w="0"/>
                <a:solidFill>
                  <a:schemeClr val="accent1"/>
                </a:solidFill>
              </a:rPr>
              <a:t>Know your fire extinguishers and how to use them</a:t>
            </a:r>
          </a:p>
          <a:p>
            <a:pPr>
              <a:buFont typeface="Wingdings" panose="05000000000000000000" pitchFamily="2" charset="2"/>
              <a:buChar char="v"/>
            </a:pPr>
            <a:r>
              <a:rPr lang="en-GB" dirty="0" smtClean="0">
                <a:ln w="0"/>
                <a:solidFill>
                  <a:schemeClr val="accent1"/>
                </a:solidFill>
              </a:rPr>
              <a:t>Do not attempt to fight a fire unless you have been trained to do so or need to do so in order to effect escape</a:t>
            </a:r>
            <a:endParaRPr lang="en-GB" dirty="0">
              <a:ln w="0"/>
              <a:solidFill>
                <a:schemeClr val="accent1"/>
              </a:solidFill>
            </a:endParaRPr>
          </a:p>
        </p:txBody>
      </p:sp>
      <p:sp>
        <p:nvSpPr>
          <p:cNvPr id="8" name="TextBox 7"/>
          <p:cNvSpPr txBox="1"/>
          <p:nvPr/>
        </p:nvSpPr>
        <p:spPr>
          <a:xfrm>
            <a:off x="1556538" y="5613605"/>
            <a:ext cx="7649606" cy="954107"/>
          </a:xfrm>
          <a:prstGeom prst="rect">
            <a:avLst/>
          </a:prstGeom>
          <a:noFill/>
        </p:spPr>
        <p:txBody>
          <a:bodyPr wrap="square" rtlCol="0">
            <a:spAutoFit/>
          </a:bodyPr>
          <a:lstStyle/>
          <a:p>
            <a:pPr algn="ctr"/>
            <a:r>
              <a:rPr lang="en-GB" sz="2800" b="1" dirty="0" smtClean="0">
                <a:solidFill>
                  <a:srgbClr val="FF0000"/>
                </a:solidFill>
              </a:rPr>
              <a:t>Property can be replaced – People cannot! </a:t>
            </a:r>
          </a:p>
          <a:p>
            <a:pPr algn="ctr"/>
            <a:r>
              <a:rPr lang="en-GB" sz="2800" b="1" dirty="0" smtClean="0">
                <a:solidFill>
                  <a:srgbClr val="FF0000"/>
                </a:solidFill>
              </a:rPr>
              <a:t>Safety First!</a:t>
            </a:r>
            <a:endParaRPr lang="en-GB" sz="2800" b="1" dirty="0">
              <a:solidFill>
                <a:srgbClr val="FF0000"/>
              </a:solidFill>
            </a:endParaRPr>
          </a:p>
        </p:txBody>
      </p:sp>
    </p:spTree>
    <p:extLst>
      <p:ext uri="{BB962C8B-B14F-4D97-AF65-F5344CB8AC3E}">
        <p14:creationId xmlns:p14="http://schemas.microsoft.com/office/powerpoint/2010/main" val="111688572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012737" y="739830"/>
            <a:ext cx="74242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Shift work and Tiredness can cause an accident!  </a:t>
            </a:r>
            <a:endParaRPr lang="en" dirty="0">
              <a:solidFill>
                <a:srgbClr val="0070C0"/>
              </a:solidFill>
            </a:endParaRPr>
          </a:p>
        </p:txBody>
      </p:sp>
      <p:sp>
        <p:nvSpPr>
          <p:cNvPr id="5" name="Content Placeholder 2"/>
          <p:cNvSpPr>
            <a:spLocks noGrp="1"/>
          </p:cNvSpPr>
          <p:nvPr>
            <p:ph sz="half" idx="1"/>
          </p:nvPr>
        </p:nvSpPr>
        <p:spPr>
          <a:xfrm>
            <a:off x="458666" y="1392534"/>
            <a:ext cx="3554040" cy="4765598"/>
          </a:xfrm>
        </p:spPr>
        <p:txBody>
          <a:bodyPr>
            <a:noAutofit/>
          </a:bodyPr>
          <a:lstStyle/>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Tiredness</a:t>
            </a:r>
            <a:endParaRPr lang="en-GB" sz="10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Dulls the senses</a:t>
            </a:r>
            <a:endParaRPr lang="en-GB" sz="10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Results in reduced awareness</a:t>
            </a:r>
            <a:endParaRPr lang="en-GB" sz="10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Makes you prone to accidents</a:t>
            </a:r>
            <a:endParaRPr lang="en-GB" sz="10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Reduces work efficiency and impacts on output</a:t>
            </a:r>
            <a:endParaRPr lang="en-GB" sz="1000" dirty="0" smtClean="0">
              <a:ln w="0"/>
              <a:solidFill>
                <a:schemeClr val="accent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Has a similar effect to alcohol</a:t>
            </a:r>
          </a:p>
          <a:p>
            <a:endParaRPr lang="en-GB" dirty="0" smtClean="0"/>
          </a:p>
          <a:p>
            <a:endParaRPr lang="en-GB" dirty="0"/>
          </a:p>
        </p:txBody>
      </p:sp>
      <p:sp>
        <p:nvSpPr>
          <p:cNvPr id="6" name="Content Placeholder 3"/>
          <p:cNvSpPr txBox="1">
            <a:spLocks/>
          </p:cNvSpPr>
          <p:nvPr/>
        </p:nvSpPr>
        <p:spPr>
          <a:xfrm>
            <a:off x="4412202" y="1405654"/>
            <a:ext cx="3684233" cy="452596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Make sure you are fit for work</a:t>
            </a: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Plan your rest periods</a:t>
            </a: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Take breaks from repetitive work</a:t>
            </a:r>
          </a:p>
          <a:p>
            <a:pPr>
              <a:buFont typeface="Wingdings" panose="05000000000000000000" pitchFamily="2" charset="2"/>
              <a:buChar char="v"/>
            </a:pPr>
            <a:r>
              <a:rPr lang="en-GB" sz="2400" dirty="0" smtClean="0">
                <a:ln w="0"/>
                <a:solidFill>
                  <a:schemeClr val="accent1"/>
                </a:solidFill>
                <a:effectLst>
                  <a:outerShdw blurRad="38100" dist="25400" dir="5400000" algn="ctr" rotWithShape="0">
                    <a:srgbClr val="6E747A">
                      <a:alpha val="43000"/>
                    </a:srgbClr>
                  </a:outerShdw>
                </a:effectLst>
              </a:rPr>
              <a:t>Take extra care when driving or returning home</a:t>
            </a:r>
            <a:endParaRPr lang="en-GB" sz="24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8272006" y="1166019"/>
            <a:ext cx="3706689" cy="5218628"/>
          </a:xfrm>
          <a:prstGeom prst="rect">
            <a:avLst/>
          </a:prstGeom>
        </p:spPr>
      </p:pic>
    </p:spTree>
    <p:extLst>
      <p:ext uri="{BB962C8B-B14F-4D97-AF65-F5344CB8AC3E}">
        <p14:creationId xmlns:p14="http://schemas.microsoft.com/office/powerpoint/2010/main" val="103406325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54780" y="127271"/>
            <a:ext cx="74242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Responding to Accidents </a:t>
            </a:r>
            <a:endParaRPr lang="en" dirty="0">
              <a:solidFill>
                <a:srgbClr val="0070C0"/>
              </a:solidFill>
            </a:endParaRPr>
          </a:p>
        </p:txBody>
      </p:sp>
      <p:pic>
        <p:nvPicPr>
          <p:cNvPr id="2" name="Picture 1"/>
          <p:cNvPicPr>
            <a:picLocks noChangeAspect="1"/>
          </p:cNvPicPr>
          <p:nvPr/>
        </p:nvPicPr>
        <p:blipFill rotWithShape="1">
          <a:blip r:embed="rId4"/>
          <a:srcRect b="8142"/>
          <a:stretch/>
        </p:blipFill>
        <p:spPr>
          <a:xfrm>
            <a:off x="9992255" y="152308"/>
            <a:ext cx="1999278" cy="2664363"/>
          </a:xfrm>
          <a:prstGeom prst="rect">
            <a:avLst/>
          </a:prstGeom>
        </p:spPr>
      </p:pic>
      <p:sp>
        <p:nvSpPr>
          <p:cNvPr id="5" name="Content Placeholder 2"/>
          <p:cNvSpPr>
            <a:spLocks noGrp="1"/>
          </p:cNvSpPr>
          <p:nvPr>
            <p:ph sz="half" idx="1"/>
          </p:nvPr>
        </p:nvSpPr>
        <p:spPr>
          <a:xfrm>
            <a:off x="358051" y="917600"/>
            <a:ext cx="9291975" cy="1774566"/>
          </a:xfrm>
        </p:spPr>
        <p:txBody>
          <a:bodyPr/>
          <a:lstStyle/>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Accidents require a quick and efficient response</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Plan your response in advance</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Ensure First Aid cover and equipment is suitable</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Train rescue teams</a:t>
            </a:r>
          </a:p>
          <a:p>
            <a:endParaRPr lang="en-GB" dirty="0"/>
          </a:p>
        </p:txBody>
      </p:sp>
      <p:sp>
        <p:nvSpPr>
          <p:cNvPr id="6" name="Content Placeholder 3"/>
          <p:cNvSpPr txBox="1">
            <a:spLocks/>
          </p:cNvSpPr>
          <p:nvPr/>
        </p:nvSpPr>
        <p:spPr>
          <a:xfrm>
            <a:off x="358051" y="2816671"/>
            <a:ext cx="4667693" cy="3568823"/>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Immediate Action:</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Assess the situation</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Deal with any danger</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Rescue, if necessary</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Call for assistance</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Prioritise and treat casualties</a:t>
            </a:r>
          </a:p>
          <a:p>
            <a:pPr>
              <a:buFont typeface="Wingdings" panose="05000000000000000000" pitchFamily="2" charset="2"/>
              <a:buChar char="v"/>
            </a:pPr>
            <a:r>
              <a:rPr lang="en-GB" sz="2000" dirty="0" smtClean="0">
                <a:ln w="0"/>
                <a:solidFill>
                  <a:schemeClr val="accent1"/>
                </a:solidFill>
                <a:effectLst>
                  <a:outerShdw blurRad="38100" dist="25400" dir="5400000" algn="ctr" rotWithShape="0">
                    <a:srgbClr val="6E747A">
                      <a:alpha val="43000"/>
                    </a:srgbClr>
                  </a:outerShdw>
                </a:effectLst>
              </a:rPr>
              <a:t>Report the incident.</a:t>
            </a:r>
            <a:endParaRPr lang="en-GB" sz="2000" dirty="0">
              <a:ln w="0"/>
              <a:solidFill>
                <a:schemeClr val="accent1"/>
              </a:solidFill>
              <a:effectLst>
                <a:outerShdw blurRad="38100" dist="25400" dir="5400000" algn="ctr" rotWithShape="0">
                  <a:srgbClr val="6E747A">
                    <a:alpha val="43000"/>
                  </a:srgbClr>
                </a:outerShdw>
              </a:effectLst>
            </a:endParaRPr>
          </a:p>
        </p:txBody>
      </p:sp>
      <p:sp>
        <p:nvSpPr>
          <p:cNvPr id="8" name="Cloud 7"/>
          <p:cNvSpPr/>
          <p:nvPr/>
        </p:nvSpPr>
        <p:spPr>
          <a:xfrm>
            <a:off x="4651898" y="2692166"/>
            <a:ext cx="7057748" cy="3844031"/>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n w="0"/>
                <a:solidFill>
                  <a:schemeClr val="bg1"/>
                </a:solidFill>
                <a:effectLst>
                  <a:outerShdw blurRad="38100" dist="25400" dir="5400000" algn="ctr" rotWithShape="0">
                    <a:srgbClr val="6E747A">
                      <a:alpha val="43000"/>
                    </a:srgbClr>
                  </a:outerShdw>
                </a:effectLst>
              </a:rPr>
              <a:t>Always report Accidents and Incidents</a:t>
            </a:r>
            <a:r>
              <a:rPr lang="en-GB" dirty="0" smtClean="0">
                <a:ln w="0"/>
                <a:solidFill>
                  <a:schemeClr val="bg1"/>
                </a:solidFill>
                <a:effectLst>
                  <a:outerShdw blurRad="38100" dist="25400" dir="5400000" algn="ctr" rotWithShape="0">
                    <a:srgbClr val="6E747A">
                      <a:alpha val="43000"/>
                    </a:srgbClr>
                  </a:outerShdw>
                </a:effectLst>
              </a:rPr>
              <a:t>:</a:t>
            </a:r>
          </a:p>
          <a:p>
            <a:endParaRPr lang="en-GB" dirty="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a:ln w="0"/>
                <a:solidFill>
                  <a:schemeClr val="bg1"/>
                </a:solidFill>
                <a:effectLst>
                  <a:outerShdw blurRad="38100" dist="25400" dir="5400000" algn="ctr" rotWithShape="0">
                    <a:srgbClr val="6E747A">
                      <a:alpha val="43000"/>
                    </a:srgbClr>
                  </a:outerShdw>
                </a:effectLst>
              </a:rPr>
              <a:t>Even if there is minor or even no </a:t>
            </a:r>
            <a:r>
              <a:rPr lang="en-GB" dirty="0" smtClean="0">
                <a:ln w="0"/>
                <a:solidFill>
                  <a:schemeClr val="bg1"/>
                </a:solidFill>
                <a:effectLst>
                  <a:outerShdw blurRad="38100" dist="25400" dir="5400000" algn="ctr" rotWithShape="0">
                    <a:srgbClr val="6E747A">
                      <a:alpha val="43000"/>
                    </a:srgbClr>
                  </a:outerShdw>
                </a:effectLst>
              </a:rPr>
              <a:t>injury</a:t>
            </a:r>
          </a:p>
          <a:p>
            <a:endParaRPr lang="en-GB" dirty="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a:ln w="0"/>
                <a:solidFill>
                  <a:schemeClr val="bg1"/>
                </a:solidFill>
                <a:effectLst>
                  <a:outerShdw blurRad="38100" dist="25400" dir="5400000" algn="ctr" rotWithShape="0">
                    <a:srgbClr val="6E747A">
                      <a:alpha val="43000"/>
                    </a:srgbClr>
                  </a:outerShdw>
                </a:effectLst>
              </a:rPr>
              <a:t>Many major accidents happened because minor events were </a:t>
            </a:r>
            <a:r>
              <a:rPr lang="en-GB" dirty="0" smtClean="0">
                <a:ln w="0"/>
                <a:solidFill>
                  <a:schemeClr val="bg1"/>
                </a:solidFill>
                <a:effectLst>
                  <a:outerShdw blurRad="38100" dist="25400" dir="5400000" algn="ctr" rotWithShape="0">
                    <a:srgbClr val="6E747A">
                      <a:alpha val="43000"/>
                    </a:srgbClr>
                  </a:outerShdw>
                </a:effectLst>
              </a:rPr>
              <a:t>ignored</a:t>
            </a:r>
          </a:p>
          <a:p>
            <a:endParaRPr lang="en-GB" dirty="0">
              <a:ln w="0"/>
              <a:solidFill>
                <a:schemeClr val="bg1"/>
              </a:solidFill>
              <a:effectLst>
                <a:outerShdw blurRad="38100" dist="25400" dir="5400000" algn="ctr" rotWithShape="0">
                  <a:srgbClr val="6E747A">
                    <a:alpha val="43000"/>
                  </a:srgbClr>
                </a:outerShdw>
              </a:effectLst>
            </a:endParaRPr>
          </a:p>
          <a:p>
            <a:pPr>
              <a:buFont typeface="Wingdings" panose="05000000000000000000" pitchFamily="2" charset="2"/>
              <a:buChar char="v"/>
            </a:pPr>
            <a:r>
              <a:rPr lang="en-GB" dirty="0">
                <a:ln w="0"/>
                <a:solidFill>
                  <a:schemeClr val="bg1"/>
                </a:solidFill>
                <a:effectLst>
                  <a:outerShdw blurRad="38100" dist="25400" dir="5400000" algn="ctr" rotWithShape="0">
                    <a:srgbClr val="6E747A">
                      <a:alpha val="43000"/>
                    </a:srgbClr>
                  </a:outerShdw>
                </a:effectLst>
              </a:rPr>
              <a:t>We can’t prevent it happening again if we don’t know about it</a:t>
            </a:r>
          </a:p>
        </p:txBody>
      </p:sp>
    </p:spTree>
    <p:extLst>
      <p:ext uri="{BB962C8B-B14F-4D97-AF65-F5344CB8AC3E}">
        <p14:creationId xmlns:p14="http://schemas.microsoft.com/office/powerpoint/2010/main" val="210156935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338004" y="127271"/>
            <a:ext cx="4900473"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a:t>
            </a:r>
            <a:endParaRPr lang="en" dirty="0">
              <a:solidFill>
                <a:srgbClr val="0070C0"/>
              </a:solidFill>
            </a:endParaRPr>
          </a:p>
        </p:txBody>
      </p:sp>
      <p:sp>
        <p:nvSpPr>
          <p:cNvPr id="5" name="Title 1"/>
          <p:cNvSpPr>
            <a:spLocks noGrp="1"/>
          </p:cNvSpPr>
          <p:nvPr>
            <p:ph type="title"/>
          </p:nvPr>
        </p:nvSpPr>
        <p:spPr>
          <a:xfrm>
            <a:off x="197693" y="940462"/>
            <a:ext cx="7792210" cy="1003747"/>
          </a:xfrm>
        </p:spPr>
        <p:txBody>
          <a:bodyPr>
            <a:normAutofit/>
            <a:scene3d>
              <a:camera prst="orthographicFront"/>
              <a:lightRig rig="threePt" dir="t"/>
            </a:scene3d>
            <a:sp3d extrusionH="57150">
              <a:bevelT w="38100" h="38100"/>
            </a:sp3d>
          </a:bodyPr>
          <a:lstStyle/>
          <a:p>
            <a:r>
              <a:rPr lang="en-GB" sz="4400" b="1" dirty="0" smtClean="0"/>
              <a:t>What is a Risk Assessment ?</a:t>
            </a:r>
            <a:endParaRPr lang="en-GB" sz="4400" b="1" dirty="0"/>
          </a:p>
        </p:txBody>
      </p:sp>
      <p:sp>
        <p:nvSpPr>
          <p:cNvPr id="6" name="Content Placeholder 2"/>
          <p:cNvSpPr>
            <a:spLocks noGrp="1"/>
          </p:cNvSpPr>
          <p:nvPr>
            <p:ph idx="1"/>
          </p:nvPr>
        </p:nvSpPr>
        <p:spPr>
          <a:xfrm>
            <a:off x="457200" y="1822142"/>
            <a:ext cx="8837720" cy="2101788"/>
          </a:xfrm>
        </p:spPr>
        <p:txBody>
          <a:bodyPr>
            <a:noAutofit/>
          </a:bodyPr>
          <a:lstStyle/>
          <a:p>
            <a:pPr>
              <a:buClrTx/>
              <a:buFont typeface="Arial" pitchFamily="34" charset="0"/>
              <a:buChar char="•"/>
            </a:pPr>
            <a:r>
              <a:rPr lang="en-GB" sz="2400" dirty="0" smtClean="0">
                <a:ln w="0"/>
                <a:solidFill>
                  <a:schemeClr val="accent1"/>
                </a:solidFill>
                <a:effectLst>
                  <a:outerShdw blurRad="38100" dist="25400" dir="5400000" algn="ctr" rotWithShape="0">
                    <a:srgbClr val="6E747A">
                      <a:alpha val="43000"/>
                    </a:srgbClr>
                  </a:outerShdw>
                </a:effectLst>
              </a:rPr>
              <a:t>It is a legal requirement </a:t>
            </a:r>
          </a:p>
          <a:p>
            <a:pPr>
              <a:buClrTx/>
              <a:buFont typeface="Arial" pitchFamily="34" charset="0"/>
              <a:buChar char="•"/>
            </a:pPr>
            <a:r>
              <a:rPr lang="en-GB" sz="2400" dirty="0" smtClean="0">
                <a:ln w="0"/>
                <a:solidFill>
                  <a:schemeClr val="accent1"/>
                </a:solidFill>
                <a:effectLst>
                  <a:outerShdw blurRad="38100" dist="25400" dir="5400000" algn="ctr" rotWithShape="0">
                    <a:srgbClr val="6E747A">
                      <a:alpha val="43000"/>
                    </a:srgbClr>
                  </a:outerShdw>
                </a:effectLst>
              </a:rPr>
              <a:t>An assessment of what could cause harm to people, whether enough precautions have be done, to protect or whether further controls are required, to prevent injury and ill-health. </a:t>
            </a:r>
            <a:endParaRPr lang="en-GB" sz="24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3338004" y="3597161"/>
            <a:ext cx="4179959" cy="3129259"/>
          </a:xfrm>
          <a:prstGeom prst="rect">
            <a:avLst/>
          </a:prstGeom>
        </p:spPr>
      </p:pic>
    </p:spTree>
    <p:extLst>
      <p:ext uri="{BB962C8B-B14F-4D97-AF65-F5344CB8AC3E}">
        <p14:creationId xmlns:p14="http://schemas.microsoft.com/office/powerpoint/2010/main" val="329952296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338004" y="127271"/>
            <a:ext cx="4900473"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a:t>
            </a:r>
            <a:endParaRPr lang="en" dirty="0">
              <a:solidFill>
                <a:srgbClr val="0070C0"/>
              </a:solidFill>
            </a:endParaRPr>
          </a:p>
        </p:txBody>
      </p:sp>
      <p:sp>
        <p:nvSpPr>
          <p:cNvPr id="5" name="Title 1"/>
          <p:cNvSpPr>
            <a:spLocks noGrp="1"/>
          </p:cNvSpPr>
          <p:nvPr>
            <p:ph type="title"/>
          </p:nvPr>
        </p:nvSpPr>
        <p:spPr>
          <a:xfrm>
            <a:off x="197693" y="896075"/>
            <a:ext cx="3957057" cy="666395"/>
          </a:xfrm>
        </p:spPr>
        <p:txBody>
          <a:bodyPr>
            <a:scene3d>
              <a:camera prst="orthographicFront"/>
              <a:lightRig rig="threePt" dir="t"/>
            </a:scene3d>
            <a:sp3d extrusionH="57150">
              <a:bevelT w="38100" h="38100"/>
            </a:sp3d>
          </a:bodyPr>
          <a:lstStyle/>
          <a:p>
            <a:r>
              <a:rPr lang="en-GB" dirty="0" smtClean="0"/>
              <a:t>What are hazards? </a:t>
            </a:r>
            <a:endParaRPr lang="en-GB" dirty="0"/>
          </a:p>
        </p:txBody>
      </p:sp>
      <p:sp>
        <p:nvSpPr>
          <p:cNvPr id="6" name="Content Placeholder 2"/>
          <p:cNvSpPr>
            <a:spLocks noGrp="1"/>
          </p:cNvSpPr>
          <p:nvPr>
            <p:ph idx="1"/>
          </p:nvPr>
        </p:nvSpPr>
        <p:spPr>
          <a:xfrm>
            <a:off x="457200" y="1600201"/>
            <a:ext cx="7467600" cy="1675660"/>
          </a:xfrm>
        </p:spPr>
        <p:txBody>
          <a:bodyPr>
            <a:normAutofit/>
          </a:bodyPr>
          <a:lstStyle/>
          <a:p>
            <a:pPr marL="0" indent="0">
              <a:buClrTx/>
              <a:buNone/>
            </a:pPr>
            <a:r>
              <a:rPr lang="en-GB" sz="2000" dirty="0" smtClean="0">
                <a:ln w="0"/>
                <a:solidFill>
                  <a:schemeClr val="accent1"/>
                </a:solidFill>
                <a:effectLst>
                  <a:outerShdw blurRad="38100" dist="25400" dir="5400000" algn="ctr" rotWithShape="0">
                    <a:srgbClr val="6E747A">
                      <a:alpha val="43000"/>
                    </a:srgbClr>
                  </a:outerShdw>
                </a:effectLst>
              </a:rPr>
              <a:t>Something that has the potential to cause harm.</a:t>
            </a:r>
          </a:p>
          <a:p>
            <a:pPr marL="0" indent="0">
              <a:buClrTx/>
              <a:buNone/>
            </a:pPr>
            <a:r>
              <a:rPr lang="en-GB" sz="2000" dirty="0" smtClean="0">
                <a:ln w="0"/>
                <a:solidFill>
                  <a:schemeClr val="accent1"/>
                </a:solidFill>
                <a:effectLst>
                  <a:outerShdw blurRad="38100" dist="25400" dir="5400000" algn="ctr" rotWithShape="0">
                    <a:srgbClr val="6E747A">
                      <a:alpha val="43000"/>
                    </a:srgbClr>
                  </a:outerShdw>
                </a:effectLst>
              </a:rPr>
              <a:t>Examples:</a:t>
            </a:r>
          </a:p>
          <a:p>
            <a:pPr lvl="1">
              <a:buClrTx/>
              <a:buFont typeface="Arial" pitchFamily="34" charset="0"/>
              <a:buChar char="•"/>
            </a:pPr>
            <a:r>
              <a:rPr lang="en-GB" sz="1800" dirty="0" smtClean="0">
                <a:ln w="0"/>
                <a:solidFill>
                  <a:schemeClr val="accent1"/>
                </a:solidFill>
                <a:effectLst>
                  <a:outerShdw blurRad="38100" dist="25400" dir="5400000" algn="ctr" rotWithShape="0">
                    <a:srgbClr val="6E747A">
                      <a:alpha val="43000"/>
                    </a:srgbClr>
                  </a:outerShdw>
                </a:effectLst>
              </a:rPr>
              <a:t>Electricity, Hazardous Substances Working at Height, Vehicles, Confined Space working. </a:t>
            </a:r>
            <a:endParaRPr lang="en-GB" sz="18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8951969" y="896075"/>
            <a:ext cx="2206943" cy="1999661"/>
          </a:xfrm>
          <a:prstGeom prst="rect">
            <a:avLst/>
          </a:prstGeom>
        </p:spPr>
      </p:pic>
      <p:sp>
        <p:nvSpPr>
          <p:cNvPr id="7" name="Title 1"/>
          <p:cNvSpPr txBox="1">
            <a:spLocks/>
          </p:cNvSpPr>
          <p:nvPr/>
        </p:nvSpPr>
        <p:spPr>
          <a:xfrm>
            <a:off x="297402" y="3381822"/>
            <a:ext cx="7467600" cy="622007"/>
          </a:xfrm>
          <a:prstGeom prst="rect">
            <a:avLst/>
          </a:prstGeom>
        </p:spPr>
        <p:txBody>
          <a:bodyPr vert="horz" lIns="91440" tIns="45720" rIns="91440" bIns="45720" rtlCol="0" anchor="t">
            <a:normAutofit lnSpcReduction="10000"/>
            <a:scene3d>
              <a:camera prst="orthographicFront"/>
              <a:lightRig rig="threePt" dir="t"/>
            </a:scene3d>
            <a:sp3d extrusionH="57150">
              <a:bevelT w="38100" h="38100"/>
            </a:sp3d>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t>What is Risk?</a:t>
            </a:r>
            <a:endParaRPr lang="en-GB" dirty="0"/>
          </a:p>
        </p:txBody>
      </p:sp>
      <p:sp>
        <p:nvSpPr>
          <p:cNvPr id="8" name="Content Placeholder 2"/>
          <p:cNvSpPr txBox="1">
            <a:spLocks/>
          </p:cNvSpPr>
          <p:nvPr/>
        </p:nvSpPr>
        <p:spPr>
          <a:xfrm>
            <a:off x="457200" y="4082968"/>
            <a:ext cx="7467600" cy="101224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Tx/>
              <a:buNone/>
            </a:pPr>
            <a:r>
              <a:rPr lang="en-GB" dirty="0" smtClean="0">
                <a:ln w="0"/>
                <a:solidFill>
                  <a:schemeClr val="accent1"/>
                </a:solidFill>
                <a:effectLst>
                  <a:outerShdw blurRad="38100" dist="25400" dir="5400000" algn="ctr" rotWithShape="0">
                    <a:srgbClr val="6E747A">
                      <a:alpha val="43000"/>
                    </a:srgbClr>
                  </a:outerShdw>
                </a:effectLst>
              </a:rPr>
              <a:t>The likelihood of harm resulting from a hazard.</a:t>
            </a:r>
          </a:p>
          <a:p>
            <a:pPr marL="0" indent="0">
              <a:buClrTx/>
              <a:buNone/>
            </a:pPr>
            <a:r>
              <a:rPr lang="en-GB" dirty="0" smtClean="0">
                <a:ln w="0"/>
                <a:solidFill>
                  <a:schemeClr val="accent1"/>
                </a:solidFill>
                <a:effectLst>
                  <a:outerShdw blurRad="38100" dist="25400" dir="5400000" algn="ctr" rotWithShape="0">
                    <a:srgbClr val="6E747A">
                      <a:alpha val="43000"/>
                    </a:srgbClr>
                  </a:outerShdw>
                </a:effectLst>
              </a:rPr>
              <a:t>Risk = Severity x Probability. </a:t>
            </a:r>
            <a:endParaRPr lang="en-GB" dirty="0">
              <a:ln w="0"/>
              <a:solidFill>
                <a:schemeClr val="accent1"/>
              </a:solidFill>
              <a:effectLst>
                <a:outerShdw blurRad="38100" dist="25400" dir="5400000" algn="ctr" rotWithShape="0">
                  <a:srgbClr val="6E747A">
                    <a:alpha val="43000"/>
                  </a:srgbClr>
                </a:outerShdw>
              </a:effectLst>
            </a:endParaRPr>
          </a:p>
        </p:txBody>
      </p:sp>
      <p:pic>
        <p:nvPicPr>
          <p:cNvPr id="10" name="Picture 9"/>
          <p:cNvPicPr>
            <a:picLocks noChangeAspect="1"/>
          </p:cNvPicPr>
          <p:nvPr/>
        </p:nvPicPr>
        <p:blipFill rotWithShape="1">
          <a:blip r:embed="rId5"/>
          <a:srcRect l="8973" t="4489" b="6884"/>
          <a:stretch/>
        </p:blipFill>
        <p:spPr>
          <a:xfrm>
            <a:off x="6169982" y="3241543"/>
            <a:ext cx="5609536" cy="3462713"/>
          </a:xfrm>
          <a:prstGeom prst="rect">
            <a:avLst/>
          </a:prstGeom>
        </p:spPr>
      </p:pic>
    </p:spTree>
    <p:extLst>
      <p:ext uri="{BB962C8B-B14F-4D97-AF65-F5344CB8AC3E}">
        <p14:creationId xmlns:p14="http://schemas.microsoft.com/office/powerpoint/2010/main" val="381983249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195961" y="187206"/>
            <a:ext cx="4900473"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a:t>
            </a:r>
            <a:endParaRPr lang="en" dirty="0">
              <a:solidFill>
                <a:srgbClr val="0070C0"/>
              </a:solidFill>
            </a:endParaRPr>
          </a:p>
        </p:txBody>
      </p:sp>
      <p:sp>
        <p:nvSpPr>
          <p:cNvPr id="5" name="Title 1"/>
          <p:cNvSpPr>
            <a:spLocks noGrp="1"/>
          </p:cNvSpPr>
          <p:nvPr>
            <p:ph type="title"/>
          </p:nvPr>
        </p:nvSpPr>
        <p:spPr>
          <a:xfrm>
            <a:off x="421690" y="958220"/>
            <a:ext cx="3857348" cy="577618"/>
          </a:xfrm>
        </p:spPr>
        <p:txBody>
          <a:bodyPr>
            <a:normAutofit/>
            <a:scene3d>
              <a:camera prst="orthographicFront"/>
              <a:lightRig rig="threePt" dir="t"/>
            </a:scene3d>
            <a:sp3d extrusionH="57150">
              <a:bevelT w="38100" h="38100"/>
            </a:sp3d>
          </a:bodyPr>
          <a:lstStyle/>
          <a:p>
            <a:r>
              <a:rPr lang="en-GB" sz="2800" dirty="0" smtClean="0"/>
              <a:t>Suitable and Sufficient </a:t>
            </a:r>
            <a:endParaRPr lang="en-GB" sz="2800" dirty="0"/>
          </a:p>
        </p:txBody>
      </p:sp>
      <p:sp>
        <p:nvSpPr>
          <p:cNvPr id="6" name="Content Placeholder 2"/>
          <p:cNvSpPr>
            <a:spLocks noGrp="1"/>
          </p:cNvSpPr>
          <p:nvPr>
            <p:ph idx="1"/>
          </p:nvPr>
        </p:nvSpPr>
        <p:spPr>
          <a:xfrm>
            <a:off x="457200" y="1600201"/>
            <a:ext cx="8740066" cy="1728925"/>
          </a:xfrm>
        </p:spPr>
        <p:txBody>
          <a:bodyPr/>
          <a:lstStyle/>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Identify all hazards, including non-routine operations, identify who is at risk</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Identify specific regulations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Take existing control measures into account</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Have a systematic approach</a:t>
            </a:r>
            <a:endParaRPr lang="en-GB" dirty="0">
              <a:ln w="0"/>
              <a:solidFill>
                <a:schemeClr val="accent1"/>
              </a:solidFill>
              <a:effectLst>
                <a:outerShdw blurRad="38100" dist="25400" dir="5400000" algn="ctr" rotWithShape="0">
                  <a:srgbClr val="6E747A">
                    <a:alpha val="43000"/>
                  </a:srgbClr>
                </a:outerShdw>
              </a:effectLst>
            </a:endParaRPr>
          </a:p>
        </p:txBody>
      </p:sp>
      <p:sp>
        <p:nvSpPr>
          <p:cNvPr id="7" name="Title 1"/>
          <p:cNvSpPr txBox="1">
            <a:spLocks/>
          </p:cNvSpPr>
          <p:nvPr/>
        </p:nvSpPr>
        <p:spPr>
          <a:xfrm>
            <a:off x="457200" y="3393489"/>
            <a:ext cx="7467600" cy="565952"/>
          </a:xfrm>
          <a:prstGeom prst="rect">
            <a:avLst/>
          </a:prstGeom>
        </p:spPr>
        <p:txBody>
          <a:bodyPr vert="horz" lIns="91440" tIns="45720" rIns="91440" bIns="45720" rtlCol="0" anchor="t">
            <a:normAutofit/>
            <a:scene3d>
              <a:camera prst="orthographicFront"/>
              <a:lightRig rig="threePt" dir="t"/>
            </a:scene3d>
            <a:sp3d extrusionH="57150">
              <a:bevelT w="38100" h="38100"/>
            </a:sp3d>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smtClean="0"/>
              <a:t>5 Steps to Risk Assessment </a:t>
            </a:r>
            <a:endParaRPr lang="en-GB" sz="2800" dirty="0"/>
          </a:p>
        </p:txBody>
      </p:sp>
      <p:sp>
        <p:nvSpPr>
          <p:cNvPr id="8" name="Content Placeholder 2"/>
          <p:cNvSpPr txBox="1">
            <a:spLocks/>
          </p:cNvSpPr>
          <p:nvPr/>
        </p:nvSpPr>
        <p:spPr>
          <a:xfrm>
            <a:off x="457200" y="4023804"/>
            <a:ext cx="7467600" cy="201301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Look and list the hazards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Decide who might be harmed and how</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Evaluate risks decide if existing controls are adequate</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Record the findings</a:t>
            </a:r>
          </a:p>
          <a:p>
            <a:pPr>
              <a:buClrTx/>
              <a:buFont typeface="Wingdings" panose="05000000000000000000" pitchFamily="2" charset="2"/>
              <a:buChar char="v"/>
            </a:pPr>
            <a:r>
              <a:rPr lang="en-GB" dirty="0">
                <a:ln w="0"/>
                <a:solidFill>
                  <a:schemeClr val="accent1"/>
                </a:solidFill>
                <a:effectLst>
                  <a:outerShdw blurRad="38100" dist="25400" dir="5400000" algn="ctr" rotWithShape="0">
                    <a:srgbClr val="6E747A">
                      <a:alpha val="43000"/>
                    </a:srgbClr>
                  </a:outerShdw>
                </a:effectLst>
              </a:rPr>
              <a:t>R</a:t>
            </a:r>
            <a:r>
              <a:rPr lang="en-GB" dirty="0" smtClean="0">
                <a:ln w="0"/>
                <a:solidFill>
                  <a:schemeClr val="accent1"/>
                </a:solidFill>
                <a:effectLst>
                  <a:outerShdw blurRad="38100" dist="25400" dir="5400000" algn="ctr" rotWithShape="0">
                    <a:srgbClr val="6E747A">
                      <a:alpha val="43000"/>
                    </a:srgbClr>
                  </a:outerShdw>
                </a:effectLst>
              </a:rPr>
              <a:t>eview when necessary</a:t>
            </a:r>
            <a:endParaRPr lang="en-GB"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35500139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3098306" y="187206"/>
            <a:ext cx="4900473"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a:t>
            </a:r>
            <a:endParaRPr lang="en" dirty="0">
              <a:solidFill>
                <a:srgbClr val="0070C0"/>
              </a:solidFill>
            </a:endParaRPr>
          </a:p>
        </p:txBody>
      </p:sp>
      <p:sp>
        <p:nvSpPr>
          <p:cNvPr id="5" name="Title 1"/>
          <p:cNvSpPr>
            <a:spLocks noGrp="1"/>
          </p:cNvSpPr>
          <p:nvPr>
            <p:ph type="title"/>
          </p:nvPr>
        </p:nvSpPr>
        <p:spPr>
          <a:xfrm>
            <a:off x="350668" y="853030"/>
            <a:ext cx="7467600" cy="611786"/>
          </a:xfrm>
        </p:spPr>
        <p:txBody>
          <a:bodyPr>
            <a:normAutofit fontScale="90000"/>
            <a:scene3d>
              <a:camera prst="orthographicFront"/>
              <a:lightRig rig="threePt" dir="t"/>
            </a:scene3d>
            <a:sp3d extrusionH="57150">
              <a:bevelT w="38100" h="38100"/>
            </a:sp3d>
          </a:bodyPr>
          <a:lstStyle/>
          <a:p>
            <a:r>
              <a:rPr lang="en-GB" dirty="0" smtClean="0"/>
              <a:t>Identifying Hazards</a:t>
            </a:r>
            <a:endParaRPr lang="en-GB" dirty="0"/>
          </a:p>
        </p:txBody>
      </p:sp>
      <p:sp>
        <p:nvSpPr>
          <p:cNvPr id="6" name="Content Placeholder 2"/>
          <p:cNvSpPr>
            <a:spLocks noGrp="1"/>
          </p:cNvSpPr>
          <p:nvPr>
            <p:ph idx="1"/>
          </p:nvPr>
        </p:nvSpPr>
        <p:spPr>
          <a:xfrm>
            <a:off x="457200" y="1600201"/>
            <a:ext cx="7467600" cy="1533616"/>
          </a:xfrm>
        </p:spPr>
        <p:txBody>
          <a:bodyPr>
            <a:scene3d>
              <a:camera prst="orthographicFront"/>
              <a:lightRig rig="threePt" dir="t"/>
            </a:scene3d>
            <a:sp3d extrusionH="57150">
              <a:bevelT w="38100" h="38100"/>
            </a:sp3d>
          </a:bodyPr>
          <a:lstStyle/>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Walk around your workplace and look at what could cause harm, concentrate on significant hazards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Identify who could be harmed: e.g. Young workers, cleaners, visitors, other trades, not forgetting yourself</a:t>
            </a:r>
          </a:p>
          <a:p>
            <a:pPr>
              <a:buClrTx/>
              <a:buFont typeface="Arial" pitchFamily="34" charset="0"/>
              <a:buChar char="•"/>
            </a:pPr>
            <a:endParaRPr lang="en-GB" dirty="0"/>
          </a:p>
        </p:txBody>
      </p:sp>
      <p:sp>
        <p:nvSpPr>
          <p:cNvPr id="7" name="Title 1"/>
          <p:cNvSpPr txBox="1">
            <a:spLocks/>
          </p:cNvSpPr>
          <p:nvPr/>
        </p:nvSpPr>
        <p:spPr>
          <a:xfrm>
            <a:off x="457200" y="3071104"/>
            <a:ext cx="7467600" cy="675273"/>
          </a:xfrm>
          <a:prstGeom prst="rect">
            <a:avLst/>
          </a:prstGeom>
        </p:spPr>
        <p:txBody>
          <a:bodyPr vert="horz" lIns="91440" tIns="45720" rIns="91440" bIns="45720" rtlCol="0" anchor="t">
            <a:normAutofit/>
            <a:scene3d>
              <a:camera prst="orthographicFront"/>
              <a:lightRig rig="threePt" dir="t"/>
            </a:scene3d>
            <a:sp3d extrusionH="57150">
              <a:bevelT w="38100" h="38100"/>
            </a:sp3d>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t>Evaluate the Risk </a:t>
            </a:r>
            <a:endParaRPr lang="en-GB" dirty="0"/>
          </a:p>
        </p:txBody>
      </p:sp>
      <p:sp>
        <p:nvSpPr>
          <p:cNvPr id="8" name="Content Placeholder 2"/>
          <p:cNvSpPr txBox="1">
            <a:spLocks/>
          </p:cNvSpPr>
          <p:nvPr/>
        </p:nvSpPr>
        <p:spPr>
          <a:xfrm>
            <a:off x="457200" y="3746377"/>
            <a:ext cx="7467600" cy="2370338"/>
          </a:xfrm>
          <a:prstGeom prst="rect">
            <a:avLst/>
          </a:prstGeom>
        </p:spPr>
        <p:txBody>
          <a:bodyPr vert="horz" lIns="91440" tIns="45720" rIns="91440" bIns="45720" rtlCol="0">
            <a:normAutofit/>
            <a:scene3d>
              <a:camera prst="orthographicFront"/>
              <a:lightRig rig="threePt" dir="t"/>
            </a:scene3d>
            <a:sp3d extrusionH="57150">
              <a:bevelT w="38100" h="38100"/>
            </a:sp3d>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Consider how likely it is that each hazard could cause harm</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Even after all precautions have been taken, some risks could remain</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Decide whether the remaining risks are high, medium, low. The aim is to make all risks small, get rid of the risk altogether, control the risk so that  harm is unlikely</a:t>
            </a:r>
          </a:p>
          <a:p>
            <a:pPr>
              <a:buClrTx/>
              <a:buFont typeface="Arial" pitchFamily="34" charset="0"/>
              <a:buChar char="•"/>
            </a:pPr>
            <a:endParaRPr lang="en-GB" dirty="0"/>
          </a:p>
        </p:txBody>
      </p:sp>
    </p:spTree>
    <p:extLst>
      <p:ext uri="{BB962C8B-B14F-4D97-AF65-F5344CB8AC3E}">
        <p14:creationId xmlns:p14="http://schemas.microsoft.com/office/powerpoint/2010/main" val="207002237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12885" y="127271"/>
            <a:ext cx="7111014"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 – Site Working</a:t>
            </a:r>
            <a:endParaRPr lang="en" dirty="0">
              <a:solidFill>
                <a:srgbClr val="0070C0"/>
              </a:solidFill>
            </a:endParaRPr>
          </a:p>
        </p:txBody>
      </p:sp>
      <p:sp>
        <p:nvSpPr>
          <p:cNvPr id="5" name="Content Placeholder 2"/>
          <p:cNvSpPr>
            <a:spLocks noGrp="1"/>
          </p:cNvSpPr>
          <p:nvPr>
            <p:ph idx="1"/>
          </p:nvPr>
        </p:nvSpPr>
        <p:spPr>
          <a:xfrm>
            <a:off x="587872" y="953239"/>
            <a:ext cx="7467600" cy="2234954"/>
          </a:xfrm>
        </p:spPr>
        <p:txBody>
          <a:bodyPr/>
          <a:lstStyle/>
          <a:p>
            <a:pPr>
              <a:buClrTx/>
              <a:buFont typeface="Arial" pitchFamily="34" charset="0"/>
              <a:buChar char="•"/>
            </a:pPr>
            <a:r>
              <a:rPr lang="en-GB" dirty="0" smtClean="0">
                <a:ln w="0"/>
                <a:solidFill>
                  <a:schemeClr val="accent1"/>
                </a:solidFill>
                <a:effectLst>
                  <a:outerShdw blurRad="38100" dist="25400" dir="5400000" algn="ctr" rotWithShape="0">
                    <a:srgbClr val="6E747A">
                      <a:alpha val="43000"/>
                    </a:srgbClr>
                  </a:outerShdw>
                </a:effectLst>
              </a:rPr>
              <a:t>Variation of Work</a:t>
            </a:r>
          </a:p>
          <a:p>
            <a:pPr>
              <a:buClrTx/>
              <a:buFont typeface="Arial" pitchFamily="34" charset="0"/>
              <a:buChar char="•"/>
            </a:pPr>
            <a:r>
              <a:rPr lang="en-GB" dirty="0" smtClean="0">
                <a:ln w="0"/>
                <a:solidFill>
                  <a:schemeClr val="accent1"/>
                </a:solidFill>
                <a:effectLst>
                  <a:outerShdw blurRad="38100" dist="25400" dir="5400000" algn="ctr" rotWithShape="0">
                    <a:srgbClr val="6E747A">
                      <a:alpha val="43000"/>
                    </a:srgbClr>
                  </a:outerShdw>
                </a:effectLst>
              </a:rPr>
              <a:t>Moving from one site to another</a:t>
            </a:r>
          </a:p>
          <a:p>
            <a:pPr>
              <a:buClrTx/>
              <a:buFont typeface="Arial" pitchFamily="34" charset="0"/>
              <a:buChar char="•"/>
            </a:pPr>
            <a:r>
              <a:rPr lang="en-GB" dirty="0" smtClean="0">
                <a:ln w="0"/>
                <a:solidFill>
                  <a:schemeClr val="accent1"/>
                </a:solidFill>
                <a:effectLst>
                  <a:outerShdw blurRad="38100" dist="25400" dir="5400000" algn="ctr" rotWithShape="0">
                    <a:srgbClr val="6E747A">
                      <a:alpha val="43000"/>
                    </a:srgbClr>
                  </a:outerShdw>
                </a:effectLst>
              </a:rPr>
              <a:t>Follow the Health &amp; Safety Procedure of the site you are on</a:t>
            </a:r>
          </a:p>
          <a:p>
            <a:pPr>
              <a:buClrTx/>
              <a:buFont typeface="Arial" pitchFamily="34" charset="0"/>
              <a:buChar char="•"/>
            </a:pPr>
            <a:r>
              <a:rPr lang="en-GB" dirty="0" smtClean="0">
                <a:ln w="0"/>
                <a:solidFill>
                  <a:schemeClr val="accent1"/>
                </a:solidFill>
                <a:effectLst>
                  <a:outerShdw blurRad="38100" dist="25400" dir="5400000" algn="ctr" rotWithShape="0">
                    <a:srgbClr val="6E747A">
                      <a:alpha val="43000"/>
                    </a:srgbClr>
                  </a:outerShdw>
                </a:effectLst>
              </a:rPr>
              <a:t>Ensure </a:t>
            </a:r>
            <a:r>
              <a:rPr lang="en-GB" dirty="0" smtClean="0">
                <a:ln w="0"/>
                <a:solidFill>
                  <a:schemeClr val="accent1"/>
                </a:solidFill>
              </a:rPr>
              <a:t>that</a:t>
            </a:r>
            <a:r>
              <a:rPr lang="en-GB" dirty="0" smtClean="0">
                <a:ln w="0"/>
                <a:solidFill>
                  <a:schemeClr val="accent1"/>
                </a:solidFill>
                <a:effectLst>
                  <a:outerShdw blurRad="38100" dist="25400" dir="5400000" algn="ctr" rotWithShape="0">
                    <a:srgbClr val="6E747A">
                      <a:alpha val="43000"/>
                    </a:srgbClr>
                  </a:outerShdw>
                </a:effectLst>
              </a:rPr>
              <a:t> you complete a Site Induction, so that you have an understanding of the hazards you may come across, also the safety rules of the site</a:t>
            </a:r>
            <a:endParaRPr lang="en-GB" dirty="0">
              <a:ln w="0"/>
              <a:solidFill>
                <a:schemeClr val="accent1"/>
              </a:solidFill>
              <a:effectLst>
                <a:outerShdw blurRad="38100" dist="25400" dir="5400000" algn="ctr" rotWithShape="0">
                  <a:srgbClr val="6E747A">
                    <a:alpha val="43000"/>
                  </a:srgbClr>
                </a:outerShdw>
              </a:effectLst>
            </a:endParaRPr>
          </a:p>
        </p:txBody>
      </p:sp>
      <p:sp>
        <p:nvSpPr>
          <p:cNvPr id="6" name="Content Placeholder 2"/>
          <p:cNvSpPr txBox="1">
            <a:spLocks/>
          </p:cNvSpPr>
          <p:nvPr/>
        </p:nvSpPr>
        <p:spPr>
          <a:xfrm>
            <a:off x="587872" y="3368311"/>
            <a:ext cx="7467600" cy="2766159"/>
          </a:xfrm>
          <a:prstGeom prst="rect">
            <a:avLst/>
          </a:prstGeom>
        </p:spPr>
        <p:txBody>
          <a:bodyPr vert="horz" lIns="91440" tIns="45720" rIns="91440" bIns="45720" rtlCol="0">
            <a:normAutofit/>
            <a:scene3d>
              <a:camera prst="orthographicFront"/>
              <a:lightRig rig="threePt" dir="t"/>
            </a:scene3d>
            <a:sp3d extrusionH="57150">
              <a:bevelT w="38100" h="38100"/>
            </a:sp3d>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Tx/>
              <a:buFont typeface="Arial" pitchFamily="34" charset="0"/>
              <a:buChar char="•"/>
            </a:pPr>
            <a:r>
              <a:rPr lang="en-GB" dirty="0" smtClean="0">
                <a:ln w="0"/>
                <a:solidFill>
                  <a:schemeClr val="accent1"/>
                </a:solidFill>
              </a:rPr>
              <a:t>Identifying risks on different sites</a:t>
            </a:r>
          </a:p>
          <a:p>
            <a:pPr>
              <a:buClrTx/>
              <a:buFont typeface="Arial" pitchFamily="34" charset="0"/>
              <a:buChar char="•"/>
            </a:pPr>
            <a:r>
              <a:rPr lang="en-GB" dirty="0" smtClean="0">
                <a:ln w="0"/>
                <a:solidFill>
                  <a:schemeClr val="accent1"/>
                </a:solidFill>
              </a:rPr>
              <a:t>Specific Risk Assessment is completed for works on each site, a copy of this is in the site offices, you must read this and understand the significant risks involved with your works </a:t>
            </a:r>
          </a:p>
          <a:p>
            <a:pPr>
              <a:buClrTx/>
              <a:buFont typeface="Arial" pitchFamily="34" charset="0"/>
              <a:buChar char="•"/>
            </a:pPr>
            <a:r>
              <a:rPr lang="en-GB" dirty="0" smtClean="0">
                <a:ln w="0"/>
                <a:solidFill>
                  <a:schemeClr val="accent1"/>
                </a:solidFill>
              </a:rPr>
              <a:t>All sites have a different version of  risk assessment (LMRA,TOFS) you need to complete these to ensure that you identify any hazards before commencement of work</a:t>
            </a:r>
          </a:p>
          <a:p>
            <a:pPr>
              <a:buClrTx/>
              <a:buFont typeface="Arial" pitchFamily="34" charset="0"/>
              <a:buChar char="•"/>
            </a:pPr>
            <a:endParaRPr lang="en-GB" dirty="0"/>
          </a:p>
        </p:txBody>
      </p:sp>
      <p:pic>
        <p:nvPicPr>
          <p:cNvPr id="2" name="Picture 1"/>
          <p:cNvPicPr>
            <a:picLocks noChangeAspect="1"/>
          </p:cNvPicPr>
          <p:nvPr/>
        </p:nvPicPr>
        <p:blipFill>
          <a:blip r:embed="rId4"/>
          <a:stretch>
            <a:fillRect/>
          </a:stretch>
        </p:blipFill>
        <p:spPr>
          <a:xfrm>
            <a:off x="8291420" y="2428458"/>
            <a:ext cx="2143125" cy="2143125"/>
          </a:xfrm>
          <a:prstGeom prst="rect">
            <a:avLst/>
          </a:prstGeom>
        </p:spPr>
      </p:pic>
    </p:spTree>
    <p:extLst>
      <p:ext uri="{BB962C8B-B14F-4D97-AF65-F5344CB8AC3E}">
        <p14:creationId xmlns:p14="http://schemas.microsoft.com/office/powerpoint/2010/main" val="114351447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2000"/>
                                        <p:tgtEl>
                                          <p:spTgt spid="5">
                                            <p:txEl>
                                              <p:pRg st="3" end="3"/>
                                            </p:txEl>
                                          </p:spTgt>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fade">
                                      <p:cBhvr>
                                        <p:cTn id="26" dur="2000"/>
                                        <p:tgtEl>
                                          <p:spTgt spid="6">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Effect transition="in" filter="fade">
                                      <p:cBhvr>
                                        <p:cTn id="31" dur="2000"/>
                                        <p:tgtEl>
                                          <p:spTgt spid="6">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xEl>
                                              <p:pRg st="2" end="2"/>
                                            </p:txEl>
                                          </p:spTgt>
                                        </p:tgtEl>
                                        <p:attrNameLst>
                                          <p:attrName>style.visibility</p:attrName>
                                        </p:attrNameLst>
                                      </p:cBhvr>
                                      <p:to>
                                        <p:strVal val="visible"/>
                                      </p:to>
                                    </p:set>
                                    <p:animEffect transition="in" filter="fade">
                                      <p:cBhvr>
                                        <p:cTn id="36"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707688" y="187206"/>
            <a:ext cx="62321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Risk Assessments - Summary</a:t>
            </a:r>
            <a:endParaRPr lang="en" dirty="0">
              <a:solidFill>
                <a:srgbClr val="0070C0"/>
              </a:solidFill>
            </a:endParaRPr>
          </a:p>
        </p:txBody>
      </p:sp>
      <p:sp>
        <p:nvSpPr>
          <p:cNvPr id="5" name="Content Placeholder 2"/>
          <p:cNvSpPr>
            <a:spLocks noGrp="1"/>
          </p:cNvSpPr>
          <p:nvPr>
            <p:ph idx="1"/>
          </p:nvPr>
        </p:nvSpPr>
        <p:spPr>
          <a:xfrm>
            <a:off x="776796" y="987642"/>
            <a:ext cx="8784454" cy="2376996"/>
          </a:xfrm>
        </p:spPr>
        <p:txBody>
          <a:bodyPr>
            <a:normAutofit/>
            <a:scene3d>
              <a:camera prst="orthographicFront"/>
              <a:lightRig rig="threePt" dir="t"/>
            </a:scene3d>
            <a:sp3d extrusionH="57150">
              <a:bevelT w="38100" h="38100"/>
            </a:sp3d>
          </a:bodyPr>
          <a:lstStyle/>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Ensure that there is a Risk Assessment for work ,you are going to undertake.</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Read and understand the Generic and Specific Risk Assessments, sign onto them</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Complete your own on site Risk Assessment identifying   the hazards</a:t>
            </a:r>
          </a:p>
          <a:p>
            <a:pPr>
              <a:buClrTx/>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Lastly if you don’t understand or have difficulty please speak with your Supervisor</a:t>
            </a:r>
          </a:p>
          <a:p>
            <a:pPr>
              <a:buClrTx/>
              <a:buFont typeface="Arial" pitchFamily="34" charset="0"/>
              <a:buChar char="•"/>
            </a:pPr>
            <a:endParaRPr lang="en-GB" dirty="0"/>
          </a:p>
        </p:txBody>
      </p:sp>
      <p:pic>
        <p:nvPicPr>
          <p:cNvPr id="7" name="Picture 6"/>
          <p:cNvPicPr>
            <a:picLocks noChangeAspect="1"/>
          </p:cNvPicPr>
          <p:nvPr/>
        </p:nvPicPr>
        <p:blipFill rotWithShape="1">
          <a:blip r:embed="rId4"/>
          <a:srcRect l="9543" r="34120"/>
          <a:stretch/>
        </p:blipFill>
        <p:spPr>
          <a:xfrm>
            <a:off x="497150" y="4417056"/>
            <a:ext cx="1207364" cy="2143125"/>
          </a:xfrm>
          <a:prstGeom prst="rect">
            <a:avLst/>
          </a:prstGeom>
        </p:spPr>
      </p:pic>
      <p:sp>
        <p:nvSpPr>
          <p:cNvPr id="6" name="Content Placeholder 2"/>
          <p:cNvSpPr txBox="1">
            <a:spLocks/>
          </p:cNvSpPr>
          <p:nvPr/>
        </p:nvSpPr>
        <p:spPr>
          <a:xfrm>
            <a:off x="1100832" y="3832162"/>
            <a:ext cx="9942990" cy="173780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ClrTx/>
              <a:buNone/>
            </a:pPr>
            <a:r>
              <a:rPr lang="en-GB" sz="36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Risk Assessments are a means to an end not an end in itself, the aim is to keep people safe!</a:t>
            </a:r>
            <a:endParaRPr lang="en-GB" sz="36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80532863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707688" y="187206"/>
            <a:ext cx="62321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Tool Box Talks (TBT)</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7452823" y="778449"/>
            <a:ext cx="4141414" cy="5897720"/>
          </a:xfrm>
          <a:prstGeom prst="rect">
            <a:avLst/>
          </a:prstGeom>
          <a:ln>
            <a:solidFill>
              <a:srgbClr val="0070C0"/>
            </a:solidFill>
          </a:ln>
        </p:spPr>
      </p:pic>
      <p:sp>
        <p:nvSpPr>
          <p:cNvPr id="5" name="Cloud 4"/>
          <p:cNvSpPr/>
          <p:nvPr/>
        </p:nvSpPr>
        <p:spPr>
          <a:xfrm>
            <a:off x="1005122" y="1438183"/>
            <a:ext cx="5724152" cy="3568823"/>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buClr>
                <a:srgbClr val="999999"/>
              </a:buClr>
              <a:buSzPct val="100000"/>
              <a:defRPr/>
            </a:pPr>
            <a:r>
              <a:rPr lang="en" sz="2800" kern="0" dirty="0" smtClean="0">
                <a:solidFill>
                  <a:schemeClr val="bg1"/>
                </a:solidFill>
                <a:ea typeface="Karla"/>
                <a:cs typeface="Karla"/>
                <a:sym typeface="Karla"/>
              </a:rPr>
              <a:t>Information documents which are delivered by Management or Supervision</a:t>
            </a:r>
            <a:endParaRPr lang="en" sz="2800" kern="0" dirty="0">
              <a:solidFill>
                <a:schemeClr val="bg1"/>
              </a:solidFill>
              <a:ea typeface="Karla"/>
              <a:cs typeface="Karla"/>
              <a:sym typeface="Karla"/>
            </a:endParaRPr>
          </a:p>
        </p:txBody>
      </p:sp>
      <p:pic>
        <p:nvPicPr>
          <p:cNvPr id="6" name="Picture 5"/>
          <p:cNvPicPr>
            <a:picLocks noChangeAspect="1"/>
          </p:cNvPicPr>
          <p:nvPr/>
        </p:nvPicPr>
        <p:blipFill>
          <a:blip r:embed="rId5"/>
          <a:stretch>
            <a:fillRect/>
          </a:stretch>
        </p:blipFill>
        <p:spPr>
          <a:xfrm>
            <a:off x="488576" y="4952144"/>
            <a:ext cx="2647950" cy="1724025"/>
          </a:xfrm>
          <a:prstGeom prst="rect">
            <a:avLst/>
          </a:prstGeom>
        </p:spPr>
      </p:pic>
    </p:spTree>
    <p:extLst>
      <p:ext uri="{BB962C8B-B14F-4D97-AF65-F5344CB8AC3E}">
        <p14:creationId xmlns:p14="http://schemas.microsoft.com/office/powerpoint/2010/main" val="284454205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713391" y="586701"/>
            <a:ext cx="7741327"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Manual Handling Regulations 1992 (As amended 2002)</a:t>
            </a:r>
            <a:endParaRPr lang="en" dirty="0">
              <a:solidFill>
                <a:srgbClr val="0070C0"/>
              </a:solidFill>
            </a:endParaRPr>
          </a:p>
        </p:txBody>
      </p:sp>
      <p:sp>
        <p:nvSpPr>
          <p:cNvPr id="5" name="Shape 111"/>
          <p:cNvSpPr txBox="1">
            <a:spLocks/>
          </p:cNvSpPr>
          <p:nvPr/>
        </p:nvSpPr>
        <p:spPr>
          <a:xfrm>
            <a:off x="622226" y="1131589"/>
            <a:ext cx="3115273" cy="5411254"/>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57200" indent="-228600">
              <a:lnSpc>
                <a:spcPct val="150000"/>
              </a:lnSpc>
              <a:buFont typeface="Wingdings 3" charset="2"/>
              <a:buNone/>
            </a:pPr>
            <a:r>
              <a:rPr lang="en-US" sz="1600" dirty="0" smtClean="0">
                <a:ln w="0"/>
                <a:solidFill>
                  <a:schemeClr val="accent1"/>
                </a:solidFill>
                <a:effectLst>
                  <a:outerShdw blurRad="38100" dist="25400" dir="5400000" algn="ctr" rotWithShape="0">
                    <a:srgbClr val="6E747A">
                      <a:alpha val="43000"/>
                    </a:srgbClr>
                  </a:outerShdw>
                </a:effectLst>
              </a:rPr>
              <a:t>T</a:t>
            </a:r>
            <a:r>
              <a:rPr lang="en-GB" sz="1600" dirty="0" smtClean="0">
                <a:ln w="0"/>
                <a:solidFill>
                  <a:schemeClr val="accent1"/>
                </a:solidFill>
                <a:effectLst>
                  <a:outerShdw blurRad="38100" dist="25400" dir="5400000" algn="ctr" rotWithShape="0">
                    <a:srgbClr val="6E747A">
                      <a:alpha val="43000"/>
                    </a:srgbClr>
                  </a:outerShdw>
                </a:effectLst>
              </a:rPr>
              <a:t>o Lift Safely:</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Wear gloves to protect hands</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Keep feet slightly apart</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Bend at the knees</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Keep back straight</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Grip the load firmly</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Keep head up during the lift</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Pull the load to the body</a:t>
            </a:r>
            <a:endParaRPr lang="en" sz="1600" dirty="0">
              <a:ln w="0"/>
              <a:solidFill>
                <a:schemeClr val="accent1"/>
              </a:solidFill>
              <a:effectLst>
                <a:outerShdw blurRad="38100" dist="25400" dir="5400000" algn="ctr" rotWithShape="0">
                  <a:srgbClr val="6E747A">
                    <a:alpha val="43000"/>
                  </a:srgbClr>
                </a:outerShdw>
              </a:effectLst>
            </a:endParaRPr>
          </a:p>
        </p:txBody>
      </p:sp>
      <p:sp>
        <p:nvSpPr>
          <p:cNvPr id="6" name="TextBox 5">
            <a:extLst>
              <a:ext uri="{FF2B5EF4-FFF2-40B4-BE49-F238E27FC236}">
                <a16:creationId xmlns:a16="http://schemas.microsoft.com/office/drawing/2014/main" id="{54B03936-4D91-471D-BDBD-A1852ACDE236}"/>
              </a:ext>
            </a:extLst>
          </p:cNvPr>
          <p:cNvSpPr txBox="1"/>
          <p:nvPr/>
        </p:nvSpPr>
        <p:spPr>
          <a:xfrm>
            <a:off x="5285163" y="1252525"/>
            <a:ext cx="4355988" cy="3046988"/>
          </a:xfrm>
          <a:prstGeom prst="rect">
            <a:avLst/>
          </a:prstGeom>
          <a:noFill/>
        </p:spPr>
        <p:txBody>
          <a:bodyPr wrap="square" rtlCol="0">
            <a:spAutoFit/>
          </a:bodyPr>
          <a:lstStyle/>
          <a:p>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Remember these points before attempting a lift</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a:t>
            </a:r>
          </a:p>
          <a:p>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285750" indent="-2857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Is the load too heavy</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a:t>
            </a:r>
          </a:p>
          <a:p>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285750" indent="-2857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Will it cause balance problems</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a:t>
            </a:r>
          </a:p>
          <a:p>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285750" indent="-2857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Are there nails, splinters or sharp corners sticking out</a:t>
            </a: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rPr>
              <a:t>?</a:t>
            </a:r>
          </a:p>
          <a:p>
            <a:endParaRPr lang="en-US" sz="1600"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285750" indent="-285750">
              <a:buFont typeface="Wingdings" panose="05000000000000000000" pitchFamily="2" charset="2"/>
              <a:buChar char="Ø"/>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Consider the environment – is it dark, icy, slippery surface?</a:t>
            </a:r>
            <a:endParaRPr lang="en-GB" sz="1600" dirty="0">
              <a:ln w="0"/>
              <a:solidFill>
                <a:schemeClr val="accent1"/>
              </a:solidFill>
              <a:effectLst>
                <a:outerShdw blurRad="38100" dist="25400" dir="5400000" algn="ctr" rotWithShape="0">
                  <a:srgbClr val="6E747A">
                    <a:alpha val="43000"/>
                  </a:srgbClr>
                </a:outerShdw>
              </a:effectLst>
              <a:ea typeface="Karla" panose="020B0604020202020204" charset="0"/>
            </a:endParaRPr>
          </a:p>
        </p:txBody>
      </p:sp>
      <p:pic>
        <p:nvPicPr>
          <p:cNvPr id="2" name="Picture 1"/>
          <p:cNvPicPr>
            <a:picLocks noChangeAspect="1"/>
          </p:cNvPicPr>
          <p:nvPr/>
        </p:nvPicPr>
        <p:blipFill>
          <a:blip r:embed="rId4"/>
          <a:stretch>
            <a:fillRect/>
          </a:stretch>
        </p:blipFill>
        <p:spPr>
          <a:xfrm>
            <a:off x="6921900" y="4384644"/>
            <a:ext cx="2870170" cy="2380141"/>
          </a:xfrm>
          <a:prstGeom prst="rect">
            <a:avLst/>
          </a:prstGeom>
        </p:spPr>
      </p:pic>
    </p:spTree>
    <p:extLst>
      <p:ext uri="{BB962C8B-B14F-4D97-AF65-F5344CB8AC3E}">
        <p14:creationId xmlns:p14="http://schemas.microsoft.com/office/powerpoint/2010/main" val="102211457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111"/>
          <p:cNvSpPr txBox="1">
            <a:spLocks/>
          </p:cNvSpPr>
          <p:nvPr/>
        </p:nvSpPr>
        <p:spPr>
          <a:xfrm>
            <a:off x="609540" y="1131590"/>
            <a:ext cx="6542062" cy="3384376"/>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nSpc>
                <a:spcPct val="150000"/>
              </a:lnSpc>
              <a:buNone/>
            </a:pPr>
            <a:r>
              <a:rPr lang="en-GB" sz="1200" dirty="0" smtClean="0">
                <a:ln w="0"/>
                <a:solidFill>
                  <a:schemeClr val="accent1"/>
                </a:solidFill>
                <a:effectLst>
                  <a:outerShdw blurRad="38100" dist="25400" dir="5400000" algn="ctr" rotWithShape="0">
                    <a:srgbClr val="6E747A">
                      <a:alpha val="43000"/>
                    </a:srgbClr>
                  </a:outerShdw>
                </a:effectLst>
              </a:rPr>
              <a:t>The regulations require a Risk Assessment for all work conducted at height and arrangements to be put in place for:</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Eliminating or minimising risks from working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of work for organising and performing work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for selecting suitable work equipment to perform work at height.</a:t>
            </a:r>
          </a:p>
          <a:p>
            <a:pPr marL="457200" indent="-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Safe systems for protecting people from the consequences of work at height.</a:t>
            </a:r>
          </a:p>
          <a:p>
            <a:pPr marL="457200" indent="-228600">
              <a:lnSpc>
                <a:spcPct val="150000"/>
              </a:lnSpc>
            </a:pPr>
            <a:endParaRPr lang="en" sz="1200" dirty="0"/>
          </a:p>
        </p:txBody>
      </p:sp>
      <p:sp>
        <p:nvSpPr>
          <p:cNvPr id="5" name="Shape 65"/>
          <p:cNvSpPr txBox="1">
            <a:spLocks/>
          </p:cNvSpPr>
          <p:nvPr/>
        </p:nvSpPr>
        <p:spPr>
          <a:xfrm>
            <a:off x="1651246"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Working at Height Regulations (2005)</a:t>
            </a:r>
            <a:endParaRPr lang="en" dirty="0">
              <a:solidFill>
                <a:srgbClr val="0070C0"/>
              </a:solidFill>
            </a:endParaRPr>
          </a:p>
        </p:txBody>
      </p:sp>
      <p:sp>
        <p:nvSpPr>
          <p:cNvPr id="6" name="Shape 111"/>
          <p:cNvSpPr txBox="1">
            <a:spLocks/>
          </p:cNvSpPr>
          <p:nvPr/>
        </p:nvSpPr>
        <p:spPr>
          <a:xfrm>
            <a:off x="835290" y="3477751"/>
            <a:ext cx="6542062" cy="3056215"/>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Scaffolding:</a:t>
            </a:r>
          </a:p>
          <a:p>
            <a:pPr marL="400050" indent="-1714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Handrails</a:t>
            </a:r>
          </a:p>
          <a:p>
            <a:pPr marL="400050" indent="-1714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Toe-Boards</a:t>
            </a:r>
          </a:p>
          <a:p>
            <a:pPr marL="400050" indent="-1714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Boarding Out</a:t>
            </a:r>
          </a:p>
          <a:p>
            <a:pPr marL="400050" indent="-1714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Access and Egress</a:t>
            </a:r>
          </a:p>
          <a:p>
            <a:pPr marL="400050" indent="-171450">
              <a:lnSpc>
                <a:spcPct val="150000"/>
              </a:lnSpc>
              <a:buFont typeface="Wingdings" panose="05000000000000000000" pitchFamily="2" charset="2"/>
              <a:buChar char="v"/>
            </a:pPr>
            <a:r>
              <a:rPr lang="en-GB" sz="1200" dirty="0" smtClean="0">
                <a:ln w="0"/>
                <a:solidFill>
                  <a:schemeClr val="accent1"/>
                </a:solidFill>
                <a:effectLst>
                  <a:outerShdw blurRad="38100" dist="25400" dir="5400000" algn="ctr" rotWithShape="0">
                    <a:srgbClr val="6E747A">
                      <a:alpha val="43000"/>
                    </a:srgbClr>
                  </a:outerShdw>
                </a:effectLst>
              </a:rPr>
              <a:t>Scafftag must be in place</a:t>
            </a:r>
          </a:p>
        </p:txBody>
      </p:sp>
      <p:sp>
        <p:nvSpPr>
          <p:cNvPr id="7" name="TextBox 6"/>
          <p:cNvSpPr txBox="1"/>
          <p:nvPr/>
        </p:nvSpPr>
        <p:spPr>
          <a:xfrm>
            <a:off x="7031115" y="1012054"/>
            <a:ext cx="4832151" cy="2585323"/>
          </a:xfrm>
          <a:prstGeom prst="rect">
            <a:avLst/>
          </a:prstGeom>
          <a:noFill/>
        </p:spPr>
        <p:txBody>
          <a:bodyPr wrap="square" rtlCol="0">
            <a:spAutoFit/>
          </a:bodyPr>
          <a:lstStyle/>
          <a:p>
            <a:pPr algn="ctr"/>
            <a:r>
              <a:rPr lang="en-GB" sz="5400" b="1" dirty="0" smtClean="0">
                <a:solidFill>
                  <a:srgbClr val="FF0000"/>
                </a:solidFill>
              </a:rPr>
              <a:t>NEVER</a:t>
            </a:r>
          </a:p>
          <a:p>
            <a:pPr algn="ctr"/>
            <a:r>
              <a:rPr lang="en-GB" sz="5400" b="1" dirty="0" smtClean="0">
                <a:solidFill>
                  <a:srgbClr val="FF0000"/>
                </a:solidFill>
              </a:rPr>
              <a:t>ALTER </a:t>
            </a:r>
          </a:p>
          <a:p>
            <a:pPr algn="ctr"/>
            <a:r>
              <a:rPr lang="en-GB" sz="5400" b="1" dirty="0" smtClean="0">
                <a:solidFill>
                  <a:srgbClr val="FF0000"/>
                </a:solidFill>
              </a:rPr>
              <a:t>SCAFFOLDING</a:t>
            </a:r>
            <a:endParaRPr lang="en-GB" sz="5400" b="1" dirty="0">
              <a:solidFill>
                <a:srgbClr val="FF0000"/>
              </a:solidFill>
            </a:endParaRPr>
          </a:p>
        </p:txBody>
      </p:sp>
      <p:pic>
        <p:nvPicPr>
          <p:cNvPr id="8" name="Picture 7"/>
          <p:cNvPicPr>
            <a:picLocks noChangeAspect="1"/>
          </p:cNvPicPr>
          <p:nvPr/>
        </p:nvPicPr>
        <p:blipFill>
          <a:blip r:embed="rId4"/>
          <a:stretch>
            <a:fillRect/>
          </a:stretch>
        </p:blipFill>
        <p:spPr>
          <a:xfrm>
            <a:off x="3880571" y="3597377"/>
            <a:ext cx="7188877" cy="3125110"/>
          </a:xfrm>
          <a:prstGeom prst="rect">
            <a:avLst/>
          </a:prstGeom>
        </p:spPr>
      </p:pic>
    </p:spTree>
    <p:extLst>
      <p:ext uri="{BB962C8B-B14F-4D97-AF65-F5344CB8AC3E}">
        <p14:creationId xmlns:p14="http://schemas.microsoft.com/office/powerpoint/2010/main" val="343408057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5" name="Shape 65"/>
          <p:cNvSpPr txBox="1">
            <a:spLocks/>
          </p:cNvSpPr>
          <p:nvPr/>
        </p:nvSpPr>
        <p:spPr>
          <a:xfrm>
            <a:off x="1651246"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Scafftag System</a:t>
            </a:r>
            <a:endParaRPr lang="en" dirty="0">
              <a:solidFill>
                <a:srgbClr val="0070C0"/>
              </a:solidFill>
            </a:endParaRPr>
          </a:p>
        </p:txBody>
      </p:sp>
      <p:pic>
        <p:nvPicPr>
          <p:cNvPr id="9" name="Picture 3"/>
          <p:cNvPicPr>
            <a:picLocks noChangeArrowheads="1"/>
          </p:cNvPicPr>
          <p:nvPr/>
        </p:nvPicPr>
        <p:blipFill>
          <a:blip r:embed="rId4" cstate="print"/>
          <a:srcRect/>
          <a:stretch>
            <a:fillRect/>
          </a:stretch>
        </p:blipFill>
        <p:spPr bwMode="auto">
          <a:xfrm>
            <a:off x="5190444" y="1123601"/>
            <a:ext cx="1465263" cy="4706937"/>
          </a:xfrm>
          <a:prstGeom prst="rect">
            <a:avLst/>
          </a:prstGeom>
          <a:noFill/>
          <a:ln w="9525">
            <a:noFill/>
            <a:miter lim="800000"/>
            <a:headEnd/>
            <a:tailEnd/>
          </a:ln>
        </p:spPr>
      </p:pic>
      <p:pic>
        <p:nvPicPr>
          <p:cNvPr id="10" name="Picture 4"/>
          <p:cNvPicPr>
            <a:picLocks noChangeArrowheads="1"/>
          </p:cNvPicPr>
          <p:nvPr/>
        </p:nvPicPr>
        <p:blipFill>
          <a:blip r:embed="rId5" cstate="print"/>
          <a:srcRect/>
          <a:stretch>
            <a:fillRect/>
          </a:stretch>
        </p:blipFill>
        <p:spPr bwMode="auto">
          <a:xfrm>
            <a:off x="8124350" y="1123601"/>
            <a:ext cx="1481137" cy="4779963"/>
          </a:xfrm>
          <a:prstGeom prst="rect">
            <a:avLst/>
          </a:prstGeom>
          <a:noFill/>
          <a:ln w="9525">
            <a:noFill/>
            <a:miter lim="800000"/>
            <a:headEnd/>
            <a:tailEnd/>
          </a:ln>
        </p:spPr>
      </p:pic>
      <p:pic>
        <p:nvPicPr>
          <p:cNvPr id="11" name="Picture 5"/>
          <p:cNvPicPr>
            <a:picLocks noChangeArrowheads="1"/>
          </p:cNvPicPr>
          <p:nvPr/>
        </p:nvPicPr>
        <p:blipFill>
          <a:blip r:embed="rId6" cstate="print"/>
          <a:srcRect/>
          <a:stretch>
            <a:fillRect/>
          </a:stretch>
        </p:blipFill>
        <p:spPr bwMode="auto">
          <a:xfrm>
            <a:off x="2253363" y="1123601"/>
            <a:ext cx="1468438" cy="4729163"/>
          </a:xfrm>
          <a:prstGeom prst="rect">
            <a:avLst/>
          </a:prstGeom>
          <a:noFill/>
          <a:ln w="9525">
            <a:noFill/>
            <a:miter lim="800000"/>
            <a:headEnd/>
            <a:tailEnd/>
          </a:ln>
        </p:spPr>
      </p:pic>
      <p:sp>
        <p:nvSpPr>
          <p:cNvPr id="12" name="Rectangle 6"/>
          <p:cNvSpPr>
            <a:spLocks noChangeArrowheads="1"/>
          </p:cNvSpPr>
          <p:nvPr/>
        </p:nvSpPr>
        <p:spPr bwMode="auto">
          <a:xfrm>
            <a:off x="4877744" y="5852764"/>
            <a:ext cx="2072619" cy="585385"/>
          </a:xfrm>
          <a:prstGeom prst="rect">
            <a:avLst/>
          </a:prstGeom>
          <a:noFill/>
          <a:ln w="9525">
            <a:noFill/>
            <a:miter lim="800000"/>
            <a:headEnd/>
            <a:tailEnd/>
          </a:ln>
        </p:spPr>
        <p:txBody>
          <a:bodyPr wrap="none" lIns="92043" tIns="46022" rIns="92043" bIns="46022">
            <a:spAutoFit/>
          </a:bodyPr>
          <a:lstStyle/>
          <a:p>
            <a:pPr algn="ctr" eaLnBrk="0" hangingPunct="0"/>
            <a:r>
              <a:rPr lang="en-GB" sz="3200" b="0" dirty="0">
                <a:solidFill>
                  <a:srgbClr val="FF0000"/>
                </a:solidFill>
                <a:latin typeface="+mj-lt"/>
              </a:rPr>
              <a:t>Inspection</a:t>
            </a:r>
          </a:p>
        </p:txBody>
      </p:sp>
      <p:sp>
        <p:nvSpPr>
          <p:cNvPr id="13" name="Rectangle 7"/>
          <p:cNvSpPr>
            <a:spLocks noChangeArrowheads="1"/>
          </p:cNvSpPr>
          <p:nvPr/>
        </p:nvSpPr>
        <p:spPr bwMode="auto">
          <a:xfrm>
            <a:off x="7735380" y="5830538"/>
            <a:ext cx="2205668" cy="585385"/>
          </a:xfrm>
          <a:prstGeom prst="rect">
            <a:avLst/>
          </a:prstGeom>
          <a:noFill/>
          <a:ln w="9525">
            <a:noFill/>
            <a:miter lim="800000"/>
            <a:headEnd/>
            <a:tailEnd/>
          </a:ln>
        </p:spPr>
        <p:txBody>
          <a:bodyPr wrap="none" lIns="92043" tIns="46022" rIns="92043" bIns="46022">
            <a:spAutoFit/>
          </a:bodyPr>
          <a:lstStyle/>
          <a:p>
            <a:pPr algn="ctr" eaLnBrk="0" hangingPunct="0"/>
            <a:r>
              <a:rPr lang="en-GB" sz="3200" b="0" dirty="0">
                <a:solidFill>
                  <a:srgbClr val="FF0000"/>
                </a:solidFill>
                <a:latin typeface="+mj-lt"/>
              </a:rPr>
              <a:t>Do Not Use</a:t>
            </a:r>
          </a:p>
        </p:txBody>
      </p:sp>
      <p:sp>
        <p:nvSpPr>
          <p:cNvPr id="14" name="Rectangle 8"/>
          <p:cNvSpPr>
            <a:spLocks noChangeArrowheads="1"/>
          </p:cNvSpPr>
          <p:nvPr/>
        </p:nvSpPr>
        <p:spPr bwMode="auto">
          <a:xfrm>
            <a:off x="1812551" y="5890577"/>
            <a:ext cx="2280176" cy="585385"/>
          </a:xfrm>
          <a:prstGeom prst="rect">
            <a:avLst/>
          </a:prstGeom>
          <a:noFill/>
          <a:ln w="9525">
            <a:noFill/>
            <a:miter lim="800000"/>
            <a:headEnd/>
            <a:tailEnd/>
          </a:ln>
        </p:spPr>
        <p:txBody>
          <a:bodyPr wrap="none" lIns="92043" tIns="46022" rIns="92043" bIns="46022">
            <a:spAutoFit/>
          </a:bodyPr>
          <a:lstStyle/>
          <a:p>
            <a:pPr algn="ctr" eaLnBrk="0" hangingPunct="0"/>
            <a:r>
              <a:rPr lang="en-GB" sz="3200" b="0" dirty="0">
                <a:solidFill>
                  <a:srgbClr val="FF0000"/>
                </a:solidFill>
                <a:latin typeface="+mj-lt"/>
              </a:rPr>
              <a:t>Safe To Use</a:t>
            </a:r>
          </a:p>
        </p:txBody>
      </p:sp>
    </p:spTree>
    <p:extLst>
      <p:ext uri="{BB962C8B-B14F-4D97-AF65-F5344CB8AC3E}">
        <p14:creationId xmlns:p14="http://schemas.microsoft.com/office/powerpoint/2010/main" val="210583453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812551" y="160030"/>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Working at Height Regulations (2005)</a:t>
            </a:r>
            <a:endParaRPr lang="en" dirty="0">
              <a:solidFill>
                <a:srgbClr val="0070C0"/>
              </a:solidFill>
            </a:endParaRPr>
          </a:p>
        </p:txBody>
      </p:sp>
      <p:sp>
        <p:nvSpPr>
          <p:cNvPr id="5" name="Shape 111"/>
          <p:cNvSpPr txBox="1">
            <a:spLocks/>
          </p:cNvSpPr>
          <p:nvPr/>
        </p:nvSpPr>
        <p:spPr>
          <a:xfrm>
            <a:off x="622225" y="1131590"/>
            <a:ext cx="8814737" cy="381327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150000"/>
              </a:lnSpc>
              <a:buNone/>
            </a:pPr>
            <a:r>
              <a:rPr lang="en-GB" dirty="0" smtClean="0">
                <a:ln w="0"/>
                <a:solidFill>
                  <a:schemeClr val="accent1"/>
                </a:solidFill>
                <a:effectLst>
                  <a:outerShdw blurRad="38100" dist="25400" dir="5400000" algn="ctr" rotWithShape="0">
                    <a:srgbClr val="6E747A">
                      <a:alpha val="43000"/>
                    </a:srgbClr>
                  </a:outerShdw>
                </a:effectLst>
              </a:rPr>
              <a:t>Safety Harnesses</a:t>
            </a:r>
          </a:p>
          <a:p>
            <a:pPr marL="400050" indent="-171450">
              <a:lnSpc>
                <a:spcPct val="150000"/>
              </a:lnSpc>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Safety Harness must be worn where a risk of falling is present, or when required for working in confined spaces.</a:t>
            </a:r>
          </a:p>
          <a:p>
            <a:pPr marL="400050" indent="-171450">
              <a:lnSpc>
                <a:spcPct val="150000"/>
              </a:lnSpc>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Your safety harness must be signed back into the stores at the end of each shift.</a:t>
            </a:r>
          </a:p>
          <a:p>
            <a:pPr marL="400050" indent="-171450">
              <a:lnSpc>
                <a:spcPct val="150000"/>
              </a:lnSpc>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It is the responsibility of each employee to check their harness before use</a:t>
            </a:r>
          </a:p>
          <a:p>
            <a:pPr marL="400050" indent="-171450">
              <a:lnSpc>
                <a:spcPct val="150000"/>
              </a:lnSpc>
              <a:buFont typeface="Wingdings" panose="05000000000000000000" pitchFamily="2" charset="2"/>
              <a:buChar char="v"/>
            </a:pPr>
            <a:r>
              <a:rPr lang="en-GB" dirty="0" smtClean="0">
                <a:ln w="0"/>
                <a:solidFill>
                  <a:schemeClr val="accent1"/>
                </a:solidFill>
                <a:effectLst>
                  <a:outerShdw blurRad="38100" dist="25400" dir="5400000" algn="ctr" rotWithShape="0">
                    <a:srgbClr val="6E747A">
                      <a:alpha val="43000"/>
                    </a:srgbClr>
                  </a:outerShdw>
                </a:effectLst>
              </a:rPr>
              <a:t>Harnesses are to be inspected by a competent person every three months. </a:t>
            </a:r>
            <a:endParaRPr lang="en-GB"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9146311" y="3861786"/>
            <a:ext cx="2500451" cy="2500451"/>
          </a:xfrm>
          <a:prstGeom prst="rect">
            <a:avLst/>
          </a:prstGeom>
        </p:spPr>
      </p:pic>
    </p:spTree>
    <p:extLst>
      <p:ext uri="{BB962C8B-B14F-4D97-AF65-F5344CB8AC3E}">
        <p14:creationId xmlns:p14="http://schemas.microsoft.com/office/powerpoint/2010/main" val="177228178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89102" y="606665"/>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 – Control of Substances to Health</a:t>
            </a:r>
            <a:endParaRPr lang="en" dirty="0">
              <a:solidFill>
                <a:srgbClr val="0070C0"/>
              </a:solidFill>
            </a:endParaRPr>
          </a:p>
        </p:txBody>
      </p:sp>
      <p:sp>
        <p:nvSpPr>
          <p:cNvPr id="5" name="TextBox 4">
            <a:extLst>
              <a:ext uri="{FF2B5EF4-FFF2-40B4-BE49-F238E27FC236}">
                <a16:creationId xmlns:a16="http://schemas.microsoft.com/office/drawing/2014/main" id="{5926A9CA-6468-4020-9FED-6B532A9C1339}"/>
              </a:ext>
            </a:extLst>
          </p:cNvPr>
          <p:cNvSpPr txBox="1"/>
          <p:nvPr/>
        </p:nvSpPr>
        <p:spPr>
          <a:xfrm>
            <a:off x="4991038" y="3616194"/>
            <a:ext cx="6357938" cy="2908489"/>
          </a:xfrm>
          <a:prstGeom prst="rect">
            <a:avLst/>
          </a:prstGeom>
          <a:noFill/>
        </p:spPr>
        <p:txBody>
          <a:bodyPr wrap="square" rtlCol="0">
            <a:spAutoFit/>
          </a:bodyPr>
          <a:lstStyle/>
          <a:p>
            <a:pPr defTabSz="685800">
              <a:defRPr/>
            </a:pPr>
            <a:r>
              <a:rPr lang="en-US" sz="1200" kern="1200" dirty="0">
                <a:ln w="0"/>
                <a:solidFill>
                  <a:schemeClr val="accent1"/>
                </a:solidFill>
                <a:ea typeface="Karla" panose="020B0604020202020204" charset="0"/>
                <a:cs typeface="+mn-cs"/>
              </a:rPr>
              <a:t>What are NOT hazardous substances under COSHH?</a:t>
            </a:r>
          </a:p>
          <a:p>
            <a:pPr marL="171450" indent="-171450" defTabSz="685800">
              <a:buFont typeface="Wingdings" panose="05000000000000000000" pitchFamily="2" charset="2"/>
              <a:buChar char="v"/>
              <a:defRPr/>
            </a:pPr>
            <a:endParaRPr lang="en-US" sz="1200" kern="1200" dirty="0">
              <a:ln w="0"/>
              <a:solidFill>
                <a:schemeClr val="accent1"/>
              </a:solidFill>
              <a:ea typeface="Karla" panose="020B0604020202020204" charset="0"/>
              <a:cs typeface="+mn-cs"/>
            </a:endParaRPr>
          </a:p>
          <a:p>
            <a:pPr marL="257175" indent="-257175" defTabSz="685800">
              <a:buFont typeface="Wingdings" panose="05000000000000000000" pitchFamily="2" charset="2"/>
              <a:buChar char="v"/>
              <a:defRPr/>
            </a:pPr>
            <a:r>
              <a:rPr lang="en-US" sz="1200" kern="1200" dirty="0">
                <a:ln w="0"/>
                <a:solidFill>
                  <a:schemeClr val="accent1"/>
                </a:solidFill>
                <a:ea typeface="Karla" panose="020B0604020202020204" charset="0"/>
                <a:cs typeface="+mn-cs"/>
              </a:rPr>
              <a:t>Lead and Asbestos (separate regulations)</a:t>
            </a:r>
          </a:p>
          <a:p>
            <a:pPr marL="257175" indent="-257175" defTabSz="685800">
              <a:buFont typeface="Wingdings" panose="05000000000000000000" pitchFamily="2" charset="2"/>
              <a:buChar char="v"/>
              <a:defRPr/>
            </a:pPr>
            <a:endParaRPr lang="en-US" sz="1200" kern="1200" dirty="0">
              <a:ln w="0"/>
              <a:solidFill>
                <a:schemeClr val="accent1"/>
              </a:solidFill>
              <a:ea typeface="Karla" panose="020B0604020202020204" charset="0"/>
              <a:cs typeface="+mn-cs"/>
            </a:endParaRPr>
          </a:p>
          <a:p>
            <a:pPr marL="257175" indent="-257175" defTabSz="685800">
              <a:buFont typeface="Wingdings" panose="05000000000000000000" pitchFamily="2" charset="2"/>
              <a:buChar char="v"/>
              <a:defRPr/>
            </a:pPr>
            <a:r>
              <a:rPr lang="en-US" sz="1200" kern="1200" dirty="0">
                <a:ln w="0"/>
                <a:solidFill>
                  <a:schemeClr val="accent1"/>
                </a:solidFill>
                <a:ea typeface="Karla" panose="020B0604020202020204" charset="0"/>
                <a:cs typeface="+mn-cs"/>
              </a:rPr>
              <a:t>Substances only hazardous due to:</a:t>
            </a:r>
          </a:p>
          <a:p>
            <a:pPr marL="600075" lvl="1"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Radio-activity</a:t>
            </a:r>
          </a:p>
          <a:p>
            <a:pPr marL="600075" lvl="1"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Simple asphyxiants</a:t>
            </a:r>
          </a:p>
          <a:p>
            <a:pPr marL="600075" lvl="1"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High pressure or extremes in temperature.</a:t>
            </a:r>
          </a:p>
          <a:p>
            <a:pPr marL="600075" lvl="1" indent="-257175"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57175"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Biological agents not connected with work activities:</a:t>
            </a:r>
          </a:p>
          <a:p>
            <a:pPr marL="600075" lvl="1"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E.g. Swine Flu or catching cold from a colleague</a:t>
            </a:r>
          </a:p>
          <a:p>
            <a:pPr marL="600075" lvl="1" indent="-257175"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57175" indent="-257175" defTabSz="685800">
              <a:buFont typeface="Wingdings" panose="05000000000000000000" pitchFamily="2" charset="2"/>
              <a:buChar char="v"/>
            </a:pPr>
            <a:r>
              <a:rPr lang="en-US" sz="1200" kern="1200" dirty="0">
                <a:ln w="0"/>
                <a:solidFill>
                  <a:schemeClr val="accent1"/>
                </a:solidFill>
                <a:ea typeface="Karla" panose="020B0604020202020204" charset="0"/>
                <a:cs typeface="+mn-cs"/>
              </a:rPr>
              <a:t>Labels are a good guide, read them!!  </a:t>
            </a:r>
          </a:p>
          <a:p>
            <a:pPr defTabSz="685800">
              <a:defRPr/>
            </a:pPr>
            <a:endParaRPr lang="en-US" sz="1350" kern="1200" dirty="0">
              <a:solidFill>
                <a:srgbClr val="083E47"/>
              </a:solidFill>
              <a:ea typeface="+mn-ea"/>
              <a:cs typeface="+mn-cs"/>
            </a:endParaRPr>
          </a:p>
          <a:p>
            <a:pPr defTabSz="685800">
              <a:defRPr/>
            </a:pPr>
            <a:endParaRPr lang="en-US" sz="1350" kern="1200" dirty="0">
              <a:solidFill>
                <a:srgbClr val="083E47"/>
              </a:solidFill>
              <a:ea typeface="+mn-ea"/>
              <a:cs typeface="+mn-cs"/>
            </a:endParaRPr>
          </a:p>
        </p:txBody>
      </p:sp>
      <p:sp>
        <p:nvSpPr>
          <p:cNvPr id="6" name="TextBox 5">
            <a:extLst>
              <a:ext uri="{FF2B5EF4-FFF2-40B4-BE49-F238E27FC236}">
                <a16:creationId xmlns:a16="http://schemas.microsoft.com/office/drawing/2014/main" id="{5926A9CA-6468-4020-9FED-6B532A9C1339}"/>
              </a:ext>
            </a:extLst>
          </p:cNvPr>
          <p:cNvSpPr txBox="1"/>
          <p:nvPr/>
        </p:nvSpPr>
        <p:spPr>
          <a:xfrm>
            <a:off x="563456" y="1377842"/>
            <a:ext cx="6357938" cy="2308324"/>
          </a:xfrm>
          <a:prstGeom prst="rect">
            <a:avLst/>
          </a:prstGeom>
          <a:noFill/>
        </p:spPr>
        <p:txBody>
          <a:bodyPr wrap="square" rtlCol="0">
            <a:spAutoFit/>
          </a:bodyPr>
          <a:lstStyle/>
          <a:p>
            <a:pPr defTabSz="685800"/>
            <a:r>
              <a:rPr lang="en-US" sz="1200" kern="1200" dirty="0">
                <a:ln w="0"/>
                <a:solidFill>
                  <a:schemeClr val="accent1"/>
                </a:solidFill>
                <a:ea typeface="Karla" panose="020B0604020202020204" charset="0"/>
                <a:cs typeface="+mn-cs"/>
              </a:rPr>
              <a:t>What is a hazardous substance under the Regulations</a:t>
            </a:r>
            <a:r>
              <a:rPr lang="en-US" sz="1200" kern="1200" dirty="0" smtClean="0">
                <a:ln w="0"/>
                <a:solidFill>
                  <a:schemeClr val="accent1"/>
                </a:solidFill>
                <a:ea typeface="Karla" panose="020B0604020202020204" charset="0"/>
                <a:cs typeface="+mn-cs"/>
              </a:rPr>
              <a:t>?</a:t>
            </a:r>
            <a:endParaRPr lang="en-US" sz="1200" kern="1200" dirty="0">
              <a:ln w="0"/>
              <a:solidFill>
                <a:schemeClr val="accent1"/>
              </a:solidFill>
              <a:ea typeface="Karla" panose="020B0604020202020204" charset="0"/>
              <a:cs typeface="+mn-cs"/>
            </a:endParaRPr>
          </a:p>
          <a:p>
            <a:pPr defTabSz="685800"/>
            <a:endParaRPr lang="en-US" sz="1200" kern="1200" dirty="0">
              <a:ln w="0"/>
              <a:solidFill>
                <a:schemeClr val="accent1"/>
              </a:solidFill>
              <a:ea typeface="Karla" panose="020B0604020202020204" charset="0"/>
              <a:cs typeface="+mn-cs"/>
            </a:endParaRPr>
          </a:p>
          <a:p>
            <a:pPr marL="214313" indent="-214313" defTabSz="685800">
              <a:buFont typeface="Wingdings" panose="05000000000000000000" pitchFamily="2" charset="2"/>
              <a:buChar char="v"/>
            </a:pPr>
            <a:r>
              <a:rPr lang="en-US" sz="1200" kern="1200" dirty="0">
                <a:ln w="0"/>
                <a:solidFill>
                  <a:schemeClr val="accent1"/>
                </a:solidFill>
                <a:ea typeface="Karla" panose="020B0604020202020204" charset="0"/>
                <a:cs typeface="+mn-cs"/>
              </a:rPr>
              <a:t>Substances and mixtures classified as dangerous under CHIP – Chemicals (Hazard Information and Packaging for Supply) Regulations </a:t>
            </a:r>
            <a:r>
              <a:rPr lang="en-US" sz="1200" kern="1200" dirty="0" smtClean="0">
                <a:ln w="0"/>
                <a:solidFill>
                  <a:schemeClr val="accent1"/>
                </a:solidFill>
                <a:ea typeface="Karla" panose="020B0604020202020204" charset="0"/>
                <a:cs typeface="+mn-cs"/>
              </a:rPr>
              <a:t>2008</a:t>
            </a:r>
          </a:p>
          <a:p>
            <a:pPr marL="171450" indent="-171450"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14313" indent="-214313" defTabSz="685800">
              <a:buFont typeface="Wingdings" panose="05000000000000000000" pitchFamily="2" charset="2"/>
              <a:buChar char="v"/>
            </a:pPr>
            <a:r>
              <a:rPr lang="en-US" sz="1200" kern="1200" dirty="0">
                <a:ln w="0"/>
                <a:solidFill>
                  <a:schemeClr val="accent1"/>
                </a:solidFill>
                <a:ea typeface="Karla" panose="020B0604020202020204" charset="0"/>
                <a:cs typeface="+mn-cs"/>
              </a:rPr>
              <a:t>Substances with WEL’s (Workplace Exposure Limits)</a:t>
            </a:r>
          </a:p>
          <a:p>
            <a:pPr marL="171450" indent="-171450"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14313" indent="-214313" defTabSz="685800">
              <a:buFont typeface="Wingdings" panose="05000000000000000000" pitchFamily="2" charset="2"/>
              <a:buChar char="v"/>
            </a:pPr>
            <a:r>
              <a:rPr lang="en-US" sz="1200" kern="1200" dirty="0">
                <a:ln w="0"/>
                <a:solidFill>
                  <a:schemeClr val="accent1"/>
                </a:solidFill>
                <a:ea typeface="Karla" panose="020B0604020202020204" charset="0"/>
                <a:cs typeface="+mn-cs"/>
              </a:rPr>
              <a:t>Biological Agents</a:t>
            </a:r>
          </a:p>
          <a:p>
            <a:pPr marL="171450" indent="-171450"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14313" indent="-214313" defTabSz="685800">
              <a:buFont typeface="Wingdings" panose="05000000000000000000" pitchFamily="2" charset="2"/>
              <a:buChar char="v"/>
            </a:pPr>
            <a:r>
              <a:rPr lang="en-US" sz="1200" kern="1200" dirty="0">
                <a:ln w="0"/>
                <a:solidFill>
                  <a:schemeClr val="accent1"/>
                </a:solidFill>
                <a:ea typeface="Karla" panose="020B0604020202020204" charset="0"/>
                <a:cs typeface="+mn-cs"/>
              </a:rPr>
              <a:t>Some dusts, especially in high concentrations</a:t>
            </a:r>
          </a:p>
          <a:p>
            <a:pPr marL="171450" indent="-171450" defTabSz="685800">
              <a:buFont typeface="Wingdings" panose="05000000000000000000" pitchFamily="2" charset="2"/>
              <a:buChar char="v"/>
            </a:pPr>
            <a:endParaRPr lang="en-US" sz="1200" kern="1200" dirty="0">
              <a:ln w="0"/>
              <a:solidFill>
                <a:schemeClr val="accent1"/>
              </a:solidFill>
              <a:ea typeface="Karla" panose="020B0604020202020204" charset="0"/>
              <a:cs typeface="+mn-cs"/>
            </a:endParaRPr>
          </a:p>
          <a:p>
            <a:pPr marL="214313" indent="-214313" defTabSz="685800">
              <a:buFont typeface="Wingdings" panose="05000000000000000000" pitchFamily="2" charset="2"/>
              <a:buChar char="v"/>
            </a:pPr>
            <a:r>
              <a:rPr lang="en-US" sz="1200" kern="1200" dirty="0">
                <a:ln w="0"/>
                <a:solidFill>
                  <a:schemeClr val="accent1"/>
                </a:solidFill>
                <a:ea typeface="Karla" panose="020B0604020202020204" charset="0"/>
                <a:cs typeface="+mn-cs"/>
              </a:rPr>
              <a:t>Other substances of comparable hazard</a:t>
            </a:r>
            <a:endParaRPr lang="en-GB" sz="1200" kern="1200" dirty="0">
              <a:ln w="0"/>
              <a:solidFill>
                <a:schemeClr val="accent1"/>
              </a:solidFill>
              <a:ea typeface="Karla" panose="020B0604020202020204" charset="0"/>
              <a:cs typeface="+mn-cs"/>
            </a:endParaRPr>
          </a:p>
        </p:txBody>
      </p:sp>
      <p:sp>
        <p:nvSpPr>
          <p:cNvPr id="8" name="Shape 111"/>
          <p:cNvSpPr txBox="1">
            <a:spLocks/>
          </p:cNvSpPr>
          <p:nvPr/>
        </p:nvSpPr>
        <p:spPr>
          <a:xfrm>
            <a:off x="4572333" y="1359036"/>
            <a:ext cx="7195348" cy="3963044"/>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595">
              <a:lnSpc>
                <a:spcPct val="150000"/>
              </a:lnSpc>
              <a:buFont typeface="Wingdings 3" charset="2"/>
              <a:buNone/>
            </a:pPr>
            <a:endParaRPr lang="en" smtClean="0"/>
          </a:p>
          <a:p>
            <a:pPr marL="457189" indent="-228594">
              <a:lnSpc>
                <a:spcPct val="150000"/>
              </a:lnSpc>
              <a:buFont typeface="Wingdings 3" charset="2"/>
              <a:buNone/>
            </a:pPr>
            <a:endParaRPr lang="en" dirty="0"/>
          </a:p>
        </p:txBody>
      </p:sp>
      <p:pic>
        <p:nvPicPr>
          <p:cNvPr id="9" name="Picture 8"/>
          <p:cNvPicPr>
            <a:picLocks noChangeAspect="1"/>
          </p:cNvPicPr>
          <p:nvPr/>
        </p:nvPicPr>
        <p:blipFill>
          <a:blip r:embed="rId4"/>
          <a:stretch>
            <a:fillRect/>
          </a:stretch>
        </p:blipFill>
        <p:spPr>
          <a:xfrm>
            <a:off x="1366837" y="4177359"/>
            <a:ext cx="2143125" cy="2143125"/>
          </a:xfrm>
          <a:prstGeom prst="rect">
            <a:avLst/>
          </a:prstGeom>
        </p:spPr>
      </p:pic>
    </p:spTree>
    <p:extLst>
      <p:ext uri="{BB962C8B-B14F-4D97-AF65-F5344CB8AC3E}">
        <p14:creationId xmlns:p14="http://schemas.microsoft.com/office/powerpoint/2010/main" val="327588027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09203"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a:t>
            </a:r>
            <a:endParaRPr lang="en" dirty="0">
              <a:solidFill>
                <a:srgbClr val="0070C0"/>
              </a:solidFill>
            </a:endParaRPr>
          </a:p>
        </p:txBody>
      </p:sp>
      <p:sp>
        <p:nvSpPr>
          <p:cNvPr id="5" name="TextBox 4">
            <a:extLst>
              <a:ext uri="{FF2B5EF4-FFF2-40B4-BE49-F238E27FC236}">
                <a16:creationId xmlns:a16="http://schemas.microsoft.com/office/drawing/2014/main" id="{5926A9CA-6468-4020-9FED-6B532A9C1339}"/>
              </a:ext>
            </a:extLst>
          </p:cNvPr>
          <p:cNvSpPr txBox="1"/>
          <p:nvPr/>
        </p:nvSpPr>
        <p:spPr>
          <a:xfrm>
            <a:off x="581211" y="961771"/>
            <a:ext cx="6357938" cy="3939540"/>
          </a:xfrm>
          <a:prstGeom prst="rect">
            <a:avLst/>
          </a:prstGeom>
          <a:noFill/>
        </p:spPr>
        <p:txBody>
          <a:bodyPr wrap="square" rtlCol="0">
            <a:spAutoFit/>
          </a:bodyPr>
          <a:lstStyle/>
          <a:p>
            <a:pPr defTabSz="685800">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What must an employer do?</a:t>
            </a:r>
          </a:p>
          <a:p>
            <a:pPr defTabSz="685800">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285750"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Eliminate or reduce risks from hazardous substances</a:t>
            </a:r>
          </a:p>
          <a:p>
            <a:pPr marL="285750"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285750"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This is achieved by:</a:t>
            </a:r>
          </a:p>
          <a:p>
            <a:pPr marL="285750"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628650" lvl="1"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Risk Assessment </a:t>
            </a:r>
          </a:p>
          <a:p>
            <a:pPr marL="628650" lvl="1"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628650" lvl="1"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Control Measures</a:t>
            </a:r>
          </a:p>
          <a:p>
            <a:pPr marL="628650" lvl="1"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628650" lvl="1"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Monitoring health and exposure if necessary</a:t>
            </a:r>
          </a:p>
          <a:p>
            <a:pPr marL="628650" lvl="1"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628650" lvl="1"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Information, training and supervision</a:t>
            </a:r>
          </a:p>
          <a:p>
            <a:pPr defTabSz="685800">
              <a:defRPr/>
            </a:pPr>
            <a:endParaRPr lang="en-US" sz="1500" b="1" kern="1200" dirty="0">
              <a:solidFill>
                <a:srgbClr val="083E47"/>
              </a:solidFill>
              <a:ea typeface="+mn-ea"/>
              <a:cs typeface="+mn-cs"/>
            </a:endParaRPr>
          </a:p>
          <a:p>
            <a:pPr defTabSz="685800">
              <a:defRPr/>
            </a:pPr>
            <a:endParaRPr lang="en-US" sz="1350" kern="1200" dirty="0">
              <a:solidFill>
                <a:srgbClr val="083E47"/>
              </a:solidFill>
              <a:ea typeface="+mn-ea"/>
              <a:cs typeface="+mn-cs"/>
            </a:endParaRPr>
          </a:p>
          <a:p>
            <a:pPr defTabSz="685800">
              <a:defRPr/>
            </a:pPr>
            <a:endParaRPr lang="en-US" sz="1350" kern="1200" dirty="0">
              <a:solidFill>
                <a:srgbClr val="083E47"/>
              </a:solidFill>
              <a:ea typeface="+mn-ea"/>
              <a:cs typeface="+mn-cs"/>
            </a:endParaRPr>
          </a:p>
        </p:txBody>
      </p:sp>
      <p:sp>
        <p:nvSpPr>
          <p:cNvPr id="6" name="TextBox 5">
            <a:extLst>
              <a:ext uri="{FF2B5EF4-FFF2-40B4-BE49-F238E27FC236}">
                <a16:creationId xmlns:a16="http://schemas.microsoft.com/office/drawing/2014/main" id="{5926A9CA-6468-4020-9FED-6B532A9C1339}"/>
              </a:ext>
            </a:extLst>
          </p:cNvPr>
          <p:cNvSpPr txBox="1"/>
          <p:nvPr/>
        </p:nvSpPr>
        <p:spPr>
          <a:xfrm>
            <a:off x="581211" y="4379674"/>
            <a:ext cx="6357938" cy="2231380"/>
          </a:xfrm>
          <a:prstGeom prst="rect">
            <a:avLst/>
          </a:prstGeom>
          <a:noFill/>
        </p:spPr>
        <p:txBody>
          <a:bodyPr wrap="square" rtlCol="0">
            <a:spAutoFit/>
          </a:bodyPr>
          <a:lstStyle/>
          <a:p>
            <a:pPr defTabSz="685800">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What must an employee do?</a:t>
            </a:r>
          </a:p>
          <a:p>
            <a:pPr marL="285750"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285750"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Take reasonable care of our own safety and not endanger others</a:t>
            </a:r>
          </a:p>
          <a:p>
            <a:pPr marL="285750"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285750"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Cooperate with our employer</a:t>
            </a:r>
          </a:p>
          <a:p>
            <a:pPr marL="285750" indent="-285750" defTabSz="685800">
              <a:buFont typeface="Wingdings" panose="05000000000000000000" pitchFamily="2" charset="2"/>
              <a:buChar char="v"/>
              <a:defRPr/>
            </a:pPr>
            <a:endPar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endParaRPr>
          </a:p>
          <a:p>
            <a:pPr marL="285750" indent="-285750" defTabSz="685800">
              <a:buFont typeface="Wingdings" panose="05000000000000000000" pitchFamily="2" charset="2"/>
              <a:buChar char="v"/>
              <a:defRPr/>
            </a:pPr>
            <a:r>
              <a:rPr lang="en-US" sz="1600" kern="1200" dirty="0">
                <a:ln w="0"/>
                <a:solidFill>
                  <a:schemeClr val="accent1"/>
                </a:solidFill>
                <a:effectLst>
                  <a:outerShdw blurRad="38100" dist="25400" dir="5400000" algn="ctr" rotWithShape="0">
                    <a:srgbClr val="6E747A">
                      <a:alpha val="43000"/>
                    </a:srgbClr>
                  </a:outerShdw>
                </a:effectLst>
                <a:ea typeface="Karla" panose="020B0604020202020204" charset="0"/>
                <a:cs typeface="+mn-cs"/>
              </a:rPr>
              <a:t>Make full and proper use of control measures</a:t>
            </a:r>
          </a:p>
          <a:p>
            <a:pPr defTabSz="685800">
              <a:defRPr/>
            </a:pPr>
            <a:endParaRPr lang="en-US" sz="1350" kern="1200" dirty="0">
              <a:solidFill>
                <a:srgbClr val="083E47"/>
              </a:solidFill>
              <a:ea typeface="+mn-ea"/>
              <a:cs typeface="+mn-cs"/>
            </a:endParaRPr>
          </a:p>
          <a:p>
            <a:pPr defTabSz="685800">
              <a:defRPr/>
            </a:pPr>
            <a:endParaRPr lang="en-US" sz="1350" kern="1200" dirty="0">
              <a:solidFill>
                <a:srgbClr val="083E47"/>
              </a:solidFill>
              <a:ea typeface="+mn-ea"/>
              <a:cs typeface="+mn-cs"/>
            </a:endParaRPr>
          </a:p>
        </p:txBody>
      </p:sp>
      <p:pic>
        <p:nvPicPr>
          <p:cNvPr id="7" name="Picture 6"/>
          <p:cNvPicPr>
            <a:picLocks noChangeAspect="1"/>
          </p:cNvPicPr>
          <p:nvPr/>
        </p:nvPicPr>
        <p:blipFill>
          <a:blip r:embed="rId4"/>
          <a:stretch>
            <a:fillRect/>
          </a:stretch>
        </p:blipFill>
        <p:spPr>
          <a:xfrm>
            <a:off x="7779850" y="1272771"/>
            <a:ext cx="2225233" cy="2219136"/>
          </a:xfrm>
          <a:prstGeom prst="rect">
            <a:avLst/>
          </a:prstGeom>
        </p:spPr>
      </p:pic>
      <p:sp>
        <p:nvSpPr>
          <p:cNvPr id="2" name="TextBox 1"/>
          <p:cNvSpPr txBox="1"/>
          <p:nvPr/>
        </p:nvSpPr>
        <p:spPr>
          <a:xfrm>
            <a:off x="8069802" y="3790765"/>
            <a:ext cx="3364637" cy="2585323"/>
          </a:xfrm>
          <a:prstGeom prst="rect">
            <a:avLst/>
          </a:prstGeom>
          <a:noFill/>
        </p:spPr>
        <p:txBody>
          <a:bodyPr wrap="square" rtlCol="0">
            <a:spAutoFit/>
          </a:bodyPr>
          <a:lstStyle/>
          <a:p>
            <a:pPr algn="ctr"/>
            <a:r>
              <a:rPr lang="en-GB" sz="3600" b="1" dirty="0">
                <a:solidFill>
                  <a:srgbClr val="FF0000"/>
                </a:solidFill>
              </a:rPr>
              <a:t>Just reiterating our duties under HSAW</a:t>
            </a:r>
          </a:p>
          <a:p>
            <a:endParaRPr lang="en-GB" dirty="0"/>
          </a:p>
        </p:txBody>
      </p:sp>
    </p:spTree>
    <p:extLst>
      <p:ext uri="{BB962C8B-B14F-4D97-AF65-F5344CB8AC3E}">
        <p14:creationId xmlns:p14="http://schemas.microsoft.com/office/powerpoint/2010/main" val="146460444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09203"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 – Step 1 Risk Assessment</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6996654" y="921845"/>
            <a:ext cx="2404799" cy="1803600"/>
          </a:xfrm>
          <a:prstGeom prst="rect">
            <a:avLst/>
          </a:prstGeom>
        </p:spPr>
      </p:pic>
      <p:sp>
        <p:nvSpPr>
          <p:cNvPr id="5" name="Content Placeholder 6"/>
          <p:cNvSpPr>
            <a:spLocks noGrp="1"/>
          </p:cNvSpPr>
          <p:nvPr>
            <p:ph sz="half" idx="1"/>
          </p:nvPr>
        </p:nvSpPr>
        <p:spPr>
          <a:xfrm>
            <a:off x="359545" y="921845"/>
            <a:ext cx="4686300" cy="1803600"/>
          </a:xfrm>
        </p:spPr>
        <p:txBody>
          <a:bodyPr>
            <a:normAutofit/>
          </a:bodyPr>
          <a:lstStyle/>
          <a:p>
            <a:pPr marL="109728" indent="0" eaLnBrk="1" fontAlgn="auto" hangingPunct="1">
              <a:spcAft>
                <a:spcPts val="0"/>
              </a:spcAft>
              <a:buNone/>
              <a:defRPr/>
            </a:pPr>
            <a:r>
              <a:rPr lang="en-GB" dirty="0" smtClean="0">
                <a:ln w="0"/>
                <a:solidFill>
                  <a:schemeClr val="accent1"/>
                </a:solidFill>
                <a:effectLst>
                  <a:outerShdw blurRad="38100" dist="25400" dir="5400000" algn="ctr" rotWithShape="0">
                    <a:srgbClr val="6E747A">
                      <a:alpha val="43000"/>
                    </a:srgbClr>
                  </a:outerShdw>
                </a:effectLst>
              </a:rPr>
              <a:t>Identify the hazardous substance(s) e.g. </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Chemicals</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Biological materials</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Mixtures</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Proprietary products</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Reaction products and intermediates</a:t>
            </a:r>
          </a:p>
          <a:p>
            <a:pPr marL="621792" lvl="1" indent="-274320" eaLnBrk="1" fontAlgn="auto" hangingPunct="1">
              <a:spcBef>
                <a:spcPts val="324"/>
              </a:spcBef>
              <a:spcAft>
                <a:spcPts val="0"/>
              </a:spcAft>
              <a:buFont typeface="Verdana"/>
              <a:buChar char="◦"/>
              <a:defRPr/>
            </a:pPr>
            <a:endParaRPr lang="en-US" dirty="0"/>
          </a:p>
        </p:txBody>
      </p:sp>
      <p:sp>
        <p:nvSpPr>
          <p:cNvPr id="6" name="Content Placeholder 6"/>
          <p:cNvSpPr txBox="1">
            <a:spLocks/>
          </p:cNvSpPr>
          <p:nvPr/>
        </p:nvSpPr>
        <p:spPr>
          <a:xfrm>
            <a:off x="2305142" y="2725445"/>
            <a:ext cx="5481406" cy="50156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7472" lvl="1" indent="0" algn="ctr">
              <a:spcBef>
                <a:spcPts val="324"/>
              </a:spcBef>
              <a:buNone/>
              <a:defRPr/>
            </a:pPr>
            <a:r>
              <a:rPr lang="en-US" sz="2400" dirty="0" smtClean="0"/>
              <a:t>New International Hazard Symbols </a:t>
            </a:r>
            <a:endParaRPr lang="en-US" sz="2400" dirty="0"/>
          </a:p>
        </p:txBody>
      </p:sp>
      <p:pic>
        <p:nvPicPr>
          <p:cNvPr id="7" name="Picture 6" descr="Screen Clipping"/>
          <p:cNvPicPr>
            <a:picLocks noChangeAspect="1"/>
          </p:cNvPicPr>
          <p:nvPr/>
        </p:nvPicPr>
        <p:blipFill rotWithShape="1">
          <a:blip r:embed="rId5">
            <a:extLst>
              <a:ext uri="{28A0092B-C50C-407E-A947-70E740481C1C}">
                <a14:useLocalDpi xmlns:a14="http://schemas.microsoft.com/office/drawing/2010/main" val="0"/>
              </a:ext>
            </a:extLst>
          </a:blip>
          <a:srcRect t="7007" b="11683"/>
          <a:stretch/>
        </p:blipFill>
        <p:spPr>
          <a:xfrm>
            <a:off x="2782355" y="5159359"/>
            <a:ext cx="5416698" cy="1638679"/>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95327" y="3259115"/>
            <a:ext cx="4368813" cy="1998732"/>
          </a:xfrm>
          <a:prstGeom prst="rect">
            <a:avLst/>
          </a:prstGeom>
        </p:spPr>
      </p:pic>
      <p:pic>
        <p:nvPicPr>
          <p:cNvPr id="9" name="Picture 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4929" y="3259115"/>
            <a:ext cx="4310398" cy="1998732"/>
          </a:xfrm>
          <a:prstGeom prst="rect">
            <a:avLst/>
          </a:prstGeom>
        </p:spPr>
      </p:pic>
    </p:spTree>
    <p:extLst>
      <p:ext uri="{BB962C8B-B14F-4D97-AF65-F5344CB8AC3E}">
        <p14:creationId xmlns:p14="http://schemas.microsoft.com/office/powerpoint/2010/main" val="298740817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09203"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 – Symbols</a:t>
            </a:r>
            <a:endParaRPr lang="en" dirty="0">
              <a:solidFill>
                <a:srgbClr val="0070C0"/>
              </a:solidFill>
            </a:endParaRPr>
          </a:p>
        </p:txBody>
      </p:sp>
      <p:pic>
        <p:nvPicPr>
          <p:cNvPr id="5" name="Picture 4"/>
          <p:cNvPicPr>
            <a:picLocks noChangeAspect="1"/>
          </p:cNvPicPr>
          <p:nvPr/>
        </p:nvPicPr>
        <p:blipFill>
          <a:blip r:embed="rId4"/>
          <a:stretch>
            <a:fillRect/>
          </a:stretch>
        </p:blipFill>
        <p:spPr>
          <a:xfrm>
            <a:off x="1509203" y="1064312"/>
            <a:ext cx="7669433" cy="5182049"/>
          </a:xfrm>
          <a:prstGeom prst="rect">
            <a:avLst/>
          </a:prstGeom>
        </p:spPr>
      </p:pic>
      <p:sp>
        <p:nvSpPr>
          <p:cNvPr id="2" name="Rectangle 1"/>
          <p:cNvSpPr/>
          <p:nvPr/>
        </p:nvSpPr>
        <p:spPr>
          <a:xfrm>
            <a:off x="3010299" y="2816414"/>
            <a:ext cx="4624497" cy="1323439"/>
          </a:xfrm>
          <a:prstGeom prst="rect">
            <a:avLst/>
          </a:prstGeom>
          <a:noFill/>
        </p:spPr>
        <p:txBody>
          <a:bodyPr wrap="square" lIns="91440" tIns="45720" rIns="91440" bIns="45720">
            <a:spAutoFit/>
          </a:bodyPr>
          <a:lstStyle/>
          <a:p>
            <a:pPr algn="ctr"/>
            <a:r>
              <a:rPr lang="en-US" sz="4000" b="1" cap="none" spc="0" dirty="0" smtClean="0">
                <a:ln w="12700">
                  <a:solidFill>
                    <a:schemeClr val="accent1"/>
                  </a:solidFill>
                  <a:prstDash val="solid"/>
                </a:ln>
                <a:solidFill>
                  <a:srgbClr val="FF0000"/>
                </a:solidFill>
                <a:effectLst>
                  <a:outerShdw dist="38100" dir="2640000" algn="bl" rotWithShape="0">
                    <a:schemeClr val="accent1"/>
                  </a:outerShdw>
                </a:effectLst>
              </a:rPr>
              <a:t>Other Symbols you might see!</a:t>
            </a:r>
            <a:endParaRPr lang="en-US" sz="40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73080607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09203" y="127271"/>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a:t>
            </a:r>
            <a:endParaRPr lang="en" dirty="0">
              <a:solidFill>
                <a:srgbClr val="0070C0"/>
              </a:solidFill>
            </a:endParaRPr>
          </a:p>
        </p:txBody>
      </p:sp>
      <p:sp>
        <p:nvSpPr>
          <p:cNvPr id="5" name="TextBox 4">
            <a:extLst>
              <a:ext uri="{FF2B5EF4-FFF2-40B4-BE49-F238E27FC236}">
                <a16:creationId xmlns:a16="http://schemas.microsoft.com/office/drawing/2014/main" id="{5926A9CA-6468-4020-9FED-6B532A9C1339}"/>
              </a:ext>
            </a:extLst>
          </p:cNvPr>
          <p:cNvSpPr txBox="1"/>
          <p:nvPr/>
        </p:nvSpPr>
        <p:spPr>
          <a:xfrm>
            <a:off x="581211" y="961771"/>
            <a:ext cx="5176793" cy="2146742"/>
          </a:xfrm>
          <a:prstGeom prst="rect">
            <a:avLst/>
          </a:prstGeom>
          <a:noFill/>
        </p:spPr>
        <p:txBody>
          <a:bodyPr wrap="square" rtlCol="0">
            <a:spAutoFit/>
          </a:bodyPr>
          <a:lstStyle/>
          <a:p>
            <a:pPr defTabSz="685800">
              <a:defRPr/>
            </a:pPr>
            <a:r>
              <a:rPr lang="en-US" sz="2000" kern="1200" dirty="0" smtClean="0">
                <a:ln w="0"/>
                <a:solidFill>
                  <a:schemeClr val="accent1"/>
                </a:solidFill>
              </a:rPr>
              <a:t>Decide WHO is at risk? </a:t>
            </a:r>
          </a:p>
          <a:p>
            <a:pPr marL="342900" indent="-342900">
              <a:buFont typeface="Wingdings" panose="05000000000000000000" pitchFamily="2" charset="2"/>
              <a:buChar char="v"/>
            </a:pPr>
            <a:r>
              <a:rPr lang="en-GB" altLang="en-US" sz="2000" dirty="0" smtClean="0">
                <a:ln w="0"/>
                <a:solidFill>
                  <a:schemeClr val="accent1"/>
                </a:solidFill>
              </a:rPr>
              <a:t>Employees</a:t>
            </a:r>
            <a:endParaRPr lang="en-US" altLang="en-US" sz="2000" dirty="0">
              <a:ln w="0"/>
              <a:solidFill>
                <a:schemeClr val="accent1"/>
              </a:solidFill>
            </a:endParaRPr>
          </a:p>
          <a:p>
            <a:pPr marL="342900" indent="-342900">
              <a:buFont typeface="Wingdings" panose="05000000000000000000" pitchFamily="2" charset="2"/>
              <a:buChar char="v"/>
            </a:pPr>
            <a:r>
              <a:rPr lang="en-GB" altLang="en-US" sz="2000" dirty="0" smtClean="0">
                <a:ln w="0"/>
                <a:solidFill>
                  <a:schemeClr val="accent1"/>
                </a:solidFill>
              </a:rPr>
              <a:t>Others</a:t>
            </a:r>
            <a:endParaRPr lang="en-GB" altLang="en-US" sz="2000" dirty="0">
              <a:ln w="0"/>
              <a:solidFill>
                <a:schemeClr val="accent1"/>
              </a:solidFill>
            </a:endParaRPr>
          </a:p>
          <a:p>
            <a:pPr marL="342900" indent="-342900">
              <a:buFont typeface="Wingdings" panose="05000000000000000000" pitchFamily="2" charset="2"/>
              <a:buChar char="v"/>
            </a:pPr>
            <a:r>
              <a:rPr lang="en-GB" altLang="en-US" sz="2000" dirty="0">
                <a:ln w="0"/>
                <a:solidFill>
                  <a:schemeClr val="accent1"/>
                </a:solidFill>
              </a:rPr>
              <a:t>Consider their current training (if any) and their </a:t>
            </a:r>
            <a:r>
              <a:rPr lang="en-GB" altLang="en-US" sz="2000" dirty="0" smtClean="0">
                <a:ln w="0"/>
                <a:solidFill>
                  <a:schemeClr val="accent1"/>
                </a:solidFill>
              </a:rPr>
              <a:t>background</a:t>
            </a:r>
            <a:endParaRPr lang="en-GB" altLang="en-US" sz="2000" dirty="0">
              <a:ln w="0"/>
              <a:solidFill>
                <a:schemeClr val="accent1"/>
              </a:solidFill>
            </a:endParaRPr>
          </a:p>
          <a:p>
            <a:pPr marL="342900" indent="-342900">
              <a:buFont typeface="Wingdings" panose="05000000000000000000" pitchFamily="2" charset="2"/>
              <a:buChar char="v"/>
            </a:pPr>
            <a:r>
              <a:rPr lang="en-US" altLang="en-US" sz="2000" dirty="0">
                <a:ln w="0"/>
                <a:solidFill>
                  <a:schemeClr val="accent1"/>
                </a:solidFill>
              </a:rPr>
              <a:t>What products are they using </a:t>
            </a:r>
            <a:endParaRPr lang="en-US" sz="1350" kern="1200" dirty="0">
              <a:solidFill>
                <a:srgbClr val="083E47"/>
              </a:solidFill>
              <a:ea typeface="+mn-ea"/>
              <a:cs typeface="+mn-cs"/>
            </a:endParaRPr>
          </a:p>
          <a:p>
            <a:pPr defTabSz="685800">
              <a:defRPr/>
            </a:pPr>
            <a:endParaRPr lang="en-US" sz="1350" kern="1200" dirty="0">
              <a:solidFill>
                <a:srgbClr val="083E47"/>
              </a:solidFill>
              <a:ea typeface="+mn-ea"/>
              <a:cs typeface="+mn-cs"/>
            </a:endParaRPr>
          </a:p>
        </p:txBody>
      </p:sp>
      <p:sp>
        <p:nvSpPr>
          <p:cNvPr id="6" name="TextBox 5">
            <a:extLst>
              <a:ext uri="{FF2B5EF4-FFF2-40B4-BE49-F238E27FC236}">
                <a16:creationId xmlns:a16="http://schemas.microsoft.com/office/drawing/2014/main" id="{5926A9CA-6468-4020-9FED-6B532A9C1339}"/>
              </a:ext>
            </a:extLst>
          </p:cNvPr>
          <p:cNvSpPr txBox="1"/>
          <p:nvPr/>
        </p:nvSpPr>
        <p:spPr>
          <a:xfrm>
            <a:off x="5758004" y="961771"/>
            <a:ext cx="3791851" cy="1838965"/>
          </a:xfrm>
          <a:prstGeom prst="rect">
            <a:avLst/>
          </a:prstGeom>
          <a:noFill/>
        </p:spPr>
        <p:txBody>
          <a:bodyPr wrap="square" rtlCol="0">
            <a:spAutoFit/>
          </a:bodyPr>
          <a:lstStyle/>
          <a:p>
            <a:pPr defTabSz="685800">
              <a:defRPr/>
            </a:pPr>
            <a:r>
              <a:rPr lang="en-US" sz="2000" kern="1200" dirty="0" smtClean="0">
                <a:ln w="0"/>
                <a:solidFill>
                  <a:schemeClr val="accent1"/>
                </a:solidFill>
              </a:rPr>
              <a:t>Decide HOW </a:t>
            </a:r>
            <a:r>
              <a:rPr lang="en-US" sz="2000" dirty="0" smtClean="0">
                <a:ln w="0"/>
                <a:solidFill>
                  <a:schemeClr val="accent1"/>
                </a:solidFill>
              </a:rPr>
              <a:t>they are at </a:t>
            </a:r>
            <a:r>
              <a:rPr lang="en-US" sz="2000" kern="1200" dirty="0" smtClean="0">
                <a:ln w="0"/>
                <a:solidFill>
                  <a:schemeClr val="accent1"/>
                </a:solidFill>
              </a:rPr>
              <a:t>risk? </a:t>
            </a:r>
          </a:p>
          <a:p>
            <a:pPr marL="342900" indent="-342900">
              <a:buFont typeface="Wingdings" panose="05000000000000000000" pitchFamily="2" charset="2"/>
              <a:buChar char="v"/>
            </a:pPr>
            <a:r>
              <a:rPr lang="en-GB" altLang="en-US" sz="2000" dirty="0" smtClean="0">
                <a:ln w="0"/>
                <a:solidFill>
                  <a:schemeClr val="accent1"/>
                </a:solidFill>
              </a:rPr>
              <a:t>Inhalation</a:t>
            </a:r>
          </a:p>
          <a:p>
            <a:pPr marL="342900" indent="-342900">
              <a:buFont typeface="Wingdings" panose="05000000000000000000" pitchFamily="2" charset="2"/>
              <a:buChar char="v"/>
            </a:pPr>
            <a:r>
              <a:rPr lang="en-GB" altLang="en-US" sz="2000" dirty="0" smtClean="0">
                <a:ln w="0"/>
                <a:solidFill>
                  <a:schemeClr val="accent1"/>
                </a:solidFill>
              </a:rPr>
              <a:t>Skin or Eye contamination </a:t>
            </a:r>
          </a:p>
          <a:p>
            <a:pPr marL="342900" indent="-342900">
              <a:buFont typeface="Wingdings" panose="05000000000000000000" pitchFamily="2" charset="2"/>
              <a:buChar char="v"/>
            </a:pPr>
            <a:r>
              <a:rPr lang="en-GB" altLang="en-US" sz="2000" dirty="0" smtClean="0">
                <a:ln w="0"/>
                <a:solidFill>
                  <a:schemeClr val="accent1"/>
                </a:solidFill>
              </a:rPr>
              <a:t>Ingestion</a:t>
            </a:r>
          </a:p>
          <a:p>
            <a:pPr marL="342900" indent="-342900">
              <a:buFont typeface="Wingdings" panose="05000000000000000000" pitchFamily="2" charset="2"/>
              <a:buChar char="v"/>
            </a:pPr>
            <a:r>
              <a:rPr lang="en-GB" altLang="en-US" sz="2000" dirty="0" smtClean="0">
                <a:ln w="0"/>
                <a:solidFill>
                  <a:schemeClr val="accent1"/>
                </a:solidFill>
              </a:rPr>
              <a:t>Injection</a:t>
            </a:r>
            <a:endParaRPr lang="en-US" altLang="en-US" sz="2000" dirty="0">
              <a:ln w="0"/>
              <a:solidFill>
                <a:schemeClr val="accent1"/>
              </a:solidFill>
            </a:endParaRPr>
          </a:p>
          <a:p>
            <a:pPr defTabSz="685800">
              <a:defRPr/>
            </a:pPr>
            <a:endParaRPr lang="en-US" sz="1350" kern="1200" dirty="0">
              <a:solidFill>
                <a:srgbClr val="083E47"/>
              </a:solidFill>
              <a:ea typeface="+mn-ea"/>
              <a:cs typeface="+mn-cs"/>
            </a:endParaRPr>
          </a:p>
        </p:txBody>
      </p:sp>
      <p:pic>
        <p:nvPicPr>
          <p:cNvPr id="2" name="Picture 1"/>
          <p:cNvPicPr>
            <a:picLocks noChangeAspect="1"/>
          </p:cNvPicPr>
          <p:nvPr/>
        </p:nvPicPr>
        <p:blipFill>
          <a:blip r:embed="rId4"/>
          <a:stretch>
            <a:fillRect/>
          </a:stretch>
        </p:blipFill>
        <p:spPr>
          <a:xfrm>
            <a:off x="10118349" y="961771"/>
            <a:ext cx="1632895" cy="1441743"/>
          </a:xfrm>
          <a:prstGeom prst="rect">
            <a:avLst/>
          </a:prstGeom>
        </p:spPr>
      </p:pic>
      <p:sp>
        <p:nvSpPr>
          <p:cNvPr id="7" name="Content Placeholder 4"/>
          <p:cNvSpPr>
            <a:spLocks noGrp="1"/>
          </p:cNvSpPr>
          <p:nvPr>
            <p:ph sz="half" idx="1"/>
          </p:nvPr>
        </p:nvSpPr>
        <p:spPr>
          <a:xfrm>
            <a:off x="3626528" y="3108513"/>
            <a:ext cx="3987436" cy="3156485"/>
          </a:xfrm>
        </p:spPr>
        <p:txBody>
          <a:bodyPr>
            <a:normAutofit/>
          </a:bodyPr>
          <a:lstStyle/>
          <a:p>
            <a:pPr marL="365760" indent="-256032" eaLnBrk="1" fontAlgn="auto" hangingPunct="1">
              <a:spcAft>
                <a:spcPts val="0"/>
              </a:spcAft>
              <a:buFont typeface="Wingdings 3"/>
              <a:buNone/>
              <a:defRPr/>
            </a:pPr>
            <a:r>
              <a:rPr lang="en-GB" dirty="0" smtClean="0">
                <a:ln w="0"/>
                <a:solidFill>
                  <a:schemeClr val="accent1"/>
                </a:solidFill>
                <a:effectLst>
                  <a:outerShdw blurRad="38100" dist="25400" dir="5400000" algn="ctr" rotWithShape="0">
                    <a:srgbClr val="6E747A">
                      <a:alpha val="43000"/>
                    </a:srgbClr>
                  </a:outerShdw>
                </a:effectLst>
              </a:rPr>
              <a:t>Evaluate the </a:t>
            </a:r>
            <a:r>
              <a:rPr lang="en-GB" dirty="0" smtClean="0">
                <a:ln w="0"/>
                <a:solidFill>
                  <a:schemeClr val="accent1"/>
                </a:solidFill>
                <a:effectLst>
                  <a:outerShdw blurRad="38100" dist="25400" dir="5400000" algn="ctr" rotWithShape="0">
                    <a:srgbClr val="6E747A">
                      <a:alpha val="43000"/>
                    </a:srgbClr>
                  </a:outerShdw>
                </a:effectLst>
              </a:rPr>
              <a:t>Risk/ Factors </a:t>
            </a:r>
            <a:r>
              <a:rPr lang="en-GB" dirty="0" smtClean="0">
                <a:ln w="0"/>
                <a:solidFill>
                  <a:schemeClr val="accent1"/>
                </a:solidFill>
                <a:effectLst>
                  <a:outerShdw blurRad="38100" dist="25400" dir="5400000" algn="ctr" rotWithShape="0">
                    <a:srgbClr val="6E747A">
                      <a:alpha val="43000"/>
                    </a:srgbClr>
                  </a:outerShdw>
                </a:effectLst>
              </a:rPr>
              <a:t>to Consider:</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Toxicity  </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Form (gas, spray, dust, liquid, solid)</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Solubility</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Amount (weight &amp;/or volume)</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Nature of the operation</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Length of exposure</a:t>
            </a:r>
          </a:p>
          <a:p>
            <a:pPr marL="633222" lvl="1" eaLnBrk="1" fontAlgn="auto" hangingPunct="1">
              <a:spcBef>
                <a:spcPts val="324"/>
              </a:spcBef>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Number of people involved</a:t>
            </a:r>
          </a:p>
          <a:p>
            <a:pPr marL="621792" lvl="1" indent="-274320" eaLnBrk="1" fontAlgn="auto" hangingPunct="1">
              <a:spcBef>
                <a:spcPts val="324"/>
              </a:spcBef>
              <a:spcAft>
                <a:spcPts val="0"/>
              </a:spcAft>
              <a:buFont typeface="Verdana"/>
              <a:buChar char="◦"/>
              <a:defRPr/>
            </a:pPr>
            <a:endParaRPr lang="en-GB" sz="1800" dirty="0" smtClean="0"/>
          </a:p>
          <a:p>
            <a:pPr marL="621792" lvl="1" indent="-274320" eaLnBrk="1" fontAlgn="auto" hangingPunct="1">
              <a:spcBef>
                <a:spcPts val="324"/>
              </a:spcBef>
              <a:spcAft>
                <a:spcPts val="0"/>
              </a:spcAft>
              <a:buFont typeface="Verdana"/>
              <a:buChar char="◦"/>
              <a:defRPr/>
            </a:pPr>
            <a:endParaRPr lang="en-GB" sz="1800" dirty="0" smtClean="0"/>
          </a:p>
          <a:p>
            <a:pPr marL="859536" lvl="2" indent="-256032" eaLnBrk="1" fontAlgn="auto" hangingPunct="1">
              <a:spcAft>
                <a:spcPts val="0"/>
              </a:spcAft>
              <a:buFont typeface="Wingdings 2"/>
              <a:buChar char=""/>
              <a:defRPr/>
            </a:pPr>
            <a:endParaRPr lang="en-US" sz="1400" dirty="0"/>
          </a:p>
        </p:txBody>
      </p:sp>
      <p:pic>
        <p:nvPicPr>
          <p:cNvPr id="8" name="Picture 7"/>
          <p:cNvPicPr>
            <a:picLocks noChangeAspect="1"/>
          </p:cNvPicPr>
          <p:nvPr/>
        </p:nvPicPr>
        <p:blipFill>
          <a:blip r:embed="rId5"/>
          <a:stretch>
            <a:fillRect/>
          </a:stretch>
        </p:blipFill>
        <p:spPr>
          <a:xfrm>
            <a:off x="548100" y="3809474"/>
            <a:ext cx="2621507" cy="2371550"/>
          </a:xfrm>
          <a:prstGeom prst="rect">
            <a:avLst/>
          </a:prstGeom>
        </p:spPr>
      </p:pic>
    </p:spTree>
    <p:extLst>
      <p:ext uri="{BB962C8B-B14F-4D97-AF65-F5344CB8AC3E}">
        <p14:creationId xmlns:p14="http://schemas.microsoft.com/office/powerpoint/2010/main" val="304340218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1518256" y="187206"/>
            <a:ext cx="789225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a:t>
            </a:r>
            <a:endParaRPr lang="en" dirty="0">
              <a:solidFill>
                <a:srgbClr val="0070C0"/>
              </a:solidFill>
            </a:endParaRPr>
          </a:p>
        </p:txBody>
      </p:sp>
      <p:sp>
        <p:nvSpPr>
          <p:cNvPr id="5" name="Shape 65"/>
          <p:cNvSpPr txBox="1">
            <a:spLocks/>
          </p:cNvSpPr>
          <p:nvPr/>
        </p:nvSpPr>
        <p:spPr>
          <a:xfrm>
            <a:off x="302441" y="853030"/>
            <a:ext cx="609836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 sz="2800" dirty="0" smtClean="0">
                <a:solidFill>
                  <a:srgbClr val="0070C0"/>
                </a:solidFill>
              </a:rPr>
              <a:t>Step 2 – Decide on Control Measures</a:t>
            </a:r>
            <a:endParaRPr lang="en" sz="2800" dirty="0">
              <a:solidFill>
                <a:srgbClr val="0070C0"/>
              </a:solidFill>
            </a:endParaRPr>
          </a:p>
        </p:txBody>
      </p:sp>
      <p:sp>
        <p:nvSpPr>
          <p:cNvPr id="6" name="Content Placeholder 4"/>
          <p:cNvSpPr>
            <a:spLocks noGrp="1"/>
          </p:cNvSpPr>
          <p:nvPr>
            <p:ph sz="half" idx="1"/>
          </p:nvPr>
        </p:nvSpPr>
        <p:spPr>
          <a:xfrm>
            <a:off x="457199" y="1600201"/>
            <a:ext cx="8669045" cy="1249532"/>
          </a:xfrm>
        </p:spPr>
        <p:txBody>
          <a:bodyPr>
            <a:normAutofit/>
          </a:bodyPr>
          <a:lstStyle/>
          <a:p>
            <a:pPr marL="395478" indent="-285750" eaLnBrk="1" fontAlgn="auto" hangingPunct="1">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Control exposure in proportion to risk by using the hierarchy of controls.</a:t>
            </a:r>
          </a:p>
          <a:p>
            <a:pPr marL="395478" indent="-285750" eaLnBrk="1" fontAlgn="auto" hangingPunct="1">
              <a:spcAft>
                <a:spcPts val="0"/>
              </a:spcAft>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Personal protective equipment should be a last resort as the prime means of control</a:t>
            </a:r>
            <a:endParaRPr lang="en-US"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10544283" y="444654"/>
            <a:ext cx="848182" cy="1780314"/>
          </a:xfrm>
          <a:prstGeom prst="rect">
            <a:avLst/>
          </a:prstGeom>
        </p:spPr>
      </p:pic>
      <p:sp>
        <p:nvSpPr>
          <p:cNvPr id="7" name="Shape 65"/>
          <p:cNvSpPr txBox="1">
            <a:spLocks/>
          </p:cNvSpPr>
          <p:nvPr/>
        </p:nvSpPr>
        <p:spPr>
          <a:xfrm>
            <a:off x="302441" y="2840856"/>
            <a:ext cx="6098360"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 sz="2800" dirty="0" smtClean="0">
                <a:solidFill>
                  <a:srgbClr val="0070C0"/>
                </a:solidFill>
              </a:rPr>
              <a:t>Step 3 – Use of Control Measures</a:t>
            </a:r>
            <a:endParaRPr lang="en" sz="2800" dirty="0">
              <a:solidFill>
                <a:srgbClr val="0070C0"/>
              </a:solidFill>
            </a:endParaRPr>
          </a:p>
        </p:txBody>
      </p:sp>
      <p:sp>
        <p:nvSpPr>
          <p:cNvPr id="9" name="Content Placeholder 6"/>
          <p:cNvSpPr txBox="1">
            <a:spLocks/>
          </p:cNvSpPr>
          <p:nvPr/>
        </p:nvSpPr>
        <p:spPr>
          <a:xfrm>
            <a:off x="457198" y="3596905"/>
            <a:ext cx="10400191" cy="1028362"/>
          </a:xfrm>
          <a:prstGeom prst="rect">
            <a:avLst/>
          </a:prstGeom>
        </p:spPr>
        <p:txBody>
          <a:bodyPr>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5478" indent="-285750">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Replace substance with a safer alternative</a:t>
            </a:r>
          </a:p>
          <a:p>
            <a:pPr marL="395478" indent="-285750">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E.g. use a lower hazard disinfectant rather than bleach (irritant) if it will do the job adequately</a:t>
            </a:r>
            <a:endParaRPr lang="en-US" dirty="0">
              <a:ln w="0"/>
              <a:solidFill>
                <a:schemeClr val="accent1"/>
              </a:solidFill>
              <a:effectLst>
                <a:outerShdw blurRad="38100" dist="25400" dir="5400000" algn="ctr" rotWithShape="0">
                  <a:srgbClr val="6E747A">
                    <a:alpha val="43000"/>
                  </a:srgbClr>
                </a:outerShdw>
              </a:effectLst>
            </a:endParaRPr>
          </a:p>
        </p:txBody>
      </p:sp>
      <p:pic>
        <p:nvPicPr>
          <p:cNvPr id="10" name="Picture 9"/>
          <p:cNvPicPr>
            <a:picLocks noChangeAspect="1"/>
          </p:cNvPicPr>
          <p:nvPr/>
        </p:nvPicPr>
        <p:blipFill>
          <a:blip r:embed="rId5"/>
          <a:stretch>
            <a:fillRect/>
          </a:stretch>
        </p:blipFill>
        <p:spPr>
          <a:xfrm>
            <a:off x="10256530" y="2495476"/>
            <a:ext cx="1423688" cy="2129791"/>
          </a:xfrm>
          <a:prstGeom prst="rect">
            <a:avLst/>
          </a:prstGeom>
        </p:spPr>
      </p:pic>
      <p:sp>
        <p:nvSpPr>
          <p:cNvPr id="11" name="Content Placeholder 3"/>
          <p:cNvSpPr txBox="1">
            <a:spLocks/>
          </p:cNvSpPr>
          <p:nvPr/>
        </p:nvSpPr>
        <p:spPr>
          <a:xfrm>
            <a:off x="457198" y="4662998"/>
            <a:ext cx="8953308" cy="172004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5478" indent="-285750">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Use the material in a safer form </a:t>
            </a:r>
            <a:endParaRPr lang="en-GB" dirty="0">
              <a:ln w="0"/>
              <a:solidFill>
                <a:schemeClr val="accent1"/>
              </a:solidFill>
              <a:effectLst>
                <a:outerShdw blurRad="38100" dist="25400" dir="5400000" algn="ctr" rotWithShape="0">
                  <a:srgbClr val="6E747A">
                    <a:alpha val="43000"/>
                  </a:srgbClr>
                </a:outerShdw>
              </a:effectLst>
            </a:endParaRPr>
          </a:p>
          <a:p>
            <a:pPr marL="395478" indent="-285750">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E.g. Mix only enough paint for the job in hand, not only is this safer it also prevents excessive waste</a:t>
            </a:r>
          </a:p>
          <a:p>
            <a:pPr marL="347472" lvl="1" indent="0">
              <a:spcBef>
                <a:spcPts val="324"/>
              </a:spcBef>
              <a:buNone/>
              <a:defRPr/>
            </a:pPr>
            <a:endParaRPr lang="en-GB" dirty="0" smtClean="0"/>
          </a:p>
          <a:p>
            <a:pPr marL="365760" indent="-256032">
              <a:buFont typeface="Wingdings 3"/>
              <a:buChar char=""/>
              <a:defRPr/>
            </a:pPr>
            <a:endParaRPr lang="en-GB" dirty="0" smtClean="0"/>
          </a:p>
          <a:p>
            <a:pPr marL="365760" indent="-256032">
              <a:buFont typeface="Wingdings 3"/>
              <a:buNone/>
              <a:defRPr/>
            </a:pPr>
            <a:endParaRPr lang="en-GB" dirty="0" smtClean="0"/>
          </a:p>
          <a:p>
            <a:pPr marL="365760" indent="-256032">
              <a:buFont typeface="Wingdings 3"/>
              <a:buChar char=""/>
              <a:defRPr/>
            </a:pPr>
            <a:endParaRPr lang="en-US" dirty="0"/>
          </a:p>
        </p:txBody>
      </p:sp>
      <p:pic>
        <p:nvPicPr>
          <p:cNvPr id="12" name="Picture 11"/>
          <p:cNvPicPr>
            <a:picLocks noChangeAspect="1"/>
          </p:cNvPicPr>
          <p:nvPr/>
        </p:nvPicPr>
        <p:blipFill>
          <a:blip r:embed="rId6"/>
          <a:stretch>
            <a:fillRect/>
          </a:stretch>
        </p:blipFill>
        <p:spPr>
          <a:xfrm>
            <a:off x="9567794" y="4968843"/>
            <a:ext cx="2227218" cy="1500693"/>
          </a:xfrm>
          <a:prstGeom prst="rect">
            <a:avLst/>
          </a:prstGeom>
        </p:spPr>
      </p:pic>
    </p:spTree>
    <p:extLst>
      <p:ext uri="{BB962C8B-B14F-4D97-AF65-F5344CB8AC3E}">
        <p14:creationId xmlns:p14="http://schemas.microsoft.com/office/powerpoint/2010/main" val="34308870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344304" y="127271"/>
            <a:ext cx="6852961"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 dirty="0" smtClean="0">
                <a:solidFill>
                  <a:srgbClr val="0070C0"/>
                </a:solidFill>
              </a:rPr>
              <a:t>Step 3 – Use of Control Measures</a:t>
            </a:r>
            <a:endParaRPr lang="en" dirty="0">
              <a:solidFill>
                <a:srgbClr val="0070C0"/>
              </a:solidFill>
            </a:endParaRPr>
          </a:p>
        </p:txBody>
      </p:sp>
      <p:sp>
        <p:nvSpPr>
          <p:cNvPr id="5" name="Content Placeholder 1"/>
          <p:cNvSpPr>
            <a:spLocks noGrp="1"/>
          </p:cNvSpPr>
          <p:nvPr>
            <p:ph sz="half" idx="1"/>
          </p:nvPr>
        </p:nvSpPr>
        <p:spPr>
          <a:xfrm>
            <a:off x="785673" y="1107543"/>
            <a:ext cx="4638583" cy="2603323"/>
          </a:xfrm>
        </p:spPr>
        <p:txBody>
          <a:bodyPr>
            <a:normAutofit/>
          </a:bodyPr>
          <a:lstStyle/>
          <a:p>
            <a:pPr marL="395478" indent="-285750" eaLnBrk="1" fontAlgn="auto" hangingPunct="1">
              <a:spcAft>
                <a:spcPts val="0"/>
              </a:spcAft>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Control the operation e.g.</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Isolate the work</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Control at source</a:t>
            </a:r>
          </a:p>
          <a:p>
            <a:pPr marL="889254" lvl="2" indent="-285750" eaLnBrk="1" fontAlgn="auto" hangingPunct="1">
              <a:spcAft>
                <a:spcPts val="0"/>
              </a:spcAft>
              <a:buFont typeface="Wingdings" panose="05000000000000000000" pitchFamily="2" charset="2"/>
              <a:buChar char="v"/>
              <a:defRPr/>
            </a:pPr>
            <a:r>
              <a:rPr lang="en-GB" sz="1600" dirty="0" smtClean="0">
                <a:ln w="0"/>
                <a:solidFill>
                  <a:schemeClr val="accent1"/>
                </a:solidFill>
                <a:effectLst>
                  <a:outerShdw blurRad="38100" dist="25400" dir="5400000" algn="ctr" rotWithShape="0">
                    <a:srgbClr val="6E747A">
                      <a:alpha val="43000"/>
                    </a:srgbClr>
                  </a:outerShdw>
                </a:effectLst>
              </a:rPr>
              <a:t>Fume cupboard</a:t>
            </a:r>
          </a:p>
          <a:p>
            <a:pPr marL="889254" lvl="2" indent="-285750" eaLnBrk="1" fontAlgn="auto" hangingPunct="1">
              <a:spcAft>
                <a:spcPts val="0"/>
              </a:spcAft>
              <a:buFont typeface="Wingdings" panose="05000000000000000000" pitchFamily="2" charset="2"/>
              <a:buChar char="v"/>
              <a:defRPr/>
            </a:pPr>
            <a:r>
              <a:rPr lang="en-GB" sz="1600" dirty="0" smtClean="0">
                <a:ln w="0"/>
                <a:solidFill>
                  <a:schemeClr val="accent1"/>
                </a:solidFill>
                <a:effectLst>
                  <a:outerShdw blurRad="38100" dist="25400" dir="5400000" algn="ctr" rotWithShape="0">
                    <a:srgbClr val="6E747A">
                      <a:alpha val="43000"/>
                    </a:srgbClr>
                  </a:outerShdw>
                </a:effectLst>
              </a:rPr>
              <a:t>Local exhaust ventilation</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Reduce the number of workers</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Reduce the frequency</a:t>
            </a:r>
          </a:p>
          <a:p>
            <a:pPr marL="621792" lvl="1" indent="-274320" eaLnBrk="1" fontAlgn="auto" hangingPunct="1">
              <a:spcBef>
                <a:spcPts val="324"/>
              </a:spcBef>
              <a:spcAft>
                <a:spcPts val="0"/>
              </a:spcAft>
              <a:buFont typeface="Verdana"/>
              <a:buChar char="◦"/>
              <a:defRPr/>
            </a:pPr>
            <a:endParaRPr lang="en-GB" dirty="0" smtClean="0"/>
          </a:p>
          <a:p>
            <a:pPr marL="859536" lvl="2" indent="-256032" eaLnBrk="1" fontAlgn="auto" hangingPunct="1">
              <a:spcAft>
                <a:spcPts val="0"/>
              </a:spcAft>
              <a:buFont typeface="Wingdings 2"/>
              <a:buChar char=""/>
              <a:defRPr/>
            </a:pPr>
            <a:endParaRPr lang="en-US" dirty="0"/>
          </a:p>
        </p:txBody>
      </p:sp>
      <p:pic>
        <p:nvPicPr>
          <p:cNvPr id="2" name="Picture 1"/>
          <p:cNvPicPr>
            <a:picLocks noChangeAspect="1"/>
          </p:cNvPicPr>
          <p:nvPr/>
        </p:nvPicPr>
        <p:blipFill>
          <a:blip r:embed="rId4"/>
          <a:stretch>
            <a:fillRect/>
          </a:stretch>
        </p:blipFill>
        <p:spPr>
          <a:xfrm>
            <a:off x="6567117" y="1107543"/>
            <a:ext cx="1776063" cy="2355920"/>
          </a:xfrm>
          <a:prstGeom prst="rect">
            <a:avLst/>
          </a:prstGeom>
        </p:spPr>
      </p:pic>
      <p:sp>
        <p:nvSpPr>
          <p:cNvPr id="6" name="Content Placeholder 1"/>
          <p:cNvSpPr txBox="1">
            <a:spLocks/>
          </p:cNvSpPr>
          <p:nvPr/>
        </p:nvSpPr>
        <p:spPr>
          <a:xfrm>
            <a:off x="785672" y="4025314"/>
            <a:ext cx="7186475" cy="45790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5478" indent="-285750">
              <a:buFont typeface="Wingdings" panose="05000000000000000000" pitchFamily="2" charset="2"/>
              <a:buChar char="v"/>
              <a:defRPr/>
            </a:pPr>
            <a:r>
              <a:rPr lang="en-GB" dirty="0" smtClean="0">
                <a:ln w="0"/>
                <a:solidFill>
                  <a:schemeClr val="accent1"/>
                </a:solidFill>
                <a:effectLst>
                  <a:outerShdw blurRad="38100" dist="25400" dir="5400000" algn="ctr" rotWithShape="0">
                    <a:srgbClr val="6E747A">
                      <a:alpha val="43000"/>
                    </a:srgbClr>
                  </a:outerShdw>
                </a:effectLst>
              </a:rPr>
              <a:t>Personal protective equipment as a last resort</a:t>
            </a:r>
            <a:r>
              <a:rPr lang="en-GB" dirty="0" smtClean="0">
                <a:solidFill>
                  <a:srgbClr val="92D050"/>
                </a:solidFill>
                <a:effectLst>
                  <a:outerShdw blurRad="38100" dist="38100" dir="2700000" algn="tl">
                    <a:srgbClr val="000000">
                      <a:alpha val="43137"/>
                    </a:srgbClr>
                  </a:outerShdw>
                </a:effectLst>
              </a:rPr>
              <a:t>:</a:t>
            </a:r>
          </a:p>
        </p:txBody>
      </p:sp>
      <p:pic>
        <p:nvPicPr>
          <p:cNvPr id="7" name="Content Placeholder 8" descr="Overall$"/>
          <p:cNvPicPr>
            <a:picLocks/>
          </p:cNvPicPr>
          <p:nvPr/>
        </p:nvPicPr>
        <p:blipFill>
          <a:blip r:embed="rId5" cstate="print">
            <a:extLst>
              <a:ext uri="{28A0092B-C50C-407E-A947-70E740481C1C}">
                <a14:useLocalDpi xmlns:a14="http://schemas.microsoft.com/office/drawing/2010/main" val="0"/>
              </a:ext>
            </a:extLst>
          </a:blip>
          <a:srcRect/>
          <a:stretch>
            <a:fillRect/>
          </a:stretch>
        </p:blipFill>
        <p:spPr>
          <a:xfrm>
            <a:off x="2211110" y="4797671"/>
            <a:ext cx="865187" cy="793750"/>
          </a:xfrm>
          <a:prstGeom prst="rect">
            <a:avLst/>
          </a:prstGeom>
        </p:spPr>
      </p:pic>
      <p:pic>
        <p:nvPicPr>
          <p:cNvPr id="8" name="Picture 6" descr="Glov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84585" y="4797671"/>
            <a:ext cx="86360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Airf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30322" y="4797671"/>
            <a:ext cx="769938"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Box-go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08547" y="4797671"/>
            <a:ext cx="8636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descr="Hlf-msk$"/>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32060" y="4797671"/>
            <a:ext cx="792162" cy="81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802745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75628" y="127271"/>
            <a:ext cx="6835207" cy="114223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4 - Maintenance of Control Measures</a:t>
            </a:r>
            <a:endParaRPr lang="en" dirty="0">
              <a:solidFill>
                <a:srgbClr val="0070C0"/>
              </a:solidFill>
            </a:endParaRPr>
          </a:p>
        </p:txBody>
      </p:sp>
      <p:sp>
        <p:nvSpPr>
          <p:cNvPr id="5" name="Content Placeholder 1"/>
          <p:cNvSpPr>
            <a:spLocks noGrp="1"/>
          </p:cNvSpPr>
          <p:nvPr>
            <p:ph sz="half" idx="1"/>
          </p:nvPr>
        </p:nvSpPr>
        <p:spPr>
          <a:xfrm>
            <a:off x="483833" y="1342039"/>
            <a:ext cx="5043488" cy="4525963"/>
          </a:xfrm>
        </p:spPr>
        <p:txBody>
          <a:bodyPr/>
          <a:lstStyle/>
          <a:p>
            <a:pPr eaLnBrk="1" hangingPunct="1"/>
            <a:endParaRPr lang="en-GB" altLang="en-US" dirty="0" smtClean="0"/>
          </a:p>
          <a:p>
            <a:pPr eaLnBrk="1" hangingPunct="1">
              <a:buFont typeface="Wingdings" panose="05000000000000000000" pitchFamily="2" charset="2"/>
              <a:buChar char="v"/>
            </a:pPr>
            <a:r>
              <a:rPr lang="en-GB" altLang="en-US" sz="2400" dirty="0" smtClean="0">
                <a:ln w="0"/>
                <a:solidFill>
                  <a:schemeClr val="accent1"/>
                </a:solidFill>
                <a:effectLst>
                  <a:outerShdw blurRad="38100" dist="25400" dir="5400000" algn="ctr" rotWithShape="0">
                    <a:srgbClr val="6E747A">
                      <a:alpha val="43000"/>
                    </a:srgbClr>
                  </a:outerShdw>
                </a:effectLst>
              </a:rPr>
              <a:t>Must be kept in good repair &amp; working properly</a:t>
            </a:r>
          </a:p>
          <a:p>
            <a:pPr eaLnBrk="1" hangingPunct="1">
              <a:buFont typeface="Wingdings" panose="05000000000000000000" pitchFamily="2" charset="2"/>
              <a:buChar char="v"/>
            </a:pPr>
            <a:r>
              <a:rPr lang="en-GB" altLang="en-US" sz="2400" dirty="0" smtClean="0">
                <a:ln w="0"/>
                <a:solidFill>
                  <a:schemeClr val="accent1"/>
                </a:solidFill>
                <a:effectLst>
                  <a:outerShdw blurRad="38100" dist="25400" dir="5400000" algn="ctr" rotWithShape="0">
                    <a:srgbClr val="6E747A">
                      <a:alpha val="43000"/>
                    </a:srgbClr>
                  </a:outerShdw>
                </a:effectLst>
              </a:rPr>
              <a:t>Regular simple checks on airflow </a:t>
            </a:r>
          </a:p>
          <a:p>
            <a:pPr eaLnBrk="1" hangingPunct="1">
              <a:buFont typeface="Wingdings" panose="05000000000000000000" pitchFamily="2" charset="2"/>
              <a:buChar char="v"/>
            </a:pPr>
            <a:r>
              <a:rPr lang="en-GB" altLang="en-US" sz="2400" dirty="0" smtClean="0">
                <a:ln w="0"/>
                <a:solidFill>
                  <a:schemeClr val="accent1"/>
                </a:solidFill>
                <a:effectLst>
                  <a:outerShdw blurRad="38100" dist="25400" dir="5400000" algn="ctr" rotWithShape="0">
                    <a:srgbClr val="6E747A">
                      <a:alpha val="43000"/>
                    </a:srgbClr>
                  </a:outerShdw>
                </a:effectLst>
              </a:rPr>
              <a:t>LEV &amp; fume cupboards must have engineering checks every 14 months</a:t>
            </a:r>
          </a:p>
          <a:p>
            <a:pPr eaLnBrk="1" hangingPunct="1">
              <a:buFont typeface="Wingdings" panose="05000000000000000000" pitchFamily="2" charset="2"/>
              <a:buChar char="v"/>
            </a:pPr>
            <a:r>
              <a:rPr lang="en-GB" altLang="en-US" sz="2400" dirty="0" smtClean="0">
                <a:ln w="0"/>
                <a:solidFill>
                  <a:schemeClr val="accent1"/>
                </a:solidFill>
                <a:effectLst>
                  <a:outerShdw blurRad="38100" dist="25400" dir="5400000" algn="ctr" rotWithShape="0">
                    <a:srgbClr val="6E747A">
                      <a:alpha val="43000"/>
                    </a:srgbClr>
                  </a:outerShdw>
                </a:effectLst>
              </a:rPr>
              <a:t>Records kept for 5 years</a:t>
            </a:r>
            <a:endParaRPr lang="en-US" altLang="en-US" sz="2400" dirty="0" smtClean="0">
              <a:ln w="0"/>
              <a:solidFill>
                <a:schemeClr val="accent1"/>
              </a:solidFill>
              <a:effectLst>
                <a:outerShdw blurRad="38100" dist="25400" dir="5400000" algn="ctr" rotWithShape="0">
                  <a:srgbClr val="6E747A">
                    <a:alpha val="43000"/>
                  </a:srgbClr>
                </a:outerShdw>
              </a:effectLst>
            </a:endParaRPr>
          </a:p>
        </p:txBody>
      </p:sp>
      <p:pic>
        <p:nvPicPr>
          <p:cNvPr id="6" name="Picture 5"/>
          <p:cNvPicPr>
            <a:picLocks noChangeAspect="1"/>
          </p:cNvPicPr>
          <p:nvPr/>
        </p:nvPicPr>
        <p:blipFill>
          <a:blip r:embed="rId4"/>
          <a:stretch>
            <a:fillRect/>
          </a:stretch>
        </p:blipFill>
        <p:spPr>
          <a:xfrm>
            <a:off x="7102967" y="2501137"/>
            <a:ext cx="4146855" cy="2488113"/>
          </a:xfrm>
          <a:prstGeom prst="rect">
            <a:avLst/>
          </a:prstGeom>
        </p:spPr>
      </p:pic>
    </p:spTree>
    <p:extLst>
      <p:ext uri="{BB962C8B-B14F-4D97-AF65-F5344CB8AC3E}">
        <p14:creationId xmlns:p14="http://schemas.microsoft.com/office/powerpoint/2010/main" val="173070708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75628" y="127271"/>
            <a:ext cx="6835207" cy="698352"/>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5 – Monitor Exposure</a:t>
            </a:r>
            <a:endParaRPr lang="en" dirty="0">
              <a:solidFill>
                <a:srgbClr val="0070C0"/>
              </a:solidFill>
            </a:endParaRPr>
          </a:p>
        </p:txBody>
      </p:sp>
      <p:sp>
        <p:nvSpPr>
          <p:cNvPr id="5" name="Content Placeholder 4"/>
          <p:cNvSpPr>
            <a:spLocks noGrp="1"/>
          </p:cNvSpPr>
          <p:nvPr>
            <p:ph idx="1"/>
          </p:nvPr>
        </p:nvSpPr>
        <p:spPr>
          <a:xfrm>
            <a:off x="359545" y="943253"/>
            <a:ext cx="7467600" cy="1862092"/>
          </a:xfrm>
        </p:spPr>
        <p:txBody>
          <a:bodyPr>
            <a:normAutofit/>
          </a:bodyPr>
          <a:lstStyle/>
          <a:p>
            <a:pPr marL="395478" indent="-285750" eaLnBrk="1" fontAlgn="auto" hangingPunct="1">
              <a:spcAft>
                <a:spcPts val="0"/>
              </a:spcAft>
              <a:buFont typeface="Wingdings" panose="05000000000000000000" pitchFamily="2" charset="2"/>
              <a:buChar char="v"/>
              <a:defRPr/>
            </a:pPr>
            <a:r>
              <a:rPr lang="en-GB" dirty="0" smtClean="0">
                <a:ln w="0"/>
                <a:solidFill>
                  <a:schemeClr val="accent1"/>
                </a:solidFill>
              </a:rPr>
              <a:t>Measure concentrations where assessment concludes that:</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rPr>
              <a:t>There is a serious risk if controls fail</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rPr>
              <a:t>Exposure limits may be exceeded</a:t>
            </a:r>
          </a:p>
          <a:p>
            <a:pPr marL="633222" lvl="1" eaLnBrk="1" fontAlgn="auto" hangingPunct="1">
              <a:spcBef>
                <a:spcPts val="324"/>
              </a:spcBef>
              <a:spcAft>
                <a:spcPts val="0"/>
              </a:spcAft>
              <a:buFont typeface="Wingdings" panose="05000000000000000000" pitchFamily="2" charset="2"/>
              <a:buChar char="v"/>
              <a:defRPr/>
            </a:pPr>
            <a:r>
              <a:rPr lang="en-GB" sz="1800" dirty="0" smtClean="0">
                <a:ln w="0"/>
                <a:solidFill>
                  <a:schemeClr val="accent1"/>
                </a:solidFill>
              </a:rPr>
              <a:t>Control measures may not be working properly</a:t>
            </a:r>
          </a:p>
          <a:p>
            <a:pPr marL="395478" indent="-285750" eaLnBrk="1" fontAlgn="auto" hangingPunct="1">
              <a:spcAft>
                <a:spcPts val="0"/>
              </a:spcAft>
              <a:buFont typeface="Wingdings" panose="05000000000000000000" pitchFamily="2" charset="2"/>
              <a:buChar char="v"/>
              <a:defRPr/>
            </a:pPr>
            <a:r>
              <a:rPr lang="en-GB" dirty="0" smtClean="0">
                <a:ln w="0"/>
                <a:solidFill>
                  <a:schemeClr val="accent1"/>
                </a:solidFill>
              </a:rPr>
              <a:t>   Records must be kept for 5 years</a:t>
            </a:r>
            <a:endParaRPr lang="en-US" dirty="0">
              <a:ln w="0"/>
              <a:solidFill>
                <a:schemeClr val="accent1"/>
              </a:solidFill>
            </a:endParaRPr>
          </a:p>
        </p:txBody>
      </p:sp>
      <p:pic>
        <p:nvPicPr>
          <p:cNvPr id="2" name="Picture 1"/>
          <p:cNvPicPr>
            <a:picLocks noChangeAspect="1"/>
          </p:cNvPicPr>
          <p:nvPr/>
        </p:nvPicPr>
        <p:blipFill>
          <a:blip r:embed="rId4"/>
          <a:stretch>
            <a:fillRect/>
          </a:stretch>
        </p:blipFill>
        <p:spPr>
          <a:xfrm>
            <a:off x="7504312" y="943253"/>
            <a:ext cx="2092449" cy="1757968"/>
          </a:xfrm>
          <a:prstGeom prst="rect">
            <a:avLst/>
          </a:prstGeom>
        </p:spPr>
      </p:pic>
      <p:sp>
        <p:nvSpPr>
          <p:cNvPr id="6" name="Shape 65"/>
          <p:cNvSpPr txBox="1">
            <a:spLocks/>
          </p:cNvSpPr>
          <p:nvPr/>
        </p:nvSpPr>
        <p:spPr>
          <a:xfrm>
            <a:off x="1812551" y="2847706"/>
            <a:ext cx="6835207" cy="698352"/>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6 – Health Surveillance</a:t>
            </a:r>
            <a:endParaRPr lang="en" dirty="0">
              <a:solidFill>
                <a:srgbClr val="0070C0"/>
              </a:solidFill>
            </a:endParaRPr>
          </a:p>
        </p:txBody>
      </p:sp>
      <p:sp>
        <p:nvSpPr>
          <p:cNvPr id="7" name="Content Placeholder 1"/>
          <p:cNvSpPr txBox="1">
            <a:spLocks/>
          </p:cNvSpPr>
          <p:nvPr/>
        </p:nvSpPr>
        <p:spPr>
          <a:xfrm>
            <a:off x="545977" y="3546058"/>
            <a:ext cx="9050784" cy="314770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5478" indent="-285750">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Only required if</a:t>
            </a:r>
            <a:r>
              <a:rPr lang="en-GB" sz="2000" dirty="0" smtClean="0">
                <a:ln w="0"/>
                <a:solidFill>
                  <a:schemeClr val="accent1"/>
                </a:solidFill>
                <a:effectLst>
                  <a:outerShdw blurRad="38100" dist="25400" dir="5400000" algn="ctr" rotWithShape="0">
                    <a:srgbClr val="6E747A">
                      <a:alpha val="43000"/>
                    </a:srgbClr>
                  </a:outerShdw>
                </a:effectLst>
              </a:rPr>
              <a:t>:</a:t>
            </a:r>
          </a:p>
          <a:p>
            <a:pPr marL="109728" indent="0">
              <a:buNone/>
              <a:defRPr/>
            </a:pPr>
            <a:endParaRPr lang="en-GB" sz="2000" dirty="0" smtClean="0">
              <a:ln w="0"/>
              <a:solidFill>
                <a:schemeClr val="accent1"/>
              </a:solidFill>
              <a:effectLst>
                <a:outerShdw blurRad="38100" dist="25400" dir="5400000" algn="ctr" rotWithShape="0">
                  <a:srgbClr val="6E747A">
                    <a:alpha val="43000"/>
                  </a:srgbClr>
                </a:outerShdw>
              </a:effectLst>
            </a:endParaRPr>
          </a:p>
          <a:p>
            <a:pPr marL="633222" lvl="1">
              <a:spcBef>
                <a:spcPts val="324"/>
              </a:spcBef>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Significant exposure of Schedule 6 processes (apart from vinyl chloride use, these are all manufacturing processes)</a:t>
            </a:r>
          </a:p>
          <a:p>
            <a:pPr marL="633222" lvl="1">
              <a:spcBef>
                <a:spcPts val="324"/>
              </a:spcBef>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Likelihood of exposure to substances linked to specific diseases but only if:</a:t>
            </a:r>
          </a:p>
          <a:p>
            <a:pPr marL="889254" lvl="2" indent="-285750">
              <a:buFont typeface="Wingdings" panose="05000000000000000000" pitchFamily="2" charset="2"/>
              <a:buChar char="v"/>
              <a:defRPr/>
            </a:pPr>
            <a:r>
              <a:rPr lang="en-GB" sz="1600" dirty="0" smtClean="0">
                <a:ln w="0"/>
                <a:solidFill>
                  <a:schemeClr val="accent1"/>
                </a:solidFill>
                <a:effectLst>
                  <a:outerShdw blurRad="38100" dist="25400" dir="5400000" algn="ctr" rotWithShape="0">
                    <a:srgbClr val="6E747A">
                      <a:alpha val="43000"/>
                    </a:srgbClr>
                  </a:outerShdw>
                </a:effectLst>
              </a:rPr>
              <a:t>There is a reasonable likelihood that this will occur</a:t>
            </a:r>
          </a:p>
          <a:p>
            <a:pPr marL="889254" lvl="2" indent="-285750">
              <a:buFont typeface="Wingdings" panose="05000000000000000000" pitchFamily="2" charset="2"/>
              <a:buChar char="v"/>
              <a:defRPr/>
            </a:pPr>
            <a:r>
              <a:rPr lang="en-GB" sz="1600" dirty="0" smtClean="0">
                <a:ln w="0"/>
                <a:solidFill>
                  <a:schemeClr val="accent1"/>
                </a:solidFill>
                <a:effectLst>
                  <a:outerShdw blurRad="38100" dist="25400" dir="5400000" algn="ctr" rotWithShape="0">
                    <a:srgbClr val="6E747A">
                      <a:alpha val="43000"/>
                    </a:srgbClr>
                  </a:outerShdw>
                </a:effectLst>
              </a:rPr>
              <a:t>It is actually possible to detect the disease or effect</a:t>
            </a:r>
          </a:p>
          <a:p>
            <a:pPr marL="633222" lvl="1">
              <a:spcBef>
                <a:spcPts val="324"/>
              </a:spcBef>
              <a:buFont typeface="Wingdings" panose="05000000000000000000" pitchFamily="2" charset="2"/>
              <a:buChar char="v"/>
              <a:defRPr/>
            </a:pPr>
            <a:r>
              <a:rPr lang="en-GB" sz="1800" dirty="0" smtClean="0">
                <a:ln w="0"/>
                <a:solidFill>
                  <a:schemeClr val="accent1"/>
                </a:solidFill>
                <a:effectLst>
                  <a:outerShdw blurRad="38100" dist="25400" dir="5400000" algn="ctr" rotWithShape="0">
                    <a:srgbClr val="6E747A">
                      <a:alpha val="43000"/>
                    </a:srgbClr>
                  </a:outerShdw>
                </a:effectLst>
              </a:rPr>
              <a:t>Records to be kept for 40 years</a:t>
            </a:r>
            <a:endParaRPr lang="en-US" sz="1800" dirty="0">
              <a:ln w="0"/>
              <a:solidFill>
                <a:schemeClr val="accent1"/>
              </a:solidFill>
              <a:effectLst>
                <a:outerShdw blurRad="38100" dist="25400" dir="5400000" algn="ctr" rotWithShape="0">
                  <a:srgbClr val="6E747A">
                    <a:alpha val="43000"/>
                  </a:srgbClr>
                </a:outerShdw>
              </a:effectLst>
            </a:endParaRPr>
          </a:p>
        </p:txBody>
      </p:sp>
      <p:pic>
        <p:nvPicPr>
          <p:cNvPr id="8" name="Picture 7"/>
          <p:cNvPicPr>
            <a:picLocks noChangeAspect="1"/>
          </p:cNvPicPr>
          <p:nvPr/>
        </p:nvPicPr>
        <p:blipFill>
          <a:blip r:embed="rId5"/>
          <a:stretch>
            <a:fillRect/>
          </a:stretch>
        </p:blipFill>
        <p:spPr>
          <a:xfrm>
            <a:off x="9596761" y="4088068"/>
            <a:ext cx="1999661" cy="2286198"/>
          </a:xfrm>
          <a:prstGeom prst="rect">
            <a:avLst/>
          </a:prstGeom>
        </p:spPr>
      </p:pic>
    </p:spTree>
    <p:extLst>
      <p:ext uri="{BB962C8B-B14F-4D97-AF65-F5344CB8AC3E}">
        <p14:creationId xmlns:p14="http://schemas.microsoft.com/office/powerpoint/2010/main" val="35130709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27271"/>
            <a:ext cx="6835207" cy="1175517"/>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7 – Derive Safe Working Procedures</a:t>
            </a:r>
            <a:endParaRPr lang="en" dirty="0">
              <a:solidFill>
                <a:srgbClr val="0070C0"/>
              </a:solidFill>
            </a:endParaRPr>
          </a:p>
        </p:txBody>
      </p:sp>
      <p:sp>
        <p:nvSpPr>
          <p:cNvPr id="5" name="Content Placeholder 1"/>
          <p:cNvSpPr>
            <a:spLocks noGrp="1"/>
          </p:cNvSpPr>
          <p:nvPr>
            <p:ph sz="half" idx="1"/>
          </p:nvPr>
        </p:nvSpPr>
        <p:spPr>
          <a:xfrm>
            <a:off x="448323" y="1302788"/>
            <a:ext cx="4400550" cy="1955317"/>
          </a:xfrm>
        </p:spPr>
        <p:txBody>
          <a:bodyPr/>
          <a:lstStyle/>
          <a:p>
            <a:pPr eaLnBrk="1" hangingPunct="1">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The process itself</a:t>
            </a:r>
          </a:p>
          <a:p>
            <a:pPr eaLnBrk="1" hangingPunct="1">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Emergency procedures</a:t>
            </a:r>
          </a:p>
          <a:p>
            <a:pPr lvl="1" eaLnBrk="1" hangingPunct="1">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Spillage</a:t>
            </a:r>
          </a:p>
          <a:p>
            <a:pPr lvl="1" eaLnBrk="1" hangingPunct="1">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Fire</a:t>
            </a:r>
          </a:p>
          <a:p>
            <a:pPr lvl="1" eaLnBrk="1" hangingPunct="1">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First aid </a:t>
            </a:r>
            <a:endParaRPr lang="en-US" altLang="en-US" dirty="0" smtClean="0">
              <a:ln w="0"/>
              <a:solidFill>
                <a:schemeClr val="accent1"/>
              </a:solidFill>
              <a:effectLst>
                <a:outerShdw blurRad="38100" dist="25400" dir="5400000" algn="ctr" rotWithShape="0">
                  <a:srgbClr val="6E747A">
                    <a:alpha val="43000"/>
                  </a:srgbClr>
                </a:outerShdw>
              </a:effectLst>
            </a:endParaRPr>
          </a:p>
        </p:txBody>
      </p:sp>
      <p:sp>
        <p:nvSpPr>
          <p:cNvPr id="6" name="Content Placeholder 2"/>
          <p:cNvSpPr txBox="1">
            <a:spLocks/>
          </p:cNvSpPr>
          <p:nvPr/>
        </p:nvSpPr>
        <p:spPr>
          <a:xfrm>
            <a:off x="4231689" y="1302788"/>
            <a:ext cx="3657600" cy="1955317"/>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US" altLang="en-US" dirty="0" smtClean="0">
                <a:ln w="0"/>
                <a:solidFill>
                  <a:schemeClr val="accent1"/>
                </a:solidFill>
                <a:effectLst>
                  <a:outerShdw blurRad="38100" dist="25400" dir="5400000" algn="ctr" rotWithShape="0">
                    <a:srgbClr val="6E747A">
                      <a:alpha val="43000"/>
                    </a:srgbClr>
                  </a:outerShdw>
                </a:effectLst>
              </a:rPr>
              <a:t>Correct fire Fighting Equipment to be used</a:t>
            </a:r>
          </a:p>
          <a:p>
            <a:pPr>
              <a:buFont typeface="Wingdings" panose="05000000000000000000" pitchFamily="2" charset="2"/>
              <a:buChar char="v"/>
            </a:pPr>
            <a:r>
              <a:rPr lang="en-GB" altLang="en-US" dirty="0">
                <a:ln w="0"/>
                <a:solidFill>
                  <a:schemeClr val="accent1"/>
                </a:solidFill>
                <a:effectLst>
                  <a:outerShdw blurRad="38100" dist="25400" dir="5400000" algn="ctr" rotWithShape="0">
                    <a:srgbClr val="6E747A">
                      <a:alpha val="43000"/>
                    </a:srgbClr>
                  </a:outerShdw>
                </a:effectLst>
              </a:rPr>
              <a:t>Safe waste disposal</a:t>
            </a:r>
          </a:p>
          <a:p>
            <a:pPr marL="0" indent="0">
              <a:buNone/>
            </a:pPr>
            <a:r>
              <a:rPr lang="en-US" altLang="en-US" dirty="0" smtClean="0"/>
              <a:t> </a:t>
            </a:r>
          </a:p>
        </p:txBody>
      </p:sp>
      <p:pic>
        <p:nvPicPr>
          <p:cNvPr id="2" name="Picture 1"/>
          <p:cNvPicPr>
            <a:picLocks noChangeAspect="1"/>
          </p:cNvPicPr>
          <p:nvPr/>
        </p:nvPicPr>
        <p:blipFill>
          <a:blip r:embed="rId4"/>
          <a:stretch>
            <a:fillRect/>
          </a:stretch>
        </p:blipFill>
        <p:spPr>
          <a:xfrm>
            <a:off x="8005155" y="1174689"/>
            <a:ext cx="1931317" cy="2323112"/>
          </a:xfrm>
          <a:prstGeom prst="rect">
            <a:avLst/>
          </a:prstGeom>
        </p:spPr>
      </p:pic>
      <p:sp>
        <p:nvSpPr>
          <p:cNvPr id="7" name="Shape 65"/>
          <p:cNvSpPr txBox="1">
            <a:spLocks/>
          </p:cNvSpPr>
          <p:nvPr/>
        </p:nvSpPr>
        <p:spPr>
          <a:xfrm>
            <a:off x="2135606" y="3258105"/>
            <a:ext cx="6835207" cy="1175517"/>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8 – Workers must have adequate: </a:t>
            </a:r>
            <a:endParaRPr lang="en" dirty="0">
              <a:solidFill>
                <a:srgbClr val="0070C0"/>
              </a:solidFill>
            </a:endParaRPr>
          </a:p>
        </p:txBody>
      </p:sp>
      <p:sp>
        <p:nvSpPr>
          <p:cNvPr id="8" name="Content Placeholder 1"/>
          <p:cNvSpPr txBox="1">
            <a:spLocks/>
          </p:cNvSpPr>
          <p:nvPr/>
        </p:nvSpPr>
        <p:spPr>
          <a:xfrm>
            <a:off x="751551" y="4499545"/>
            <a:ext cx="9022764" cy="220309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Information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Instruction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Training </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Supervision</a:t>
            </a:r>
          </a:p>
          <a:p>
            <a:pPr marL="395287" indent="-285750">
              <a:buFont typeface="Wingdings" panose="05000000000000000000" pitchFamily="2" charset="2"/>
              <a:buChar char="v"/>
            </a:pPr>
            <a:r>
              <a:rPr lang="en-GB" altLang="en-US" dirty="0" smtClean="0">
                <a:ln w="0"/>
                <a:solidFill>
                  <a:schemeClr val="accent1"/>
                </a:solidFill>
                <a:effectLst>
                  <a:outerShdw blurRad="38100" dist="25400" dir="5400000" algn="ctr" rotWithShape="0">
                    <a:srgbClr val="6E747A">
                      <a:alpha val="43000"/>
                    </a:srgbClr>
                  </a:outerShdw>
                </a:effectLst>
              </a:rPr>
              <a:t>This will include the procedures themselves and what to do in an emergency</a:t>
            </a:r>
            <a:endParaRPr lang="en-US" altLang="en-US" dirty="0" smtClean="0">
              <a:ln w="0"/>
              <a:solidFill>
                <a:schemeClr val="accent1"/>
              </a:solidFill>
              <a:effectLst>
                <a:outerShdw blurRad="38100" dist="25400" dir="5400000" algn="ctr" rotWithShape="0">
                  <a:srgbClr val="6E747A">
                    <a:alpha val="43000"/>
                  </a:srgbClr>
                </a:outerShdw>
              </a:effectLst>
            </a:endParaRPr>
          </a:p>
        </p:txBody>
      </p:sp>
      <p:pic>
        <p:nvPicPr>
          <p:cNvPr id="9" name="Picture 8"/>
          <p:cNvPicPr>
            <a:picLocks noChangeAspect="1"/>
          </p:cNvPicPr>
          <p:nvPr/>
        </p:nvPicPr>
        <p:blipFill>
          <a:blip r:embed="rId5"/>
          <a:stretch>
            <a:fillRect/>
          </a:stretch>
        </p:blipFill>
        <p:spPr>
          <a:xfrm>
            <a:off x="10435499" y="4499545"/>
            <a:ext cx="1187403" cy="2042482"/>
          </a:xfrm>
          <a:prstGeom prst="rect">
            <a:avLst/>
          </a:prstGeom>
        </p:spPr>
      </p:pic>
    </p:spTree>
    <p:extLst>
      <p:ext uri="{BB962C8B-B14F-4D97-AF65-F5344CB8AC3E}">
        <p14:creationId xmlns:p14="http://schemas.microsoft.com/office/powerpoint/2010/main" val="149659680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27271"/>
            <a:ext cx="6835207" cy="6894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COSHH</a:t>
            </a:r>
            <a:endParaRPr lang="en" dirty="0">
              <a:solidFill>
                <a:srgbClr val="0070C0"/>
              </a:solidFill>
            </a:endParaRPr>
          </a:p>
        </p:txBody>
      </p:sp>
      <p:sp>
        <p:nvSpPr>
          <p:cNvPr id="5" name="Content Placeholder 1"/>
          <p:cNvSpPr>
            <a:spLocks noGrp="1"/>
          </p:cNvSpPr>
          <p:nvPr>
            <p:ph sz="half" idx="1"/>
          </p:nvPr>
        </p:nvSpPr>
        <p:spPr>
          <a:xfrm>
            <a:off x="734643" y="1721989"/>
            <a:ext cx="4829175" cy="4229336"/>
          </a:xfrm>
        </p:spPr>
        <p:txBody>
          <a:bodyPr>
            <a:normAutofit/>
          </a:bodyPr>
          <a:lstStyle/>
          <a:p>
            <a:pPr marL="395478" indent="-285750" eaLnBrk="1" fontAlgn="auto" hangingPunct="1">
              <a:spcAft>
                <a:spcPts val="0"/>
              </a:spcAft>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Are the control measures adequate?</a:t>
            </a:r>
          </a:p>
          <a:p>
            <a:pPr marL="395478" indent="-285750" eaLnBrk="1" fontAlgn="auto" hangingPunct="1">
              <a:spcAft>
                <a:spcPts val="0"/>
              </a:spcAft>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Are they working correctly?</a:t>
            </a:r>
          </a:p>
          <a:p>
            <a:pPr marL="395478" indent="-285750" eaLnBrk="1" fontAlgn="auto" hangingPunct="1">
              <a:spcAft>
                <a:spcPts val="0"/>
              </a:spcAft>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Is everyone aware of how to use them?</a:t>
            </a:r>
          </a:p>
          <a:p>
            <a:pPr marL="395478" indent="-285750" eaLnBrk="1" fontAlgn="auto" hangingPunct="1">
              <a:spcAft>
                <a:spcPts val="0"/>
              </a:spcAft>
              <a:buFont typeface="Wingdings" panose="05000000000000000000" pitchFamily="2" charset="2"/>
              <a:buChar char="v"/>
              <a:defRPr/>
            </a:pPr>
            <a:r>
              <a:rPr lang="en-GB" sz="2000" dirty="0" smtClean="0">
                <a:ln w="0"/>
                <a:solidFill>
                  <a:schemeClr val="accent1"/>
                </a:solidFill>
                <a:effectLst>
                  <a:outerShdw blurRad="38100" dist="25400" dir="5400000" algn="ctr" rotWithShape="0">
                    <a:srgbClr val="6E747A">
                      <a:alpha val="43000"/>
                    </a:srgbClr>
                  </a:outerShdw>
                </a:effectLst>
              </a:rPr>
              <a:t>Have you the necessary equipment to deal with an emergency or malfunction?</a:t>
            </a:r>
          </a:p>
          <a:p>
            <a:pPr marL="395478" indent="-285750" eaLnBrk="1" fontAlgn="auto" hangingPunct="1">
              <a:spcAft>
                <a:spcPts val="0"/>
              </a:spcAft>
              <a:buFont typeface="Wingdings" panose="05000000000000000000" pitchFamily="2" charset="2"/>
              <a:buChar char="v"/>
              <a:defRPr/>
            </a:pPr>
            <a:r>
              <a:rPr lang="en-GB" altLang="en-US" sz="2000" dirty="0" smtClean="0">
                <a:ln w="0"/>
                <a:solidFill>
                  <a:schemeClr val="accent1"/>
                </a:solidFill>
                <a:effectLst>
                  <a:outerShdw blurRad="38100" dist="25400" dir="5400000" algn="ctr" rotWithShape="0">
                    <a:srgbClr val="6E747A">
                      <a:alpha val="43000"/>
                    </a:srgbClr>
                  </a:outerShdw>
                </a:effectLst>
              </a:rPr>
              <a:t>Does everyone understand </a:t>
            </a:r>
          </a:p>
          <a:p>
            <a:pPr marL="365760" indent="-256032" eaLnBrk="1" fontAlgn="auto" hangingPunct="1">
              <a:spcAft>
                <a:spcPts val="0"/>
              </a:spcAft>
              <a:buFont typeface="Wingdings 3"/>
              <a:buChar char=""/>
              <a:defRPr/>
            </a:pPr>
            <a:endParaRPr lang="en-US" dirty="0"/>
          </a:p>
        </p:txBody>
      </p:sp>
      <p:sp>
        <p:nvSpPr>
          <p:cNvPr id="6" name="Shape 65"/>
          <p:cNvSpPr txBox="1">
            <a:spLocks/>
          </p:cNvSpPr>
          <p:nvPr/>
        </p:nvSpPr>
        <p:spPr>
          <a:xfrm>
            <a:off x="0" y="1018647"/>
            <a:ext cx="6835207" cy="6894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Step </a:t>
            </a:r>
            <a:r>
              <a:rPr lang="en" dirty="0" smtClean="0">
                <a:solidFill>
                  <a:srgbClr val="0070C0"/>
                </a:solidFill>
              </a:rPr>
              <a:t>9 </a:t>
            </a:r>
            <a:r>
              <a:rPr lang="en" dirty="0" smtClean="0">
                <a:solidFill>
                  <a:srgbClr val="0070C0"/>
                </a:solidFill>
              </a:rPr>
              <a:t>– Check and Review</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1454134" y="4840550"/>
            <a:ext cx="2447925" cy="1828800"/>
          </a:xfrm>
          <a:prstGeom prst="rect">
            <a:avLst/>
          </a:prstGeom>
        </p:spPr>
      </p:pic>
      <p:sp>
        <p:nvSpPr>
          <p:cNvPr id="7" name="Shape 65"/>
          <p:cNvSpPr txBox="1">
            <a:spLocks/>
          </p:cNvSpPr>
          <p:nvPr/>
        </p:nvSpPr>
        <p:spPr>
          <a:xfrm>
            <a:off x="5877317" y="1643756"/>
            <a:ext cx="5326303" cy="6894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What Now? </a:t>
            </a:r>
            <a:endParaRPr lang="en" dirty="0">
              <a:solidFill>
                <a:srgbClr val="0070C0"/>
              </a:solidFill>
            </a:endParaRPr>
          </a:p>
        </p:txBody>
      </p:sp>
      <p:sp>
        <p:nvSpPr>
          <p:cNvPr id="10" name="Cloud 9"/>
          <p:cNvSpPr/>
          <p:nvPr/>
        </p:nvSpPr>
        <p:spPr>
          <a:xfrm>
            <a:off x="5877317" y="2228919"/>
            <a:ext cx="5326303" cy="4440431"/>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en-GB" altLang="en-US" dirty="0"/>
              <a:t>You must ensure that there is a COSHH assessment completed for all substances that you use.</a:t>
            </a:r>
          </a:p>
          <a:p>
            <a:pPr marL="285750" indent="-285750">
              <a:buFont typeface="Wingdings" panose="05000000000000000000" pitchFamily="2" charset="2"/>
              <a:buChar char="v"/>
            </a:pPr>
            <a:r>
              <a:rPr lang="en-GB" altLang="en-US" dirty="0"/>
              <a:t>You must read and understand the COSHH, sign the COSHH register . </a:t>
            </a:r>
          </a:p>
          <a:p>
            <a:pPr marL="285750" indent="-285750">
              <a:buFont typeface="Wingdings" panose="05000000000000000000" pitchFamily="2" charset="2"/>
              <a:buChar char="v"/>
            </a:pPr>
            <a:r>
              <a:rPr lang="en-GB" altLang="en-US" dirty="0"/>
              <a:t>If you have difficulty in understanding the content of the COSHH you must speak with your Supervisor.</a:t>
            </a:r>
          </a:p>
        </p:txBody>
      </p:sp>
    </p:spTree>
    <p:extLst>
      <p:ext uri="{BB962C8B-B14F-4D97-AF65-F5344CB8AC3E}">
        <p14:creationId xmlns:p14="http://schemas.microsoft.com/office/powerpoint/2010/main" val="275112970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27271"/>
            <a:ext cx="6835207" cy="122213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Example of Barrier COSHH Assessments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5602109" y="1429306"/>
            <a:ext cx="3540052" cy="5042516"/>
          </a:xfrm>
          <a:prstGeom prst="rect">
            <a:avLst/>
          </a:prstGeom>
          <a:ln>
            <a:solidFill>
              <a:srgbClr val="0070C0"/>
            </a:solidFill>
          </a:ln>
        </p:spPr>
      </p:pic>
      <p:pic>
        <p:nvPicPr>
          <p:cNvPr id="5" name="Picture 4"/>
          <p:cNvPicPr>
            <a:picLocks noChangeAspect="1"/>
          </p:cNvPicPr>
          <p:nvPr/>
        </p:nvPicPr>
        <p:blipFill>
          <a:blip r:embed="rId5"/>
          <a:stretch>
            <a:fillRect/>
          </a:stretch>
        </p:blipFill>
        <p:spPr>
          <a:xfrm>
            <a:off x="1402672" y="1426804"/>
            <a:ext cx="3555388" cy="5045018"/>
          </a:xfrm>
          <a:prstGeom prst="rect">
            <a:avLst/>
          </a:prstGeom>
          <a:ln>
            <a:solidFill>
              <a:srgbClr val="0070C0"/>
            </a:solidFill>
          </a:ln>
        </p:spPr>
      </p:pic>
      <p:sp>
        <p:nvSpPr>
          <p:cNvPr id="6" name="Wave 5"/>
          <p:cNvSpPr/>
          <p:nvPr/>
        </p:nvSpPr>
        <p:spPr>
          <a:xfrm>
            <a:off x="9499107" y="2814221"/>
            <a:ext cx="2379215" cy="1740024"/>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Any Questions? </a:t>
            </a:r>
            <a:endParaRPr lang="en-GB" sz="2800" dirty="0"/>
          </a:p>
        </p:txBody>
      </p:sp>
    </p:spTree>
    <p:extLst>
      <p:ext uri="{BB962C8B-B14F-4D97-AF65-F5344CB8AC3E}">
        <p14:creationId xmlns:p14="http://schemas.microsoft.com/office/powerpoint/2010/main" val="387155857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0"/>
            <a:ext cx="6835207" cy="689475"/>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Vibration at Work</a:t>
            </a:r>
            <a:endParaRPr lang="en" dirty="0">
              <a:solidFill>
                <a:srgbClr val="0070C0"/>
              </a:solidFill>
            </a:endParaRPr>
          </a:p>
        </p:txBody>
      </p:sp>
      <p:sp>
        <p:nvSpPr>
          <p:cNvPr id="5" name="Shape 111"/>
          <p:cNvSpPr txBox="1">
            <a:spLocks/>
          </p:cNvSpPr>
          <p:nvPr/>
        </p:nvSpPr>
        <p:spPr>
          <a:xfrm>
            <a:off x="293751" y="1131590"/>
            <a:ext cx="9569339" cy="537574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150000"/>
              </a:lnSpc>
              <a:buNone/>
            </a:pPr>
            <a:r>
              <a:rPr lang="en-GB" sz="1400" dirty="0" smtClean="0">
                <a:ln w="0"/>
                <a:solidFill>
                  <a:schemeClr val="accent1"/>
                </a:solidFill>
                <a:effectLst>
                  <a:outerShdw blurRad="38100" dist="25400" dir="5400000" algn="ctr" rotWithShape="0">
                    <a:srgbClr val="6E747A">
                      <a:alpha val="43000"/>
                    </a:srgbClr>
                  </a:outerShdw>
                </a:effectLst>
              </a:rPr>
              <a:t>Hand Arm Vibration Syndrome (</a:t>
            </a:r>
            <a:r>
              <a:rPr lang="en" sz="1400" dirty="0" smtClean="0">
                <a:ln w="0"/>
                <a:solidFill>
                  <a:schemeClr val="accent1"/>
                </a:solidFill>
                <a:effectLst>
                  <a:outerShdw blurRad="38100" dist="25400" dir="5400000" algn="ctr" rotWithShape="0">
                    <a:srgbClr val="6E747A">
                      <a:alpha val="43000"/>
                    </a:srgbClr>
                  </a:outerShdw>
                </a:effectLst>
              </a:rPr>
              <a:t>HAVS) - Reducing the Risk</a:t>
            </a:r>
          </a:p>
          <a:p>
            <a:pPr marL="228600">
              <a:lnSpc>
                <a:spcPct val="150000"/>
              </a:lnSpc>
              <a:buFont typeface="Wingdings 3" charset="2"/>
              <a:buNone/>
            </a:pPr>
            <a:r>
              <a:rPr lang="en" sz="1400" dirty="0" smtClean="0">
                <a:ln w="0"/>
                <a:solidFill>
                  <a:schemeClr val="accent1"/>
                </a:solidFill>
                <a:effectLst>
                  <a:outerShdw blurRad="38100" dist="25400" dir="5400000" algn="ctr" rotWithShape="0">
                    <a:srgbClr val="6E747A">
                      <a:alpha val="43000"/>
                    </a:srgbClr>
                  </a:outerShdw>
                </a:effectLst>
              </a:rPr>
              <a:t>It is important to have good blood circulation while working, so: </a:t>
            </a:r>
          </a:p>
          <a:p>
            <a:pPr marL="457200" indent="-228600">
              <a:lnSpc>
                <a:spcPct val="150000"/>
              </a:lnSpc>
            </a:pPr>
            <a:r>
              <a:rPr lang="en" sz="1400" dirty="0" smtClean="0">
                <a:ln w="0"/>
                <a:solidFill>
                  <a:schemeClr val="accent1"/>
                </a:solidFill>
                <a:effectLst>
                  <a:outerShdw blurRad="38100" dist="25400" dir="5400000" algn="ctr" rotWithShape="0">
                    <a:srgbClr val="6E747A">
                      <a:alpha val="43000"/>
                    </a:srgbClr>
                  </a:outerShdw>
                </a:effectLst>
              </a:rPr>
              <a:t>1 </a:t>
            </a:r>
            <a:r>
              <a:rPr lang="en-GB" sz="1400" dirty="0" smtClean="0">
                <a:ln w="0"/>
                <a:solidFill>
                  <a:schemeClr val="accent1"/>
                </a:solidFill>
                <a:effectLst>
                  <a:outerShdw blurRad="38100" dist="25400" dir="5400000" algn="ctr" rotWithShape="0">
                    <a:srgbClr val="6E747A">
                      <a:alpha val="43000"/>
                    </a:srgbClr>
                  </a:outerShdw>
                </a:effectLst>
              </a:rPr>
              <a:t>Keep warm at work, especially your hands. </a:t>
            </a:r>
            <a:endParaRPr lang="en" sz="1400" dirty="0" smtClean="0">
              <a:ln w="0"/>
              <a:solidFill>
                <a:schemeClr val="accent1"/>
              </a:solidFill>
              <a:effectLst>
                <a:outerShdw blurRad="38100" dist="25400" dir="5400000" algn="ctr" rotWithShape="0">
                  <a:srgbClr val="6E747A">
                    <a:alpha val="43000"/>
                  </a:srgbClr>
                </a:outerShdw>
              </a:effectLst>
            </a:endParaRPr>
          </a:p>
          <a:p>
            <a:pPr marL="457200" indent="-228600">
              <a:lnSpc>
                <a:spcPct val="150000"/>
              </a:lnSpc>
            </a:pPr>
            <a:r>
              <a:rPr lang="en" sz="1400" dirty="0" smtClean="0">
                <a:ln w="0"/>
                <a:solidFill>
                  <a:schemeClr val="accent1"/>
                </a:solidFill>
                <a:effectLst>
                  <a:outerShdw blurRad="38100" dist="25400" dir="5400000" algn="ctr" rotWithShape="0">
                    <a:srgbClr val="6E747A">
                      <a:alpha val="43000"/>
                    </a:srgbClr>
                  </a:outerShdw>
                </a:effectLst>
              </a:rPr>
              <a:t>2 </a:t>
            </a:r>
            <a:r>
              <a:rPr lang="en-GB" sz="1400" dirty="0" smtClean="0">
                <a:ln w="0"/>
                <a:solidFill>
                  <a:schemeClr val="accent1"/>
                </a:solidFill>
                <a:effectLst>
                  <a:outerShdw blurRad="38100" dist="25400" dir="5400000" algn="ctr" rotWithShape="0">
                    <a:srgbClr val="6E747A">
                      <a:alpha val="43000"/>
                    </a:srgbClr>
                  </a:outerShdw>
                </a:effectLst>
              </a:rPr>
              <a:t>Wear worm gloves and extra clothes if you are working in the cold. (Blood circulation slows down when you are cold).</a:t>
            </a:r>
            <a:endParaRPr lang="en" sz="1400" dirty="0" smtClean="0">
              <a:ln w="0"/>
              <a:solidFill>
                <a:schemeClr val="accent1"/>
              </a:solidFill>
              <a:effectLst>
                <a:outerShdw blurRad="38100" dist="25400" dir="5400000" algn="ctr" rotWithShape="0">
                  <a:srgbClr val="6E747A">
                    <a:alpha val="43000"/>
                  </a:srgbClr>
                </a:outerShdw>
              </a:effectLst>
            </a:endParaRPr>
          </a:p>
          <a:p>
            <a:pPr marL="457200" indent="-228600">
              <a:lnSpc>
                <a:spcPct val="150000"/>
              </a:lnSpc>
            </a:pPr>
            <a:r>
              <a:rPr lang="en" sz="1400" dirty="0" smtClean="0">
                <a:ln w="0"/>
                <a:solidFill>
                  <a:schemeClr val="accent1"/>
                </a:solidFill>
                <a:effectLst>
                  <a:outerShdw blurRad="38100" dist="25400" dir="5400000" algn="ctr" rotWithShape="0">
                    <a:srgbClr val="6E747A">
                      <a:alpha val="43000"/>
                    </a:srgbClr>
                  </a:outerShdw>
                </a:effectLst>
              </a:rPr>
              <a:t>3 </a:t>
            </a:r>
            <a:r>
              <a:rPr lang="en-GB" sz="1400" dirty="0" smtClean="0">
                <a:ln w="0"/>
                <a:solidFill>
                  <a:schemeClr val="accent1"/>
                </a:solidFill>
                <a:effectLst>
                  <a:outerShdw blurRad="38100" dist="25400" dir="5400000" algn="ctr" rotWithShape="0">
                    <a:srgbClr val="6E747A">
                      <a:alpha val="43000"/>
                    </a:srgbClr>
                  </a:outerShdw>
                </a:effectLst>
              </a:rPr>
              <a:t>Don’t smoke,  or at least cut down just before and while you are at work. (smoking affects blood flow)</a:t>
            </a:r>
            <a:endParaRPr lang="en" sz="1400" dirty="0" smtClean="0">
              <a:ln w="0"/>
              <a:solidFill>
                <a:schemeClr val="accent1"/>
              </a:solidFill>
              <a:effectLst>
                <a:outerShdw blurRad="38100" dist="25400" dir="5400000" algn="ctr" rotWithShape="0">
                  <a:srgbClr val="6E747A">
                    <a:alpha val="43000"/>
                  </a:srgbClr>
                </a:outerShdw>
              </a:effectLst>
            </a:endParaRPr>
          </a:p>
          <a:p>
            <a:pPr marL="457200" indent="-228600">
              <a:lnSpc>
                <a:spcPct val="150000"/>
              </a:lnSpc>
            </a:pPr>
            <a:r>
              <a:rPr lang="en" sz="1400" dirty="0" smtClean="0">
                <a:ln w="0"/>
                <a:solidFill>
                  <a:schemeClr val="accent1"/>
                </a:solidFill>
                <a:effectLst>
                  <a:outerShdw blurRad="38100" dist="25400" dir="5400000" algn="ctr" rotWithShape="0">
                    <a:srgbClr val="6E747A">
                      <a:alpha val="43000"/>
                    </a:srgbClr>
                  </a:outerShdw>
                </a:effectLst>
              </a:rPr>
              <a:t>4 </a:t>
            </a:r>
            <a:r>
              <a:rPr lang="en-GB" sz="1400" dirty="0" smtClean="0">
                <a:ln w="0"/>
                <a:solidFill>
                  <a:schemeClr val="accent1"/>
                </a:solidFill>
                <a:effectLst>
                  <a:outerShdw blurRad="38100" dist="25400" dir="5400000" algn="ctr" rotWithShape="0">
                    <a:srgbClr val="6E747A">
                      <a:alpha val="43000"/>
                    </a:srgbClr>
                  </a:outerShdw>
                </a:effectLst>
              </a:rPr>
              <a:t>Exercise your hands and fingers to improve your blood flow</a:t>
            </a:r>
            <a:endParaRPr lang="en" sz="1400" dirty="0" smtClean="0">
              <a:ln w="0"/>
              <a:solidFill>
                <a:schemeClr val="accent1"/>
              </a:solidFill>
              <a:effectLst>
                <a:outerShdw blurRad="38100" dist="25400" dir="5400000" algn="ctr" rotWithShape="0">
                  <a:srgbClr val="6E747A">
                    <a:alpha val="43000"/>
                  </a:srgbClr>
                </a:outerShdw>
              </a:effectLst>
            </a:endParaRPr>
          </a:p>
          <a:p>
            <a:pPr marL="457200" indent="-228600">
              <a:lnSpc>
                <a:spcPct val="150000"/>
              </a:lnSpc>
            </a:pPr>
            <a:r>
              <a:rPr lang="en" sz="1400" dirty="0" smtClean="0">
                <a:ln w="0"/>
                <a:solidFill>
                  <a:schemeClr val="accent1"/>
                </a:solidFill>
                <a:effectLst>
                  <a:outerShdw blurRad="38100" dist="25400" dir="5400000" algn="ctr" rotWithShape="0">
                    <a:srgbClr val="6E747A">
                      <a:alpha val="43000"/>
                    </a:srgbClr>
                  </a:outerShdw>
                </a:effectLst>
              </a:rPr>
              <a:t>5 </a:t>
            </a:r>
            <a:r>
              <a:rPr lang="en-GB" sz="1400" dirty="0" smtClean="0">
                <a:ln w="0"/>
                <a:solidFill>
                  <a:schemeClr val="accent1"/>
                </a:solidFill>
                <a:effectLst>
                  <a:outerShdw blurRad="38100" dist="25400" dir="5400000" algn="ctr" rotWithShape="0">
                    <a:srgbClr val="6E747A">
                      <a:alpha val="43000"/>
                    </a:srgbClr>
                  </a:outerShdw>
                </a:effectLst>
              </a:rPr>
              <a:t>Use the right tools for the job</a:t>
            </a:r>
          </a:p>
          <a:p>
            <a:pPr marL="457200" lvl="0" indent="-228600">
              <a:lnSpc>
                <a:spcPct val="150000"/>
              </a:lnSpc>
            </a:pPr>
            <a:r>
              <a:rPr lang="en" sz="1400" dirty="0">
                <a:ln w="0"/>
                <a:solidFill>
                  <a:schemeClr val="accent1"/>
                </a:solidFill>
                <a:effectLst>
                  <a:outerShdw blurRad="38100" dist="25400" dir="5400000" algn="ctr" rotWithShape="0">
                    <a:srgbClr val="6E747A">
                      <a:alpha val="43000"/>
                    </a:srgbClr>
                  </a:outerShdw>
                </a:effectLst>
              </a:rPr>
              <a:t>6 </a:t>
            </a:r>
            <a:r>
              <a:rPr lang="en-US" sz="1400" dirty="0">
                <a:ln w="0"/>
                <a:solidFill>
                  <a:schemeClr val="accent1"/>
                </a:solidFill>
                <a:effectLst>
                  <a:outerShdw blurRad="38100" dist="25400" dir="5400000" algn="ctr" rotWithShape="0">
                    <a:srgbClr val="6E747A">
                      <a:alpha val="43000"/>
                    </a:srgbClr>
                  </a:outerShdw>
                </a:effectLst>
              </a:rPr>
              <a:t>Do not use any more force than necessary when using tools or machines.</a:t>
            </a:r>
            <a:endParaRPr lang="en" sz="1400" dirty="0">
              <a:ln w="0"/>
              <a:solidFill>
                <a:schemeClr val="accent1"/>
              </a:solidFill>
              <a:effectLst>
                <a:outerShdw blurRad="38100" dist="25400" dir="5400000" algn="ctr" rotWithShape="0">
                  <a:srgbClr val="6E747A">
                    <a:alpha val="43000"/>
                  </a:srgbClr>
                </a:outerShdw>
              </a:effectLst>
            </a:endParaRPr>
          </a:p>
          <a:p>
            <a:pPr marL="457200" lvl="0" indent="-228600">
              <a:lnSpc>
                <a:spcPct val="150000"/>
              </a:lnSpc>
            </a:pPr>
            <a:r>
              <a:rPr lang="en" sz="1400" dirty="0">
                <a:ln w="0"/>
                <a:solidFill>
                  <a:schemeClr val="accent1"/>
                </a:solidFill>
                <a:effectLst>
                  <a:outerShdw blurRad="38100" dist="25400" dir="5400000" algn="ctr" rotWithShape="0">
                    <a:srgbClr val="6E747A">
                      <a:alpha val="43000"/>
                    </a:srgbClr>
                  </a:outerShdw>
                </a:effectLst>
              </a:rPr>
              <a:t>7 </a:t>
            </a:r>
            <a:r>
              <a:rPr lang="en-GB" sz="1400" dirty="0">
                <a:ln w="0"/>
                <a:solidFill>
                  <a:schemeClr val="accent1"/>
                </a:solidFill>
                <a:effectLst>
                  <a:outerShdw blurRad="38100" dist="25400" dir="5400000" algn="ctr" rotWithShape="0">
                    <a:srgbClr val="6E747A">
                      <a:alpha val="43000"/>
                    </a:srgbClr>
                  </a:outerShdw>
                </a:effectLst>
              </a:rPr>
              <a:t>Avoid long periods of using equipment without a break. </a:t>
            </a:r>
            <a:r>
              <a:rPr lang="en-GB" sz="1400" dirty="0" smtClean="0">
                <a:ln w="0"/>
                <a:solidFill>
                  <a:schemeClr val="accent1"/>
                </a:solidFill>
                <a:effectLst>
                  <a:outerShdw blurRad="38100" dist="25400" dir="5400000" algn="ctr" rotWithShape="0">
                    <a:srgbClr val="6E747A">
                      <a:alpha val="43000"/>
                    </a:srgbClr>
                  </a:outerShdw>
                </a:effectLst>
              </a:rPr>
              <a:t>(Short </a:t>
            </a:r>
            <a:r>
              <a:rPr lang="en-GB" sz="1400" dirty="0">
                <a:ln w="0"/>
                <a:solidFill>
                  <a:schemeClr val="accent1"/>
                </a:solidFill>
                <a:effectLst>
                  <a:outerShdw blurRad="38100" dist="25400" dir="5400000" algn="ctr" rotWithShape="0">
                    <a:srgbClr val="6E747A">
                      <a:alpha val="43000"/>
                    </a:srgbClr>
                  </a:outerShdw>
                </a:effectLst>
              </a:rPr>
              <a:t>bursts are </a:t>
            </a:r>
            <a:r>
              <a:rPr lang="en-GB" sz="1400" dirty="0" smtClean="0">
                <a:ln w="0"/>
                <a:solidFill>
                  <a:schemeClr val="accent1"/>
                </a:solidFill>
                <a:effectLst>
                  <a:outerShdw blurRad="38100" dist="25400" dir="5400000" algn="ctr" rotWithShape="0">
                    <a:srgbClr val="6E747A">
                      <a:alpha val="43000"/>
                    </a:srgbClr>
                  </a:outerShdw>
                </a:effectLst>
              </a:rPr>
              <a:t>better)</a:t>
            </a:r>
          </a:p>
          <a:p>
            <a:pPr marL="228600" lvl="0" indent="0" algn="ctr">
              <a:lnSpc>
                <a:spcPct val="150000"/>
              </a:lnSpc>
              <a:buNone/>
            </a:pPr>
            <a:r>
              <a:rPr lang="en-GB" b="1" dirty="0" smtClean="0">
                <a:solidFill>
                  <a:srgbClr val="FF0000"/>
                </a:solidFill>
              </a:rPr>
              <a:t>DON’T </a:t>
            </a:r>
            <a:r>
              <a:rPr lang="en-GB" b="1" dirty="0">
                <a:solidFill>
                  <a:srgbClr val="FF0000"/>
                </a:solidFill>
              </a:rPr>
              <a:t>IGNORE THE SYMPTOMS</a:t>
            </a:r>
            <a:endParaRPr lang="en" b="1" dirty="0">
              <a:solidFill>
                <a:srgbClr val="FF0000"/>
              </a:solidFill>
            </a:endParaRPr>
          </a:p>
          <a:p>
            <a:pPr marL="457200" indent="-228600">
              <a:lnSpc>
                <a:spcPct val="150000"/>
              </a:lnSpc>
            </a:pPr>
            <a:endParaRPr lang="en" sz="1200" dirty="0" smtClean="0"/>
          </a:p>
          <a:p>
            <a:pPr marL="457200" indent="-228600">
              <a:lnSpc>
                <a:spcPct val="150000"/>
              </a:lnSpc>
              <a:buFont typeface="Wingdings 3" charset="2"/>
              <a:buNone/>
            </a:pPr>
            <a:endParaRPr lang="en" sz="1200" dirty="0"/>
          </a:p>
        </p:txBody>
      </p:sp>
      <p:pic>
        <p:nvPicPr>
          <p:cNvPr id="2" name="Picture 1"/>
          <p:cNvPicPr>
            <a:picLocks noChangeAspect="1"/>
          </p:cNvPicPr>
          <p:nvPr/>
        </p:nvPicPr>
        <p:blipFill>
          <a:blip r:embed="rId4"/>
          <a:stretch>
            <a:fillRect/>
          </a:stretch>
        </p:blipFill>
        <p:spPr>
          <a:xfrm>
            <a:off x="7439488" y="3819461"/>
            <a:ext cx="4678532" cy="2524922"/>
          </a:xfrm>
          <a:prstGeom prst="rect">
            <a:avLst/>
          </a:prstGeom>
        </p:spPr>
      </p:pic>
    </p:spTree>
    <p:extLst>
      <p:ext uri="{BB962C8B-B14F-4D97-AF65-F5344CB8AC3E}">
        <p14:creationId xmlns:p14="http://schemas.microsoft.com/office/powerpoint/2010/main" val="220353908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0"/>
            <a:ext cx="6835207" cy="1165148"/>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Control of Noise at Work Regulations 2005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10753516" y="175380"/>
            <a:ext cx="1239121" cy="1236170"/>
          </a:xfrm>
          <a:prstGeom prst="rect">
            <a:avLst/>
          </a:prstGeom>
        </p:spPr>
      </p:pic>
      <p:sp>
        <p:nvSpPr>
          <p:cNvPr id="5" name="TextBox 4">
            <a:extLst>
              <a:ext uri="{FF2B5EF4-FFF2-40B4-BE49-F238E27FC236}">
                <a16:creationId xmlns:a16="http://schemas.microsoft.com/office/drawing/2014/main" id="{E80A6F29-22BB-451A-934E-D86ABC11A8B3}"/>
              </a:ext>
            </a:extLst>
          </p:cNvPr>
          <p:cNvSpPr txBox="1"/>
          <p:nvPr/>
        </p:nvSpPr>
        <p:spPr>
          <a:xfrm>
            <a:off x="767412" y="1393794"/>
            <a:ext cx="10365185" cy="1631216"/>
          </a:xfrm>
          <a:prstGeom prst="rect">
            <a:avLst/>
          </a:prstGeom>
          <a:noFill/>
        </p:spPr>
        <p:txBody>
          <a:bodyPr wrap="square" rtlCol="0">
            <a:spAutoFit/>
          </a:bodyPr>
          <a:lstStyle/>
          <a:p>
            <a:r>
              <a:rPr lang="en-US" sz="2000" dirty="0">
                <a:ea typeface="Karla" panose="020B0604020202020204" charset="0"/>
              </a:rPr>
              <a:t>The Noise at Work Act requires the company to carry out assessments for all areas where noise is produced.</a:t>
            </a:r>
          </a:p>
          <a:p>
            <a:endParaRPr lang="en-US" sz="2000" dirty="0">
              <a:ea typeface="Karla" panose="020B0604020202020204" charset="0"/>
            </a:endParaRPr>
          </a:p>
          <a:p>
            <a:r>
              <a:rPr lang="en-US" sz="2000" dirty="0">
                <a:ea typeface="Karla" panose="020B0604020202020204" charset="0"/>
              </a:rPr>
              <a:t>The areas that have been tested and results obtained are as follows:</a:t>
            </a:r>
          </a:p>
          <a:p>
            <a:endParaRPr lang="en-US" sz="2000" dirty="0">
              <a:ea typeface="Karla" panose="020B060402020202020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334839550"/>
              </p:ext>
            </p:extLst>
          </p:nvPr>
        </p:nvGraphicFramePr>
        <p:xfrm>
          <a:off x="1244379" y="2858794"/>
          <a:ext cx="8671977" cy="2769260"/>
        </p:xfrm>
        <a:graphic>
          <a:graphicData uri="http://schemas.openxmlformats.org/drawingml/2006/table">
            <a:tbl>
              <a:tblPr firstRow="1" bandRow="1">
                <a:tableStyleId>{5C22544A-7EE6-4342-B048-85BDC9FD1C3A}</a:tableStyleId>
              </a:tblPr>
              <a:tblGrid>
                <a:gridCol w="2764164">
                  <a:extLst>
                    <a:ext uri="{9D8B030D-6E8A-4147-A177-3AD203B41FA5}">
                      <a16:colId xmlns:a16="http://schemas.microsoft.com/office/drawing/2014/main" val="676795354"/>
                    </a:ext>
                  </a:extLst>
                </a:gridCol>
                <a:gridCol w="1571825">
                  <a:extLst>
                    <a:ext uri="{9D8B030D-6E8A-4147-A177-3AD203B41FA5}">
                      <a16:colId xmlns:a16="http://schemas.microsoft.com/office/drawing/2014/main" val="1503480119"/>
                    </a:ext>
                  </a:extLst>
                </a:gridCol>
                <a:gridCol w="2605248">
                  <a:extLst>
                    <a:ext uri="{9D8B030D-6E8A-4147-A177-3AD203B41FA5}">
                      <a16:colId xmlns:a16="http://schemas.microsoft.com/office/drawing/2014/main" val="698900844"/>
                    </a:ext>
                  </a:extLst>
                </a:gridCol>
                <a:gridCol w="1730740">
                  <a:extLst>
                    <a:ext uri="{9D8B030D-6E8A-4147-A177-3AD203B41FA5}">
                      <a16:colId xmlns:a16="http://schemas.microsoft.com/office/drawing/2014/main" val="3085172199"/>
                    </a:ext>
                  </a:extLst>
                </a:gridCol>
              </a:tblGrid>
              <a:tr h="740821">
                <a:tc>
                  <a:txBody>
                    <a:bodyPr/>
                    <a:lstStyle/>
                    <a:p>
                      <a:endParaRPr lang="en-GB" dirty="0"/>
                    </a:p>
                  </a:txBody>
                  <a:tcPr/>
                </a:tc>
                <a:tc>
                  <a:txBody>
                    <a:bodyPr/>
                    <a:lstStyle/>
                    <a:p>
                      <a:r>
                        <a:rPr lang="en-GB" dirty="0" smtClean="0"/>
                        <a:t>Test Results</a:t>
                      </a:r>
                      <a:r>
                        <a:rPr lang="en-GB" baseline="0" dirty="0" smtClean="0"/>
                        <a:t> </a:t>
                      </a:r>
                      <a:endParaRPr lang="en-GB" dirty="0"/>
                    </a:p>
                  </a:txBody>
                  <a:tcPr/>
                </a:tc>
                <a:tc>
                  <a:txBody>
                    <a:bodyPr/>
                    <a:lstStyle/>
                    <a:p>
                      <a:endParaRPr lang="en-GB" dirty="0"/>
                    </a:p>
                  </a:txBody>
                  <a:tcPr/>
                </a:tc>
                <a:tc>
                  <a:txBody>
                    <a:bodyPr/>
                    <a:lstStyle/>
                    <a:p>
                      <a:r>
                        <a:rPr lang="en-GB" dirty="0" smtClean="0"/>
                        <a:t>With Protection</a:t>
                      </a:r>
                      <a:endParaRPr lang="en-GB" dirty="0"/>
                    </a:p>
                  </a:txBody>
                  <a:tcPr/>
                </a:tc>
                <a:extLst>
                  <a:ext uri="{0D108BD9-81ED-4DB2-BD59-A6C34878D82A}">
                    <a16:rowId xmlns:a16="http://schemas.microsoft.com/office/drawing/2014/main" val="2139717725"/>
                  </a:ext>
                </a:extLst>
              </a:tr>
              <a:tr h="740821">
                <a:tc>
                  <a:txBody>
                    <a:bodyPr/>
                    <a:lstStyle/>
                    <a:p>
                      <a:r>
                        <a:rPr lang="en-GB" dirty="0" smtClean="0"/>
                        <a:t>Blasting (General) </a:t>
                      </a:r>
                      <a:endParaRPr lang="en-GB" dirty="0"/>
                    </a:p>
                  </a:txBody>
                  <a:tcPr/>
                </a:tc>
                <a:tc>
                  <a:txBody>
                    <a:bodyPr/>
                    <a:lstStyle/>
                    <a:p>
                      <a:pPr algn="ctr"/>
                      <a:r>
                        <a:rPr lang="en-GB" dirty="0" smtClean="0"/>
                        <a:t>106.7 db.(A)</a:t>
                      </a:r>
                      <a:endParaRPr lang="en-GB" dirty="0"/>
                    </a:p>
                  </a:txBody>
                  <a:tcPr/>
                </a:tc>
                <a:tc>
                  <a:txBody>
                    <a:bodyPr/>
                    <a:lstStyle/>
                    <a:p>
                      <a:r>
                        <a:rPr lang="en-GB" dirty="0" smtClean="0"/>
                        <a:t>Peltor Muffs &amp; Ear Plugs</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76.4 db.(A)</a:t>
                      </a:r>
                    </a:p>
                    <a:p>
                      <a:pPr algn="ctr"/>
                      <a:endParaRPr lang="en-GB" dirty="0"/>
                    </a:p>
                  </a:txBody>
                  <a:tcPr/>
                </a:tc>
                <a:extLst>
                  <a:ext uri="{0D108BD9-81ED-4DB2-BD59-A6C34878D82A}">
                    <a16:rowId xmlns:a16="http://schemas.microsoft.com/office/drawing/2014/main" val="2298204086"/>
                  </a:ext>
                </a:extLst>
              </a:tr>
              <a:tr h="429206">
                <a:tc>
                  <a:txBody>
                    <a:bodyPr/>
                    <a:lstStyle/>
                    <a:p>
                      <a:r>
                        <a:rPr lang="en-GB" dirty="0" smtClean="0"/>
                        <a:t>Grinding</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93.7 db.(A)</a:t>
                      </a:r>
                    </a:p>
                  </a:txBody>
                  <a:tcPr/>
                </a:tc>
                <a:tc>
                  <a:txBody>
                    <a:bodyPr/>
                    <a:lstStyle/>
                    <a:p>
                      <a:r>
                        <a:rPr lang="en-GB" dirty="0" smtClean="0"/>
                        <a:t>Ear Plugs</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67.5 db.(A)</a:t>
                      </a:r>
                    </a:p>
                  </a:txBody>
                  <a:tcPr/>
                </a:tc>
                <a:extLst>
                  <a:ext uri="{0D108BD9-81ED-4DB2-BD59-A6C34878D82A}">
                    <a16:rowId xmlns:a16="http://schemas.microsoft.com/office/drawing/2014/main" val="2370970372"/>
                  </a:ext>
                </a:extLst>
              </a:tr>
              <a:tr h="429206">
                <a:tc>
                  <a:txBody>
                    <a:bodyPr/>
                    <a:lstStyle/>
                    <a:p>
                      <a:r>
                        <a:rPr lang="en-GB" dirty="0" smtClean="0"/>
                        <a:t>Chipping</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100.2 db.(A)</a:t>
                      </a:r>
                    </a:p>
                  </a:txBody>
                  <a:tcPr/>
                </a:tc>
                <a:tc>
                  <a:txBody>
                    <a:bodyPr/>
                    <a:lstStyle/>
                    <a:p>
                      <a:r>
                        <a:rPr lang="en-GB" dirty="0" smtClean="0"/>
                        <a:t>Ear Plugs</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71.1 db.(A)</a:t>
                      </a:r>
                    </a:p>
                  </a:txBody>
                  <a:tcPr/>
                </a:tc>
                <a:extLst>
                  <a:ext uri="{0D108BD9-81ED-4DB2-BD59-A6C34878D82A}">
                    <a16:rowId xmlns:a16="http://schemas.microsoft.com/office/drawing/2014/main" val="1356716907"/>
                  </a:ext>
                </a:extLst>
              </a:tr>
              <a:tr h="429206">
                <a:tc>
                  <a:txBody>
                    <a:bodyPr/>
                    <a:lstStyle/>
                    <a:p>
                      <a:r>
                        <a:rPr lang="en-GB" dirty="0" smtClean="0"/>
                        <a:t>Metal Spraying </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109.7 db.(A)</a:t>
                      </a:r>
                    </a:p>
                  </a:txBody>
                  <a:tcPr/>
                </a:tc>
                <a:tc>
                  <a:txBody>
                    <a:bodyPr/>
                    <a:lstStyle/>
                    <a:p>
                      <a:r>
                        <a:rPr lang="en-GB" dirty="0" smtClean="0"/>
                        <a:t>Ear Plugs</a:t>
                      </a:r>
                      <a:endParaRPr lang="en-GB"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smtClean="0"/>
                        <a:t>72.9 db.(A)</a:t>
                      </a:r>
                    </a:p>
                  </a:txBody>
                  <a:tcPr/>
                </a:tc>
                <a:extLst>
                  <a:ext uri="{0D108BD9-81ED-4DB2-BD59-A6C34878D82A}">
                    <a16:rowId xmlns:a16="http://schemas.microsoft.com/office/drawing/2014/main" val="1851885981"/>
                  </a:ext>
                </a:extLst>
              </a:tr>
            </a:tbl>
          </a:graphicData>
        </a:graphic>
      </p:graphicFrame>
    </p:spTree>
    <p:extLst>
      <p:ext uri="{BB962C8B-B14F-4D97-AF65-F5344CB8AC3E}">
        <p14:creationId xmlns:p14="http://schemas.microsoft.com/office/powerpoint/2010/main" val="340334217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TextBox 2">
            <a:extLst>
              <a:ext uri="{FF2B5EF4-FFF2-40B4-BE49-F238E27FC236}">
                <a16:creationId xmlns:a16="http://schemas.microsoft.com/office/drawing/2014/main" id="{E80A6F29-22BB-451A-934E-D86ABC11A8B3}"/>
              </a:ext>
            </a:extLst>
          </p:cNvPr>
          <p:cNvSpPr txBox="1"/>
          <p:nvPr/>
        </p:nvSpPr>
        <p:spPr>
          <a:xfrm>
            <a:off x="1005122" y="1340528"/>
            <a:ext cx="8724804" cy="50783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LEGISLATIVE REQUIREMENTS - </a:t>
            </a: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What are the action levels and limit values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The noise regulations require specific action, at certain action values. These relate 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The levels of exposure to noise of employees averaged over a working day or week and the maximum noise (Peak Sound Pressure) to which employees are exposed in a working day.</a:t>
            </a: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 </a:t>
            </a:r>
            <a:endParaRPr lang="en-US"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The values are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Lower exposure action values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Daily or weekly exposure of 80db</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Peak Sound Pressure of 135db</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Upper exposure values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Daily or weekly exposure of 85db</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Peak </a:t>
            </a:r>
            <a:r>
              <a:rPr lang="en-US" dirty="0" smtClean="0">
                <a:ln w="0"/>
                <a:solidFill>
                  <a:schemeClr val="accent1"/>
                </a:solidFill>
                <a:effectLst>
                  <a:outerShdw blurRad="38100" dist="25400" dir="5400000" algn="ctr" rotWithShape="0">
                    <a:srgbClr val="6E747A">
                      <a:alpha val="43000"/>
                    </a:srgbClr>
                  </a:outerShdw>
                </a:effectLst>
                <a:ea typeface="Karla" panose="020B0604020202020204" charset="0"/>
              </a:rPr>
              <a:t>S</a:t>
            </a:r>
            <a:r>
              <a:rPr lang="en-US" kern="0" dirty="0" smtClean="0">
                <a:ln w="0"/>
                <a:solidFill>
                  <a:schemeClr val="accent1"/>
                </a:solidFill>
                <a:effectLst>
                  <a:outerShdw blurRad="38100" dist="25400" dir="5400000" algn="ctr" rotWithShape="0">
                    <a:srgbClr val="6E747A">
                      <a:alpha val="43000"/>
                    </a:srgbClr>
                  </a:outerShdw>
                </a:effectLst>
                <a:ea typeface="Karla" panose="020B0604020202020204" charset="0"/>
                <a:cs typeface="Arial"/>
                <a:sym typeface="Arial"/>
              </a:rPr>
              <a:t>ound Pressure </a:t>
            </a:r>
            <a:r>
              <a:rPr kumimoji="0" lang="en-US" i="0" u="none" strike="noStrike" kern="0" normalizeH="0" baseline="0" noProof="0" dirty="0" smtClean="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of </a:t>
            </a:r>
            <a:r>
              <a:rPr kumimoji="0" lang="en-US"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rPr>
              <a:t>137db</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dirty="0">
              <a:ln w="0"/>
              <a:solidFill>
                <a:schemeClr val="accent1"/>
              </a:solidFill>
              <a:effectLst>
                <a:outerShdw blurRad="38100" dist="25400" dir="5400000" algn="ctr" rotWithShape="0">
                  <a:srgbClr val="6E747A">
                    <a:alpha val="43000"/>
                  </a:srgbClr>
                </a:outerShdw>
              </a:effectLst>
              <a:ea typeface="Karla" panose="020B0604020202020204" charset="0"/>
            </a:endParaRPr>
          </a:p>
          <a:p>
            <a:pPr marR="0" lvl="0" algn="l" defTabSz="914400" rtl="0" eaLnBrk="1" fontAlgn="auto" latinLnBrk="0" hangingPunct="1">
              <a:lnSpc>
                <a:spcPct val="100000"/>
              </a:lnSpc>
              <a:spcBef>
                <a:spcPts val="0"/>
              </a:spcBef>
              <a:spcAft>
                <a:spcPts val="0"/>
              </a:spcAft>
              <a:buClrTx/>
              <a:buSzTx/>
              <a:tabLst/>
              <a:defRPr/>
            </a:pPr>
            <a:r>
              <a:rPr lang="en-US" dirty="0">
                <a:ln w="0"/>
                <a:solidFill>
                  <a:schemeClr val="accent1"/>
                </a:solidFill>
                <a:effectLst>
                  <a:outerShdw blurRad="38100" dist="25400" dir="5400000" algn="ctr" rotWithShape="0">
                    <a:srgbClr val="6E747A">
                      <a:alpha val="43000"/>
                    </a:srgbClr>
                  </a:outerShdw>
                </a:effectLst>
                <a:ea typeface="Karla" panose="020B0604020202020204" charset="0"/>
              </a:rPr>
              <a:t>Hearing protection must be provided and worn by employees if the noise exposure is between the lower and upper exposure action values.</a:t>
            </a:r>
            <a:endParaRPr kumimoji="0" lang="en-GB"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p:txBody>
      </p:sp>
      <p:sp>
        <p:nvSpPr>
          <p:cNvPr id="5" name="Shape 65"/>
          <p:cNvSpPr txBox="1">
            <a:spLocks/>
          </p:cNvSpPr>
          <p:nvPr/>
        </p:nvSpPr>
        <p:spPr>
          <a:xfrm>
            <a:off x="2184506" y="175380"/>
            <a:ext cx="6835207" cy="1165148"/>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Control of Noise at Work Regulations 2005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8101151" y="3740966"/>
            <a:ext cx="3257550" cy="1400175"/>
          </a:xfrm>
          <a:prstGeom prst="rect">
            <a:avLst/>
          </a:prstGeom>
        </p:spPr>
      </p:pic>
    </p:spTree>
    <p:extLst>
      <p:ext uri="{BB962C8B-B14F-4D97-AF65-F5344CB8AC3E}">
        <p14:creationId xmlns:p14="http://schemas.microsoft.com/office/powerpoint/2010/main" val="20395240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0"/>
            <a:ext cx="6835207" cy="1165148"/>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Control of Noise at Work Regulations 2005 </a:t>
            </a:r>
            <a:endParaRPr lang="en" dirty="0">
              <a:solidFill>
                <a:srgbClr val="0070C0"/>
              </a:solidFill>
            </a:endParaRPr>
          </a:p>
        </p:txBody>
      </p:sp>
      <p:sp>
        <p:nvSpPr>
          <p:cNvPr id="5" name="TextBox 4">
            <a:extLst>
              <a:ext uri="{FF2B5EF4-FFF2-40B4-BE49-F238E27FC236}">
                <a16:creationId xmlns:a16="http://schemas.microsoft.com/office/drawing/2014/main" id="{E80A6F29-22BB-451A-934E-D86ABC11A8B3}"/>
              </a:ext>
            </a:extLst>
          </p:cNvPr>
          <p:cNvSpPr txBox="1"/>
          <p:nvPr/>
        </p:nvSpPr>
        <p:spPr>
          <a:xfrm>
            <a:off x="643125" y="1353844"/>
            <a:ext cx="89625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NOISE INDUCED HEARING LOSS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n w="0"/>
                <a:solidFill>
                  <a:schemeClr val="accent1"/>
                </a:solidFill>
                <a:effectLst>
                  <a:outerShdw blurRad="38100" dist="25400" dir="5400000" algn="ctr" rotWithShape="0">
                    <a:srgbClr val="6E747A">
                      <a:alpha val="43000"/>
                    </a:srgbClr>
                  </a:outerShdw>
                </a:effectLst>
                <a:ea typeface="Karla" panose="020B0604020202020204" charset="0"/>
              </a:rPr>
              <a:t>Prolonged exposure to loud noise results in irreversible hearing loss</a:t>
            </a:r>
            <a:r>
              <a:rPr lang="en-US" sz="1200" b="1" dirty="0">
                <a:solidFill>
                  <a:srgbClr val="B7B7B7"/>
                </a:solidFill>
                <a:latin typeface="Karla" panose="020B0604020202020204" charset="0"/>
                <a:ea typeface="Karla" panose="020B0604020202020204" charset="0"/>
              </a:rPr>
              <a:t>.</a:t>
            </a:r>
            <a:endParaRPr kumimoji="0" lang="en-US" sz="1200" b="1" i="0" u="none" strike="noStrike" kern="0" cap="none" spc="0" normalizeH="0" baseline="0" noProof="0" dirty="0">
              <a:ln>
                <a:noFill/>
              </a:ln>
              <a:solidFill>
                <a:srgbClr val="B7B7B7"/>
              </a:solidFill>
              <a:effectLst/>
              <a:uLnTx/>
              <a:uFillTx/>
              <a:latin typeface="Karla" panose="020B0604020202020204" charset="0"/>
              <a:ea typeface="Karla" panose="020B0604020202020204" charset="0"/>
              <a:cs typeface="Arial"/>
              <a:sym typeface="Arial"/>
            </a:endParaRPr>
          </a:p>
        </p:txBody>
      </p:sp>
      <p:pic>
        <p:nvPicPr>
          <p:cNvPr id="2" name="Picture 1"/>
          <p:cNvPicPr>
            <a:picLocks noChangeAspect="1"/>
          </p:cNvPicPr>
          <p:nvPr/>
        </p:nvPicPr>
        <p:blipFill>
          <a:blip r:embed="rId4"/>
          <a:stretch>
            <a:fillRect/>
          </a:stretch>
        </p:blipFill>
        <p:spPr>
          <a:xfrm>
            <a:off x="2390381" y="2198159"/>
            <a:ext cx="6425146" cy="2679312"/>
          </a:xfrm>
          <a:prstGeom prst="rect">
            <a:avLst/>
          </a:prstGeom>
        </p:spPr>
      </p:pic>
      <p:sp>
        <p:nvSpPr>
          <p:cNvPr id="6" name="TextBox 5">
            <a:extLst>
              <a:ext uri="{FF2B5EF4-FFF2-40B4-BE49-F238E27FC236}">
                <a16:creationId xmlns:a16="http://schemas.microsoft.com/office/drawing/2014/main" id="{E80A6F29-22BB-451A-934E-D86ABC11A8B3}"/>
              </a:ext>
            </a:extLst>
          </p:cNvPr>
          <p:cNvSpPr txBox="1"/>
          <p:nvPr/>
        </p:nvSpPr>
        <p:spPr>
          <a:xfrm>
            <a:off x="871956" y="5026576"/>
            <a:ext cx="896251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ln w="0"/>
                <a:solidFill>
                  <a:schemeClr val="accent1"/>
                </a:solidFill>
                <a:effectLst>
                  <a:outerShdw blurRad="38100" dist="25400" dir="5400000" algn="ctr" rotWithShape="0">
                    <a:srgbClr val="6E747A">
                      <a:alpha val="43000"/>
                    </a:srgbClr>
                  </a:outerShdw>
                </a:effectLst>
                <a:ea typeface="Karla" panose="020B0604020202020204" charset="0"/>
                <a:sym typeface="Arial"/>
              </a:rPr>
              <a:t>Types of Hearing Protection available!</a:t>
            </a:r>
            <a:endParaRPr kumimoji="0" lang="en-US" sz="1600" i="0" u="none" strike="noStrike" kern="0" normalizeH="0" baseline="0" noProof="0" dirty="0">
              <a:ln w="0"/>
              <a:solidFill>
                <a:schemeClr val="accent1"/>
              </a:solidFill>
              <a:effectLst>
                <a:outerShdw blurRad="38100" dist="25400" dir="5400000" algn="ctr" rotWithShape="0">
                  <a:srgbClr val="6E747A">
                    <a:alpha val="43000"/>
                  </a:srgbClr>
                </a:outerShdw>
              </a:effectLst>
              <a:uLnTx/>
              <a:uFillTx/>
              <a:ea typeface="Karla" panose="020B0604020202020204" charset="0"/>
              <a:cs typeface="Arial"/>
              <a:sym typeface="Arial"/>
            </a:endParaRPr>
          </a:p>
        </p:txBody>
      </p:sp>
      <p:pic>
        <p:nvPicPr>
          <p:cNvPr id="7" name="Picture 6"/>
          <p:cNvPicPr>
            <a:picLocks noChangeAspect="1"/>
          </p:cNvPicPr>
          <p:nvPr/>
        </p:nvPicPr>
        <p:blipFill>
          <a:blip r:embed="rId5"/>
          <a:stretch>
            <a:fillRect/>
          </a:stretch>
        </p:blipFill>
        <p:spPr>
          <a:xfrm>
            <a:off x="3315147" y="5365130"/>
            <a:ext cx="4088632" cy="1364144"/>
          </a:xfrm>
          <a:prstGeom prst="rect">
            <a:avLst/>
          </a:prstGeom>
        </p:spPr>
      </p:pic>
    </p:spTree>
    <p:extLst>
      <p:ext uri="{BB962C8B-B14F-4D97-AF65-F5344CB8AC3E}">
        <p14:creationId xmlns:p14="http://schemas.microsoft.com/office/powerpoint/2010/main" val="212046164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Vehicles at Work  </a:t>
            </a:r>
            <a:endParaRPr lang="en" dirty="0">
              <a:solidFill>
                <a:srgbClr val="0070C0"/>
              </a:solidFill>
            </a:endParaRPr>
          </a:p>
        </p:txBody>
      </p:sp>
      <p:sp>
        <p:nvSpPr>
          <p:cNvPr id="5" name="Shape 111"/>
          <p:cNvSpPr txBox="1">
            <a:spLocks/>
          </p:cNvSpPr>
          <p:nvPr/>
        </p:nvSpPr>
        <p:spPr>
          <a:xfrm>
            <a:off x="622226" y="1025339"/>
            <a:ext cx="4003040" cy="5260051"/>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gn="ctr">
              <a:lnSpc>
                <a:spcPct val="150000"/>
              </a:lnSpc>
              <a:buFont typeface="Wingdings 3" charset="2"/>
              <a:buNone/>
            </a:pPr>
            <a:r>
              <a:rPr lang="en" sz="1400" dirty="0" smtClean="0">
                <a:ln w="0"/>
                <a:solidFill>
                  <a:schemeClr val="accent1"/>
                </a:solidFill>
                <a:effectLst>
                  <a:outerShdw blurRad="38100" dist="25400" dir="5400000" algn="ctr" rotWithShape="0">
                    <a:srgbClr val="6E747A">
                      <a:alpha val="43000"/>
                    </a:srgbClr>
                  </a:outerShdw>
                </a:effectLst>
              </a:rPr>
              <a:t>FORKLIFTS AND SIDE LOADERS</a:t>
            </a:r>
          </a:p>
          <a:p>
            <a:pPr marL="228600" algn="ctr">
              <a:lnSpc>
                <a:spcPct val="150000"/>
              </a:lnSpc>
              <a:buFont typeface="Wingdings 3" charset="2"/>
              <a:buNone/>
            </a:pPr>
            <a:r>
              <a:rPr lang="en-GB" sz="1400" dirty="0" smtClean="0">
                <a:ln w="0"/>
                <a:solidFill>
                  <a:schemeClr val="accent1"/>
                </a:solidFill>
                <a:effectLst>
                  <a:outerShdw blurRad="38100" dist="25400" dir="5400000" algn="ctr" rotWithShape="0">
                    <a:srgbClr val="6E747A">
                      <a:alpha val="43000"/>
                    </a:srgbClr>
                  </a:outerShdw>
                </a:effectLst>
              </a:rPr>
              <a:t>Prior</a:t>
            </a:r>
            <a:r>
              <a:rPr lang="en" sz="1400" dirty="0" smtClean="0">
                <a:ln w="0"/>
                <a:solidFill>
                  <a:schemeClr val="accent1"/>
                </a:solidFill>
                <a:effectLst>
                  <a:outerShdw blurRad="38100" dist="25400" dir="5400000" algn="ctr" rotWithShape="0">
                    <a:srgbClr val="6E747A">
                      <a:alpha val="43000"/>
                    </a:srgbClr>
                  </a:outerShdw>
                </a:effectLst>
              </a:rPr>
              <a:t> to operating hired or company forklift/side loaders, a driver must have passed an approved RITB or equivalent driving course.</a:t>
            </a:r>
          </a:p>
          <a:p>
            <a:pPr marL="228600" algn="just">
              <a:lnSpc>
                <a:spcPct val="150000"/>
              </a:lnSpc>
              <a:buFont typeface="Wingdings 3" charset="2"/>
              <a:buNone/>
            </a:pPr>
            <a:r>
              <a:rPr lang="en" sz="1400" i="1" dirty="0" smtClean="0">
                <a:ln w="0"/>
                <a:solidFill>
                  <a:schemeClr val="accent1"/>
                </a:solidFill>
                <a:effectLst>
                  <a:outerShdw blurRad="38100" dist="25400" dir="5400000" algn="ctr" rotWithShape="0">
                    <a:srgbClr val="6E747A">
                      <a:alpha val="43000"/>
                    </a:srgbClr>
                  </a:outerShdw>
                </a:effectLst>
              </a:rPr>
              <a:t>Unless this is completed, driving forklifts/side loaders is strictly forbidden</a:t>
            </a:r>
          </a:p>
          <a:p>
            <a:pPr marL="228600" algn="just">
              <a:lnSpc>
                <a:spcPct val="150000"/>
              </a:lnSpc>
              <a:buFont typeface="Wingdings 3" charset="2"/>
              <a:buNone/>
            </a:pPr>
            <a:r>
              <a:rPr lang="en" sz="1400" i="1" dirty="0" smtClean="0">
                <a:ln w="0"/>
                <a:solidFill>
                  <a:schemeClr val="accent1"/>
                </a:solidFill>
                <a:effectLst>
                  <a:outerShdw blurRad="38100" dist="25400" dir="5400000" algn="ctr" rotWithShape="0">
                    <a:srgbClr val="6E747A">
                      <a:alpha val="43000"/>
                    </a:srgbClr>
                  </a:outerShdw>
                </a:effectLst>
              </a:rPr>
              <a:t>S</a:t>
            </a:r>
            <a:r>
              <a:rPr lang="en-GB" sz="1400" i="1" dirty="0" smtClean="0">
                <a:ln w="0"/>
                <a:solidFill>
                  <a:schemeClr val="accent1"/>
                </a:solidFill>
                <a:effectLst>
                  <a:outerShdw blurRad="38100" dist="25400" dir="5400000" algn="ctr" rotWithShape="0">
                    <a:srgbClr val="6E747A">
                      <a:alpha val="43000"/>
                    </a:srgbClr>
                  </a:outerShdw>
                </a:effectLst>
              </a:rPr>
              <a:t>AFETY TRAINING </a:t>
            </a:r>
          </a:p>
          <a:p>
            <a:pPr marL="514350" indent="-285750" algn="just">
              <a:buFont typeface="Wingdings" panose="05000000000000000000" pitchFamily="2" charset="2"/>
              <a:buChar char="Ø"/>
            </a:pPr>
            <a:r>
              <a:rPr lang="en-GB" sz="1400" i="1" dirty="0" smtClean="0">
                <a:ln w="0"/>
                <a:solidFill>
                  <a:schemeClr val="accent1"/>
                </a:solidFill>
                <a:effectLst>
                  <a:outerShdw blurRad="38100" dist="25400" dir="5400000" algn="ctr" rotWithShape="0">
                    <a:srgbClr val="6E747A">
                      <a:alpha val="43000"/>
                    </a:srgbClr>
                  </a:outerShdw>
                </a:effectLst>
              </a:rPr>
              <a:t>Cranes</a:t>
            </a:r>
          </a:p>
          <a:p>
            <a:pPr marL="514350" indent="-285750" algn="just">
              <a:buFont typeface="Wingdings" panose="05000000000000000000" pitchFamily="2" charset="2"/>
              <a:buChar char="Ø"/>
            </a:pPr>
            <a:r>
              <a:rPr lang="en-GB" sz="1400" i="1" dirty="0" smtClean="0">
                <a:ln w="0"/>
                <a:solidFill>
                  <a:schemeClr val="accent1"/>
                </a:solidFill>
                <a:effectLst>
                  <a:outerShdw blurRad="38100" dist="25400" dir="5400000" algn="ctr" rotWithShape="0">
                    <a:srgbClr val="6E747A">
                      <a:alpha val="43000"/>
                    </a:srgbClr>
                  </a:outerShdw>
                </a:effectLst>
              </a:rPr>
              <a:t>Fork Lifts</a:t>
            </a:r>
          </a:p>
          <a:p>
            <a:pPr marL="514350" indent="-285750" algn="just">
              <a:buFont typeface="Wingdings" panose="05000000000000000000" pitchFamily="2" charset="2"/>
              <a:buChar char="Ø"/>
            </a:pPr>
            <a:r>
              <a:rPr lang="en-GB" sz="1400" i="1" dirty="0" smtClean="0">
                <a:ln w="0"/>
                <a:solidFill>
                  <a:schemeClr val="accent1"/>
                </a:solidFill>
                <a:effectLst>
                  <a:outerShdw blurRad="38100" dist="25400" dir="5400000" algn="ctr" rotWithShape="0">
                    <a:srgbClr val="6E747A">
                      <a:alpha val="43000"/>
                    </a:srgbClr>
                  </a:outerShdw>
                </a:effectLst>
              </a:rPr>
              <a:t>MEWPS</a:t>
            </a:r>
          </a:p>
          <a:p>
            <a:pPr marL="228600" algn="just">
              <a:lnSpc>
                <a:spcPct val="150000"/>
              </a:lnSpc>
              <a:buFont typeface="Wingdings 3" charset="2"/>
              <a:buNone/>
            </a:pPr>
            <a:r>
              <a:rPr lang="en-GB" sz="1400" i="1" dirty="0" smtClean="0">
                <a:ln w="0"/>
                <a:solidFill>
                  <a:schemeClr val="accent1"/>
                </a:solidFill>
                <a:effectLst>
                  <a:outerShdw blurRad="38100" dist="25400" dir="5400000" algn="ctr" rotWithShape="0">
                    <a:srgbClr val="6E747A">
                      <a:alpha val="43000"/>
                    </a:srgbClr>
                  </a:outerShdw>
                </a:effectLst>
              </a:rPr>
              <a:t>Only qualified and competent persons are allowed to use this machinery.  </a:t>
            </a:r>
          </a:p>
          <a:p>
            <a:pPr marL="514350" indent="-285750" algn="just">
              <a:lnSpc>
                <a:spcPct val="150000"/>
              </a:lnSpc>
              <a:buFont typeface="Wingdings" panose="05000000000000000000" pitchFamily="2" charset="2"/>
              <a:buChar char="Ø"/>
            </a:pPr>
            <a:endParaRPr lang="en" sz="1400" b="1" i="1" dirty="0"/>
          </a:p>
        </p:txBody>
      </p:sp>
      <p:graphicFrame>
        <p:nvGraphicFramePr>
          <p:cNvPr id="2" name="Table 1"/>
          <p:cNvGraphicFramePr>
            <a:graphicFrameLocks noGrp="1"/>
          </p:cNvGraphicFramePr>
          <p:nvPr>
            <p:extLst>
              <p:ext uri="{D42A27DB-BD31-4B8C-83A1-F6EECF244321}">
                <p14:modId xmlns:p14="http://schemas.microsoft.com/office/powerpoint/2010/main" val="1186039994"/>
              </p:ext>
            </p:extLst>
          </p:nvPr>
        </p:nvGraphicFramePr>
        <p:xfrm>
          <a:off x="5642006" y="1677785"/>
          <a:ext cx="5691573" cy="3870960"/>
        </p:xfrm>
        <a:graphic>
          <a:graphicData uri="http://schemas.openxmlformats.org/drawingml/2006/table">
            <a:tbl>
              <a:tblPr firstRow="1" bandRow="1">
                <a:tableStyleId>{5C22544A-7EE6-4342-B048-85BDC9FD1C3A}</a:tableStyleId>
              </a:tblPr>
              <a:tblGrid>
                <a:gridCol w="1897191">
                  <a:extLst>
                    <a:ext uri="{9D8B030D-6E8A-4147-A177-3AD203B41FA5}">
                      <a16:colId xmlns:a16="http://schemas.microsoft.com/office/drawing/2014/main" val="2196412097"/>
                    </a:ext>
                  </a:extLst>
                </a:gridCol>
                <a:gridCol w="1897191">
                  <a:extLst>
                    <a:ext uri="{9D8B030D-6E8A-4147-A177-3AD203B41FA5}">
                      <a16:colId xmlns:a16="http://schemas.microsoft.com/office/drawing/2014/main" val="4108163235"/>
                    </a:ext>
                  </a:extLst>
                </a:gridCol>
                <a:gridCol w="1897191">
                  <a:extLst>
                    <a:ext uri="{9D8B030D-6E8A-4147-A177-3AD203B41FA5}">
                      <a16:colId xmlns:a16="http://schemas.microsoft.com/office/drawing/2014/main" val="2038920545"/>
                    </a:ext>
                  </a:extLst>
                </a:gridCol>
              </a:tblGrid>
              <a:tr h="276130">
                <a:tc>
                  <a:txBody>
                    <a:bodyPr/>
                    <a:lstStyle/>
                    <a:p>
                      <a:pPr algn="ctr"/>
                      <a:r>
                        <a:rPr lang="en-GB" dirty="0" smtClean="0"/>
                        <a:t>Vehicle Type </a:t>
                      </a:r>
                      <a:endParaRPr lang="en-GB" dirty="0"/>
                    </a:p>
                  </a:txBody>
                  <a:tcPr/>
                </a:tc>
                <a:tc>
                  <a:txBody>
                    <a:bodyPr/>
                    <a:lstStyle/>
                    <a:p>
                      <a:pPr algn="ctr"/>
                      <a:r>
                        <a:rPr lang="en-GB" dirty="0" smtClean="0"/>
                        <a:t>Licence</a:t>
                      </a:r>
                      <a:r>
                        <a:rPr lang="en-GB" baseline="0" dirty="0" smtClean="0"/>
                        <a:t> Type</a:t>
                      </a:r>
                      <a:endParaRPr lang="en-GB" dirty="0"/>
                    </a:p>
                  </a:txBody>
                  <a:tcPr/>
                </a:tc>
                <a:tc>
                  <a:txBody>
                    <a:bodyPr/>
                    <a:lstStyle/>
                    <a:p>
                      <a:pPr algn="ctr"/>
                      <a:r>
                        <a:rPr lang="en-GB" dirty="0" smtClean="0"/>
                        <a:t>Minimum Age </a:t>
                      </a:r>
                      <a:endParaRPr lang="en-GB" dirty="0"/>
                    </a:p>
                  </a:txBody>
                  <a:tcPr/>
                </a:tc>
                <a:extLst>
                  <a:ext uri="{0D108BD9-81ED-4DB2-BD59-A6C34878D82A}">
                    <a16:rowId xmlns:a16="http://schemas.microsoft.com/office/drawing/2014/main" val="3589635957"/>
                  </a:ext>
                </a:extLst>
              </a:tr>
              <a:tr h="276130">
                <a:tc>
                  <a:txBody>
                    <a:bodyPr/>
                    <a:lstStyle/>
                    <a:p>
                      <a:r>
                        <a:rPr lang="en-GB" sz="1400" dirty="0" smtClean="0"/>
                        <a:t>Vans – Company </a:t>
                      </a:r>
                      <a:endParaRPr lang="en-GB" sz="1400" dirty="0"/>
                    </a:p>
                  </a:txBody>
                  <a:tcPr/>
                </a:tc>
                <a:tc>
                  <a:txBody>
                    <a:bodyPr/>
                    <a:lstStyle/>
                    <a:p>
                      <a:r>
                        <a:rPr lang="en-GB" sz="1400" dirty="0" smtClean="0"/>
                        <a:t>FULL DVLC Licence</a:t>
                      </a:r>
                      <a:endParaRPr lang="en-GB" sz="1400" dirty="0"/>
                    </a:p>
                  </a:txBody>
                  <a:tcPr/>
                </a:tc>
                <a:tc>
                  <a:txBody>
                    <a:bodyPr/>
                    <a:lstStyle/>
                    <a:p>
                      <a:r>
                        <a:rPr lang="en-GB" sz="1400" dirty="0" smtClean="0"/>
                        <a:t>No Age Restrictions</a:t>
                      </a:r>
                      <a:endParaRPr lang="en-GB" sz="1400" dirty="0"/>
                    </a:p>
                  </a:txBody>
                  <a:tcPr/>
                </a:tc>
                <a:extLst>
                  <a:ext uri="{0D108BD9-81ED-4DB2-BD59-A6C34878D82A}">
                    <a16:rowId xmlns:a16="http://schemas.microsoft.com/office/drawing/2014/main" val="255528597"/>
                  </a:ext>
                </a:extLst>
              </a:tr>
              <a:tr h="276130">
                <a:tc>
                  <a:txBody>
                    <a:bodyPr/>
                    <a:lstStyle/>
                    <a:p>
                      <a:r>
                        <a:rPr lang="en-GB" sz="1400" dirty="0" smtClean="0"/>
                        <a:t>Vans – Hired</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FULL DVLC Licence</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No Age Restrictions</a:t>
                      </a:r>
                    </a:p>
                  </a:txBody>
                  <a:tcPr/>
                </a:tc>
                <a:extLst>
                  <a:ext uri="{0D108BD9-81ED-4DB2-BD59-A6C34878D82A}">
                    <a16:rowId xmlns:a16="http://schemas.microsoft.com/office/drawing/2014/main" val="1816769835"/>
                  </a:ext>
                </a:extLst>
              </a:tr>
              <a:tr h="276130">
                <a:tc>
                  <a:txBody>
                    <a:bodyPr/>
                    <a:lstStyle/>
                    <a:p>
                      <a:r>
                        <a:rPr lang="en-GB" sz="1400" dirty="0" smtClean="0"/>
                        <a:t>Hired Cars &amp; Company</a:t>
                      </a:r>
                      <a:r>
                        <a:rPr lang="en-GB" sz="1400" baseline="0" dirty="0" smtClean="0"/>
                        <a:t> (Pool cars only)</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FULL DVLC Licence</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No Age Restrictions</a:t>
                      </a:r>
                    </a:p>
                  </a:txBody>
                  <a:tcPr/>
                </a:tc>
                <a:extLst>
                  <a:ext uri="{0D108BD9-81ED-4DB2-BD59-A6C34878D82A}">
                    <a16:rowId xmlns:a16="http://schemas.microsoft.com/office/drawing/2014/main" val="3821517423"/>
                  </a:ext>
                </a:extLst>
              </a:tr>
              <a:tr h="276130">
                <a:tc>
                  <a:txBody>
                    <a:bodyPr/>
                    <a:lstStyle/>
                    <a:p>
                      <a:r>
                        <a:rPr lang="en-GB" sz="1400" dirty="0" smtClean="0"/>
                        <a:t>Forklift Trucks</a:t>
                      </a:r>
                      <a:endParaRPr lang="en-GB" sz="1400" dirty="0"/>
                    </a:p>
                  </a:txBody>
                  <a:tcPr/>
                </a:tc>
                <a:tc>
                  <a:txBody>
                    <a:bodyPr/>
                    <a:lstStyle/>
                    <a:p>
                      <a:r>
                        <a:rPr lang="en-GB" sz="1400" dirty="0" smtClean="0"/>
                        <a:t>Valid Certificate</a:t>
                      </a:r>
                      <a:endParaRPr lang="en-GB" sz="1400" dirty="0"/>
                    </a:p>
                  </a:txBody>
                  <a:tcPr/>
                </a:tc>
                <a:tc>
                  <a:txBody>
                    <a:bodyPr/>
                    <a:lstStyle/>
                    <a:p>
                      <a:endParaRPr lang="en-GB" sz="1400" dirty="0"/>
                    </a:p>
                  </a:txBody>
                  <a:tcPr/>
                </a:tc>
                <a:extLst>
                  <a:ext uri="{0D108BD9-81ED-4DB2-BD59-A6C34878D82A}">
                    <a16:rowId xmlns:a16="http://schemas.microsoft.com/office/drawing/2014/main" val="2460488649"/>
                  </a:ext>
                </a:extLst>
              </a:tr>
              <a:tr h="276130">
                <a:tc>
                  <a:txBody>
                    <a:bodyPr/>
                    <a:lstStyle/>
                    <a:p>
                      <a:r>
                        <a:rPr lang="en-GB" sz="1400" dirty="0" smtClean="0"/>
                        <a:t>Side Loaders </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Valid Certificate + FULL DVLC Licence</a:t>
                      </a:r>
                    </a:p>
                  </a:txBody>
                  <a:tcPr/>
                </a:tc>
                <a:tc>
                  <a:txBody>
                    <a:bodyPr/>
                    <a:lstStyle/>
                    <a:p>
                      <a:endParaRPr lang="en-GB" sz="1400" dirty="0"/>
                    </a:p>
                  </a:txBody>
                  <a:tcPr/>
                </a:tc>
                <a:extLst>
                  <a:ext uri="{0D108BD9-81ED-4DB2-BD59-A6C34878D82A}">
                    <a16:rowId xmlns:a16="http://schemas.microsoft.com/office/drawing/2014/main" val="4168761833"/>
                  </a:ext>
                </a:extLst>
              </a:tr>
              <a:tr h="276130">
                <a:tc>
                  <a:txBody>
                    <a:bodyPr/>
                    <a:lstStyle/>
                    <a:p>
                      <a:r>
                        <a:rPr lang="en-GB" sz="1400" dirty="0" smtClean="0"/>
                        <a:t>Cranes</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Valid Certificate + FULL DVLC Licence</a:t>
                      </a:r>
                    </a:p>
                  </a:txBody>
                  <a:tcPr/>
                </a:tc>
                <a:tc>
                  <a:txBody>
                    <a:bodyPr/>
                    <a:lstStyle/>
                    <a:p>
                      <a:endParaRPr lang="en-GB" sz="1400" dirty="0"/>
                    </a:p>
                  </a:txBody>
                  <a:tcPr/>
                </a:tc>
                <a:extLst>
                  <a:ext uri="{0D108BD9-81ED-4DB2-BD59-A6C34878D82A}">
                    <a16:rowId xmlns:a16="http://schemas.microsoft.com/office/drawing/2014/main" val="883048596"/>
                  </a:ext>
                </a:extLst>
              </a:tr>
              <a:tr h="276130">
                <a:tc>
                  <a:txBody>
                    <a:bodyPr/>
                    <a:lstStyle/>
                    <a:p>
                      <a:r>
                        <a:rPr lang="en-GB" sz="1400" dirty="0" smtClean="0"/>
                        <a:t>Bobcat</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Valid Certificate + FULL DVLC Licence</a:t>
                      </a:r>
                    </a:p>
                  </a:txBody>
                  <a:tcPr/>
                </a:tc>
                <a:tc>
                  <a:txBody>
                    <a:bodyPr/>
                    <a:lstStyle/>
                    <a:p>
                      <a:endParaRPr lang="en-GB" sz="1400" dirty="0"/>
                    </a:p>
                  </a:txBody>
                  <a:tcPr/>
                </a:tc>
                <a:extLst>
                  <a:ext uri="{0D108BD9-81ED-4DB2-BD59-A6C34878D82A}">
                    <a16:rowId xmlns:a16="http://schemas.microsoft.com/office/drawing/2014/main" val="1634406917"/>
                  </a:ext>
                </a:extLst>
              </a:tr>
              <a:tr h="276130">
                <a:tc>
                  <a:txBody>
                    <a:bodyPr/>
                    <a:lstStyle/>
                    <a:p>
                      <a:r>
                        <a:rPr lang="en-GB" sz="1400" dirty="0" smtClean="0"/>
                        <a:t>7.5 Tonne HGV’s</a:t>
                      </a:r>
                      <a:endParaRPr lang="en-GB" sz="14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smtClean="0"/>
                        <a:t>FULL DVLC Licence</a:t>
                      </a:r>
                    </a:p>
                  </a:txBody>
                  <a:tcPr/>
                </a:tc>
                <a:tc>
                  <a:txBody>
                    <a:bodyPr/>
                    <a:lstStyle/>
                    <a:p>
                      <a:endParaRPr lang="en-GB" sz="1400" dirty="0"/>
                    </a:p>
                  </a:txBody>
                  <a:tcPr/>
                </a:tc>
                <a:extLst>
                  <a:ext uri="{0D108BD9-81ED-4DB2-BD59-A6C34878D82A}">
                    <a16:rowId xmlns:a16="http://schemas.microsoft.com/office/drawing/2014/main" val="839924451"/>
                  </a:ext>
                </a:extLst>
              </a:tr>
            </a:tbl>
          </a:graphicData>
        </a:graphic>
      </p:graphicFrame>
      <p:sp>
        <p:nvSpPr>
          <p:cNvPr id="6" name="Shape 111"/>
          <p:cNvSpPr txBox="1">
            <a:spLocks/>
          </p:cNvSpPr>
          <p:nvPr/>
        </p:nvSpPr>
        <p:spPr>
          <a:xfrm>
            <a:off x="7164280" y="1138545"/>
            <a:ext cx="2647024" cy="435006"/>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gn="just">
              <a:lnSpc>
                <a:spcPct val="150000"/>
              </a:lnSpc>
              <a:buNone/>
            </a:pPr>
            <a:r>
              <a:rPr lang="en" dirty="0" smtClean="0">
                <a:ln w="0"/>
                <a:solidFill>
                  <a:schemeClr val="accent1"/>
                </a:solidFill>
                <a:effectLst>
                  <a:outerShdw blurRad="38100" dist="25400" dir="5400000" algn="ctr" rotWithShape="0">
                    <a:srgbClr val="6E747A">
                      <a:alpha val="43000"/>
                    </a:srgbClr>
                  </a:outerShdw>
                </a:effectLst>
              </a:rPr>
              <a:t>Driver Limitations</a:t>
            </a:r>
            <a:endParaRPr lang="en" dirty="0">
              <a:ln w="0"/>
              <a:solidFill>
                <a:schemeClr val="accent1"/>
              </a:solidFill>
              <a:effectLst>
                <a:outerShdw blurRad="38100" dist="25400" dir="5400000" algn="ctr" rotWithShape="0">
                  <a:srgbClr val="6E747A">
                    <a:alpha val="43000"/>
                  </a:srgbClr>
                </a:outerShdw>
              </a:effectLst>
            </a:endParaRPr>
          </a:p>
        </p:txBody>
      </p:sp>
      <p:pic>
        <p:nvPicPr>
          <p:cNvPr id="7" name="Picture 6"/>
          <p:cNvPicPr>
            <a:picLocks noChangeAspect="1"/>
          </p:cNvPicPr>
          <p:nvPr/>
        </p:nvPicPr>
        <p:blipFill>
          <a:blip r:embed="rId4"/>
          <a:stretch>
            <a:fillRect/>
          </a:stretch>
        </p:blipFill>
        <p:spPr>
          <a:xfrm>
            <a:off x="3243308" y="3765211"/>
            <a:ext cx="1612777" cy="1074135"/>
          </a:xfrm>
          <a:prstGeom prst="rect">
            <a:avLst/>
          </a:prstGeom>
        </p:spPr>
      </p:pic>
    </p:spTree>
    <p:extLst>
      <p:ext uri="{BB962C8B-B14F-4D97-AF65-F5344CB8AC3E}">
        <p14:creationId xmlns:p14="http://schemas.microsoft.com/office/powerpoint/2010/main" val="302954194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Radiography</a:t>
            </a:r>
            <a:endParaRPr lang="en" dirty="0">
              <a:solidFill>
                <a:srgbClr val="0070C0"/>
              </a:solidFill>
            </a:endParaRPr>
          </a:p>
        </p:txBody>
      </p:sp>
      <p:sp>
        <p:nvSpPr>
          <p:cNvPr id="5" name="Shape 111"/>
          <p:cNvSpPr txBox="1">
            <a:spLocks/>
          </p:cNvSpPr>
          <p:nvPr/>
        </p:nvSpPr>
        <p:spPr>
          <a:xfrm>
            <a:off x="542327" y="1162975"/>
            <a:ext cx="6897160" cy="75460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nSpc>
                <a:spcPct val="150000"/>
              </a:lnSpc>
              <a:buNone/>
            </a:pPr>
            <a:r>
              <a:rPr lang="en" sz="2800" dirty="0" smtClean="0">
                <a:ln w="0"/>
                <a:solidFill>
                  <a:schemeClr val="accent1"/>
                </a:solidFill>
                <a:effectLst>
                  <a:outerShdw blurRad="38100" dist="25400" dir="5400000" algn="ctr" rotWithShape="0">
                    <a:srgbClr val="6E747A">
                      <a:alpha val="43000"/>
                    </a:srgbClr>
                  </a:outerShdw>
                </a:effectLst>
              </a:rPr>
              <a:t>This is Site Specific on Clients Site</a:t>
            </a:r>
            <a:endParaRPr lang="en" sz="28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2287399" y="1917577"/>
            <a:ext cx="2444399" cy="2444399"/>
          </a:xfrm>
          <a:prstGeom prst="rect">
            <a:avLst/>
          </a:prstGeom>
        </p:spPr>
      </p:pic>
      <p:pic>
        <p:nvPicPr>
          <p:cNvPr id="6" name="Picture 5"/>
          <p:cNvPicPr>
            <a:picLocks noChangeAspect="1"/>
          </p:cNvPicPr>
          <p:nvPr/>
        </p:nvPicPr>
        <p:blipFill>
          <a:blip r:embed="rId5"/>
          <a:stretch>
            <a:fillRect/>
          </a:stretch>
        </p:blipFill>
        <p:spPr>
          <a:xfrm>
            <a:off x="6216991" y="1917577"/>
            <a:ext cx="1717560" cy="2370715"/>
          </a:xfrm>
          <a:prstGeom prst="rect">
            <a:avLst/>
          </a:prstGeom>
        </p:spPr>
      </p:pic>
      <p:sp>
        <p:nvSpPr>
          <p:cNvPr id="7" name="Shape 111"/>
          <p:cNvSpPr txBox="1">
            <a:spLocks/>
          </p:cNvSpPr>
          <p:nvPr/>
        </p:nvSpPr>
        <p:spPr>
          <a:xfrm>
            <a:off x="755880" y="4779718"/>
            <a:ext cx="6470054" cy="1224136"/>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Carried out by specialist sub-contractors</a:t>
            </a:r>
          </a:p>
          <a:p>
            <a:pPr marL="514350" indent="-285750">
              <a:lnSpc>
                <a:spcPct val="150000"/>
              </a:lnSpc>
              <a:buFont typeface="Wingdings" panose="05000000000000000000" pitchFamily="2" charset="2"/>
              <a:buChar char="v"/>
            </a:pPr>
            <a:r>
              <a:rPr lang="en-GB" sz="1600" dirty="0" smtClean="0">
                <a:ln w="0"/>
                <a:solidFill>
                  <a:schemeClr val="accent1"/>
                </a:solidFill>
                <a:effectLst>
                  <a:outerShdw blurRad="38100" dist="25400" dir="5400000" algn="ctr" rotWithShape="0">
                    <a:srgbClr val="6E747A">
                      <a:alpha val="43000"/>
                    </a:srgbClr>
                  </a:outerShdw>
                </a:effectLst>
              </a:rPr>
              <a:t>Notices will be displayed showing times radiography is being carried out </a:t>
            </a:r>
            <a:endParaRPr lang="en-GB" sz="16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405457242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Pressure Testing </a:t>
            </a:r>
            <a:endParaRPr lang="en" dirty="0">
              <a:solidFill>
                <a:srgbClr val="0070C0"/>
              </a:solidFill>
            </a:endParaRPr>
          </a:p>
        </p:txBody>
      </p:sp>
      <p:sp>
        <p:nvSpPr>
          <p:cNvPr id="5" name="Shape 111"/>
          <p:cNvSpPr txBox="1">
            <a:spLocks/>
          </p:cNvSpPr>
          <p:nvPr/>
        </p:nvSpPr>
        <p:spPr>
          <a:xfrm>
            <a:off x="542327" y="1056443"/>
            <a:ext cx="6897160" cy="75460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nSpc>
                <a:spcPct val="150000"/>
              </a:lnSpc>
              <a:buNone/>
            </a:pPr>
            <a:r>
              <a:rPr lang="en" sz="2800" dirty="0" smtClean="0">
                <a:ln w="0"/>
                <a:solidFill>
                  <a:schemeClr val="accent1"/>
                </a:solidFill>
                <a:effectLst>
                  <a:outerShdw blurRad="38100" dist="25400" dir="5400000" algn="ctr" rotWithShape="0">
                    <a:srgbClr val="6E747A">
                      <a:alpha val="43000"/>
                    </a:srgbClr>
                  </a:outerShdw>
                </a:effectLst>
              </a:rPr>
              <a:t>This is Site Specific on Clients Site</a:t>
            </a:r>
            <a:endParaRPr lang="en" sz="28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4053591" y="1811045"/>
            <a:ext cx="3097036" cy="2133785"/>
          </a:xfrm>
          <a:prstGeom prst="rect">
            <a:avLst/>
          </a:prstGeom>
        </p:spPr>
      </p:pic>
      <p:sp>
        <p:nvSpPr>
          <p:cNvPr id="6" name="Shape 111"/>
          <p:cNvSpPr txBox="1">
            <a:spLocks/>
          </p:cNvSpPr>
          <p:nvPr/>
        </p:nvSpPr>
        <p:spPr>
          <a:xfrm>
            <a:off x="5283003" y="4026703"/>
            <a:ext cx="3869875" cy="185919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nSpc>
                <a:spcPct val="150000"/>
              </a:lnSpc>
              <a:buFont typeface="Wingdings 3" charset="2"/>
              <a:buNone/>
            </a:pPr>
            <a:r>
              <a:rPr lang="en-GB" sz="1400" dirty="0" smtClean="0">
                <a:ln w="0"/>
                <a:solidFill>
                  <a:schemeClr val="accent1"/>
                </a:solidFill>
                <a:effectLst>
                  <a:outerShdw blurRad="38100" dist="25400" dir="5400000" algn="ctr" rotWithShape="0">
                    <a:srgbClr val="6E747A">
                      <a:alpha val="43000"/>
                    </a:srgbClr>
                  </a:outerShdw>
                </a:effectLst>
              </a:rPr>
              <a:t>Safety Precautions to be taken :-</a:t>
            </a:r>
          </a:p>
          <a:p>
            <a:pPr marL="514350" indent="-285750">
              <a:lnSpc>
                <a:spcPct val="150000"/>
              </a:lnSpc>
              <a:buFont typeface="Wingdings" panose="05000000000000000000" pitchFamily="2" charset="2"/>
              <a:buChar char="v"/>
            </a:pPr>
            <a:r>
              <a:rPr lang="en-GB" sz="1400" dirty="0" smtClean="0">
                <a:ln w="0"/>
                <a:solidFill>
                  <a:schemeClr val="accent1"/>
                </a:solidFill>
                <a:effectLst>
                  <a:outerShdw blurRad="38100" dist="25400" dir="5400000" algn="ctr" rotWithShape="0">
                    <a:srgbClr val="6E747A">
                      <a:alpha val="43000"/>
                    </a:srgbClr>
                  </a:outerShdw>
                </a:effectLst>
              </a:rPr>
              <a:t>Carried out under Permit To Work</a:t>
            </a:r>
          </a:p>
          <a:p>
            <a:pPr marL="514350" indent="-285750">
              <a:lnSpc>
                <a:spcPct val="150000"/>
              </a:lnSpc>
              <a:buFont typeface="Wingdings" panose="05000000000000000000" pitchFamily="2" charset="2"/>
              <a:buChar char="v"/>
            </a:pPr>
            <a:r>
              <a:rPr lang="en-GB" sz="1400" dirty="0" smtClean="0">
                <a:ln w="0"/>
                <a:solidFill>
                  <a:schemeClr val="accent1"/>
                </a:solidFill>
                <a:effectLst>
                  <a:outerShdw blurRad="38100" dist="25400" dir="5400000" algn="ctr" rotWithShape="0">
                    <a:srgbClr val="6E747A">
                      <a:alpha val="43000"/>
                    </a:srgbClr>
                  </a:outerShdw>
                </a:effectLst>
              </a:rPr>
              <a:t>Signs and Barriers to be erected and observed</a:t>
            </a:r>
          </a:p>
          <a:p>
            <a:pPr marL="514350" indent="-285750">
              <a:lnSpc>
                <a:spcPct val="150000"/>
              </a:lnSpc>
              <a:buFont typeface="Wingdings" panose="05000000000000000000" pitchFamily="2" charset="2"/>
              <a:buChar char="v"/>
            </a:pPr>
            <a:r>
              <a:rPr lang="en-GB" sz="1400" dirty="0" smtClean="0">
                <a:ln w="0"/>
                <a:solidFill>
                  <a:schemeClr val="accent1"/>
                </a:solidFill>
                <a:effectLst>
                  <a:outerShdw blurRad="38100" dist="25400" dir="5400000" algn="ctr" rotWithShape="0">
                    <a:srgbClr val="6E747A">
                      <a:alpha val="43000"/>
                    </a:srgbClr>
                  </a:outerShdw>
                </a:effectLst>
              </a:rPr>
              <a:t>Essential Personnel Only in the area of testing</a:t>
            </a:r>
            <a:r>
              <a:rPr lang="en-GB" sz="1200" dirty="0" smtClean="0"/>
              <a:t>.</a:t>
            </a:r>
            <a:endParaRPr lang="en-GB" sz="1200" dirty="0"/>
          </a:p>
        </p:txBody>
      </p:sp>
      <p:sp>
        <p:nvSpPr>
          <p:cNvPr id="7" name="Shape 111"/>
          <p:cNvSpPr txBox="1">
            <a:spLocks/>
          </p:cNvSpPr>
          <p:nvPr/>
        </p:nvSpPr>
        <p:spPr>
          <a:xfrm>
            <a:off x="818564" y="4087364"/>
            <a:ext cx="6470054" cy="1224136"/>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nSpc>
                <a:spcPct val="150000"/>
              </a:lnSpc>
              <a:buFont typeface="Wingdings 3" charset="2"/>
              <a:buNone/>
            </a:pPr>
            <a:r>
              <a:rPr lang="en-GB" sz="1400" dirty="0" smtClean="0">
                <a:ln w="0"/>
                <a:solidFill>
                  <a:schemeClr val="accent1"/>
                </a:solidFill>
                <a:effectLst>
                  <a:outerShdw blurRad="38100" dist="25400" dir="5400000" algn="ctr" rotWithShape="0">
                    <a:srgbClr val="6E747A">
                      <a:alpha val="43000"/>
                    </a:srgbClr>
                  </a:outerShdw>
                </a:effectLst>
              </a:rPr>
              <a:t>Types of Pressure Testing carried out :-</a:t>
            </a:r>
          </a:p>
          <a:p>
            <a:pPr marL="514350" indent="-285750">
              <a:lnSpc>
                <a:spcPct val="150000"/>
              </a:lnSpc>
              <a:buFont typeface="Wingdings" panose="05000000000000000000" pitchFamily="2" charset="2"/>
              <a:buChar char="v"/>
            </a:pPr>
            <a:r>
              <a:rPr lang="en-GB" sz="1400" dirty="0" smtClean="0">
                <a:ln w="0"/>
                <a:solidFill>
                  <a:schemeClr val="accent1"/>
                </a:solidFill>
                <a:effectLst>
                  <a:outerShdw blurRad="38100" dist="25400" dir="5400000" algn="ctr" rotWithShape="0">
                    <a:srgbClr val="6E747A">
                      <a:alpha val="43000"/>
                    </a:srgbClr>
                  </a:outerShdw>
                </a:effectLst>
              </a:rPr>
              <a:t>Hydro-Testing (Mechanical)</a:t>
            </a:r>
          </a:p>
          <a:p>
            <a:pPr marL="514350" indent="-285750">
              <a:lnSpc>
                <a:spcPct val="150000"/>
              </a:lnSpc>
              <a:buFont typeface="Wingdings" panose="05000000000000000000" pitchFamily="2" charset="2"/>
              <a:buChar char="v"/>
            </a:pPr>
            <a:r>
              <a:rPr lang="en-GB" sz="1400" dirty="0" smtClean="0">
                <a:ln w="0"/>
                <a:solidFill>
                  <a:schemeClr val="accent1"/>
                </a:solidFill>
                <a:effectLst>
                  <a:outerShdw blurRad="38100" dist="25400" dir="5400000" algn="ctr" rotWithShape="0">
                    <a:srgbClr val="6E747A">
                      <a:alpha val="43000"/>
                    </a:srgbClr>
                  </a:outerShdw>
                </a:effectLst>
              </a:rPr>
              <a:t>Nitrogen/Helium (Leak Testing) </a:t>
            </a:r>
            <a:endParaRPr lang="en-GB" sz="14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77998743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Permit to Work  </a:t>
            </a:r>
            <a:endParaRPr lang="en" dirty="0">
              <a:solidFill>
                <a:srgbClr val="0070C0"/>
              </a:solidFill>
            </a:endParaRPr>
          </a:p>
        </p:txBody>
      </p:sp>
      <p:sp>
        <p:nvSpPr>
          <p:cNvPr id="5" name="Shape 111"/>
          <p:cNvSpPr txBox="1">
            <a:spLocks/>
          </p:cNvSpPr>
          <p:nvPr/>
        </p:nvSpPr>
        <p:spPr>
          <a:xfrm>
            <a:off x="542327" y="1056443"/>
            <a:ext cx="6897160" cy="754602"/>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nSpc>
                <a:spcPct val="150000"/>
              </a:lnSpc>
              <a:buNone/>
            </a:pPr>
            <a:r>
              <a:rPr lang="en" sz="2800" dirty="0" smtClean="0">
                <a:ln w="0"/>
                <a:solidFill>
                  <a:schemeClr val="accent1"/>
                </a:solidFill>
                <a:effectLst>
                  <a:outerShdw blurRad="38100" dist="25400" dir="5400000" algn="ctr" rotWithShape="0">
                    <a:srgbClr val="6E747A">
                      <a:alpha val="43000"/>
                    </a:srgbClr>
                  </a:outerShdw>
                </a:effectLst>
              </a:rPr>
              <a:t>This is Site Specific on Clients Site</a:t>
            </a:r>
            <a:endParaRPr lang="en" sz="2800" dirty="0">
              <a:ln w="0"/>
              <a:solidFill>
                <a:schemeClr val="accent1"/>
              </a:solidFill>
              <a:effectLst>
                <a:outerShdw blurRad="38100" dist="25400" dir="5400000" algn="ctr" rotWithShape="0">
                  <a:srgbClr val="6E747A">
                    <a:alpha val="43000"/>
                  </a:srgbClr>
                </a:outerShdw>
              </a:effectLst>
            </a:endParaRPr>
          </a:p>
        </p:txBody>
      </p:sp>
      <p:sp>
        <p:nvSpPr>
          <p:cNvPr id="6" name="Shape 111"/>
          <p:cNvSpPr txBox="1">
            <a:spLocks/>
          </p:cNvSpPr>
          <p:nvPr/>
        </p:nvSpPr>
        <p:spPr>
          <a:xfrm>
            <a:off x="542327" y="1544714"/>
            <a:ext cx="6398046" cy="3695801"/>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nSpc>
                <a:spcPct val="150000"/>
              </a:lnSpc>
              <a:buFont typeface="Wingdings 3" charset="2"/>
              <a:buNone/>
            </a:pPr>
            <a:endParaRPr lang="en-GB" sz="1200" dirty="0" smtClean="0"/>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Hot work Permit</a:t>
            </a:r>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Cold work Permit</a:t>
            </a:r>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Entry Permit.</a:t>
            </a:r>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Electrical Permit</a:t>
            </a:r>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Excavation Permit</a:t>
            </a:r>
          </a:p>
          <a:p>
            <a:pPr marL="400050" indent="-171450">
              <a:lnSpc>
                <a:spcPct val="150000"/>
              </a:lnSpc>
              <a:buFont typeface="Wingdings" panose="05000000000000000000" pitchFamily="2" charset="2"/>
              <a:buChar char="Ø"/>
            </a:pPr>
            <a:r>
              <a:rPr lang="en-GB" sz="1600" dirty="0" smtClean="0">
                <a:ln w="0"/>
                <a:solidFill>
                  <a:schemeClr val="accent1"/>
                </a:solidFill>
                <a:effectLst>
                  <a:outerShdw blurRad="38100" dist="25400" dir="5400000" algn="ctr" rotWithShape="0">
                    <a:srgbClr val="6E747A">
                      <a:alpha val="43000"/>
                    </a:srgbClr>
                  </a:outerShdw>
                </a:effectLst>
              </a:rPr>
              <a:t>Radiological Permit</a:t>
            </a:r>
          </a:p>
          <a:p>
            <a:pPr marL="228600">
              <a:lnSpc>
                <a:spcPct val="150000"/>
              </a:lnSpc>
              <a:buFont typeface="Wingdings 3" charset="2"/>
              <a:buNone/>
            </a:pPr>
            <a:r>
              <a:rPr lang="en-GB" sz="1600" dirty="0" smtClean="0">
                <a:ln w="0"/>
                <a:solidFill>
                  <a:schemeClr val="accent1"/>
                </a:solidFill>
                <a:effectLst>
                  <a:outerShdw blurRad="38100" dist="25400" dir="5400000" algn="ctr" rotWithShape="0">
                    <a:srgbClr val="6E747A">
                      <a:alpha val="43000"/>
                    </a:srgbClr>
                  </a:outerShdw>
                </a:effectLst>
              </a:rPr>
              <a:t>The employee must </a:t>
            </a:r>
            <a:r>
              <a:rPr lang="en-GB" sz="1600" dirty="0" smtClean="0">
                <a:ln w="0"/>
                <a:solidFill>
                  <a:schemeClr val="accent1"/>
                </a:solidFill>
                <a:effectLst>
                  <a:outerShdw blurRad="38100" dist="25400" dir="5400000" algn="ctr" rotWithShape="0">
                    <a:srgbClr val="6E747A">
                      <a:alpha val="43000"/>
                    </a:srgbClr>
                  </a:outerShdw>
                </a:effectLst>
              </a:rPr>
              <a:t>conform </a:t>
            </a:r>
            <a:r>
              <a:rPr lang="en-GB" sz="1600" dirty="0" smtClean="0">
                <a:ln w="0"/>
                <a:solidFill>
                  <a:schemeClr val="accent1"/>
                </a:solidFill>
                <a:effectLst>
                  <a:outerShdw blurRad="38100" dist="25400" dir="5400000" algn="ctr" rotWithShape="0">
                    <a:srgbClr val="6E747A">
                      <a:alpha val="43000"/>
                    </a:srgbClr>
                  </a:outerShdw>
                </a:effectLst>
              </a:rPr>
              <a:t>to the conditions stated on the permit and full understand them</a:t>
            </a:r>
          </a:p>
          <a:p>
            <a:pPr marL="228600" algn="ctr">
              <a:lnSpc>
                <a:spcPct val="150000"/>
              </a:lnSpc>
              <a:buFont typeface="Wingdings 3" charset="2"/>
              <a:buNone/>
            </a:pPr>
            <a:r>
              <a:rPr lang="en-GB" sz="2400" b="1" dirty="0" smtClean="0">
                <a:solidFill>
                  <a:srgbClr val="FF0000"/>
                </a:solidFill>
              </a:rPr>
              <a:t>IF IN DOUBT - ASK</a:t>
            </a:r>
            <a:endParaRPr lang="en-GB" sz="2400" b="1" dirty="0">
              <a:solidFill>
                <a:srgbClr val="FF0000"/>
              </a:solidFill>
            </a:endParaRPr>
          </a:p>
        </p:txBody>
      </p:sp>
      <p:pic>
        <p:nvPicPr>
          <p:cNvPr id="2" name="Picture 1"/>
          <p:cNvPicPr>
            <a:picLocks noChangeAspect="1"/>
          </p:cNvPicPr>
          <p:nvPr/>
        </p:nvPicPr>
        <p:blipFill rotWithShape="1">
          <a:blip r:embed="rId4"/>
          <a:srcRect l="19728" t="4709" r="26886" b="10220"/>
          <a:stretch/>
        </p:blipFill>
        <p:spPr>
          <a:xfrm rot="1041916">
            <a:off x="8019026" y="2011889"/>
            <a:ext cx="2777740" cy="3068115"/>
          </a:xfrm>
          <a:prstGeom prst="rect">
            <a:avLst/>
          </a:prstGeom>
        </p:spPr>
      </p:pic>
    </p:spTree>
    <p:extLst>
      <p:ext uri="{BB962C8B-B14F-4D97-AF65-F5344CB8AC3E}">
        <p14:creationId xmlns:p14="http://schemas.microsoft.com/office/powerpoint/2010/main" val="193497125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 Use of Gases   </a:t>
            </a:r>
            <a:endParaRPr lang="en" dirty="0">
              <a:solidFill>
                <a:srgbClr val="0070C0"/>
              </a:solidFill>
            </a:endParaRPr>
          </a:p>
        </p:txBody>
      </p:sp>
      <p:sp>
        <p:nvSpPr>
          <p:cNvPr id="5" name="Shape 111"/>
          <p:cNvSpPr txBox="1">
            <a:spLocks/>
          </p:cNvSpPr>
          <p:nvPr/>
        </p:nvSpPr>
        <p:spPr>
          <a:xfrm>
            <a:off x="622226" y="1059582"/>
            <a:ext cx="6914916" cy="2103884"/>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571500">
              <a:lnSpc>
                <a:spcPct val="150000"/>
              </a:lnSpc>
              <a:buFont typeface="Wingdings" panose="05000000000000000000" pitchFamily="2" charset="2"/>
              <a:buChar char="v"/>
            </a:pPr>
            <a:r>
              <a:rPr lang="en-GB" sz="2400" dirty="0" smtClean="0"/>
              <a:t>After ALL work, disconnect and make safe</a:t>
            </a:r>
          </a:p>
          <a:p>
            <a:pPr marL="400050" indent="-171450">
              <a:lnSpc>
                <a:spcPct val="150000"/>
              </a:lnSpc>
              <a:buFont typeface="Wingdings" panose="05000000000000000000" pitchFamily="2" charset="2"/>
              <a:buChar char="v"/>
            </a:pPr>
            <a:r>
              <a:rPr lang="en-GB" sz="2400" dirty="0" smtClean="0"/>
              <a:t>Gas hoses removed from confined spaces</a:t>
            </a:r>
          </a:p>
          <a:p>
            <a:pPr marL="400050" indent="-171450">
              <a:lnSpc>
                <a:spcPct val="150000"/>
              </a:lnSpc>
              <a:buFont typeface="Wingdings" panose="05000000000000000000" pitchFamily="2" charset="2"/>
              <a:buChar char="v"/>
            </a:pPr>
            <a:r>
              <a:rPr lang="en-GB" sz="2400" dirty="0" smtClean="0"/>
              <a:t>Cylinders stay OUT of buildings and confined spaces</a:t>
            </a:r>
          </a:p>
          <a:p>
            <a:pPr marL="400050" indent="-171450">
              <a:lnSpc>
                <a:spcPct val="150000"/>
              </a:lnSpc>
              <a:buFont typeface="Wingdings" panose="05000000000000000000" pitchFamily="2" charset="2"/>
              <a:buChar char="v"/>
            </a:pPr>
            <a:r>
              <a:rPr lang="en-GB" sz="2400" dirty="0" smtClean="0"/>
              <a:t>Keep cylinders upright and secured at all times</a:t>
            </a:r>
          </a:p>
          <a:p>
            <a:pPr marL="400050" indent="-171450">
              <a:lnSpc>
                <a:spcPct val="150000"/>
              </a:lnSpc>
              <a:buFont typeface="Wingdings" panose="05000000000000000000" pitchFamily="2" charset="2"/>
              <a:buChar char="v"/>
            </a:pPr>
            <a:r>
              <a:rPr lang="en-GB" sz="2400" dirty="0" smtClean="0"/>
              <a:t>Use only in well ventilated areas</a:t>
            </a:r>
          </a:p>
          <a:p>
            <a:pPr marL="400050" indent="-171450">
              <a:lnSpc>
                <a:spcPct val="150000"/>
              </a:lnSpc>
              <a:buFont typeface="Wingdings" panose="05000000000000000000" pitchFamily="2" charset="2"/>
              <a:buChar char="v"/>
            </a:pPr>
            <a:r>
              <a:rPr lang="en-GB" sz="2400" dirty="0" smtClean="0"/>
              <a:t>YOU ARE RESPONSIBLE</a:t>
            </a:r>
            <a:endParaRPr lang="en-GB" sz="2400" dirty="0"/>
          </a:p>
        </p:txBody>
      </p:sp>
      <p:pic>
        <p:nvPicPr>
          <p:cNvPr id="2" name="Picture 1"/>
          <p:cNvPicPr>
            <a:picLocks noChangeAspect="1"/>
          </p:cNvPicPr>
          <p:nvPr/>
        </p:nvPicPr>
        <p:blipFill>
          <a:blip r:embed="rId4"/>
          <a:stretch>
            <a:fillRect/>
          </a:stretch>
        </p:blipFill>
        <p:spPr>
          <a:xfrm>
            <a:off x="7815250" y="3284638"/>
            <a:ext cx="2979996" cy="3302158"/>
          </a:xfrm>
          <a:prstGeom prst="rect">
            <a:avLst/>
          </a:prstGeom>
        </p:spPr>
      </p:pic>
    </p:spTree>
    <p:extLst>
      <p:ext uri="{BB962C8B-B14F-4D97-AF65-F5344CB8AC3E}">
        <p14:creationId xmlns:p14="http://schemas.microsoft.com/office/powerpoint/2010/main" val="380596165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84506" y="175381"/>
            <a:ext cx="6835207" cy="712386"/>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 Use of Gases   </a:t>
            </a:r>
            <a:endParaRPr lang="en" dirty="0">
              <a:solidFill>
                <a:srgbClr val="0070C0"/>
              </a:solidFill>
            </a:endParaRPr>
          </a:p>
        </p:txBody>
      </p:sp>
      <p:sp>
        <p:nvSpPr>
          <p:cNvPr id="5" name="Shape 111"/>
          <p:cNvSpPr txBox="1">
            <a:spLocks/>
          </p:cNvSpPr>
          <p:nvPr/>
        </p:nvSpPr>
        <p:spPr>
          <a:xfrm>
            <a:off x="293752" y="745723"/>
            <a:ext cx="6897160" cy="674703"/>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indent="0">
              <a:lnSpc>
                <a:spcPct val="150000"/>
              </a:lnSpc>
              <a:buNone/>
            </a:pPr>
            <a:r>
              <a:rPr lang="en" sz="2800" dirty="0" smtClean="0">
                <a:ln w="0"/>
                <a:solidFill>
                  <a:schemeClr val="accent1"/>
                </a:solidFill>
                <a:effectLst>
                  <a:outerShdw blurRad="38100" dist="25400" dir="5400000" algn="ctr" rotWithShape="0">
                    <a:srgbClr val="6E747A">
                      <a:alpha val="43000"/>
                    </a:srgbClr>
                  </a:outerShdw>
                </a:effectLst>
              </a:rPr>
              <a:t>Industrial Cylinder Identification Chart </a:t>
            </a:r>
            <a:endParaRPr lang="en" sz="280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4"/>
          <a:stretch>
            <a:fillRect/>
          </a:stretch>
        </p:blipFill>
        <p:spPr>
          <a:xfrm>
            <a:off x="966508" y="1420426"/>
            <a:ext cx="8539261" cy="5362114"/>
          </a:xfrm>
          <a:prstGeom prst="rect">
            <a:avLst/>
          </a:prstGeom>
        </p:spPr>
      </p:pic>
      <p:pic>
        <p:nvPicPr>
          <p:cNvPr id="6" name="Picture 5"/>
          <p:cNvPicPr>
            <a:picLocks noChangeAspect="1"/>
          </p:cNvPicPr>
          <p:nvPr/>
        </p:nvPicPr>
        <p:blipFill>
          <a:blip r:embed="rId5"/>
          <a:stretch>
            <a:fillRect/>
          </a:stretch>
        </p:blipFill>
        <p:spPr>
          <a:xfrm>
            <a:off x="9823002" y="3089428"/>
            <a:ext cx="2109973" cy="1238619"/>
          </a:xfrm>
          <a:prstGeom prst="rect">
            <a:avLst/>
          </a:prstGeom>
        </p:spPr>
      </p:pic>
    </p:spTree>
    <p:extLst>
      <p:ext uri="{BB962C8B-B14F-4D97-AF65-F5344CB8AC3E}">
        <p14:creationId xmlns:p14="http://schemas.microsoft.com/office/powerpoint/2010/main" val="130004715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sp>
        <p:nvSpPr>
          <p:cNvPr id="3" name="Shape 65"/>
          <p:cNvSpPr txBox="1">
            <a:spLocks/>
          </p:cNvSpPr>
          <p:nvPr/>
        </p:nvSpPr>
        <p:spPr>
          <a:xfrm>
            <a:off x="2154780" y="127271"/>
            <a:ext cx="7424225" cy="665824"/>
          </a:xfrm>
          <a:prstGeom prst="rect">
            <a:avLst/>
          </a:prstGeom>
        </p:spPr>
        <p:txBody>
          <a:bodyPr vert="horz" lIns="91425" tIns="91425" rIns="91425" bIns="91425" rtlCol="0" anchor="b"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en" dirty="0" smtClean="0">
                <a:solidFill>
                  <a:srgbClr val="0070C0"/>
                </a:solidFill>
              </a:rPr>
              <a:t>Safety Team </a:t>
            </a:r>
            <a:endParaRPr lang="en" dirty="0">
              <a:solidFill>
                <a:srgbClr val="0070C0"/>
              </a:solidFill>
            </a:endParaRPr>
          </a:p>
        </p:txBody>
      </p:sp>
      <p:pic>
        <p:nvPicPr>
          <p:cNvPr id="2" name="Picture 1"/>
          <p:cNvPicPr>
            <a:picLocks noChangeAspect="1"/>
          </p:cNvPicPr>
          <p:nvPr/>
        </p:nvPicPr>
        <p:blipFill>
          <a:blip r:embed="rId4"/>
          <a:stretch>
            <a:fillRect/>
          </a:stretch>
        </p:blipFill>
        <p:spPr>
          <a:xfrm>
            <a:off x="523783" y="612016"/>
            <a:ext cx="10866268" cy="6127650"/>
          </a:xfrm>
          <a:prstGeom prst="rect">
            <a:avLst/>
          </a:prstGeom>
        </p:spPr>
      </p:pic>
    </p:spTree>
    <p:extLst>
      <p:ext uri="{BB962C8B-B14F-4D97-AF65-F5344CB8AC3E}">
        <p14:creationId xmlns:p14="http://schemas.microsoft.com/office/powerpoint/2010/main" val="365091796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 Logo.jpg"/>
          <p:cNvPicPr>
            <a:picLocks noChangeAspect="1"/>
          </p:cNvPicPr>
          <p:nvPr/>
        </p:nvPicPr>
        <p:blipFill>
          <a:blip r:embed="rId3"/>
          <a:stretch>
            <a:fillRect/>
          </a:stretch>
        </p:blipFill>
        <p:spPr>
          <a:xfrm>
            <a:off x="197693" y="127271"/>
            <a:ext cx="1614858" cy="392847"/>
          </a:xfrm>
          <a:prstGeom prst="rect">
            <a:avLst/>
          </a:prstGeom>
          <a:ln>
            <a:noFill/>
          </a:ln>
          <a:effectLst>
            <a:outerShdw blurRad="190500" algn="tl" rotWithShape="0">
              <a:srgbClr val="000000">
                <a:alpha val="70000"/>
              </a:srgbClr>
            </a:outerShdw>
          </a:effectLst>
        </p:spPr>
      </p:pic>
      <p:pic>
        <p:nvPicPr>
          <p:cNvPr id="2" name="Picture 1"/>
          <p:cNvPicPr>
            <a:picLocks noChangeAspect="1"/>
          </p:cNvPicPr>
          <p:nvPr/>
        </p:nvPicPr>
        <p:blipFill rotWithShape="1">
          <a:blip r:embed="rId4"/>
          <a:srcRect b="7905"/>
          <a:stretch/>
        </p:blipFill>
        <p:spPr>
          <a:xfrm>
            <a:off x="1683283" y="957818"/>
            <a:ext cx="7119296" cy="2655394"/>
          </a:xfrm>
          <a:prstGeom prst="rect">
            <a:avLst/>
          </a:prstGeom>
        </p:spPr>
      </p:pic>
      <p:sp>
        <p:nvSpPr>
          <p:cNvPr id="5" name="Shape 393"/>
          <p:cNvSpPr txBox="1">
            <a:spLocks/>
          </p:cNvSpPr>
          <p:nvPr/>
        </p:nvSpPr>
        <p:spPr>
          <a:xfrm>
            <a:off x="3350043" y="4421926"/>
            <a:ext cx="4531499" cy="1007100"/>
          </a:xfrm>
          <a:prstGeom prst="rect">
            <a:avLst/>
          </a:prstGeom>
        </p:spPr>
        <p:txBody>
          <a:bodyPr vert="horz"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spcBef>
                <a:spcPts val="0"/>
              </a:spcBef>
              <a:buFont typeface="Wingdings 3" charset="2"/>
              <a:buNone/>
            </a:pPr>
            <a:r>
              <a:rPr lang="en" sz="2400" dirty="0" smtClean="0">
                <a:ln w="0"/>
                <a:solidFill>
                  <a:schemeClr val="accent1"/>
                </a:solidFill>
                <a:effectLst>
                  <a:outerShdw blurRad="38100" dist="25400" dir="5400000" algn="ctr" rotWithShape="0">
                    <a:srgbClr val="6E747A">
                      <a:alpha val="43000"/>
                    </a:srgbClr>
                  </a:outerShdw>
                </a:effectLst>
              </a:rPr>
              <a:t>You will be given a questionnaire to complete by the Induction Instructor...</a:t>
            </a:r>
            <a:endParaRPr lang="en" sz="2400" dirty="0">
              <a:ln w="0"/>
              <a:solidFill>
                <a:schemeClr val="accent1"/>
              </a:solidFill>
              <a:effectLst>
                <a:outerShdw blurRad="38100" dist="25400" dir="5400000" algn="ctr" rotWithShape="0">
                  <a:srgbClr val="6E747A">
                    <a:alpha val="43000"/>
                  </a:srgbClr>
                </a:outerShdw>
              </a:effectLst>
            </a:endParaRPr>
          </a:p>
        </p:txBody>
      </p:sp>
      <p:pic>
        <p:nvPicPr>
          <p:cNvPr id="3" name="Picture 2"/>
          <p:cNvPicPr>
            <a:picLocks noChangeAspect="1"/>
          </p:cNvPicPr>
          <p:nvPr/>
        </p:nvPicPr>
        <p:blipFill>
          <a:blip r:embed="rId5"/>
          <a:stretch>
            <a:fillRect/>
          </a:stretch>
        </p:blipFill>
        <p:spPr>
          <a:xfrm>
            <a:off x="392050" y="4421926"/>
            <a:ext cx="2352675" cy="1943100"/>
          </a:xfrm>
          <a:prstGeom prst="rect">
            <a:avLst/>
          </a:prstGeom>
        </p:spPr>
      </p:pic>
    </p:spTree>
    <p:extLst>
      <p:ext uri="{BB962C8B-B14F-4D97-AF65-F5344CB8AC3E}">
        <p14:creationId xmlns:p14="http://schemas.microsoft.com/office/powerpoint/2010/main" val="330277801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1845</TotalTime>
  <Words>7854</Words>
  <Application>Microsoft Office PowerPoint</Application>
  <PresentationFormat>Widescreen</PresentationFormat>
  <Paragraphs>1034</Paragraphs>
  <Slides>69</Slides>
  <Notes>69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69</vt:i4>
      </vt:variant>
    </vt:vector>
  </HeadingPairs>
  <TitlesOfParts>
    <vt:vector size="80" baseType="lpstr">
      <vt:lpstr>Arial</vt:lpstr>
      <vt:lpstr>Calibri</vt:lpstr>
      <vt:lpstr>Comic Sans MS</vt:lpstr>
      <vt:lpstr>GeoSlb712 Md BT</vt:lpstr>
      <vt:lpstr>Karla</vt:lpstr>
      <vt:lpstr>Trebuchet MS</vt:lpstr>
      <vt:lpstr>Verdana</vt:lpstr>
      <vt:lpstr>Wingdings</vt:lpstr>
      <vt:lpstr>Wingdings 2</vt:lpstr>
      <vt:lpstr>Wingdings 3</vt:lpstr>
      <vt:lpstr>Facet</vt:lpstr>
      <vt:lpstr>Health, Safety &amp; Environmental Induction</vt:lpstr>
      <vt:lpstr>PowerPoint Presentation</vt:lpstr>
      <vt:lpstr>Site Rules and Policies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Law</vt:lpstr>
      <vt:lpstr>PowerPoint Presentation</vt:lpstr>
      <vt:lpstr>PowerPoint Presentation</vt:lpstr>
      <vt:lpstr>PowerPoint Presentation</vt:lpstr>
      <vt:lpstr>PowerPoint Presentation</vt:lpstr>
      <vt:lpstr>Practical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 Risk Assessment ?</vt:lpstr>
      <vt:lpstr>What are hazards? </vt:lpstr>
      <vt:lpstr>Suitable and Sufficient </vt:lpstr>
      <vt:lpstr>Identifying Hazards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Alcock</dc:creator>
  <cp:lastModifiedBy>Natalie Alcock</cp:lastModifiedBy>
  <cp:revision>126</cp:revision>
  <dcterms:created xsi:type="dcterms:W3CDTF">2023-03-22T16:40:00Z</dcterms:created>
  <dcterms:modified xsi:type="dcterms:W3CDTF">2023-04-04T13:51:13Z</dcterms:modified>
</cp:coreProperties>
</file>