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embeddedFontLst>
    <p:embeddedFont>
      <p:font typeface="Gelasio" panose="020B0604020202020204" charset="0"/>
      <p:regular r:id="rId13"/>
    </p:embeddedFont>
    <p:embeddedFont>
      <p:font typeface="Gelasio Semi Bold" panose="020B0604020202020204" charset="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2" d="100"/>
          <a:sy n="62" d="100"/>
        </p:scale>
        <p:origin x="56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146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002631"/>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484237"/>
                </a:solidFill>
                <a:latin typeface="Gelasio Semi Bold" pitchFamily="34" charset="0"/>
                <a:ea typeface="Gelasio Semi Bold" pitchFamily="34" charset="-122"/>
                <a:cs typeface="Gelasio Semi Bold" pitchFamily="34" charset="-120"/>
              </a:rPr>
              <a:t>Office Space &amp; Organizational Behaviour</a:t>
            </a:r>
            <a:endParaRPr lang="en-US" sz="4450" dirty="0"/>
          </a:p>
        </p:txBody>
      </p:sp>
      <p:sp>
        <p:nvSpPr>
          <p:cNvPr id="4" name="Text 1"/>
          <p:cNvSpPr/>
          <p:nvPr/>
        </p:nvSpPr>
        <p:spPr>
          <a:xfrm>
            <a:off x="793790" y="3760351"/>
            <a:ext cx="7556421" cy="1814513"/>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Welcome, everyone. Today we’ll explore </a:t>
            </a:r>
            <a:r>
              <a:rPr lang="en-US" sz="1750" i="1" dirty="0">
                <a:solidFill>
                  <a:srgbClr val="746558"/>
                </a:solidFill>
                <a:latin typeface="Gelasio" pitchFamily="34" charset="0"/>
                <a:ea typeface="Gelasio" pitchFamily="34" charset="-122"/>
                <a:cs typeface="Gelasio" pitchFamily="34" charset="-120"/>
              </a:rPr>
              <a:t>Office Space</a:t>
            </a:r>
            <a:r>
              <a:rPr lang="en-US" sz="1750" dirty="0">
                <a:solidFill>
                  <a:srgbClr val="746558"/>
                </a:solidFill>
                <a:latin typeface="Gelasio" pitchFamily="34" charset="0"/>
                <a:ea typeface="Gelasio" pitchFamily="34" charset="-122"/>
                <a:cs typeface="Gelasio" pitchFamily="34" charset="-120"/>
              </a:rPr>
              <a:t> — that 1999 cult classic — and connect its hilarious cubicle antics to key concepts in Organizational Behaviour. This presentation links movie scenes to real workplace dynamics, helping us understand the human side of organizations in an engaging way.</a:t>
            </a:r>
            <a:endParaRPr lang="en-US" sz="1750" dirty="0"/>
          </a:p>
        </p:txBody>
      </p:sp>
      <p:sp>
        <p:nvSpPr>
          <p:cNvPr id="5" name="Shape 2"/>
          <p:cNvSpPr/>
          <p:nvPr/>
        </p:nvSpPr>
        <p:spPr>
          <a:xfrm>
            <a:off x="793790" y="5846921"/>
            <a:ext cx="362903" cy="362903"/>
          </a:xfrm>
          <a:prstGeom prst="roundRect">
            <a:avLst>
              <a:gd name="adj" fmla="val 25194296"/>
            </a:avLst>
          </a:prstGeom>
          <a:noFill/>
          <a:ln w="7620">
            <a:solidFill>
              <a:srgbClr val="FFFFFF"/>
            </a:solidFill>
            <a:prstDash val="solid"/>
          </a:ln>
        </p:spPr>
      </p:sp>
      <p:sp>
        <p:nvSpPr>
          <p:cNvPr id="7" name="Text 3"/>
          <p:cNvSpPr/>
          <p:nvPr/>
        </p:nvSpPr>
        <p:spPr>
          <a:xfrm>
            <a:off x="1270039" y="5830014"/>
            <a:ext cx="3658421" cy="396835"/>
          </a:xfrm>
          <a:prstGeom prst="rect">
            <a:avLst/>
          </a:prstGeom>
          <a:noFill/>
          <a:ln/>
        </p:spPr>
        <p:txBody>
          <a:bodyPr wrap="none" lIns="0" tIns="0" rIns="0" bIns="0" rtlCol="0" anchor="t"/>
          <a:lstStyle/>
          <a:p>
            <a:pPr marL="0" indent="0" algn="l">
              <a:lnSpc>
                <a:spcPts val="3100"/>
              </a:lnSpc>
              <a:buNone/>
            </a:pPr>
            <a:r>
              <a:rPr lang="en-US" sz="2200" b="1" dirty="0">
                <a:solidFill>
                  <a:srgbClr val="746558"/>
                </a:solidFill>
                <a:latin typeface="Gelasio Bold" pitchFamily="34" charset="0"/>
                <a:ea typeface="Gelasio Bold" pitchFamily="34" charset="-122"/>
                <a:cs typeface="Gelasio Bold" pitchFamily="34" charset="-120"/>
              </a:rPr>
              <a:t>by Umar, Sahil Ali, and Rafiq</a:t>
            </a:r>
            <a:endParaRPr lang="en-US" sz="2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985004"/>
            <a:ext cx="5711309" cy="708779"/>
          </a:xfrm>
          <a:prstGeom prst="rect">
            <a:avLst/>
          </a:prstGeom>
          <a:noFill/>
          <a:ln/>
        </p:spPr>
        <p:txBody>
          <a:bodyPr wrap="none" lIns="0" tIns="0" rIns="0" bIns="0" rtlCol="0" anchor="t"/>
          <a:lstStyle/>
          <a:p>
            <a:pPr marL="0" indent="0" algn="l">
              <a:lnSpc>
                <a:spcPts val="5550"/>
              </a:lnSpc>
              <a:buNone/>
            </a:pPr>
            <a:r>
              <a:rPr lang="en-US" sz="4450" dirty="0">
                <a:solidFill>
                  <a:srgbClr val="484237"/>
                </a:solidFill>
                <a:latin typeface="Gelasio Semi Bold" pitchFamily="34" charset="0"/>
                <a:ea typeface="Gelasio Semi Bold" pitchFamily="34" charset="-122"/>
                <a:cs typeface="Gelasio Semi Bold" pitchFamily="34" charset="-120"/>
              </a:rPr>
              <a:t>Why “Office Space”?</a:t>
            </a:r>
            <a:endParaRPr lang="en-US" sz="4450" dirty="0"/>
          </a:p>
        </p:txBody>
      </p:sp>
      <p:sp>
        <p:nvSpPr>
          <p:cNvPr id="4" name="Shape 1"/>
          <p:cNvSpPr/>
          <p:nvPr/>
        </p:nvSpPr>
        <p:spPr>
          <a:xfrm>
            <a:off x="793790" y="2033945"/>
            <a:ext cx="510302" cy="510302"/>
          </a:xfrm>
          <a:prstGeom prst="roundRect">
            <a:avLst>
              <a:gd name="adj" fmla="val 6667"/>
            </a:avLst>
          </a:prstGeom>
          <a:solidFill>
            <a:srgbClr val="EEE8DD"/>
          </a:solidFill>
          <a:ln/>
        </p:spPr>
      </p:sp>
      <p:sp>
        <p:nvSpPr>
          <p:cNvPr id="5" name="Text 2"/>
          <p:cNvSpPr/>
          <p:nvPr/>
        </p:nvSpPr>
        <p:spPr>
          <a:xfrm>
            <a:off x="1530906" y="2111812"/>
            <a:ext cx="2899410" cy="708660"/>
          </a:xfrm>
          <a:prstGeom prst="rect">
            <a:avLst/>
          </a:prstGeom>
          <a:noFill/>
          <a:ln/>
        </p:spPr>
        <p:txBody>
          <a:bodyPr wrap="squar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Deadpan Humor &amp; Iconic Scenes</a:t>
            </a:r>
            <a:endParaRPr lang="en-US" sz="2200" dirty="0"/>
          </a:p>
        </p:txBody>
      </p:sp>
      <p:sp>
        <p:nvSpPr>
          <p:cNvPr id="6" name="Text 3"/>
          <p:cNvSpPr/>
          <p:nvPr/>
        </p:nvSpPr>
        <p:spPr>
          <a:xfrm>
            <a:off x="1530906" y="2956560"/>
            <a:ext cx="2899410" cy="2540318"/>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The film is famous for its hilarious take on office life, especially the epic printer-smashing moment that resonates with anyone who's faced pointless tech frustrations.</a:t>
            </a:r>
            <a:endParaRPr lang="en-US" sz="1750" dirty="0"/>
          </a:p>
        </p:txBody>
      </p:sp>
      <p:sp>
        <p:nvSpPr>
          <p:cNvPr id="7" name="Shape 4"/>
          <p:cNvSpPr/>
          <p:nvPr/>
        </p:nvSpPr>
        <p:spPr>
          <a:xfrm>
            <a:off x="4713803" y="2033945"/>
            <a:ext cx="510302" cy="510302"/>
          </a:xfrm>
          <a:prstGeom prst="roundRect">
            <a:avLst>
              <a:gd name="adj" fmla="val 6667"/>
            </a:avLst>
          </a:prstGeom>
          <a:solidFill>
            <a:srgbClr val="EEE8DD"/>
          </a:solidFill>
          <a:ln/>
        </p:spPr>
      </p:sp>
      <p:sp>
        <p:nvSpPr>
          <p:cNvPr id="8" name="Text 5"/>
          <p:cNvSpPr/>
          <p:nvPr/>
        </p:nvSpPr>
        <p:spPr>
          <a:xfrm>
            <a:off x="5450919" y="2111812"/>
            <a:ext cx="2899410" cy="708660"/>
          </a:xfrm>
          <a:prstGeom prst="rect">
            <a:avLst/>
          </a:prstGeom>
          <a:noFill/>
          <a:ln/>
        </p:spPr>
        <p:txBody>
          <a:bodyPr wrap="squar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Explores Workplace Themes</a:t>
            </a:r>
            <a:endParaRPr lang="en-US" sz="2200" dirty="0"/>
          </a:p>
        </p:txBody>
      </p:sp>
      <p:sp>
        <p:nvSpPr>
          <p:cNvPr id="9" name="Text 6"/>
          <p:cNvSpPr/>
          <p:nvPr/>
        </p:nvSpPr>
        <p:spPr>
          <a:xfrm>
            <a:off x="5450919" y="2956560"/>
            <a:ext cx="2899410" cy="1814513"/>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Beyond laughter, it reveals universal issues of boredom, red tape, and burnout that plague many organizations worldwide.</a:t>
            </a:r>
            <a:endParaRPr lang="en-US" sz="1750" dirty="0"/>
          </a:p>
        </p:txBody>
      </p:sp>
      <p:sp>
        <p:nvSpPr>
          <p:cNvPr id="10" name="Shape 7"/>
          <p:cNvSpPr/>
          <p:nvPr/>
        </p:nvSpPr>
        <p:spPr>
          <a:xfrm>
            <a:off x="793790" y="5950506"/>
            <a:ext cx="510302" cy="510302"/>
          </a:xfrm>
          <a:prstGeom prst="roundRect">
            <a:avLst>
              <a:gd name="adj" fmla="val 6667"/>
            </a:avLst>
          </a:prstGeom>
          <a:solidFill>
            <a:srgbClr val="EEE8DD"/>
          </a:solidFill>
          <a:ln/>
        </p:spPr>
      </p:sp>
      <p:sp>
        <p:nvSpPr>
          <p:cNvPr id="11" name="Text 8"/>
          <p:cNvSpPr/>
          <p:nvPr/>
        </p:nvSpPr>
        <p:spPr>
          <a:xfrm>
            <a:off x="1530906" y="602837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Living Case Study</a:t>
            </a:r>
            <a:endParaRPr lang="en-US" sz="2200" dirty="0"/>
          </a:p>
        </p:txBody>
      </p:sp>
      <p:sp>
        <p:nvSpPr>
          <p:cNvPr id="12" name="Text 9"/>
          <p:cNvSpPr/>
          <p:nvPr/>
        </p:nvSpPr>
        <p:spPr>
          <a:xfrm>
            <a:off x="1530906" y="6518791"/>
            <a:ext cx="6819305" cy="725805"/>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It offers a nuanced portrayal of how people navigate and sometimes rebel against corporate absurdities.</a:t>
            </a:r>
            <a:endParaRPr lang="en-US" sz="17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3172"/>
          </a:xfrm>
          <a:prstGeom prst="rect">
            <a:avLst/>
          </a:prstGeom>
        </p:spPr>
      </p:pic>
      <p:sp>
        <p:nvSpPr>
          <p:cNvPr id="3" name="Text 0"/>
          <p:cNvSpPr/>
          <p:nvPr/>
        </p:nvSpPr>
        <p:spPr>
          <a:xfrm>
            <a:off x="789503" y="620316"/>
            <a:ext cx="7564993" cy="1409700"/>
          </a:xfrm>
          <a:prstGeom prst="rect">
            <a:avLst/>
          </a:prstGeom>
          <a:noFill/>
          <a:ln/>
        </p:spPr>
        <p:txBody>
          <a:bodyPr wrap="square" lIns="0" tIns="0" rIns="0" bIns="0" rtlCol="0" anchor="t"/>
          <a:lstStyle/>
          <a:p>
            <a:pPr marL="0" indent="0" algn="l">
              <a:lnSpc>
                <a:spcPts val="5550"/>
              </a:lnSpc>
              <a:buNone/>
            </a:pPr>
            <a:r>
              <a:rPr lang="en-US" sz="4400" dirty="0">
                <a:solidFill>
                  <a:srgbClr val="484237"/>
                </a:solidFill>
                <a:latin typeface="Gelasio Semi Bold" pitchFamily="34" charset="0"/>
                <a:ea typeface="Gelasio Semi Bold" pitchFamily="34" charset="-122"/>
                <a:cs typeface="Gelasio Semi Bold" pitchFamily="34" charset="-120"/>
              </a:rPr>
              <a:t>Organizational Behaviour 101</a:t>
            </a:r>
            <a:endParaRPr lang="en-US" sz="4400" dirty="0"/>
          </a:p>
        </p:txBody>
      </p:sp>
      <p:sp>
        <p:nvSpPr>
          <p:cNvPr id="4" name="Shape 1"/>
          <p:cNvSpPr/>
          <p:nvPr/>
        </p:nvSpPr>
        <p:spPr>
          <a:xfrm>
            <a:off x="789503" y="2368272"/>
            <a:ext cx="3669744" cy="2382679"/>
          </a:xfrm>
          <a:prstGeom prst="roundRect">
            <a:avLst>
              <a:gd name="adj" fmla="val 1420"/>
            </a:avLst>
          </a:prstGeom>
          <a:solidFill>
            <a:srgbClr val="EEE8DD"/>
          </a:solidFill>
          <a:ln/>
        </p:spPr>
      </p:sp>
      <p:sp>
        <p:nvSpPr>
          <p:cNvPr id="5" name="Text 2"/>
          <p:cNvSpPr/>
          <p:nvPr/>
        </p:nvSpPr>
        <p:spPr>
          <a:xfrm>
            <a:off x="1015008" y="2593777"/>
            <a:ext cx="2819638" cy="352425"/>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Individual Level</a:t>
            </a:r>
            <a:endParaRPr lang="en-US" sz="2200" dirty="0"/>
          </a:p>
        </p:txBody>
      </p:sp>
      <p:sp>
        <p:nvSpPr>
          <p:cNvPr id="6" name="Text 3"/>
          <p:cNvSpPr/>
          <p:nvPr/>
        </p:nvSpPr>
        <p:spPr>
          <a:xfrm>
            <a:off x="1015008" y="3081457"/>
            <a:ext cx="3218736" cy="1443990"/>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Focuses on attitudes, motivation, and how employees think, feel, and act within the workplace environment.</a:t>
            </a:r>
            <a:endParaRPr lang="en-US" sz="1750" dirty="0"/>
          </a:p>
        </p:txBody>
      </p:sp>
      <p:sp>
        <p:nvSpPr>
          <p:cNvPr id="7" name="Shape 4"/>
          <p:cNvSpPr/>
          <p:nvPr/>
        </p:nvSpPr>
        <p:spPr>
          <a:xfrm>
            <a:off x="4684752" y="2368272"/>
            <a:ext cx="3669744" cy="2382679"/>
          </a:xfrm>
          <a:prstGeom prst="roundRect">
            <a:avLst>
              <a:gd name="adj" fmla="val 1420"/>
            </a:avLst>
          </a:prstGeom>
          <a:solidFill>
            <a:srgbClr val="EEE8DD"/>
          </a:solidFill>
          <a:ln/>
        </p:spPr>
      </p:sp>
      <p:sp>
        <p:nvSpPr>
          <p:cNvPr id="8" name="Text 5"/>
          <p:cNvSpPr/>
          <p:nvPr/>
        </p:nvSpPr>
        <p:spPr>
          <a:xfrm>
            <a:off x="4910257" y="2593777"/>
            <a:ext cx="2819638" cy="352425"/>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Group Level</a:t>
            </a:r>
            <a:endParaRPr lang="en-US" sz="2200" dirty="0"/>
          </a:p>
        </p:txBody>
      </p:sp>
      <p:sp>
        <p:nvSpPr>
          <p:cNvPr id="9" name="Text 6"/>
          <p:cNvSpPr/>
          <p:nvPr/>
        </p:nvSpPr>
        <p:spPr>
          <a:xfrm>
            <a:off x="4910257" y="3081457"/>
            <a:ext cx="3218736" cy="1443990"/>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Examines team dynamics, communication patterns, and conflict resolution within groups.</a:t>
            </a:r>
            <a:endParaRPr lang="en-US" sz="1750" dirty="0"/>
          </a:p>
        </p:txBody>
      </p:sp>
      <p:sp>
        <p:nvSpPr>
          <p:cNvPr id="10" name="Shape 7"/>
          <p:cNvSpPr/>
          <p:nvPr/>
        </p:nvSpPr>
        <p:spPr>
          <a:xfrm>
            <a:off x="789503" y="4976455"/>
            <a:ext cx="7564993" cy="1660684"/>
          </a:xfrm>
          <a:prstGeom prst="roundRect">
            <a:avLst>
              <a:gd name="adj" fmla="val 2037"/>
            </a:avLst>
          </a:prstGeom>
          <a:solidFill>
            <a:srgbClr val="EEE8DD"/>
          </a:solidFill>
          <a:ln/>
        </p:spPr>
      </p:sp>
      <p:sp>
        <p:nvSpPr>
          <p:cNvPr id="11" name="Text 8"/>
          <p:cNvSpPr/>
          <p:nvPr/>
        </p:nvSpPr>
        <p:spPr>
          <a:xfrm>
            <a:off x="1015008" y="5201960"/>
            <a:ext cx="2881432" cy="352425"/>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Organizational Level</a:t>
            </a:r>
            <a:endParaRPr lang="en-US" sz="2200" dirty="0"/>
          </a:p>
        </p:txBody>
      </p:sp>
      <p:sp>
        <p:nvSpPr>
          <p:cNvPr id="12" name="Text 9"/>
          <p:cNvSpPr/>
          <p:nvPr/>
        </p:nvSpPr>
        <p:spPr>
          <a:xfrm>
            <a:off x="1015008" y="5689640"/>
            <a:ext cx="7113984" cy="721995"/>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Studies culture, structure, and leadership, shaping how the entire organization functions.</a:t>
            </a:r>
            <a:endParaRPr lang="en-US" sz="1750" dirty="0"/>
          </a:p>
        </p:txBody>
      </p:sp>
      <p:sp>
        <p:nvSpPr>
          <p:cNvPr id="13" name="Text 10"/>
          <p:cNvSpPr/>
          <p:nvPr/>
        </p:nvSpPr>
        <p:spPr>
          <a:xfrm>
            <a:off x="789503" y="6890861"/>
            <a:ext cx="7564993" cy="721995"/>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Understanding these areas helps create more productive, meaningful, and humane work experiences.</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1853922"/>
            <a:ext cx="9679305" cy="708779"/>
          </a:xfrm>
          <a:prstGeom prst="rect">
            <a:avLst/>
          </a:prstGeom>
          <a:noFill/>
          <a:ln/>
        </p:spPr>
        <p:txBody>
          <a:bodyPr wrap="none" lIns="0" tIns="0" rIns="0" bIns="0" rtlCol="0" anchor="t"/>
          <a:lstStyle/>
          <a:p>
            <a:pPr marL="0" indent="0" algn="l">
              <a:lnSpc>
                <a:spcPts val="5550"/>
              </a:lnSpc>
              <a:buNone/>
            </a:pPr>
            <a:r>
              <a:rPr lang="en-US" sz="4450" dirty="0">
                <a:solidFill>
                  <a:srgbClr val="484237"/>
                </a:solidFill>
                <a:latin typeface="Gelasio Semi Bold" pitchFamily="34" charset="0"/>
                <a:ea typeface="Gelasio Semi Bold" pitchFamily="34" charset="-122"/>
                <a:cs typeface="Gelasio Semi Bold" pitchFamily="34" charset="-120"/>
              </a:rPr>
              <a:t>Individual Behaviour – Motivation</a:t>
            </a:r>
            <a:endParaRPr lang="en-US" sz="4450" dirty="0"/>
          </a:p>
        </p:txBody>
      </p:sp>
      <p:sp>
        <p:nvSpPr>
          <p:cNvPr id="3" name="Text 1"/>
          <p:cNvSpPr/>
          <p:nvPr/>
        </p:nvSpPr>
        <p:spPr>
          <a:xfrm>
            <a:off x="793790" y="3129677"/>
            <a:ext cx="3273862" cy="354330"/>
          </a:xfrm>
          <a:prstGeom prst="rect">
            <a:avLst/>
          </a:prstGeom>
          <a:noFill/>
          <a:ln/>
        </p:spPr>
        <p:txBody>
          <a:bodyPr wrap="none" lIns="0" tIns="0" rIns="0" bIns="0" rtlCol="0" anchor="t"/>
          <a:lstStyle/>
          <a:p>
            <a:pPr marL="0" indent="0" algn="l">
              <a:lnSpc>
                <a:spcPts val="2750"/>
              </a:lnSpc>
              <a:buNone/>
            </a:pPr>
            <a:r>
              <a:rPr lang="en-US" sz="2200" dirty="0">
                <a:solidFill>
                  <a:srgbClr val="484237"/>
                </a:solidFill>
                <a:latin typeface="Gelasio Semi Bold" pitchFamily="34" charset="0"/>
                <a:ea typeface="Gelasio Semi Bold" pitchFamily="34" charset="-122"/>
                <a:cs typeface="Gelasio Semi Bold" pitchFamily="34" charset="-120"/>
              </a:rPr>
              <a:t>Peter Gibbons’ Journey</a:t>
            </a:r>
            <a:endParaRPr lang="en-US" sz="2200" dirty="0"/>
          </a:p>
        </p:txBody>
      </p:sp>
      <p:sp>
        <p:nvSpPr>
          <p:cNvPr id="4" name="Text 2"/>
          <p:cNvSpPr/>
          <p:nvPr/>
        </p:nvSpPr>
        <p:spPr>
          <a:xfrm>
            <a:off x="793790" y="3710821"/>
            <a:ext cx="6244709" cy="1088708"/>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Initially a disengaged engineer drowning in TPS reports, hypnosis removes his worries, making him unusually authentic and surprisingly productive.</a:t>
            </a:r>
            <a:endParaRPr lang="en-US" sz="1750" dirty="0"/>
          </a:p>
        </p:txBody>
      </p:sp>
      <p:sp>
        <p:nvSpPr>
          <p:cNvPr id="5" name="Text 3"/>
          <p:cNvSpPr/>
          <p:nvPr/>
        </p:nvSpPr>
        <p:spPr>
          <a:xfrm>
            <a:off x="7599521" y="3129677"/>
            <a:ext cx="4259223" cy="354330"/>
          </a:xfrm>
          <a:prstGeom prst="rect">
            <a:avLst/>
          </a:prstGeom>
          <a:noFill/>
          <a:ln/>
        </p:spPr>
        <p:txBody>
          <a:bodyPr wrap="none" lIns="0" tIns="0" rIns="0" bIns="0" rtlCol="0" anchor="t"/>
          <a:lstStyle/>
          <a:p>
            <a:pPr marL="0" indent="0" algn="l">
              <a:lnSpc>
                <a:spcPts val="2750"/>
              </a:lnSpc>
              <a:buNone/>
            </a:pPr>
            <a:r>
              <a:rPr lang="en-US" sz="2200" dirty="0">
                <a:solidFill>
                  <a:srgbClr val="484237"/>
                </a:solidFill>
                <a:latin typeface="Gelasio Semi Bold" pitchFamily="34" charset="0"/>
                <a:ea typeface="Gelasio Semi Bold" pitchFamily="34" charset="-122"/>
                <a:cs typeface="Gelasio Semi Bold" pitchFamily="34" charset="-120"/>
              </a:rPr>
              <a:t>Herzberg’s Two-Factor Theory</a:t>
            </a:r>
            <a:endParaRPr lang="en-US" sz="2200" dirty="0"/>
          </a:p>
        </p:txBody>
      </p:sp>
      <p:sp>
        <p:nvSpPr>
          <p:cNvPr id="6" name="Text 4"/>
          <p:cNvSpPr/>
          <p:nvPr/>
        </p:nvSpPr>
        <p:spPr>
          <a:xfrm>
            <a:off x="7599521" y="3710821"/>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746558"/>
                </a:solidFill>
                <a:latin typeface="Gelasio" pitchFamily="34" charset="0"/>
                <a:ea typeface="Gelasio" pitchFamily="34" charset="-122"/>
                <a:cs typeface="Gelasio" pitchFamily="34" charset="-120"/>
              </a:rPr>
              <a:t>Hygiene factors (salary, job security) prevent dissatisfaction</a:t>
            </a:r>
            <a:endParaRPr lang="en-US" sz="1750" dirty="0"/>
          </a:p>
        </p:txBody>
      </p:sp>
      <p:sp>
        <p:nvSpPr>
          <p:cNvPr id="7" name="Text 5"/>
          <p:cNvSpPr/>
          <p:nvPr/>
        </p:nvSpPr>
        <p:spPr>
          <a:xfrm>
            <a:off x="7599521" y="4515922"/>
            <a:ext cx="6244709"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746558"/>
                </a:solidFill>
                <a:latin typeface="Gelasio" pitchFamily="34" charset="0"/>
                <a:ea typeface="Gelasio" pitchFamily="34" charset="-122"/>
                <a:cs typeface="Gelasio" pitchFamily="34" charset="-120"/>
              </a:rPr>
              <a:t>Motivators (autonomy, meaningful work) drive satisfaction</a:t>
            </a:r>
            <a:endParaRPr lang="en-US" sz="1750" dirty="0"/>
          </a:p>
        </p:txBody>
      </p:sp>
      <p:sp>
        <p:nvSpPr>
          <p:cNvPr id="8" name="Text 6"/>
          <p:cNvSpPr/>
          <p:nvPr/>
        </p:nvSpPr>
        <p:spPr>
          <a:xfrm>
            <a:off x="7599521" y="5445800"/>
            <a:ext cx="6244709" cy="725805"/>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Peter embodies intrinsic motivation: by caring less about extrinsic factors, he actually performs better.</a:t>
            </a:r>
            <a:endParaRPr lang="en-US" sz="17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2577"/>
          </a:xfrm>
          <a:prstGeom prst="rect">
            <a:avLst/>
          </a:prstGeom>
        </p:spPr>
      </p:pic>
      <p:sp>
        <p:nvSpPr>
          <p:cNvPr id="3" name="Text 0"/>
          <p:cNvSpPr/>
          <p:nvPr/>
        </p:nvSpPr>
        <p:spPr>
          <a:xfrm>
            <a:off x="780098" y="612934"/>
            <a:ext cx="7583805" cy="1393031"/>
          </a:xfrm>
          <a:prstGeom prst="rect">
            <a:avLst/>
          </a:prstGeom>
          <a:noFill/>
          <a:ln/>
        </p:spPr>
        <p:txBody>
          <a:bodyPr wrap="square" lIns="0" tIns="0" rIns="0" bIns="0" rtlCol="0" anchor="t"/>
          <a:lstStyle/>
          <a:p>
            <a:pPr marL="0" indent="0" algn="l">
              <a:lnSpc>
                <a:spcPts val="5450"/>
              </a:lnSpc>
              <a:buNone/>
            </a:pPr>
            <a:r>
              <a:rPr lang="en-US" sz="4350" dirty="0">
                <a:solidFill>
                  <a:srgbClr val="484237"/>
                </a:solidFill>
                <a:latin typeface="Gelasio Semi Bold" pitchFamily="34" charset="0"/>
                <a:ea typeface="Gelasio Semi Bold" pitchFamily="34" charset="-122"/>
                <a:cs typeface="Gelasio Semi Bold" pitchFamily="34" charset="-120"/>
              </a:rPr>
              <a:t>Leadership &amp; Management Styles</a:t>
            </a:r>
            <a:endParaRPr lang="en-US" sz="4350" dirty="0"/>
          </a:p>
        </p:txBody>
      </p:sp>
      <p:pic>
        <p:nvPicPr>
          <p:cNvPr id="4" name="Image 1" descr="preencoded.png"/>
          <p:cNvPicPr>
            <a:picLocks noChangeAspect="1"/>
          </p:cNvPicPr>
          <p:nvPr/>
        </p:nvPicPr>
        <p:blipFill>
          <a:blip r:embed="rId4"/>
          <a:stretch>
            <a:fillRect/>
          </a:stretch>
        </p:blipFill>
        <p:spPr>
          <a:xfrm>
            <a:off x="780098" y="2340293"/>
            <a:ext cx="1114425" cy="1640919"/>
          </a:xfrm>
          <a:prstGeom prst="rect">
            <a:avLst/>
          </a:prstGeom>
        </p:spPr>
      </p:pic>
      <p:sp>
        <p:nvSpPr>
          <p:cNvPr id="5" name="Text 1"/>
          <p:cNvSpPr/>
          <p:nvPr/>
        </p:nvSpPr>
        <p:spPr>
          <a:xfrm>
            <a:off x="2228850" y="2563178"/>
            <a:ext cx="5071943" cy="348258"/>
          </a:xfrm>
          <a:prstGeom prst="rect">
            <a:avLst/>
          </a:prstGeom>
          <a:noFill/>
          <a:ln/>
        </p:spPr>
        <p:txBody>
          <a:bodyPr wrap="none" lIns="0" tIns="0" rIns="0" bIns="0" rtlCol="0" anchor="t"/>
          <a:lstStyle/>
          <a:p>
            <a:pPr marL="0" indent="0" algn="l">
              <a:lnSpc>
                <a:spcPts val="2700"/>
              </a:lnSpc>
              <a:buNone/>
            </a:pPr>
            <a:r>
              <a:rPr lang="en-US" sz="2150" dirty="0">
                <a:solidFill>
                  <a:srgbClr val="746558"/>
                </a:solidFill>
                <a:latin typeface="Gelasio Semi Bold" pitchFamily="34" charset="0"/>
                <a:ea typeface="Gelasio Semi Bold" pitchFamily="34" charset="-122"/>
                <a:cs typeface="Gelasio Semi Bold" pitchFamily="34" charset="-120"/>
              </a:rPr>
              <a:t>Bill Lumbergh: Transactional Leader</a:t>
            </a:r>
            <a:endParaRPr lang="en-US" sz="2150" dirty="0"/>
          </a:p>
        </p:txBody>
      </p:sp>
      <p:sp>
        <p:nvSpPr>
          <p:cNvPr id="6" name="Text 2"/>
          <p:cNvSpPr/>
          <p:nvPr/>
        </p:nvSpPr>
        <p:spPr>
          <a:xfrm>
            <a:off x="2228850" y="3045143"/>
            <a:ext cx="6135053" cy="713184"/>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Known for micromanagement and tedious requests like mandatory Saturday work, he symbolizes control over trust.</a:t>
            </a:r>
            <a:endParaRPr lang="en-US" sz="1750" dirty="0"/>
          </a:p>
        </p:txBody>
      </p:sp>
      <p:pic>
        <p:nvPicPr>
          <p:cNvPr id="7" name="Image 2" descr="preencoded.png"/>
          <p:cNvPicPr>
            <a:picLocks noChangeAspect="1"/>
          </p:cNvPicPr>
          <p:nvPr/>
        </p:nvPicPr>
        <p:blipFill>
          <a:blip r:embed="rId5"/>
          <a:stretch>
            <a:fillRect/>
          </a:stretch>
        </p:blipFill>
        <p:spPr>
          <a:xfrm>
            <a:off x="780098" y="3981212"/>
            <a:ext cx="1114425" cy="1640919"/>
          </a:xfrm>
          <a:prstGeom prst="rect">
            <a:avLst/>
          </a:prstGeom>
        </p:spPr>
      </p:pic>
      <p:sp>
        <p:nvSpPr>
          <p:cNvPr id="8" name="Text 3"/>
          <p:cNvSpPr/>
          <p:nvPr/>
        </p:nvSpPr>
        <p:spPr>
          <a:xfrm>
            <a:off x="2228850" y="4204097"/>
            <a:ext cx="3512939" cy="348258"/>
          </a:xfrm>
          <a:prstGeom prst="rect">
            <a:avLst/>
          </a:prstGeom>
          <a:noFill/>
          <a:ln/>
        </p:spPr>
        <p:txBody>
          <a:bodyPr wrap="none" lIns="0" tIns="0" rIns="0" bIns="0" rtlCol="0" anchor="t"/>
          <a:lstStyle/>
          <a:p>
            <a:pPr marL="0" indent="0" algn="l">
              <a:lnSpc>
                <a:spcPts val="2700"/>
              </a:lnSpc>
              <a:buNone/>
            </a:pPr>
            <a:r>
              <a:rPr lang="en-US" sz="2150" dirty="0">
                <a:solidFill>
                  <a:srgbClr val="746558"/>
                </a:solidFill>
                <a:latin typeface="Gelasio Semi Bold" pitchFamily="34" charset="0"/>
                <a:ea typeface="Gelasio Semi Bold" pitchFamily="34" charset="-122"/>
                <a:cs typeface="Gelasio Semi Bold" pitchFamily="34" charset="-120"/>
              </a:rPr>
              <a:t>Transactional Leadership</a:t>
            </a:r>
            <a:endParaRPr lang="en-US" sz="2150" dirty="0"/>
          </a:p>
        </p:txBody>
      </p:sp>
      <p:sp>
        <p:nvSpPr>
          <p:cNvPr id="9" name="Text 4"/>
          <p:cNvSpPr/>
          <p:nvPr/>
        </p:nvSpPr>
        <p:spPr>
          <a:xfrm>
            <a:off x="2228850" y="4686062"/>
            <a:ext cx="6135053" cy="713184"/>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Focuses on rules, supervision, and rewards or punishments, typically leading to low employee morale and creativity.</a:t>
            </a:r>
            <a:endParaRPr lang="en-US" sz="1750" dirty="0"/>
          </a:p>
        </p:txBody>
      </p:sp>
      <p:pic>
        <p:nvPicPr>
          <p:cNvPr id="10" name="Image 3" descr="preencoded.png"/>
          <p:cNvPicPr>
            <a:picLocks noChangeAspect="1"/>
          </p:cNvPicPr>
          <p:nvPr/>
        </p:nvPicPr>
        <p:blipFill>
          <a:blip r:embed="rId6"/>
          <a:stretch>
            <a:fillRect/>
          </a:stretch>
        </p:blipFill>
        <p:spPr>
          <a:xfrm>
            <a:off x="780098" y="5622131"/>
            <a:ext cx="1114425" cy="1997512"/>
          </a:xfrm>
          <a:prstGeom prst="rect">
            <a:avLst/>
          </a:prstGeom>
        </p:spPr>
      </p:pic>
      <p:sp>
        <p:nvSpPr>
          <p:cNvPr id="11" name="Text 5"/>
          <p:cNvSpPr/>
          <p:nvPr/>
        </p:nvSpPr>
        <p:spPr>
          <a:xfrm>
            <a:off x="2228850" y="5845016"/>
            <a:ext cx="5194578" cy="348258"/>
          </a:xfrm>
          <a:prstGeom prst="rect">
            <a:avLst/>
          </a:prstGeom>
          <a:noFill/>
          <a:ln/>
        </p:spPr>
        <p:txBody>
          <a:bodyPr wrap="none" lIns="0" tIns="0" rIns="0" bIns="0" rtlCol="0" anchor="t"/>
          <a:lstStyle/>
          <a:p>
            <a:pPr marL="0" indent="0" algn="l">
              <a:lnSpc>
                <a:spcPts val="2700"/>
              </a:lnSpc>
              <a:buNone/>
            </a:pPr>
            <a:r>
              <a:rPr lang="en-US" sz="2150" dirty="0">
                <a:solidFill>
                  <a:srgbClr val="746558"/>
                </a:solidFill>
                <a:latin typeface="Gelasio Semi Bold" pitchFamily="34" charset="0"/>
                <a:ea typeface="Gelasio Semi Bold" pitchFamily="34" charset="-122"/>
                <a:cs typeface="Gelasio Semi Bold" pitchFamily="34" charset="-120"/>
              </a:rPr>
              <a:t>Missing Transformational Leadership</a:t>
            </a:r>
            <a:endParaRPr lang="en-US" sz="2150" dirty="0"/>
          </a:p>
        </p:txBody>
      </p:sp>
      <p:sp>
        <p:nvSpPr>
          <p:cNvPr id="12" name="Text 6"/>
          <p:cNvSpPr/>
          <p:nvPr/>
        </p:nvSpPr>
        <p:spPr>
          <a:xfrm>
            <a:off x="2228850" y="6326981"/>
            <a:ext cx="6135053" cy="1069777"/>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Inspiration and empowerment are absent. When leaders trust and motivate, innovation and engagement flourish instead of boredom.</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11899"/>
          </a:xfrm>
          <a:prstGeom prst="rect">
            <a:avLst/>
          </a:prstGeom>
        </p:spPr>
      </p:pic>
      <p:sp>
        <p:nvSpPr>
          <p:cNvPr id="3" name="Text 0"/>
          <p:cNvSpPr/>
          <p:nvPr/>
        </p:nvSpPr>
        <p:spPr>
          <a:xfrm>
            <a:off x="787241" y="3431977"/>
            <a:ext cx="8063865" cy="702826"/>
          </a:xfrm>
          <a:prstGeom prst="rect">
            <a:avLst/>
          </a:prstGeom>
          <a:noFill/>
          <a:ln/>
        </p:spPr>
        <p:txBody>
          <a:bodyPr wrap="none" lIns="0" tIns="0" rIns="0" bIns="0" rtlCol="0" anchor="t"/>
          <a:lstStyle/>
          <a:p>
            <a:pPr marL="0" indent="0" algn="l">
              <a:lnSpc>
                <a:spcPts val="5500"/>
              </a:lnSpc>
              <a:buNone/>
            </a:pPr>
            <a:r>
              <a:rPr lang="en-US" sz="4400" dirty="0">
                <a:solidFill>
                  <a:srgbClr val="484237"/>
                </a:solidFill>
                <a:latin typeface="Gelasio Semi Bold" pitchFamily="34" charset="0"/>
                <a:ea typeface="Gelasio Semi Bold" pitchFamily="34" charset="-122"/>
                <a:cs typeface="Gelasio Semi Bold" pitchFamily="34" charset="-120"/>
              </a:rPr>
              <a:t>Communication Breakdowns</a:t>
            </a:r>
            <a:endParaRPr lang="en-US" sz="4400" dirty="0"/>
          </a:p>
        </p:txBody>
      </p:sp>
      <p:sp>
        <p:nvSpPr>
          <p:cNvPr id="4" name="Shape 1"/>
          <p:cNvSpPr/>
          <p:nvPr/>
        </p:nvSpPr>
        <p:spPr>
          <a:xfrm>
            <a:off x="787241" y="4472226"/>
            <a:ext cx="4202073" cy="2524482"/>
          </a:xfrm>
          <a:prstGeom prst="roundRect">
            <a:avLst>
              <a:gd name="adj" fmla="val 1337"/>
            </a:avLst>
          </a:prstGeom>
          <a:solidFill>
            <a:srgbClr val="EEE8DD"/>
          </a:solidFill>
          <a:ln/>
        </p:spPr>
      </p:sp>
      <p:sp>
        <p:nvSpPr>
          <p:cNvPr id="5" name="Text 2"/>
          <p:cNvSpPr/>
          <p:nvPr/>
        </p:nvSpPr>
        <p:spPr>
          <a:xfrm>
            <a:off x="1012150" y="4697135"/>
            <a:ext cx="2811899" cy="351472"/>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Pointless Meetings</a:t>
            </a:r>
            <a:endParaRPr lang="en-US" sz="2200" dirty="0"/>
          </a:p>
        </p:txBody>
      </p:sp>
      <p:sp>
        <p:nvSpPr>
          <p:cNvPr id="6" name="Text 3"/>
          <p:cNvSpPr/>
          <p:nvPr/>
        </p:nvSpPr>
        <p:spPr>
          <a:xfrm>
            <a:off x="1012150" y="5183505"/>
            <a:ext cx="3752255" cy="1079421"/>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Initech’s staff endure endless, inefficient gatherings that frustrate rather than inform.</a:t>
            </a:r>
            <a:endParaRPr lang="en-US" sz="1750" dirty="0"/>
          </a:p>
        </p:txBody>
      </p:sp>
      <p:sp>
        <p:nvSpPr>
          <p:cNvPr id="7" name="Shape 4"/>
          <p:cNvSpPr/>
          <p:nvPr/>
        </p:nvSpPr>
        <p:spPr>
          <a:xfrm>
            <a:off x="5214223" y="4472226"/>
            <a:ext cx="4202073" cy="2524482"/>
          </a:xfrm>
          <a:prstGeom prst="roundRect">
            <a:avLst>
              <a:gd name="adj" fmla="val 1337"/>
            </a:avLst>
          </a:prstGeom>
          <a:solidFill>
            <a:srgbClr val="EEE8DD"/>
          </a:solidFill>
          <a:ln/>
        </p:spPr>
      </p:sp>
      <p:sp>
        <p:nvSpPr>
          <p:cNvPr id="8" name="Text 5"/>
          <p:cNvSpPr/>
          <p:nvPr/>
        </p:nvSpPr>
        <p:spPr>
          <a:xfrm>
            <a:off x="5439132" y="4697135"/>
            <a:ext cx="2811899" cy="351472"/>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Vague Memos</a:t>
            </a:r>
            <a:endParaRPr lang="en-US" sz="2200" dirty="0"/>
          </a:p>
        </p:txBody>
      </p:sp>
      <p:sp>
        <p:nvSpPr>
          <p:cNvPr id="9" name="Text 6"/>
          <p:cNvSpPr/>
          <p:nvPr/>
        </p:nvSpPr>
        <p:spPr>
          <a:xfrm>
            <a:off x="5439132" y="5183505"/>
            <a:ext cx="3752255" cy="1439228"/>
          </a:xfrm>
          <a:prstGeom prst="rect">
            <a:avLst/>
          </a:prstGeom>
          <a:noFill/>
          <a:ln/>
        </p:spPr>
        <p:txBody>
          <a:bodyPr wrap="squar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Confusing and unclear communication increases disengagement and misaligned expectations.</a:t>
            </a:r>
            <a:endParaRPr lang="en-US" sz="1750" dirty="0"/>
          </a:p>
        </p:txBody>
      </p:sp>
      <p:sp>
        <p:nvSpPr>
          <p:cNvPr id="10" name="Shape 7"/>
          <p:cNvSpPr/>
          <p:nvPr/>
        </p:nvSpPr>
        <p:spPr>
          <a:xfrm>
            <a:off x="9641205" y="4472226"/>
            <a:ext cx="4202073" cy="2524482"/>
          </a:xfrm>
          <a:prstGeom prst="roundRect">
            <a:avLst>
              <a:gd name="adj" fmla="val 1337"/>
            </a:avLst>
          </a:prstGeom>
          <a:solidFill>
            <a:srgbClr val="EEE8DD"/>
          </a:solidFill>
          <a:ln/>
        </p:spPr>
      </p:sp>
      <p:sp>
        <p:nvSpPr>
          <p:cNvPr id="11" name="Text 8"/>
          <p:cNvSpPr/>
          <p:nvPr/>
        </p:nvSpPr>
        <p:spPr>
          <a:xfrm>
            <a:off x="9866114" y="4697135"/>
            <a:ext cx="3752255" cy="702945"/>
          </a:xfrm>
          <a:prstGeom prst="rect">
            <a:avLst/>
          </a:prstGeom>
          <a:noFill/>
          <a:ln/>
        </p:spPr>
        <p:txBody>
          <a:bodyPr wrap="squar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Effective Communication Essentials</a:t>
            </a:r>
            <a:endParaRPr lang="en-US" sz="2200" dirty="0"/>
          </a:p>
        </p:txBody>
      </p:sp>
      <p:sp>
        <p:nvSpPr>
          <p:cNvPr id="12" name="Text 9"/>
          <p:cNvSpPr/>
          <p:nvPr/>
        </p:nvSpPr>
        <p:spPr>
          <a:xfrm>
            <a:off x="9866114" y="5534978"/>
            <a:ext cx="3752255" cy="359807"/>
          </a:xfrm>
          <a:prstGeom prst="rect">
            <a:avLst/>
          </a:prstGeom>
          <a:noFill/>
          <a:ln/>
        </p:spPr>
        <p:txBody>
          <a:bodyPr wrap="none" lIns="0" tIns="0" rIns="0" bIns="0" rtlCol="0" anchor="t"/>
          <a:lstStyle/>
          <a:p>
            <a:pPr marL="342900" indent="-342900" algn="l">
              <a:lnSpc>
                <a:spcPts val="2800"/>
              </a:lnSpc>
              <a:buSzPct val="100000"/>
              <a:buChar char="•"/>
            </a:pPr>
            <a:r>
              <a:rPr lang="en-US" sz="1750" dirty="0">
                <a:solidFill>
                  <a:srgbClr val="746558"/>
                </a:solidFill>
                <a:latin typeface="Gelasio" pitchFamily="34" charset="0"/>
                <a:ea typeface="Gelasio" pitchFamily="34" charset="-122"/>
                <a:cs typeface="Gelasio" pitchFamily="34" charset="-120"/>
              </a:rPr>
              <a:t>Clear channels</a:t>
            </a:r>
            <a:endParaRPr lang="en-US" sz="1750" dirty="0"/>
          </a:p>
        </p:txBody>
      </p:sp>
      <p:sp>
        <p:nvSpPr>
          <p:cNvPr id="13" name="Text 10"/>
          <p:cNvSpPr/>
          <p:nvPr/>
        </p:nvSpPr>
        <p:spPr>
          <a:xfrm>
            <a:off x="9866114" y="5973485"/>
            <a:ext cx="3752255" cy="359807"/>
          </a:xfrm>
          <a:prstGeom prst="rect">
            <a:avLst/>
          </a:prstGeom>
          <a:noFill/>
          <a:ln/>
        </p:spPr>
        <p:txBody>
          <a:bodyPr wrap="none" lIns="0" tIns="0" rIns="0" bIns="0" rtlCol="0" anchor="t"/>
          <a:lstStyle/>
          <a:p>
            <a:pPr marL="342900" indent="-342900" algn="l">
              <a:lnSpc>
                <a:spcPts val="2800"/>
              </a:lnSpc>
              <a:buSzPct val="100000"/>
              <a:buChar char="•"/>
            </a:pPr>
            <a:r>
              <a:rPr lang="en-US" sz="1750" dirty="0">
                <a:solidFill>
                  <a:srgbClr val="746558"/>
                </a:solidFill>
                <a:latin typeface="Gelasio" pitchFamily="34" charset="0"/>
                <a:ea typeface="Gelasio" pitchFamily="34" charset="-122"/>
                <a:cs typeface="Gelasio" pitchFamily="34" charset="-120"/>
              </a:rPr>
              <a:t>Timely feedback</a:t>
            </a:r>
            <a:endParaRPr lang="en-US" sz="1750" dirty="0"/>
          </a:p>
        </p:txBody>
      </p:sp>
      <p:sp>
        <p:nvSpPr>
          <p:cNvPr id="14" name="Text 11"/>
          <p:cNvSpPr/>
          <p:nvPr/>
        </p:nvSpPr>
        <p:spPr>
          <a:xfrm>
            <a:off x="9866114" y="6411992"/>
            <a:ext cx="3752255" cy="359807"/>
          </a:xfrm>
          <a:prstGeom prst="rect">
            <a:avLst/>
          </a:prstGeom>
          <a:noFill/>
          <a:ln/>
        </p:spPr>
        <p:txBody>
          <a:bodyPr wrap="none" lIns="0" tIns="0" rIns="0" bIns="0" rtlCol="0" anchor="t"/>
          <a:lstStyle/>
          <a:p>
            <a:pPr marL="342900" indent="-342900" algn="l">
              <a:lnSpc>
                <a:spcPts val="2800"/>
              </a:lnSpc>
              <a:buSzPct val="100000"/>
              <a:buChar char="•"/>
            </a:pPr>
            <a:r>
              <a:rPr lang="en-US" sz="1750" dirty="0">
                <a:solidFill>
                  <a:srgbClr val="746558"/>
                </a:solidFill>
                <a:latin typeface="Gelasio" pitchFamily="34" charset="0"/>
                <a:ea typeface="Gelasio" pitchFamily="34" charset="-122"/>
                <a:cs typeface="Gelasio" pitchFamily="34" charset="-120"/>
              </a:rPr>
              <a:t>Active listening</a:t>
            </a:r>
            <a:endParaRPr lang="en-US" sz="1750" dirty="0"/>
          </a:p>
        </p:txBody>
      </p:sp>
      <p:sp>
        <p:nvSpPr>
          <p:cNvPr id="15" name="Text 12"/>
          <p:cNvSpPr/>
          <p:nvPr/>
        </p:nvSpPr>
        <p:spPr>
          <a:xfrm>
            <a:off x="787241" y="7249716"/>
            <a:ext cx="13055918" cy="359807"/>
          </a:xfrm>
          <a:prstGeom prst="rect">
            <a:avLst/>
          </a:prstGeom>
          <a:noFill/>
          <a:ln/>
        </p:spPr>
        <p:txBody>
          <a:bodyPr wrap="none" lIns="0" tIns="0" rIns="0" bIns="0" rtlCol="0" anchor="t"/>
          <a:lstStyle/>
          <a:p>
            <a:pPr marL="0" indent="0" algn="l">
              <a:lnSpc>
                <a:spcPts val="2800"/>
              </a:lnSpc>
              <a:buNone/>
            </a:pPr>
            <a:r>
              <a:rPr lang="en-US" sz="1750" dirty="0">
                <a:solidFill>
                  <a:srgbClr val="746558"/>
                </a:solidFill>
                <a:latin typeface="Gelasio" pitchFamily="34" charset="0"/>
                <a:ea typeface="Gelasio" pitchFamily="34" charset="-122"/>
                <a:cs typeface="Gelasio" pitchFamily="34" charset="-120"/>
              </a:rPr>
              <a:t>Poor communication fosters conflict, lowers productivity, and saps morale.</a:t>
            </a:r>
            <a:endParaRPr lang="en-US" sz="17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1251109"/>
            <a:ext cx="11340703" cy="708779"/>
          </a:xfrm>
          <a:prstGeom prst="rect">
            <a:avLst/>
          </a:prstGeom>
          <a:noFill/>
          <a:ln/>
        </p:spPr>
        <p:txBody>
          <a:bodyPr wrap="none" lIns="0" tIns="0" rIns="0" bIns="0" rtlCol="0" anchor="t"/>
          <a:lstStyle/>
          <a:p>
            <a:pPr marL="0" indent="0" algn="l">
              <a:lnSpc>
                <a:spcPts val="5550"/>
              </a:lnSpc>
              <a:buNone/>
            </a:pPr>
            <a:r>
              <a:rPr lang="en-US" sz="4450" dirty="0">
                <a:solidFill>
                  <a:srgbClr val="484237"/>
                </a:solidFill>
                <a:latin typeface="Gelasio Semi Bold" pitchFamily="34" charset="0"/>
                <a:ea typeface="Gelasio Semi Bold" pitchFamily="34" charset="-122"/>
                <a:cs typeface="Gelasio Semi Bold" pitchFamily="34" charset="-120"/>
              </a:rPr>
              <a:t>Group Dynamics &amp; Resistance to Change</a:t>
            </a:r>
            <a:endParaRPr lang="en-US" sz="4450" dirty="0"/>
          </a:p>
        </p:txBody>
      </p:sp>
      <p:sp>
        <p:nvSpPr>
          <p:cNvPr id="3" name="Text 1"/>
          <p:cNvSpPr/>
          <p:nvPr/>
        </p:nvSpPr>
        <p:spPr>
          <a:xfrm>
            <a:off x="1743789" y="3906441"/>
            <a:ext cx="2835235" cy="354330"/>
          </a:xfrm>
          <a:prstGeom prst="rect">
            <a:avLst/>
          </a:prstGeom>
          <a:noFill/>
          <a:ln/>
        </p:spPr>
        <p:txBody>
          <a:bodyPr wrap="none" lIns="0" tIns="0" rIns="0" bIns="0" rtlCol="0" anchor="t"/>
          <a:lstStyle/>
          <a:p>
            <a:pPr marL="0" indent="0" algn="r">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Group Cohesion</a:t>
            </a:r>
            <a:endParaRPr lang="en-US" sz="2200" dirty="0"/>
          </a:p>
        </p:txBody>
      </p:sp>
      <p:sp>
        <p:nvSpPr>
          <p:cNvPr id="4" name="Text 2"/>
          <p:cNvSpPr/>
          <p:nvPr/>
        </p:nvSpPr>
        <p:spPr>
          <a:xfrm>
            <a:off x="793790" y="4396859"/>
            <a:ext cx="3785235" cy="1088708"/>
          </a:xfrm>
          <a:prstGeom prst="rect">
            <a:avLst/>
          </a:prstGeom>
          <a:noFill/>
          <a:ln/>
        </p:spPr>
        <p:txBody>
          <a:bodyPr wrap="square" lIns="0" tIns="0" rIns="0" bIns="0" rtlCol="0" anchor="t"/>
          <a:lstStyle/>
          <a:p>
            <a:pPr marL="0" indent="0" algn="r">
              <a:lnSpc>
                <a:spcPts val="2850"/>
              </a:lnSpc>
              <a:buNone/>
            </a:pPr>
            <a:r>
              <a:rPr lang="en-US" sz="1750" dirty="0">
                <a:solidFill>
                  <a:srgbClr val="746558"/>
                </a:solidFill>
                <a:latin typeface="Gelasio" pitchFamily="34" charset="0"/>
                <a:ea typeface="Gelasio" pitchFamily="34" charset="-122"/>
                <a:cs typeface="Gelasio" pitchFamily="34" charset="-120"/>
              </a:rPr>
              <a:t>Peter, Samir, and Michael bond over shared frustrations, uniting to challenge corporate norms.</a:t>
            </a:r>
            <a:endParaRPr lang="en-US" sz="1750" dirty="0"/>
          </a:p>
        </p:txBody>
      </p:sp>
      <p:pic>
        <p:nvPicPr>
          <p:cNvPr id="5" name="Image 0" descr="preencoded.png"/>
          <p:cNvPicPr>
            <a:picLocks noChangeAspect="1"/>
          </p:cNvPicPr>
          <p:nvPr/>
        </p:nvPicPr>
        <p:blipFill>
          <a:blip r:embed="rId3"/>
          <a:stretch>
            <a:fillRect/>
          </a:stretch>
        </p:blipFill>
        <p:spPr>
          <a:xfrm>
            <a:off x="5032653" y="2413516"/>
            <a:ext cx="4564975" cy="4564975"/>
          </a:xfrm>
          <a:prstGeom prst="rect">
            <a:avLst/>
          </a:prstGeom>
        </p:spPr>
      </p:pic>
      <p:sp>
        <p:nvSpPr>
          <p:cNvPr id="6" name="Text 3"/>
          <p:cNvSpPr/>
          <p:nvPr/>
        </p:nvSpPr>
        <p:spPr>
          <a:xfrm>
            <a:off x="5571411" y="4209098"/>
            <a:ext cx="339328" cy="424220"/>
          </a:xfrm>
          <a:prstGeom prst="rect">
            <a:avLst/>
          </a:prstGeom>
          <a:noFill/>
          <a:ln/>
        </p:spPr>
        <p:txBody>
          <a:bodyPr wrap="none" lIns="0" tIns="0" rIns="0" bIns="0" rtlCol="0" anchor="t"/>
          <a:lstStyle/>
          <a:p>
            <a:pPr marL="0" indent="0" algn="l">
              <a:lnSpc>
                <a:spcPts val="4250"/>
              </a:lnSpc>
              <a:buNone/>
            </a:pPr>
            <a:r>
              <a:rPr lang="en-US" sz="2650" dirty="0">
                <a:solidFill>
                  <a:srgbClr val="746558"/>
                </a:solidFill>
                <a:latin typeface="Gelasio Semi Bold" pitchFamily="34" charset="0"/>
                <a:ea typeface="Gelasio Semi Bold" pitchFamily="34" charset="-122"/>
                <a:cs typeface="Gelasio Semi Bold" pitchFamily="34" charset="-120"/>
              </a:rPr>
              <a:t>1</a:t>
            </a:r>
            <a:endParaRPr lang="en-US" sz="2650" dirty="0"/>
          </a:p>
        </p:txBody>
      </p:sp>
      <p:sp>
        <p:nvSpPr>
          <p:cNvPr id="7" name="Text 4"/>
          <p:cNvSpPr/>
          <p:nvPr/>
        </p:nvSpPr>
        <p:spPr>
          <a:xfrm>
            <a:off x="9937790" y="254972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Informal Networks</a:t>
            </a:r>
            <a:endParaRPr lang="en-US" sz="2200" dirty="0"/>
          </a:p>
        </p:txBody>
      </p:sp>
      <p:sp>
        <p:nvSpPr>
          <p:cNvPr id="8" name="Text 5"/>
          <p:cNvSpPr/>
          <p:nvPr/>
        </p:nvSpPr>
        <p:spPr>
          <a:xfrm>
            <a:off x="9937790" y="3040142"/>
            <a:ext cx="3898821" cy="1088708"/>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Change often starts in these unofficial groups that bypass bureaucratic barriers.</a:t>
            </a:r>
            <a:endParaRPr lang="en-US" sz="1750" dirty="0"/>
          </a:p>
        </p:txBody>
      </p:sp>
      <p:pic>
        <p:nvPicPr>
          <p:cNvPr id="9" name="Image 1" descr="preencoded.png"/>
          <p:cNvPicPr>
            <a:picLocks noChangeAspect="1"/>
          </p:cNvPicPr>
          <p:nvPr/>
        </p:nvPicPr>
        <p:blipFill>
          <a:blip r:embed="rId4"/>
          <a:stretch>
            <a:fillRect/>
          </a:stretch>
        </p:blipFill>
        <p:spPr>
          <a:xfrm>
            <a:off x="5032653" y="2413516"/>
            <a:ext cx="4564975" cy="4564975"/>
          </a:xfrm>
          <a:prstGeom prst="rect">
            <a:avLst/>
          </a:prstGeom>
        </p:spPr>
      </p:pic>
      <p:sp>
        <p:nvSpPr>
          <p:cNvPr id="10" name="Text 6"/>
          <p:cNvSpPr/>
          <p:nvPr/>
        </p:nvSpPr>
        <p:spPr>
          <a:xfrm>
            <a:off x="8170307" y="3258026"/>
            <a:ext cx="339328" cy="424220"/>
          </a:xfrm>
          <a:prstGeom prst="rect">
            <a:avLst/>
          </a:prstGeom>
          <a:noFill/>
          <a:ln/>
        </p:spPr>
        <p:txBody>
          <a:bodyPr wrap="none" lIns="0" tIns="0" rIns="0" bIns="0" rtlCol="0" anchor="t"/>
          <a:lstStyle/>
          <a:p>
            <a:pPr marL="0" indent="0" algn="l">
              <a:lnSpc>
                <a:spcPts val="4250"/>
              </a:lnSpc>
              <a:buNone/>
            </a:pPr>
            <a:r>
              <a:rPr lang="en-US" sz="2650" dirty="0">
                <a:solidFill>
                  <a:srgbClr val="746558"/>
                </a:solidFill>
                <a:latin typeface="Gelasio Semi Bold" pitchFamily="34" charset="0"/>
                <a:ea typeface="Gelasio Semi Bold" pitchFamily="34" charset="-122"/>
                <a:cs typeface="Gelasio Semi Bold" pitchFamily="34" charset="-120"/>
              </a:rPr>
              <a:t>2</a:t>
            </a:r>
            <a:endParaRPr lang="en-US" sz="2650" dirty="0"/>
          </a:p>
        </p:txBody>
      </p:sp>
      <p:sp>
        <p:nvSpPr>
          <p:cNvPr id="11" name="Text 7"/>
          <p:cNvSpPr/>
          <p:nvPr/>
        </p:nvSpPr>
        <p:spPr>
          <a:xfrm>
            <a:off x="9937790" y="4741545"/>
            <a:ext cx="3130987" cy="354330"/>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Lewin’s Change Model</a:t>
            </a:r>
            <a:endParaRPr lang="en-US" sz="2200" dirty="0"/>
          </a:p>
        </p:txBody>
      </p:sp>
      <p:sp>
        <p:nvSpPr>
          <p:cNvPr id="12" name="Text 8"/>
          <p:cNvSpPr/>
          <p:nvPr/>
        </p:nvSpPr>
        <p:spPr>
          <a:xfrm>
            <a:off x="9937790" y="5231963"/>
            <a:ext cx="3898821" cy="725805"/>
          </a:xfrm>
          <a:prstGeom prst="rect">
            <a:avLst/>
          </a:prstGeom>
          <a:noFill/>
          <a:ln/>
        </p:spPr>
        <p:txBody>
          <a:bodyPr wrap="square" lIns="0" tIns="0" rIns="0" bIns="0" rtlCol="0" anchor="t"/>
          <a:lstStyle/>
          <a:p>
            <a:pPr marL="342900" indent="-342900" algn="l">
              <a:lnSpc>
                <a:spcPts val="2850"/>
              </a:lnSpc>
              <a:buSzPct val="100000"/>
              <a:buChar char="•"/>
            </a:pPr>
            <a:r>
              <a:rPr lang="en-US" sz="1750" dirty="0">
                <a:solidFill>
                  <a:srgbClr val="746558"/>
                </a:solidFill>
                <a:latin typeface="Gelasio" pitchFamily="34" charset="0"/>
                <a:ea typeface="Gelasio" pitchFamily="34" charset="-122"/>
                <a:cs typeface="Gelasio" pitchFamily="34" charset="-120"/>
              </a:rPr>
              <a:t>Unfreeze: Recognize dissatisfaction</a:t>
            </a:r>
            <a:endParaRPr lang="en-US" sz="1750" dirty="0"/>
          </a:p>
        </p:txBody>
      </p:sp>
      <p:sp>
        <p:nvSpPr>
          <p:cNvPr id="13" name="Text 9"/>
          <p:cNvSpPr/>
          <p:nvPr/>
        </p:nvSpPr>
        <p:spPr>
          <a:xfrm>
            <a:off x="9937790" y="6037064"/>
            <a:ext cx="3898821"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746558"/>
                </a:solidFill>
                <a:latin typeface="Gelasio" pitchFamily="34" charset="0"/>
                <a:ea typeface="Gelasio" pitchFamily="34" charset="-122"/>
                <a:cs typeface="Gelasio" pitchFamily="34" charset="-120"/>
              </a:rPr>
              <a:t>Change: Act to rebel or improve</a:t>
            </a:r>
            <a:endParaRPr lang="en-US" sz="1750" dirty="0"/>
          </a:p>
        </p:txBody>
      </p:sp>
      <p:sp>
        <p:nvSpPr>
          <p:cNvPr id="14" name="Text 10"/>
          <p:cNvSpPr/>
          <p:nvPr/>
        </p:nvSpPr>
        <p:spPr>
          <a:xfrm>
            <a:off x="9937790" y="6479262"/>
            <a:ext cx="3898821"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746558"/>
                </a:solidFill>
                <a:latin typeface="Gelasio" pitchFamily="34" charset="0"/>
                <a:ea typeface="Gelasio" pitchFamily="34" charset="-122"/>
                <a:cs typeface="Gelasio" pitchFamily="34" charset="-120"/>
              </a:rPr>
              <a:t>Refreeze: Establish new norms</a:t>
            </a:r>
            <a:endParaRPr lang="en-US" sz="1750" dirty="0"/>
          </a:p>
        </p:txBody>
      </p:sp>
      <p:pic>
        <p:nvPicPr>
          <p:cNvPr id="15" name="Image 2" descr="preencoded.png"/>
          <p:cNvPicPr>
            <a:picLocks noChangeAspect="1"/>
          </p:cNvPicPr>
          <p:nvPr/>
        </p:nvPicPr>
        <p:blipFill>
          <a:blip r:embed="rId5"/>
          <a:stretch>
            <a:fillRect/>
          </a:stretch>
        </p:blipFill>
        <p:spPr>
          <a:xfrm>
            <a:off x="5032653" y="2413516"/>
            <a:ext cx="4564975" cy="4564975"/>
          </a:xfrm>
          <a:prstGeom prst="rect">
            <a:avLst/>
          </a:prstGeom>
        </p:spPr>
      </p:pic>
      <p:sp>
        <p:nvSpPr>
          <p:cNvPr id="16" name="Text 11"/>
          <p:cNvSpPr/>
          <p:nvPr/>
        </p:nvSpPr>
        <p:spPr>
          <a:xfrm>
            <a:off x="7694533" y="5984200"/>
            <a:ext cx="339328" cy="424220"/>
          </a:xfrm>
          <a:prstGeom prst="rect">
            <a:avLst/>
          </a:prstGeom>
          <a:noFill/>
          <a:ln/>
        </p:spPr>
        <p:txBody>
          <a:bodyPr wrap="none" lIns="0" tIns="0" rIns="0" bIns="0" rtlCol="0" anchor="t"/>
          <a:lstStyle/>
          <a:p>
            <a:pPr marL="0" indent="0" algn="l">
              <a:lnSpc>
                <a:spcPts val="4250"/>
              </a:lnSpc>
              <a:buNone/>
            </a:pPr>
            <a:r>
              <a:rPr lang="en-US" sz="2650" dirty="0">
                <a:solidFill>
                  <a:srgbClr val="746558"/>
                </a:solidFill>
                <a:latin typeface="Gelasio Semi Bold" pitchFamily="34" charset="0"/>
                <a:ea typeface="Gelasio Semi Bold" pitchFamily="34" charset="-122"/>
                <a:cs typeface="Gelasio Semi Bold" pitchFamily="34" charset="-120"/>
              </a:rPr>
              <a:t>3</a:t>
            </a:r>
            <a:endParaRPr lang="en-US" sz="26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2412325"/>
            <a:ext cx="9308068" cy="708779"/>
          </a:xfrm>
          <a:prstGeom prst="rect">
            <a:avLst/>
          </a:prstGeom>
          <a:noFill/>
          <a:ln/>
        </p:spPr>
        <p:txBody>
          <a:bodyPr wrap="none" lIns="0" tIns="0" rIns="0" bIns="0" rtlCol="0" anchor="t"/>
          <a:lstStyle/>
          <a:p>
            <a:pPr marL="0" indent="0" algn="l">
              <a:lnSpc>
                <a:spcPts val="5550"/>
              </a:lnSpc>
              <a:buNone/>
            </a:pPr>
            <a:r>
              <a:rPr lang="en-US" sz="4450" dirty="0">
                <a:solidFill>
                  <a:srgbClr val="484237"/>
                </a:solidFill>
                <a:latin typeface="Gelasio Semi Bold" pitchFamily="34" charset="0"/>
                <a:ea typeface="Gelasio Semi Bold" pitchFamily="34" charset="-122"/>
                <a:cs typeface="Gelasio Semi Bold" pitchFamily="34" charset="-120"/>
              </a:rPr>
              <a:t>Organizational Culture &amp; Climate</a:t>
            </a:r>
            <a:endParaRPr lang="en-US" sz="4450" dirty="0"/>
          </a:p>
        </p:txBody>
      </p:sp>
      <p:sp>
        <p:nvSpPr>
          <p:cNvPr id="3" name="Text 1"/>
          <p:cNvSpPr/>
          <p:nvPr/>
        </p:nvSpPr>
        <p:spPr>
          <a:xfrm>
            <a:off x="793790" y="3688080"/>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484237"/>
                </a:solidFill>
                <a:latin typeface="Gelasio Semi Bold" pitchFamily="34" charset="0"/>
                <a:ea typeface="Gelasio Semi Bold" pitchFamily="34" charset="-122"/>
                <a:cs typeface="Gelasio Semi Bold" pitchFamily="34" charset="-120"/>
              </a:rPr>
              <a:t>Artifacts &amp; Symbols</a:t>
            </a:r>
            <a:endParaRPr lang="en-US" sz="2200" dirty="0"/>
          </a:p>
        </p:txBody>
      </p:sp>
      <p:sp>
        <p:nvSpPr>
          <p:cNvPr id="4" name="Text 2"/>
          <p:cNvSpPr/>
          <p:nvPr/>
        </p:nvSpPr>
        <p:spPr>
          <a:xfrm>
            <a:off x="793790" y="4269224"/>
            <a:ext cx="6244709" cy="725805"/>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Everyday items like malfunctioning printers and stolen staplers mirror deeper cultural realities.</a:t>
            </a:r>
            <a:endParaRPr lang="en-US" sz="1750" dirty="0"/>
          </a:p>
        </p:txBody>
      </p:sp>
      <p:sp>
        <p:nvSpPr>
          <p:cNvPr id="5" name="Text 3"/>
          <p:cNvSpPr/>
          <p:nvPr/>
        </p:nvSpPr>
        <p:spPr>
          <a:xfrm>
            <a:off x="7599521" y="3688080"/>
            <a:ext cx="4007168" cy="354330"/>
          </a:xfrm>
          <a:prstGeom prst="rect">
            <a:avLst/>
          </a:prstGeom>
          <a:noFill/>
          <a:ln/>
        </p:spPr>
        <p:txBody>
          <a:bodyPr wrap="none" lIns="0" tIns="0" rIns="0" bIns="0" rtlCol="0" anchor="t"/>
          <a:lstStyle/>
          <a:p>
            <a:pPr marL="0" indent="0" algn="l">
              <a:lnSpc>
                <a:spcPts val="2750"/>
              </a:lnSpc>
              <a:buNone/>
            </a:pPr>
            <a:r>
              <a:rPr lang="en-US" sz="2200" dirty="0">
                <a:solidFill>
                  <a:srgbClr val="484237"/>
                </a:solidFill>
                <a:latin typeface="Gelasio Semi Bold" pitchFamily="34" charset="0"/>
                <a:ea typeface="Gelasio Semi Bold" pitchFamily="34" charset="-122"/>
                <a:cs typeface="Gelasio Semi Bold" pitchFamily="34" charset="-120"/>
              </a:rPr>
              <a:t>Espoused vs. Enacted Values</a:t>
            </a:r>
            <a:endParaRPr lang="en-US" sz="2200" dirty="0"/>
          </a:p>
        </p:txBody>
      </p:sp>
      <p:sp>
        <p:nvSpPr>
          <p:cNvPr id="6" name="Text 4"/>
          <p:cNvSpPr/>
          <p:nvPr/>
        </p:nvSpPr>
        <p:spPr>
          <a:xfrm>
            <a:off x="7599521" y="4269224"/>
            <a:ext cx="6244709" cy="725805"/>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Initech claims teamwork but rewards compliance, revealing a culture of blind obedience rather than genuine collaboration.</a:t>
            </a:r>
            <a:endParaRPr lang="en-US" sz="1750" dirty="0"/>
          </a:p>
        </p:txBody>
      </p:sp>
      <p:sp>
        <p:nvSpPr>
          <p:cNvPr id="7" name="Text 5"/>
          <p:cNvSpPr/>
          <p:nvPr/>
        </p:nvSpPr>
        <p:spPr>
          <a:xfrm>
            <a:off x="793790" y="5454253"/>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Culture is experienced in the daily grind, not just written slogans.</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997744"/>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484237"/>
                </a:solidFill>
                <a:latin typeface="Gelasio Semi Bold" pitchFamily="34" charset="0"/>
                <a:ea typeface="Gelasio Semi Bold" pitchFamily="34" charset="-122"/>
                <a:cs typeface="Gelasio Semi Bold" pitchFamily="34" charset="-120"/>
              </a:rPr>
              <a:t>Job Satisfaction &amp; Well-Being</a:t>
            </a:r>
            <a:endParaRPr lang="en-US" sz="4450" dirty="0"/>
          </a:p>
        </p:txBody>
      </p:sp>
      <p:sp>
        <p:nvSpPr>
          <p:cNvPr id="4" name="Shape 1"/>
          <p:cNvSpPr/>
          <p:nvPr/>
        </p:nvSpPr>
        <p:spPr>
          <a:xfrm>
            <a:off x="793790" y="2755463"/>
            <a:ext cx="510302" cy="510302"/>
          </a:xfrm>
          <a:prstGeom prst="roundRect">
            <a:avLst>
              <a:gd name="adj" fmla="val 6667"/>
            </a:avLst>
          </a:prstGeom>
          <a:solidFill>
            <a:srgbClr val="EEE8DD"/>
          </a:solidFill>
          <a:ln/>
        </p:spPr>
      </p:sp>
      <p:sp>
        <p:nvSpPr>
          <p:cNvPr id="5" name="Text 2"/>
          <p:cNvSpPr/>
          <p:nvPr/>
        </p:nvSpPr>
        <p:spPr>
          <a:xfrm>
            <a:off x="1530906" y="2833330"/>
            <a:ext cx="2899410" cy="1062990"/>
          </a:xfrm>
          <a:prstGeom prst="rect">
            <a:avLst/>
          </a:prstGeom>
          <a:noFill/>
          <a:ln/>
        </p:spPr>
        <p:txBody>
          <a:bodyPr wrap="squar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Milton’s Psychological Contract Breach</a:t>
            </a:r>
            <a:endParaRPr lang="en-US" sz="2200" dirty="0"/>
          </a:p>
        </p:txBody>
      </p:sp>
      <p:sp>
        <p:nvSpPr>
          <p:cNvPr id="6" name="Text 3"/>
          <p:cNvSpPr/>
          <p:nvPr/>
        </p:nvSpPr>
        <p:spPr>
          <a:xfrm>
            <a:off x="1530906" y="4032409"/>
            <a:ext cx="2899410" cy="1451610"/>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Repeatedly ignored and relocated, Milton’s expectations for respect and fairness are shattered.</a:t>
            </a:r>
            <a:endParaRPr lang="en-US" sz="1750" dirty="0"/>
          </a:p>
        </p:txBody>
      </p:sp>
      <p:sp>
        <p:nvSpPr>
          <p:cNvPr id="7" name="Shape 4"/>
          <p:cNvSpPr/>
          <p:nvPr/>
        </p:nvSpPr>
        <p:spPr>
          <a:xfrm>
            <a:off x="4713803" y="2755463"/>
            <a:ext cx="510302" cy="510302"/>
          </a:xfrm>
          <a:prstGeom prst="roundRect">
            <a:avLst>
              <a:gd name="adj" fmla="val 6667"/>
            </a:avLst>
          </a:prstGeom>
          <a:solidFill>
            <a:srgbClr val="EEE8DD"/>
          </a:solidFill>
          <a:ln/>
        </p:spPr>
      </p:sp>
      <p:sp>
        <p:nvSpPr>
          <p:cNvPr id="8" name="Text 5"/>
          <p:cNvSpPr/>
          <p:nvPr/>
        </p:nvSpPr>
        <p:spPr>
          <a:xfrm>
            <a:off x="5450919" y="2833330"/>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Consequences</a:t>
            </a:r>
            <a:endParaRPr lang="en-US" sz="2200" dirty="0"/>
          </a:p>
        </p:txBody>
      </p:sp>
      <p:sp>
        <p:nvSpPr>
          <p:cNvPr id="9" name="Text 6"/>
          <p:cNvSpPr/>
          <p:nvPr/>
        </p:nvSpPr>
        <p:spPr>
          <a:xfrm>
            <a:off x="5450919" y="3323749"/>
            <a:ext cx="2899410" cy="1814513"/>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When employees feel devalued, they disengage, resent the workplace, or retaliate in small or dramatic ways.</a:t>
            </a:r>
            <a:endParaRPr lang="en-US" sz="1750" dirty="0"/>
          </a:p>
        </p:txBody>
      </p:sp>
      <p:sp>
        <p:nvSpPr>
          <p:cNvPr id="10" name="Shape 7"/>
          <p:cNvSpPr/>
          <p:nvPr/>
        </p:nvSpPr>
        <p:spPr>
          <a:xfrm>
            <a:off x="793790" y="5937647"/>
            <a:ext cx="510302" cy="510302"/>
          </a:xfrm>
          <a:prstGeom prst="roundRect">
            <a:avLst>
              <a:gd name="adj" fmla="val 6667"/>
            </a:avLst>
          </a:prstGeom>
          <a:solidFill>
            <a:srgbClr val="EEE8DD"/>
          </a:solidFill>
          <a:ln/>
        </p:spPr>
      </p:sp>
      <p:sp>
        <p:nvSpPr>
          <p:cNvPr id="11" name="Text 8"/>
          <p:cNvSpPr/>
          <p:nvPr/>
        </p:nvSpPr>
        <p:spPr>
          <a:xfrm>
            <a:off x="1530906" y="601551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746558"/>
                </a:solidFill>
                <a:latin typeface="Gelasio Semi Bold" pitchFamily="34" charset="0"/>
                <a:ea typeface="Gelasio Semi Bold" pitchFamily="34" charset="-122"/>
                <a:cs typeface="Gelasio Semi Bold" pitchFamily="34" charset="-120"/>
              </a:rPr>
              <a:t>Well-being Matters</a:t>
            </a:r>
            <a:endParaRPr lang="en-US" sz="2200" dirty="0"/>
          </a:p>
        </p:txBody>
      </p:sp>
      <p:sp>
        <p:nvSpPr>
          <p:cNvPr id="12" name="Text 9"/>
          <p:cNvSpPr/>
          <p:nvPr/>
        </p:nvSpPr>
        <p:spPr>
          <a:xfrm>
            <a:off x="1530906" y="6505932"/>
            <a:ext cx="6819305" cy="725805"/>
          </a:xfrm>
          <a:prstGeom prst="rect">
            <a:avLst/>
          </a:prstGeom>
          <a:noFill/>
          <a:ln/>
        </p:spPr>
        <p:txBody>
          <a:bodyPr wrap="square" lIns="0" tIns="0" rIns="0" bIns="0" rtlCol="0" anchor="t"/>
          <a:lstStyle/>
          <a:p>
            <a:pPr marL="0" indent="0" algn="l">
              <a:lnSpc>
                <a:spcPts val="2850"/>
              </a:lnSpc>
              <a:buNone/>
            </a:pPr>
            <a:r>
              <a:rPr lang="en-US" sz="1750" dirty="0">
                <a:solidFill>
                  <a:srgbClr val="746558"/>
                </a:solidFill>
                <a:latin typeface="Gelasio" pitchFamily="34" charset="0"/>
                <a:ea typeface="Gelasio" pitchFamily="34" charset="-122"/>
                <a:cs typeface="Gelasio" pitchFamily="34" charset="-120"/>
              </a:rPr>
              <a:t>Recognizing and honoring psychological contracts is key to sustaining motivation and reducing burnout.</a:t>
            </a:r>
            <a:endParaRPr lang="en-US" sz="1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5">
            <a:extLst>
              <a:ext uri="{FF2B5EF4-FFF2-40B4-BE49-F238E27FC236}">
                <a16:creationId xmlns:a16="http://schemas.microsoft.com/office/drawing/2014/main" id="{26179FBE-19F7-9128-9C09-9657BC8F3246}"/>
              </a:ext>
            </a:extLst>
          </p:cNvPr>
          <p:cNvSpPr/>
          <p:nvPr/>
        </p:nvSpPr>
        <p:spPr>
          <a:xfrm rot="20554872">
            <a:off x="2605139" y="3112750"/>
            <a:ext cx="8366995" cy="1080788"/>
          </a:xfrm>
          <a:prstGeom prst="rect">
            <a:avLst/>
          </a:prstGeom>
          <a:noFill/>
          <a:ln/>
        </p:spPr>
        <p:txBody>
          <a:bodyPr wrap="none" lIns="0" tIns="0" rIns="0" bIns="0" rtlCol="0" anchor="t"/>
          <a:lstStyle/>
          <a:p>
            <a:pPr marL="0" indent="0" algn="l">
              <a:lnSpc>
                <a:spcPts val="2850"/>
              </a:lnSpc>
              <a:buNone/>
            </a:pPr>
            <a:endParaRPr lang="en-US" sz="6600" dirty="0">
              <a:solidFill>
                <a:srgbClr val="746558"/>
              </a:solidFill>
              <a:latin typeface="Gelasio" pitchFamily="34" charset="0"/>
              <a:ea typeface="Gelasio" pitchFamily="34" charset="-122"/>
              <a:cs typeface="Gelasio" pitchFamily="34" charset="-120"/>
            </a:endParaRPr>
          </a:p>
          <a:p>
            <a:pPr marL="0" indent="0" algn="l">
              <a:lnSpc>
                <a:spcPts val="2850"/>
              </a:lnSpc>
              <a:buNone/>
            </a:pPr>
            <a:r>
              <a:rPr lang="en-US" sz="6600" dirty="0">
                <a:solidFill>
                  <a:srgbClr val="746558"/>
                </a:solidFill>
                <a:latin typeface="Gelasio" pitchFamily="34" charset="0"/>
                <a:ea typeface="Gelasio" pitchFamily="34" charset="-122"/>
                <a:cs typeface="Gelasio" pitchFamily="34" charset="-120"/>
              </a:rPr>
              <a:t>Thank you for listening</a:t>
            </a:r>
            <a:endParaRPr lang="en-US" sz="1750" dirty="0"/>
          </a:p>
        </p:txBody>
      </p:sp>
    </p:spTree>
    <p:extLst>
      <p:ext uri="{BB962C8B-B14F-4D97-AF65-F5344CB8AC3E}">
        <p14:creationId xmlns:p14="http://schemas.microsoft.com/office/powerpoint/2010/main" val="12604508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595</Words>
  <Application>Microsoft Office PowerPoint</Application>
  <PresentationFormat>Custom</PresentationFormat>
  <Paragraphs>78</Paragraphs>
  <Slides>10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Gelasio Bold</vt:lpstr>
      <vt:lpstr>Gelasio</vt:lpstr>
      <vt:lpstr>Arial</vt:lpstr>
      <vt:lpstr>Gelasio Semi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TALHA COMPUTERS</cp:lastModifiedBy>
  <cp:revision>2</cp:revision>
  <dcterms:created xsi:type="dcterms:W3CDTF">2025-05-20T17:02:05Z</dcterms:created>
  <dcterms:modified xsi:type="dcterms:W3CDTF">2025-05-20T17:05:53Z</dcterms:modified>
</cp:coreProperties>
</file>