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90" r:id="rId1"/>
  </p:sldMasterIdLst>
  <p:notesMasterIdLst>
    <p:notesMasterId r:id="rId48"/>
  </p:notesMasterIdLst>
  <p:handoutMasterIdLst>
    <p:handoutMasterId r:id="rId49"/>
  </p:handoutMasterIdLst>
  <p:sldIdLst>
    <p:sldId id="297" r:id="rId2"/>
    <p:sldId id="294" r:id="rId3"/>
    <p:sldId id="293" r:id="rId4"/>
    <p:sldId id="455" r:id="rId5"/>
    <p:sldId id="458" r:id="rId6"/>
    <p:sldId id="459" r:id="rId7"/>
    <p:sldId id="460" r:id="rId8"/>
    <p:sldId id="461" r:id="rId9"/>
    <p:sldId id="462" r:id="rId10"/>
    <p:sldId id="463" r:id="rId11"/>
    <p:sldId id="464" r:id="rId12"/>
    <p:sldId id="465" r:id="rId13"/>
    <p:sldId id="466" r:id="rId14"/>
    <p:sldId id="467" r:id="rId15"/>
    <p:sldId id="468" r:id="rId16"/>
    <p:sldId id="456" r:id="rId17"/>
    <p:sldId id="454" r:id="rId18"/>
    <p:sldId id="470" r:id="rId19"/>
    <p:sldId id="471" r:id="rId20"/>
    <p:sldId id="473" r:id="rId21"/>
    <p:sldId id="472" r:id="rId22"/>
    <p:sldId id="474" r:id="rId23"/>
    <p:sldId id="484" r:id="rId24"/>
    <p:sldId id="475" r:id="rId25"/>
    <p:sldId id="469" r:id="rId26"/>
    <p:sldId id="295" r:id="rId27"/>
    <p:sldId id="477" r:id="rId28"/>
    <p:sldId id="476" r:id="rId29"/>
    <p:sldId id="478" r:id="rId30"/>
    <p:sldId id="479" r:id="rId31"/>
    <p:sldId id="480" r:id="rId32"/>
    <p:sldId id="481" r:id="rId33"/>
    <p:sldId id="482" r:id="rId34"/>
    <p:sldId id="483" r:id="rId35"/>
    <p:sldId id="485" r:id="rId36"/>
    <p:sldId id="486" r:id="rId37"/>
    <p:sldId id="487" r:id="rId38"/>
    <p:sldId id="488" r:id="rId39"/>
    <p:sldId id="489" r:id="rId40"/>
    <p:sldId id="490" r:id="rId41"/>
    <p:sldId id="491" r:id="rId42"/>
    <p:sldId id="492" r:id="rId43"/>
    <p:sldId id="493" r:id="rId44"/>
    <p:sldId id="494" r:id="rId45"/>
    <p:sldId id="495" r:id="rId46"/>
    <p:sldId id="271" r:id="rId47"/>
  </p:sldIdLst>
  <p:sldSz cx="12192000" cy="6858000"/>
  <p:notesSz cx="7102475" cy="11217275"/>
  <p:embeddedFontLst>
    <p:embeddedFont>
      <p:font typeface="AcmeFont" pitchFamily="2" charset="0"/>
      <p:regular r:id="rId50"/>
    </p:embeddedFont>
    <p:embeddedFont>
      <p:font typeface="Adobe Gothic Std B" panose="020B0800000000000000" pitchFamily="34" charset="-128"/>
      <p:bold r:id="rId51"/>
    </p:embeddedFont>
    <p:embeddedFont>
      <p:font typeface="Arial Narrow" panose="020B0606020202030204" pitchFamily="34" charset="0"/>
      <p:regular r:id="rId52"/>
      <p:bold r:id="rId53"/>
      <p:italic r:id="rId54"/>
      <p:boldItalic r:id="rId55"/>
    </p:embeddedFont>
    <p:embeddedFont>
      <p:font typeface="Arno Pro Smbd Caption" panose="02020702040506020403" pitchFamily="18" charset="0"/>
      <p:bold r:id="rId56"/>
      <p:boldItalic r:id="rId57"/>
    </p:embeddedFont>
    <p:embeddedFont>
      <p:font typeface="Bebas" pitchFamily="2" charset="0"/>
      <p:regular r:id="rId58"/>
    </p:embeddedFont>
    <p:embeddedFont>
      <p:font typeface="Calibri" panose="020F0502020204030204" pitchFamily="34" charset="0"/>
      <p:regular r:id="rId59"/>
      <p:bold r:id="rId60"/>
      <p:italic r:id="rId61"/>
      <p:boldItalic r:id="rId62"/>
    </p:embeddedFont>
    <p:embeddedFont>
      <p:font typeface="Calibri Light" panose="020F0302020204030204" pitchFamily="34" charset="0"/>
      <p:regular r:id="rId63"/>
      <p:italic r:id="rId64"/>
    </p:embeddedFont>
    <p:embeddedFont>
      <p:font typeface="Franklin Gothic Demi Cond" panose="020B0706030402020204" pitchFamily="34" charset="0"/>
      <p:regular r:id="rId65"/>
    </p:embeddedFont>
    <p:embeddedFont>
      <p:font typeface="Franklin Gothic Medium" panose="020B0603020102020204" pitchFamily="34" charset="0"/>
      <p:regular r:id="rId66"/>
      <p:italic r:id="rId67"/>
    </p:embeddedFont>
    <p:embeddedFont>
      <p:font typeface="Franklin Gothic Medium Cond" panose="020B0606030402020204" pitchFamily="34" charset="0"/>
      <p:regular r:id="rId68"/>
    </p:embeddedFont>
    <p:embeddedFont>
      <p:font typeface="Libre Baskerville" panose="02000000000000000000" pitchFamily="2" charset="0"/>
      <p:regular r:id="rId69"/>
      <p:bold r:id="rId70"/>
      <p:italic r:id="rId7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DFA62B5-3623-4845-9634-8C39FF7B06E0}">
          <p14:sldIdLst>
            <p14:sldId id="297"/>
            <p14:sldId id="294"/>
          </p14:sldIdLst>
        </p14:section>
        <p14:section name="MOVE" id="{394996D2-1F21-448C-B50B-11C77F95C1C1}">
          <p14:sldIdLst>
            <p14:sldId id="293"/>
            <p14:sldId id="455"/>
            <p14:sldId id="458"/>
            <p14:sldId id="459"/>
            <p14:sldId id="460"/>
            <p14:sldId id="461"/>
            <p14:sldId id="462"/>
            <p14:sldId id="463"/>
            <p14:sldId id="464"/>
            <p14:sldId id="465"/>
            <p14:sldId id="466"/>
            <p14:sldId id="467"/>
            <p14:sldId id="468"/>
          </p14:sldIdLst>
        </p14:section>
        <p14:section name="SHOOT" id="{7F285A90-01E1-41FB-BB8D-94C2C724E1D3}">
          <p14:sldIdLst>
            <p14:sldId id="456"/>
          </p14:sldIdLst>
        </p14:section>
        <p14:section name="COMMO" id="{1C3057D8-A3B3-4B33-A847-902F15F9CF20}">
          <p14:sldIdLst>
            <p14:sldId id="454"/>
            <p14:sldId id="470"/>
            <p14:sldId id="471"/>
            <p14:sldId id="473"/>
            <p14:sldId id="472"/>
            <p14:sldId id="474"/>
            <p14:sldId id="484"/>
          </p14:sldIdLst>
        </p14:section>
        <p14:section name="INVEST" id="{59903D85-1492-4468-B6FE-3E38D4F4F010}">
          <p14:sldIdLst>
            <p14:sldId id="475"/>
            <p14:sldId id="469"/>
          </p14:sldIdLst>
        </p14:section>
        <p14:section name="REAL ESTATE" id="{9725E35A-AFC3-4D7C-819E-DB5B2DCBA1F5}">
          <p14:sldIdLst>
            <p14:sldId id="295"/>
          </p14:sldIdLst>
        </p14:section>
        <p14:section name="INFRA" id="{FAF31F5F-2462-475E-A022-D2AC0178A6BF}">
          <p14:sldIdLst>
            <p14:sldId id="477"/>
            <p14:sldId id="476"/>
            <p14:sldId id="478"/>
            <p14:sldId id="479"/>
            <p14:sldId id="480"/>
            <p14:sldId id="481"/>
            <p14:sldId id="482"/>
            <p14:sldId id="483"/>
            <p14:sldId id="485"/>
            <p14:sldId id="486"/>
            <p14:sldId id="487"/>
          </p14:sldIdLst>
        </p14:section>
        <p14:section name="other" id="{0120F815-EE24-4C46-A013-882E7ADB4C0F}">
          <p14:sldIdLst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</p14:sldIdLst>
        </p14:section>
        <p14:section name="Untitled Section" id="{B4D0BEA8-F8B9-4C97-A59C-37F4F9EA1F54}">
          <p14:sldIdLst>
            <p14:sldId id="271"/>
          </p14:sldIdLst>
        </p14:section>
      </p14:sectionLst>
    </p:ex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F8CBAD"/>
    <a:srgbClr val="FFFF99"/>
    <a:srgbClr val="002060"/>
    <a:srgbClr val="0000FF"/>
    <a:srgbClr val="00CCFF"/>
    <a:srgbClr val="0000CC"/>
    <a:srgbClr val="FF3300"/>
    <a:srgbClr val="E98138"/>
    <a:srgbClr val="B4C7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26" autoAdjust="0"/>
    <p:restoredTop sz="96257" autoAdjust="0"/>
  </p:normalViewPr>
  <p:slideViewPr>
    <p:cSldViewPr snapToGrid="0">
      <p:cViewPr varScale="1">
        <p:scale>
          <a:sx n="109" d="100"/>
          <a:sy n="109" d="100"/>
        </p:scale>
        <p:origin x="750" y="90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0" d="100"/>
          <a:sy n="60" d="100"/>
        </p:scale>
        <p:origin x="2213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font" Target="fonts/font14.fntdata"/><Relationship Id="rId68" Type="http://schemas.openxmlformats.org/officeDocument/2006/relationships/font" Target="fonts/font1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4.fntdata"/><Relationship Id="rId58" Type="http://schemas.openxmlformats.org/officeDocument/2006/relationships/font" Target="fonts/font9.fntdata"/><Relationship Id="rId66" Type="http://schemas.openxmlformats.org/officeDocument/2006/relationships/font" Target="fonts/font17.fntdata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font" Target="fonts/font12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56" Type="http://schemas.openxmlformats.org/officeDocument/2006/relationships/font" Target="fonts/font7.fntdata"/><Relationship Id="rId64" Type="http://schemas.openxmlformats.org/officeDocument/2006/relationships/font" Target="fonts/font15.fntdata"/><Relationship Id="rId69" Type="http://schemas.openxmlformats.org/officeDocument/2006/relationships/font" Target="fonts/font20.fntdata"/><Relationship Id="rId8" Type="http://schemas.openxmlformats.org/officeDocument/2006/relationships/slide" Target="slides/slide7.xml"/><Relationship Id="rId51" Type="http://schemas.openxmlformats.org/officeDocument/2006/relationships/font" Target="fonts/font2.fntdata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0.fntdata"/><Relationship Id="rId67" Type="http://schemas.openxmlformats.org/officeDocument/2006/relationships/font" Target="fonts/font18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5.fntdata"/><Relationship Id="rId62" Type="http://schemas.openxmlformats.org/officeDocument/2006/relationships/font" Target="fonts/font13.fntdata"/><Relationship Id="rId70" Type="http://schemas.openxmlformats.org/officeDocument/2006/relationships/font" Target="fonts/font21.fntdata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57" Type="http://schemas.openxmlformats.org/officeDocument/2006/relationships/font" Target="fonts/font8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3.fntdata"/><Relationship Id="rId60" Type="http://schemas.openxmlformats.org/officeDocument/2006/relationships/font" Target="fonts/font11.fntdata"/><Relationship Id="rId65" Type="http://schemas.openxmlformats.org/officeDocument/2006/relationships/font" Target="fonts/font16.fntdata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7" Type="http://schemas.openxmlformats.org/officeDocument/2006/relationships/slide" Target="slides/slide6.xml"/><Relationship Id="rId71" Type="http://schemas.openxmlformats.org/officeDocument/2006/relationships/font" Target="fonts/font2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4ACB9C5-5DF2-49CE-BCDA-5E3188EE91D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40" cy="562812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PH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B1CC09-D157-400A-95C5-707D84BC8E7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023092" y="0"/>
            <a:ext cx="3077740" cy="562812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CB6A961B-B92F-4D66-9AF6-7E44F0FF1534}" type="datetimeFigureOut">
              <a:rPr lang="en-PH" smtClean="0"/>
              <a:t>01/11/2023</a:t>
            </a:fld>
            <a:endParaRPr lang="en-PH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EDCB39-4BF7-4534-B1E9-D91AEF99CF7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10654467"/>
            <a:ext cx="3077740" cy="562810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PH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061F42-7E0F-4F6E-8A19-1AF75ED9627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023092" y="10654467"/>
            <a:ext cx="3077740" cy="562810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61A779F1-922C-402C-95A0-C7E0B3061FB9}" type="slidenum">
              <a:rPr lang="en-PH" smtClean="0"/>
              <a:t>‹#›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8106098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40" cy="562812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PH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40" cy="562812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D459CCBE-9393-4E90-BFB6-7DFBA7914C36}" type="datetimeFigureOut">
              <a:rPr lang="en-PH" smtClean="0"/>
              <a:t>01/11/2023</a:t>
            </a:fld>
            <a:endParaRPr lang="en-PH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85738" y="1401763"/>
            <a:ext cx="6731000" cy="37861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en-PH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5398314"/>
            <a:ext cx="5681980" cy="4416802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654467"/>
            <a:ext cx="3077740" cy="562810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P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10654467"/>
            <a:ext cx="3077740" cy="562810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28C145D1-F83D-4A41-B9E4-A22A51A4ABA3}" type="slidenum">
              <a:rPr lang="en-PH" smtClean="0"/>
              <a:t>‹#›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477251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C145D1-F83D-4A41-B9E4-A22A51A4ABA3}" type="slidenum">
              <a:rPr lang="en-PH" smtClean="0"/>
              <a:t>1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2064379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9" name="Google Shape;329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D8C39-B254-35A0-532D-B5AB2326B8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0E18F5-1F45-A428-FABF-E019EE81EA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BC9BC1-B6F7-2A47-5361-B2C50958E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FAC-6DFC-47A0-A1C7-33683D7DF41A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679E17-EDD5-AB2F-DCD5-197B8D286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D63BB6-61EB-EF4A-99FB-1F55771EF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FAA02-2775-44CA-B311-E23F77A513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378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C6B53-C699-4409-3163-D413F2F91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845B32-DC4C-E8EF-E081-41D15B410F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EE4B50-48AF-D6D3-5E65-97BF18998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FAC-6DFC-47A0-A1C7-33683D7DF41A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E41488-7F70-13AF-3DA7-47E5BF07F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B476A3-267D-4762-459C-C905E124A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FAA02-2775-44CA-B311-E23F77A513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612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8582F9-FFF7-F1C7-2FF0-60EE1A57C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812699-5B2A-0C53-2B43-3068D73BA4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73BEA5-92F8-931E-C392-D30EA969E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FAC-6DFC-47A0-A1C7-33683D7DF41A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C37A54-A44B-B606-6157-8DBA4D23D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13DF0C-3A5F-F0DA-31EB-C7D6A3B71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FAA02-2775-44CA-B311-E23F77A513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638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E4D0B-428D-8296-4D66-D013390A4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0AB1A6-D8B3-9C07-F5DC-508100B279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5E6AB9-F660-15B9-5D28-6C662AB562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A6B7F0-C52E-EE90-34CA-C60EDB74F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FAC-6DFC-47A0-A1C7-33683D7DF41A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A5BFEA-CCB5-6130-2C41-E608D3F45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57D55B-2802-9EE0-1449-26CBFFC79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FAA02-2775-44CA-B311-E23F77A513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231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87337-2B81-4A05-55E0-81E71EA02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F5A7C7-9F06-C73F-1FA6-5E023C59FF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BD3E9A-094F-A90E-1F5F-EDFFFA5B85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B5649CC-0D5D-647D-0752-EA5F98A894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2CAB6E-1174-A99F-E813-CEF8ED012B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DB4F16-2D06-79F4-BFAB-379A13D79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FAC-6DFC-47A0-A1C7-33683D7DF41A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F6E667-AAC7-042A-C1EA-F99FC78817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51A886-2D33-15B7-FC04-B16BDEBE0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FAA02-2775-44CA-B311-E23F77A513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85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B21D36-ED01-5AF1-1081-B132015B5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F5F847-EAA7-684D-0AAC-43B501BAE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FAC-6DFC-47A0-A1C7-33683D7DF41A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F20908-905B-AB9D-99B9-05887E634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AEE267-1186-1B8B-BA6C-506E61952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FAA02-2775-44CA-B311-E23F77A513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148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A6FB33-6E82-62C6-3E81-40655E06E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FAC-6DFC-47A0-A1C7-33683D7DF41A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72B078-D1DC-1E8E-496D-7FA1A6434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E755D1-5952-119C-89F8-4A4011F5B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FAA02-2775-44CA-B311-E23F77A513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787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BF9747-F630-DEC6-ABA3-6CC82EF14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6C88DE-0C43-C762-6E64-75C67E52F3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6BE7EC-16F6-E98A-9A4F-1FAC37739E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93EDAA-F043-F5BD-3826-F9C78E9F2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FAC-6DFC-47A0-A1C7-33683D7DF41A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56E260-5AC2-1467-6B46-C3D7510CB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932064-E101-496F-764D-CCACE90E0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FAA02-2775-44CA-B311-E23F77A513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900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58AEF-7C86-9F74-8BFF-5D49ED1782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73FB1BD-01F0-F036-5B4C-96EAFA9C91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ED0834-C0F5-7D0E-9A9C-035C7594A9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646E9C-8D03-E1A2-BD1E-B7E08888E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FAC-6DFC-47A0-A1C7-33683D7DF41A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22F021-8B81-F99C-65F6-028349780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B1416D-FD15-5FA1-2AC6-27C89825E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FAA02-2775-44CA-B311-E23F77A513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204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1DFF9-0278-1C1F-776F-768469AEF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88C18B-0951-958F-50F6-EEC87E5BC5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7C13A9-9F1E-D078-293D-FECEC205C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FAC-6DFC-47A0-A1C7-33683D7DF41A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BE3E3A-D0B9-57C4-5402-CC57A9AFB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5A9829-72E9-C7B6-BCA5-DEEBA98A5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FAA02-2775-44CA-B311-E23F77A513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212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7231FD-8F2B-FE07-90B6-295C113432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F80A20-D273-5E30-0FB7-93E6D77FF7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AB396B-BFB9-7113-464B-07C91A44B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FAC-6DFC-47A0-A1C7-33683D7DF41A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BE84A8-C848-980D-5807-29007114D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63F57C-EF07-E74A-5110-2A8A3BDFC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FAA02-2775-44CA-B311-E23F77A513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132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8F8DA3-9D85-EFDE-B403-8EF10EB9F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4104CC-3037-E19E-7C97-42E5D583DA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089649-F1EE-1D52-F697-91E1298ECB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448FAC-6DFC-47A0-A1C7-33683D7DF41A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F096B9-FD8A-FA3A-E99A-2C2D14C8B7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36B97-B743-1842-CA20-A5BE18969B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FAA02-2775-44CA-B311-E23F77A513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539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12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6.png"/><Relationship Id="rId5" Type="http://schemas.openxmlformats.org/officeDocument/2006/relationships/image" Target="../media/image2.png"/><Relationship Id="rId10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jp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6.jpeg"/><Relationship Id="rId5" Type="http://schemas.openxmlformats.org/officeDocument/2006/relationships/image" Target="../media/image11.jpg"/><Relationship Id="rId10" Type="http://schemas.openxmlformats.org/officeDocument/2006/relationships/image" Target="../media/image15.png"/><Relationship Id="rId4" Type="http://schemas.openxmlformats.org/officeDocument/2006/relationships/image" Target="../media/image10.jp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20.jpg"/><Relationship Id="rId7" Type="http://schemas.openxmlformats.org/officeDocument/2006/relationships/image" Target="../media/image1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22.jpg"/><Relationship Id="rId10" Type="http://schemas.openxmlformats.org/officeDocument/2006/relationships/image" Target="../media/image9.jpg"/><Relationship Id="rId4" Type="http://schemas.openxmlformats.org/officeDocument/2006/relationships/image" Target="../media/image21.jpg"/><Relationship Id="rId9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image" Target="../media/image10.jpg"/><Relationship Id="rId3" Type="http://schemas.microsoft.com/office/2007/relationships/hdphoto" Target="../media/hdphoto4.wdp"/><Relationship Id="rId7" Type="http://schemas.openxmlformats.org/officeDocument/2006/relationships/image" Target="../media/image26.png"/><Relationship Id="rId12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image" Target="../media/image11.jpg"/><Relationship Id="rId5" Type="http://schemas.openxmlformats.org/officeDocument/2006/relationships/image" Target="../media/image25.png"/><Relationship Id="rId10" Type="http://schemas.openxmlformats.org/officeDocument/2006/relationships/image" Target="../media/image9.jpg"/><Relationship Id="rId4" Type="http://schemas.openxmlformats.org/officeDocument/2006/relationships/image" Target="../media/image24.png"/><Relationship Id="rId9" Type="http://schemas.openxmlformats.org/officeDocument/2006/relationships/image" Target="../media/image8.jp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image" Target="../media/image10.jpg"/><Relationship Id="rId3" Type="http://schemas.microsoft.com/office/2007/relationships/hdphoto" Target="../media/hdphoto4.wdp"/><Relationship Id="rId7" Type="http://schemas.openxmlformats.org/officeDocument/2006/relationships/image" Target="../media/image26.png"/><Relationship Id="rId12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image" Target="../media/image11.jpg"/><Relationship Id="rId5" Type="http://schemas.openxmlformats.org/officeDocument/2006/relationships/image" Target="../media/image25.png"/><Relationship Id="rId10" Type="http://schemas.openxmlformats.org/officeDocument/2006/relationships/image" Target="../media/image9.jpg"/><Relationship Id="rId4" Type="http://schemas.openxmlformats.org/officeDocument/2006/relationships/image" Target="../media/image24.png"/><Relationship Id="rId9" Type="http://schemas.openxmlformats.org/officeDocument/2006/relationships/image" Target="../media/image8.jp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image" Target="../media/image10.jpg"/><Relationship Id="rId3" Type="http://schemas.microsoft.com/office/2007/relationships/hdphoto" Target="../media/hdphoto4.wdp"/><Relationship Id="rId7" Type="http://schemas.openxmlformats.org/officeDocument/2006/relationships/image" Target="../media/image26.png"/><Relationship Id="rId12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image" Target="../media/image11.jpg"/><Relationship Id="rId5" Type="http://schemas.openxmlformats.org/officeDocument/2006/relationships/image" Target="../media/image25.png"/><Relationship Id="rId10" Type="http://schemas.openxmlformats.org/officeDocument/2006/relationships/image" Target="../media/image9.jpg"/><Relationship Id="rId4" Type="http://schemas.openxmlformats.org/officeDocument/2006/relationships/image" Target="../media/image24.png"/><Relationship Id="rId9" Type="http://schemas.openxmlformats.org/officeDocument/2006/relationships/image" Target="../media/image8.jp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image" Target="../media/image10.jpg"/><Relationship Id="rId3" Type="http://schemas.microsoft.com/office/2007/relationships/hdphoto" Target="../media/hdphoto4.wdp"/><Relationship Id="rId7" Type="http://schemas.openxmlformats.org/officeDocument/2006/relationships/image" Target="../media/image26.png"/><Relationship Id="rId12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image" Target="../media/image11.jpg"/><Relationship Id="rId5" Type="http://schemas.openxmlformats.org/officeDocument/2006/relationships/image" Target="../media/image25.png"/><Relationship Id="rId10" Type="http://schemas.openxmlformats.org/officeDocument/2006/relationships/image" Target="../media/image9.jpg"/><Relationship Id="rId4" Type="http://schemas.openxmlformats.org/officeDocument/2006/relationships/image" Target="../media/image24.png"/><Relationship Id="rId9" Type="http://schemas.openxmlformats.org/officeDocument/2006/relationships/image" Target="../media/image8.jp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image" Target="../media/image10.jpg"/><Relationship Id="rId3" Type="http://schemas.microsoft.com/office/2007/relationships/hdphoto" Target="../media/hdphoto4.wdp"/><Relationship Id="rId7" Type="http://schemas.openxmlformats.org/officeDocument/2006/relationships/image" Target="../media/image26.png"/><Relationship Id="rId12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image" Target="../media/image11.jpg"/><Relationship Id="rId5" Type="http://schemas.openxmlformats.org/officeDocument/2006/relationships/image" Target="../media/image25.png"/><Relationship Id="rId10" Type="http://schemas.openxmlformats.org/officeDocument/2006/relationships/image" Target="../media/image9.jpg"/><Relationship Id="rId4" Type="http://schemas.openxmlformats.org/officeDocument/2006/relationships/image" Target="../media/image24.png"/><Relationship Id="rId9" Type="http://schemas.openxmlformats.org/officeDocument/2006/relationships/image" Target="../media/image8.jpg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image" Target="../media/image10.jpg"/><Relationship Id="rId3" Type="http://schemas.microsoft.com/office/2007/relationships/hdphoto" Target="../media/hdphoto4.wdp"/><Relationship Id="rId7" Type="http://schemas.openxmlformats.org/officeDocument/2006/relationships/image" Target="../media/image26.png"/><Relationship Id="rId12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image" Target="../media/image11.jpg"/><Relationship Id="rId5" Type="http://schemas.openxmlformats.org/officeDocument/2006/relationships/image" Target="../media/image25.png"/><Relationship Id="rId10" Type="http://schemas.openxmlformats.org/officeDocument/2006/relationships/image" Target="../media/image9.jpg"/><Relationship Id="rId4" Type="http://schemas.openxmlformats.org/officeDocument/2006/relationships/image" Target="../media/image24.png"/><Relationship Id="rId9" Type="http://schemas.openxmlformats.org/officeDocument/2006/relationships/image" Target="../media/image8.jp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image" Target="../media/image10.jpg"/><Relationship Id="rId3" Type="http://schemas.microsoft.com/office/2007/relationships/hdphoto" Target="../media/hdphoto4.wdp"/><Relationship Id="rId7" Type="http://schemas.openxmlformats.org/officeDocument/2006/relationships/image" Target="../media/image26.png"/><Relationship Id="rId12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image" Target="../media/image11.jpg"/><Relationship Id="rId5" Type="http://schemas.openxmlformats.org/officeDocument/2006/relationships/image" Target="../media/image25.png"/><Relationship Id="rId10" Type="http://schemas.openxmlformats.org/officeDocument/2006/relationships/image" Target="../media/image9.jpg"/><Relationship Id="rId4" Type="http://schemas.openxmlformats.org/officeDocument/2006/relationships/image" Target="../media/image24.png"/><Relationship Id="rId9" Type="http://schemas.openxmlformats.org/officeDocument/2006/relationships/image" Target="../media/image8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11.jp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11.jp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microsoft.com/office/2007/relationships/hdphoto" Target="../media/hdphoto7.wdp"/><Relationship Id="rId7" Type="http://schemas.openxmlformats.org/officeDocument/2006/relationships/image" Target="../media/image9.jp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11" Type="http://schemas.openxmlformats.org/officeDocument/2006/relationships/image" Target="../media/image30.jpg"/><Relationship Id="rId5" Type="http://schemas.openxmlformats.org/officeDocument/2006/relationships/image" Target="../media/image6.png"/><Relationship Id="rId10" Type="http://schemas.openxmlformats.org/officeDocument/2006/relationships/image" Target="../media/image29.jpg"/><Relationship Id="rId4" Type="http://schemas.openxmlformats.org/officeDocument/2006/relationships/image" Target="../media/image28.jpg"/><Relationship Id="rId9" Type="http://schemas.openxmlformats.org/officeDocument/2006/relationships/image" Target="../media/image11.jp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8.jpg"/><Relationship Id="rId7" Type="http://schemas.openxmlformats.org/officeDocument/2006/relationships/image" Target="../media/image2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slide" Target="slide2.xml"/><Relationship Id="rId7" Type="http://schemas.openxmlformats.org/officeDocument/2006/relationships/image" Target="../media/image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11" Type="http://schemas.openxmlformats.org/officeDocument/2006/relationships/image" Target="../media/image30.jpg"/><Relationship Id="rId5" Type="http://schemas.openxmlformats.org/officeDocument/2006/relationships/slide" Target="slide31.xml"/><Relationship Id="rId10" Type="http://schemas.openxmlformats.org/officeDocument/2006/relationships/image" Target="../media/image29.jpg"/><Relationship Id="rId4" Type="http://schemas.openxmlformats.org/officeDocument/2006/relationships/slide" Target="slide25.xml"/><Relationship Id="rId9" Type="http://schemas.openxmlformats.org/officeDocument/2006/relationships/image" Target="../media/image11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8.jpg"/><Relationship Id="rId7" Type="http://schemas.openxmlformats.org/officeDocument/2006/relationships/image" Target="../media/image2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8.jpg"/><Relationship Id="rId7" Type="http://schemas.openxmlformats.org/officeDocument/2006/relationships/image" Target="../media/image2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8.jpg"/><Relationship Id="rId7" Type="http://schemas.openxmlformats.org/officeDocument/2006/relationships/image" Target="../media/image2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8.jpg"/><Relationship Id="rId7" Type="http://schemas.openxmlformats.org/officeDocument/2006/relationships/image" Target="../media/image2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8.jpg"/><Relationship Id="rId7" Type="http://schemas.openxmlformats.org/officeDocument/2006/relationships/image" Target="../media/image2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8.jpg"/><Relationship Id="rId7" Type="http://schemas.openxmlformats.org/officeDocument/2006/relationships/image" Target="../media/image2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9.jpg"/><Relationship Id="rId7" Type="http://schemas.openxmlformats.org/officeDocument/2006/relationships/image" Target="../media/image2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9.jpg"/><Relationship Id="rId7" Type="http://schemas.openxmlformats.org/officeDocument/2006/relationships/image" Target="../media/image2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9.jpg"/><Relationship Id="rId7" Type="http://schemas.openxmlformats.org/officeDocument/2006/relationships/image" Target="../media/image2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openxmlformats.org/officeDocument/2006/relationships/image" Target="../media/image36.jpg"/><Relationship Id="rId7" Type="http://schemas.openxmlformats.org/officeDocument/2006/relationships/image" Target="../media/image4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10" Type="http://schemas.openxmlformats.org/officeDocument/2006/relationships/image" Target="../media/image7.png"/><Relationship Id="rId4" Type="http://schemas.openxmlformats.org/officeDocument/2006/relationships/image" Target="../media/image37.jpg"/><Relationship Id="rId9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32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roup 64">
            <a:extLst>
              <a:ext uri="{FF2B5EF4-FFF2-40B4-BE49-F238E27FC236}">
                <a16:creationId xmlns:a16="http://schemas.microsoft.com/office/drawing/2014/main" id="{B06EB08C-1831-B977-9417-1B219BE66FEF}"/>
              </a:ext>
            </a:extLst>
          </p:cNvPr>
          <p:cNvGrpSpPr/>
          <p:nvPr/>
        </p:nvGrpSpPr>
        <p:grpSpPr>
          <a:xfrm>
            <a:off x="0" y="-4654"/>
            <a:ext cx="12192002" cy="6270830"/>
            <a:chOff x="-1" y="-1"/>
            <a:chExt cx="12192002" cy="6270830"/>
          </a:xfrm>
        </p:grpSpPr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B33EAA07-AD32-14F9-B4E6-4210BCA9D9FE}"/>
                </a:ext>
              </a:extLst>
            </p:cNvPr>
            <p:cNvGrpSpPr/>
            <p:nvPr/>
          </p:nvGrpSpPr>
          <p:grpSpPr>
            <a:xfrm>
              <a:off x="-1" y="-1"/>
              <a:ext cx="12192002" cy="6270830"/>
              <a:chOff x="-1" y="-1"/>
              <a:chExt cx="12192002" cy="6270830"/>
            </a:xfrm>
          </p:grpSpPr>
          <p:pic>
            <p:nvPicPr>
              <p:cNvPr id="40" name="Picture 39">
                <a:extLst>
                  <a:ext uri="{FF2B5EF4-FFF2-40B4-BE49-F238E27FC236}">
                    <a16:creationId xmlns:a16="http://schemas.microsoft.com/office/drawing/2014/main" id="{877914DB-A74A-2106-8629-7FC2636B815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sharpenSoften amount="-45000"/>
                        </a14:imgEffect>
                        <a14:imgEffect>
                          <a14:colorTemperature colorTemp="5963"/>
                        </a14:imgEffect>
                        <a14:imgEffect>
                          <a14:brightnessContrast bright="-18000" contrast="21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0399"/>
              <a:stretch/>
            </p:blipFill>
            <p:spPr>
              <a:xfrm>
                <a:off x="0" y="-1"/>
                <a:ext cx="12192001" cy="4827179"/>
              </a:xfrm>
              <a:prstGeom prst="rect">
                <a:avLst/>
              </a:prstGeom>
              <a:effectLst>
                <a:reflection blurRad="1270000" stA="54000" endPos="65000" dir="5400000" sy="-100000" algn="bl" rotWithShape="0"/>
              </a:effectLst>
            </p:spPr>
          </p:pic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3DFFF2A5-104D-04F0-97AC-B52482CD428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saturation sat="17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89" t="20422" b="27902"/>
              <a:stretch/>
            </p:blipFill>
            <p:spPr>
              <a:xfrm>
                <a:off x="-1" y="1608511"/>
                <a:ext cx="12192001" cy="4662318"/>
              </a:xfrm>
              <a:prstGeom prst="rect">
                <a:avLst/>
              </a:prstGeom>
            </p:spPr>
          </p:pic>
        </p:grpSp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C2E4B912-09DF-6950-8A91-11EE987601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284" b="42885"/>
            <a:stretch/>
          </p:blipFill>
          <p:spPr>
            <a:xfrm>
              <a:off x="152399" y="795473"/>
              <a:ext cx="5943602" cy="2007891"/>
            </a:xfrm>
            <a:prstGeom prst="rect">
              <a:avLst/>
            </a:prstGeom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29B6B1E3-33DA-DD6C-530F-B6A669B33AAA}"/>
              </a:ext>
            </a:extLst>
          </p:cNvPr>
          <p:cNvSpPr/>
          <p:nvPr/>
        </p:nvSpPr>
        <p:spPr>
          <a:xfrm flipH="1">
            <a:off x="1269999" y="-909"/>
            <a:ext cx="10922000" cy="788879"/>
          </a:xfrm>
          <a:custGeom>
            <a:avLst/>
            <a:gdLst>
              <a:gd name="connsiteX0" fmla="*/ 0 w 3782291"/>
              <a:gd name="connsiteY0" fmla="*/ 0 h 847935"/>
              <a:gd name="connsiteX1" fmla="*/ 3782291 w 3782291"/>
              <a:gd name="connsiteY1" fmla="*/ 0 h 847935"/>
              <a:gd name="connsiteX2" fmla="*/ 3782291 w 3782291"/>
              <a:gd name="connsiteY2" fmla="*/ 847935 h 847935"/>
              <a:gd name="connsiteX3" fmla="*/ 0 w 3782291"/>
              <a:gd name="connsiteY3" fmla="*/ 847935 h 847935"/>
              <a:gd name="connsiteX4" fmla="*/ 0 w 3782291"/>
              <a:gd name="connsiteY4" fmla="*/ 0 h 847935"/>
              <a:gd name="connsiteX0" fmla="*/ 0 w 3782291"/>
              <a:gd name="connsiteY0" fmla="*/ 0 h 847935"/>
              <a:gd name="connsiteX1" fmla="*/ 3135177 w 3782291"/>
              <a:gd name="connsiteY1" fmla="*/ 0 h 847935"/>
              <a:gd name="connsiteX2" fmla="*/ 3782291 w 3782291"/>
              <a:gd name="connsiteY2" fmla="*/ 847935 h 847935"/>
              <a:gd name="connsiteX3" fmla="*/ 0 w 3782291"/>
              <a:gd name="connsiteY3" fmla="*/ 847935 h 847935"/>
              <a:gd name="connsiteX4" fmla="*/ 0 w 3782291"/>
              <a:gd name="connsiteY4" fmla="*/ 0 h 847935"/>
              <a:gd name="connsiteX0" fmla="*/ 0 w 3782291"/>
              <a:gd name="connsiteY0" fmla="*/ 0 h 847935"/>
              <a:gd name="connsiteX1" fmla="*/ 3649569 w 3782291"/>
              <a:gd name="connsiteY1" fmla="*/ 0 h 847935"/>
              <a:gd name="connsiteX2" fmla="*/ 3782291 w 3782291"/>
              <a:gd name="connsiteY2" fmla="*/ 847935 h 847935"/>
              <a:gd name="connsiteX3" fmla="*/ 0 w 3782291"/>
              <a:gd name="connsiteY3" fmla="*/ 847935 h 847935"/>
              <a:gd name="connsiteX4" fmla="*/ 0 w 3782291"/>
              <a:gd name="connsiteY4" fmla="*/ 0 h 847935"/>
              <a:gd name="connsiteX0" fmla="*/ 0 w 3782291"/>
              <a:gd name="connsiteY0" fmla="*/ 0 h 847935"/>
              <a:gd name="connsiteX1" fmla="*/ 3563117 w 3782291"/>
              <a:gd name="connsiteY1" fmla="*/ 0 h 847935"/>
              <a:gd name="connsiteX2" fmla="*/ 3782291 w 3782291"/>
              <a:gd name="connsiteY2" fmla="*/ 847935 h 847935"/>
              <a:gd name="connsiteX3" fmla="*/ 0 w 3782291"/>
              <a:gd name="connsiteY3" fmla="*/ 847935 h 847935"/>
              <a:gd name="connsiteX4" fmla="*/ 0 w 3782291"/>
              <a:gd name="connsiteY4" fmla="*/ 0 h 847935"/>
              <a:gd name="connsiteX0" fmla="*/ 0 w 3713129"/>
              <a:gd name="connsiteY0" fmla="*/ 0 h 847935"/>
              <a:gd name="connsiteX1" fmla="*/ 3563117 w 3713129"/>
              <a:gd name="connsiteY1" fmla="*/ 0 h 847935"/>
              <a:gd name="connsiteX2" fmla="*/ 3713129 w 3713129"/>
              <a:gd name="connsiteY2" fmla="*/ 820634 h 847935"/>
              <a:gd name="connsiteX3" fmla="*/ 0 w 3713129"/>
              <a:gd name="connsiteY3" fmla="*/ 847935 h 847935"/>
              <a:gd name="connsiteX4" fmla="*/ 0 w 3713129"/>
              <a:gd name="connsiteY4" fmla="*/ 0 h 847935"/>
              <a:gd name="connsiteX0" fmla="*/ 0 w 3717452"/>
              <a:gd name="connsiteY0" fmla="*/ 0 h 847935"/>
              <a:gd name="connsiteX1" fmla="*/ 3563117 w 3717452"/>
              <a:gd name="connsiteY1" fmla="*/ 0 h 847935"/>
              <a:gd name="connsiteX2" fmla="*/ 3717452 w 3717452"/>
              <a:gd name="connsiteY2" fmla="*/ 847935 h 847935"/>
              <a:gd name="connsiteX3" fmla="*/ 0 w 3717452"/>
              <a:gd name="connsiteY3" fmla="*/ 847935 h 847935"/>
              <a:gd name="connsiteX4" fmla="*/ 0 w 3717452"/>
              <a:gd name="connsiteY4" fmla="*/ 0 h 847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7452" h="847935">
                <a:moveTo>
                  <a:pt x="0" y="0"/>
                </a:moveTo>
                <a:lnTo>
                  <a:pt x="3563117" y="0"/>
                </a:lnTo>
                <a:lnTo>
                  <a:pt x="3717452" y="847935"/>
                </a:lnTo>
                <a:lnTo>
                  <a:pt x="0" y="84793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54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defRPr/>
            </a:pPr>
            <a:r>
              <a:rPr lang="en-US" sz="2800" b="1" dirty="0">
                <a:solidFill>
                  <a:schemeClr val="bg1"/>
                </a:solidFill>
                <a:latin typeface="Arno Pro Smbd Caption" panose="02020702040506020403" pitchFamily="18" charset="0"/>
                <a:ea typeface="Adobe Gothic Std B" panose="020B0800000000000000" pitchFamily="34" charset="-128"/>
                <a:cs typeface="Arial" panose="020B0604020202020204" pitchFamily="34" charset="0"/>
              </a:rPr>
              <a:t>Regional Logistics and Research and Development Division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2CED62C3-7B43-4F65-19D8-83CE7211255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2" y="18140"/>
            <a:ext cx="548640" cy="76835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930FD8A-1B5F-57CB-F0A4-FF0AC05AEB82}"/>
              </a:ext>
            </a:extLst>
          </p:cNvPr>
          <p:cNvSpPr txBox="1"/>
          <p:nvPr/>
        </p:nvSpPr>
        <p:spPr>
          <a:xfrm>
            <a:off x="5688460" y="6211821"/>
            <a:ext cx="6503540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  <a:p>
            <a:pPr algn="ctr"/>
            <a:endParaRPr lang="en-US" b="1" dirty="0">
              <a:solidFill>
                <a:schemeClr val="bg1"/>
              </a:solidFill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3A30EE2-7F09-74BF-5B3C-667416037D8F}"/>
              </a:ext>
            </a:extLst>
          </p:cNvPr>
          <p:cNvSpPr txBox="1"/>
          <p:nvPr/>
        </p:nvSpPr>
        <p:spPr>
          <a:xfrm>
            <a:off x="0" y="6211821"/>
            <a:ext cx="5688459" cy="6463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                    PLTCOL GLENN C SAMPAGA</a:t>
            </a:r>
          </a:p>
          <a:p>
            <a:r>
              <a:rPr lang="en-US" b="1" dirty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                                  OIC, RLRDD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9898B58-354D-A154-04DD-54F3E2ABACD8}"/>
              </a:ext>
            </a:extLst>
          </p:cNvPr>
          <p:cNvSpPr txBox="1"/>
          <p:nvPr/>
        </p:nvSpPr>
        <p:spPr>
          <a:xfrm>
            <a:off x="5907375" y="6232970"/>
            <a:ext cx="61512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spc="800" dirty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POLICE REGIONAL OFFICE 13 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90165B2-441B-F514-373A-1134CF68DD6E}"/>
              </a:ext>
            </a:extLst>
          </p:cNvPr>
          <p:cNvSpPr txBox="1"/>
          <p:nvPr/>
        </p:nvSpPr>
        <p:spPr>
          <a:xfrm>
            <a:off x="6040726" y="6533172"/>
            <a:ext cx="601792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Home of the Brave, Friendly and Peace-Centered Police Force</a:t>
            </a: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DDDBDF2B-085B-A68D-AA73-94B87F96A7E4}"/>
              </a:ext>
            </a:extLst>
          </p:cNvPr>
          <p:cNvGrpSpPr/>
          <p:nvPr/>
        </p:nvGrpSpPr>
        <p:grpSpPr>
          <a:xfrm>
            <a:off x="562708" y="2916855"/>
            <a:ext cx="10824855" cy="2911227"/>
            <a:chOff x="5461972" y="3170777"/>
            <a:chExt cx="5699104" cy="2678817"/>
          </a:xfrm>
        </p:grpSpPr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32A83092-0BCB-A9A9-7C25-96DD312DB23E}"/>
                </a:ext>
              </a:extLst>
            </p:cNvPr>
            <p:cNvCxnSpPr/>
            <p:nvPr/>
          </p:nvCxnSpPr>
          <p:spPr>
            <a:xfrm>
              <a:off x="5465069" y="3170777"/>
              <a:ext cx="5669280" cy="91440"/>
            </a:xfrm>
            <a:prstGeom prst="line">
              <a:avLst/>
            </a:prstGeom>
            <a:ln w="635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7936E92D-BB77-F504-97B9-3EE564773F79}"/>
                </a:ext>
              </a:extLst>
            </p:cNvPr>
            <p:cNvCxnSpPr>
              <a:cxnSpLocks/>
            </p:cNvCxnSpPr>
            <p:nvPr/>
          </p:nvCxnSpPr>
          <p:spPr>
            <a:xfrm>
              <a:off x="5463085" y="5792365"/>
              <a:ext cx="5697990" cy="57229"/>
            </a:xfrm>
            <a:prstGeom prst="line">
              <a:avLst/>
            </a:prstGeom>
            <a:ln w="635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6E951DB-6048-990B-40FD-955199F1687D}"/>
                </a:ext>
              </a:extLst>
            </p:cNvPr>
            <p:cNvSpPr/>
            <p:nvPr/>
          </p:nvSpPr>
          <p:spPr>
            <a:xfrm>
              <a:off x="5461972" y="3204764"/>
              <a:ext cx="5699104" cy="2606730"/>
            </a:xfrm>
            <a:prstGeom prst="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B0D790C1-8760-E6B7-2E38-3ED7045B6249}"/>
              </a:ext>
            </a:extLst>
          </p:cNvPr>
          <p:cNvSpPr txBox="1"/>
          <p:nvPr/>
        </p:nvSpPr>
        <p:spPr>
          <a:xfrm>
            <a:off x="562707" y="2966181"/>
            <a:ext cx="108164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bg1"/>
                </a:solidFill>
                <a:latin typeface="Arial Narrow" panose="020B0606020202030204" pitchFamily="34" charset="0"/>
              </a:rPr>
              <a:t>Logistical Matters and Disposition of Personnel in PRO13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6B34627-1533-ED90-FF05-AD178A259D96}"/>
              </a:ext>
            </a:extLst>
          </p:cNvPr>
          <p:cNvSpPr txBox="1"/>
          <p:nvPr/>
        </p:nvSpPr>
        <p:spPr>
          <a:xfrm>
            <a:off x="3261544" y="5112756"/>
            <a:ext cx="5668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November 4, 2023</a:t>
            </a:r>
          </a:p>
          <a:p>
            <a:pPr algn="ctr"/>
            <a:r>
              <a:rPr lang="en-US" sz="1400" b="1" dirty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Camp Col Rafael C Rodriguez, Butuan City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7C4165F4-1E2B-437A-AA93-B81B11470BA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4461" y="4098027"/>
            <a:ext cx="1908182" cy="207238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0EBE53F-B0D7-4B72-99AA-B4B5F085793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02" y="12700"/>
            <a:ext cx="760148" cy="75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9420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0"/>
            <a:ext cx="482600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7" y="3441350"/>
            <a:ext cx="710189" cy="710189"/>
          </a:xfrm>
          <a:prstGeom prst="ellipse">
            <a:avLst/>
          </a:prstGeom>
          <a:blipFill dpi="0" rotWithShape="1">
            <a:blip r:embed="rId2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189697" y="4240439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A755498-E323-4CD2-9304-89ED5286E54E}"/>
              </a:ext>
            </a:extLst>
          </p:cNvPr>
          <p:cNvSpPr/>
          <p:nvPr/>
        </p:nvSpPr>
        <p:spPr>
          <a:xfrm>
            <a:off x="189697" y="5039529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189697" y="5838618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675" y="2374343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678AA9D5-C238-4A54-8D5A-D654F8E7C30B}"/>
              </a:ext>
            </a:extLst>
          </p:cNvPr>
          <p:cNvGrpSpPr/>
          <p:nvPr/>
        </p:nvGrpSpPr>
        <p:grpSpPr>
          <a:xfrm>
            <a:off x="2551482" y="1157948"/>
            <a:ext cx="2549562" cy="1912626"/>
            <a:chOff x="2551482" y="1157948"/>
            <a:chExt cx="2549562" cy="1912626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C171216E-8015-4C90-B39E-C017DA2B67A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t="27848" r="35880"/>
            <a:stretch/>
          </p:blipFill>
          <p:spPr>
            <a:xfrm>
              <a:off x="2551482" y="1157948"/>
              <a:ext cx="2549562" cy="1912626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3368BB2-D8C6-4971-85BB-3644EF91F1E8}"/>
                </a:ext>
              </a:extLst>
            </p:cNvPr>
            <p:cNvSpPr/>
            <p:nvPr/>
          </p:nvSpPr>
          <p:spPr>
            <a:xfrm>
              <a:off x="3969580" y="2472319"/>
              <a:ext cx="1131464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3200" b="1" dirty="0">
                  <a:ln w="1905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  <a:latin typeface="Bebas" pitchFamily="2" charset="0"/>
                </a:rPr>
                <a:t>MOVE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1343474-E1C1-4583-8CD3-6660000F0CA9}"/>
              </a:ext>
            </a:extLst>
          </p:cNvPr>
          <p:cNvGrpSpPr/>
          <p:nvPr/>
        </p:nvGrpSpPr>
        <p:grpSpPr>
          <a:xfrm>
            <a:off x="5302831" y="1515639"/>
            <a:ext cx="2554924" cy="1913361"/>
            <a:chOff x="5302831" y="1515639"/>
            <a:chExt cx="2554924" cy="1913361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D4921312-0C34-4D23-B666-74559455317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302831" y="1515639"/>
              <a:ext cx="2549563" cy="1913361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4E75DC9-EFEB-4789-ACE7-4CEF045674B8}"/>
                </a:ext>
              </a:extLst>
            </p:cNvPr>
            <p:cNvSpPr/>
            <p:nvPr/>
          </p:nvSpPr>
          <p:spPr>
            <a:xfrm>
              <a:off x="6594845" y="2844225"/>
              <a:ext cx="1262910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3200" b="1" dirty="0">
                  <a:ln w="1905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  <a:latin typeface="Bebas" pitchFamily="2" charset="0"/>
                </a:rPr>
                <a:t>SHOOT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390F2B6-9DFB-42F1-8FD8-B0B53F99A578}"/>
              </a:ext>
            </a:extLst>
          </p:cNvPr>
          <p:cNvGrpSpPr/>
          <p:nvPr/>
        </p:nvGrpSpPr>
        <p:grpSpPr>
          <a:xfrm>
            <a:off x="8054181" y="1874336"/>
            <a:ext cx="2587165" cy="1938701"/>
            <a:chOff x="8054181" y="1874336"/>
            <a:chExt cx="2587165" cy="1938701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AE91A90-FF2E-4A43-96A6-3D0A606DC22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12578" t="3153" r="7127" b="8516"/>
            <a:stretch/>
          </p:blipFill>
          <p:spPr>
            <a:xfrm>
              <a:off x="8054181" y="1874336"/>
              <a:ext cx="2549562" cy="1913361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1FF7A48-D797-43E3-A2DB-93DA832256BD}"/>
                </a:ext>
              </a:extLst>
            </p:cNvPr>
            <p:cNvSpPr/>
            <p:nvPr/>
          </p:nvSpPr>
          <p:spPr>
            <a:xfrm>
              <a:off x="8220169" y="3259039"/>
              <a:ext cx="2421177" cy="55399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3000" b="1" dirty="0">
                  <a:ln w="1905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  <a:latin typeface="Bebas" pitchFamily="2" charset="0"/>
                </a:rPr>
                <a:t>COMMUNICATE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7008E68-0CCC-4F97-951E-BB5D7EA65E65}"/>
              </a:ext>
            </a:extLst>
          </p:cNvPr>
          <p:cNvGrpSpPr/>
          <p:nvPr/>
        </p:nvGrpSpPr>
        <p:grpSpPr>
          <a:xfrm>
            <a:off x="2907204" y="3256342"/>
            <a:ext cx="2554871" cy="1932411"/>
            <a:chOff x="2907204" y="3256342"/>
            <a:chExt cx="2554871" cy="19324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BCFC7D87-25BC-4FD8-97DF-4DA0B9DC16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/>
            <a:srcRect l="5099" t="12255" r="4011"/>
            <a:stretch/>
          </p:blipFill>
          <p:spPr>
            <a:xfrm>
              <a:off x="2907204" y="3256342"/>
              <a:ext cx="2549562" cy="1913361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8711E4EC-E77E-4B33-B3BC-F76B1489C045}"/>
                </a:ext>
              </a:extLst>
            </p:cNvPr>
            <p:cNvSpPr/>
            <p:nvPr/>
          </p:nvSpPr>
          <p:spPr>
            <a:xfrm>
              <a:off x="3436456" y="4665533"/>
              <a:ext cx="2025619" cy="52322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800" b="1" dirty="0">
                  <a:ln w="1905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  <a:latin typeface="Bebas" pitchFamily="2" charset="0"/>
                </a:rPr>
                <a:t>INVESTIGATE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C0FC631-03D5-4C02-89FA-12C319C20032}"/>
              </a:ext>
            </a:extLst>
          </p:cNvPr>
          <p:cNvGrpSpPr/>
          <p:nvPr/>
        </p:nvGrpSpPr>
        <p:grpSpPr>
          <a:xfrm>
            <a:off x="5658553" y="3655383"/>
            <a:ext cx="2584604" cy="1913727"/>
            <a:chOff x="5658553" y="3655383"/>
            <a:chExt cx="2584604" cy="1913727"/>
          </a:xfrm>
        </p:grpSpPr>
        <p:pic>
          <p:nvPicPr>
            <p:cNvPr id="1026" name="Picture 2" descr="No photo description available.">
              <a:extLst>
                <a:ext uri="{FF2B5EF4-FFF2-40B4-BE49-F238E27FC236}">
                  <a16:creationId xmlns:a16="http://schemas.microsoft.com/office/drawing/2014/main" id="{43CE0E9F-5DDB-4ACA-BF7B-B2EBBA0FF5C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851" t="4722" r="9314" b="10001"/>
            <a:stretch/>
          </p:blipFill>
          <p:spPr bwMode="auto">
            <a:xfrm>
              <a:off x="5658553" y="3655383"/>
              <a:ext cx="2549561" cy="1913727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5B3DC7E-3AE9-4C38-9AF6-3B073C23C371}"/>
                </a:ext>
              </a:extLst>
            </p:cNvPr>
            <p:cNvSpPr/>
            <p:nvPr/>
          </p:nvSpPr>
          <p:spPr>
            <a:xfrm>
              <a:off x="5881548" y="5095015"/>
              <a:ext cx="2361609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400" b="1" dirty="0">
                  <a:ln w="1905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  <a:latin typeface="Bebas" pitchFamily="2" charset="0"/>
                </a:rPr>
                <a:t>infrastructure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08BE7C5-8B91-48D3-A6FD-9FED99E64192}"/>
              </a:ext>
            </a:extLst>
          </p:cNvPr>
          <p:cNvGrpSpPr/>
          <p:nvPr/>
        </p:nvGrpSpPr>
        <p:grpSpPr>
          <a:xfrm>
            <a:off x="8409901" y="4015519"/>
            <a:ext cx="2586434" cy="1924699"/>
            <a:chOff x="8409901" y="4015519"/>
            <a:chExt cx="2586434" cy="1924699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55891459-D2B5-42DB-8F51-B936124A559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8409901" y="4015519"/>
              <a:ext cx="2549233" cy="1916802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0CE4676-D9AC-47D2-B468-AE5CFED87D10}"/>
                </a:ext>
              </a:extLst>
            </p:cNvPr>
            <p:cNvSpPr/>
            <p:nvPr/>
          </p:nvSpPr>
          <p:spPr>
            <a:xfrm>
              <a:off x="8565798" y="5478553"/>
              <a:ext cx="2430537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400" b="1" dirty="0">
                  <a:ln w="19050">
                    <a:solidFill>
                      <a:schemeClr val="tx1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  <a:latin typeface="Bebas" pitchFamily="2" charset="0"/>
                </a:rPr>
                <a:t>Other  equipment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83867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66;p18">
            <a:extLst>
              <a:ext uri="{FF2B5EF4-FFF2-40B4-BE49-F238E27FC236}">
                <a16:creationId xmlns:a16="http://schemas.microsoft.com/office/drawing/2014/main" id="{8DA6B9C2-E758-42CB-A751-47AE5A02DE47}"/>
              </a:ext>
            </a:extLst>
          </p:cNvPr>
          <p:cNvSpPr/>
          <p:nvPr/>
        </p:nvSpPr>
        <p:spPr>
          <a:xfrm>
            <a:off x="-2292066" y="-180646"/>
            <a:ext cx="8159891" cy="7038646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2"/>
            <a:stretch>
              <a:fillRect l="-14928" r="-14928"/>
            </a:stretch>
          </a:blipFill>
          <a:ln>
            <a:noFill/>
          </a:ln>
        </p:spPr>
      </p:sp>
      <p:sp>
        <p:nvSpPr>
          <p:cNvPr id="12" name="Google Shape;167;p18">
            <a:extLst>
              <a:ext uri="{FF2B5EF4-FFF2-40B4-BE49-F238E27FC236}">
                <a16:creationId xmlns:a16="http://schemas.microsoft.com/office/drawing/2014/main" id="{859F5DF0-B7F4-429B-AB0E-0F1F0E1DBAEE}"/>
              </a:ext>
            </a:extLst>
          </p:cNvPr>
          <p:cNvSpPr/>
          <p:nvPr/>
        </p:nvSpPr>
        <p:spPr>
          <a:xfrm>
            <a:off x="5892096" y="-174022"/>
            <a:ext cx="8145226" cy="7032018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3"/>
            <a:stretch>
              <a:fillRect l="-6193" r="-23540"/>
            </a:stretch>
          </a:blipFill>
          <a:ln>
            <a:noFill/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89AABF3-18F6-4059-845A-F8184E44C1CA}"/>
              </a:ext>
            </a:extLst>
          </p:cNvPr>
          <p:cNvSpPr/>
          <p:nvPr/>
        </p:nvSpPr>
        <p:spPr>
          <a:xfrm>
            <a:off x="1796" y="-180646"/>
            <a:ext cx="12201441" cy="7038642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6" y="5902714"/>
            <a:ext cx="792000" cy="792000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1073633" y="5984525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A755498-E323-4CD2-9304-89ED5286E54E}"/>
              </a:ext>
            </a:extLst>
          </p:cNvPr>
          <p:cNvSpPr/>
          <p:nvPr/>
        </p:nvSpPr>
        <p:spPr>
          <a:xfrm>
            <a:off x="1867081" y="5984525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60529" y="5984525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334C746-37BC-4F69-9215-B8E16E19A464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Logistics Capability Index: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Mobility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6DCB4A31-0D8A-477E-8A09-8EDE7E1896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3081727"/>
              </p:ext>
            </p:extLst>
          </p:nvPr>
        </p:nvGraphicFramePr>
        <p:xfrm>
          <a:off x="1621104" y="1155433"/>
          <a:ext cx="8673443" cy="43954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3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718533453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161744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288000">
                <a:tc rowSpan="2"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PH" altLang="en-US" sz="16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Office/Unit</a:t>
                      </a:r>
                      <a:endParaRPr kumimoji="0" lang="en-PH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PH" altLang="en-US" sz="16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 TEA  </a:t>
                      </a:r>
                      <a:endParaRPr kumimoji="0" lang="en-PH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PH" altLang="en-US" sz="14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Issued Vehicles</a:t>
                      </a:r>
                      <a:endParaRPr kumimoji="0" lang="en-PH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PH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/>
                      <a:r>
                        <a:rPr kumimoji="0" lang="en-US" sz="16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Total</a:t>
                      </a:r>
                      <a:endParaRPr kumimoji="0" lang="en-PH" sz="16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PH" altLang="en-US" sz="16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Var</a:t>
                      </a:r>
                      <a:endParaRPr kumimoji="0" lang="en-PH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PH" altLang="en-US" sz="16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% Fill-up </a:t>
                      </a:r>
                      <a:endParaRPr kumimoji="0" lang="en-PH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000"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5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Patrol Car</a:t>
                      </a:r>
                      <a:endParaRPr kumimoji="0" lang="en-US" altLang="en-US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6" marR="9526" marT="9527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5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Patrol Jeep</a:t>
                      </a:r>
                      <a:endParaRPr kumimoji="0" lang="en-US" altLang="en-US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6" marR="9526" marT="9527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5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Truck</a:t>
                      </a:r>
                      <a:endParaRPr kumimoji="0" lang="en-US" altLang="en-US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6" marR="9526" marT="9527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5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MC</a:t>
                      </a:r>
                      <a:endParaRPr kumimoji="0" lang="en-US" altLang="en-US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6" marR="9526" marT="9527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5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Bus</a:t>
                      </a:r>
                      <a:endParaRPr kumimoji="0" lang="en-US" altLang="en-US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6" marR="9526" marT="9527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6" marR="9526" marT="9527" marB="0" anchor="ctr" horzOverflow="overflow"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000"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PH" altLang="en-US" sz="18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 RHQ</a:t>
                      </a:r>
                      <a:endParaRPr kumimoji="0" lang="en-PH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PH" altLang="en-US" sz="17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24</a:t>
                      </a:r>
                      <a:endParaRPr kumimoji="0" lang="en-PH" alt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9526" marR="9526" marT="9527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</a:t>
                      </a:r>
                      <a:endParaRPr kumimoji="0" lang="en-US" alt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9526" marR="9526" marT="9527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9526" marR="9526" marT="9527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7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</a:t>
                      </a:r>
                      <a:endParaRPr kumimoji="0" lang="en-US" altLang="en-US" sz="1700" b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6" marR="9526" marT="9527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</a:t>
                      </a:r>
                      <a:endParaRPr kumimoji="0" lang="en-US" alt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6" marR="9526" marT="9527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</a:p>
                  </a:txBody>
                  <a:tcPr marL="9525" marR="9525" marT="952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-15</a:t>
                      </a:r>
                      <a:endParaRPr kumimoji="0" lang="en-US" altLang="en-PH" sz="17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7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</a:rPr>
                        <a:t>37.50%</a:t>
                      </a:r>
                      <a:endParaRPr kumimoji="0" lang="en-US" sz="1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000"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BCPO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9930" marR="7993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PH" altLang="en-US" sz="17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78</a:t>
                      </a:r>
                      <a:endParaRPr kumimoji="0" lang="en-PH" altLang="en-US" sz="1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2" marR="11722" marT="10085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11722" marR="11722" marT="10085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22</a:t>
                      </a:r>
                      <a:endParaRPr kumimoji="0" lang="en-US" altLang="en-PH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11722" marR="11722" marT="10085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kumimoji="0" lang="en-PH" alt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2" marR="11722" marT="10085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PH" sz="17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41</a:t>
                      </a:r>
                    </a:p>
                  </a:txBody>
                  <a:tcPr marL="11722" marR="11722" marT="10085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11722" marR="11722" marT="10085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63</a:t>
                      </a:r>
                    </a:p>
                  </a:txBody>
                  <a:tcPr marL="9525" marR="9525" marT="952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-15</a:t>
                      </a:r>
                      <a:endParaRPr kumimoji="0" lang="en-US" altLang="en-PH" sz="17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7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</a:rPr>
                        <a:t>80.77%</a:t>
                      </a:r>
                      <a:endParaRPr kumimoji="0" lang="en-US" sz="1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000"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ADNPPO 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9930" marR="7993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PH" altLang="en-US" sz="17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85</a:t>
                      </a:r>
                      <a:endParaRPr kumimoji="0" lang="en-PH" alt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36</a:t>
                      </a:r>
                      <a:endParaRPr kumimoji="0" lang="en-US" altLang="en-PH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kumimoji="0" lang="en-PH" alt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PH" sz="17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33</a:t>
                      </a: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kumimoji="0" lang="en-PH" alt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</a:t>
                      </a:r>
                    </a:p>
                  </a:txBody>
                  <a:tcPr marL="9525" marR="9525" marT="952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-15</a:t>
                      </a:r>
                      <a:endParaRPr kumimoji="0" lang="en-US" altLang="en-PH" sz="17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7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</a:rPr>
                        <a:t>82.35%</a:t>
                      </a:r>
                      <a:endParaRPr kumimoji="0" lang="en-US" sz="1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6000"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ADSPPO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9930" marR="7993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PH" altLang="en-US" sz="17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121</a:t>
                      </a:r>
                      <a:endParaRPr kumimoji="0" lang="en-PH" alt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48</a:t>
                      </a:r>
                      <a:endParaRPr kumimoji="0" lang="en-US" altLang="en-PH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  <a:endParaRPr kumimoji="0" lang="en-PH" alt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PH" sz="17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</a:t>
                      </a: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kumimoji="0" lang="en-PH" alt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</a:t>
                      </a:r>
                    </a:p>
                  </a:txBody>
                  <a:tcPr marL="9525" marR="9525" marT="952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-31</a:t>
                      </a:r>
                      <a:endParaRPr kumimoji="0" lang="en-US" altLang="en-PH" sz="17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7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</a:rPr>
                        <a:t>74.38%</a:t>
                      </a:r>
                      <a:endParaRPr kumimoji="0" lang="en-US" sz="1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6000"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SDNPPO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9930" marR="7993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PH" altLang="en-US" sz="17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111</a:t>
                      </a:r>
                      <a:endParaRPr kumimoji="0" lang="en-PH" alt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64</a:t>
                      </a:r>
                      <a:endParaRPr kumimoji="0" lang="en-US" altLang="en-PH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  <a:endParaRPr kumimoji="0" lang="en-PH" alt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PH" sz="17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53</a:t>
                      </a: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kumimoji="0" lang="en-PH" alt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118</a:t>
                      </a:r>
                    </a:p>
                  </a:txBody>
                  <a:tcPr marL="9525" marR="9525" marT="952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+7</a:t>
                      </a:r>
                      <a:endParaRPr kumimoji="0" lang="en-US" altLang="en-PH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7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</a:rPr>
                        <a:t>106.31%</a:t>
                      </a:r>
                      <a:endParaRPr kumimoji="0" lang="en-US" sz="1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6000"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SDSPPO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9930" marR="7993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PH" altLang="en-US" sz="17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124</a:t>
                      </a:r>
                      <a:endParaRPr kumimoji="0" lang="en-PH" altLang="en-US" sz="1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48</a:t>
                      </a:r>
                      <a:endParaRPr kumimoji="0" lang="en-US" altLang="en-PH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kumimoji="0" lang="en-PH" alt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PH" sz="17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kumimoji="0" lang="en-PH" alt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98</a:t>
                      </a:r>
                    </a:p>
                  </a:txBody>
                  <a:tcPr marL="9525" marR="9525" marT="952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-26</a:t>
                      </a:r>
                      <a:endParaRPr kumimoji="0" lang="en-US" altLang="en-PH" sz="17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7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</a:rPr>
                        <a:t>79.03%</a:t>
                      </a:r>
                      <a:endParaRPr kumimoji="0" lang="en-US" sz="1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6000"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DIPPO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9930" marR="7993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PH" altLang="en-US" sz="17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66</a:t>
                      </a:r>
                      <a:endParaRPr kumimoji="0" lang="en-PH" altLang="en-US" sz="1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17</a:t>
                      </a: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kumimoji="0" lang="en-PH" alt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PH" sz="17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</a:t>
                      </a: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kumimoji="0" lang="en-PH" alt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46</a:t>
                      </a:r>
                    </a:p>
                  </a:txBody>
                  <a:tcPr marL="9525" marR="9525" marT="952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-20</a:t>
                      </a:r>
                      <a:endParaRPr kumimoji="0" lang="en-US" altLang="en-PH" sz="17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7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</a:rPr>
                        <a:t>69.70%</a:t>
                      </a:r>
                      <a:endParaRPr kumimoji="0" lang="en-US" sz="1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9400"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RMFB13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9930" marR="7993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PH" altLang="en-US" sz="1700" b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65</a:t>
                      </a:r>
                      <a:endParaRPr kumimoji="0" lang="en-PH" altLang="en-US" sz="1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endParaRPr kumimoji="0" lang="en-PH" alt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PH" sz="1700" b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kumimoji="0" lang="en-PH" alt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</a:p>
                  </a:txBody>
                  <a:tcPr marL="9525" marR="9525" marT="952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1700" b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-45</a:t>
                      </a:r>
                      <a:endParaRPr kumimoji="0" lang="en-US" altLang="en-PH" sz="17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7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</a:rPr>
                        <a:t>30.77%</a:t>
                      </a:r>
                      <a:endParaRPr kumimoji="0" lang="en-US" sz="1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04000"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PH" altLang="en-US" sz="18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Total</a:t>
                      </a:r>
                      <a:endParaRPr kumimoji="0" lang="en-PH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PH" altLang="en-US" sz="20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674</a:t>
                      </a:r>
                      <a:endParaRPr kumimoji="0" lang="en-PH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242</a:t>
                      </a: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kumimoji="0" lang="en-PH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11724" marR="11724" marT="1008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20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514</a:t>
                      </a:r>
                      <a:endParaRPr kumimoji="0" lang="en-US" altLang="en-PH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8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6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4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algn="l" defTabSz="457200" rtl="0" eaLnBrk="1" latinLnBrk="0" hangingPunct="1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1"/>
                        </a:buClr>
                        <a:buSzPct val="80000"/>
                        <a:buFont typeface="Wingdings 3" panose="05040102010807070707" pitchFamily="18" charset="2"/>
                        <a:defRPr sz="1200" kern="1200">
                          <a:solidFill>
                            <a:srgbClr val="0F496F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PH" sz="200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-160</a:t>
                      </a:r>
                      <a:endParaRPr kumimoji="0" lang="en-US" altLang="en-PH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6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Franklin Gothic Medium Cond" panose="020B0606030402020204" pitchFamily="34" charset="0"/>
                        </a:rPr>
                        <a:t>76.26%</a:t>
                      </a:r>
                      <a:endParaRPr lang="en-US" sz="2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" name="Oval 1">
            <a:extLst>
              <a:ext uri="{FF2B5EF4-FFF2-40B4-BE49-F238E27FC236}">
                <a16:creationId xmlns:a16="http://schemas.microsoft.com/office/drawing/2014/main" id="{AEF9B7DB-A9DE-4258-A19E-2979665C8DF3}"/>
              </a:ext>
            </a:extLst>
          </p:cNvPr>
          <p:cNvSpPr/>
          <p:nvPr/>
        </p:nvSpPr>
        <p:spPr>
          <a:xfrm>
            <a:off x="8755453" y="5038725"/>
            <a:ext cx="1400175" cy="521633"/>
          </a:xfrm>
          <a:prstGeom prst="ellipse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225161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66;p18">
            <a:extLst>
              <a:ext uri="{FF2B5EF4-FFF2-40B4-BE49-F238E27FC236}">
                <a16:creationId xmlns:a16="http://schemas.microsoft.com/office/drawing/2014/main" id="{9551A877-63C8-4ADB-A6EF-D6FEBB3209C4}"/>
              </a:ext>
            </a:extLst>
          </p:cNvPr>
          <p:cNvSpPr/>
          <p:nvPr/>
        </p:nvSpPr>
        <p:spPr>
          <a:xfrm>
            <a:off x="-2292066" y="-180646"/>
            <a:ext cx="8159891" cy="7038646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2"/>
            <a:stretch>
              <a:fillRect l="-14928" r="-14928"/>
            </a:stretch>
          </a:blipFill>
          <a:ln>
            <a:noFill/>
          </a:ln>
        </p:spPr>
      </p:sp>
      <p:sp>
        <p:nvSpPr>
          <p:cNvPr id="15" name="Google Shape;167;p18">
            <a:extLst>
              <a:ext uri="{FF2B5EF4-FFF2-40B4-BE49-F238E27FC236}">
                <a16:creationId xmlns:a16="http://schemas.microsoft.com/office/drawing/2014/main" id="{4D74EAFA-2FAA-4EF3-A9FC-0B1344F157B6}"/>
              </a:ext>
            </a:extLst>
          </p:cNvPr>
          <p:cNvSpPr/>
          <p:nvPr/>
        </p:nvSpPr>
        <p:spPr>
          <a:xfrm>
            <a:off x="5892096" y="-174022"/>
            <a:ext cx="8145226" cy="7032018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3"/>
            <a:stretch>
              <a:fillRect l="-6193" r="-23540"/>
            </a:stretch>
          </a:blipFill>
          <a:ln>
            <a:noFill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19EDB18-A47C-4E7A-A347-73EBF81E7CED}"/>
              </a:ext>
            </a:extLst>
          </p:cNvPr>
          <p:cNvSpPr/>
          <p:nvPr/>
        </p:nvSpPr>
        <p:spPr>
          <a:xfrm>
            <a:off x="1796" y="-180646"/>
            <a:ext cx="12201441" cy="7038642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6" y="5902714"/>
            <a:ext cx="792000" cy="792000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1073633" y="5984525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A755498-E323-4CD2-9304-89ED5286E54E}"/>
              </a:ext>
            </a:extLst>
          </p:cNvPr>
          <p:cNvSpPr/>
          <p:nvPr/>
        </p:nvSpPr>
        <p:spPr>
          <a:xfrm>
            <a:off x="1867081" y="5984525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60529" y="5984525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334C746-37BC-4F69-9215-B8E16E19A464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Distribution of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Mobility Assets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B21AA22-30FD-473D-A736-9DC18716D815}"/>
              </a:ext>
            </a:extLst>
          </p:cNvPr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3626864815"/>
              </p:ext>
            </p:extLst>
          </p:nvPr>
        </p:nvGraphicFramePr>
        <p:xfrm>
          <a:off x="282000" y="1117719"/>
          <a:ext cx="11628000" cy="404152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04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latin typeface="Franklin Gothic Medium Cond" panose="020B0606030402020204" pitchFamily="34" charset="0"/>
                        </a:rPr>
                        <a:t>Office/</a:t>
                      </a:r>
                    </a:p>
                    <a:p>
                      <a:pPr algn="ctr"/>
                      <a:r>
                        <a:rPr lang="en-US" sz="1400" b="0" dirty="0">
                          <a:latin typeface="Franklin Gothic Medium Cond" panose="020B0606030402020204" pitchFamily="34" charset="0"/>
                        </a:rPr>
                        <a:t>Unit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latin typeface="Franklin Gothic Medium Cond" panose="020B0606030402020204" pitchFamily="34" charset="0"/>
                        </a:rPr>
                        <a:t>TEA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Patrol Car</a:t>
                      </a:r>
                    </a:p>
                  </a:txBody>
                  <a:tcPr marL="5921" marR="5921" marT="59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Patrol</a:t>
                      </a:r>
                      <a:r>
                        <a:rPr lang="en-US" sz="14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Jeep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1" marR="5921" marT="59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Personnel Carrier</a:t>
                      </a:r>
                    </a:p>
                  </a:txBody>
                  <a:tcPr marL="5921" marR="5921" marT="59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LTV</a:t>
                      </a:r>
                    </a:p>
                  </a:txBody>
                  <a:tcPr marL="5921" marR="5921" marT="59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Truck</a:t>
                      </a:r>
                    </a:p>
                  </a:txBody>
                  <a:tcPr marL="5921" marR="5921" marT="59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MC</a:t>
                      </a:r>
                    </a:p>
                  </a:txBody>
                  <a:tcPr marL="5921" marR="5921" marT="59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SPV</a:t>
                      </a:r>
                    </a:p>
                  </a:txBody>
                  <a:tcPr marL="5921" marR="5921" marT="59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Bus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1" marR="5921" marT="59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Total</a:t>
                      </a:r>
                    </a:p>
                  </a:txBody>
                  <a:tcPr marL="5921" marR="5921" marT="59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latin typeface="Franklin Gothic Medium Cond" panose="020B0606030402020204" pitchFamily="34" charset="0"/>
                        </a:rPr>
                        <a:t>Variance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latin typeface="Franklin Gothic Medium Cond" panose="020B0606030402020204" pitchFamily="34" charset="0"/>
                        </a:rPr>
                        <a:t>% Fill-Up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2494">
                <a:tc>
                  <a:txBody>
                    <a:bodyPr/>
                    <a:lstStyle/>
                    <a:p>
                      <a:pPr marL="93980" indent="0"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RHQ</a:t>
                      </a:r>
                    </a:p>
                  </a:txBody>
                  <a:tcPr marL="7144" marR="7144" marT="714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24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16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34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+10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141.67%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2494">
                <a:tc>
                  <a:txBody>
                    <a:bodyPr/>
                    <a:lstStyle/>
                    <a:p>
                      <a:r>
                        <a:rPr lang="en-PH" sz="1600" b="0" dirty="0">
                          <a:latin typeface="Franklin Gothic Medium Cond" panose="020B0606030402020204" pitchFamily="34" charset="0"/>
                        </a:rPr>
                        <a:t>  BCPO</a:t>
                      </a:r>
                    </a:p>
                  </a:txBody>
                  <a:tcPr marL="7144" marR="7144" marT="714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78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22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41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69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-9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88.46%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2494">
                <a:tc>
                  <a:txBody>
                    <a:bodyPr/>
                    <a:lstStyle/>
                    <a:p>
                      <a:pPr marL="93980" indent="0"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ADNPPO</a:t>
                      </a:r>
                    </a:p>
                  </a:txBody>
                  <a:tcPr marL="7144" marR="7144" marT="714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85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36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33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76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-9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89.41%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2494">
                <a:tc>
                  <a:txBody>
                    <a:bodyPr/>
                    <a:lstStyle/>
                    <a:p>
                      <a:pPr marL="93980" indent="0"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ADSPPO</a:t>
                      </a:r>
                    </a:p>
                  </a:txBody>
                  <a:tcPr marL="7144" marR="7144" marT="714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121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48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97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-24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80.17%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2494">
                <a:tc>
                  <a:txBody>
                    <a:bodyPr/>
                    <a:lstStyle/>
                    <a:p>
                      <a:pPr marL="93980" indent="0"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SDNPPO</a:t>
                      </a:r>
                    </a:p>
                  </a:txBody>
                  <a:tcPr marL="7144" marR="7144" marT="714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111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64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53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123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+12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110.81%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2494">
                <a:tc>
                  <a:txBody>
                    <a:bodyPr/>
                    <a:lstStyle/>
                    <a:p>
                      <a:pPr marL="93980" indent="0"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SDSPPO</a:t>
                      </a:r>
                    </a:p>
                  </a:txBody>
                  <a:tcPr marL="7144" marR="7144" marT="714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124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48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50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103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-21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83.06%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7117">
                <a:tc>
                  <a:txBody>
                    <a:bodyPr/>
                    <a:lstStyle/>
                    <a:p>
                      <a:pPr marL="93980" indent="0"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DIPPO</a:t>
                      </a:r>
                    </a:p>
                  </a:txBody>
                  <a:tcPr marL="7144" marR="7144" marT="714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66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17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28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50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-16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75.76%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54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PH" sz="1800" b="0" dirty="0">
                          <a:latin typeface="Franklin Gothic Medium Cond" panose="020B0606030402020204" pitchFamily="34" charset="0"/>
                        </a:rPr>
                        <a:t> 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RMFB13</a:t>
                      </a:r>
                      <a:endParaRPr lang="en-PH" sz="16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7144" marR="7144" marT="714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65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25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-40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 panose="02020603050405020304"/>
                          <a:cs typeface="Calibri" panose="020F0502020204030204" pitchFamily="34" charset="0"/>
                        </a:rPr>
                        <a:t>38.46%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" panose="020B06030201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</a:t>
                      </a:r>
                    </a:p>
                  </a:txBody>
                  <a:tcPr marL="5921" marR="5921" marT="59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674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242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577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Franklin Gothic Medium" panose="020B06030201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-97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Franklin Gothic Medium" panose="020B06030201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85.61%</a:t>
                      </a:r>
                    </a:p>
                  </a:txBody>
                  <a:tcPr marL="51437" marR="51437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1F5DFE20-3FC9-4E14-B06C-61CB9E4F6C0C}"/>
              </a:ext>
            </a:extLst>
          </p:cNvPr>
          <p:cNvSpPr/>
          <p:nvPr/>
        </p:nvSpPr>
        <p:spPr>
          <a:xfrm>
            <a:off x="10772775" y="4684149"/>
            <a:ext cx="1137225" cy="484615"/>
          </a:xfrm>
          <a:prstGeom prst="ellipse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388073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66;p18">
            <a:extLst>
              <a:ext uri="{FF2B5EF4-FFF2-40B4-BE49-F238E27FC236}">
                <a16:creationId xmlns:a16="http://schemas.microsoft.com/office/drawing/2014/main" id="{BAA9F864-2FCE-4BD1-8B32-337F89D6D4D9}"/>
              </a:ext>
            </a:extLst>
          </p:cNvPr>
          <p:cNvSpPr/>
          <p:nvPr/>
        </p:nvSpPr>
        <p:spPr>
          <a:xfrm>
            <a:off x="-2292066" y="-180646"/>
            <a:ext cx="8159891" cy="7038646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2"/>
            <a:stretch>
              <a:fillRect l="-14928" r="-14928"/>
            </a:stretch>
          </a:blipFill>
          <a:ln>
            <a:noFill/>
          </a:ln>
        </p:spPr>
      </p:sp>
      <p:sp>
        <p:nvSpPr>
          <p:cNvPr id="15" name="Google Shape;167;p18">
            <a:extLst>
              <a:ext uri="{FF2B5EF4-FFF2-40B4-BE49-F238E27FC236}">
                <a16:creationId xmlns:a16="http://schemas.microsoft.com/office/drawing/2014/main" id="{FE1AA592-089D-475F-85A4-C0BCA4EBC914}"/>
              </a:ext>
            </a:extLst>
          </p:cNvPr>
          <p:cNvSpPr/>
          <p:nvPr/>
        </p:nvSpPr>
        <p:spPr>
          <a:xfrm>
            <a:off x="5892096" y="-174022"/>
            <a:ext cx="8145226" cy="7032018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3"/>
            <a:stretch>
              <a:fillRect l="-6193" r="-23540"/>
            </a:stretch>
          </a:blipFill>
          <a:ln>
            <a:noFill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093C2CC-E69F-4CED-A223-D770E6173F35}"/>
              </a:ext>
            </a:extLst>
          </p:cNvPr>
          <p:cNvSpPr/>
          <p:nvPr/>
        </p:nvSpPr>
        <p:spPr>
          <a:xfrm>
            <a:off x="1796" y="-180646"/>
            <a:ext cx="12201441" cy="7038642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6" y="5902714"/>
            <a:ext cx="792000" cy="792000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1073633" y="5984525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A755498-E323-4CD2-9304-89ED5286E54E}"/>
              </a:ext>
            </a:extLst>
          </p:cNvPr>
          <p:cNvSpPr/>
          <p:nvPr/>
        </p:nvSpPr>
        <p:spPr>
          <a:xfrm>
            <a:off x="1867081" y="5984525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60529" y="5984525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334C746-37BC-4F69-9215-B8E16E19A464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Serviceability: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Mobility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C51A6FE-7F04-4427-97C2-C0A117256F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8619665"/>
              </p:ext>
            </p:extLst>
          </p:nvPr>
        </p:nvGraphicFramePr>
        <p:xfrm>
          <a:off x="1484796" y="1374884"/>
          <a:ext cx="9222408" cy="3845492"/>
        </p:xfrm>
        <a:graphic>
          <a:graphicData uri="http://schemas.openxmlformats.org/drawingml/2006/table">
            <a:tbl>
              <a:tblPr/>
              <a:tblGrid>
                <a:gridCol w="27967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37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75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3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32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6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Units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SVC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/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UNSVC</a:t>
                      </a:r>
                      <a:endParaRPr lang="en-PH" sz="16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/>
                      <a:r>
                        <a:rPr lang="en-US" sz="16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BER</a:t>
                      </a:r>
                      <a:endParaRPr lang="en-PH" sz="16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6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PH" sz="16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6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Serviceability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9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l" rtl="0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Patrol Car 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0%</a:t>
                      </a:r>
                      <a:endParaRPr lang="en-US" sz="17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819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l" rtl="0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Patrol Jeep 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207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22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13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242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85.53%</a:t>
                      </a:r>
                      <a:endParaRPr lang="en-US" sz="17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l" rtl="0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Personnel Carrier 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23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24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95.83%</a:t>
                      </a:r>
                      <a:endParaRPr lang="en-US" sz="17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l" rtl="0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Light Transport Vehicle 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25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30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83.33%</a:t>
                      </a:r>
                      <a:endParaRPr lang="en-US" sz="17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l" rtl="0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Truck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5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7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4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10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50.00%</a:t>
                      </a:r>
                      <a:endParaRPr lang="en-US" sz="17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l" rtl="0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Motorcycle 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236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20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256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92.19%</a:t>
                      </a:r>
                      <a:endParaRPr lang="en-US" sz="17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l" rtl="0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Special Purpose Vehicle 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4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44.44%</a:t>
                      </a:r>
                      <a:endParaRPr lang="en-US" sz="17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l" rtl="0" fontAlgn="b"/>
                      <a:r>
                        <a:rPr lang="en-US" sz="1800" u="none" strike="noStrike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Mini Bus </a:t>
                      </a:r>
                      <a:endParaRPr lang="en-US" sz="1800" b="1" i="0" u="none" strike="noStrike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US" sz="17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8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Total 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20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502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20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26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20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49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20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577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2800" b="1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87.00%</a:t>
                      </a:r>
                      <a:endParaRPr lang="en-US" sz="28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2" name="Oval 11">
            <a:extLst>
              <a:ext uri="{FF2B5EF4-FFF2-40B4-BE49-F238E27FC236}">
                <a16:creationId xmlns:a16="http://schemas.microsoft.com/office/drawing/2014/main" id="{8F214869-3B02-4BAC-A752-208F90F730C1}"/>
              </a:ext>
            </a:extLst>
          </p:cNvPr>
          <p:cNvSpPr/>
          <p:nvPr/>
        </p:nvSpPr>
        <p:spPr>
          <a:xfrm>
            <a:off x="9060253" y="4762500"/>
            <a:ext cx="1400175" cy="467401"/>
          </a:xfrm>
          <a:prstGeom prst="ellipse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911772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66;p18">
            <a:extLst>
              <a:ext uri="{FF2B5EF4-FFF2-40B4-BE49-F238E27FC236}">
                <a16:creationId xmlns:a16="http://schemas.microsoft.com/office/drawing/2014/main" id="{3C7CA6AD-4DB8-4A1E-8EC7-8128B4F416DD}"/>
              </a:ext>
            </a:extLst>
          </p:cNvPr>
          <p:cNvSpPr/>
          <p:nvPr/>
        </p:nvSpPr>
        <p:spPr>
          <a:xfrm>
            <a:off x="-2292066" y="-180646"/>
            <a:ext cx="8159891" cy="7038646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2"/>
            <a:stretch>
              <a:fillRect l="-14928" r="-14928"/>
            </a:stretch>
          </a:blipFill>
          <a:ln>
            <a:noFill/>
          </a:ln>
        </p:spPr>
      </p:sp>
      <p:sp>
        <p:nvSpPr>
          <p:cNvPr id="14" name="Google Shape;167;p18">
            <a:extLst>
              <a:ext uri="{FF2B5EF4-FFF2-40B4-BE49-F238E27FC236}">
                <a16:creationId xmlns:a16="http://schemas.microsoft.com/office/drawing/2014/main" id="{2FD51907-BD87-4BB5-93C1-F1161291B5A9}"/>
              </a:ext>
            </a:extLst>
          </p:cNvPr>
          <p:cNvSpPr/>
          <p:nvPr/>
        </p:nvSpPr>
        <p:spPr>
          <a:xfrm>
            <a:off x="5892096" y="-174022"/>
            <a:ext cx="8145226" cy="7032018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3"/>
            <a:stretch>
              <a:fillRect l="-6193" r="-23540"/>
            </a:stretch>
          </a:blipFill>
          <a:ln>
            <a:noFill/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4BED1F4-907A-4119-AFD9-8CCDCCC7BC71}"/>
              </a:ext>
            </a:extLst>
          </p:cNvPr>
          <p:cNvSpPr/>
          <p:nvPr/>
        </p:nvSpPr>
        <p:spPr>
          <a:xfrm>
            <a:off x="1796" y="-180646"/>
            <a:ext cx="12201441" cy="7038642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6" y="5902714"/>
            <a:ext cx="792000" cy="792000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1073633" y="5984525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A755498-E323-4CD2-9304-89ED5286E54E}"/>
              </a:ext>
            </a:extLst>
          </p:cNvPr>
          <p:cNvSpPr/>
          <p:nvPr/>
        </p:nvSpPr>
        <p:spPr>
          <a:xfrm>
            <a:off x="1867081" y="5984525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60529" y="5984525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334C746-37BC-4F69-9215-B8E16E19A464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Source of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Mobility Assets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C51A6FE-7F04-4427-97C2-C0A117256F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345340"/>
              </p:ext>
            </p:extLst>
          </p:nvPr>
        </p:nvGraphicFramePr>
        <p:xfrm>
          <a:off x="2177627" y="1350456"/>
          <a:ext cx="7836745" cy="3845492"/>
        </p:xfrm>
        <a:graphic>
          <a:graphicData uri="http://schemas.openxmlformats.org/drawingml/2006/table">
            <a:tbl>
              <a:tblPr/>
              <a:tblGrid>
                <a:gridCol w="27967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8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6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Units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Organic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/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Donated</a:t>
                      </a:r>
                      <a:endParaRPr lang="en-PH" sz="16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/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Loaned</a:t>
                      </a:r>
                      <a:endParaRPr lang="en-PH" sz="16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PH" sz="16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9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l" rtl="0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Patrol Car 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819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l" rtl="0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Patrol Jeep 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242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242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l" rtl="0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Personnel Carrier 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l" rtl="0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Light Transport Vehicle 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28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l" rtl="0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Truck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l" rtl="0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Motorcycle 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256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256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l" rtl="0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Special Purpose Vehicle 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l" rtl="0" fontAlgn="b"/>
                      <a:r>
                        <a:rPr lang="en-US" sz="1800" u="none" strike="noStrike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Mini Bus </a:t>
                      </a:r>
                      <a:endParaRPr lang="en-US" sz="1800" b="1" i="0" u="none" strike="noStrike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7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2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18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572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rtl="0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577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6899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66;p18">
            <a:extLst>
              <a:ext uri="{FF2B5EF4-FFF2-40B4-BE49-F238E27FC236}">
                <a16:creationId xmlns:a16="http://schemas.microsoft.com/office/drawing/2014/main" id="{B41DF220-6428-4934-8922-B0A517FE4BCE}"/>
              </a:ext>
            </a:extLst>
          </p:cNvPr>
          <p:cNvSpPr/>
          <p:nvPr/>
        </p:nvSpPr>
        <p:spPr>
          <a:xfrm>
            <a:off x="-2292066" y="-180646"/>
            <a:ext cx="8159891" cy="7038646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2"/>
            <a:stretch>
              <a:fillRect l="-14928" r="-14928"/>
            </a:stretch>
          </a:blipFill>
          <a:ln>
            <a:noFill/>
          </a:ln>
        </p:spPr>
      </p:sp>
      <p:sp>
        <p:nvSpPr>
          <p:cNvPr id="14" name="Google Shape;167;p18">
            <a:extLst>
              <a:ext uri="{FF2B5EF4-FFF2-40B4-BE49-F238E27FC236}">
                <a16:creationId xmlns:a16="http://schemas.microsoft.com/office/drawing/2014/main" id="{9930BECD-762D-452B-A0B0-9A47BEBEBC08}"/>
              </a:ext>
            </a:extLst>
          </p:cNvPr>
          <p:cNvSpPr/>
          <p:nvPr/>
        </p:nvSpPr>
        <p:spPr>
          <a:xfrm>
            <a:off x="5892096" y="-174022"/>
            <a:ext cx="8145226" cy="7032018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3"/>
            <a:stretch>
              <a:fillRect l="-6193" r="-23540"/>
            </a:stretch>
          </a:blipFill>
          <a:ln>
            <a:noFill/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03AEF80-BBF2-4378-B995-32890047A143}"/>
              </a:ext>
            </a:extLst>
          </p:cNvPr>
          <p:cNvSpPr/>
          <p:nvPr/>
        </p:nvSpPr>
        <p:spPr>
          <a:xfrm>
            <a:off x="1796" y="-180646"/>
            <a:ext cx="12201441" cy="7038642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6" y="5902714"/>
            <a:ext cx="792000" cy="792000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1073633" y="5984525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A755498-E323-4CD2-9304-89ED5286E54E}"/>
              </a:ext>
            </a:extLst>
          </p:cNvPr>
          <p:cNvSpPr/>
          <p:nvPr/>
        </p:nvSpPr>
        <p:spPr>
          <a:xfrm>
            <a:off x="1867081" y="5984525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60529" y="5984525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334C746-37BC-4F69-9215-B8E16E19A464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Distribution of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Patrol Car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036CF2B-895E-4EB5-BB26-6FE51F1C35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3243352"/>
              </p:ext>
            </p:extLst>
          </p:nvPr>
        </p:nvGraphicFramePr>
        <p:xfrm>
          <a:off x="2118376" y="1148565"/>
          <a:ext cx="7955248" cy="4198846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11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7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91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4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77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808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8847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015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641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Office/Unit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Status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ON HAND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SERVICEABLITY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78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SVC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UNSVC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BER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Organic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Donated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Loaned</a:t>
                      </a:r>
                    </a:p>
                    <a:p>
                      <a:pPr algn="ctr" fontAlgn="ctr"/>
                      <a:r>
                        <a:rPr lang="en-US" sz="1200" b="0" i="1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(LGU)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RHQ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BCPO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5747711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ADNPPO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en-US" sz="1400" b="0" i="0" u="none" strike="noStrike" dirty="0">
                        <a:effectLst/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638248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ADSPPO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SDN</a:t>
                      </a:r>
                      <a:r>
                        <a:rPr lang="en-US" sz="1400" b="0" i="0" u="none" strike="noStrike" baseline="0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SDSPPO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DIPPO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RMFB13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8158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66;p18">
            <a:extLst>
              <a:ext uri="{FF2B5EF4-FFF2-40B4-BE49-F238E27FC236}">
                <a16:creationId xmlns:a16="http://schemas.microsoft.com/office/drawing/2014/main" id="{F859BF49-3A71-4DB5-B3E4-271C49C35664}"/>
              </a:ext>
            </a:extLst>
          </p:cNvPr>
          <p:cNvSpPr/>
          <p:nvPr/>
        </p:nvSpPr>
        <p:spPr>
          <a:xfrm>
            <a:off x="-2292066" y="-180646"/>
            <a:ext cx="8159891" cy="7038646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2"/>
            <a:stretch>
              <a:fillRect l="-14928" r="-14928"/>
            </a:stretch>
          </a:blipFill>
          <a:ln>
            <a:noFill/>
          </a:ln>
        </p:spPr>
      </p:sp>
      <p:sp>
        <p:nvSpPr>
          <p:cNvPr id="15" name="Google Shape;167;p18">
            <a:extLst>
              <a:ext uri="{FF2B5EF4-FFF2-40B4-BE49-F238E27FC236}">
                <a16:creationId xmlns:a16="http://schemas.microsoft.com/office/drawing/2014/main" id="{211595DA-BC5A-4AE8-B77C-6C88B5748EAB}"/>
              </a:ext>
            </a:extLst>
          </p:cNvPr>
          <p:cNvSpPr/>
          <p:nvPr/>
        </p:nvSpPr>
        <p:spPr>
          <a:xfrm>
            <a:off x="5892096" y="-174022"/>
            <a:ext cx="8145226" cy="7032018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3"/>
            <a:stretch>
              <a:fillRect l="-6193" r="-23540"/>
            </a:stretch>
          </a:blipFill>
          <a:ln>
            <a:noFill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1EEB760-5957-481E-9432-D0572659AE2F}"/>
              </a:ext>
            </a:extLst>
          </p:cNvPr>
          <p:cNvSpPr/>
          <p:nvPr/>
        </p:nvSpPr>
        <p:spPr>
          <a:xfrm>
            <a:off x="1796" y="-180646"/>
            <a:ext cx="12201441" cy="7038642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6" y="5902714"/>
            <a:ext cx="792000" cy="792000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1073633" y="5984525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A755498-E323-4CD2-9304-89ED5286E54E}"/>
              </a:ext>
            </a:extLst>
          </p:cNvPr>
          <p:cNvSpPr/>
          <p:nvPr/>
        </p:nvSpPr>
        <p:spPr>
          <a:xfrm>
            <a:off x="1867081" y="5984525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60529" y="5984525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334C746-37BC-4F69-9215-B8E16E19A464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Distribution of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Patrol Jeep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65B33F-7103-4F07-BE70-77983F02AB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1348549"/>
              </p:ext>
            </p:extLst>
          </p:nvPr>
        </p:nvGraphicFramePr>
        <p:xfrm>
          <a:off x="2068500" y="1158170"/>
          <a:ext cx="8055000" cy="419886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11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7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91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4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77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808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8847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015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8635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641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Office/Unit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Status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ON HAND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SERVICEABLITY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78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SVC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UNSVC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BER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Organic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Donated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Loaned</a:t>
                      </a:r>
                    </a:p>
                    <a:p>
                      <a:pPr algn="ctr" fontAlgn="ctr"/>
                      <a:r>
                        <a:rPr lang="en-US" sz="1200" b="0" i="1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(LGU)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2358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RHQ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2358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BCPO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95.5%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ADNPPO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36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36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36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75%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ADSPPO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48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48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48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98%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SDN</a:t>
                      </a:r>
                      <a:r>
                        <a:rPr lang="en-US" sz="1400" b="0" i="0" u="none" strike="noStrike" baseline="0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58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64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64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64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91%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SDSPPO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baseline="0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 7</a:t>
                      </a:r>
                      <a:endParaRPr lang="en-US" sz="1400" b="0" i="0" u="none" strike="noStrike" dirty="0">
                        <a:effectLst/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48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48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48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83%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DIPPO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53%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RMFB13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207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242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242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242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en-P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86%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2" name="Oval 11">
            <a:extLst>
              <a:ext uri="{FF2B5EF4-FFF2-40B4-BE49-F238E27FC236}">
                <a16:creationId xmlns:a16="http://schemas.microsoft.com/office/drawing/2014/main" id="{9ADB0E37-B7CD-4FB8-B135-516165CCAB10}"/>
              </a:ext>
            </a:extLst>
          </p:cNvPr>
          <p:cNvSpPr/>
          <p:nvPr/>
        </p:nvSpPr>
        <p:spPr>
          <a:xfrm>
            <a:off x="8982075" y="4897854"/>
            <a:ext cx="1076325" cy="468702"/>
          </a:xfrm>
          <a:prstGeom prst="ellipse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685800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66;p18">
            <a:extLst>
              <a:ext uri="{FF2B5EF4-FFF2-40B4-BE49-F238E27FC236}">
                <a16:creationId xmlns:a16="http://schemas.microsoft.com/office/drawing/2014/main" id="{91EE682C-7DCA-4A24-B741-85E88B86AA01}"/>
              </a:ext>
            </a:extLst>
          </p:cNvPr>
          <p:cNvSpPr/>
          <p:nvPr/>
        </p:nvSpPr>
        <p:spPr>
          <a:xfrm>
            <a:off x="-2292066" y="-180646"/>
            <a:ext cx="8159891" cy="7038646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2"/>
            <a:stretch>
              <a:fillRect l="-14928" r="-14928"/>
            </a:stretch>
          </a:blipFill>
          <a:ln>
            <a:noFill/>
          </a:ln>
        </p:spPr>
      </p:sp>
      <p:sp>
        <p:nvSpPr>
          <p:cNvPr id="16" name="Google Shape;167;p18">
            <a:extLst>
              <a:ext uri="{FF2B5EF4-FFF2-40B4-BE49-F238E27FC236}">
                <a16:creationId xmlns:a16="http://schemas.microsoft.com/office/drawing/2014/main" id="{74734190-FF49-4A75-BC51-990B416F3BA7}"/>
              </a:ext>
            </a:extLst>
          </p:cNvPr>
          <p:cNvSpPr/>
          <p:nvPr/>
        </p:nvSpPr>
        <p:spPr>
          <a:xfrm>
            <a:off x="5892096" y="-174022"/>
            <a:ext cx="8145226" cy="7032018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3"/>
            <a:stretch>
              <a:fillRect l="-6193" r="-23540"/>
            </a:stretch>
          </a:blipFill>
          <a:ln>
            <a:noFill/>
          </a:ln>
        </p:spPr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EA45832-299C-4372-B5B7-1F69721F85AD}"/>
              </a:ext>
            </a:extLst>
          </p:cNvPr>
          <p:cNvSpPr/>
          <p:nvPr/>
        </p:nvSpPr>
        <p:spPr>
          <a:xfrm>
            <a:off x="1796" y="-180646"/>
            <a:ext cx="12201441" cy="7038642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6" y="5902714"/>
            <a:ext cx="792000" cy="792000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1073633" y="5984525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A755498-E323-4CD2-9304-89ED5286E54E}"/>
              </a:ext>
            </a:extLst>
          </p:cNvPr>
          <p:cNvSpPr/>
          <p:nvPr/>
        </p:nvSpPr>
        <p:spPr>
          <a:xfrm>
            <a:off x="1867081" y="5984525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60529" y="5984525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334C746-37BC-4F69-9215-B8E16E19A464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Distribution of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Personnel Carrier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34BD1BF-D21E-4EF2-B445-FA6164FD97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8488547"/>
              </p:ext>
            </p:extLst>
          </p:nvPr>
        </p:nvGraphicFramePr>
        <p:xfrm>
          <a:off x="2036700" y="1148558"/>
          <a:ext cx="8118600" cy="419886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641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Office/Unit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Status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ON HAND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SERVICEABLITY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78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SVC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UNSVC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BER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Organic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Donated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Loaned</a:t>
                      </a:r>
                    </a:p>
                    <a:p>
                      <a:pPr algn="ctr" fontAlgn="ctr"/>
                      <a:r>
                        <a:rPr lang="en-US" sz="1200" b="0" i="1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(LGU)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2358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RHQ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2358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BCPO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ADNPPO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ADSPPO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75%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SDN</a:t>
                      </a:r>
                      <a:r>
                        <a:rPr lang="en-US" sz="14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SDSPPO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DIPPO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RMFB13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96%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4" name="Oval 13">
            <a:extLst>
              <a:ext uri="{FF2B5EF4-FFF2-40B4-BE49-F238E27FC236}">
                <a16:creationId xmlns:a16="http://schemas.microsoft.com/office/drawing/2014/main" id="{7BCFACF8-5162-410F-9603-EB3A34809B87}"/>
              </a:ext>
            </a:extLst>
          </p:cNvPr>
          <p:cNvSpPr/>
          <p:nvPr/>
        </p:nvSpPr>
        <p:spPr>
          <a:xfrm>
            <a:off x="9191625" y="4897854"/>
            <a:ext cx="963675" cy="468702"/>
          </a:xfrm>
          <a:prstGeom prst="ellipse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30685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66;p18">
            <a:extLst>
              <a:ext uri="{FF2B5EF4-FFF2-40B4-BE49-F238E27FC236}">
                <a16:creationId xmlns:a16="http://schemas.microsoft.com/office/drawing/2014/main" id="{BEC874C1-1C2D-4292-BCB8-9264546F9A57}"/>
              </a:ext>
            </a:extLst>
          </p:cNvPr>
          <p:cNvSpPr/>
          <p:nvPr/>
        </p:nvSpPr>
        <p:spPr>
          <a:xfrm>
            <a:off x="-2292066" y="-180646"/>
            <a:ext cx="8159891" cy="7038646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2"/>
            <a:stretch>
              <a:fillRect l="-14928" r="-14928"/>
            </a:stretch>
          </a:blipFill>
          <a:ln>
            <a:noFill/>
          </a:ln>
        </p:spPr>
      </p:sp>
      <p:sp>
        <p:nvSpPr>
          <p:cNvPr id="15" name="Google Shape;167;p18">
            <a:extLst>
              <a:ext uri="{FF2B5EF4-FFF2-40B4-BE49-F238E27FC236}">
                <a16:creationId xmlns:a16="http://schemas.microsoft.com/office/drawing/2014/main" id="{05E7905D-1B22-447B-BA3A-13A97163B187}"/>
              </a:ext>
            </a:extLst>
          </p:cNvPr>
          <p:cNvSpPr/>
          <p:nvPr/>
        </p:nvSpPr>
        <p:spPr>
          <a:xfrm>
            <a:off x="5892096" y="-174022"/>
            <a:ext cx="8145226" cy="7032018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3"/>
            <a:stretch>
              <a:fillRect l="-6193" r="-23540"/>
            </a:stretch>
          </a:blipFill>
          <a:ln>
            <a:noFill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430E4BA-5961-4B05-B993-275F9A0BD781}"/>
              </a:ext>
            </a:extLst>
          </p:cNvPr>
          <p:cNvSpPr/>
          <p:nvPr/>
        </p:nvSpPr>
        <p:spPr>
          <a:xfrm>
            <a:off x="1796" y="-180646"/>
            <a:ext cx="12201441" cy="7038642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6" y="5902714"/>
            <a:ext cx="792000" cy="792000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1073633" y="5984525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A755498-E323-4CD2-9304-89ED5286E54E}"/>
              </a:ext>
            </a:extLst>
          </p:cNvPr>
          <p:cNvSpPr/>
          <p:nvPr/>
        </p:nvSpPr>
        <p:spPr>
          <a:xfrm>
            <a:off x="1867081" y="5984525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60529" y="5984525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334C746-37BC-4F69-9215-B8E16E19A464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Distribution of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Light Transport Vehicle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053CBA8-3BBA-4DD4-A667-08EB117BF7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3303969"/>
              </p:ext>
            </p:extLst>
          </p:nvPr>
        </p:nvGraphicFramePr>
        <p:xfrm>
          <a:off x="1946700" y="1185608"/>
          <a:ext cx="8298600" cy="416286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26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641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Office/Unit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Status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ON HAND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SERVICEABLITY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78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SVC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UNSVC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BER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Organic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Donated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Loaned</a:t>
                      </a:r>
                    </a:p>
                    <a:p>
                      <a:pPr algn="ctr" fontAlgn="ctr"/>
                      <a:r>
                        <a:rPr lang="en-US" sz="1200" b="0" i="1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(LGU)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2358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RHQ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16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16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94%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2358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BCPO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ADNPPO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ADSPPO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SDN</a:t>
                      </a:r>
                      <a:r>
                        <a:rPr lang="en-US" sz="14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SDSPPO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DIPPO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RMFB13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90%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2" name="Oval 11">
            <a:extLst>
              <a:ext uri="{FF2B5EF4-FFF2-40B4-BE49-F238E27FC236}">
                <a16:creationId xmlns:a16="http://schemas.microsoft.com/office/drawing/2014/main" id="{579E7BBC-389D-46CC-917E-52B1428BACA5}"/>
              </a:ext>
            </a:extLst>
          </p:cNvPr>
          <p:cNvSpPr/>
          <p:nvPr/>
        </p:nvSpPr>
        <p:spPr>
          <a:xfrm>
            <a:off x="9248775" y="4897854"/>
            <a:ext cx="996525" cy="468702"/>
          </a:xfrm>
          <a:prstGeom prst="ellipse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937225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66;p18">
            <a:extLst>
              <a:ext uri="{FF2B5EF4-FFF2-40B4-BE49-F238E27FC236}">
                <a16:creationId xmlns:a16="http://schemas.microsoft.com/office/drawing/2014/main" id="{2D92B430-D142-49AB-A31E-C1D2100A6969}"/>
              </a:ext>
            </a:extLst>
          </p:cNvPr>
          <p:cNvSpPr/>
          <p:nvPr/>
        </p:nvSpPr>
        <p:spPr>
          <a:xfrm>
            <a:off x="-2292066" y="-180646"/>
            <a:ext cx="8159891" cy="7038646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2"/>
            <a:stretch>
              <a:fillRect l="-14928" r="-14928"/>
            </a:stretch>
          </a:blipFill>
          <a:ln>
            <a:noFill/>
          </a:ln>
        </p:spPr>
      </p:sp>
      <p:sp>
        <p:nvSpPr>
          <p:cNvPr id="15" name="Google Shape;167;p18">
            <a:extLst>
              <a:ext uri="{FF2B5EF4-FFF2-40B4-BE49-F238E27FC236}">
                <a16:creationId xmlns:a16="http://schemas.microsoft.com/office/drawing/2014/main" id="{C388331E-91C1-4F10-A9A6-9475598A8A98}"/>
              </a:ext>
            </a:extLst>
          </p:cNvPr>
          <p:cNvSpPr/>
          <p:nvPr/>
        </p:nvSpPr>
        <p:spPr>
          <a:xfrm>
            <a:off x="5892096" y="-174022"/>
            <a:ext cx="8145226" cy="7032018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3"/>
            <a:stretch>
              <a:fillRect l="-6193" r="-23540"/>
            </a:stretch>
          </a:blipFill>
          <a:ln>
            <a:noFill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43AFD57-7FEA-427F-B636-F7F679E74A76}"/>
              </a:ext>
            </a:extLst>
          </p:cNvPr>
          <p:cNvSpPr/>
          <p:nvPr/>
        </p:nvSpPr>
        <p:spPr>
          <a:xfrm>
            <a:off x="1796" y="-180646"/>
            <a:ext cx="12201441" cy="7038642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6" y="5902714"/>
            <a:ext cx="792000" cy="792000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1073633" y="5984525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A755498-E323-4CD2-9304-89ED5286E54E}"/>
              </a:ext>
            </a:extLst>
          </p:cNvPr>
          <p:cNvSpPr/>
          <p:nvPr/>
        </p:nvSpPr>
        <p:spPr>
          <a:xfrm>
            <a:off x="1867081" y="5984525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60529" y="5984525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334C746-37BC-4F69-9215-B8E16E19A464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Distribution of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Trucks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CC3A3E0C-7497-4756-8176-4362AA2F4E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8313702"/>
              </p:ext>
            </p:extLst>
          </p:nvPr>
        </p:nvGraphicFramePr>
        <p:xfrm>
          <a:off x="2203200" y="1128458"/>
          <a:ext cx="7785600" cy="416286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7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91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4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77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808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8847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015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8635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641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Office/Unit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Status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ON HAND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SERVICEABLITY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78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SVC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UNSVC</a:t>
                      </a:r>
                      <a:endParaRPr lang="en-PH" sz="14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BER</a:t>
                      </a:r>
                      <a:endParaRPr lang="en-PH" sz="14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Organic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Donated</a:t>
                      </a:r>
                      <a:endParaRPr lang="en-PH" sz="14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Loaned</a:t>
                      </a:r>
                    </a:p>
                    <a:p>
                      <a:pPr algn="ctr" fontAlgn="ctr"/>
                      <a:r>
                        <a:rPr lang="en-US" sz="1200" b="0" i="1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(LGU)</a:t>
                      </a:r>
                      <a:endParaRPr lang="en-PH" sz="14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2358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RHQ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2358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BCPO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ADN</a:t>
                      </a:r>
                      <a:r>
                        <a:rPr lang="en-US" sz="14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ADS 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SDN</a:t>
                      </a:r>
                      <a:r>
                        <a:rPr lang="en-US" sz="14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 P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SDS 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DI</a:t>
                      </a:r>
                      <a:r>
                        <a:rPr lang="en-US" sz="14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RMFB13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43%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0ACC2048-1279-4AB4-8526-FCC3DDF8E241}"/>
              </a:ext>
            </a:extLst>
          </p:cNvPr>
          <p:cNvSpPr/>
          <p:nvPr/>
        </p:nvSpPr>
        <p:spPr>
          <a:xfrm>
            <a:off x="8991600" y="4848225"/>
            <a:ext cx="997200" cy="443093"/>
          </a:xfrm>
          <a:prstGeom prst="ellipse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623513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66;p18">
            <a:extLst>
              <a:ext uri="{FF2B5EF4-FFF2-40B4-BE49-F238E27FC236}">
                <a16:creationId xmlns:a16="http://schemas.microsoft.com/office/drawing/2014/main" id="{7840F1B3-DE3A-49F5-BDB9-7C11C5DA5127}"/>
              </a:ext>
            </a:extLst>
          </p:cNvPr>
          <p:cNvSpPr/>
          <p:nvPr/>
        </p:nvSpPr>
        <p:spPr>
          <a:xfrm>
            <a:off x="-2292066" y="-180646"/>
            <a:ext cx="8159891" cy="7038646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2"/>
            <a:stretch>
              <a:fillRect l="-14928" r="-14928"/>
            </a:stretch>
          </a:blipFill>
          <a:ln>
            <a:noFill/>
          </a:ln>
        </p:spPr>
      </p:sp>
      <p:sp>
        <p:nvSpPr>
          <p:cNvPr id="15" name="Google Shape;167;p18">
            <a:extLst>
              <a:ext uri="{FF2B5EF4-FFF2-40B4-BE49-F238E27FC236}">
                <a16:creationId xmlns:a16="http://schemas.microsoft.com/office/drawing/2014/main" id="{7562409E-BB08-478C-A5B1-C34828F1F4C1}"/>
              </a:ext>
            </a:extLst>
          </p:cNvPr>
          <p:cNvSpPr/>
          <p:nvPr/>
        </p:nvSpPr>
        <p:spPr>
          <a:xfrm>
            <a:off x="5892096" y="-174022"/>
            <a:ext cx="8145226" cy="7032018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3"/>
            <a:stretch>
              <a:fillRect l="-6193" r="-23540"/>
            </a:stretch>
          </a:blipFill>
          <a:ln>
            <a:noFill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DA66FD1-63FF-4937-8146-BBF413BA00C3}"/>
              </a:ext>
            </a:extLst>
          </p:cNvPr>
          <p:cNvSpPr/>
          <p:nvPr/>
        </p:nvSpPr>
        <p:spPr>
          <a:xfrm>
            <a:off x="1796" y="-180646"/>
            <a:ext cx="12201441" cy="7038642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6" y="5902714"/>
            <a:ext cx="792000" cy="792000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1073633" y="5984525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A755498-E323-4CD2-9304-89ED5286E54E}"/>
              </a:ext>
            </a:extLst>
          </p:cNvPr>
          <p:cNvSpPr/>
          <p:nvPr/>
        </p:nvSpPr>
        <p:spPr>
          <a:xfrm>
            <a:off x="1867081" y="5984525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60529" y="5984525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334C746-37BC-4F69-9215-B8E16E19A464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Distribution of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Motorcycles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F6DCEFD-C3D5-410A-986F-D454BE2D8F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4095416"/>
              </p:ext>
            </p:extLst>
          </p:nvPr>
        </p:nvGraphicFramePr>
        <p:xfrm>
          <a:off x="2018700" y="1174039"/>
          <a:ext cx="8154600" cy="4185998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11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514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Office/Unit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Status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ON HAND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SERVICEABLITY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78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SVC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UNSVC</a:t>
                      </a:r>
                      <a:endParaRPr lang="en-PH" sz="14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BER</a:t>
                      </a:r>
                      <a:endParaRPr lang="en-PH" sz="14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Organic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Donated</a:t>
                      </a:r>
                      <a:endParaRPr lang="en-PH" sz="14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Loaned</a:t>
                      </a:r>
                    </a:p>
                    <a:p>
                      <a:pPr algn="ctr" fontAlgn="ctr"/>
                      <a:r>
                        <a:rPr lang="en-US" sz="1200" b="0" i="1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(LGU)</a:t>
                      </a:r>
                      <a:endParaRPr lang="en-PH" sz="14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2358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RHQ</a:t>
                      </a: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0%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2358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BCPO </a:t>
                      </a: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39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41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41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41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95%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ADNPPO </a:t>
                      </a: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33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33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33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82%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2270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ADSPPO </a:t>
                      </a: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38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95%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2270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SDNPPO </a:t>
                      </a: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49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53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53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53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92.5%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SDSPPO </a:t>
                      </a: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44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50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50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50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88%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DIPPO </a:t>
                      </a: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28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28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28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28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RMFB13 </a:t>
                      </a:r>
                    </a:p>
                  </a:txBody>
                  <a:tcPr marL="85725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Total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234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20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256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256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256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91.4%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2" name="Oval 11">
            <a:extLst>
              <a:ext uri="{FF2B5EF4-FFF2-40B4-BE49-F238E27FC236}">
                <a16:creationId xmlns:a16="http://schemas.microsoft.com/office/drawing/2014/main" id="{663E6F70-930D-4869-82B5-037C7CD08239}"/>
              </a:ext>
            </a:extLst>
          </p:cNvPr>
          <p:cNvSpPr/>
          <p:nvPr/>
        </p:nvSpPr>
        <p:spPr>
          <a:xfrm>
            <a:off x="9182100" y="4897854"/>
            <a:ext cx="991200" cy="468702"/>
          </a:xfrm>
          <a:prstGeom prst="ellipse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169410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66;p18">
            <a:extLst>
              <a:ext uri="{FF2B5EF4-FFF2-40B4-BE49-F238E27FC236}">
                <a16:creationId xmlns:a16="http://schemas.microsoft.com/office/drawing/2014/main" id="{68A50034-BC9E-4FB2-8F95-00C70C529C3A}"/>
              </a:ext>
            </a:extLst>
          </p:cNvPr>
          <p:cNvSpPr/>
          <p:nvPr/>
        </p:nvSpPr>
        <p:spPr>
          <a:xfrm>
            <a:off x="-2292066" y="-180646"/>
            <a:ext cx="8159891" cy="7038646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2"/>
            <a:stretch>
              <a:fillRect l="-14928" r="-14928"/>
            </a:stretch>
          </a:blipFill>
          <a:ln>
            <a:noFill/>
          </a:ln>
        </p:spPr>
      </p:sp>
      <p:sp>
        <p:nvSpPr>
          <p:cNvPr id="15" name="Google Shape;167;p18">
            <a:extLst>
              <a:ext uri="{FF2B5EF4-FFF2-40B4-BE49-F238E27FC236}">
                <a16:creationId xmlns:a16="http://schemas.microsoft.com/office/drawing/2014/main" id="{1307DE28-C6F9-4345-836A-BD492B52E4B4}"/>
              </a:ext>
            </a:extLst>
          </p:cNvPr>
          <p:cNvSpPr/>
          <p:nvPr/>
        </p:nvSpPr>
        <p:spPr>
          <a:xfrm>
            <a:off x="5892096" y="-174022"/>
            <a:ext cx="8145226" cy="7032018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3"/>
            <a:stretch>
              <a:fillRect l="-6193" r="-23540"/>
            </a:stretch>
          </a:blipFill>
          <a:ln>
            <a:noFill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167C4E6-8A2F-4C2E-A74B-080A41801298}"/>
              </a:ext>
            </a:extLst>
          </p:cNvPr>
          <p:cNvSpPr/>
          <p:nvPr/>
        </p:nvSpPr>
        <p:spPr>
          <a:xfrm>
            <a:off x="1796" y="-180646"/>
            <a:ext cx="12201441" cy="7038642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6" y="5902714"/>
            <a:ext cx="792000" cy="792000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1073633" y="5984525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A755498-E323-4CD2-9304-89ED5286E54E}"/>
              </a:ext>
            </a:extLst>
          </p:cNvPr>
          <p:cNvSpPr/>
          <p:nvPr/>
        </p:nvSpPr>
        <p:spPr>
          <a:xfrm>
            <a:off x="1867081" y="5984525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60529" y="5984525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334C746-37BC-4F69-9215-B8E16E19A464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Distribution of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Special Purpose Vehicles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D1029B09-91A8-41CD-AFCB-45F862240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4173860"/>
              </p:ext>
            </p:extLst>
          </p:nvPr>
        </p:nvGraphicFramePr>
        <p:xfrm>
          <a:off x="2180700" y="1240581"/>
          <a:ext cx="7830600" cy="419886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641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Office/Unit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Status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ON HAND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SERVICEABLITY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78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SVC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UNSVC</a:t>
                      </a:r>
                      <a:endParaRPr lang="en-PH" sz="14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BER</a:t>
                      </a:r>
                      <a:endParaRPr lang="en-PH" sz="14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Organic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Donated</a:t>
                      </a:r>
                      <a:endParaRPr lang="en-PH" sz="14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Loaned</a:t>
                      </a:r>
                    </a:p>
                    <a:p>
                      <a:pPr algn="ctr" fontAlgn="ctr"/>
                      <a:r>
                        <a:rPr lang="en-US" sz="1200" b="0" i="1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(LGU)</a:t>
                      </a:r>
                      <a:endParaRPr lang="en-PH" sz="14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2358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RHQ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44.4</a:t>
                      </a:r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2358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BCPO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en-PH" sz="14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ADNPPO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ADSPPO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SDN</a:t>
                      </a:r>
                      <a:r>
                        <a:rPr lang="en-US" sz="14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SDSPPO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DIPPO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RMFB13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marL="114300" indent="0"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44.4%</a:t>
                      </a:r>
                      <a:endParaRPr lang="en-PH" sz="24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481029"/>
                  </a:ext>
                </a:extLst>
              </a:tr>
            </a:tbl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F3491D87-F2E7-47F4-9EBE-7F28E2F5E216}"/>
              </a:ext>
            </a:extLst>
          </p:cNvPr>
          <p:cNvSpPr/>
          <p:nvPr/>
        </p:nvSpPr>
        <p:spPr>
          <a:xfrm>
            <a:off x="9020175" y="4983579"/>
            <a:ext cx="991125" cy="468702"/>
          </a:xfrm>
          <a:prstGeom prst="ellipse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917849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66;p18">
            <a:extLst>
              <a:ext uri="{FF2B5EF4-FFF2-40B4-BE49-F238E27FC236}">
                <a16:creationId xmlns:a16="http://schemas.microsoft.com/office/drawing/2014/main" id="{D16F49E1-43E4-4273-A49E-F28193C97655}"/>
              </a:ext>
            </a:extLst>
          </p:cNvPr>
          <p:cNvSpPr/>
          <p:nvPr/>
        </p:nvSpPr>
        <p:spPr>
          <a:xfrm>
            <a:off x="-2292066" y="-180646"/>
            <a:ext cx="8159891" cy="7038646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2"/>
            <a:stretch>
              <a:fillRect l="-14928" r="-14928"/>
            </a:stretch>
          </a:blipFill>
          <a:ln>
            <a:noFill/>
          </a:ln>
        </p:spPr>
      </p:sp>
      <p:sp>
        <p:nvSpPr>
          <p:cNvPr id="15" name="Google Shape;167;p18">
            <a:extLst>
              <a:ext uri="{FF2B5EF4-FFF2-40B4-BE49-F238E27FC236}">
                <a16:creationId xmlns:a16="http://schemas.microsoft.com/office/drawing/2014/main" id="{6051A153-88F8-4FAB-BDAA-76010C8341EC}"/>
              </a:ext>
            </a:extLst>
          </p:cNvPr>
          <p:cNvSpPr/>
          <p:nvPr/>
        </p:nvSpPr>
        <p:spPr>
          <a:xfrm>
            <a:off x="5892096" y="-174022"/>
            <a:ext cx="8145226" cy="7032018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3"/>
            <a:stretch>
              <a:fillRect l="-6193" r="-23540"/>
            </a:stretch>
          </a:blipFill>
          <a:ln>
            <a:noFill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7E62280-FA21-4D19-82B9-D36683E8ADB7}"/>
              </a:ext>
            </a:extLst>
          </p:cNvPr>
          <p:cNvSpPr/>
          <p:nvPr/>
        </p:nvSpPr>
        <p:spPr>
          <a:xfrm>
            <a:off x="1796" y="-180646"/>
            <a:ext cx="12201441" cy="7038642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6" y="5902714"/>
            <a:ext cx="792000" cy="792000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1073633" y="5984525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A755498-E323-4CD2-9304-89ED5286E54E}"/>
              </a:ext>
            </a:extLst>
          </p:cNvPr>
          <p:cNvSpPr/>
          <p:nvPr/>
        </p:nvSpPr>
        <p:spPr>
          <a:xfrm>
            <a:off x="1867081" y="5984525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60529" y="5984525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334C746-37BC-4F69-9215-B8E16E19A464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Distribution of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Bus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92E40351-E1CE-46D1-BA16-03225CDA47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7001965"/>
              </p:ext>
            </p:extLst>
          </p:nvPr>
        </p:nvGraphicFramePr>
        <p:xfrm>
          <a:off x="2185200" y="1210433"/>
          <a:ext cx="7821600" cy="412686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11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7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91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4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77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808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8847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015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8635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641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Office/Unit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Status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ON HAND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SERVICEABLITY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78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SVC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UNSVC</a:t>
                      </a:r>
                      <a:endParaRPr lang="en-PH" sz="14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BER</a:t>
                      </a:r>
                      <a:endParaRPr lang="en-PH" sz="14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Organic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Donated</a:t>
                      </a:r>
                      <a:endParaRPr lang="en-PH" sz="14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Loaned</a:t>
                      </a:r>
                    </a:p>
                    <a:p>
                      <a:pPr algn="ctr" fontAlgn="ctr"/>
                      <a:r>
                        <a:rPr lang="en-US" sz="1200" b="0" i="1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(LGU)</a:t>
                      </a:r>
                      <a:endParaRPr lang="en-PH" sz="14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2358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RHQ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2358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BCPO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ADNPPO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ADSPPO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SDNCPO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SDSCPO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DIPPO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RMFB13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2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2" name="Oval 11">
            <a:extLst>
              <a:ext uri="{FF2B5EF4-FFF2-40B4-BE49-F238E27FC236}">
                <a16:creationId xmlns:a16="http://schemas.microsoft.com/office/drawing/2014/main" id="{46E2F09D-E9A3-41EC-A240-668240E4002E}"/>
              </a:ext>
            </a:extLst>
          </p:cNvPr>
          <p:cNvSpPr/>
          <p:nvPr/>
        </p:nvSpPr>
        <p:spPr>
          <a:xfrm>
            <a:off x="9020175" y="4945479"/>
            <a:ext cx="991125" cy="391814"/>
          </a:xfrm>
          <a:prstGeom prst="ellipse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020040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66;p18">
            <a:extLst>
              <a:ext uri="{FF2B5EF4-FFF2-40B4-BE49-F238E27FC236}">
                <a16:creationId xmlns:a16="http://schemas.microsoft.com/office/drawing/2014/main" id="{0C4D9BA3-BA36-42C8-9CD9-B66846A7E270}"/>
              </a:ext>
            </a:extLst>
          </p:cNvPr>
          <p:cNvSpPr/>
          <p:nvPr/>
        </p:nvSpPr>
        <p:spPr>
          <a:xfrm>
            <a:off x="-2292066" y="-180646"/>
            <a:ext cx="8159891" cy="7038646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2"/>
            <a:stretch>
              <a:fillRect l="-14928" r="-14928"/>
            </a:stretch>
          </a:blipFill>
          <a:ln>
            <a:noFill/>
          </a:ln>
        </p:spPr>
      </p:sp>
      <p:sp>
        <p:nvSpPr>
          <p:cNvPr id="15" name="Google Shape;167;p18">
            <a:extLst>
              <a:ext uri="{FF2B5EF4-FFF2-40B4-BE49-F238E27FC236}">
                <a16:creationId xmlns:a16="http://schemas.microsoft.com/office/drawing/2014/main" id="{9455D450-81A1-4C90-A749-F2F03F6A4F19}"/>
              </a:ext>
            </a:extLst>
          </p:cNvPr>
          <p:cNvSpPr/>
          <p:nvPr/>
        </p:nvSpPr>
        <p:spPr>
          <a:xfrm>
            <a:off x="5892096" y="-174022"/>
            <a:ext cx="8145226" cy="7032018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3"/>
            <a:stretch>
              <a:fillRect l="-6193" r="-23540"/>
            </a:stretch>
          </a:blipFill>
          <a:ln>
            <a:noFill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6747FC9-06AE-4C6A-8B26-B0FD9EA05F70}"/>
              </a:ext>
            </a:extLst>
          </p:cNvPr>
          <p:cNvSpPr/>
          <p:nvPr/>
        </p:nvSpPr>
        <p:spPr>
          <a:xfrm>
            <a:off x="1796" y="-180646"/>
            <a:ext cx="12201441" cy="7038642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6" y="5902714"/>
            <a:ext cx="792000" cy="792000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1073633" y="5984525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A755498-E323-4CD2-9304-89ED5286E54E}"/>
              </a:ext>
            </a:extLst>
          </p:cNvPr>
          <p:cNvSpPr/>
          <p:nvPr/>
        </p:nvSpPr>
        <p:spPr>
          <a:xfrm>
            <a:off x="1867081" y="5984525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60529" y="5984525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334C746-37BC-4F69-9215-B8E16E19A464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Distribution of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Watercraft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C998C1F2-D0E1-425C-8B81-C57E1F1125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0280123"/>
              </p:ext>
            </p:extLst>
          </p:nvPr>
        </p:nvGraphicFramePr>
        <p:xfrm>
          <a:off x="2185200" y="1230241"/>
          <a:ext cx="7821600" cy="416286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11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4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43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43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43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143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143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143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143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641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Office/Unit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Status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ON HAND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SERVICEABLITY</a:t>
                      </a:r>
                    </a:p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(%)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78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SVC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UNSVC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BER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Organic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Donated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Loaned</a:t>
                      </a:r>
                    </a:p>
                    <a:p>
                      <a:pPr algn="ctr" fontAlgn="ctr"/>
                      <a:r>
                        <a:rPr lang="en-US" sz="1200" b="0" i="1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(LGU)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2358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RHQ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2358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BCPO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ADNPPO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ADSPPO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SDNCPO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SDSCPO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DIPPO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2351">
                <a:tc>
                  <a:txBody>
                    <a:bodyPr/>
                    <a:lstStyle/>
                    <a:p>
                      <a:pPr marL="114300" indent="0"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RMFB13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Tahoma" panose="020B060403050404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Tahoma" panose="020B0604030504040204" pitchFamily="34" charset="0"/>
                        </a:rPr>
                        <a:t>100%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24B63470-FCED-42AA-BF1C-CCE2C7912261}"/>
              </a:ext>
            </a:extLst>
          </p:cNvPr>
          <p:cNvSpPr/>
          <p:nvPr/>
        </p:nvSpPr>
        <p:spPr>
          <a:xfrm>
            <a:off x="9020175" y="4983579"/>
            <a:ext cx="991125" cy="409522"/>
          </a:xfrm>
          <a:prstGeom prst="ellipse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203090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84;p19">
            <a:extLst>
              <a:ext uri="{FF2B5EF4-FFF2-40B4-BE49-F238E27FC236}">
                <a16:creationId xmlns:a16="http://schemas.microsoft.com/office/drawing/2014/main" id="{3123F3AF-C314-475F-9359-B9A5ADC40B3F}"/>
              </a:ext>
            </a:extLst>
          </p:cNvPr>
          <p:cNvSpPr/>
          <p:nvPr/>
        </p:nvSpPr>
        <p:spPr>
          <a:xfrm>
            <a:off x="7627052" y="-435425"/>
            <a:ext cx="4360956" cy="3776588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 l="-40000" t="-52000" r="-24000" b="-15000"/>
            </a:stretch>
          </a:blipFill>
          <a:ln>
            <a:noFill/>
          </a:ln>
        </p:spPr>
      </p:sp>
      <p:sp>
        <p:nvSpPr>
          <p:cNvPr id="16" name="Google Shape;185;p19">
            <a:extLst>
              <a:ext uri="{FF2B5EF4-FFF2-40B4-BE49-F238E27FC236}">
                <a16:creationId xmlns:a16="http://schemas.microsoft.com/office/drawing/2014/main" id="{FBA7B432-3B95-4085-A3A6-878397AC2678}"/>
              </a:ext>
            </a:extLst>
          </p:cNvPr>
          <p:cNvSpPr/>
          <p:nvPr/>
        </p:nvSpPr>
        <p:spPr>
          <a:xfrm>
            <a:off x="7627052" y="3451003"/>
            <a:ext cx="4360956" cy="3776588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 l="-40000" t="-73000" r="-24000" b="-15000"/>
            </a:stretch>
          </a:blipFill>
          <a:ln>
            <a:noFill/>
          </a:ln>
        </p:spPr>
      </p:sp>
      <p:sp>
        <p:nvSpPr>
          <p:cNvPr id="17" name="Google Shape;186;p19">
            <a:extLst>
              <a:ext uri="{FF2B5EF4-FFF2-40B4-BE49-F238E27FC236}">
                <a16:creationId xmlns:a16="http://schemas.microsoft.com/office/drawing/2014/main" id="{2AD43CF5-2FDB-4F81-9E42-42E09D6D438C}"/>
              </a:ext>
            </a:extLst>
          </p:cNvPr>
          <p:cNvSpPr/>
          <p:nvPr/>
        </p:nvSpPr>
        <p:spPr>
          <a:xfrm>
            <a:off x="11158611" y="1492404"/>
            <a:ext cx="4447193" cy="3776588"/>
          </a:xfrm>
          <a:custGeom>
            <a:avLst/>
            <a:gdLst/>
            <a:ahLst/>
            <a:cxnLst/>
            <a:rect l="l" t="t" r="r" b="b"/>
            <a:pathLst>
              <a:path w="6326018" h="5372100" extrusionOk="0">
                <a:moveTo>
                  <a:pt x="4775348" y="0"/>
                </a:moveTo>
                <a:lnTo>
                  <a:pt x="1550670" y="0"/>
                </a:lnTo>
                <a:lnTo>
                  <a:pt x="0" y="2686050"/>
                </a:lnTo>
                <a:lnTo>
                  <a:pt x="1550670" y="5372100"/>
                </a:lnTo>
                <a:lnTo>
                  <a:pt x="4775348" y="5372100"/>
                </a:lnTo>
                <a:lnTo>
                  <a:pt x="6326018" y="2686050"/>
                </a:lnTo>
                <a:lnTo>
                  <a:pt x="4775348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 l="-40000" t="-48000" r="-24000" b="-43000"/>
            </a:stretch>
          </a:blipFill>
          <a:ln>
            <a:noFill/>
          </a:ln>
        </p:spPr>
      </p:sp>
      <p:sp>
        <p:nvSpPr>
          <p:cNvPr id="18" name="Google Shape;188;p19">
            <a:extLst>
              <a:ext uri="{FF2B5EF4-FFF2-40B4-BE49-F238E27FC236}">
                <a16:creationId xmlns:a16="http://schemas.microsoft.com/office/drawing/2014/main" id="{C6B16A3E-7DA9-4F95-BF07-066B4D2E1AC3}"/>
              </a:ext>
            </a:extLst>
          </p:cNvPr>
          <p:cNvSpPr/>
          <p:nvPr/>
        </p:nvSpPr>
        <p:spPr>
          <a:xfrm rot="16200000">
            <a:off x="1758148" y="-1474972"/>
            <a:ext cx="3818352" cy="9773033"/>
          </a:xfrm>
          <a:custGeom>
            <a:avLst/>
            <a:gdLst/>
            <a:ahLst/>
            <a:cxnLst/>
            <a:rect l="l" t="t" r="r" b="b"/>
            <a:pathLst>
              <a:path w="393053" h="1006016" extrusionOk="0">
                <a:moveTo>
                  <a:pt x="393053" y="0"/>
                </a:moveTo>
                <a:lnTo>
                  <a:pt x="393053" y="891716"/>
                </a:lnTo>
                <a:lnTo>
                  <a:pt x="196527" y="1006016"/>
                </a:lnTo>
                <a:lnTo>
                  <a:pt x="0" y="891716"/>
                </a:lnTo>
                <a:lnTo>
                  <a:pt x="0" y="0"/>
                </a:lnTo>
                <a:lnTo>
                  <a:pt x="393053" y="0"/>
                </a:lnTo>
                <a:close/>
              </a:path>
            </a:pathLst>
          </a:custGeom>
          <a:blipFill dpi="0" rotWithShape="0">
            <a:blip r:embed="rId5"/>
            <a:srcRect/>
            <a:stretch>
              <a:fillRect l="-23000" t="-48000" r="-1000" b="-52000"/>
            </a:stretch>
          </a:blipFill>
          <a:ln>
            <a:noFill/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B55929-5C42-4284-9AE1-C9C5A75B4F5C}"/>
              </a:ext>
            </a:extLst>
          </p:cNvPr>
          <p:cNvSpPr/>
          <p:nvPr/>
        </p:nvSpPr>
        <p:spPr>
          <a:xfrm>
            <a:off x="1796" y="-180646"/>
            <a:ext cx="12201441" cy="7038642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7" y="5984525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A755498-E323-4CD2-9304-89ED5286E54E}"/>
              </a:ext>
            </a:extLst>
          </p:cNvPr>
          <p:cNvSpPr/>
          <p:nvPr/>
        </p:nvSpPr>
        <p:spPr>
          <a:xfrm>
            <a:off x="1858402" y="5984525"/>
            <a:ext cx="710189" cy="710189"/>
          </a:xfrm>
          <a:prstGeom prst="ellipse">
            <a:avLst/>
          </a:prstGeom>
          <a:blipFill dpi="0" rotWithShape="1">
            <a:blip r:embed="rId7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51850" y="5984525"/>
            <a:ext cx="710189" cy="710189"/>
          </a:xfrm>
          <a:prstGeom prst="ellipse">
            <a:avLst/>
          </a:prstGeom>
          <a:blipFill dpi="0" rotWithShape="1">
            <a:blip r:embed="rId8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325A0AC-F143-4E52-A7F0-502457E02311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Logistics Capability Index: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Short Firearms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7DC55A86-FB86-4150-8D84-6D5D6EA766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80633"/>
              </p:ext>
            </p:extLst>
          </p:nvPr>
        </p:nvGraphicFramePr>
        <p:xfrm>
          <a:off x="1909297" y="996352"/>
          <a:ext cx="8373405" cy="4673816"/>
        </p:xfrm>
        <a:graphic>
          <a:graphicData uri="http://schemas.openxmlformats.org/drawingml/2006/table">
            <a:tbl>
              <a:tblPr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116000">
                  <a:extLst>
                    <a:ext uri="{9D8B030D-6E8A-4147-A177-3AD203B41FA5}">
                      <a16:colId xmlns:a16="http://schemas.microsoft.com/office/drawing/2014/main" val="464378542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412693748"/>
                    </a:ext>
                  </a:extLst>
                </a:gridCol>
                <a:gridCol w="976281">
                  <a:extLst>
                    <a:ext uri="{9D8B030D-6E8A-4147-A177-3AD203B41FA5}">
                      <a16:colId xmlns:a16="http://schemas.microsoft.com/office/drawing/2014/main" val="3993976796"/>
                    </a:ext>
                  </a:extLst>
                </a:gridCol>
                <a:gridCol w="976281">
                  <a:extLst>
                    <a:ext uri="{9D8B030D-6E8A-4147-A177-3AD203B41FA5}">
                      <a16:colId xmlns:a16="http://schemas.microsoft.com/office/drawing/2014/main" val="665461703"/>
                    </a:ext>
                  </a:extLst>
                </a:gridCol>
                <a:gridCol w="976281">
                  <a:extLst>
                    <a:ext uri="{9D8B030D-6E8A-4147-A177-3AD203B41FA5}">
                      <a16:colId xmlns:a16="http://schemas.microsoft.com/office/drawing/2014/main" val="3857598307"/>
                    </a:ext>
                  </a:extLst>
                </a:gridCol>
                <a:gridCol w="976281">
                  <a:extLst>
                    <a:ext uri="{9D8B030D-6E8A-4147-A177-3AD203B41FA5}">
                      <a16:colId xmlns:a16="http://schemas.microsoft.com/office/drawing/2014/main" val="712111975"/>
                    </a:ext>
                  </a:extLst>
                </a:gridCol>
                <a:gridCol w="976281">
                  <a:extLst>
                    <a:ext uri="{9D8B030D-6E8A-4147-A177-3AD203B41FA5}">
                      <a16:colId xmlns:a16="http://schemas.microsoft.com/office/drawing/2014/main" val="4163407534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val="1355032724"/>
                    </a:ext>
                  </a:extLst>
                </a:gridCol>
              </a:tblGrid>
              <a:tr h="288000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400" b="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Office/</a:t>
                      </a:r>
                    </a:p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400" b="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Unit</a:t>
                      </a: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400" b="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Personnel Strength</a:t>
                      </a: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400" b="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Standard Short Firearms</a:t>
                      </a: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400" b="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400" b="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Variance</a:t>
                      </a: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400" b="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% Fill-up</a:t>
                      </a: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3452481"/>
                  </a:ext>
                </a:extLst>
              </a:tr>
              <a:tr h="288000"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400" b="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9MM</a:t>
                      </a: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400" b="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CAL. 45</a:t>
                      </a: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400" b="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CAL. 38</a:t>
                      </a: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0840026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80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RHQ</a:t>
                      </a:r>
                      <a:endParaRPr lang="en-PH" sz="180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895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542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542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-353</a:t>
                      </a:r>
                      <a:endParaRPr lang="en-PH" sz="1800" b="0" i="0" u="none" strike="noStrike" dirty="0">
                        <a:solidFill>
                          <a:srgbClr val="FF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P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61%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353906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80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RMFB13</a:t>
                      </a:r>
                      <a:endParaRPr lang="en-PH" sz="180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694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690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690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-4</a:t>
                      </a:r>
                      <a:endParaRPr lang="en-PH" sz="1800" b="0" i="0" u="none" strike="noStrike" dirty="0">
                        <a:solidFill>
                          <a:srgbClr val="FF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PH" sz="18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99%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9057559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80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BCPO</a:t>
                      </a:r>
                      <a:endParaRPr lang="en-PH" sz="180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830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830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831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+1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P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343197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80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ADNPPO</a:t>
                      </a:r>
                      <a:endParaRPr lang="en-PH" sz="180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797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788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789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-8</a:t>
                      </a:r>
                      <a:endParaRPr lang="en-PH" sz="1800" b="0" i="0" u="none" strike="noStrike" dirty="0">
                        <a:solidFill>
                          <a:srgbClr val="FF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P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99%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83711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800" kern="120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ADSPPO</a:t>
                      </a:r>
                      <a:endParaRPr lang="en-PH" sz="180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990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977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15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992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+2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P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386246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80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SDNPPO</a:t>
                      </a:r>
                      <a:endParaRPr lang="en-PH" sz="180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1,129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1,117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26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1,119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-10</a:t>
                      </a:r>
                      <a:endParaRPr lang="en-PH" sz="1800" b="0" i="0" u="none" strike="noStrike" dirty="0">
                        <a:solidFill>
                          <a:srgbClr val="FF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P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99%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003070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80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SDSPPO</a:t>
                      </a:r>
                      <a:endParaRPr lang="en-PH" sz="180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1,089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1,075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25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1,101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+12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P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101%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857175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80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DIPPO</a:t>
                      </a:r>
                      <a:endParaRPr lang="en-PH" sz="180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420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420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422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+2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P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68567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RSAO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(SVC)</a:t>
                      </a:r>
                      <a:endParaRPr lang="en-PH" sz="180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832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221943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RSAO 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(UNSVC)</a:t>
                      </a:r>
                      <a:endParaRPr lang="en-PH" sz="180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21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96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126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4006428"/>
                  </a:ext>
                </a:extLst>
              </a:tr>
              <a:tr h="468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b="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PH" sz="16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P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6,875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7,296</a:t>
                      </a:r>
                      <a:endParaRPr lang="en-PH" sz="20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84</a:t>
                      </a:r>
                      <a:endParaRPr lang="en-PH" sz="20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99</a:t>
                      </a:r>
                      <a:endParaRPr lang="en-PH" sz="20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7,460</a:t>
                      </a:r>
                      <a:endParaRPr lang="en-PH" sz="20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ctr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+585</a:t>
                      </a:r>
                      <a:endParaRPr lang="en-PH" sz="20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P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109%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8195396"/>
                  </a:ext>
                </a:extLst>
              </a:tr>
            </a:tbl>
          </a:graphicData>
        </a:graphic>
      </p:graphicFrame>
      <p:sp>
        <p:nvSpPr>
          <p:cNvPr id="13" name="Oval 12">
            <a:extLst>
              <a:ext uri="{FF2B5EF4-FFF2-40B4-BE49-F238E27FC236}">
                <a16:creationId xmlns:a16="http://schemas.microsoft.com/office/drawing/2014/main" id="{CBB5C86D-35E2-4DBE-9385-986FB3EA2590}"/>
              </a:ext>
            </a:extLst>
          </p:cNvPr>
          <p:cNvSpPr/>
          <p:nvPr/>
        </p:nvSpPr>
        <p:spPr>
          <a:xfrm>
            <a:off x="983143" y="5902714"/>
            <a:ext cx="792000" cy="792000"/>
          </a:xfrm>
          <a:prstGeom prst="ellipse">
            <a:avLst/>
          </a:prstGeom>
          <a:blipFill dpi="0" rotWithShape="1">
            <a:blip r:embed="rId10"/>
            <a:srcRect/>
            <a:stretch>
              <a:fillRect l="-1000" r="-1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FC3301D-A706-4C5E-AAFB-DD93F4806BAA}"/>
              </a:ext>
            </a:extLst>
          </p:cNvPr>
          <p:cNvSpPr/>
          <p:nvPr/>
        </p:nvSpPr>
        <p:spPr>
          <a:xfrm>
            <a:off x="9153525" y="5201466"/>
            <a:ext cx="1129177" cy="468702"/>
          </a:xfrm>
          <a:prstGeom prst="ellipse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594421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53">
            <a:extLst>
              <a:ext uri="{FF2B5EF4-FFF2-40B4-BE49-F238E27FC236}">
                <a16:creationId xmlns:a16="http://schemas.microsoft.com/office/drawing/2014/main" id="{0C651496-9701-41C1-BBB5-4079EBA3997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098" b="91707" l="9867" r="92267">
                        <a14:foregroundMark x1="60800" y1="6585" x2="60800" y2="6585"/>
                        <a14:foregroundMark x1="92267" y1="41220" x2="92267" y2="41220"/>
                        <a14:foregroundMark x1="32533" y1="91707" x2="32533" y2="917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441"/>
          <a:stretch>
            <a:fillRect/>
          </a:stretch>
        </p:blipFill>
        <p:spPr bwMode="auto">
          <a:xfrm>
            <a:off x="393834" y="2523148"/>
            <a:ext cx="3250998" cy="3430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EEC7A31D-4D6D-46C4-AAF9-D0BEE28B4705}"/>
              </a:ext>
            </a:extLst>
          </p:cNvPr>
          <p:cNvGrpSpPr/>
          <p:nvPr/>
        </p:nvGrpSpPr>
        <p:grpSpPr>
          <a:xfrm>
            <a:off x="5750070" y="2356316"/>
            <a:ext cx="3176259" cy="2463086"/>
            <a:chOff x="6688805" y="1050149"/>
            <a:chExt cx="2294858" cy="1779588"/>
          </a:xfrm>
        </p:grpSpPr>
        <p:pic>
          <p:nvPicPr>
            <p:cNvPr id="19" name="Picture 55">
              <a:extLst>
                <a:ext uri="{FF2B5EF4-FFF2-40B4-BE49-F238E27FC236}">
                  <a16:creationId xmlns:a16="http://schemas.microsoft.com/office/drawing/2014/main" id="{498308D5-85F1-4834-B044-93ACA435CE9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472379">
              <a:off x="7204076" y="1050149"/>
              <a:ext cx="1779587" cy="1779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55">
              <a:extLst>
                <a:ext uri="{FF2B5EF4-FFF2-40B4-BE49-F238E27FC236}">
                  <a16:creationId xmlns:a16="http://schemas.microsoft.com/office/drawing/2014/main" id="{801EAF36-B7F9-4F76-9329-7FC00A95054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472379">
              <a:off x="6688805" y="1050149"/>
              <a:ext cx="1779587" cy="1779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Picture 2" descr="HYTERA DMR SERVICE MANUAL Pdf Download | ManualsLib">
            <a:extLst>
              <a:ext uri="{FF2B5EF4-FFF2-40B4-BE49-F238E27FC236}">
                <a16:creationId xmlns:a16="http://schemas.microsoft.com/office/drawing/2014/main" id="{D45DC3C1-2F5B-4F70-BDC9-22CA220778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6786" r="92679">
                        <a14:foregroundMark x1="6786" y1="73214" x2="6786" y2="73214"/>
                        <a14:foregroundMark x1="92679" y1="46786" x2="92679" y2="467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795" b="18580"/>
          <a:stretch/>
        </p:blipFill>
        <p:spPr bwMode="auto">
          <a:xfrm>
            <a:off x="7587119" y="2959863"/>
            <a:ext cx="4328700" cy="28407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EBE2A46-80E2-491A-B11B-3BFBCD2D250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698" r="16855" b="15091"/>
          <a:stretch/>
        </p:blipFill>
        <p:spPr>
          <a:xfrm>
            <a:off x="3400879" y="1994771"/>
            <a:ext cx="3203177" cy="419436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7" y="5984525"/>
            <a:ext cx="710189" cy="710189"/>
          </a:xfrm>
          <a:prstGeom prst="ellipse">
            <a:avLst/>
          </a:prstGeom>
          <a:blipFill dpi="0" rotWithShape="1">
            <a:blip r:embed="rId9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983145" y="5984525"/>
            <a:ext cx="710189" cy="710189"/>
          </a:xfrm>
          <a:prstGeom prst="ellipse">
            <a:avLst/>
          </a:prstGeom>
          <a:blipFill dpi="0" rotWithShape="1">
            <a:blip r:embed="rId10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76478" y="5983834"/>
            <a:ext cx="710189" cy="710189"/>
          </a:xfrm>
          <a:prstGeom prst="ellipse">
            <a:avLst/>
          </a:prstGeom>
          <a:blipFill dpi="0" rotWithShape="1">
            <a:blip r:embed="rId11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6EBD9AAE-9090-4793-857C-D78962440120}"/>
              </a:ext>
            </a:extLst>
          </p:cNvPr>
          <p:cNvSpPr/>
          <p:nvPr/>
        </p:nvSpPr>
        <p:spPr>
          <a:xfrm>
            <a:off x="1788906" y="5902714"/>
            <a:ext cx="792000" cy="792000"/>
          </a:xfrm>
          <a:prstGeom prst="ellipse">
            <a:avLst/>
          </a:prstGeom>
          <a:blipFill dpi="0" rotWithShape="1">
            <a:blip r:embed="rId13"/>
            <a:srcRect/>
            <a:stretch>
              <a:fillRect l="-15000" t="-16000" r="-9000" b="-3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D0CC36C3-2F3D-4D6B-AE6A-7FF9E15CC3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5608768"/>
              </p:ext>
            </p:extLst>
          </p:nvPr>
        </p:nvGraphicFramePr>
        <p:xfrm>
          <a:off x="771217" y="1112928"/>
          <a:ext cx="10649565" cy="4136032"/>
        </p:xfrm>
        <a:graphic>
          <a:graphicData uri="http://schemas.openxmlformats.org/drawingml/2006/table">
            <a:tbl>
              <a:tblPr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756000">
                  <a:extLst>
                    <a:ext uri="{9D8B030D-6E8A-4147-A177-3AD203B41FA5}">
                      <a16:colId xmlns:a16="http://schemas.microsoft.com/office/drawing/2014/main" val="464378542"/>
                    </a:ext>
                  </a:extLst>
                </a:gridCol>
                <a:gridCol w="533775">
                  <a:extLst>
                    <a:ext uri="{9D8B030D-6E8A-4147-A177-3AD203B41FA5}">
                      <a16:colId xmlns:a16="http://schemas.microsoft.com/office/drawing/2014/main" val="412693748"/>
                    </a:ext>
                  </a:extLst>
                </a:gridCol>
                <a:gridCol w="533775">
                  <a:extLst>
                    <a:ext uri="{9D8B030D-6E8A-4147-A177-3AD203B41FA5}">
                      <a16:colId xmlns:a16="http://schemas.microsoft.com/office/drawing/2014/main" val="3993976796"/>
                    </a:ext>
                  </a:extLst>
                </a:gridCol>
                <a:gridCol w="533775">
                  <a:extLst>
                    <a:ext uri="{9D8B030D-6E8A-4147-A177-3AD203B41FA5}">
                      <a16:colId xmlns:a16="http://schemas.microsoft.com/office/drawing/2014/main" val="2072502827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3531643974"/>
                    </a:ext>
                  </a:extLst>
                </a:gridCol>
                <a:gridCol w="533775">
                  <a:extLst>
                    <a:ext uri="{9D8B030D-6E8A-4147-A177-3AD203B41FA5}">
                      <a16:colId xmlns:a16="http://schemas.microsoft.com/office/drawing/2014/main" val="2213259364"/>
                    </a:ext>
                  </a:extLst>
                </a:gridCol>
                <a:gridCol w="533775">
                  <a:extLst>
                    <a:ext uri="{9D8B030D-6E8A-4147-A177-3AD203B41FA5}">
                      <a16:colId xmlns:a16="http://schemas.microsoft.com/office/drawing/2014/main" val="3568990906"/>
                    </a:ext>
                  </a:extLst>
                </a:gridCol>
                <a:gridCol w="533775">
                  <a:extLst>
                    <a:ext uri="{9D8B030D-6E8A-4147-A177-3AD203B41FA5}">
                      <a16:colId xmlns:a16="http://schemas.microsoft.com/office/drawing/2014/main" val="1346041491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1918605008"/>
                    </a:ext>
                  </a:extLst>
                </a:gridCol>
                <a:gridCol w="533775">
                  <a:extLst>
                    <a:ext uri="{9D8B030D-6E8A-4147-A177-3AD203B41FA5}">
                      <a16:colId xmlns:a16="http://schemas.microsoft.com/office/drawing/2014/main" val="1469804175"/>
                    </a:ext>
                  </a:extLst>
                </a:gridCol>
                <a:gridCol w="533775">
                  <a:extLst>
                    <a:ext uri="{9D8B030D-6E8A-4147-A177-3AD203B41FA5}">
                      <a16:colId xmlns:a16="http://schemas.microsoft.com/office/drawing/2014/main" val="3312281702"/>
                    </a:ext>
                  </a:extLst>
                </a:gridCol>
                <a:gridCol w="533775">
                  <a:extLst>
                    <a:ext uri="{9D8B030D-6E8A-4147-A177-3AD203B41FA5}">
                      <a16:colId xmlns:a16="http://schemas.microsoft.com/office/drawing/2014/main" val="95742410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466637385"/>
                    </a:ext>
                  </a:extLst>
                </a:gridCol>
                <a:gridCol w="640530">
                  <a:extLst>
                    <a:ext uri="{9D8B030D-6E8A-4147-A177-3AD203B41FA5}">
                      <a16:colId xmlns:a16="http://schemas.microsoft.com/office/drawing/2014/main" val="3919143493"/>
                    </a:ext>
                  </a:extLst>
                </a:gridCol>
                <a:gridCol w="640530">
                  <a:extLst>
                    <a:ext uri="{9D8B030D-6E8A-4147-A177-3AD203B41FA5}">
                      <a16:colId xmlns:a16="http://schemas.microsoft.com/office/drawing/2014/main" val="2201163863"/>
                    </a:ext>
                  </a:extLst>
                </a:gridCol>
                <a:gridCol w="640530">
                  <a:extLst>
                    <a:ext uri="{9D8B030D-6E8A-4147-A177-3AD203B41FA5}">
                      <a16:colId xmlns:a16="http://schemas.microsoft.com/office/drawing/2014/main" val="3382071652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3682112"/>
                    </a:ext>
                  </a:extLst>
                </a:gridCol>
              </a:tblGrid>
              <a:tr h="288000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400" b="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Office</a:t>
                      </a: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 Radio</a:t>
                      </a: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Handheld</a:t>
                      </a: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Mobile</a:t>
                      </a: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Tactical</a:t>
                      </a: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4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3452481"/>
                  </a:ext>
                </a:extLst>
              </a:tr>
              <a:tr h="288000"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TEA</a:t>
                      </a:r>
                      <a:endParaRPr lang="en-PH" sz="12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 Hand</a:t>
                      </a:r>
                      <a:endParaRPr lang="en-PH" sz="12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VAR</a:t>
                      </a:r>
                      <a:endParaRPr lang="en-PH" sz="12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 Fill-up</a:t>
                      </a:r>
                      <a:endParaRPr lang="en-PH" sz="12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TEA</a:t>
                      </a:r>
                      <a:endParaRPr lang="en-PH" sz="12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 Hand</a:t>
                      </a:r>
                      <a:endParaRPr lang="en-PH" sz="12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VAR</a:t>
                      </a:r>
                      <a:endParaRPr lang="en-PH" sz="12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 Fill-up</a:t>
                      </a:r>
                      <a:endParaRPr lang="en-PH" sz="12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TEA</a:t>
                      </a:r>
                      <a:endParaRPr lang="en-PH" sz="12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 Hand</a:t>
                      </a:r>
                      <a:endParaRPr lang="en-PH" sz="12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VAR</a:t>
                      </a:r>
                      <a:endParaRPr lang="en-PH" sz="12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 Fill-up</a:t>
                      </a:r>
                      <a:endParaRPr lang="en-PH" sz="12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TEA</a:t>
                      </a:r>
                      <a:endParaRPr lang="en-PH" sz="12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 Hand</a:t>
                      </a:r>
                      <a:endParaRPr lang="en-PH" sz="12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VAR</a:t>
                      </a:r>
                      <a:endParaRPr lang="en-PH" sz="12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 Fill-up</a:t>
                      </a:r>
                      <a:endParaRPr lang="en-PH" sz="12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4456" marR="104456" marT="52228" marB="5222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7589581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RHQ</a:t>
                      </a:r>
                      <a:endParaRPr lang="en-PH" sz="160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-4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885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-865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2.26%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28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-28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0.00%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-4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%0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353906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ADNPPO</a:t>
                      </a:r>
                      <a:endParaRPr lang="en-PH" sz="160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-41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21.15%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796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81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-715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10.18%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76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24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-52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31.58%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-40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23.08%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83711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ADSPPO</a:t>
                      </a:r>
                      <a:endParaRPr lang="en-PH" sz="160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64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-57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10.94%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990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95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-895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9.60%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98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28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-70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28.57%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64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-52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18.75%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386246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SDNPPO</a:t>
                      </a:r>
                      <a:endParaRPr lang="en-PH" sz="160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-85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7.61%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1,128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162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-966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14.36%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134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45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-89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33.58%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14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-78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15.22%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003070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SDSPPO</a:t>
                      </a:r>
                      <a:endParaRPr lang="en-PH" sz="160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84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-75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10.71%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1,091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120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-971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11.00%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31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-71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30.39%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84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-71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15.48%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857175"/>
                  </a:ext>
                </a:extLst>
              </a:tr>
              <a:tr h="360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DIPPO</a:t>
                      </a:r>
                      <a:endParaRPr lang="en-PH" sz="160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-27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15.63%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420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59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-361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14.05%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56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-45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19.64%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-32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68567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PH" sz="160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BCPO</a:t>
                      </a:r>
                      <a:endParaRPr lang="en-PH" sz="160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24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-23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4.17%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827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95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-732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11.49%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76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18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-58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23.68%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24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-24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093457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PH" sz="160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RMFB13</a:t>
                      </a:r>
                      <a:endParaRPr lang="en-PH" sz="160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16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-9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43.75%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694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-664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4.32%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-14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36.36%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16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48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+32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300%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261572"/>
                  </a:ext>
                </a:extLst>
              </a:tr>
              <a:tr h="468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800" b="0" kern="120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PH" sz="1800" b="0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5" marR="8705" marT="870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368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47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-321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12.77%</a:t>
                      </a:r>
                      <a:endParaRPr lang="en-PH" sz="18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6,831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662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6,169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9.69%</a:t>
                      </a:r>
                      <a:endParaRPr lang="en-PH" sz="18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592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165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-427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27.87%</a:t>
                      </a:r>
                      <a:endParaRPr lang="en-PH" sz="18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368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99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269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26.90%</a:t>
                      </a:r>
                      <a:endParaRPr lang="en-PH" sz="18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8195396"/>
                  </a:ext>
                </a:extLst>
              </a:tr>
            </a:tbl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456F013B-1FCD-44F2-872B-2ABC6FF61E07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Logistics Capability Index: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Communications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689CEBF-7B22-4A9E-99BE-EC283228B1F4}"/>
              </a:ext>
            </a:extLst>
          </p:cNvPr>
          <p:cNvSpPr/>
          <p:nvPr/>
        </p:nvSpPr>
        <p:spPr>
          <a:xfrm>
            <a:off x="3117850" y="4775200"/>
            <a:ext cx="793750" cy="473760"/>
          </a:xfrm>
          <a:prstGeom prst="roundRect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B7F15CA6-AAF2-4A32-A0E8-33EB1BB442B8}"/>
              </a:ext>
            </a:extLst>
          </p:cNvPr>
          <p:cNvSpPr/>
          <p:nvPr/>
        </p:nvSpPr>
        <p:spPr>
          <a:xfrm>
            <a:off x="5530850" y="4775200"/>
            <a:ext cx="793750" cy="473760"/>
          </a:xfrm>
          <a:prstGeom prst="roundRect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2B5B426-8284-4DC3-9B6B-7CE198D561AF}"/>
              </a:ext>
            </a:extLst>
          </p:cNvPr>
          <p:cNvSpPr/>
          <p:nvPr/>
        </p:nvSpPr>
        <p:spPr>
          <a:xfrm>
            <a:off x="7931149" y="4775200"/>
            <a:ext cx="793750" cy="473760"/>
          </a:xfrm>
          <a:prstGeom prst="roundRect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F40BAF09-5401-4282-832E-71842E38252F}"/>
              </a:ext>
            </a:extLst>
          </p:cNvPr>
          <p:cNvSpPr/>
          <p:nvPr/>
        </p:nvSpPr>
        <p:spPr>
          <a:xfrm>
            <a:off x="10627032" y="4775200"/>
            <a:ext cx="793750" cy="473760"/>
          </a:xfrm>
          <a:prstGeom prst="roundRect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377809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 animBg="1"/>
      <p:bldP spid="14" grpId="0" animBg="1"/>
      <p:bldP spid="15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53">
            <a:extLst>
              <a:ext uri="{FF2B5EF4-FFF2-40B4-BE49-F238E27FC236}">
                <a16:creationId xmlns:a16="http://schemas.microsoft.com/office/drawing/2014/main" id="{7ADA6E3D-39CC-49CB-8E18-80B68686694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098" b="91707" l="9867" r="92267">
                        <a14:foregroundMark x1="60800" y1="6585" x2="60800" y2="6585"/>
                        <a14:foregroundMark x1="92267" y1="41220" x2="92267" y2="41220"/>
                        <a14:foregroundMark x1="32533" y1="91707" x2="32533" y2="917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441"/>
          <a:stretch>
            <a:fillRect/>
          </a:stretch>
        </p:blipFill>
        <p:spPr bwMode="auto">
          <a:xfrm>
            <a:off x="393834" y="2098683"/>
            <a:ext cx="3250998" cy="3430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B044186D-D27E-487A-86EF-280A693F3527}"/>
              </a:ext>
            </a:extLst>
          </p:cNvPr>
          <p:cNvGrpSpPr/>
          <p:nvPr/>
        </p:nvGrpSpPr>
        <p:grpSpPr>
          <a:xfrm>
            <a:off x="5750070" y="1931851"/>
            <a:ext cx="3176259" cy="2463086"/>
            <a:chOff x="6688805" y="1050149"/>
            <a:chExt cx="2294858" cy="1779588"/>
          </a:xfrm>
        </p:grpSpPr>
        <p:pic>
          <p:nvPicPr>
            <p:cNvPr id="15" name="Picture 55">
              <a:extLst>
                <a:ext uri="{FF2B5EF4-FFF2-40B4-BE49-F238E27FC236}">
                  <a16:creationId xmlns:a16="http://schemas.microsoft.com/office/drawing/2014/main" id="{09A5054E-B42D-432C-BF27-C57B4ED4E7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472379">
              <a:off x="7204076" y="1050149"/>
              <a:ext cx="1779587" cy="1779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55">
              <a:extLst>
                <a:ext uri="{FF2B5EF4-FFF2-40B4-BE49-F238E27FC236}">
                  <a16:creationId xmlns:a16="http://schemas.microsoft.com/office/drawing/2014/main" id="{EDB112F6-5E47-442C-BD26-EBA799104DB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472379">
              <a:off x="6688805" y="1050149"/>
              <a:ext cx="1779587" cy="1779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" name="Picture 2" descr="HYTERA DMR SERVICE MANUAL Pdf Download | ManualsLib">
            <a:extLst>
              <a:ext uri="{FF2B5EF4-FFF2-40B4-BE49-F238E27FC236}">
                <a16:creationId xmlns:a16="http://schemas.microsoft.com/office/drawing/2014/main" id="{DB89D327-9501-463D-B5DE-A4D18A3C17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6786" r="92679">
                        <a14:foregroundMark x1="6786" y1="73214" x2="6786" y2="73214"/>
                        <a14:foregroundMark x1="92679" y1="46786" x2="92679" y2="467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795" b="18580"/>
          <a:stretch/>
        </p:blipFill>
        <p:spPr bwMode="auto">
          <a:xfrm>
            <a:off x="7587119" y="2535398"/>
            <a:ext cx="4328700" cy="28407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779C2E7-F25F-46A0-88E9-DCFD48FED65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698" r="16855" b="15091"/>
          <a:stretch/>
        </p:blipFill>
        <p:spPr>
          <a:xfrm>
            <a:off x="3400879" y="1570306"/>
            <a:ext cx="3203177" cy="419436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7" y="5984525"/>
            <a:ext cx="710189" cy="710189"/>
          </a:xfrm>
          <a:prstGeom prst="ellipse">
            <a:avLst/>
          </a:prstGeom>
          <a:blipFill dpi="0" rotWithShape="1">
            <a:blip r:embed="rId9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983145" y="5984525"/>
            <a:ext cx="710189" cy="710189"/>
          </a:xfrm>
          <a:prstGeom prst="ellipse">
            <a:avLst/>
          </a:prstGeom>
          <a:blipFill dpi="0" rotWithShape="1">
            <a:blip r:embed="rId10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76478" y="5983834"/>
            <a:ext cx="710189" cy="710189"/>
          </a:xfrm>
          <a:prstGeom prst="ellipse">
            <a:avLst/>
          </a:prstGeom>
          <a:blipFill dpi="0" rotWithShape="1">
            <a:blip r:embed="rId11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6EBD9AAE-9090-4793-857C-D78962440120}"/>
              </a:ext>
            </a:extLst>
          </p:cNvPr>
          <p:cNvSpPr/>
          <p:nvPr/>
        </p:nvSpPr>
        <p:spPr>
          <a:xfrm>
            <a:off x="1788906" y="5902714"/>
            <a:ext cx="792000" cy="792000"/>
          </a:xfrm>
          <a:prstGeom prst="ellipse">
            <a:avLst/>
          </a:prstGeom>
          <a:blipFill dpi="0" rotWithShape="1">
            <a:blip r:embed="rId13"/>
            <a:srcRect/>
            <a:stretch>
              <a:fillRect l="-15000" t="-16000" r="-9000" b="-3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56F013B-1FCD-44F2-872B-2ABC6FF61E07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Distribution of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Base Radio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563046B8-A1D5-411E-BAB9-BF839E881384}"/>
              </a:ext>
            </a:extLst>
          </p:cNvPr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457801543"/>
              </p:ext>
            </p:extLst>
          </p:nvPr>
        </p:nvGraphicFramePr>
        <p:xfrm>
          <a:off x="2392938" y="1406329"/>
          <a:ext cx="7128000" cy="3621403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26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569570868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400249380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3785363409"/>
                    </a:ext>
                  </a:extLst>
                </a:gridCol>
              </a:tblGrid>
              <a:tr h="3240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Office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TEA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On</a:t>
                      </a:r>
                      <a:r>
                        <a:rPr lang="en-US" sz="14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Hand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Variance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Status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% Fill-up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 marL="5922" marR="5922" marT="5920" marB="0" anchor="ctr">
                    <a:solidFill>
                      <a:srgbClr val="99FF9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SVC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Organic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0624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RHQ/RHSU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u="none" strike="noStrike" dirty="0">
                          <a:effectLst/>
                          <a:latin typeface="Franklin Gothic Medium Cond" panose="020B0606030402020204" pitchFamily="34" charset="0"/>
                        </a:rPr>
                        <a:t>4</a:t>
                      </a:r>
                      <a:endParaRPr lang="en-PH" sz="18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80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0.00</a:t>
                      </a:r>
                      <a:endParaRPr lang="en-PH" sz="18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0624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ADNPPO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52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u="none" strike="noStrike" dirty="0">
                          <a:effectLst/>
                          <a:latin typeface="Franklin Gothic Medium Cond" panose="020B0606030402020204" pitchFamily="34" charset="0"/>
                        </a:rPr>
                        <a:t>41</a:t>
                      </a:r>
                      <a:endParaRPr lang="en-PH" sz="18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800" u="none" strike="noStrike">
                          <a:effectLst/>
                          <a:latin typeface="Franklin Gothic Medium Cond" panose="020B0606030402020204" pitchFamily="34" charset="0"/>
                        </a:rPr>
                        <a:t>21.15</a:t>
                      </a:r>
                      <a:endParaRPr lang="en-PH" sz="1800" b="0" i="0" u="none" strike="noStrike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0624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ADSPPO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64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u="none" strike="noStrike" dirty="0">
                          <a:effectLst/>
                          <a:latin typeface="Franklin Gothic Medium Cond" panose="020B0606030402020204" pitchFamily="34" charset="0"/>
                        </a:rPr>
                        <a:t>57</a:t>
                      </a:r>
                      <a:endParaRPr lang="en-PH" sz="18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80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10.94</a:t>
                      </a:r>
                      <a:endParaRPr lang="en-PH" sz="18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0624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SDNPPO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92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7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u="none" strike="noStrike" dirty="0">
                          <a:effectLst/>
                          <a:latin typeface="Franklin Gothic Medium Cond" panose="020B0606030402020204" pitchFamily="34" charset="0"/>
                        </a:rPr>
                        <a:t>85</a:t>
                      </a:r>
                      <a:endParaRPr lang="en-PH" sz="18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800" u="none" strike="noStrike" dirty="0">
                          <a:effectLst/>
                          <a:latin typeface="Franklin Gothic Medium Cond" panose="020B0606030402020204" pitchFamily="34" charset="0"/>
                        </a:rPr>
                        <a:t>7.61</a:t>
                      </a:r>
                      <a:endParaRPr lang="en-PH" sz="18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2287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SDSPPO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84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9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u="none" strike="noStrike" dirty="0">
                          <a:effectLst/>
                          <a:latin typeface="Franklin Gothic Medium Cond" panose="020B0606030402020204" pitchFamily="34" charset="0"/>
                        </a:rPr>
                        <a:t>75</a:t>
                      </a:r>
                      <a:endParaRPr lang="en-PH" sz="18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80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10.71</a:t>
                      </a:r>
                      <a:endParaRPr lang="en-PH" sz="18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0624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DIPPO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32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5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u="none" strike="noStrike" dirty="0">
                          <a:effectLst/>
                          <a:latin typeface="Franklin Gothic Medium Cond" panose="020B0606030402020204" pitchFamily="34" charset="0"/>
                        </a:rPr>
                        <a:t>27</a:t>
                      </a:r>
                      <a:endParaRPr lang="en-PH" sz="18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80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15.63</a:t>
                      </a:r>
                      <a:endParaRPr lang="en-PH" sz="18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0624">
                <a:tc>
                  <a:txBody>
                    <a:bodyPr/>
                    <a:lstStyle/>
                    <a:p>
                      <a:r>
                        <a:rPr lang="en-PH" sz="18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 BCPO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24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u="none" strike="noStrike" dirty="0">
                          <a:effectLst/>
                          <a:latin typeface="Franklin Gothic Medium Cond" panose="020B0606030402020204" pitchFamily="34" charset="0"/>
                        </a:rPr>
                        <a:t>23</a:t>
                      </a:r>
                      <a:endParaRPr lang="en-PH" sz="18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800" u="none" strike="noStrike" dirty="0">
                          <a:effectLst/>
                          <a:latin typeface="Franklin Gothic Medium Cond" panose="020B0606030402020204" pitchFamily="34" charset="0"/>
                        </a:rPr>
                        <a:t>4.17</a:t>
                      </a:r>
                      <a:endParaRPr lang="en-PH" sz="18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9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PH" sz="18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 </a:t>
                      </a: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RMFB13</a:t>
                      </a:r>
                      <a:endParaRPr lang="en-PH" sz="18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16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7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u="none" strike="noStrike" dirty="0">
                          <a:effectLst/>
                          <a:latin typeface="Franklin Gothic Medium Cond" panose="020B0606030402020204" pitchFamily="34" charset="0"/>
                        </a:rPr>
                        <a:t>9</a:t>
                      </a:r>
                      <a:endParaRPr lang="en-PH" sz="18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800" u="none" strike="noStrike" dirty="0">
                          <a:effectLst/>
                          <a:latin typeface="Franklin Gothic Medium Cond" panose="020B0606030402020204" pitchFamily="34" charset="0"/>
                        </a:rPr>
                        <a:t>43.75</a:t>
                      </a:r>
                      <a:endParaRPr lang="en-PH" sz="18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2000" b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368</a:t>
                      </a:r>
                      <a:endParaRPr lang="en-PH" sz="20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47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2000" b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321</a:t>
                      </a:r>
                      <a:endParaRPr lang="en-PH" sz="20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1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47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1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47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2400" b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14.25%</a:t>
                      </a:r>
                      <a:endParaRPr lang="en-PH" sz="24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0" name="Oval 19">
            <a:extLst>
              <a:ext uri="{FF2B5EF4-FFF2-40B4-BE49-F238E27FC236}">
                <a16:creationId xmlns:a16="http://schemas.microsoft.com/office/drawing/2014/main" id="{A45FFD3A-1468-445F-8ACA-1F8CFC0BE8BF}"/>
              </a:ext>
            </a:extLst>
          </p:cNvPr>
          <p:cNvSpPr/>
          <p:nvPr/>
        </p:nvSpPr>
        <p:spPr>
          <a:xfrm>
            <a:off x="8391761" y="4575288"/>
            <a:ext cx="1129177" cy="468702"/>
          </a:xfrm>
          <a:prstGeom prst="ellipse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900275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53">
            <a:extLst>
              <a:ext uri="{FF2B5EF4-FFF2-40B4-BE49-F238E27FC236}">
                <a16:creationId xmlns:a16="http://schemas.microsoft.com/office/drawing/2014/main" id="{003EFED0-CFAA-44EF-B742-CE9C7D3B96D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098" b="91707" l="9867" r="92267">
                        <a14:foregroundMark x1="60800" y1="6585" x2="60800" y2="6585"/>
                        <a14:foregroundMark x1="92267" y1="41220" x2="92267" y2="41220"/>
                        <a14:foregroundMark x1="32533" y1="91707" x2="32533" y2="917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441"/>
          <a:stretch>
            <a:fillRect/>
          </a:stretch>
        </p:blipFill>
        <p:spPr bwMode="auto">
          <a:xfrm>
            <a:off x="393834" y="2098683"/>
            <a:ext cx="3250998" cy="3430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E4803628-D5F7-41FE-98A7-ED207532AD20}"/>
              </a:ext>
            </a:extLst>
          </p:cNvPr>
          <p:cNvGrpSpPr/>
          <p:nvPr/>
        </p:nvGrpSpPr>
        <p:grpSpPr>
          <a:xfrm>
            <a:off x="5750070" y="1931851"/>
            <a:ext cx="3176259" cy="2463086"/>
            <a:chOff x="6688805" y="1050149"/>
            <a:chExt cx="2294858" cy="1779588"/>
          </a:xfrm>
        </p:grpSpPr>
        <p:pic>
          <p:nvPicPr>
            <p:cNvPr id="16" name="Picture 55">
              <a:extLst>
                <a:ext uri="{FF2B5EF4-FFF2-40B4-BE49-F238E27FC236}">
                  <a16:creationId xmlns:a16="http://schemas.microsoft.com/office/drawing/2014/main" id="{A2195F5C-B003-4662-A56B-2B4167FFE41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472379">
              <a:off x="7204076" y="1050149"/>
              <a:ext cx="1779587" cy="1779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55">
              <a:extLst>
                <a:ext uri="{FF2B5EF4-FFF2-40B4-BE49-F238E27FC236}">
                  <a16:creationId xmlns:a16="http://schemas.microsoft.com/office/drawing/2014/main" id="{0BE3B310-1649-4981-94EE-51C2B1B264C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472379">
              <a:off x="6688805" y="1050149"/>
              <a:ext cx="1779587" cy="1779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" name="Picture 2" descr="HYTERA DMR SERVICE MANUAL Pdf Download | ManualsLib">
            <a:extLst>
              <a:ext uri="{FF2B5EF4-FFF2-40B4-BE49-F238E27FC236}">
                <a16:creationId xmlns:a16="http://schemas.microsoft.com/office/drawing/2014/main" id="{9F36BCB6-92C5-4D7B-9E89-D7BBEA6A68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6786" r="92679">
                        <a14:foregroundMark x1="6786" y1="73214" x2="6786" y2="73214"/>
                        <a14:foregroundMark x1="92679" y1="46786" x2="92679" y2="467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795" b="18580"/>
          <a:stretch/>
        </p:blipFill>
        <p:spPr bwMode="auto">
          <a:xfrm>
            <a:off x="7587119" y="2535398"/>
            <a:ext cx="4328700" cy="28407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D1DF3D5-97F4-4195-9B29-CD03903E952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698" r="16855" b="15091"/>
          <a:stretch/>
        </p:blipFill>
        <p:spPr>
          <a:xfrm>
            <a:off x="3400879" y="1570306"/>
            <a:ext cx="3203177" cy="419436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7" y="5984525"/>
            <a:ext cx="710189" cy="710189"/>
          </a:xfrm>
          <a:prstGeom prst="ellipse">
            <a:avLst/>
          </a:prstGeom>
          <a:blipFill dpi="0" rotWithShape="1">
            <a:blip r:embed="rId9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983145" y="5984525"/>
            <a:ext cx="710189" cy="710189"/>
          </a:xfrm>
          <a:prstGeom prst="ellipse">
            <a:avLst/>
          </a:prstGeom>
          <a:blipFill dpi="0" rotWithShape="1">
            <a:blip r:embed="rId10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76478" y="5983834"/>
            <a:ext cx="710189" cy="710189"/>
          </a:xfrm>
          <a:prstGeom prst="ellipse">
            <a:avLst/>
          </a:prstGeom>
          <a:blipFill dpi="0" rotWithShape="1">
            <a:blip r:embed="rId11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6EBD9AAE-9090-4793-857C-D78962440120}"/>
              </a:ext>
            </a:extLst>
          </p:cNvPr>
          <p:cNvSpPr/>
          <p:nvPr/>
        </p:nvSpPr>
        <p:spPr>
          <a:xfrm>
            <a:off x="1788906" y="5902714"/>
            <a:ext cx="792000" cy="792000"/>
          </a:xfrm>
          <a:prstGeom prst="ellipse">
            <a:avLst/>
          </a:prstGeom>
          <a:blipFill dpi="0" rotWithShape="1">
            <a:blip r:embed="rId13"/>
            <a:srcRect/>
            <a:stretch>
              <a:fillRect l="-15000" t="-16000" r="-9000" b="-3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56F013B-1FCD-44F2-872B-2ABC6FF61E07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Distribution of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Manpack Radio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2D0E259-07E9-4DC5-9570-1404186F650E}"/>
              </a:ext>
            </a:extLst>
          </p:cNvPr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754196031"/>
              </p:ext>
            </p:extLst>
          </p:nvPr>
        </p:nvGraphicFramePr>
        <p:xfrm>
          <a:off x="2365422" y="1506262"/>
          <a:ext cx="7183031" cy="399600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26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4228">
                  <a:extLst>
                    <a:ext uri="{9D8B030D-6E8A-4147-A177-3AD203B41FA5}">
                      <a16:colId xmlns:a16="http://schemas.microsoft.com/office/drawing/2014/main" val="495649148"/>
                    </a:ext>
                  </a:extLst>
                </a:gridCol>
                <a:gridCol w="7242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8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80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501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2550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322564580"/>
                    </a:ext>
                  </a:extLst>
                </a:gridCol>
              </a:tblGrid>
              <a:tr h="3240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Office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TEA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On</a:t>
                      </a:r>
                      <a:r>
                        <a:rPr lang="en-US" sz="14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Hand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STATUS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400" b="1" i="0" u="none" strike="noStrike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 marL="5922" marR="5922" marT="5920" marB="0" anchor="ctr">
                    <a:solidFill>
                      <a:srgbClr val="99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400" b="1" i="0" u="none" strike="noStrike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 marL="5922" marR="5922" marT="5920" marB="0" anchor="ctr">
                    <a:solidFill>
                      <a:srgbClr val="99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% Fill-up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 marL="5922" marR="5922" marT="5920" marB="0"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SVC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ORGANIC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LOANED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DONATED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RHQ/RHSU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  <a:endParaRPr kumimoji="0" lang="en-US" sz="1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0.00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ADNPPO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  <a:endParaRPr kumimoji="0" lang="en-US" sz="1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0.00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ADSPPO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  <a:endParaRPr kumimoji="0" lang="en-US" sz="1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0.00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SDNPPO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  <a:endParaRPr kumimoji="0" lang="en-US" sz="1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SDSPPO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DIPPO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0.00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PH" sz="18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 BCPO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0.00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PH" sz="18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 </a:t>
                      </a: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RMFB13</a:t>
                      </a:r>
                      <a:endParaRPr lang="en-PH" sz="18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30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25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25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25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83.33</a:t>
                      </a:r>
                      <a:endParaRPr lang="en-PH" sz="18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</a:t>
                      </a:r>
                      <a:r>
                        <a:rPr lang="en-PH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1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14.76%</a:t>
                      </a:r>
                      <a:endParaRPr lang="en-PH" sz="24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0" name="Oval 19">
            <a:extLst>
              <a:ext uri="{FF2B5EF4-FFF2-40B4-BE49-F238E27FC236}">
                <a16:creationId xmlns:a16="http://schemas.microsoft.com/office/drawing/2014/main" id="{348633CA-105A-4F63-B7BC-2A51007B21CF}"/>
              </a:ext>
            </a:extLst>
          </p:cNvPr>
          <p:cNvSpPr/>
          <p:nvPr/>
        </p:nvSpPr>
        <p:spPr>
          <a:xfrm>
            <a:off x="8362949" y="5033560"/>
            <a:ext cx="1185503" cy="468702"/>
          </a:xfrm>
          <a:prstGeom prst="ellipse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783180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53">
            <a:extLst>
              <a:ext uri="{FF2B5EF4-FFF2-40B4-BE49-F238E27FC236}">
                <a16:creationId xmlns:a16="http://schemas.microsoft.com/office/drawing/2014/main" id="{BA439DFE-32B7-4C0E-8503-84259DC071DE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098" b="91707" l="9867" r="92267">
                        <a14:foregroundMark x1="60800" y1="6585" x2="60800" y2="6585"/>
                        <a14:foregroundMark x1="92267" y1="41220" x2="92267" y2="41220"/>
                        <a14:foregroundMark x1="32533" y1="91707" x2="32533" y2="917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441"/>
          <a:stretch>
            <a:fillRect/>
          </a:stretch>
        </p:blipFill>
        <p:spPr bwMode="auto">
          <a:xfrm>
            <a:off x="393834" y="2098683"/>
            <a:ext cx="3250998" cy="3430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2F6AF504-63E5-4E23-A1E0-DCFE8A556255}"/>
              </a:ext>
            </a:extLst>
          </p:cNvPr>
          <p:cNvGrpSpPr/>
          <p:nvPr/>
        </p:nvGrpSpPr>
        <p:grpSpPr>
          <a:xfrm>
            <a:off x="5750070" y="1931851"/>
            <a:ext cx="3176259" cy="2463086"/>
            <a:chOff x="6688805" y="1050149"/>
            <a:chExt cx="2294858" cy="1779588"/>
          </a:xfrm>
        </p:grpSpPr>
        <p:pic>
          <p:nvPicPr>
            <p:cNvPr id="16" name="Picture 55">
              <a:extLst>
                <a:ext uri="{FF2B5EF4-FFF2-40B4-BE49-F238E27FC236}">
                  <a16:creationId xmlns:a16="http://schemas.microsoft.com/office/drawing/2014/main" id="{0A81169C-F49D-492A-86C1-C664D95F94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472379">
              <a:off x="7204076" y="1050149"/>
              <a:ext cx="1779587" cy="1779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55">
              <a:extLst>
                <a:ext uri="{FF2B5EF4-FFF2-40B4-BE49-F238E27FC236}">
                  <a16:creationId xmlns:a16="http://schemas.microsoft.com/office/drawing/2014/main" id="{BE3A560B-41CD-4FBA-9932-58E5288DB70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472379">
              <a:off x="6688805" y="1050149"/>
              <a:ext cx="1779587" cy="1779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" name="Picture 2" descr="HYTERA DMR SERVICE MANUAL Pdf Download | ManualsLib">
            <a:extLst>
              <a:ext uri="{FF2B5EF4-FFF2-40B4-BE49-F238E27FC236}">
                <a16:creationId xmlns:a16="http://schemas.microsoft.com/office/drawing/2014/main" id="{4019DED4-B160-4F16-9A84-F80C7C38CD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6786" r="92679">
                        <a14:foregroundMark x1="6786" y1="73214" x2="6786" y2="73214"/>
                        <a14:foregroundMark x1="92679" y1="46786" x2="92679" y2="467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795" b="18580"/>
          <a:stretch/>
        </p:blipFill>
        <p:spPr bwMode="auto">
          <a:xfrm>
            <a:off x="7587119" y="2535398"/>
            <a:ext cx="4328700" cy="28407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B5A9824-F1BD-45BE-BCB6-867CC697D31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698" r="16855" b="15091"/>
          <a:stretch/>
        </p:blipFill>
        <p:spPr>
          <a:xfrm>
            <a:off x="3400879" y="1570306"/>
            <a:ext cx="3203177" cy="419436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7" y="5984525"/>
            <a:ext cx="710189" cy="710189"/>
          </a:xfrm>
          <a:prstGeom prst="ellipse">
            <a:avLst/>
          </a:prstGeom>
          <a:blipFill dpi="0" rotWithShape="1">
            <a:blip r:embed="rId9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983145" y="5984525"/>
            <a:ext cx="710189" cy="710189"/>
          </a:xfrm>
          <a:prstGeom prst="ellipse">
            <a:avLst/>
          </a:prstGeom>
          <a:blipFill dpi="0" rotWithShape="1">
            <a:blip r:embed="rId10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76478" y="5983834"/>
            <a:ext cx="710189" cy="710189"/>
          </a:xfrm>
          <a:prstGeom prst="ellipse">
            <a:avLst/>
          </a:prstGeom>
          <a:blipFill dpi="0" rotWithShape="1">
            <a:blip r:embed="rId11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6EBD9AAE-9090-4793-857C-D78962440120}"/>
              </a:ext>
            </a:extLst>
          </p:cNvPr>
          <p:cNvSpPr/>
          <p:nvPr/>
        </p:nvSpPr>
        <p:spPr>
          <a:xfrm>
            <a:off x="1788906" y="5902714"/>
            <a:ext cx="792000" cy="792000"/>
          </a:xfrm>
          <a:prstGeom prst="ellipse">
            <a:avLst/>
          </a:prstGeom>
          <a:blipFill dpi="0" rotWithShape="1">
            <a:blip r:embed="rId13"/>
            <a:srcRect/>
            <a:stretch>
              <a:fillRect l="-15000" t="-16000" r="-9000" b="-3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56F013B-1FCD-44F2-872B-2ABC6FF61E07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Distribution of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VHF Handheld Radio/Tactical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D5060C25-F360-4770-911A-F6B759E60AB4}"/>
              </a:ext>
            </a:extLst>
          </p:cNvPr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260854526"/>
              </p:ext>
            </p:extLst>
          </p:nvPr>
        </p:nvGraphicFramePr>
        <p:xfrm>
          <a:off x="2885306" y="1380108"/>
          <a:ext cx="6421388" cy="399600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11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206490370"/>
                    </a:ext>
                  </a:extLst>
                </a:gridCol>
                <a:gridCol w="8043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43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43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434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3437416322"/>
                    </a:ext>
                  </a:extLst>
                </a:gridCol>
              </a:tblGrid>
              <a:tr h="3240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Office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TEA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ON</a:t>
                      </a:r>
                      <a:r>
                        <a:rPr lang="en-US" sz="14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HAND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STATUS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400" b="1" i="0" u="none" strike="noStrike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 marL="5922" marR="5922" marT="5920" marB="0" anchor="ctr">
                    <a:solidFill>
                      <a:srgbClr val="99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% Fill-up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 marL="5922" marR="5922" marT="5920" marB="0"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SVC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ORGANIC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LOANED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RHQ/RHSG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0.00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ADNPPO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  <a:endParaRPr kumimoji="0" lang="en-US" sz="16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ADSPPO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  <a:endParaRPr kumimoji="0" lang="en-US" sz="16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SDNPPO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13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13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13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  <a:endParaRPr kumimoji="0" lang="en-US" sz="16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SDSPPO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DIPPO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0.00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PH" sz="16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 BCPO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0.00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PH" sz="18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 </a:t>
                      </a: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RMFB13</a:t>
                      </a:r>
                      <a:endParaRPr lang="en-PH" sz="16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83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25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25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25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30.12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</a:t>
                      </a:r>
                      <a:r>
                        <a:rPr lang="en-PH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1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1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1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61.12%</a:t>
                      </a:r>
                      <a:endParaRPr lang="en-PH" sz="24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0" name="Oval 19">
            <a:extLst>
              <a:ext uri="{FF2B5EF4-FFF2-40B4-BE49-F238E27FC236}">
                <a16:creationId xmlns:a16="http://schemas.microsoft.com/office/drawing/2014/main" id="{6A64F99C-869C-4FAF-B0C8-A5F0857F9D27}"/>
              </a:ext>
            </a:extLst>
          </p:cNvPr>
          <p:cNvSpPr/>
          <p:nvPr/>
        </p:nvSpPr>
        <p:spPr>
          <a:xfrm>
            <a:off x="8154872" y="4907406"/>
            <a:ext cx="1129177" cy="468702"/>
          </a:xfrm>
          <a:prstGeom prst="ellipse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844233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53">
            <a:extLst>
              <a:ext uri="{FF2B5EF4-FFF2-40B4-BE49-F238E27FC236}">
                <a16:creationId xmlns:a16="http://schemas.microsoft.com/office/drawing/2014/main" id="{F76A53AD-2AB8-4A3F-93B9-E08E98EC70C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098" b="91707" l="9867" r="92267">
                        <a14:foregroundMark x1="60800" y1="6585" x2="60800" y2="6585"/>
                        <a14:foregroundMark x1="92267" y1="41220" x2="92267" y2="41220"/>
                        <a14:foregroundMark x1="32533" y1="91707" x2="32533" y2="917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441"/>
          <a:stretch>
            <a:fillRect/>
          </a:stretch>
        </p:blipFill>
        <p:spPr bwMode="auto">
          <a:xfrm>
            <a:off x="393834" y="2098683"/>
            <a:ext cx="3250998" cy="3430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C298D062-6E1E-4505-BAA7-197B6232C0CB}"/>
              </a:ext>
            </a:extLst>
          </p:cNvPr>
          <p:cNvGrpSpPr/>
          <p:nvPr/>
        </p:nvGrpSpPr>
        <p:grpSpPr>
          <a:xfrm>
            <a:off x="5750070" y="1931851"/>
            <a:ext cx="3176259" cy="2463086"/>
            <a:chOff x="6688805" y="1050149"/>
            <a:chExt cx="2294858" cy="1779588"/>
          </a:xfrm>
        </p:grpSpPr>
        <p:pic>
          <p:nvPicPr>
            <p:cNvPr id="16" name="Picture 55">
              <a:extLst>
                <a:ext uri="{FF2B5EF4-FFF2-40B4-BE49-F238E27FC236}">
                  <a16:creationId xmlns:a16="http://schemas.microsoft.com/office/drawing/2014/main" id="{60BA5810-8869-4BF4-BFC6-EA26FDECC0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472379">
              <a:off x="7204076" y="1050149"/>
              <a:ext cx="1779587" cy="1779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55">
              <a:extLst>
                <a:ext uri="{FF2B5EF4-FFF2-40B4-BE49-F238E27FC236}">
                  <a16:creationId xmlns:a16="http://schemas.microsoft.com/office/drawing/2014/main" id="{1172A6BD-BC56-498D-8DC9-6AE2068F21E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472379">
              <a:off x="6688805" y="1050149"/>
              <a:ext cx="1779587" cy="1779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" name="Picture 2" descr="HYTERA DMR SERVICE MANUAL Pdf Download | ManualsLib">
            <a:extLst>
              <a:ext uri="{FF2B5EF4-FFF2-40B4-BE49-F238E27FC236}">
                <a16:creationId xmlns:a16="http://schemas.microsoft.com/office/drawing/2014/main" id="{12CD26CC-4DBC-4F5E-8D6C-F11F22C8CC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6786" r="92679">
                        <a14:foregroundMark x1="6786" y1="73214" x2="6786" y2="73214"/>
                        <a14:foregroundMark x1="92679" y1="46786" x2="92679" y2="467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795" b="18580"/>
          <a:stretch/>
        </p:blipFill>
        <p:spPr bwMode="auto">
          <a:xfrm>
            <a:off x="7587119" y="2535398"/>
            <a:ext cx="4328700" cy="28407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8CCBF54-2A4F-47D3-A6D7-E4E1D6D046B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698" r="16855" b="15091"/>
          <a:stretch/>
        </p:blipFill>
        <p:spPr>
          <a:xfrm>
            <a:off x="3400879" y="1570306"/>
            <a:ext cx="3203177" cy="419436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7" y="5984525"/>
            <a:ext cx="710189" cy="710189"/>
          </a:xfrm>
          <a:prstGeom prst="ellipse">
            <a:avLst/>
          </a:prstGeom>
          <a:blipFill dpi="0" rotWithShape="1">
            <a:blip r:embed="rId9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983145" y="5984525"/>
            <a:ext cx="710189" cy="710189"/>
          </a:xfrm>
          <a:prstGeom prst="ellipse">
            <a:avLst/>
          </a:prstGeom>
          <a:blipFill dpi="0" rotWithShape="1">
            <a:blip r:embed="rId10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76478" y="5983834"/>
            <a:ext cx="710189" cy="710189"/>
          </a:xfrm>
          <a:prstGeom prst="ellipse">
            <a:avLst/>
          </a:prstGeom>
          <a:blipFill dpi="0" rotWithShape="1">
            <a:blip r:embed="rId11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6EBD9AAE-9090-4793-857C-D78962440120}"/>
              </a:ext>
            </a:extLst>
          </p:cNvPr>
          <p:cNvSpPr/>
          <p:nvPr/>
        </p:nvSpPr>
        <p:spPr>
          <a:xfrm>
            <a:off x="1788906" y="5902714"/>
            <a:ext cx="792000" cy="792000"/>
          </a:xfrm>
          <a:prstGeom prst="ellipse">
            <a:avLst/>
          </a:prstGeom>
          <a:blipFill dpi="0" rotWithShape="1">
            <a:blip r:embed="rId13"/>
            <a:srcRect/>
            <a:stretch>
              <a:fillRect l="-15000" t="-16000" r="-9000" b="-3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56F013B-1FCD-44F2-872B-2ABC6FF61E07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Distribution of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DMR Handheld Radio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E00D9FA9-DEEE-4B1A-BF20-E386FE73A50D}"/>
              </a:ext>
            </a:extLst>
          </p:cNvPr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75330708"/>
              </p:ext>
            </p:extLst>
          </p:nvPr>
        </p:nvGraphicFramePr>
        <p:xfrm>
          <a:off x="2974628" y="1380108"/>
          <a:ext cx="6458744" cy="399600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3372">
                  <a:extLst>
                    <a:ext uri="{9D8B030D-6E8A-4147-A177-3AD203B41FA5}">
                      <a16:colId xmlns:a16="http://schemas.microsoft.com/office/drawing/2014/main" val="3857932297"/>
                    </a:ext>
                  </a:extLst>
                </a:gridCol>
                <a:gridCol w="8533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3754894450"/>
                    </a:ext>
                  </a:extLst>
                </a:gridCol>
              </a:tblGrid>
              <a:tr h="3240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Office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TEA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On</a:t>
                      </a:r>
                      <a:r>
                        <a:rPr lang="en-US" sz="14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Hand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STATUS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400" b="1" i="0" u="none" strike="noStrike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 marL="5922" marR="5922" marT="5920" marB="0" anchor="ctr">
                    <a:solidFill>
                      <a:srgbClr val="99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% Fill-up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 marL="5922" marR="5922" marT="5920" marB="0"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SVC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ORGANIC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LOANED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RHQ/RHSG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885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2.26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ADNPPO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796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  <a:endParaRPr kumimoji="0" lang="en-US" sz="16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ADSPPO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990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  <a:endParaRPr kumimoji="0" lang="en-US" sz="16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9.60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SDNPPO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1128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13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13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13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  <a:endParaRPr kumimoji="0" lang="en-US" sz="16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14.36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SDSPPO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1091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  <a:endParaRPr kumimoji="0" lang="en-US" sz="16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11.00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DIPPO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420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14.05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PH" sz="16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 BCPO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827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95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11.49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PH" sz="18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 </a:t>
                      </a: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RMFB13</a:t>
                      </a:r>
                      <a:endParaRPr lang="en-PH" sz="16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694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23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23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23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4.32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6,831</a:t>
                      </a:r>
                      <a:endParaRPr lang="en-PH" sz="20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1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1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72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1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9.69%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0" name="Oval 19">
            <a:extLst>
              <a:ext uri="{FF2B5EF4-FFF2-40B4-BE49-F238E27FC236}">
                <a16:creationId xmlns:a16="http://schemas.microsoft.com/office/drawing/2014/main" id="{C0A8C1BD-97A3-453E-A732-718D09E01301}"/>
              </a:ext>
            </a:extLst>
          </p:cNvPr>
          <p:cNvSpPr/>
          <p:nvPr/>
        </p:nvSpPr>
        <p:spPr>
          <a:xfrm>
            <a:off x="8266919" y="4907406"/>
            <a:ext cx="1129177" cy="468702"/>
          </a:xfrm>
          <a:prstGeom prst="ellipse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227023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53">
            <a:extLst>
              <a:ext uri="{FF2B5EF4-FFF2-40B4-BE49-F238E27FC236}">
                <a16:creationId xmlns:a16="http://schemas.microsoft.com/office/drawing/2014/main" id="{58F9E95C-1B8F-495E-BAF0-1B95D59D088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098" b="91707" l="9867" r="92267">
                        <a14:foregroundMark x1="60800" y1="6585" x2="60800" y2="6585"/>
                        <a14:foregroundMark x1="92267" y1="41220" x2="92267" y2="41220"/>
                        <a14:foregroundMark x1="32533" y1="91707" x2="32533" y2="917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441"/>
          <a:stretch>
            <a:fillRect/>
          </a:stretch>
        </p:blipFill>
        <p:spPr bwMode="auto">
          <a:xfrm>
            <a:off x="393834" y="2098683"/>
            <a:ext cx="3250998" cy="3430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7459A8A6-26D4-40D6-A40A-AEC8A077C521}"/>
              </a:ext>
            </a:extLst>
          </p:cNvPr>
          <p:cNvGrpSpPr/>
          <p:nvPr/>
        </p:nvGrpSpPr>
        <p:grpSpPr>
          <a:xfrm>
            <a:off x="5750070" y="1931851"/>
            <a:ext cx="3176259" cy="2463086"/>
            <a:chOff x="6688805" y="1050149"/>
            <a:chExt cx="2294858" cy="1779588"/>
          </a:xfrm>
        </p:grpSpPr>
        <p:pic>
          <p:nvPicPr>
            <p:cNvPr id="16" name="Picture 55">
              <a:extLst>
                <a:ext uri="{FF2B5EF4-FFF2-40B4-BE49-F238E27FC236}">
                  <a16:creationId xmlns:a16="http://schemas.microsoft.com/office/drawing/2014/main" id="{D4AC4491-71DD-4CAF-BDE0-A99BA8EE62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472379">
              <a:off x="7204076" y="1050149"/>
              <a:ext cx="1779587" cy="1779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55">
              <a:extLst>
                <a:ext uri="{FF2B5EF4-FFF2-40B4-BE49-F238E27FC236}">
                  <a16:creationId xmlns:a16="http://schemas.microsoft.com/office/drawing/2014/main" id="{65473E7B-0C11-4318-9EF3-52DB028117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472379">
              <a:off x="6688805" y="1050149"/>
              <a:ext cx="1779587" cy="1779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" name="Picture 2" descr="HYTERA DMR SERVICE MANUAL Pdf Download | ManualsLib">
            <a:extLst>
              <a:ext uri="{FF2B5EF4-FFF2-40B4-BE49-F238E27FC236}">
                <a16:creationId xmlns:a16="http://schemas.microsoft.com/office/drawing/2014/main" id="{F808A89B-A1C5-4425-AE50-C466D48827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6786" r="92679">
                        <a14:foregroundMark x1="6786" y1="73214" x2="6786" y2="73214"/>
                        <a14:foregroundMark x1="92679" y1="46786" x2="92679" y2="467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795" b="18580"/>
          <a:stretch/>
        </p:blipFill>
        <p:spPr bwMode="auto">
          <a:xfrm>
            <a:off x="7587119" y="2535398"/>
            <a:ext cx="4328700" cy="28407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C009961-587B-42D8-A53F-6F93E407608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698" r="16855" b="15091"/>
          <a:stretch/>
        </p:blipFill>
        <p:spPr>
          <a:xfrm>
            <a:off x="3400879" y="1570306"/>
            <a:ext cx="3203177" cy="419436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7" y="5984525"/>
            <a:ext cx="710189" cy="710189"/>
          </a:xfrm>
          <a:prstGeom prst="ellipse">
            <a:avLst/>
          </a:prstGeom>
          <a:blipFill dpi="0" rotWithShape="1">
            <a:blip r:embed="rId9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983145" y="5984525"/>
            <a:ext cx="710189" cy="710189"/>
          </a:xfrm>
          <a:prstGeom prst="ellipse">
            <a:avLst/>
          </a:prstGeom>
          <a:blipFill dpi="0" rotWithShape="1">
            <a:blip r:embed="rId10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76478" y="5983834"/>
            <a:ext cx="710189" cy="710189"/>
          </a:xfrm>
          <a:prstGeom prst="ellipse">
            <a:avLst/>
          </a:prstGeom>
          <a:blipFill dpi="0" rotWithShape="1">
            <a:blip r:embed="rId11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6EBD9AAE-9090-4793-857C-D78962440120}"/>
              </a:ext>
            </a:extLst>
          </p:cNvPr>
          <p:cNvSpPr/>
          <p:nvPr/>
        </p:nvSpPr>
        <p:spPr>
          <a:xfrm>
            <a:off x="1788906" y="5902714"/>
            <a:ext cx="792000" cy="792000"/>
          </a:xfrm>
          <a:prstGeom prst="ellipse">
            <a:avLst/>
          </a:prstGeom>
          <a:blipFill dpi="0" rotWithShape="1">
            <a:blip r:embed="rId13"/>
            <a:srcRect/>
            <a:stretch>
              <a:fillRect l="-15000" t="-16000" r="-9000" b="-3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56F013B-1FCD-44F2-872B-2ABC6FF61E07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Distribution of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DMR Mobile Radio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65BAE44-7722-4574-99BA-1258448DFA38}"/>
              </a:ext>
            </a:extLst>
          </p:cNvPr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410001793"/>
              </p:ext>
            </p:extLst>
          </p:nvPr>
        </p:nvGraphicFramePr>
        <p:xfrm>
          <a:off x="2880558" y="1432267"/>
          <a:ext cx="6152760" cy="366208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11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4380">
                  <a:extLst>
                    <a:ext uri="{9D8B030D-6E8A-4147-A177-3AD203B41FA5}">
                      <a16:colId xmlns:a16="http://schemas.microsoft.com/office/drawing/2014/main" val="3830300334"/>
                    </a:ext>
                  </a:extLst>
                </a:gridCol>
                <a:gridCol w="7543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val="2858542955"/>
                    </a:ext>
                  </a:extLst>
                </a:gridCol>
              </a:tblGrid>
              <a:tr h="3240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Office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Issued Mobility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On</a:t>
                      </a:r>
                      <a:r>
                        <a:rPr lang="en-US" sz="14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Hand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STATUS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400" b="1" i="0" u="none" strike="noStrike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 marL="5922" marR="5922" marT="5920" marB="0" anchor="ctr">
                    <a:solidFill>
                      <a:srgbClr val="99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% Fill-up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 marL="5922" marR="5922" marT="5920" marB="0"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SVC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ORGANIC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LOANED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418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RHQ/RHSU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0.00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3822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ADNPPO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76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31.58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418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ADSPPO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98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28.57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418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SDNPPO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134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  <a:endParaRPr kumimoji="0" lang="en-US" sz="16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33.58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418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SDSPPO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30.39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8782">
                <a:tc>
                  <a:txBody>
                    <a:bodyPr/>
                    <a:lstStyle/>
                    <a:p>
                      <a:pPr marL="93663" indent="0" algn="l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DIPPO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19.64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4418">
                <a:tc>
                  <a:txBody>
                    <a:bodyPr/>
                    <a:lstStyle/>
                    <a:p>
                      <a:r>
                        <a:rPr lang="en-PH" sz="16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 BCPO</a:t>
                      </a: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76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23.68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13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PH" sz="18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 </a:t>
                      </a: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RMFB13</a:t>
                      </a:r>
                      <a:endParaRPr lang="en-PH" sz="16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7145" marR="7145" marT="714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Times New Roman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36.36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592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196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196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196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1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51442" marR="51442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27.87%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0" name="Oval 19">
            <a:extLst>
              <a:ext uri="{FF2B5EF4-FFF2-40B4-BE49-F238E27FC236}">
                <a16:creationId xmlns:a16="http://schemas.microsoft.com/office/drawing/2014/main" id="{0DEFC46D-6E59-42A5-B062-1A62BF3EC858}"/>
              </a:ext>
            </a:extLst>
          </p:cNvPr>
          <p:cNvSpPr/>
          <p:nvPr/>
        </p:nvSpPr>
        <p:spPr>
          <a:xfrm>
            <a:off x="7886701" y="4632368"/>
            <a:ext cx="1161660" cy="468702"/>
          </a:xfrm>
          <a:prstGeom prst="ellipse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062798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53">
            <a:extLst>
              <a:ext uri="{FF2B5EF4-FFF2-40B4-BE49-F238E27FC236}">
                <a16:creationId xmlns:a16="http://schemas.microsoft.com/office/drawing/2014/main" id="{58F9E95C-1B8F-495E-BAF0-1B95D59D088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098" b="91707" l="9867" r="92267">
                        <a14:foregroundMark x1="60800" y1="6585" x2="60800" y2="6585"/>
                        <a14:foregroundMark x1="92267" y1="41220" x2="92267" y2="41220"/>
                        <a14:foregroundMark x1="32533" y1="91707" x2="32533" y2="917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441"/>
          <a:stretch>
            <a:fillRect/>
          </a:stretch>
        </p:blipFill>
        <p:spPr bwMode="auto">
          <a:xfrm>
            <a:off x="393834" y="2098683"/>
            <a:ext cx="3250998" cy="3430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7459A8A6-26D4-40D6-A40A-AEC8A077C521}"/>
              </a:ext>
            </a:extLst>
          </p:cNvPr>
          <p:cNvGrpSpPr/>
          <p:nvPr/>
        </p:nvGrpSpPr>
        <p:grpSpPr>
          <a:xfrm>
            <a:off x="5750070" y="1931851"/>
            <a:ext cx="3176259" cy="2463086"/>
            <a:chOff x="6688805" y="1050149"/>
            <a:chExt cx="2294858" cy="1779588"/>
          </a:xfrm>
        </p:grpSpPr>
        <p:pic>
          <p:nvPicPr>
            <p:cNvPr id="16" name="Picture 55">
              <a:extLst>
                <a:ext uri="{FF2B5EF4-FFF2-40B4-BE49-F238E27FC236}">
                  <a16:creationId xmlns:a16="http://schemas.microsoft.com/office/drawing/2014/main" id="{D4AC4491-71DD-4CAF-BDE0-A99BA8EE62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472379">
              <a:off x="7204076" y="1050149"/>
              <a:ext cx="1779587" cy="1779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55">
              <a:extLst>
                <a:ext uri="{FF2B5EF4-FFF2-40B4-BE49-F238E27FC236}">
                  <a16:creationId xmlns:a16="http://schemas.microsoft.com/office/drawing/2014/main" id="{65473E7B-0C11-4318-9EF3-52DB028117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472379">
              <a:off x="6688805" y="1050149"/>
              <a:ext cx="1779587" cy="1779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" name="Picture 2" descr="HYTERA DMR SERVICE MANUAL Pdf Download | ManualsLib">
            <a:extLst>
              <a:ext uri="{FF2B5EF4-FFF2-40B4-BE49-F238E27FC236}">
                <a16:creationId xmlns:a16="http://schemas.microsoft.com/office/drawing/2014/main" id="{F808A89B-A1C5-4425-AE50-C466D48827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6786" r="92679">
                        <a14:foregroundMark x1="6786" y1="73214" x2="6786" y2="73214"/>
                        <a14:foregroundMark x1="92679" y1="46786" x2="92679" y2="467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795" b="18580"/>
          <a:stretch/>
        </p:blipFill>
        <p:spPr bwMode="auto">
          <a:xfrm>
            <a:off x="7587119" y="2535398"/>
            <a:ext cx="4328700" cy="28407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C009961-587B-42D8-A53F-6F93E407608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698" r="16855" b="15091"/>
          <a:stretch/>
        </p:blipFill>
        <p:spPr>
          <a:xfrm>
            <a:off x="3400879" y="1570306"/>
            <a:ext cx="3203177" cy="419436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7" y="5984525"/>
            <a:ext cx="710189" cy="710189"/>
          </a:xfrm>
          <a:prstGeom prst="ellipse">
            <a:avLst/>
          </a:prstGeom>
          <a:blipFill dpi="0" rotWithShape="1">
            <a:blip r:embed="rId9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983145" y="5984525"/>
            <a:ext cx="710189" cy="710189"/>
          </a:xfrm>
          <a:prstGeom prst="ellipse">
            <a:avLst/>
          </a:prstGeom>
          <a:blipFill dpi="0" rotWithShape="1">
            <a:blip r:embed="rId10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FC880A-B1AB-4EB8-8B1E-3F6BD579F048}"/>
              </a:ext>
            </a:extLst>
          </p:cNvPr>
          <p:cNvSpPr/>
          <p:nvPr/>
        </p:nvSpPr>
        <p:spPr>
          <a:xfrm>
            <a:off x="2676478" y="5983834"/>
            <a:ext cx="710189" cy="710189"/>
          </a:xfrm>
          <a:prstGeom prst="ellipse">
            <a:avLst/>
          </a:prstGeom>
          <a:blipFill dpi="0" rotWithShape="1">
            <a:blip r:embed="rId11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6EBD9AAE-9090-4793-857C-D78962440120}"/>
              </a:ext>
            </a:extLst>
          </p:cNvPr>
          <p:cNvSpPr/>
          <p:nvPr/>
        </p:nvSpPr>
        <p:spPr>
          <a:xfrm>
            <a:off x="1788906" y="5902714"/>
            <a:ext cx="792000" cy="792000"/>
          </a:xfrm>
          <a:prstGeom prst="ellipse">
            <a:avLst/>
          </a:prstGeom>
          <a:blipFill dpi="0" rotWithShape="1">
            <a:blip r:embed="rId13"/>
            <a:srcRect/>
            <a:stretch>
              <a:fillRect l="-15000" t="-16000" r="-9000" b="-3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56F013B-1FCD-44F2-872B-2ABC6FF61E07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Distribution of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DMR Base Radio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61F5339A-6BE6-453D-85AA-F6987DA23B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9414926"/>
              </p:ext>
            </p:extLst>
          </p:nvPr>
        </p:nvGraphicFramePr>
        <p:xfrm>
          <a:off x="2992362" y="1346993"/>
          <a:ext cx="5929152" cy="38400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21152">
                  <a:extLst>
                    <a:ext uri="{9D8B030D-6E8A-4147-A177-3AD203B41FA5}">
                      <a16:colId xmlns:a16="http://schemas.microsoft.com/office/drawing/2014/main" val="532496217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669622595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342350494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516443765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2022281966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u="none" strike="noStrike" dirty="0"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Office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u="none" strike="noStrike" dirty="0"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TEA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O</a:t>
                      </a:r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n Hand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u="none" strike="noStrike" dirty="0"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Variance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u="none" strike="noStrike" dirty="0"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% Filled-up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0514165"/>
                  </a:ext>
                </a:extLst>
              </a:tr>
              <a:tr h="303857"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RHQ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0.00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168426"/>
                  </a:ext>
                </a:extLst>
              </a:tr>
              <a:tr h="371462"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ADNPPO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14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7.14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1750216"/>
                  </a:ext>
                </a:extLst>
              </a:tr>
              <a:tr h="371462"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ADSPPO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17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16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5.88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101438"/>
                  </a:ext>
                </a:extLst>
              </a:tr>
              <a:tr h="371462"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SDNPPO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24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22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8.33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6104081"/>
                  </a:ext>
                </a:extLst>
              </a:tr>
              <a:tr h="371462"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SDSPPO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22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22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0.00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4981785"/>
                  </a:ext>
                </a:extLst>
              </a:tr>
              <a:tr h="371462"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DIPPO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11.11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515499"/>
                  </a:ext>
                </a:extLst>
              </a:tr>
              <a:tr h="371462"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BCPO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63.63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805583"/>
                  </a:ext>
                </a:extLst>
              </a:tr>
              <a:tr h="371462"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RMFB13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0.00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02206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 fontAlgn="b"/>
                      <a:r>
                        <a:rPr lang="en-PH" sz="2000" b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PH" sz="20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104</a:t>
                      </a:r>
                      <a:endParaRPr lang="en-PH" sz="20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12</a:t>
                      </a:r>
                      <a:endParaRPr lang="en-PH" sz="20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92</a:t>
                      </a:r>
                      <a:endParaRPr lang="en-PH" sz="20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12.01%</a:t>
                      </a:r>
                      <a:endParaRPr lang="en-PH" sz="24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2158628"/>
                  </a:ext>
                </a:extLst>
              </a:tr>
            </a:tbl>
          </a:graphicData>
        </a:graphic>
      </p:graphicFrame>
      <p:sp>
        <p:nvSpPr>
          <p:cNvPr id="21" name="Oval 20">
            <a:extLst>
              <a:ext uri="{FF2B5EF4-FFF2-40B4-BE49-F238E27FC236}">
                <a16:creationId xmlns:a16="http://schemas.microsoft.com/office/drawing/2014/main" id="{56D735B2-0D48-4015-8432-236824A3CC08}"/>
              </a:ext>
            </a:extLst>
          </p:cNvPr>
          <p:cNvSpPr/>
          <p:nvPr/>
        </p:nvSpPr>
        <p:spPr>
          <a:xfrm>
            <a:off x="7483309" y="4666892"/>
            <a:ext cx="1236152" cy="520192"/>
          </a:xfrm>
          <a:prstGeom prst="ellipse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542889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7" y="5984525"/>
            <a:ext cx="710189" cy="710189"/>
          </a:xfrm>
          <a:prstGeom prst="ellipse">
            <a:avLst/>
          </a:prstGeom>
          <a:blipFill dpi="0" rotWithShape="1">
            <a:blip r:embed="rId2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983145" y="5984525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83631934-A783-420A-A06E-6FF3B59EB245}"/>
              </a:ext>
            </a:extLst>
          </p:cNvPr>
          <p:cNvSpPr/>
          <p:nvPr/>
        </p:nvSpPr>
        <p:spPr>
          <a:xfrm>
            <a:off x="2595126" y="5887831"/>
            <a:ext cx="792000" cy="792000"/>
          </a:xfrm>
          <a:prstGeom prst="ellipse">
            <a:avLst/>
          </a:prstGeom>
          <a:blipFill dpi="0" rotWithShape="1">
            <a:blip r:embed="rId5"/>
            <a:srcRect/>
            <a:stretch>
              <a:fillRect l="-18000" t="-22000" r="-8000" b="-8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BE6B2EA-5E2A-48A2-84D1-554AE7B15D0D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Logistics Capability Index: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Investigative Equipment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71E7F6B7-20E6-4889-9675-A0FC4F523B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2252630"/>
              </p:ext>
            </p:extLst>
          </p:nvPr>
        </p:nvGraphicFramePr>
        <p:xfrm>
          <a:off x="1784635" y="1454849"/>
          <a:ext cx="8619549" cy="3274842"/>
        </p:xfrm>
        <a:graphic>
          <a:graphicData uri="http://schemas.openxmlformats.org/drawingml/2006/table">
            <a:tbl>
              <a:tblPr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{C4B1156A-380E-4F78-BDF5-A606A8083BF9}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3554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00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Unit/Office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Total No. of Police Stations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No. of Investigative Kits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Variance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% Fill-up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80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ADNPPO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11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22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US" sz="1400" b="0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 panose="020B0604020202020204"/>
                        </a:rPr>
                        <a:t>+11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+200%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80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ADSPPO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14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US" sz="1400" b="0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 panose="020B0604020202020204"/>
                        </a:rPr>
                        <a:t>14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US" sz="1400" b="0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 panose="020B0604020202020204"/>
                        </a:rPr>
                        <a:t>0</a:t>
                      </a: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100%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380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SDNPPO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21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US" sz="1400" b="0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 panose="020B0604020202020204"/>
                        </a:rPr>
                        <a:t>21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US" sz="1400" b="0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 panose="020B0604020202020204"/>
                        </a:rPr>
                        <a:t>0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100%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380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SDSPPO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19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US" sz="1400" b="0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 panose="020B0604020202020204"/>
                        </a:rPr>
                        <a:t>39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US" sz="1400" b="0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 panose="020B0604020202020204"/>
                        </a:rPr>
                        <a:t>+20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+205%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380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DIPPO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7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US" sz="1400" b="0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 panose="020B0604020202020204"/>
                        </a:rPr>
                        <a:t>20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US" sz="1400" b="0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 panose="020B0604020202020204"/>
                        </a:rPr>
                        <a:t>+13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+286%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380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BCPO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5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US" sz="1400" b="0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 panose="020B0604020202020204"/>
                        </a:rPr>
                        <a:t>9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US" sz="1400" b="0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 panose="020B0604020202020204"/>
                        </a:rPr>
                        <a:t>+4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+180%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200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1400" b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 TOTAL</a:t>
                      </a:r>
                      <a:endParaRPr lang="en-PH" sz="14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2000" b="1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77</a:t>
                      </a:r>
                      <a:endParaRPr lang="en-PH" sz="2000" b="1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2000" b="1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125</a:t>
                      </a:r>
                      <a:endParaRPr lang="en-PH" sz="2000" b="1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US" sz="2000" b="1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 panose="020B0604020202020204"/>
                        </a:rPr>
                        <a:t>+48</a:t>
                      </a:r>
                      <a:endParaRPr lang="en-PH" sz="2000" b="1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rtl="0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</a:pPr>
                      <a:r>
                        <a:rPr lang="en-PH" sz="2400" b="1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sym typeface="Arial" panose="020B0604020202020204"/>
                        </a:rPr>
                        <a:t>+162%</a:t>
                      </a:r>
                      <a:endParaRPr lang="en-PH" sz="2400" b="1" i="0" u="none" strike="noStrike" kern="1200" cap="non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 panose="020B0604020202020204"/>
                      </a:endParaRPr>
                    </a:p>
                  </a:txBody>
                  <a:tcPr marL="11722" marR="11722" marT="1008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5" name="Oval 14">
            <a:extLst>
              <a:ext uri="{FF2B5EF4-FFF2-40B4-BE49-F238E27FC236}">
                <a16:creationId xmlns:a16="http://schemas.microsoft.com/office/drawing/2014/main" id="{A240D28C-7A1B-4379-92D9-967DFF42ABC8}"/>
              </a:ext>
            </a:extLst>
          </p:cNvPr>
          <p:cNvSpPr/>
          <p:nvPr/>
        </p:nvSpPr>
        <p:spPr>
          <a:xfrm>
            <a:off x="1788906" y="5978696"/>
            <a:ext cx="709200" cy="709200"/>
          </a:xfrm>
          <a:prstGeom prst="ellipse">
            <a:avLst/>
          </a:prstGeom>
          <a:blipFill dpi="0" rotWithShape="1">
            <a:blip r:embed="rId6"/>
            <a:srcRect/>
            <a:stretch>
              <a:fillRect l="-15000" t="-16000" r="-9000" b="-3000"/>
            </a:stretch>
          </a:blip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83D02F5-40CA-40EA-9F3D-2585477056C1}"/>
              </a:ext>
            </a:extLst>
          </p:cNvPr>
          <p:cNvSpPr/>
          <p:nvPr/>
        </p:nvSpPr>
        <p:spPr>
          <a:xfrm>
            <a:off x="8963025" y="4260056"/>
            <a:ext cx="1266825" cy="500063"/>
          </a:xfrm>
          <a:prstGeom prst="ellipse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031391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6531429"/>
            <a:ext cx="12192000" cy="326571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16DEEAB-8F7B-43D1-8185-D12675400701}"/>
              </a:ext>
            </a:extLst>
          </p:cNvPr>
          <p:cNvSpPr/>
          <p:nvPr/>
        </p:nvSpPr>
        <p:spPr>
          <a:xfrm>
            <a:off x="189697" y="5984525"/>
            <a:ext cx="710189" cy="710189"/>
          </a:xfrm>
          <a:prstGeom prst="ellipse">
            <a:avLst/>
          </a:prstGeom>
          <a:blipFill dpi="0" rotWithShape="1">
            <a:blip r:embed="rId2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E541B11-266F-4C82-B99B-78ADFB6B23A6}"/>
              </a:ext>
            </a:extLst>
          </p:cNvPr>
          <p:cNvSpPr/>
          <p:nvPr/>
        </p:nvSpPr>
        <p:spPr>
          <a:xfrm>
            <a:off x="983145" y="5984525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8193" y="5730525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FA3EB7B-A4F8-4718-9906-D82F73122FB2}"/>
              </a:ext>
            </a:extLst>
          </p:cNvPr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803160730"/>
              </p:ext>
            </p:extLst>
          </p:nvPr>
        </p:nvGraphicFramePr>
        <p:xfrm>
          <a:off x="3198000" y="1305038"/>
          <a:ext cx="5796000" cy="392400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273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240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Description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On</a:t>
                      </a:r>
                      <a:r>
                        <a:rPr lang="en-US" sz="14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Hand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Status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 marL="5922" marR="5922" marT="5920" marB="0"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SVC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Organic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Finger Print Kit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Investigative Kit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Master Evidence Kit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Still Camera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Video Camera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Audio Recorder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Metal Detector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Police Line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Blotter Book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Crime Scene Field Investigator’s Kit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168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168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168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861326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</a:t>
                      </a:r>
                    </a:p>
                  </a:txBody>
                  <a:tcPr marL="5922" marR="5922" marT="59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678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678</a:t>
                      </a:r>
                      <a:endParaRPr lang="en-PH" sz="18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678</a:t>
                      </a:r>
                      <a:endParaRPr lang="en-PH" sz="18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12" name="Oval 11">
            <a:extLst>
              <a:ext uri="{FF2B5EF4-FFF2-40B4-BE49-F238E27FC236}">
                <a16:creationId xmlns:a16="http://schemas.microsoft.com/office/drawing/2014/main" id="{83631934-A783-420A-A06E-6FF3B59EB245}"/>
              </a:ext>
            </a:extLst>
          </p:cNvPr>
          <p:cNvSpPr/>
          <p:nvPr/>
        </p:nvSpPr>
        <p:spPr>
          <a:xfrm>
            <a:off x="2595126" y="5887831"/>
            <a:ext cx="792000" cy="792000"/>
          </a:xfrm>
          <a:prstGeom prst="ellipse">
            <a:avLst/>
          </a:prstGeom>
          <a:blipFill dpi="0" rotWithShape="1">
            <a:blip r:embed="rId5"/>
            <a:srcRect/>
            <a:stretch>
              <a:fillRect l="-18000" t="-22000" r="-8000" b="-8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BE6B2EA-5E2A-48A2-84D1-554AE7B15D0D}"/>
              </a:ext>
            </a:extLst>
          </p:cNvPr>
          <p:cNvSpPr/>
          <p:nvPr/>
        </p:nvSpPr>
        <p:spPr>
          <a:xfrm>
            <a:off x="0" y="0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Distribution of </a:t>
            </a:r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Investigative Equipment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AF9D440-DEE2-4878-A5C2-435A6E77620B}"/>
              </a:ext>
            </a:extLst>
          </p:cNvPr>
          <p:cNvSpPr/>
          <p:nvPr/>
        </p:nvSpPr>
        <p:spPr>
          <a:xfrm>
            <a:off x="1788906" y="5978696"/>
            <a:ext cx="709200" cy="709200"/>
          </a:xfrm>
          <a:prstGeom prst="ellipse">
            <a:avLst/>
          </a:prstGeom>
          <a:blipFill dpi="0" rotWithShape="1">
            <a:blip r:embed="rId6"/>
            <a:srcRect/>
            <a:stretch>
              <a:fillRect l="-15000" t="-16000" r="-9000" b="-3000"/>
            </a:stretch>
          </a:blip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</p:spTree>
    <p:extLst>
      <p:ext uri="{BB962C8B-B14F-4D97-AF65-F5344CB8AC3E}">
        <p14:creationId xmlns:p14="http://schemas.microsoft.com/office/powerpoint/2010/main" val="21843396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26DD0C71-B5A7-428E-8816-216F4A4E09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</a:extLst>
          </a:blip>
          <a:srcRect r="402" b="20212"/>
          <a:stretch/>
        </p:blipFill>
        <p:spPr>
          <a:xfrm>
            <a:off x="-1" y="576000"/>
            <a:ext cx="12201441" cy="564987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9C8501-52DC-4149-A01D-C3CC4DEE04B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969" b="20212"/>
          <a:stretch/>
        </p:blipFill>
        <p:spPr>
          <a:xfrm>
            <a:off x="1462894" y="576000"/>
            <a:ext cx="9266210" cy="564987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388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E6084772-1EB9-4CF2-81B6-1ED5CB23F88B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AD9AA19-307F-4F89-8313-7924B7764121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7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6BF00382-DD5F-4964-BD9B-D2B17BC05AD3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8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31F24D9-EAB0-4B7D-8CCA-8D300FA2E4E6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9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54CA59E-28CC-4915-9479-7CAA743F1C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6447004"/>
              </p:ext>
            </p:extLst>
          </p:nvPr>
        </p:nvGraphicFramePr>
        <p:xfrm>
          <a:off x="1494093" y="1559753"/>
          <a:ext cx="9203813" cy="3672000"/>
        </p:xfrm>
        <a:graphic>
          <a:graphicData uri="http://schemas.openxmlformats.org/drawingml/2006/table">
            <a:tbl>
              <a:tblPr/>
              <a:tblGrid>
                <a:gridCol w="8662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173591">
                  <a:extLst>
                    <a:ext uri="{9D8B030D-6E8A-4147-A177-3AD203B41FA5}">
                      <a16:colId xmlns:a16="http://schemas.microsoft.com/office/drawing/2014/main" val="1923717914"/>
                    </a:ext>
                  </a:extLst>
                </a:gridCol>
                <a:gridCol w="1296000">
                  <a:extLst>
                    <a:ext uri="{9D8B030D-6E8A-4147-A177-3AD203B41FA5}">
                      <a16:colId xmlns:a16="http://schemas.microsoft.com/office/drawing/2014/main" val="3599049250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Offices/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Units</a:t>
                      </a:r>
                    </a:p>
                  </a:txBody>
                  <a:tcPr marL="5239" marR="5239" marT="52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Pres.</a:t>
                      </a:r>
                      <a:r>
                        <a:rPr lang="en-US" sz="12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 Proc.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5239" marR="5239" marT="52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Executive Order</a:t>
                      </a:r>
                    </a:p>
                  </a:txBody>
                  <a:tcPr marL="5239" marR="5239" marT="52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Deed</a:t>
                      </a:r>
                      <a:r>
                        <a:rPr lang="en-US" sz="12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 Of Donations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5239" marR="5239" marT="52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No. Of Lots Subject For Research</a:t>
                      </a:r>
                      <a:r>
                        <a:rPr lang="en-US" sz="12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 And Documentation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5239" marR="5239" marT="52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On Process Lots</a:t>
                      </a:r>
                    </a:p>
                  </a:txBody>
                  <a:tcPr marL="5239" marR="5239" marT="52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Stations Without DOD Submitted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5239" marR="5239" marT="52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Total Parcel Of Land</a:t>
                      </a:r>
                    </a:p>
                  </a:txBody>
                  <a:tcPr marL="5239" marR="5239" marT="52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No.</a:t>
                      </a:r>
                      <a:r>
                        <a:rPr lang="en-US" sz="12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 Of Lots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Titled</a:t>
                      </a:r>
                      <a:r>
                        <a:rPr lang="en-US" sz="12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In The Name Of The PNP</a:t>
                      </a:r>
                    </a:p>
                  </a:txBody>
                  <a:tcPr marL="5239" marR="5239" marT="52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61913" indent="0" algn="l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RHQ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61913" indent="0" algn="l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ADN</a:t>
                      </a:r>
                      <a:r>
                        <a:rPr lang="en-US" sz="1600" b="0" i="0" u="none" strike="noStrike" baseline="0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PPO</a:t>
                      </a:r>
                      <a:endParaRPr lang="en-US" sz="1600" b="0" i="0" u="none" strike="noStrike" dirty="0">
                        <a:effectLst/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61913" indent="0" algn="l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ADSPPO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19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11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61913" indent="0" algn="l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SDNPPO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25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21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err="1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Taganaan</a:t>
                      </a:r>
                      <a:r>
                        <a:rPr lang="en-US" sz="1600" b="0" i="0" u="none" strike="noStrike" baseline="0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 MPS</a:t>
                      </a:r>
                      <a:endParaRPr lang="en-US" sz="1600" b="0" i="0" u="none" strike="noStrike" dirty="0">
                        <a:effectLst/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27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61913" indent="0" algn="l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SDSPPO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28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14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28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61913" indent="0" algn="l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DIPPO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61913" indent="0" algn="l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BCPO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baseline="0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 BCPS 1 &amp; 2</a:t>
                      </a:r>
                      <a:endParaRPr lang="en-US" sz="1600" b="0" i="0" u="none" strike="noStrike" dirty="0">
                        <a:effectLst/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61913" indent="0" algn="l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RMFB13       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 dirty="0">
                          <a:latin typeface="Franklin Gothic Medium Cond" panose="020B0606030402020204" pitchFamily="34" charset="0"/>
                          <a:ea typeface="Segoe UI Historic" panose="020B0502040204020203" pitchFamily="34" charset="0"/>
                          <a:cs typeface="Arial" panose="020B0604020202020204" pitchFamily="34" charset="0"/>
                        </a:rPr>
                        <a:t>TOTAL </a:t>
                      </a:r>
                    </a:p>
                  </a:txBody>
                  <a:tcPr marL="5239" marR="5239" marT="52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Segoe UI Historic" panose="020B0502040204020203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Segoe UI Historic" panose="020B0502040204020203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Segoe UI Historic" panose="020B0502040204020203" pitchFamily="34" charset="0"/>
                          <a:cs typeface="Arial" panose="020B0604020202020204" pitchFamily="34" charset="0"/>
                        </a:rPr>
                        <a:t>107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Segoe UI Historic" panose="020B0502040204020203" pitchFamily="34" charset="0"/>
                          <a:cs typeface="Arial" panose="020B0604020202020204" pitchFamily="34" charset="0"/>
                        </a:rPr>
                        <a:t>62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Segoe UI Historic" panose="020B0502040204020203" pitchFamily="34" charset="0"/>
                          <a:cs typeface="Arial" panose="020B0604020202020204" pitchFamily="34" charset="0"/>
                        </a:rPr>
                        <a:t>14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Segoe UI Historic" panose="020B0502040204020203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Segoe UI Historic" panose="020B0502040204020203" pitchFamily="34" charset="0"/>
                          <a:cs typeface="Arial" panose="020B0604020202020204" pitchFamily="34" charset="0"/>
                        </a:rPr>
                        <a:t>112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ea typeface="Segoe UI Historic" panose="020B0502040204020203" pitchFamily="34" charset="0"/>
                          <a:cs typeface="Arial" panose="020B0604020202020204" pitchFamily="34" charset="0"/>
                        </a:rPr>
                        <a:t>36</a:t>
                      </a:r>
                    </a:p>
                  </a:txBody>
                  <a:tcPr marL="9527" marR="9527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219311BC-817F-4D04-8DB6-D03483DB0136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PRO13 Real Estate Properties</a:t>
            </a:r>
            <a:endParaRPr lang="en-US" sz="4000" b="1" dirty="0">
              <a:solidFill>
                <a:srgbClr val="FFFF00"/>
              </a:solidFill>
              <a:latin typeface="Franklin Gothic Medium Cond" panose="020B06060304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F727BF5B-B16A-4A16-A390-4E2FD2B428A8}"/>
              </a:ext>
            </a:extLst>
          </p:cNvPr>
          <p:cNvSpPr/>
          <p:nvPr/>
        </p:nvSpPr>
        <p:spPr>
          <a:xfrm>
            <a:off x="9411421" y="1559753"/>
            <a:ext cx="1287307" cy="3672000"/>
          </a:xfrm>
          <a:prstGeom prst="roundRect">
            <a:avLst>
              <a:gd name="adj" fmla="val 8200"/>
            </a:avLst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21724E6-9906-4A9B-B1C7-1B4E07C3DBEA}"/>
              </a:ext>
            </a:extLst>
          </p:cNvPr>
          <p:cNvSpPr/>
          <p:nvPr/>
        </p:nvSpPr>
        <p:spPr>
          <a:xfrm>
            <a:off x="1138998" y="179018"/>
            <a:ext cx="710189" cy="710189"/>
          </a:xfrm>
          <a:prstGeom prst="ellipse">
            <a:avLst/>
          </a:prstGeom>
          <a:blipFill dpi="0" rotWithShape="1">
            <a:blip r:embed="rId10"/>
            <a:srcRect/>
            <a:stretch>
              <a:fillRect l="-10000" t="-4000" r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DFAC130-D6AE-4268-A887-0AF4EC32B54C}"/>
              </a:ext>
            </a:extLst>
          </p:cNvPr>
          <p:cNvSpPr/>
          <p:nvPr/>
        </p:nvSpPr>
        <p:spPr>
          <a:xfrm>
            <a:off x="230413" y="179017"/>
            <a:ext cx="792000" cy="792000"/>
          </a:xfrm>
          <a:prstGeom prst="ellipse">
            <a:avLst/>
          </a:prstGeom>
          <a:blipFill dpi="0" rotWithShape="1">
            <a:blip r:embed="rId11"/>
            <a:srcRect/>
            <a:stretch>
              <a:fillRect l="-10000" t="-4000" r="-8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</p:spTree>
    <p:extLst>
      <p:ext uri="{BB962C8B-B14F-4D97-AF65-F5344CB8AC3E}">
        <p14:creationId xmlns:p14="http://schemas.microsoft.com/office/powerpoint/2010/main" val="225679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388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E6084772-1EB9-4CF2-81B6-1ED5CB23F88B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AD9AA19-307F-4F89-8313-7924B7764121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6BF00382-DD5F-4964-BD9B-D2B17BC05AD3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31F24D9-EAB0-4B7D-8CCA-8D300FA2E4E6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19311BC-817F-4D04-8DB6-D03483DB0136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PRO13 Standard Police Station Buildings</a:t>
            </a:r>
            <a:endParaRPr lang="en-US" sz="4000" b="1" dirty="0">
              <a:solidFill>
                <a:srgbClr val="FFFF00"/>
              </a:solidFill>
              <a:latin typeface="Franklin Gothic Medium Cond" panose="020B06060304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21724E6-9906-4A9B-B1C7-1B4E07C3DBEA}"/>
              </a:ext>
            </a:extLst>
          </p:cNvPr>
          <p:cNvSpPr/>
          <p:nvPr/>
        </p:nvSpPr>
        <p:spPr>
          <a:xfrm>
            <a:off x="1079043" y="179017"/>
            <a:ext cx="792000" cy="792000"/>
          </a:xfrm>
          <a:prstGeom prst="ellipse">
            <a:avLst/>
          </a:prstGeom>
          <a:blipFill dpi="0" rotWithShape="1">
            <a:blip r:embed="rId7"/>
            <a:srcRect/>
            <a:stretch>
              <a:fillRect l="-10000" t="-4000" r="-8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DFAC130-D6AE-4268-A887-0AF4EC32B54C}"/>
              </a:ext>
            </a:extLst>
          </p:cNvPr>
          <p:cNvSpPr/>
          <p:nvPr/>
        </p:nvSpPr>
        <p:spPr>
          <a:xfrm>
            <a:off x="230413" y="179017"/>
            <a:ext cx="709200" cy="709200"/>
          </a:xfrm>
          <a:prstGeom prst="ellipse">
            <a:avLst/>
          </a:prstGeom>
          <a:blipFill dpi="0" rotWithShape="1">
            <a:blip r:embed="rId8"/>
            <a:srcRect/>
            <a:stretch>
              <a:fillRect l="-10000" t="-4000" r="-8000"/>
            </a:stretch>
          </a:blip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1E1D3603-EF38-4853-B041-2EFA20F19F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9188919"/>
              </p:ext>
            </p:extLst>
          </p:nvPr>
        </p:nvGraphicFramePr>
        <p:xfrm>
          <a:off x="1380000" y="1231431"/>
          <a:ext cx="9432000" cy="4428000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2000">
                  <a:extLst>
                    <a:ext uri="{9D8B030D-6E8A-4147-A177-3AD203B41FA5}">
                      <a16:colId xmlns:a16="http://schemas.microsoft.com/office/drawing/2014/main" val="1014833419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1186461785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923159193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122243399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1920511076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1251612742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327587287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3584506081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2403494946"/>
                    </a:ext>
                  </a:extLst>
                </a:gridCol>
              </a:tblGrid>
              <a:tr h="288000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Office/Unit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Nr of MPS/</a:t>
                      </a:r>
                    </a:p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CPS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 Funded Standard Building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7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70343" marR="703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7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70343" marR="703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7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70343" marR="703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Old Standard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7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70343" marR="703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Not Standard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Remarks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8000"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CPS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A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B/C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Tourist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B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C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0314232"/>
                  </a:ext>
                </a:extLst>
              </a:tr>
              <a:tr h="39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BCPO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5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3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2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BCPS-1; BCPS-2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938" marR="7938" marT="7938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ADNPPO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11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1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9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1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938" marR="7938" marT="7938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ADSPPO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14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1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11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1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938" marR="7938" marT="7938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DIPPO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7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7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938" marR="7938" marT="7938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SDNPPO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21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1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1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18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1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938" marR="7938" marT="7938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SDSPPO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19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1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3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13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2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938" marR="7938" marT="7938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SUB-TOTAL</a:t>
                      </a: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77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3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5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60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1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4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2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938" marR="7938" marT="7938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0000">
                <a:tc rowSpan="3" grid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TOTAL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7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70343" marR="703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71</a:t>
                      </a:r>
                      <a:endParaRPr lang="en-PH" sz="16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7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70343" marR="703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7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70343" marR="703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7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70343" marR="703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4</a:t>
                      </a:r>
                      <a:endParaRPr lang="en-PH" sz="16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7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70343" marR="703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2</a:t>
                      </a:r>
                      <a:endParaRPr lang="en-PH" sz="16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60000">
                <a:tc gridSpan="2" v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7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70343" marR="703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7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70343" marR="703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0" u="none" strike="noStrike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92.21%</a:t>
                      </a:r>
                      <a:endParaRPr lang="en-PH" sz="3200" b="0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5.19%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0%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2.59%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1696071"/>
                  </a:ext>
                </a:extLst>
              </a:tr>
              <a:tr h="360000">
                <a:tc gridSpan="2" v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7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70343" marR="703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7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70343" marR="703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4" v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7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70343" marR="703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5.19%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PH" sz="1700" b="1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70343" marR="703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marR="0" algn="ctr" defTabSz="914400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u="none" strike="noStrike" kern="12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2.59%</a:t>
                      </a:r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bad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en-PH" sz="1200" b="0" u="none" strike="noStrike" kern="120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70343" marR="70343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7327209"/>
                  </a:ext>
                </a:extLst>
              </a:tr>
            </a:tbl>
          </a:graphicData>
        </a:graphic>
      </p:graphicFrame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F727BF5B-B16A-4A16-A390-4E2FD2B428A8}"/>
              </a:ext>
            </a:extLst>
          </p:cNvPr>
          <p:cNvSpPr/>
          <p:nvPr/>
        </p:nvSpPr>
        <p:spPr>
          <a:xfrm>
            <a:off x="3629026" y="4591049"/>
            <a:ext cx="3200399" cy="1068381"/>
          </a:xfrm>
          <a:prstGeom prst="roundRect">
            <a:avLst>
              <a:gd name="adj" fmla="val 8200"/>
            </a:avLst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231018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8" name="Rounded Rectangle 10">
            <a:hlinkClick r:id="rId3" action="ppaction://hlinksldjump"/>
            <a:extLst>
              <a:ext uri="{FF2B5EF4-FFF2-40B4-BE49-F238E27FC236}">
                <a16:creationId xmlns:a16="http://schemas.microsoft.com/office/drawing/2014/main" id="{D7559175-4850-4193-A58F-1091DE8697A2}"/>
              </a:ext>
            </a:extLst>
          </p:cNvPr>
          <p:cNvSpPr/>
          <p:nvPr/>
        </p:nvSpPr>
        <p:spPr>
          <a:xfrm>
            <a:off x="4393959" y="1478874"/>
            <a:ext cx="4680000" cy="450000"/>
          </a:xfrm>
          <a:prstGeom prst="flowChartAlternateProcess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tabLst>
                <a:tab pos="1162050" algn="l"/>
              </a:tabLst>
              <a:defRPr/>
            </a:pPr>
            <a:r>
              <a:rPr lang="en-PH" sz="2800" b="1" dirty="0">
                <a:solidFill>
                  <a:srgbClr val="0000CC"/>
                </a:solidFill>
                <a:latin typeface="Franklin Gothic Demi Cond" panose="020B0706030402020204" pitchFamily="34" charset="0"/>
              </a:rPr>
              <a:t>  COMPLETED PROJECTS</a:t>
            </a:r>
          </a:p>
        </p:txBody>
      </p:sp>
      <p:sp>
        <p:nvSpPr>
          <p:cNvPr id="9" name="Rounded Rectangle 11">
            <a:hlinkClick r:id="rId4" action="ppaction://hlinksldjump"/>
            <a:extLst>
              <a:ext uri="{FF2B5EF4-FFF2-40B4-BE49-F238E27FC236}">
                <a16:creationId xmlns:a16="http://schemas.microsoft.com/office/drawing/2014/main" id="{526FC547-0900-4E5B-9F9F-4038F48DA12C}"/>
              </a:ext>
            </a:extLst>
          </p:cNvPr>
          <p:cNvSpPr/>
          <p:nvPr/>
        </p:nvSpPr>
        <p:spPr>
          <a:xfrm>
            <a:off x="4539504" y="2164499"/>
            <a:ext cx="4680000" cy="450000"/>
          </a:xfrm>
          <a:prstGeom prst="snip1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tabLst>
                <a:tab pos="1162050" algn="l"/>
              </a:tabLst>
            </a:pPr>
            <a:r>
              <a:rPr lang="en-PH" sz="2800" b="1" dirty="0">
                <a:solidFill>
                  <a:srgbClr val="0000CC"/>
                </a:solidFill>
                <a:latin typeface="Franklin Gothic Demi Cond" panose="020B0706030402020204" pitchFamily="34" charset="0"/>
              </a:rPr>
              <a:t>ONGOING PROJECTS</a:t>
            </a:r>
          </a:p>
        </p:txBody>
      </p:sp>
      <p:sp>
        <p:nvSpPr>
          <p:cNvPr id="15" name="Rounded Rectangle 12">
            <a:hlinkClick r:id="rId5" action="ppaction://hlinksldjump"/>
            <a:extLst>
              <a:ext uri="{FF2B5EF4-FFF2-40B4-BE49-F238E27FC236}">
                <a16:creationId xmlns:a16="http://schemas.microsoft.com/office/drawing/2014/main" id="{F88396B8-CE8E-4F4D-A83D-6574C2367C9B}"/>
              </a:ext>
            </a:extLst>
          </p:cNvPr>
          <p:cNvSpPr/>
          <p:nvPr/>
        </p:nvSpPr>
        <p:spPr>
          <a:xfrm>
            <a:off x="4539504" y="2878803"/>
            <a:ext cx="4680000" cy="450000"/>
          </a:xfrm>
          <a:prstGeom prst="snip1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tabLst>
                <a:tab pos="1162050" algn="l"/>
              </a:tabLst>
            </a:pPr>
            <a:r>
              <a:rPr lang="en-PH" sz="2800" b="1" dirty="0">
                <a:solidFill>
                  <a:srgbClr val="0000CC"/>
                </a:solidFill>
                <a:latin typeface="Franklin Gothic Demi Cond" panose="020B0706030402020204" pitchFamily="34" charset="0"/>
              </a:rPr>
              <a:t>PROJECTS FUNDED BY TR</a:t>
            </a:r>
          </a:p>
        </p:txBody>
      </p:sp>
      <p:sp>
        <p:nvSpPr>
          <p:cNvPr id="16" name="Rounded Rectangle 13">
            <a:hlinkClick r:id="" action="ppaction://noaction"/>
            <a:extLst>
              <a:ext uri="{FF2B5EF4-FFF2-40B4-BE49-F238E27FC236}">
                <a16:creationId xmlns:a16="http://schemas.microsoft.com/office/drawing/2014/main" id="{253BBC0E-7723-451E-89D0-2A864AF21E05}"/>
              </a:ext>
            </a:extLst>
          </p:cNvPr>
          <p:cNvSpPr/>
          <p:nvPr/>
        </p:nvSpPr>
        <p:spPr>
          <a:xfrm>
            <a:off x="4539504" y="3617721"/>
            <a:ext cx="4680000" cy="450000"/>
          </a:xfrm>
          <a:prstGeom prst="snip1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tabLst>
                <a:tab pos="1162050" algn="l"/>
              </a:tabLst>
            </a:pPr>
            <a:r>
              <a:rPr lang="en-US" sz="2800" b="1" dirty="0">
                <a:solidFill>
                  <a:srgbClr val="0000CC"/>
                </a:solidFill>
                <a:latin typeface="Franklin Gothic Demi Cond" panose="020B0706030402020204" pitchFamily="34" charset="0"/>
              </a:rPr>
              <a:t>PNP-DPWH PROJECTS</a:t>
            </a:r>
            <a:endParaRPr lang="en-PH" sz="2800" b="1" dirty="0">
              <a:solidFill>
                <a:srgbClr val="0000CC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" name="Rounded Rectangle 13">
            <a:hlinkClick r:id="" action="ppaction://noaction"/>
            <a:extLst>
              <a:ext uri="{FF2B5EF4-FFF2-40B4-BE49-F238E27FC236}">
                <a16:creationId xmlns:a16="http://schemas.microsoft.com/office/drawing/2014/main" id="{A6AE9313-E879-4032-A612-2F5B16B12E1E}"/>
              </a:ext>
            </a:extLst>
          </p:cNvPr>
          <p:cNvSpPr/>
          <p:nvPr/>
        </p:nvSpPr>
        <p:spPr>
          <a:xfrm>
            <a:off x="4539504" y="4329156"/>
            <a:ext cx="4680000" cy="450000"/>
          </a:xfrm>
          <a:prstGeom prst="snip1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tabLst>
                <a:tab pos="1162050" algn="l"/>
              </a:tabLst>
            </a:pPr>
            <a:r>
              <a:rPr lang="en-US" sz="2800" b="1" dirty="0">
                <a:solidFill>
                  <a:srgbClr val="0000CC"/>
                </a:solidFill>
                <a:latin typeface="Franklin Gothic Demi Cond" panose="020B0706030402020204" pitchFamily="34" charset="0"/>
              </a:rPr>
              <a:t>LGU FUNDED PROJECTS</a:t>
            </a:r>
            <a:endParaRPr lang="en-PH" sz="2800" b="1" dirty="0">
              <a:solidFill>
                <a:srgbClr val="0000CC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8" name="Rounded Rectangle 13">
            <a:hlinkClick r:id="" action="ppaction://noaction"/>
            <a:extLst>
              <a:ext uri="{FF2B5EF4-FFF2-40B4-BE49-F238E27FC236}">
                <a16:creationId xmlns:a16="http://schemas.microsoft.com/office/drawing/2014/main" id="{7CD59A1E-17C6-4B8E-8A8C-0B20C403A3B5}"/>
              </a:ext>
            </a:extLst>
          </p:cNvPr>
          <p:cNvSpPr/>
          <p:nvPr/>
        </p:nvSpPr>
        <p:spPr>
          <a:xfrm>
            <a:off x="4539504" y="5042457"/>
            <a:ext cx="4680000" cy="450000"/>
          </a:xfrm>
          <a:prstGeom prst="snip1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tabLst>
                <a:tab pos="1162050" algn="l"/>
              </a:tabLst>
            </a:pPr>
            <a:r>
              <a:rPr lang="en-US" sz="2800" b="1" dirty="0">
                <a:solidFill>
                  <a:srgbClr val="0000CC"/>
                </a:solidFill>
                <a:latin typeface="Franklin Gothic Demi Cond" panose="020B0706030402020204" pitchFamily="34" charset="0"/>
              </a:rPr>
              <a:t>GAA FUNDED PROJECTS</a:t>
            </a:r>
            <a:endParaRPr lang="en-PH" sz="2800" b="1" dirty="0">
              <a:solidFill>
                <a:srgbClr val="0000CC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DB5A1B4-B2DA-4F04-959C-1E7EADDF1401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B15BF6-033A-4757-8FEC-4665F99D3C49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7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11C7FDE-4488-4284-9A07-9D170FF6F04F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8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A7E42C7-0142-4C5D-8C09-DA87D5D308DE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9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A0A03E4-8116-4722-8AFE-0F0338FC0798}"/>
              </a:ext>
            </a:extLst>
          </p:cNvPr>
          <p:cNvSpPr/>
          <p:nvPr/>
        </p:nvSpPr>
        <p:spPr>
          <a:xfrm>
            <a:off x="1079043" y="179017"/>
            <a:ext cx="792000" cy="792000"/>
          </a:xfrm>
          <a:prstGeom prst="ellipse">
            <a:avLst/>
          </a:prstGeom>
          <a:blipFill dpi="0" rotWithShape="1">
            <a:blip r:embed="rId10"/>
            <a:srcRect/>
            <a:stretch>
              <a:fillRect l="-10000" t="-4000" r="-8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862BEA2-2D37-4DDB-86C2-A71FC5851CEF}"/>
              </a:ext>
            </a:extLst>
          </p:cNvPr>
          <p:cNvSpPr/>
          <p:nvPr/>
        </p:nvSpPr>
        <p:spPr>
          <a:xfrm>
            <a:off x="230413" y="179017"/>
            <a:ext cx="709200" cy="709200"/>
          </a:xfrm>
          <a:prstGeom prst="ellipse">
            <a:avLst/>
          </a:prstGeom>
          <a:blipFill dpi="0" rotWithShape="1">
            <a:blip r:embed="rId11"/>
            <a:srcRect/>
            <a:stretch>
              <a:fillRect l="-10000" t="-4000" r="-8000"/>
            </a:stretch>
          </a:blip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3306915-7AB3-4A2F-A1F9-52B7DF0BFC8A}"/>
              </a:ext>
            </a:extLst>
          </p:cNvPr>
          <p:cNvSpPr/>
          <p:nvPr/>
        </p:nvSpPr>
        <p:spPr>
          <a:xfrm>
            <a:off x="3329923" y="1295498"/>
            <a:ext cx="98937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0"/>
                <a:solidFill>
                  <a:srgbClr val="FF33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cmeFont" pitchFamily="2" charset="0"/>
              </a:rPr>
              <a:t>33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2278682-D7C1-4E54-8B2B-B60EB53A613D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Status of PRO13 Infrastructure Projects</a:t>
            </a:r>
            <a:endParaRPr lang="en-US" sz="4000" b="1" dirty="0">
              <a:solidFill>
                <a:srgbClr val="FFFF00"/>
              </a:solidFill>
              <a:latin typeface="Franklin Gothic Medium Cond" panose="020B06060304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CE9C047-048D-44E3-B1EA-F7C19D0237B6}"/>
              </a:ext>
            </a:extLst>
          </p:cNvPr>
          <p:cNvSpPr/>
          <p:nvPr/>
        </p:nvSpPr>
        <p:spPr>
          <a:xfrm>
            <a:off x="3705827" y="2023663"/>
            <a:ext cx="61106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0"/>
                <a:solidFill>
                  <a:srgbClr val="FF33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cmeFont" pitchFamily="2" charset="0"/>
              </a:rPr>
              <a:t>8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F9D5013-74F9-4289-8E74-37D2C06A06B1}"/>
              </a:ext>
            </a:extLst>
          </p:cNvPr>
          <p:cNvSpPr/>
          <p:nvPr/>
        </p:nvSpPr>
        <p:spPr>
          <a:xfrm>
            <a:off x="3332327" y="2750429"/>
            <a:ext cx="98456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0"/>
                <a:solidFill>
                  <a:srgbClr val="FF33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cmeFont" pitchFamily="2" charset="0"/>
              </a:rPr>
              <a:t>20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AC4FEBD-BA0D-4D88-B4C0-9B7DEB522FA1}"/>
              </a:ext>
            </a:extLst>
          </p:cNvPr>
          <p:cNvSpPr/>
          <p:nvPr/>
        </p:nvSpPr>
        <p:spPr>
          <a:xfrm>
            <a:off x="3736285" y="3483149"/>
            <a:ext cx="58060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0"/>
                <a:solidFill>
                  <a:srgbClr val="FF33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cmeFont" pitchFamily="2" charset="0"/>
              </a:rPr>
              <a:t>9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2BC46F1-EFA3-4301-B597-BDD8A46B64DE}"/>
              </a:ext>
            </a:extLst>
          </p:cNvPr>
          <p:cNvSpPr/>
          <p:nvPr/>
        </p:nvSpPr>
        <p:spPr>
          <a:xfrm>
            <a:off x="3729873" y="4173518"/>
            <a:ext cx="58701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0"/>
                <a:solidFill>
                  <a:srgbClr val="FF33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cmeFont" pitchFamily="2" charset="0"/>
              </a:rPr>
              <a:t>3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A8BDFEF-BE8F-48EA-B3A9-A2E9D6EF99AC}"/>
              </a:ext>
            </a:extLst>
          </p:cNvPr>
          <p:cNvSpPr/>
          <p:nvPr/>
        </p:nvSpPr>
        <p:spPr>
          <a:xfrm>
            <a:off x="3733078" y="4929294"/>
            <a:ext cx="58060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0"/>
                <a:solidFill>
                  <a:srgbClr val="FF33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cmeFont" pitchFamily="2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948752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5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75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5" grpId="0" animBg="1"/>
      <p:bldP spid="16" grpId="0" animBg="1"/>
      <p:bldP spid="17" grpId="0" animBg="1"/>
      <p:bldP spid="18" grpId="0" animBg="1"/>
      <p:bldP spid="23" grpId="0" animBg="1"/>
      <p:bldP spid="2" grpId="0"/>
      <p:bldP spid="26" grpId="0"/>
      <p:bldP spid="27" grpId="0"/>
      <p:bldP spid="28" grpId="0"/>
      <p:bldP spid="29" grpId="0"/>
      <p:bldP spid="3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9AD54D31-A4BE-4648-87F3-EE124AF075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403891"/>
              </p:ext>
            </p:extLst>
          </p:nvPr>
        </p:nvGraphicFramePr>
        <p:xfrm>
          <a:off x="125412" y="982663"/>
          <a:ext cx="11836174" cy="5004657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418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65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2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04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67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31281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PROJECT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400" b="1" i="0" u="none" strike="noStrike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5213" marR="5213" marT="5212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 </a:t>
                      </a:r>
                    </a:p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 FUND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DATE </a:t>
                      </a:r>
                    </a:p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STARTED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DATE COMPLETED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%</a:t>
                      </a:r>
                      <a:r>
                        <a:rPr lang="en-US" sz="12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OF COMPLETION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REMARKS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3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Construction </a:t>
                      </a:r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of Magallanes MPS Building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GAA 2020-DPWH-PNP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03/23/2020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12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12/172020</a:t>
                      </a: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Construction</a:t>
                      </a:r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of Santiago MPS Building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GAA 2020-DPWH-PNP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3/27/2020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12//21/2020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3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Construction of San Isidro MPS Building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PNP-DPWH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08/04/2020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12/15/2021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4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Construction of RFSO13 Quarters 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GAA 2020-DPWH-PNP</a:t>
                      </a:r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05/08/2021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01/11/2022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5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Construction of PNCO Quarters (Phase 1)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GAA 2022-DPWH-PNP</a:t>
                      </a: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10/10/2021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02/03/2023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COMPLETED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6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Construction of Regional Police Security Protection Unit (RPSPU) Building</a:t>
                      </a:r>
                      <a:endParaRPr lang="en-PH" sz="11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PNP-DPWH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06/27/2022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02/21/2023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%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FOR TURN-OVER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7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Construction of </a:t>
                      </a:r>
                      <a:r>
                        <a:rPr lang="en-US" sz="12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Kitcharao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 MPS Building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GAA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04/02/2022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01/19/2023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FOR TURN-OVER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8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Construction of </a:t>
                      </a:r>
                      <a:r>
                        <a:rPr lang="en-US" sz="12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Malimono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 MPS Building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GAA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04/09/2022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12/04/2022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1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100%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409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9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Construction of </a:t>
                      </a:r>
                      <a:r>
                        <a:rPr lang="en-US" sz="12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Tubajon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 MPS Building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GAA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04/07/2022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03/07/2023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10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Construction of RTR MPS Building 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GAA 2021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02/03/2021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09/30/2021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11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Construction of RTR MPS Building Perimeter Fence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GAA2021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05/31/2022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08/30/2022</a:t>
                      </a:r>
                      <a:endParaRPr lang="en-PH" sz="1200" b="0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327091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12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</a:t>
                      </a:r>
                      <a:r>
                        <a:rPr lang="en-PH" sz="12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onstruction</a:t>
                      </a:r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 of Socorro MPS Building 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GAA 2020</a:t>
                      </a:r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04/29/2020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03/16/2021 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9939561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0DB5A1B4-B2DA-4F04-959C-1E7EADDF1401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B15BF6-033A-4757-8FEC-4665F99D3C49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11C7FDE-4488-4284-9A07-9D170FF6F04F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A7E42C7-0142-4C5D-8C09-DA87D5D308DE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A0A03E4-8116-4722-8AFE-0F0338FC0798}"/>
              </a:ext>
            </a:extLst>
          </p:cNvPr>
          <p:cNvSpPr/>
          <p:nvPr/>
        </p:nvSpPr>
        <p:spPr>
          <a:xfrm>
            <a:off x="1079043" y="179017"/>
            <a:ext cx="792000" cy="792000"/>
          </a:xfrm>
          <a:prstGeom prst="ellipse">
            <a:avLst/>
          </a:prstGeom>
          <a:blipFill dpi="0" rotWithShape="1">
            <a:blip r:embed="rId7"/>
            <a:srcRect/>
            <a:stretch>
              <a:fillRect l="-10000" t="-4000" r="-8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862BEA2-2D37-4DDB-86C2-A71FC5851CEF}"/>
              </a:ext>
            </a:extLst>
          </p:cNvPr>
          <p:cNvSpPr/>
          <p:nvPr/>
        </p:nvSpPr>
        <p:spPr>
          <a:xfrm>
            <a:off x="230413" y="179017"/>
            <a:ext cx="709200" cy="709200"/>
          </a:xfrm>
          <a:prstGeom prst="ellipse">
            <a:avLst/>
          </a:prstGeom>
          <a:blipFill dpi="0" rotWithShape="1">
            <a:blip r:embed="rId8"/>
            <a:srcRect/>
            <a:stretch>
              <a:fillRect l="-10000" t="-4000" r="-8000"/>
            </a:stretch>
          </a:blip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2278682-D7C1-4E54-8B2B-B60EB53A613D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rgbClr val="00CCFF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Completed</a:t>
            </a:r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 Projects</a:t>
            </a:r>
            <a:endParaRPr lang="en-US" sz="4000" b="1" dirty="0">
              <a:solidFill>
                <a:srgbClr val="FFFF00"/>
              </a:solidFill>
              <a:latin typeface="Franklin Gothic Medium Cond" panose="020B06060304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185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9AD54D31-A4BE-4648-87F3-EE124AF075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6497329"/>
              </p:ext>
            </p:extLst>
          </p:nvPr>
        </p:nvGraphicFramePr>
        <p:xfrm>
          <a:off x="125412" y="982663"/>
          <a:ext cx="11839426" cy="5004657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418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2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06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7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31281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PROJECT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400" b="1" i="0" u="none" strike="noStrike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5213" marR="5213" marT="5212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 </a:t>
                      </a:r>
                    </a:p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 FUND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DATE </a:t>
                      </a:r>
                    </a:p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STARTED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DATE COMPLETED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%</a:t>
                      </a:r>
                      <a:r>
                        <a:rPr lang="en-US" sz="12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OF COMPLETION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REMARKS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3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13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Construction of Camp Col Rodriguez 8-Bullet Firing Range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LGU Butuan City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09/04/2020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11/23/2022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14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Construction of RMFB13 Office/Quarters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LGU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02/09/2022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06/29/2022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15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Const of PRO13 Firing Range (Long Bay 3 and 4)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PNPTRF April and May 2020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04/15/2022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11/09/2022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2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16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Construction of RCEU13 Garage and Mess Hall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PNPTRF February 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06/06/2022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08/09/2022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17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Construction of Rider’s and Biker’s Nook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PNPTRF  December 2021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04/01/2022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07/11/2022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PH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18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Embankment at Firing Range (Long Bay Area)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PNPTR Oct 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06/16/20220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09/14/2022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</a:p>
                  </a:txBody>
                  <a:tcPr marL="9525" marR="9525" marT="953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19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Extension of Del Carmen MPS Building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 TRF April 2021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05/03/2022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02/03/2023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2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FOR TURN-OVER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20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Renovation of Regional Finance Service Office 13 Conference Room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PNPTRF 2020 September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01/01/2021</a:t>
                      </a:r>
                    </a:p>
                  </a:txBody>
                  <a:tcPr marL="9525" marR="9525" marT="952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02/19/2021</a:t>
                      </a:r>
                    </a:p>
                  </a:txBody>
                  <a:tcPr marL="9525" marR="9525" marT="952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409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21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Renovation of PRO13 Conference Room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PNPTRF 2021 1</a:t>
                      </a:r>
                      <a:r>
                        <a:rPr lang="en-US" sz="1200" b="0" i="0" u="none" strike="noStrike" baseline="30000" dirty="0">
                          <a:effectLst/>
                          <a:latin typeface="Franklin Gothic Medium Cond" panose="020B0606030402020204" pitchFamily="34" charset="0"/>
                        </a:rPr>
                        <a:t>st</a:t>
                      </a:r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 QTR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07/09/2021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09/07/2021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22</a:t>
                      </a:r>
                    </a:p>
                  </a:txBody>
                  <a:tcPr marL="5213" marR="5213" marT="521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Renovation of Regional Comptrollership Division Office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PNPTRF July 2021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01/20/2022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05/02/2022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23</a:t>
                      </a:r>
                    </a:p>
                  </a:txBody>
                  <a:tcPr marL="5213" marR="5213" marT="521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Renovation of Administration Building Comfort Rooms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PNPTRF 2021 3rd QTR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01/30/2022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05/02/2022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327091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24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Repair of Regional Training Center 13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PNPTRF  November 2021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04/19/2022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05/20/2022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9939561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0DB5A1B4-B2DA-4F04-959C-1E7EADDF1401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B15BF6-033A-4757-8FEC-4665F99D3C49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11C7FDE-4488-4284-9A07-9D170FF6F04F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A7E42C7-0142-4C5D-8C09-DA87D5D308DE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A0A03E4-8116-4722-8AFE-0F0338FC0798}"/>
              </a:ext>
            </a:extLst>
          </p:cNvPr>
          <p:cNvSpPr/>
          <p:nvPr/>
        </p:nvSpPr>
        <p:spPr>
          <a:xfrm>
            <a:off x="1079043" y="179017"/>
            <a:ext cx="792000" cy="792000"/>
          </a:xfrm>
          <a:prstGeom prst="ellipse">
            <a:avLst/>
          </a:prstGeom>
          <a:blipFill dpi="0" rotWithShape="1">
            <a:blip r:embed="rId7"/>
            <a:srcRect/>
            <a:stretch>
              <a:fillRect l="-10000" t="-4000" r="-8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862BEA2-2D37-4DDB-86C2-A71FC5851CEF}"/>
              </a:ext>
            </a:extLst>
          </p:cNvPr>
          <p:cNvSpPr/>
          <p:nvPr/>
        </p:nvSpPr>
        <p:spPr>
          <a:xfrm>
            <a:off x="230413" y="179017"/>
            <a:ext cx="709200" cy="709200"/>
          </a:xfrm>
          <a:prstGeom prst="ellipse">
            <a:avLst/>
          </a:prstGeom>
          <a:blipFill dpi="0" rotWithShape="1">
            <a:blip r:embed="rId8"/>
            <a:srcRect/>
            <a:stretch>
              <a:fillRect l="-10000" t="-4000" r="-8000"/>
            </a:stretch>
          </a:blip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2278682-D7C1-4E54-8B2B-B60EB53A613D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rgbClr val="00CCFF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Completed</a:t>
            </a:r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 Projects</a:t>
            </a:r>
            <a:endParaRPr lang="en-US" sz="4000" b="1" dirty="0">
              <a:solidFill>
                <a:srgbClr val="FFFF00"/>
              </a:solidFill>
              <a:latin typeface="Franklin Gothic Medium Cond" panose="020B06060304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157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9AD54D31-A4BE-4648-87F3-EE124AF075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9824992"/>
              </p:ext>
            </p:extLst>
          </p:nvPr>
        </p:nvGraphicFramePr>
        <p:xfrm>
          <a:off x="125412" y="1249363"/>
          <a:ext cx="11836174" cy="3861657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418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49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51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651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651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744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31281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PROJECT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400" b="1" i="0" u="none" strike="noStrike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5213" marR="5213" marT="5212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 </a:t>
                      </a:r>
                    </a:p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 FUND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DATE </a:t>
                      </a:r>
                    </a:p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STARTED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DATE COMPLETED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%</a:t>
                      </a:r>
                      <a:r>
                        <a:rPr lang="en-US" sz="12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OF COMPLETION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REMARKS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3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25</a:t>
                      </a:r>
                    </a:p>
                  </a:txBody>
                  <a:tcPr marL="5213" marR="5213" marT="521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Installation of Tiles and Window Blinds of PRO13 </a:t>
                      </a:r>
                      <a:r>
                        <a:rPr lang="en-US" sz="1200" b="0" i="0" u="none" strike="noStrike" dirty="0" err="1">
                          <a:effectLst/>
                          <a:latin typeface="Franklin Gothic Medium Cond" panose="020B0606030402020204" pitchFamily="34" charset="0"/>
                        </a:rPr>
                        <a:t>Sandigan</a:t>
                      </a:r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 Hall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PNPTRF July 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05/28/2022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06/29/2022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26</a:t>
                      </a:r>
                    </a:p>
                  </a:txBody>
                  <a:tcPr marL="5213" marR="5213" marT="521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Repair of PNP Infrastructure Properties Damaged by Typhoon Odette (12M)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PNPTRF November 2021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04/18/2022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11/13/2022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COMPLETED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27</a:t>
                      </a:r>
                    </a:p>
                  </a:txBody>
                  <a:tcPr marL="5213" marR="5213" marT="521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Renovation of DRDOs Quarter and RFSO13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PNPTRF May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08/03/2022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12/09/2022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28</a:t>
                      </a:r>
                    </a:p>
                  </a:txBody>
                  <a:tcPr marL="5213" marR="5213" marT="521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Repainting and Fixtures Repair of PNP Hospital, RMDU13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PNPTRF May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09/22/2022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11/10/2022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9525" marR="9525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29</a:t>
                      </a:r>
                    </a:p>
                  </a:txBody>
                  <a:tcPr marL="5213" marR="5213" marT="521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Repair of DRDA’s Quarters Auxiliary Kitchen and Security Room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PNPTRF August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11/26/2022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12/09/2022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30</a:t>
                      </a:r>
                    </a:p>
                  </a:txBody>
                  <a:tcPr marL="5213" marR="5213" marT="521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Laying of Tiles and Installation of Glass Windows and Partition of RFSO13 Function Hall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PNPTRF September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01/02/2023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02/15/2023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31</a:t>
                      </a:r>
                    </a:p>
                  </a:txBody>
                  <a:tcPr marL="5213" marR="5213" marT="521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Renovation of Deputy Regional Director for Operations Quarters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 October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04/14/2023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08/11/2023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32</a:t>
                      </a:r>
                    </a:p>
                  </a:txBody>
                  <a:tcPr marL="5213" marR="5213" marT="521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Conversion of Existing (3) 75KVA Bank Transformer into Ground Y System by Way of Primary Metering of HPRO13</a:t>
                      </a:r>
                      <a:endParaRPr lang="en-PH" sz="11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 October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03/13/2023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07/07/2023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urned Over to End User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409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33</a:t>
                      </a:r>
                    </a:p>
                  </a:txBody>
                  <a:tcPr marL="5213" marR="5213" marT="521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Improvement of Regional Intelligence Division Office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PNPTR  April 2023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07/27/023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09/20/2023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FOR TURN-OVER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0DB5A1B4-B2DA-4F04-959C-1E7EADDF1401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B15BF6-033A-4757-8FEC-4665F99D3C49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11C7FDE-4488-4284-9A07-9D170FF6F04F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A7E42C7-0142-4C5D-8C09-DA87D5D308DE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A0A03E4-8116-4722-8AFE-0F0338FC0798}"/>
              </a:ext>
            </a:extLst>
          </p:cNvPr>
          <p:cNvSpPr/>
          <p:nvPr/>
        </p:nvSpPr>
        <p:spPr>
          <a:xfrm>
            <a:off x="1079043" y="179017"/>
            <a:ext cx="792000" cy="792000"/>
          </a:xfrm>
          <a:prstGeom prst="ellipse">
            <a:avLst/>
          </a:prstGeom>
          <a:blipFill dpi="0" rotWithShape="1">
            <a:blip r:embed="rId7"/>
            <a:srcRect/>
            <a:stretch>
              <a:fillRect l="-10000" t="-4000" r="-8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862BEA2-2D37-4DDB-86C2-A71FC5851CEF}"/>
              </a:ext>
            </a:extLst>
          </p:cNvPr>
          <p:cNvSpPr/>
          <p:nvPr/>
        </p:nvSpPr>
        <p:spPr>
          <a:xfrm>
            <a:off x="230413" y="179017"/>
            <a:ext cx="709200" cy="709200"/>
          </a:xfrm>
          <a:prstGeom prst="ellipse">
            <a:avLst/>
          </a:prstGeom>
          <a:blipFill dpi="0" rotWithShape="1">
            <a:blip r:embed="rId8"/>
            <a:srcRect/>
            <a:stretch>
              <a:fillRect l="-10000" t="-4000" r="-8000"/>
            </a:stretch>
          </a:blip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2278682-D7C1-4E54-8B2B-B60EB53A613D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rgbClr val="00CCFF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Completed</a:t>
            </a:r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 Projects</a:t>
            </a:r>
            <a:endParaRPr lang="en-US" sz="4000" b="1" dirty="0">
              <a:solidFill>
                <a:srgbClr val="FFFF00"/>
              </a:solidFill>
              <a:latin typeface="Franklin Gothic Medium Cond" panose="020B06060304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59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9AD54D31-A4BE-4648-87F3-EE124AF075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2246819"/>
              </p:ext>
            </p:extLst>
          </p:nvPr>
        </p:nvGraphicFramePr>
        <p:xfrm>
          <a:off x="125412" y="1287463"/>
          <a:ext cx="11836174" cy="3467563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418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49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51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651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651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744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31281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PROJECT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400" b="1" i="0" u="none" strike="noStrike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5213" marR="5213" marT="5212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 </a:t>
                      </a:r>
                    </a:p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 FUND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DATE </a:t>
                      </a:r>
                    </a:p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STARTED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DATE COMPLETED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%</a:t>
                      </a:r>
                      <a:r>
                        <a:rPr lang="en-US" sz="12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OF COMPLETION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REMARKS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3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5213" marR="5213" marT="521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Construction of PRO13 Administration Building Extension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GAA 2022-DPWH-PNP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08/19/2022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04/19/2023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37.18%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ONGOING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5213" marR="5213" marT="521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Construction</a:t>
                      </a:r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 of PNCO Quarters (Phase 2)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GAA 2022-DPWH-PNP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10/04/2022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09/28/2023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31.33%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ONGOING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3</a:t>
                      </a:r>
                    </a:p>
                  </a:txBody>
                  <a:tcPr marL="5213" marR="5213" marT="521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Construction of PCO Quartering Units (Phase 1)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GAA 2022-DPWH-PNP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03/22/2023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07/21/2023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43.33%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ONGOING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4</a:t>
                      </a:r>
                    </a:p>
                  </a:txBody>
                  <a:tcPr marL="5213" marR="5213" marT="521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Const of Butuan City Police Station-6 Building 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GAA 2023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03/25/2023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11/19/2023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46.97%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ONGOING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5</a:t>
                      </a:r>
                    </a:p>
                  </a:txBody>
                  <a:tcPr marL="5213" marR="5213" marT="521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Construction of Esperanza MPS Building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GAA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04/01/2022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01/29/2023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97.44%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ONGOING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6</a:t>
                      </a:r>
                    </a:p>
                  </a:txBody>
                  <a:tcPr marL="5213" marR="5213" marT="521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Construction of </a:t>
                      </a:r>
                      <a:r>
                        <a:rPr lang="en-US" sz="1200" b="0" i="0" u="none" strike="noStrike" dirty="0" err="1">
                          <a:effectLst/>
                          <a:latin typeface="Franklin Gothic Medium Cond" panose="020B0606030402020204" pitchFamily="34" charset="0"/>
                        </a:rPr>
                        <a:t>Bunawan</a:t>
                      </a:r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 MPS Building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GAA 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04/05/2022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01/20/2023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97.03%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ONGOING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7</a:t>
                      </a:r>
                    </a:p>
                  </a:txBody>
                  <a:tcPr marL="5213" marR="5213" marT="521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Construction of Surigao CPS Building, Phase 2 (Roofing, Perimeter Fence and Ground Improvement)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LGU 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08/23/2018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05/06/2019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97%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SUSPENDED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8</a:t>
                      </a:r>
                    </a:p>
                  </a:txBody>
                  <a:tcPr marL="5213" marR="5213" marT="521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Repair of PNP Infrastructure Properties Damaged by Typhoon Odette (20M)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 TRF October 2021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05/17/2022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12/17/2022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97.15%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ONGOING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0DB5A1B4-B2DA-4F04-959C-1E7EADDF1401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B15BF6-033A-4757-8FEC-4665F99D3C49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11C7FDE-4488-4284-9A07-9D170FF6F04F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A7E42C7-0142-4C5D-8C09-DA87D5D308DE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A0A03E4-8116-4722-8AFE-0F0338FC0798}"/>
              </a:ext>
            </a:extLst>
          </p:cNvPr>
          <p:cNvSpPr/>
          <p:nvPr/>
        </p:nvSpPr>
        <p:spPr>
          <a:xfrm>
            <a:off x="1079043" y="179017"/>
            <a:ext cx="792000" cy="792000"/>
          </a:xfrm>
          <a:prstGeom prst="ellipse">
            <a:avLst/>
          </a:prstGeom>
          <a:blipFill dpi="0" rotWithShape="1">
            <a:blip r:embed="rId7"/>
            <a:srcRect/>
            <a:stretch>
              <a:fillRect l="-10000" t="-4000" r="-8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862BEA2-2D37-4DDB-86C2-A71FC5851CEF}"/>
              </a:ext>
            </a:extLst>
          </p:cNvPr>
          <p:cNvSpPr/>
          <p:nvPr/>
        </p:nvSpPr>
        <p:spPr>
          <a:xfrm>
            <a:off x="230413" y="179017"/>
            <a:ext cx="709200" cy="709200"/>
          </a:xfrm>
          <a:prstGeom prst="ellipse">
            <a:avLst/>
          </a:prstGeom>
          <a:blipFill dpi="0" rotWithShape="1">
            <a:blip r:embed="rId8"/>
            <a:srcRect/>
            <a:stretch>
              <a:fillRect l="-10000" t="-4000" r="-8000"/>
            </a:stretch>
          </a:blip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2278682-D7C1-4E54-8B2B-B60EB53A613D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Ongoing</a:t>
            </a:r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 Projects</a:t>
            </a:r>
            <a:endParaRPr lang="en-US" sz="4000" b="1" dirty="0">
              <a:solidFill>
                <a:srgbClr val="FFFF00"/>
              </a:solidFill>
              <a:latin typeface="Franklin Gothic Medium Cond" panose="020B06060304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625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9AD54D31-A4BE-4648-87F3-EE124AF075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951888"/>
              </p:ext>
            </p:extLst>
          </p:nvPr>
        </p:nvGraphicFramePr>
        <p:xfrm>
          <a:off x="125412" y="982663"/>
          <a:ext cx="11839426" cy="5004657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418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2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06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7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31281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PROJECT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400" b="1" i="0" u="none" strike="noStrike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5213" marR="5213" marT="5212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 </a:t>
                      </a:r>
                    </a:p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 FUND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DATE </a:t>
                      </a:r>
                    </a:p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STARTED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DATE COMPLETED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%</a:t>
                      </a:r>
                      <a:r>
                        <a:rPr lang="en-US" sz="12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OF COMPLETION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REMARKS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3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5213" marR="5213" marT="52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Construction of PRO13 Firing Range (Long Bay 3 and 4)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PNPTRF April and May 2020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04/15/2022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11/09/2022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Turn Over to End-user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5213" marR="5213" marT="52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Construction of RCEU13 Garage and Mess Hall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 TRF November 2021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05/31/2022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11/21/2022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Turn Over to End-user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3</a:t>
                      </a:r>
                    </a:p>
                  </a:txBody>
                  <a:tcPr marL="5213" marR="5213" marT="52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Construction of PNP Rider’s and Biker’s Nook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 TRF December 2021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05/17/2022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>
                          <a:latin typeface="Franklin Gothic Medium Cond" panose="020B0606030402020204" pitchFamily="34" charset="0"/>
                        </a:rPr>
                        <a:t>07/22/2022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Turn Over to End-user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4</a:t>
                      </a:r>
                    </a:p>
                  </a:txBody>
                  <a:tcPr marL="5213" marR="5213" marT="52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Embankment at Firing Range (Long Bay Area)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 TRF November 2021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05/31/2022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11/21/2022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Turn Over to End-user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5</a:t>
                      </a:r>
                    </a:p>
                  </a:txBody>
                  <a:tcPr marL="5213" marR="5213" marT="52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Extension of Del Carmen MPS Building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 TRF April 2021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05/03/2022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02/03/2023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FOR TURN-OVER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6</a:t>
                      </a:r>
                    </a:p>
                  </a:txBody>
                  <a:tcPr marL="5213" marR="5213" marT="52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Renovation of Regional Finance Service Office 13 Conference Room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PNPTRF 2020 September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01/01/2021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02/19/2021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 Over to End-user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7</a:t>
                      </a:r>
                    </a:p>
                  </a:txBody>
                  <a:tcPr marL="5213" marR="5213" marT="52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Renovation of PRO13 Conference Room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PNPTRF 2021 1</a:t>
                      </a:r>
                      <a:r>
                        <a:rPr lang="en-US" sz="1200" b="0" i="0" u="none" strike="noStrike" baseline="30000" dirty="0">
                          <a:effectLst/>
                          <a:latin typeface="Franklin Gothic Medium Cond" panose="020B0606030402020204" pitchFamily="34" charset="0"/>
                        </a:rPr>
                        <a:t>st</a:t>
                      </a:r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 QTR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07/09/2021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09/07/2021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 Over to End-user</a:t>
                      </a: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8</a:t>
                      </a:r>
                    </a:p>
                  </a:txBody>
                  <a:tcPr marL="5213" marR="5213" marT="52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Renovation of Regional Comptrollership Division Office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PNPTRF July 2021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01/20/2022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05/02/2022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 Over to End-user</a:t>
                      </a: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409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9</a:t>
                      </a:r>
                    </a:p>
                  </a:txBody>
                  <a:tcPr marL="5213" marR="5213" marT="52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Renovation of Administration Building Comfort Rooms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PNPTRF 2021 3rd QTR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01/30/2022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05/02/2022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 Over to End-user</a:t>
                      </a: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10</a:t>
                      </a:r>
                    </a:p>
                  </a:txBody>
                  <a:tcPr marL="5213" marR="5213" marT="52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Repair of Regional Training Center 13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PNPTRF  November 2021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04/19/2022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05/20/2022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 Over to End-user</a:t>
                      </a:r>
                    </a:p>
                  </a:txBody>
                  <a:tcPr marL="9525" marR="9525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11</a:t>
                      </a:r>
                    </a:p>
                  </a:txBody>
                  <a:tcPr marL="5213" marR="5213" marT="52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Installation of Tiles and Window Blinds of PRO13 </a:t>
                      </a:r>
                      <a:r>
                        <a:rPr lang="en-US" sz="1200" b="0" i="0" u="none" strike="noStrike" dirty="0" err="1">
                          <a:effectLst/>
                          <a:latin typeface="Franklin Gothic Medium Cond" panose="020B0606030402020204" pitchFamily="34" charset="0"/>
                        </a:rPr>
                        <a:t>Sandigan</a:t>
                      </a:r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 Hall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PNPTRF July 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05/28/2022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06/29/2022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urn Over to End-user</a:t>
                      </a:r>
                    </a:p>
                  </a:txBody>
                  <a:tcPr marL="9525" marR="9525" marT="95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327091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12</a:t>
                      </a:r>
                    </a:p>
                  </a:txBody>
                  <a:tcPr marL="5213" marR="5213" marT="52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Repair of PNP Infrastructure Properties Damaged by Typhoon Odette (12M)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PNPTRF November 2021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04/18/2022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11/13/2022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COMPLETED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9939561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0DB5A1B4-B2DA-4F04-959C-1E7EADDF1401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B15BF6-033A-4757-8FEC-4665F99D3C49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11C7FDE-4488-4284-9A07-9D170FF6F04F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A7E42C7-0142-4C5D-8C09-DA87D5D308DE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A0A03E4-8116-4722-8AFE-0F0338FC0798}"/>
              </a:ext>
            </a:extLst>
          </p:cNvPr>
          <p:cNvSpPr/>
          <p:nvPr/>
        </p:nvSpPr>
        <p:spPr>
          <a:xfrm>
            <a:off x="1079043" y="179017"/>
            <a:ext cx="792000" cy="792000"/>
          </a:xfrm>
          <a:prstGeom prst="ellipse">
            <a:avLst/>
          </a:prstGeom>
          <a:blipFill dpi="0" rotWithShape="1">
            <a:blip r:embed="rId7"/>
            <a:srcRect/>
            <a:stretch>
              <a:fillRect l="-10000" t="-4000" r="-8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862BEA2-2D37-4DDB-86C2-A71FC5851CEF}"/>
              </a:ext>
            </a:extLst>
          </p:cNvPr>
          <p:cNvSpPr/>
          <p:nvPr/>
        </p:nvSpPr>
        <p:spPr>
          <a:xfrm>
            <a:off x="230413" y="179017"/>
            <a:ext cx="709200" cy="709200"/>
          </a:xfrm>
          <a:prstGeom prst="ellipse">
            <a:avLst/>
          </a:prstGeom>
          <a:blipFill dpi="0" rotWithShape="1">
            <a:blip r:embed="rId8"/>
            <a:srcRect/>
            <a:stretch>
              <a:fillRect l="-10000" t="-4000" r="-8000"/>
            </a:stretch>
          </a:blip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2278682-D7C1-4E54-8B2B-B60EB53A613D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Projects Funded by </a:t>
            </a:r>
            <a:r>
              <a:rPr lang="en-US" sz="4000" b="1" dirty="0">
                <a:solidFill>
                  <a:srgbClr val="0000FF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TR</a:t>
            </a:r>
          </a:p>
        </p:txBody>
      </p:sp>
    </p:spTree>
    <p:extLst>
      <p:ext uri="{BB962C8B-B14F-4D97-AF65-F5344CB8AC3E}">
        <p14:creationId xmlns:p14="http://schemas.microsoft.com/office/powerpoint/2010/main" val="947776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9AD54D31-A4BE-4648-87F3-EE124AF075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3747862"/>
              </p:ext>
            </p:extLst>
          </p:nvPr>
        </p:nvGraphicFramePr>
        <p:xfrm>
          <a:off x="125412" y="1267331"/>
          <a:ext cx="11839426" cy="3467563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418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2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06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7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31281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PROJECT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400" b="1" i="0" u="none" strike="noStrike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5213" marR="5213" marT="5212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 </a:t>
                      </a:r>
                    </a:p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 FUND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DATE </a:t>
                      </a:r>
                    </a:p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STARTED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DATE COMPLETED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%</a:t>
                      </a:r>
                      <a:r>
                        <a:rPr lang="en-US" sz="12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OF COMPLETION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REMARKS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3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13</a:t>
                      </a:r>
                    </a:p>
                  </a:txBody>
                  <a:tcPr marL="5213" marR="5213" marT="521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Repair of PNP Infrastructure Properties Damaged by Typhoon Odette (20M)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 TRF October 2021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05/17/2022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12/17/2022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97.15%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ONGOING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14</a:t>
                      </a:r>
                    </a:p>
                  </a:txBody>
                  <a:tcPr marL="5213" marR="5213" marT="521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Renovation of Deputy Regional Director for Operations Quarters and Regional  Finance Service Office 13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PNPTRF May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08/09/2022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12/06/2022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Turn Over to End-user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15</a:t>
                      </a:r>
                    </a:p>
                  </a:txBody>
                  <a:tcPr marL="5213" marR="5213" marT="521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Repainting and Fixtures Repair of PNP Hospital, RMDU13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PNPTRF May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09/10/2022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11/10/2022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Turn Over to End-user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16</a:t>
                      </a:r>
                    </a:p>
                  </a:txBody>
                  <a:tcPr marL="5213" marR="5213" marT="521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Repair of DRDA’s Quarters Auxiliary Kitchen and Security Room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 August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11/26/2022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01/09/2023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Turn Over to End-user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17</a:t>
                      </a:r>
                    </a:p>
                  </a:txBody>
                  <a:tcPr marL="5213" marR="5213" marT="521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Laying of Tiles and Installation of Glass Windows and Partition of RFSO13 Function Hall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 September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01/02/2023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02/15/2023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Turn Over to End-user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6" marR="9526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18</a:t>
                      </a:r>
                    </a:p>
                  </a:txBody>
                  <a:tcPr marL="5213" marR="5213" marT="521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Renovation of Deputy Regional Director for Operations Quarters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 October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04/14/2023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08/11/2023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Turn Over to End-user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19</a:t>
                      </a:r>
                    </a:p>
                  </a:txBody>
                  <a:tcPr marL="5213" marR="5213" marT="521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Conversion of Existing (3) 75KVA Bank Transformer into Ground Y System by Way of Primary Metering of HPRO13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PNPTR October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03/13/2023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latin typeface="Franklin Gothic Medium Cond" panose="020B0606030402020204" pitchFamily="34" charset="0"/>
                        </a:rPr>
                        <a:t>07/07/2023</a:t>
                      </a:r>
                      <a:endParaRPr lang="en-PH" sz="1200" b="0" dirty="0"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Turn Over to End-user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1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Franklin Gothic Medium Cond" panose="020B0606030402020204" pitchFamily="34" charset="0"/>
                        </a:rPr>
                        <a:t>20</a:t>
                      </a:r>
                    </a:p>
                  </a:txBody>
                  <a:tcPr marL="5213" marR="5213" marT="521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Improvement of Regional Intelligence Division Office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PNPTR  April 2023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07/27/023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09/20/2023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Franklin Gothic Medium Cond" panose="020B0606030402020204" pitchFamily="34" charset="0"/>
                        </a:rPr>
                        <a:t>100%</a:t>
                      </a:r>
                      <a:endParaRPr lang="en-PH" sz="1200" b="0" i="0" u="none" strike="noStrike" dirty="0"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+mn-cs"/>
                        </a:rPr>
                        <a:t>FOR TURN-OVER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0DB5A1B4-B2DA-4F04-959C-1E7EADDF1401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B15BF6-033A-4757-8FEC-4665F99D3C49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11C7FDE-4488-4284-9A07-9D170FF6F04F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A7E42C7-0142-4C5D-8C09-DA87D5D308DE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A0A03E4-8116-4722-8AFE-0F0338FC0798}"/>
              </a:ext>
            </a:extLst>
          </p:cNvPr>
          <p:cNvSpPr/>
          <p:nvPr/>
        </p:nvSpPr>
        <p:spPr>
          <a:xfrm>
            <a:off x="1079043" y="179017"/>
            <a:ext cx="792000" cy="792000"/>
          </a:xfrm>
          <a:prstGeom prst="ellipse">
            <a:avLst/>
          </a:prstGeom>
          <a:blipFill dpi="0" rotWithShape="1">
            <a:blip r:embed="rId7"/>
            <a:srcRect/>
            <a:stretch>
              <a:fillRect l="-10000" t="-4000" r="-8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862BEA2-2D37-4DDB-86C2-A71FC5851CEF}"/>
              </a:ext>
            </a:extLst>
          </p:cNvPr>
          <p:cNvSpPr/>
          <p:nvPr/>
        </p:nvSpPr>
        <p:spPr>
          <a:xfrm>
            <a:off x="230413" y="179017"/>
            <a:ext cx="709200" cy="709200"/>
          </a:xfrm>
          <a:prstGeom prst="ellipse">
            <a:avLst/>
          </a:prstGeom>
          <a:blipFill dpi="0" rotWithShape="1">
            <a:blip r:embed="rId8"/>
            <a:srcRect/>
            <a:stretch>
              <a:fillRect l="-10000" t="-4000" r="-8000"/>
            </a:stretch>
          </a:blip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2278682-D7C1-4E54-8B2B-B60EB53A613D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Projects Funded by </a:t>
            </a:r>
            <a:r>
              <a:rPr lang="en-US" sz="4000" b="1" dirty="0">
                <a:solidFill>
                  <a:srgbClr val="0000FF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TR</a:t>
            </a:r>
          </a:p>
        </p:txBody>
      </p:sp>
    </p:spTree>
    <p:extLst>
      <p:ext uri="{BB962C8B-B14F-4D97-AF65-F5344CB8AC3E}">
        <p14:creationId xmlns:p14="http://schemas.microsoft.com/office/powerpoint/2010/main" val="121020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DB5A1B4-B2DA-4F04-959C-1E7EADDF1401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2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B15BF6-033A-4757-8FEC-4665F99D3C49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11C7FDE-4488-4284-9A07-9D170FF6F04F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A7E42C7-0142-4C5D-8C09-DA87D5D308DE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2278682-D7C1-4E54-8B2B-B60EB53A613D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PNP-DPWH Convergence Projects</a:t>
            </a:r>
            <a:endParaRPr lang="en-US" sz="4000" b="1" dirty="0">
              <a:solidFill>
                <a:srgbClr val="0000FF"/>
              </a:solidFill>
              <a:latin typeface="Franklin Gothic Medium Cond" panose="020B06060304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F035D35-F138-43F0-9ED4-63C93A7C00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9984678"/>
              </p:ext>
            </p:extLst>
          </p:nvPr>
        </p:nvGraphicFramePr>
        <p:xfrm>
          <a:off x="125412" y="1431235"/>
          <a:ext cx="11836174" cy="3861657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418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65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2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04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67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31281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PROJECT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400" b="1" i="0" u="none" strike="noStrike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5213" marR="5213" marT="5212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 </a:t>
                      </a:r>
                    </a:p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 FUND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DATE </a:t>
                      </a:r>
                    </a:p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STARTED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DATE COMPLETED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%</a:t>
                      </a:r>
                      <a:r>
                        <a:rPr lang="en-US" sz="12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OF COMPLETION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REMARKS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3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Magallanes MPS Building</a:t>
                      </a:r>
                    </a:p>
                  </a:txBody>
                  <a:tcPr marL="9525" marR="9525" marT="952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GAA 2020-DPWH-PNP</a:t>
                      </a:r>
                    </a:p>
                  </a:txBody>
                  <a:tcPr marL="9525" marR="9525" marT="952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03/23/2020</a:t>
                      </a:r>
                    </a:p>
                  </a:txBody>
                  <a:tcPr marL="9525" marR="9525" marT="952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1200" dirty="0">
                          <a:latin typeface="Arial Narrow" panose="020B0606020202030204" pitchFamily="34" charset="0"/>
                        </a:rPr>
                        <a:t>12/172020</a:t>
                      </a:r>
                    </a:p>
                  </a:txBody>
                  <a:tcPr marL="9525" marR="9525" marT="952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100%</a:t>
                      </a: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Turn Over to End-user</a:t>
                      </a:r>
                      <a:endParaRPr kumimoji="0" lang="en-P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Santiago MPS </a:t>
                      </a:r>
                      <a:r>
                        <a:rPr lang="en-PH" sz="1200" b="1" i="0" u="none" strike="noStrike" dirty="0" err="1">
                          <a:effectLst/>
                          <a:latin typeface="Arial Narrow" panose="020B0606020202030204" pitchFamily="34" charset="0"/>
                        </a:rPr>
                        <a:t>Bldg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GAA 2020-DPWH-PNP</a:t>
                      </a:r>
                    </a:p>
                  </a:txBody>
                  <a:tcPr marL="9525" marR="9525" marT="952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</a:t>
                      </a:r>
                      <a:r>
                        <a:rPr lang="en-PH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3/27/2020</a:t>
                      </a:r>
                    </a:p>
                  </a:txBody>
                  <a:tcPr marL="9525" marR="9525" marT="952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12//21/2020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100%</a:t>
                      </a:r>
                    </a:p>
                  </a:txBody>
                  <a:tcPr marL="9525" marR="9525" marT="952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Turn Over to End-user</a:t>
                      </a:r>
                      <a:endParaRPr kumimoji="0" lang="en-P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3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PH" sz="11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San Isidro MPS Building</a:t>
                      </a: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GAA 2020-DPWH-PNP</a:t>
                      </a: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08/04/2020</a:t>
                      </a: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Arial Narrow" panose="020B0606020202030204" pitchFamily="34" charset="0"/>
                        </a:rPr>
                        <a:t>12/17/2021</a:t>
                      </a:r>
                      <a:endParaRPr lang="en-PH" sz="1200" dirty="0">
                        <a:latin typeface="Arial Narrow" panose="020B0606020202030204" pitchFamily="34" charset="0"/>
                      </a:endParaRPr>
                    </a:p>
                  </a:txBody>
                  <a:tcPr marL="9525" marR="9525" marT="952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100</a:t>
                      </a:r>
                      <a:r>
                        <a:rPr lang="en-PH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%</a:t>
                      </a: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Turn Over to End-user</a:t>
                      </a:r>
                      <a:endParaRPr kumimoji="0" lang="en-P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4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RFSO13 Quarters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GAA 2022-DPWH-PNP</a:t>
                      </a:r>
                    </a:p>
                  </a:txBody>
                  <a:tcPr marL="9525" marR="9525" marT="952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04/28/2021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12/23/2021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100%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Turn Over to End-user</a:t>
                      </a:r>
                      <a:endParaRPr kumimoji="0" lang="en-P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5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PNCO Quarters (Phase 1)</a:t>
                      </a:r>
                      <a:endParaRPr lang="en-PH" sz="11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GAA 2022-DPWH-PNP</a:t>
                      </a: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10/10/2021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Arial Narrow" panose="020B0606020202030204" pitchFamily="34" charset="0"/>
                        </a:rPr>
                        <a:t>09/05/2022</a:t>
                      </a:r>
                      <a:endParaRPr lang="en-PH" sz="1200" dirty="0">
                        <a:latin typeface="Arial Narrow" panose="020B0606020202030204" pitchFamily="34" charset="0"/>
                      </a:endParaRPr>
                    </a:p>
                  </a:txBody>
                  <a:tcPr marL="9525" marR="9525" marT="952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100%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COMPLETED</a:t>
                      </a:r>
                      <a:endParaRPr kumimoji="0" lang="en-P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6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Regional Police Security Protection Unit (RPSPU) Building</a:t>
                      </a:r>
                      <a:endParaRPr lang="en-PH" sz="11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PNP-DPWH</a:t>
                      </a:r>
                      <a:endParaRPr kumimoji="0" lang="en-P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06/27/2022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Arial Narrow" panose="020B0606020202030204" pitchFamily="34" charset="0"/>
                        </a:rPr>
                        <a:t>02/21/2023</a:t>
                      </a:r>
                      <a:endParaRPr lang="en-PH" sz="1200" dirty="0">
                        <a:latin typeface="Arial Narrow" panose="020B0606020202030204" pitchFamily="34" charset="0"/>
                      </a:endParaRPr>
                    </a:p>
                  </a:txBody>
                  <a:tcPr marL="9525" marR="9525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100%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FOR TURN-OVER</a:t>
                      </a:r>
                      <a:endParaRPr kumimoji="0" lang="en-P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7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PRO13 Administration Building Extension</a:t>
                      </a:r>
                      <a:endParaRPr lang="en-PH" sz="11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PNP-DPWH</a:t>
                      </a:r>
                      <a:endParaRPr kumimoji="0" lang="en-P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08/19/2022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Arial Narrow" panose="020B0606020202030204" pitchFamily="34" charset="0"/>
                        </a:rPr>
                        <a:t>04/19/2023</a:t>
                      </a:r>
                      <a:endParaRPr lang="en-PH" sz="1200" dirty="0">
                        <a:latin typeface="Arial Narrow" panose="020B0606020202030204" pitchFamily="34" charset="0"/>
                      </a:endParaRPr>
                    </a:p>
                  </a:txBody>
                  <a:tcPr marL="9525" marR="9525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37.18%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ONGOING</a:t>
                      </a:r>
                      <a:endParaRPr kumimoji="0" lang="en-P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8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PNCO Quarters (Phase 2)</a:t>
                      </a:r>
                      <a:endParaRPr lang="en-PH" sz="11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GAA 2022-DPWH-PNP</a:t>
                      </a: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10/04/2022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Arial Narrow" panose="020B0606020202030204" pitchFamily="34" charset="0"/>
                        </a:rPr>
                        <a:t>09/28/2023</a:t>
                      </a:r>
                      <a:endParaRPr lang="en-PH" sz="1200" dirty="0">
                        <a:latin typeface="Arial Narrow" panose="020B0606020202030204" pitchFamily="34" charset="0"/>
                      </a:endParaRPr>
                    </a:p>
                  </a:txBody>
                  <a:tcPr marL="9525" marR="9525" marT="952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31.33%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ONGOING</a:t>
                      </a:r>
                      <a:endParaRPr kumimoji="0" lang="en-P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409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9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PCO Quartering Units (Phase 1)</a:t>
                      </a:r>
                      <a:endParaRPr lang="en-PH" sz="11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GAA 2023-DPWH-PNP</a:t>
                      </a: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03/22/2023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Arial Narrow" panose="020B0606020202030204" pitchFamily="34" charset="0"/>
                        </a:rPr>
                        <a:t>07/21/2023</a:t>
                      </a:r>
                      <a:endParaRPr lang="en-PH" sz="1200" dirty="0">
                        <a:latin typeface="Arial Narrow" panose="020B0606020202030204" pitchFamily="34" charset="0"/>
                      </a:endParaRPr>
                    </a:p>
                  </a:txBody>
                  <a:tcPr marL="9525" marR="9525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43.33%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ONGOING</a:t>
                      </a:r>
                      <a:endParaRPr kumimoji="0" lang="en-P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3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59BE6E5F-AF97-42CE-A97B-F46223281FD4}"/>
              </a:ext>
            </a:extLst>
          </p:cNvPr>
          <p:cNvSpPr/>
          <p:nvPr/>
        </p:nvSpPr>
        <p:spPr>
          <a:xfrm>
            <a:off x="1079043" y="179017"/>
            <a:ext cx="792000" cy="792000"/>
          </a:xfrm>
          <a:prstGeom prst="ellipse">
            <a:avLst/>
          </a:prstGeom>
          <a:blipFill dpi="0" rotWithShape="1">
            <a:blip r:embed="rId7"/>
            <a:srcRect/>
            <a:stretch>
              <a:fillRect l="-10000" t="-4000" r="-8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FBFBCC2-5F95-4531-9831-A4AF178495DD}"/>
              </a:ext>
            </a:extLst>
          </p:cNvPr>
          <p:cNvSpPr/>
          <p:nvPr/>
        </p:nvSpPr>
        <p:spPr>
          <a:xfrm>
            <a:off x="230413" y="179017"/>
            <a:ext cx="709200" cy="709200"/>
          </a:xfrm>
          <a:prstGeom prst="ellipse">
            <a:avLst/>
          </a:prstGeom>
          <a:blipFill dpi="0" rotWithShape="1">
            <a:blip r:embed="rId8"/>
            <a:srcRect/>
            <a:stretch>
              <a:fillRect l="-10000" t="-4000" r="-8000"/>
            </a:stretch>
          </a:blip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</p:spTree>
    <p:extLst>
      <p:ext uri="{BB962C8B-B14F-4D97-AF65-F5344CB8AC3E}">
        <p14:creationId xmlns:p14="http://schemas.microsoft.com/office/powerpoint/2010/main" val="1795588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DB5A1B4-B2DA-4F04-959C-1E7EADDF1401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2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B15BF6-033A-4757-8FEC-4665F99D3C49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11C7FDE-4488-4284-9A07-9D170FF6F04F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A7E42C7-0142-4C5D-8C09-DA87D5D308DE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2278682-D7C1-4E54-8B2B-B60EB53A613D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LGU Funded Projects</a:t>
            </a:r>
            <a:endParaRPr lang="en-US" sz="4000" b="1" dirty="0">
              <a:solidFill>
                <a:srgbClr val="0000FF"/>
              </a:solidFill>
              <a:latin typeface="Franklin Gothic Medium Cond" panose="020B06060304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F035D35-F138-43F0-9ED4-63C93A7C00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4464480"/>
              </p:ext>
            </p:extLst>
          </p:nvPr>
        </p:nvGraphicFramePr>
        <p:xfrm>
          <a:off x="125412" y="1396727"/>
          <a:ext cx="11836174" cy="1523833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418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65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2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04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67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31281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PROJECT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400" b="1" i="0" u="none" strike="noStrike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5213" marR="5213" marT="5212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 </a:t>
                      </a:r>
                    </a:p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 FUND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DATE </a:t>
                      </a:r>
                    </a:p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STARTED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DATE COMPLETED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%</a:t>
                      </a:r>
                      <a:r>
                        <a:rPr lang="en-US" sz="12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OF COMPLETION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REMARKS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3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Surigao CPS Building, Phase 2 (Roofing, Perimeter Fence and Ground Improvement)</a:t>
                      </a:r>
                      <a:endParaRPr lang="en-PH" sz="11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LGU 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08/23/2018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Arial Narrow" panose="020B0606020202030204" pitchFamily="34" charset="0"/>
                        </a:rPr>
                        <a:t>05/06/2019</a:t>
                      </a:r>
                      <a:endParaRPr lang="en-PH" sz="1200" dirty="0">
                        <a:latin typeface="Arial Narrow" panose="020B060602020203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97%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SUSPENDED</a:t>
                      </a:r>
                      <a:endParaRPr kumimoji="0" lang="en-P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Camp Col Rodriguez 8-Bullet Firing Range</a:t>
                      </a:r>
                      <a:endParaRPr lang="en-PH" sz="11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LGU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09/04/2020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Arial Narrow" panose="020B0606020202030204" pitchFamily="34" charset="0"/>
                        </a:rPr>
                        <a:t>11/23/2022</a:t>
                      </a:r>
                      <a:endParaRPr lang="en-PH" sz="1200" dirty="0">
                        <a:latin typeface="Arial Narrow" panose="020B060602020203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100%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Turn Over to End-user</a:t>
                      </a:r>
                      <a:endParaRPr kumimoji="0" lang="en-P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3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RMFB13 Office and Quarters</a:t>
                      </a:r>
                      <a:endParaRPr lang="en-PH" sz="11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LGU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0209/2022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Arial Narrow" panose="020B0606020202030204" pitchFamily="34" charset="0"/>
                        </a:rPr>
                        <a:t>05/30/2022</a:t>
                      </a:r>
                      <a:endParaRPr lang="en-PH" sz="1200" dirty="0">
                        <a:latin typeface="Arial Narrow" panose="020B060602020203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100%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Turn Over to End-user</a:t>
                      </a:r>
                      <a:endParaRPr kumimoji="0" lang="en-P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D490ECC0-FEB6-48B0-8061-69EACF109043}"/>
              </a:ext>
            </a:extLst>
          </p:cNvPr>
          <p:cNvSpPr/>
          <p:nvPr/>
        </p:nvSpPr>
        <p:spPr>
          <a:xfrm>
            <a:off x="1079043" y="179017"/>
            <a:ext cx="792000" cy="792000"/>
          </a:xfrm>
          <a:prstGeom prst="ellipse">
            <a:avLst/>
          </a:prstGeom>
          <a:blipFill dpi="0" rotWithShape="1">
            <a:blip r:embed="rId7"/>
            <a:srcRect/>
            <a:stretch>
              <a:fillRect l="-10000" t="-4000" r="-8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664CF9E4-1D43-494F-9C1D-D626133BEDFD}"/>
              </a:ext>
            </a:extLst>
          </p:cNvPr>
          <p:cNvSpPr/>
          <p:nvPr/>
        </p:nvSpPr>
        <p:spPr>
          <a:xfrm>
            <a:off x="230413" y="179017"/>
            <a:ext cx="709200" cy="709200"/>
          </a:xfrm>
          <a:prstGeom prst="ellipse">
            <a:avLst/>
          </a:prstGeom>
          <a:blipFill dpi="0" rotWithShape="1">
            <a:blip r:embed="rId8"/>
            <a:srcRect/>
            <a:stretch>
              <a:fillRect l="-10000" t="-4000" r="-8000"/>
            </a:stretch>
          </a:blip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</p:spTree>
    <p:extLst>
      <p:ext uri="{BB962C8B-B14F-4D97-AF65-F5344CB8AC3E}">
        <p14:creationId xmlns:p14="http://schemas.microsoft.com/office/powerpoint/2010/main" val="3453476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DB5A1B4-B2DA-4F04-959C-1E7EADDF1401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2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B15BF6-033A-4757-8FEC-4665F99D3C49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11C7FDE-4488-4284-9A07-9D170FF6F04F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A7E42C7-0142-4C5D-8C09-DA87D5D308DE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2278682-D7C1-4E54-8B2B-B60EB53A613D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GAA Funded Projects</a:t>
            </a:r>
            <a:endParaRPr lang="en-US" sz="4000" b="1" dirty="0">
              <a:solidFill>
                <a:srgbClr val="0000FF"/>
              </a:solidFill>
              <a:latin typeface="Franklin Gothic Medium Cond" panose="020B06060304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F035D35-F138-43F0-9ED4-63C93A7C00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145979"/>
              </p:ext>
            </p:extLst>
          </p:nvPr>
        </p:nvGraphicFramePr>
        <p:xfrm>
          <a:off x="125412" y="1189695"/>
          <a:ext cx="11836174" cy="3861657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418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65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2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04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67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31281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PROJECT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400" b="1" i="0" u="none" strike="noStrike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5213" marR="5213" marT="5212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 </a:t>
                      </a:r>
                    </a:p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 FUND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DATE </a:t>
                      </a:r>
                    </a:p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STARTED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DATE COMPLETED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%</a:t>
                      </a:r>
                      <a:r>
                        <a:rPr lang="en-US" sz="12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OF COMPLETION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REMARKS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3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Butuan City Police Station-6 Building 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GAA 2023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03/25/2023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Arial Narrow" panose="020B0606020202030204" pitchFamily="34" charset="0"/>
                        </a:rPr>
                        <a:t>11/19/2023</a:t>
                      </a:r>
                      <a:endParaRPr lang="en-PH" sz="1200" dirty="0">
                        <a:latin typeface="Arial Narrow" panose="020B0606020202030204" pitchFamily="34" charset="0"/>
                      </a:endParaRPr>
                    </a:p>
                  </a:txBody>
                  <a:tcPr marL="9525" marR="9525" marT="95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46.97%</a:t>
                      </a:r>
                      <a:endParaRPr lang="en-PH" sz="1200" b="1" i="0" u="none" strike="noStrike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ONGOING</a:t>
                      </a:r>
                      <a:endParaRPr kumimoji="0" lang="en-P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</a:t>
                      </a:r>
                      <a:r>
                        <a:rPr lang="en-US" sz="1200" b="1" i="0" u="none" strike="noStrike" dirty="0" err="1">
                          <a:effectLst/>
                          <a:latin typeface="Arial Narrow" panose="020B0606020202030204" pitchFamily="34" charset="0"/>
                        </a:rPr>
                        <a:t>Kitcharao</a:t>
                      </a:r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 MPS Building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GAA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1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04/02/2022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1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01/19/2023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1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100%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FOR TURN-OVER</a:t>
                      </a:r>
                      <a:endParaRPr kumimoji="0" lang="en-P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3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Esperanza MPS Building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GAA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04/01/2022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01/29/2023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97.44%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ONGOING</a:t>
                      </a:r>
                      <a:endParaRPr kumimoji="0" lang="en-P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4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</a:t>
                      </a:r>
                      <a:r>
                        <a:rPr lang="en-US" sz="1200" b="1" i="0" u="none" strike="noStrike" dirty="0" err="1">
                          <a:effectLst/>
                          <a:latin typeface="Arial Narrow" panose="020B0606020202030204" pitchFamily="34" charset="0"/>
                        </a:rPr>
                        <a:t>Malimono</a:t>
                      </a:r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 MPS Building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1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GAA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1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04/09/2022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1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Arial Narrow" panose="020B0606020202030204" pitchFamily="34" charset="0"/>
                        </a:rPr>
                        <a:t>12/04/2022</a:t>
                      </a:r>
                      <a:endParaRPr lang="en-PH" sz="1200" dirty="0">
                        <a:latin typeface="Arial Narrow" panose="020B0606020202030204" pitchFamily="34" charset="0"/>
                      </a:endParaRPr>
                    </a:p>
                  </a:txBody>
                  <a:tcPr marL="9525" marR="9525" marT="951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100%</a:t>
                      </a:r>
                      <a:endParaRPr kumimoji="0" lang="en-P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1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urn Over to End-user</a:t>
                      </a:r>
                    </a:p>
                  </a:txBody>
                  <a:tcPr marL="9525" marR="9525" marT="951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5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</a:t>
                      </a:r>
                      <a:r>
                        <a:rPr lang="en-US" sz="1200" b="1" i="0" u="none" strike="noStrike" dirty="0" err="1">
                          <a:effectLst/>
                          <a:latin typeface="Arial Narrow" panose="020B0606020202030204" pitchFamily="34" charset="0"/>
                        </a:rPr>
                        <a:t>Tubajon</a:t>
                      </a:r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 MPS Building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GAA 2022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04/07/2022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Arial Narrow" panose="020B0606020202030204" pitchFamily="34" charset="0"/>
                        </a:rPr>
                        <a:t>03/07/2023</a:t>
                      </a:r>
                      <a:endParaRPr lang="en-PH" sz="1200" dirty="0">
                        <a:latin typeface="Arial Narrow" panose="020B0606020202030204" pitchFamily="34" charset="0"/>
                      </a:endParaRPr>
                    </a:p>
                  </a:txBody>
                  <a:tcPr marL="9525" marR="9525" marT="95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100%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urn Over to End-user</a:t>
                      </a:r>
                    </a:p>
                  </a:txBody>
                  <a:tcPr marL="9525" marR="9525" marT="95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6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</a:t>
                      </a:r>
                      <a:r>
                        <a:rPr lang="en-US" sz="1200" b="1" i="0" u="none" strike="noStrike" dirty="0" err="1">
                          <a:effectLst/>
                          <a:latin typeface="Arial Narrow" panose="020B0606020202030204" pitchFamily="34" charset="0"/>
                        </a:rPr>
                        <a:t>Bunawan</a:t>
                      </a:r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 MPS Building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GAA 2022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04/05/2022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01/20/2023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97.03%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ONGOING</a:t>
                      </a:r>
                      <a:endParaRPr kumimoji="0" lang="en-P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7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RTR MPS Building 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GAA 2021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02/03/2021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09/30/2021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urn Over to End-user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87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8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Construction of RTR MPS Building Perimeter Fence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GAA2021</a:t>
                      </a:r>
                      <a:endParaRPr kumimoji="0" lang="en-P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05/31/2022</a:t>
                      </a:r>
                      <a:endParaRPr lang="en-PH" sz="12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Arial Narrow" panose="020B0606020202030204" pitchFamily="34" charset="0"/>
                        </a:rPr>
                        <a:t>08/30/2022</a:t>
                      </a:r>
                      <a:endParaRPr lang="en-PH" sz="1200" dirty="0"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100%</a:t>
                      </a:r>
                      <a:endParaRPr lang="en-PH" sz="12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urn Over to End-user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409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9</a:t>
                      </a:r>
                    </a:p>
                  </a:txBody>
                  <a:tcPr marL="5213" marR="5213" marT="521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C</a:t>
                      </a:r>
                      <a:r>
                        <a:rPr lang="en-PH" sz="1200" b="1" i="0" u="none" strike="noStrike" dirty="0" err="1">
                          <a:effectLst/>
                          <a:latin typeface="Arial Narrow" panose="020B0606020202030204" pitchFamily="34" charset="0"/>
                        </a:rPr>
                        <a:t>onstruction</a:t>
                      </a:r>
                      <a:r>
                        <a:rPr lang="en-PH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 of Socorro MPS Building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baseline="0" dirty="0">
                          <a:effectLst/>
                          <a:latin typeface="Arial Narrow" panose="020B0606020202030204" pitchFamily="34" charset="0"/>
                        </a:rPr>
                        <a:t>GAA 2020</a:t>
                      </a:r>
                      <a:r>
                        <a:rPr lang="en-PH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 04/29/2020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effectLst/>
                          <a:latin typeface="Arial Narrow" panose="020B0606020202030204" pitchFamily="34" charset="0"/>
                        </a:rPr>
                        <a:t>03/16/2021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1" i="0" u="none" strike="noStrike" dirty="0">
                          <a:effectLst/>
                          <a:latin typeface="Arial Narrow" panose="020B0606020202030204" pitchFamily="34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P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urn Over to End-user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6E62CC0A-E00E-420B-8C67-7219A8AC7F6D}"/>
              </a:ext>
            </a:extLst>
          </p:cNvPr>
          <p:cNvSpPr/>
          <p:nvPr/>
        </p:nvSpPr>
        <p:spPr>
          <a:xfrm>
            <a:off x="1079043" y="179017"/>
            <a:ext cx="792000" cy="792000"/>
          </a:xfrm>
          <a:prstGeom prst="ellipse">
            <a:avLst/>
          </a:prstGeom>
          <a:blipFill dpi="0" rotWithShape="1">
            <a:blip r:embed="rId7"/>
            <a:srcRect/>
            <a:stretch>
              <a:fillRect l="-10000" t="-4000" r="-8000"/>
            </a:stretch>
          </a:blip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B4E3951-951A-42F9-808D-1E9B9FCB99FB}"/>
              </a:ext>
            </a:extLst>
          </p:cNvPr>
          <p:cNvSpPr/>
          <p:nvPr/>
        </p:nvSpPr>
        <p:spPr>
          <a:xfrm>
            <a:off x="230413" y="179017"/>
            <a:ext cx="709200" cy="709200"/>
          </a:xfrm>
          <a:prstGeom prst="ellipse">
            <a:avLst/>
          </a:prstGeom>
          <a:blipFill dpi="0" rotWithShape="1">
            <a:blip r:embed="rId8"/>
            <a:srcRect/>
            <a:stretch>
              <a:fillRect l="-10000" t="-4000" r="-8000"/>
            </a:stretch>
          </a:blip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</p:spTree>
    <p:extLst>
      <p:ext uri="{BB962C8B-B14F-4D97-AF65-F5344CB8AC3E}">
        <p14:creationId xmlns:p14="http://schemas.microsoft.com/office/powerpoint/2010/main" val="3362401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No photo description available.">
            <a:extLst>
              <a:ext uri="{FF2B5EF4-FFF2-40B4-BE49-F238E27FC236}">
                <a16:creationId xmlns:a16="http://schemas.microsoft.com/office/drawing/2014/main" id="{FDA66EC5-C762-4F61-BCBB-84C53287DD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91"/>
          <a:stretch/>
        </p:blipFill>
        <p:spPr bwMode="auto">
          <a:xfrm>
            <a:off x="0" y="0"/>
            <a:ext cx="122052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458A6E0-4F57-4BC3-9F1E-472E337B0060}"/>
              </a:ext>
            </a:extLst>
          </p:cNvPr>
          <p:cNvSpPr/>
          <p:nvPr/>
        </p:nvSpPr>
        <p:spPr>
          <a:xfrm>
            <a:off x="1924" y="-39079"/>
            <a:ext cx="12201441" cy="6936158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DB5A1B4-B2DA-4F04-959C-1E7EADDF1401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B15BF6-033A-4757-8FEC-4665F99D3C49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11C7FDE-4488-4284-9A07-9D170FF6F04F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A7E42C7-0142-4C5D-8C09-DA87D5D308DE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2278682-D7C1-4E54-8B2B-B60EB53A613D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CDM Equipment</a:t>
            </a:r>
            <a:endParaRPr lang="en-US" sz="4000" b="1" dirty="0">
              <a:solidFill>
                <a:srgbClr val="0000FF"/>
              </a:solidFill>
              <a:latin typeface="Franklin Gothic Medium Cond" panose="020B06060304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54702BA-9B3D-4171-AA30-6FD4B777E7D4}"/>
              </a:ext>
            </a:extLst>
          </p:cNvPr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949556572"/>
              </p:ext>
            </p:extLst>
          </p:nvPr>
        </p:nvGraphicFramePr>
        <p:xfrm>
          <a:off x="1878045" y="1511981"/>
          <a:ext cx="8435910" cy="3834038"/>
        </p:xfrm>
        <a:graphic>
          <a:graphicData uri="http://schemas.openxmlformats.org/drawingml/2006/table">
            <a:tbl>
              <a:tblPr/>
              <a:tblGrid>
                <a:gridCol w="1643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154341741"/>
                    </a:ext>
                  </a:extLst>
                </a:gridCol>
                <a:gridCol w="802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86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44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4491">
                  <a:extLst>
                    <a:ext uri="{9D8B030D-6E8A-4147-A177-3AD203B41FA5}">
                      <a16:colId xmlns:a16="http://schemas.microsoft.com/office/drawing/2014/main" val="3128656184"/>
                    </a:ext>
                  </a:extLst>
                </a:gridCol>
                <a:gridCol w="9220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22079">
                  <a:extLst>
                    <a:ext uri="{9D8B030D-6E8A-4147-A177-3AD203B41FA5}">
                      <a16:colId xmlns:a16="http://schemas.microsoft.com/office/drawing/2014/main" val="1593733862"/>
                    </a:ext>
                  </a:extLst>
                </a:gridCol>
                <a:gridCol w="922079">
                  <a:extLst>
                    <a:ext uri="{9D8B030D-6E8A-4147-A177-3AD203B41FA5}">
                      <a16:colId xmlns:a16="http://schemas.microsoft.com/office/drawing/2014/main" val="226725154"/>
                    </a:ext>
                  </a:extLst>
                </a:gridCol>
              </a:tblGrid>
              <a:tr h="360000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Office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Requirement</a:t>
                      </a:r>
                    </a:p>
                  </a:txBody>
                  <a:tcPr marL="5922" marR="5922" marT="59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On</a:t>
                      </a:r>
                      <a:r>
                        <a:rPr lang="en-US" sz="1400" b="0" i="0" u="none" strike="noStrike" baseline="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 Hand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</a:endParaRPr>
                    </a:p>
                  </a:txBody>
                  <a:tcPr marL="5922" marR="5922" marT="59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Status</a:t>
                      </a:r>
                    </a:p>
                  </a:txBody>
                  <a:tcPr marL="5922" marR="5922" marT="59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400" b="1" i="0" u="none" strike="noStrike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 marL="5922" marR="5922" marT="5920" marB="0" anchor="ctr">
                    <a:solidFill>
                      <a:srgbClr val="99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400" b="1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922" marR="5922" marT="5921" marB="0"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Source</a:t>
                      </a:r>
                    </a:p>
                  </a:txBody>
                  <a:tcPr marL="5922" marR="5922" marT="59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Variance</a:t>
                      </a:r>
                    </a:p>
                  </a:txBody>
                  <a:tcPr marL="5922" marR="5922" marT="59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% Fill Up</a:t>
                      </a:r>
                    </a:p>
                  </a:txBody>
                  <a:tcPr marL="5922" marR="5922" marT="59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 marL="5922" marR="5922" marT="5920" marB="0"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SVC</a:t>
                      </a:r>
                    </a:p>
                  </a:txBody>
                  <a:tcPr marL="5922" marR="5922" marT="59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UNSVC</a:t>
                      </a:r>
                    </a:p>
                  </a:txBody>
                  <a:tcPr marL="5922" marR="5922" marT="59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BER</a:t>
                      </a:r>
                    </a:p>
                  </a:txBody>
                  <a:tcPr marL="5922" marR="5922" marT="59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Organic</a:t>
                      </a:r>
                    </a:p>
                  </a:txBody>
                  <a:tcPr marL="5922" marR="5922" marT="59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5922" marR="5922" marT="5921" marB="0" anchor="ctr">
                    <a:solidFill>
                      <a:srgbClr val="99FF99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5922" marR="5922" marT="5921" marB="0" anchor="ctr"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Anti-Riot Shield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2,608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PH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375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600" b="0" i="1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23</a:t>
                      </a:r>
                      <a:endParaRPr lang="en-PH" sz="1600" b="0" i="1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2,210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15.06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2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Anti-Riot Helmet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2,608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</a:t>
                      </a:r>
                      <a:r>
                        <a:rPr lang="en-PH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600" b="0" i="1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600" b="0" i="1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2,311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11.39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2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Anti-Riot Body Armor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2,608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326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PH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252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PH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600" b="0" i="1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326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2,282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12.5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2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Truncheon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2,608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106</a:t>
                      </a:r>
                      <a:endParaRPr lang="en-PH" sz="1600" b="0" i="1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600" b="0" i="1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600" b="0" i="1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2,502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4.06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2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Gas Mask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2,608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600" b="0" i="1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PH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600" b="0" i="1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2,502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4.06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2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Mega Phone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-----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PH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PH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600" b="0" i="1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203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</a:t>
                      </a:r>
                    </a:p>
                  </a:txBody>
                  <a:tcPr marL="5922" marR="5922" marT="59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Franklin Gothic Medium Cond" panose="020B06060304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922" marR="5922" marT="59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PH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1,243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PH" sz="1600" b="1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1,040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1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  <a:r>
                        <a:rPr lang="en-PH" sz="1600" b="1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US" sz="1600" b="1" i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23</a:t>
                      </a:r>
                      <a:endParaRPr lang="en-PH" sz="1600" b="1" i="1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n-PH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1,243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PH" sz="16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en-PH" sz="16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4402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Joint Special Operations Task Force - Philippines (JSOTF-P): PNP Bomb Squad  Competition">
            <a:extLst>
              <a:ext uri="{FF2B5EF4-FFF2-40B4-BE49-F238E27FC236}">
                <a16:creationId xmlns:a16="http://schemas.microsoft.com/office/drawing/2014/main" id="{EB61D6B6-0DE9-43B3-A750-5986B6879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270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Joint Special Operations Task Force - Philippines (JSOTF-P): PNP Bomb Squad  Competition">
            <a:extLst>
              <a:ext uri="{FF2B5EF4-FFF2-40B4-BE49-F238E27FC236}">
                <a16:creationId xmlns:a16="http://schemas.microsoft.com/office/drawing/2014/main" id="{2A12436B-8D62-4850-94D5-68F474D13C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600" y="-12700"/>
            <a:ext cx="95996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F329729-85DD-4457-A511-F57D3C43274D}"/>
              </a:ext>
            </a:extLst>
          </p:cNvPr>
          <p:cNvSpPr/>
          <p:nvPr/>
        </p:nvSpPr>
        <p:spPr>
          <a:xfrm>
            <a:off x="-9442" y="98844"/>
            <a:ext cx="12201441" cy="6298721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DB5A1B4-B2DA-4F04-959C-1E7EADDF1401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B15BF6-033A-4757-8FEC-4665F99D3C49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11C7FDE-4488-4284-9A07-9D170FF6F04F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A7E42C7-0142-4C5D-8C09-DA87D5D308DE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2278682-D7C1-4E54-8B2B-B60EB53A613D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EOD Equipment</a:t>
            </a:r>
            <a:endParaRPr lang="en-US" sz="4000" b="1" dirty="0">
              <a:solidFill>
                <a:srgbClr val="0000FF"/>
              </a:solidFill>
              <a:latin typeface="Franklin Gothic Medium Cond" panose="020B06060304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68AED84-DFD8-4051-B155-BD84289E13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8302304"/>
              </p:ext>
            </p:extLst>
          </p:nvPr>
        </p:nvGraphicFramePr>
        <p:xfrm>
          <a:off x="1866900" y="1863909"/>
          <a:ext cx="8458200" cy="209995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160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9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76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38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38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1384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1384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52000">
                <a:tc rowSpan="3"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PH" sz="14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Description</a:t>
                      </a:r>
                      <a:endParaRPr lang="en-PH" sz="1400" b="0" i="1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RHQ/RHSG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PH" sz="16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7861" marR="7861" marT="7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PH" sz="16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7861" marR="7861" marT="7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PH" sz="16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7861" marR="7861" marT="7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PH" sz="16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7861" marR="7861" marT="7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000"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Status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Source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PH" sz="16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7861" marR="7861" marT="7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PH" sz="16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7861" marR="7861" marT="7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000">
                <a:tc vMerge="1">
                  <a:txBody>
                    <a:bodyPr/>
                    <a:lstStyle/>
                    <a:p>
                      <a:pPr algn="ctr" fontAlgn="ctr"/>
                      <a:endParaRPr lang="en-PH" sz="1600" b="1" i="1" u="none" strike="noStrike" dirty="0">
                        <a:solidFill>
                          <a:srgbClr val="C00000"/>
                        </a:solidFill>
                        <a:effectLst/>
                        <a:latin typeface="+mn-lt"/>
                      </a:endParaRPr>
                    </a:p>
                  </a:txBody>
                  <a:tcPr marL="7861" marR="7861" marT="78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OH</a:t>
                      </a:r>
                      <a:endParaRPr lang="en-PH" sz="14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SVC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BER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Organic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Loaned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Donated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84">
                <a:tc>
                  <a:txBody>
                    <a:bodyPr/>
                    <a:lstStyle/>
                    <a:p>
                      <a:pPr algn="l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Med-</a:t>
                      </a:r>
                      <a:r>
                        <a:rPr lang="en-PH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Eng</a:t>
                      </a:r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 Hook &amp; Line Kit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84">
                <a:tc>
                  <a:txBody>
                    <a:bodyPr/>
                    <a:lstStyle/>
                    <a:p>
                      <a:pPr algn="l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K-9 Dogs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PH" sz="16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Arial" panose="020B0604020202020204" pitchFamily="34" charset="0"/>
                      </a:endParaRP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84">
                <a:tc>
                  <a:txBody>
                    <a:bodyPr/>
                    <a:lstStyle/>
                    <a:p>
                      <a:pPr algn="l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Post Blast Kit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P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P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endParaRPr kumimoji="0" lang="en-P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9299"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7861" marR="7861" marT="78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3704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Operation Zamboanga Crisis .. PNP SAF | Armed forces, Commando, Tactical">
            <a:extLst>
              <a:ext uri="{FF2B5EF4-FFF2-40B4-BE49-F238E27FC236}">
                <a16:creationId xmlns:a16="http://schemas.microsoft.com/office/drawing/2014/main" id="{EEDA710B-A466-4C55-8FC5-0D1CD6E25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8356"/>
            <a:ext cx="121920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EF228D95-6351-4D28-96E4-DA23C695CE60}"/>
              </a:ext>
            </a:extLst>
          </p:cNvPr>
          <p:cNvSpPr/>
          <p:nvPr/>
        </p:nvSpPr>
        <p:spPr>
          <a:xfrm>
            <a:off x="-9442" y="404442"/>
            <a:ext cx="12201441" cy="6298721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DB5A1B4-B2DA-4F04-959C-1E7EADDF1401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B15BF6-033A-4757-8FEC-4665F99D3C49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11C7FDE-4488-4284-9A07-9D170FF6F04F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A7E42C7-0142-4C5D-8C09-DA87D5D308DE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2278682-D7C1-4E54-8B2B-B60EB53A613D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ISO Equipment</a:t>
            </a:r>
            <a:endParaRPr lang="en-US" sz="4000" b="1" dirty="0">
              <a:solidFill>
                <a:srgbClr val="0000FF"/>
              </a:solidFill>
              <a:latin typeface="Franklin Gothic Medium Cond" panose="020B06060304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F268DD3-4D66-4E0D-B025-ACFA731DF2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8083137"/>
              </p:ext>
            </p:extLst>
          </p:nvPr>
        </p:nvGraphicFramePr>
        <p:xfrm>
          <a:off x="1513115" y="1490627"/>
          <a:ext cx="8832659" cy="354819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945531">
                  <a:extLst>
                    <a:ext uri="{9D8B030D-6E8A-4147-A177-3AD203B41FA5}">
                      <a16:colId xmlns:a16="http://schemas.microsoft.com/office/drawing/2014/main" val="2128832974"/>
                    </a:ext>
                  </a:extLst>
                </a:gridCol>
                <a:gridCol w="876960">
                  <a:extLst>
                    <a:ext uri="{9D8B030D-6E8A-4147-A177-3AD203B41FA5}">
                      <a16:colId xmlns:a16="http://schemas.microsoft.com/office/drawing/2014/main" val="1300236230"/>
                    </a:ext>
                  </a:extLst>
                </a:gridCol>
                <a:gridCol w="1114967">
                  <a:extLst>
                    <a:ext uri="{9D8B030D-6E8A-4147-A177-3AD203B41FA5}">
                      <a16:colId xmlns:a16="http://schemas.microsoft.com/office/drawing/2014/main" val="1937254442"/>
                    </a:ext>
                  </a:extLst>
                </a:gridCol>
                <a:gridCol w="966305">
                  <a:extLst>
                    <a:ext uri="{9D8B030D-6E8A-4147-A177-3AD203B41FA5}">
                      <a16:colId xmlns:a16="http://schemas.microsoft.com/office/drawing/2014/main" val="886347555"/>
                    </a:ext>
                  </a:extLst>
                </a:gridCol>
                <a:gridCol w="1114967">
                  <a:extLst>
                    <a:ext uri="{9D8B030D-6E8A-4147-A177-3AD203B41FA5}">
                      <a16:colId xmlns:a16="http://schemas.microsoft.com/office/drawing/2014/main" val="98899653"/>
                    </a:ext>
                  </a:extLst>
                </a:gridCol>
                <a:gridCol w="817643">
                  <a:extLst>
                    <a:ext uri="{9D8B030D-6E8A-4147-A177-3AD203B41FA5}">
                      <a16:colId xmlns:a16="http://schemas.microsoft.com/office/drawing/2014/main" val="3473402393"/>
                    </a:ext>
                  </a:extLst>
                </a:gridCol>
                <a:gridCol w="966305">
                  <a:extLst>
                    <a:ext uri="{9D8B030D-6E8A-4147-A177-3AD203B41FA5}">
                      <a16:colId xmlns:a16="http://schemas.microsoft.com/office/drawing/2014/main" val="417644881"/>
                    </a:ext>
                  </a:extLst>
                </a:gridCol>
                <a:gridCol w="1189298">
                  <a:extLst>
                    <a:ext uri="{9D8B030D-6E8A-4147-A177-3AD203B41FA5}">
                      <a16:colId xmlns:a16="http://schemas.microsoft.com/office/drawing/2014/main" val="167779815"/>
                    </a:ext>
                  </a:extLst>
                </a:gridCol>
                <a:gridCol w="840683">
                  <a:extLst>
                    <a:ext uri="{9D8B030D-6E8A-4147-A177-3AD203B41FA5}">
                      <a16:colId xmlns:a16="http://schemas.microsoft.com/office/drawing/2014/main" val="233347601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UNIT</a:t>
                      </a:r>
                    </a:p>
                  </a:txBody>
                  <a:tcPr marL="7249" marR="7249" marT="7249" marB="0" anchor="ctr"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Tactical Vest</a:t>
                      </a:r>
                    </a:p>
                  </a:txBody>
                  <a:tcPr marL="7249" marR="7249" marT="7249" marB="0" anchor="ctr"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Bulletproof Vest</a:t>
                      </a:r>
                    </a:p>
                  </a:txBody>
                  <a:tcPr marL="7249" marR="7249" marT="7249" marB="0" anchor="ctr"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Waistcoat Vest</a:t>
                      </a:r>
                    </a:p>
                  </a:txBody>
                  <a:tcPr marL="7249" marR="7249" marT="7249" marB="0" anchor="ctr"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Undershirt Vest</a:t>
                      </a:r>
                    </a:p>
                  </a:txBody>
                  <a:tcPr marL="7249" marR="7249" marT="7249" marB="0" anchor="ctr"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Kevlar Helmet</a:t>
                      </a:r>
                    </a:p>
                  </a:txBody>
                  <a:tcPr marL="7249" marR="7249" marT="7249" marB="0" anchor="ctr"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Ballistic Helmet</a:t>
                      </a:r>
                    </a:p>
                  </a:txBody>
                  <a:tcPr marL="7249" marR="7249" marT="7249" marB="0" anchor="ctr"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Enhanced Combat Helmet</a:t>
                      </a:r>
                    </a:p>
                  </a:txBody>
                  <a:tcPr marL="7249" marR="7249" marT="7249" marB="0" anchor="ctr"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dirty="0">
                          <a:solidFill>
                            <a:schemeClr val="tx1"/>
                          </a:solidFill>
                          <a:latin typeface="Franklin Gothic Medium Cond" panose="020B0606030402020204" pitchFamily="34" charset="0"/>
                        </a:rPr>
                        <a:t>Total</a:t>
                      </a:r>
                    </a:p>
                  </a:txBody>
                  <a:tcPr marL="7249" marR="7249" marT="7249" marB="0" anchor="ctr"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1683463"/>
                  </a:ext>
                </a:extLst>
              </a:tr>
              <a:tr h="361645">
                <a:tc>
                  <a:txBody>
                    <a:bodyPr/>
                    <a:lstStyle/>
                    <a:p>
                      <a:pPr algn="l" fontAlgn="b"/>
                      <a:r>
                        <a:rPr lang="en-PH" sz="160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ADNPPO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107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29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160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07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431608"/>
                  </a:ext>
                </a:extLst>
              </a:tr>
              <a:tr h="361645">
                <a:tc>
                  <a:txBody>
                    <a:bodyPr/>
                    <a:lstStyle/>
                    <a:p>
                      <a:pPr algn="l" fontAlgn="b"/>
                      <a:r>
                        <a:rPr lang="en-PH" sz="160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ADSPPO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173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80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56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48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204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773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6566300"/>
                  </a:ext>
                </a:extLst>
              </a:tr>
              <a:tr h="361645">
                <a:tc>
                  <a:txBody>
                    <a:bodyPr/>
                    <a:lstStyle/>
                    <a:p>
                      <a:pPr algn="l" fontAlgn="b"/>
                      <a:r>
                        <a:rPr lang="en-PH" sz="160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SDNPPO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63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135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86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162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46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197334"/>
                  </a:ext>
                </a:extLst>
              </a:tr>
              <a:tr h="361645">
                <a:tc>
                  <a:txBody>
                    <a:bodyPr/>
                    <a:lstStyle/>
                    <a:p>
                      <a:pPr algn="l" fontAlgn="b"/>
                      <a:r>
                        <a:rPr lang="en-PH" sz="160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SDSPPO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158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58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401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218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956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141990"/>
                  </a:ext>
                </a:extLst>
              </a:tr>
              <a:tr h="361645">
                <a:tc>
                  <a:txBody>
                    <a:bodyPr/>
                    <a:lstStyle/>
                    <a:p>
                      <a:pPr algn="l" fontAlgn="b"/>
                      <a:r>
                        <a:rPr lang="en-PH" sz="160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DIPPO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15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0 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129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66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9368251"/>
                  </a:ext>
                </a:extLst>
              </a:tr>
              <a:tr h="361645">
                <a:tc>
                  <a:txBody>
                    <a:bodyPr/>
                    <a:lstStyle/>
                    <a:p>
                      <a:pPr algn="l" fontAlgn="b"/>
                      <a:r>
                        <a:rPr lang="en-PH" sz="160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BCPO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119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151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15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16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133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32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8197797"/>
                  </a:ext>
                </a:extLst>
              </a:tr>
              <a:tr h="364569">
                <a:tc>
                  <a:txBody>
                    <a:bodyPr/>
                    <a:lstStyle/>
                    <a:p>
                      <a:pPr algn="l" fontAlgn="b"/>
                      <a:r>
                        <a:rPr lang="en-PH" sz="160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RMFB13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23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0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142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92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0 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611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172</a:t>
                      </a:r>
                    </a:p>
                  </a:txBody>
                  <a:tcPr marL="7249" marR="7249" marT="7249" marB="0"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3144098"/>
                  </a:ext>
                </a:extLst>
              </a:tr>
              <a:tr h="361645">
                <a:tc>
                  <a:txBody>
                    <a:bodyPr/>
                    <a:lstStyle/>
                    <a:p>
                      <a:r>
                        <a:rPr lang="en-US" dirty="0"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PH" dirty="0">
                        <a:latin typeface="Franklin Gothic Medium Cond" panose="020B0606030402020204" pitchFamily="34" charset="0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1,027</a:t>
                      </a:r>
                      <a:endParaRPr lang="en-PH" sz="18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b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18</a:t>
                      </a:r>
                      <a:endParaRPr lang="en-PH" sz="18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</a:t>
                      </a:r>
                      <a:r>
                        <a:rPr lang="en-P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05</a:t>
                      </a:r>
                    </a:p>
                  </a:txBody>
                  <a:tcPr marL="7249" marR="7249" marT="7249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b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1,463</a:t>
                      </a:r>
                      <a:endParaRPr lang="en-PH" sz="18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b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135</a:t>
                      </a:r>
                      <a:endParaRPr lang="en-PH" sz="18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b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72</a:t>
                      </a:r>
                      <a:endParaRPr lang="en-PH" sz="18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b="1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1,617</a:t>
                      </a:r>
                      <a:endParaRPr lang="en-PH" sz="1800" b="1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7249" marR="7249" marT="7249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5,</a:t>
                      </a:r>
                      <a:r>
                        <a:rPr lang="en-P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152</a:t>
                      </a:r>
                    </a:p>
                  </a:txBody>
                  <a:tcPr marL="7249" marR="7249" marT="7249" marB="0" anchor="ctr"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8948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0402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ay be an image of 2 people and text">
            <a:extLst>
              <a:ext uri="{FF2B5EF4-FFF2-40B4-BE49-F238E27FC236}">
                <a16:creationId xmlns:a16="http://schemas.microsoft.com/office/drawing/2014/main" id="{5A81B1BF-EA65-42B6-A2A8-B5511490FF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37" r="6706" b="719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59BBC24-F960-4447-8C9E-2689A2380D20}"/>
              </a:ext>
            </a:extLst>
          </p:cNvPr>
          <p:cNvSpPr/>
          <p:nvPr/>
        </p:nvSpPr>
        <p:spPr>
          <a:xfrm>
            <a:off x="696" y="352896"/>
            <a:ext cx="12201441" cy="6298721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  <a:endParaRPr lang="en-PH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DB5A1B4-B2DA-4F04-959C-1E7EADDF1401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B15BF6-033A-4757-8FEC-4665F99D3C49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11C7FDE-4488-4284-9A07-9D170FF6F04F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A7E42C7-0142-4C5D-8C09-DA87D5D308DE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2278682-D7C1-4E54-8B2B-B60EB53A613D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Combat, Clothing &amp; Individual Equipment</a:t>
            </a:r>
            <a:endParaRPr lang="en-US" sz="4000" b="1" dirty="0">
              <a:solidFill>
                <a:srgbClr val="0000FF"/>
              </a:solidFill>
              <a:latin typeface="Franklin Gothic Medium Cond" panose="020B06060304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0AAD490-34E1-4F14-BF0D-ACBE834545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735863"/>
              </p:ext>
            </p:extLst>
          </p:nvPr>
        </p:nvGraphicFramePr>
        <p:xfrm>
          <a:off x="1558215" y="1088877"/>
          <a:ext cx="9075570" cy="46442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875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Description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RHQ/</a:t>
                      </a:r>
                    </a:p>
                    <a:p>
                      <a:pPr algn="ctr" fontAlgn="ctr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RHSU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ADNPPO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ADSPPO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SDNPPO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SDSPPO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DIPPO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BCPO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RMFB13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PH" sz="16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1743">
                <a:tc>
                  <a:txBody>
                    <a:bodyPr/>
                    <a:lstStyle/>
                    <a:p>
                      <a:pPr algn="l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Back Pack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375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321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89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45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1743">
                <a:tc>
                  <a:txBody>
                    <a:bodyPr/>
                    <a:lstStyle/>
                    <a:p>
                      <a:pPr algn="l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Belt &amp; Suspenders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485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485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1743">
                <a:tc>
                  <a:txBody>
                    <a:bodyPr/>
                    <a:lstStyle/>
                    <a:p>
                      <a:pPr algn="l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Chest Rig / Bandolier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141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25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174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1743">
                <a:tc>
                  <a:txBody>
                    <a:bodyPr/>
                    <a:lstStyle/>
                    <a:p>
                      <a:pPr algn="l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Combat Boots/Urban Boots (ISO)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485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739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880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2,104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1743">
                <a:tc>
                  <a:txBody>
                    <a:bodyPr/>
                    <a:lstStyle/>
                    <a:p>
                      <a:pPr algn="l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FSU/ Green Camouflage/Black ISO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244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485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739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880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2,348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1743">
                <a:tc>
                  <a:txBody>
                    <a:bodyPr/>
                    <a:lstStyle/>
                    <a:p>
                      <a:pPr algn="l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Tactical Gloves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1743">
                <a:tc>
                  <a:txBody>
                    <a:bodyPr/>
                    <a:lstStyle/>
                    <a:p>
                      <a:pPr algn="l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Low Carry Holster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228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1743">
                <a:tc>
                  <a:txBody>
                    <a:bodyPr/>
                    <a:lstStyle/>
                    <a:p>
                      <a:pPr algn="l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Mess Kit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64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1743">
                <a:tc>
                  <a:txBody>
                    <a:bodyPr/>
                    <a:lstStyle/>
                    <a:p>
                      <a:pPr algn="l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Handcuff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P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244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485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313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54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1743">
                <a:tc>
                  <a:txBody>
                    <a:bodyPr/>
                    <a:lstStyle/>
                    <a:p>
                      <a:pPr algn="l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Rifle Slings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174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174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1743">
                <a:tc>
                  <a:txBody>
                    <a:bodyPr/>
                    <a:lstStyle/>
                    <a:p>
                      <a:pPr algn="l" fontAlgn="b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Hammock W/ Mosquito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275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115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1743">
                <a:tc>
                  <a:txBody>
                    <a:bodyPr/>
                    <a:lstStyle/>
                    <a:p>
                      <a:pPr algn="l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Magazine Pouch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104</a:t>
                      </a: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5595" marR="5595" marT="559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47348"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488</a:t>
                      </a:r>
                    </a:p>
                  </a:txBody>
                  <a:tcPr marL="9524" marR="9524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2,858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141</a:t>
                      </a:r>
                    </a:p>
                  </a:txBody>
                  <a:tcPr marL="9524" marR="9524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1,478</a:t>
                      </a:r>
                    </a:p>
                  </a:txBody>
                  <a:tcPr marL="9524" marR="9524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2,669</a:t>
                      </a:r>
                    </a:p>
                  </a:txBody>
                  <a:tcPr marL="9524" marR="9524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204</a:t>
                      </a:r>
                    </a:p>
                  </a:txBody>
                  <a:tcPr marL="9524" marR="9524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53</a:t>
                      </a:r>
                    </a:p>
                  </a:txBody>
                  <a:tcPr marL="9524" marR="9524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118</a:t>
                      </a:r>
                    </a:p>
                  </a:txBody>
                  <a:tcPr marL="9524" marR="9524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8,009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738187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No photo description available.">
            <a:extLst>
              <a:ext uri="{FF2B5EF4-FFF2-40B4-BE49-F238E27FC236}">
                <a16:creationId xmlns:a16="http://schemas.microsoft.com/office/drawing/2014/main" id="{2592AC30-F1DF-4387-B5A3-B65867D63B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78" b="26353"/>
          <a:stretch/>
        </p:blipFill>
        <p:spPr bwMode="auto">
          <a:xfrm>
            <a:off x="-4689" y="576000"/>
            <a:ext cx="12201440" cy="628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60817C5-E524-4CD2-8B5B-FE29D997B436}"/>
              </a:ext>
            </a:extLst>
          </p:cNvPr>
          <p:cNvSpPr/>
          <p:nvPr/>
        </p:nvSpPr>
        <p:spPr>
          <a:xfrm>
            <a:off x="-9441" y="404442"/>
            <a:ext cx="12201441" cy="6298721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DB5A1B4-B2DA-4F04-959C-1E7EADDF1401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B15BF6-033A-4757-8FEC-4665F99D3C49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11C7FDE-4488-4284-9A07-9D170FF6F04F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A7E42C7-0142-4C5D-8C09-DA87D5D308DE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2278682-D7C1-4E54-8B2B-B60EB53A613D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Search, Rescue and Retrieval Equipment</a:t>
            </a:r>
            <a:endParaRPr lang="en-US" sz="4000" b="1" dirty="0">
              <a:solidFill>
                <a:srgbClr val="0000FF"/>
              </a:solidFill>
              <a:latin typeface="Franklin Gothic Medium Cond" panose="020B06060304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2FAABD8-5BDC-4554-852D-94237D16B1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5132371"/>
              </p:ext>
            </p:extLst>
          </p:nvPr>
        </p:nvGraphicFramePr>
        <p:xfrm>
          <a:off x="1649812" y="1053157"/>
          <a:ext cx="8915401" cy="4861365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6200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88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Description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ADNPPO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ADSPPO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SDNPPO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SDSPPO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DI 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BCPO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RMFB13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Hard Hat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Harness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3751196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Life Vest/Jacket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36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Life Craft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Raincoat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178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183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Rubber Boots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Kerosene Lantern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Flashlight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16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Reserve Battery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64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36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28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381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Candle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150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184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250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200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90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70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30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974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Emergency Light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30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Lighter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16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Laminated Sack Canopy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18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Plastic Straw(</a:t>
                      </a:r>
                      <a:r>
                        <a:rPr lang="en-PH" sz="12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Pise</a:t>
                      </a:r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/kg)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18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Mosquito Net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Electrical Pliers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18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Claw Hammer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18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Cross Cut Saw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Chainsaw (Baby)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Chainsaw (Big)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16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Hacksaw (</a:t>
                      </a:r>
                      <a:r>
                        <a:rPr lang="en-PH" sz="12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Lagaring</a:t>
                      </a:r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 </a:t>
                      </a:r>
                      <a:r>
                        <a:rPr lang="en-PH" sz="12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Bakal</a:t>
                      </a:r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18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025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No photo description available.">
            <a:extLst>
              <a:ext uri="{FF2B5EF4-FFF2-40B4-BE49-F238E27FC236}">
                <a16:creationId xmlns:a16="http://schemas.microsoft.com/office/drawing/2014/main" id="{EAA0104A-05F6-4B4F-B525-5F2727E3AD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78" b="26353"/>
          <a:stretch/>
        </p:blipFill>
        <p:spPr bwMode="auto">
          <a:xfrm>
            <a:off x="-4689" y="576000"/>
            <a:ext cx="12201440" cy="628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DEEADE0-6E1C-4CBE-AC0E-8E4FFF846DD1}"/>
              </a:ext>
            </a:extLst>
          </p:cNvPr>
          <p:cNvSpPr/>
          <p:nvPr/>
        </p:nvSpPr>
        <p:spPr>
          <a:xfrm>
            <a:off x="-4722" y="404442"/>
            <a:ext cx="12201441" cy="6298721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DB5A1B4-B2DA-4F04-959C-1E7EADDF1401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B15BF6-033A-4757-8FEC-4665F99D3C49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11C7FDE-4488-4284-9A07-9D170FF6F04F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A7E42C7-0142-4C5D-8C09-DA87D5D308DE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2278682-D7C1-4E54-8B2B-B60EB53A613D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Search, Rescue and Retrieval Equipment</a:t>
            </a:r>
            <a:endParaRPr lang="en-US" sz="4000" b="1" dirty="0">
              <a:solidFill>
                <a:srgbClr val="0000FF"/>
              </a:solidFill>
              <a:latin typeface="Franklin Gothic Medium Cond" panose="020B06060304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642E860-B567-4B24-86A4-52CD4E1670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495357"/>
              </p:ext>
            </p:extLst>
          </p:nvPr>
        </p:nvGraphicFramePr>
        <p:xfrm>
          <a:off x="1638299" y="1167827"/>
          <a:ext cx="8915401" cy="4608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71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0424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7215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88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Description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ADNPPO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ADSPPO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SDNPPO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SDSPPO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DI 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BCPO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RMFB13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Handsaw (</a:t>
                      </a:r>
                      <a:r>
                        <a:rPr lang="en-PH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Lagaring</a:t>
                      </a:r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 </a:t>
                      </a:r>
                      <a:r>
                        <a:rPr lang="en-PH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Kahoy</a:t>
                      </a:r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20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18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Bolt Cutter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Hacksaw Blade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26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18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14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203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Cutter Steel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Cold Chisel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18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14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190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Shovel (Pala)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18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14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Pick Matlock (</a:t>
                      </a:r>
                      <a:r>
                        <a:rPr lang="en-PH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Piko</a:t>
                      </a:r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18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14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Axe (</a:t>
                      </a:r>
                      <a:r>
                        <a:rPr lang="en-PH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Palakol</a:t>
                      </a:r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Sledge Hammer (</a:t>
                      </a:r>
                      <a:r>
                        <a:rPr lang="en-PH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Maso</a:t>
                      </a:r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Bolo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16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Rake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16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Safety Goggles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Wheel Barrow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Crow Bar (Bara)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Rescue Rope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16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94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Utility Rope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60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Ladder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Oxygen Tank w/Compressor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Rescue Helmet/hard hat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38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Pro Dear Vest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2325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No photo description available.">
            <a:extLst>
              <a:ext uri="{FF2B5EF4-FFF2-40B4-BE49-F238E27FC236}">
                <a16:creationId xmlns:a16="http://schemas.microsoft.com/office/drawing/2014/main" id="{114F89BD-D852-42AA-9889-1FCF677588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78" b="26353"/>
          <a:stretch/>
        </p:blipFill>
        <p:spPr bwMode="auto">
          <a:xfrm>
            <a:off x="-4689" y="576000"/>
            <a:ext cx="12201440" cy="628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35E702C-C694-41A6-BA0E-F621ABDEF252}"/>
              </a:ext>
            </a:extLst>
          </p:cNvPr>
          <p:cNvSpPr/>
          <p:nvPr/>
        </p:nvSpPr>
        <p:spPr>
          <a:xfrm>
            <a:off x="-9441" y="404442"/>
            <a:ext cx="12201441" cy="6298721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DB5A1B4-B2DA-4F04-959C-1E7EADDF1401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B15BF6-033A-4757-8FEC-4665F99D3C49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11C7FDE-4488-4284-9A07-9D170FF6F04F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A7E42C7-0142-4C5D-8C09-DA87D5D308DE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2278682-D7C1-4E54-8B2B-B60EB53A613D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Search, Rescue and Retrieval Equipment</a:t>
            </a:r>
            <a:endParaRPr lang="en-US" sz="4000" b="1" dirty="0">
              <a:solidFill>
                <a:srgbClr val="0000FF"/>
              </a:solidFill>
              <a:latin typeface="Franklin Gothic Medium Cond" panose="020B06060304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8706033-B883-472E-A65E-BF6D1CBB1C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9284465"/>
              </p:ext>
            </p:extLst>
          </p:nvPr>
        </p:nvGraphicFramePr>
        <p:xfrm>
          <a:off x="1638299" y="1088578"/>
          <a:ext cx="8915401" cy="46866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24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8580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88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Description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ADNPPO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ADSPPO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SDNPPO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SDSPPO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DI 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BCPO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RMFB13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348">
                <a:tc>
                  <a:txBody>
                    <a:bodyPr/>
                    <a:lstStyle/>
                    <a:p>
                      <a:pPr algn="l" fontAlgn="ctr"/>
                      <a:r>
                        <a:rPr lang="en-P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Pro Dear Helmet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3348">
                <a:tc>
                  <a:txBody>
                    <a:bodyPr/>
                    <a:lstStyle/>
                    <a:p>
                      <a:pPr algn="l" fontAlgn="ctr"/>
                      <a:r>
                        <a:rPr lang="en-P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Lime (</a:t>
                      </a:r>
                      <a:r>
                        <a:rPr lang="en-PH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Apog</a:t>
                      </a:r>
                      <a:r>
                        <a:rPr lang="en-P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26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46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18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14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188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3348">
                <a:tc>
                  <a:txBody>
                    <a:bodyPr/>
                    <a:lstStyle/>
                    <a:p>
                      <a:pPr algn="l" fontAlgn="ctr"/>
                      <a:r>
                        <a:rPr lang="en-P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Megaphone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3348">
                <a:tc>
                  <a:txBody>
                    <a:bodyPr/>
                    <a:lstStyle/>
                    <a:p>
                      <a:pPr algn="l" fontAlgn="ctr"/>
                      <a:r>
                        <a:rPr lang="en-P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Life Ring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3348">
                <a:tc>
                  <a:txBody>
                    <a:bodyPr/>
                    <a:lstStyle/>
                    <a:p>
                      <a:pPr algn="l" fontAlgn="ctr"/>
                      <a:r>
                        <a:rPr lang="en-P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SAR Box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4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3348">
                <a:tc>
                  <a:txBody>
                    <a:bodyPr/>
                    <a:lstStyle/>
                    <a:p>
                      <a:pPr algn="l" fontAlgn="ctr"/>
                      <a:r>
                        <a:rPr lang="en-P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Storage Box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3348">
                <a:tc>
                  <a:txBody>
                    <a:bodyPr/>
                    <a:lstStyle/>
                    <a:p>
                      <a:pPr algn="l" fontAlgn="ctr"/>
                      <a:r>
                        <a:rPr lang="en-PH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SARTent</a:t>
                      </a:r>
                      <a:endParaRPr lang="en-PH" sz="13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3348">
                <a:tc>
                  <a:txBody>
                    <a:bodyPr/>
                    <a:lstStyle/>
                    <a:p>
                      <a:pPr algn="l" fontAlgn="ctr"/>
                      <a:r>
                        <a:rPr lang="en-P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Generator Set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8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3348">
                <a:tc>
                  <a:txBody>
                    <a:bodyPr/>
                    <a:lstStyle/>
                    <a:p>
                      <a:pPr algn="l" fontAlgn="ctr"/>
                      <a:r>
                        <a:rPr lang="en-P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Ropes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19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3348">
                <a:tc>
                  <a:txBody>
                    <a:bodyPr/>
                    <a:lstStyle/>
                    <a:p>
                      <a:pPr algn="l" fontAlgn="ctr"/>
                      <a:r>
                        <a:rPr lang="en-P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Folding Bed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3348">
                <a:tc>
                  <a:txBody>
                    <a:bodyPr/>
                    <a:lstStyle/>
                    <a:p>
                      <a:pPr algn="l" fontAlgn="ctr"/>
                      <a:r>
                        <a:rPr lang="en-P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Spine Board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3348">
                <a:tc>
                  <a:txBody>
                    <a:bodyPr/>
                    <a:lstStyle/>
                    <a:p>
                      <a:pPr algn="l" fontAlgn="ctr"/>
                      <a:r>
                        <a:rPr lang="en-P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Carabiner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3348">
                <a:tc>
                  <a:txBody>
                    <a:bodyPr/>
                    <a:lstStyle/>
                    <a:p>
                      <a:pPr algn="l" fontAlgn="ctr"/>
                      <a:r>
                        <a:rPr lang="en-P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Gas Mask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63339">
                <a:tc>
                  <a:txBody>
                    <a:bodyPr/>
                    <a:lstStyle/>
                    <a:p>
                      <a:pPr algn="l" fontAlgn="ctr"/>
                      <a:r>
                        <a:rPr lang="en-P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Led Flashlight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8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0017">
                <a:tc>
                  <a:txBody>
                    <a:bodyPr/>
                    <a:lstStyle/>
                    <a:p>
                      <a:pPr algn="l" fontAlgn="ctr"/>
                      <a:r>
                        <a:rPr lang="en-P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Reflective Vest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4045071"/>
                  </a:ext>
                </a:extLst>
              </a:tr>
              <a:tr h="190017">
                <a:tc>
                  <a:txBody>
                    <a:bodyPr/>
                    <a:lstStyle/>
                    <a:p>
                      <a:pPr algn="l" fontAlgn="ctr"/>
                      <a:r>
                        <a:rPr lang="en-P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First Aid Kit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108860"/>
                  </a:ext>
                </a:extLst>
              </a:tr>
              <a:tr h="126678">
                <a:tc>
                  <a:txBody>
                    <a:bodyPr/>
                    <a:lstStyle/>
                    <a:p>
                      <a:pPr algn="l" fontAlgn="ctr"/>
                      <a:r>
                        <a:rPr lang="en-P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Cervical Collar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62287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9464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No photo description available.">
            <a:extLst>
              <a:ext uri="{FF2B5EF4-FFF2-40B4-BE49-F238E27FC236}">
                <a16:creationId xmlns:a16="http://schemas.microsoft.com/office/drawing/2014/main" id="{9F7FE9AF-DF32-4025-B677-DAE344D20D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78" b="26353"/>
          <a:stretch/>
        </p:blipFill>
        <p:spPr bwMode="auto">
          <a:xfrm>
            <a:off x="-4689" y="576000"/>
            <a:ext cx="12201440" cy="628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E0FE9284-054F-4275-901E-A7A75C3F8742}"/>
              </a:ext>
            </a:extLst>
          </p:cNvPr>
          <p:cNvSpPr/>
          <p:nvPr/>
        </p:nvSpPr>
        <p:spPr>
          <a:xfrm>
            <a:off x="696" y="352896"/>
            <a:ext cx="12201441" cy="6298721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  <a:endParaRPr lang="en-PH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54CEC-57C0-4B0A-A608-DC880C31ABB1}"/>
              </a:ext>
            </a:extLst>
          </p:cNvPr>
          <p:cNvSpPr/>
          <p:nvPr/>
        </p:nvSpPr>
        <p:spPr>
          <a:xfrm>
            <a:off x="0" y="0"/>
            <a:ext cx="12192000" cy="576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DB5A1B4-B2DA-4F04-959C-1E7EADDF1401}"/>
              </a:ext>
            </a:extLst>
          </p:cNvPr>
          <p:cNvSpPr/>
          <p:nvPr/>
        </p:nvSpPr>
        <p:spPr>
          <a:xfrm>
            <a:off x="7715867" y="179018"/>
            <a:ext cx="710189" cy="710189"/>
          </a:xfrm>
          <a:prstGeom prst="ellipse">
            <a:avLst/>
          </a:prstGeom>
          <a:blipFill dpi="0" rotWithShape="1">
            <a:blip r:embed="rId3"/>
            <a:srcRect/>
            <a:stretch>
              <a:fillRect l="-4000" t="-4000" r="-2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9B15BF6-033A-4757-8FEC-4665F99D3C49}"/>
              </a:ext>
            </a:extLst>
          </p:cNvPr>
          <p:cNvSpPr/>
          <p:nvPr/>
        </p:nvSpPr>
        <p:spPr>
          <a:xfrm>
            <a:off x="8509315" y="179018"/>
            <a:ext cx="710189" cy="710189"/>
          </a:xfrm>
          <a:prstGeom prst="ellipse">
            <a:avLst/>
          </a:prstGeom>
          <a:blipFill dpi="0" rotWithShape="1">
            <a:blip r:embed="rId4"/>
            <a:srcRect/>
            <a:stretch>
              <a:fillRect l="-1000" r="-1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11C7FDE-4488-4284-9A07-9D170FF6F04F}"/>
              </a:ext>
            </a:extLst>
          </p:cNvPr>
          <p:cNvSpPr/>
          <p:nvPr/>
        </p:nvSpPr>
        <p:spPr>
          <a:xfrm>
            <a:off x="9302763" y="179018"/>
            <a:ext cx="710189" cy="710189"/>
          </a:xfrm>
          <a:prstGeom prst="ellipse">
            <a:avLst/>
          </a:prstGeom>
          <a:blipFill dpi="0" rotWithShape="1">
            <a:blip r:embed="rId5"/>
            <a:srcRect/>
            <a:stretch>
              <a:fillRect l="-15000" t="-16000" r="-9000" b="-3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A7E42C7-0142-4C5D-8C09-DA87D5D308DE}"/>
              </a:ext>
            </a:extLst>
          </p:cNvPr>
          <p:cNvSpPr/>
          <p:nvPr/>
        </p:nvSpPr>
        <p:spPr>
          <a:xfrm>
            <a:off x="10096211" y="179018"/>
            <a:ext cx="710189" cy="710189"/>
          </a:xfrm>
          <a:prstGeom prst="ellipse">
            <a:avLst/>
          </a:prstGeom>
          <a:blipFill dpi="0" rotWithShape="1">
            <a:blip r:embed="rId6"/>
            <a:srcRect/>
            <a:stretch>
              <a:fillRect l="-18000" t="-22000" r="-8000" b="-8000"/>
            </a:stretch>
          </a:blip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2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2278682-D7C1-4E54-8B2B-B60EB53A613D}"/>
              </a:ext>
            </a:extLst>
          </p:cNvPr>
          <p:cNvSpPr/>
          <p:nvPr/>
        </p:nvSpPr>
        <p:spPr>
          <a:xfrm>
            <a:off x="0" y="6054448"/>
            <a:ext cx="12201441" cy="80355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Franklin Gothic Medium Cond" panose="020B0606030402020204" pitchFamily="34" charset="0"/>
                <a:cs typeface="Arial" panose="020B0604020202020204" pitchFamily="34" charset="0"/>
              </a:rPr>
              <a:t>Search, Rescue and Retrieval Equipment</a:t>
            </a:r>
            <a:endParaRPr lang="en-US" sz="4000" b="1" dirty="0">
              <a:solidFill>
                <a:srgbClr val="0000FF"/>
              </a:solidFill>
              <a:latin typeface="Franklin Gothic Medium Cond" panose="020B06060304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70C12A-1505-4526-8143-C5F2060CC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17475" y="98844"/>
            <a:ext cx="844111" cy="954313"/>
          </a:xfrm>
          <a:prstGeom prst="rect">
            <a:avLst/>
          </a:prstGeom>
          <a:ln>
            <a:noFill/>
          </a:ln>
          <a:effectLst>
            <a:outerShdw blurRad="101600" dist="25400" dir="2700000" algn="tl" rotWithShape="0">
              <a:srgbClr val="FFFF00">
                <a:alpha val="65000"/>
              </a:srgbClr>
            </a:outerShdw>
          </a:effectLst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B9BFBF3-BB6F-4C7F-82EF-676CF0A1F0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1140894"/>
              </p:ext>
            </p:extLst>
          </p:nvPr>
        </p:nvGraphicFramePr>
        <p:xfrm>
          <a:off x="1638299" y="1320260"/>
          <a:ext cx="8915401" cy="180793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24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8580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88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Description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ADNPPO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ADSPPO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SDNPPO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SDSPPO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DI PPO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BCPO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RMFB13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en-PH" sz="1200" b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TOTAL</a:t>
                      </a:r>
                      <a:endParaRPr lang="en-PH" sz="1200" b="0" i="0" u="none" strike="noStrike" dirty="0">
                        <a:solidFill>
                          <a:schemeClr val="tx1"/>
                        </a:solidFill>
                        <a:effectLst/>
                        <a:latin typeface="Franklin Gothic Medium Cond" panose="020B0606030402020204" pitchFamily="34" charset="0"/>
                      </a:endParaRPr>
                    </a:p>
                  </a:txBody>
                  <a:tcPr marL="4959" marR="4959" marT="495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Reflective Gloves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ranklin Gothic Medium Cond" panose="020B0606030402020204" pitchFamily="34" charset="0"/>
                          <a:ea typeface="+mn-ea"/>
                          <a:cs typeface="Calibri" panose="020F0502020204030204" pitchFamily="34" charset="0"/>
                        </a:rPr>
                        <a:t>0</a:t>
                      </a:r>
                      <a:endParaRPr kumimoji="0" lang="en-P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Franklin Gothic Medium Cond" panose="020B060603040202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22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Pack bag kit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Pole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Rubber Boats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ctr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Fiber Boat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P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Medium Cond" panose="020B0606030402020204" pitchFamily="34" charset="0"/>
                        <a:cs typeface="Calibri" panose="020F0502020204030204" pitchFamily="34" charset="0"/>
                      </a:endParaRPr>
                    </a:p>
                  </a:txBody>
                  <a:tcPr marL="4959" marR="4959" marT="495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Medium Cond" panose="020B0606030402020204" pitchFamily="34" charset="0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9358214"/>
                  </a:ext>
                </a:extLst>
              </a:tr>
              <a:tr h="405506"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468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701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833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805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416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310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539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4,052</a:t>
                      </a:r>
                      <a:r>
                        <a:rPr lang="en-P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Franklin Gothic Medium Cond" panose="020B06060304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8804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2" name="Google Shape;332;p28"/>
          <p:cNvGrpSpPr/>
          <p:nvPr/>
        </p:nvGrpSpPr>
        <p:grpSpPr>
          <a:xfrm>
            <a:off x="-2177113" y="-610606"/>
            <a:ext cx="8273113" cy="7594459"/>
            <a:chOff x="0" y="-47625"/>
            <a:chExt cx="812800" cy="746125"/>
          </a:xfrm>
        </p:grpSpPr>
        <p:sp>
          <p:nvSpPr>
            <p:cNvPr id="333" name="Google Shape;333;p28"/>
            <p:cNvSpPr/>
            <p:nvPr/>
          </p:nvSpPr>
          <p:spPr>
            <a:xfrm>
              <a:off x="0" y="0"/>
              <a:ext cx="812800" cy="698500"/>
            </a:xfrm>
            <a:custGeom>
              <a:avLst/>
              <a:gdLst/>
              <a:ahLst/>
              <a:cxnLst/>
              <a:rect l="l" t="t" r="r" b="b"/>
              <a:pathLst>
                <a:path w="812800" h="698500" extrusionOk="0">
                  <a:moveTo>
                    <a:pt x="812800" y="349250"/>
                  </a:moveTo>
                  <a:lnTo>
                    <a:pt x="609600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4925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</p:sp>
        <p:sp>
          <p:nvSpPr>
            <p:cNvPr id="334" name="Google Shape;334;p28"/>
            <p:cNvSpPr txBox="1"/>
            <p:nvPr/>
          </p:nvSpPr>
          <p:spPr>
            <a:xfrm>
              <a:off x="114300" y="-47625"/>
              <a:ext cx="584200" cy="7461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3867" tIns="33867" rIns="33867" bIns="33867" anchor="ctr" anchorCtr="0">
              <a:noAutofit/>
            </a:bodyPr>
            <a:lstStyle/>
            <a:p>
              <a:pPr algn="ctr">
                <a:lnSpc>
                  <a:spcPct val="186611"/>
                </a:lnSpc>
              </a:pP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35" name="Google Shape;335;p28"/>
          <p:cNvGrpSpPr/>
          <p:nvPr/>
        </p:nvGrpSpPr>
        <p:grpSpPr>
          <a:xfrm rot="-5400000">
            <a:off x="1784237" y="-433315"/>
            <a:ext cx="3711520" cy="6390991"/>
            <a:chOff x="0" y="-326996"/>
            <a:chExt cx="635000" cy="1093428"/>
          </a:xfrm>
        </p:grpSpPr>
        <p:sp>
          <p:nvSpPr>
            <p:cNvPr id="336" name="Google Shape;336;p28"/>
            <p:cNvSpPr/>
            <p:nvPr/>
          </p:nvSpPr>
          <p:spPr>
            <a:xfrm>
              <a:off x="0" y="-326996"/>
              <a:ext cx="371221" cy="1093428"/>
            </a:xfrm>
            <a:custGeom>
              <a:avLst/>
              <a:gdLst/>
              <a:ahLst/>
              <a:cxnLst/>
              <a:rect l="l" t="t" r="r" b="b"/>
              <a:pathLst>
                <a:path w="371221" h="766432" extrusionOk="0">
                  <a:moveTo>
                    <a:pt x="371221" y="0"/>
                  </a:moveTo>
                  <a:lnTo>
                    <a:pt x="371221" y="652132"/>
                  </a:lnTo>
                  <a:lnTo>
                    <a:pt x="185611" y="766432"/>
                  </a:lnTo>
                  <a:lnTo>
                    <a:pt x="0" y="652132"/>
                  </a:lnTo>
                  <a:lnTo>
                    <a:pt x="0" y="0"/>
                  </a:lnTo>
                  <a:lnTo>
                    <a:pt x="371221" y="0"/>
                  </a:lnTo>
                  <a:close/>
                </a:path>
              </a:pathLst>
            </a:custGeom>
            <a:solidFill>
              <a:srgbClr val="800000"/>
            </a:solidFill>
            <a:ln>
              <a:noFill/>
            </a:ln>
          </p:spPr>
        </p:sp>
        <p:sp>
          <p:nvSpPr>
            <p:cNvPr id="337" name="Google Shape;337;p28"/>
            <p:cNvSpPr txBox="1"/>
            <p:nvPr/>
          </p:nvSpPr>
          <p:spPr>
            <a:xfrm>
              <a:off x="0" y="-47625"/>
              <a:ext cx="635000" cy="7461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3867" tIns="33867" rIns="33867" bIns="33867" anchor="ctr" anchorCtr="0">
              <a:noAutofit/>
            </a:bodyPr>
            <a:lstStyle/>
            <a:p>
              <a:pPr algn="ctr">
                <a:lnSpc>
                  <a:spcPct val="186611"/>
                </a:lnSpc>
              </a:pP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38" name="Google Shape;338;p28"/>
          <p:cNvSpPr txBox="1"/>
          <p:nvPr/>
        </p:nvSpPr>
        <p:spPr>
          <a:xfrm>
            <a:off x="752539" y="2815414"/>
            <a:ext cx="4685474" cy="1641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5334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End of Presentation</a:t>
            </a:r>
            <a:endParaRPr sz="1333" dirty="0"/>
          </a:p>
        </p:txBody>
      </p:sp>
      <p:sp>
        <p:nvSpPr>
          <p:cNvPr id="339" name="Google Shape;339;p28"/>
          <p:cNvSpPr/>
          <p:nvPr/>
        </p:nvSpPr>
        <p:spPr>
          <a:xfrm>
            <a:off x="8160354" y="2613505"/>
            <a:ext cx="2136401" cy="1850123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 t="-18000" b="-36603"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sp>
      <p:sp>
        <p:nvSpPr>
          <p:cNvPr id="340" name="Google Shape;340;p28"/>
          <p:cNvSpPr/>
          <p:nvPr/>
        </p:nvSpPr>
        <p:spPr>
          <a:xfrm>
            <a:off x="9861693" y="1653865"/>
            <a:ext cx="2136401" cy="1850123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 l="-21000" t="-36600" b="-36600"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sp>
      <p:sp>
        <p:nvSpPr>
          <p:cNvPr id="341" name="Google Shape;341;p28"/>
          <p:cNvSpPr/>
          <p:nvPr/>
        </p:nvSpPr>
        <p:spPr>
          <a:xfrm>
            <a:off x="9861693" y="3597167"/>
            <a:ext cx="2136401" cy="1850123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 l="-34000" r="-14947"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sp>
      <p:sp>
        <p:nvSpPr>
          <p:cNvPr id="342" name="Google Shape;342;p28"/>
          <p:cNvSpPr/>
          <p:nvPr/>
        </p:nvSpPr>
        <p:spPr>
          <a:xfrm>
            <a:off x="6453945" y="3597167"/>
            <a:ext cx="2136401" cy="1850123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dpi="0" rotWithShape="1">
            <a:blip r:embed="rId6"/>
            <a:srcRect/>
            <a:stretch>
              <a:fillRect l="-10000" t="-15000" b="-36603"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sp>
      <p:sp>
        <p:nvSpPr>
          <p:cNvPr id="343" name="Google Shape;343;p28"/>
          <p:cNvSpPr/>
          <p:nvPr/>
        </p:nvSpPr>
        <p:spPr>
          <a:xfrm>
            <a:off x="6453945" y="1653865"/>
            <a:ext cx="2136401" cy="1850123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dpi="0" rotWithShape="1">
            <a:blip r:embed="rId7"/>
            <a:srcRect/>
            <a:stretch>
              <a:fillRect l="-5000" r="-15000"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sp>
      <p:sp>
        <p:nvSpPr>
          <p:cNvPr id="344" name="Google Shape;344;p28"/>
          <p:cNvSpPr/>
          <p:nvPr/>
        </p:nvSpPr>
        <p:spPr>
          <a:xfrm>
            <a:off x="8160354" y="680833"/>
            <a:ext cx="2136401" cy="1850123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8"/>
            <a:stretch>
              <a:fillRect l="-29856"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sp>
      <p:sp>
        <p:nvSpPr>
          <p:cNvPr id="345" name="Google Shape;345;p28"/>
          <p:cNvSpPr/>
          <p:nvPr/>
        </p:nvSpPr>
        <p:spPr>
          <a:xfrm>
            <a:off x="8160354" y="4544116"/>
            <a:ext cx="2136401" cy="1850123"/>
          </a:xfrm>
          <a:custGeom>
            <a:avLst/>
            <a:gdLst/>
            <a:ahLst/>
            <a:cxnLst/>
            <a:rect l="l" t="t" r="r" b="b"/>
            <a:pathLst>
              <a:path w="6350000" h="5499100" extrusionOk="0">
                <a:moveTo>
                  <a:pt x="4762500" y="0"/>
                </a:moveTo>
                <a:lnTo>
                  <a:pt x="1587500" y="0"/>
                </a:lnTo>
                <a:lnTo>
                  <a:pt x="0" y="2749550"/>
                </a:lnTo>
                <a:lnTo>
                  <a:pt x="1587500" y="5499100"/>
                </a:lnTo>
                <a:lnTo>
                  <a:pt x="4762500" y="5499100"/>
                </a:lnTo>
                <a:lnTo>
                  <a:pt x="6350000" y="2749550"/>
                </a:lnTo>
                <a:close/>
              </a:path>
            </a:pathLst>
          </a:custGeom>
          <a:blipFill rotWithShape="1">
            <a:blip r:embed="rId9"/>
            <a:stretch>
              <a:fillRect l="-14867" r="-14866"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C2B867-15C4-4755-9486-9B93589EAB6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06517" y="906421"/>
            <a:ext cx="2492177" cy="24903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7421</TotalTime>
  <Words>5604</Words>
  <Application>Microsoft Office PowerPoint</Application>
  <PresentationFormat>Widescreen</PresentationFormat>
  <Paragraphs>3891</Paragraphs>
  <Slides>46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9" baseType="lpstr">
      <vt:lpstr>Arial</vt:lpstr>
      <vt:lpstr>Libre Baskerville</vt:lpstr>
      <vt:lpstr>Calibri Light</vt:lpstr>
      <vt:lpstr>Arial Narrow</vt:lpstr>
      <vt:lpstr>Calibri</vt:lpstr>
      <vt:lpstr>Arno Pro Smbd Caption</vt:lpstr>
      <vt:lpstr>Adobe Gothic Std B</vt:lpstr>
      <vt:lpstr>Franklin Gothic Demi Cond</vt:lpstr>
      <vt:lpstr>Franklin Gothic Medium</vt:lpstr>
      <vt:lpstr>Franklin Gothic Medium Cond</vt:lpstr>
      <vt:lpstr>AcmeFont</vt:lpstr>
      <vt:lpstr>Bebas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ROD PRO13</dc:creator>
  <cp:lastModifiedBy>user</cp:lastModifiedBy>
  <cp:revision>498</cp:revision>
  <cp:lastPrinted>2023-08-03T07:39:26Z</cp:lastPrinted>
  <dcterms:created xsi:type="dcterms:W3CDTF">2022-04-25T05:06:39Z</dcterms:created>
  <dcterms:modified xsi:type="dcterms:W3CDTF">2023-11-01T07:18:37Z</dcterms:modified>
</cp:coreProperties>
</file>