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3"/>
  </p:notesMasterIdLst>
  <p:sldIdLst>
    <p:sldId id="256" r:id="rId2"/>
    <p:sldId id="257" r:id="rId3"/>
    <p:sldId id="268" r:id="rId4"/>
    <p:sldId id="260" r:id="rId5"/>
    <p:sldId id="261" r:id="rId6"/>
    <p:sldId id="262" r:id="rId7"/>
    <p:sldId id="263" r:id="rId8"/>
    <p:sldId id="264" r:id="rId9"/>
    <p:sldId id="265" r:id="rId10"/>
    <p:sldId id="266" r:id="rId11"/>
    <p:sldId id="267"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000" autoAdjust="0"/>
    <p:restoredTop sz="94624" autoAdjust="0"/>
  </p:normalViewPr>
  <p:slideViewPr>
    <p:cSldViewPr>
      <p:cViewPr varScale="1">
        <p:scale>
          <a:sx n="69" d="100"/>
          <a:sy n="69" d="100"/>
        </p:scale>
        <p:origin x="-1440"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3BAC680-FBD3-4807-9BD3-F412F8D957F1}" type="datetimeFigureOut">
              <a:rPr lang="en-US" smtClean="0"/>
              <a:pPr/>
              <a:t>2/12/2022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25F203F-661C-48FE-BB77-9A72BA729BB6}"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EC6CBAD-B08D-458F-AE2E-883EDEC071FE}" type="datetimeFigureOut">
              <a:rPr lang="en-US" smtClean="0"/>
              <a:pPr/>
              <a:t>2/12/2022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1B2A5D-5EDC-4370-BCDF-9747AB509B62}" type="slidenum">
              <a:rPr lang="en-US" smtClean="0"/>
              <a:pPr/>
              <a:t>‹#›</a:t>
            </a:fld>
            <a:endParaRPr lang="en-US"/>
          </a:p>
        </p:txBody>
      </p:sp>
    </p:spTree>
  </p:cSld>
  <p:clrMapOvr>
    <a:masterClrMapping/>
  </p:clrMapOvr>
  <p:transition spd="slow" advTm="24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C6CBAD-B08D-458F-AE2E-883EDEC071FE}" type="datetimeFigureOut">
              <a:rPr lang="en-US" smtClean="0"/>
              <a:pPr/>
              <a:t>2/12/2022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1B2A5D-5EDC-4370-BCDF-9747AB509B62}" type="slidenum">
              <a:rPr lang="en-US" smtClean="0"/>
              <a:pPr/>
              <a:t>‹#›</a:t>
            </a:fld>
            <a:endParaRPr lang="en-US"/>
          </a:p>
        </p:txBody>
      </p:sp>
    </p:spTree>
  </p:cSld>
  <p:clrMapOvr>
    <a:masterClrMapping/>
  </p:clrMapOvr>
  <p:transition spd="slow" advTm="24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EC6CBAD-B08D-458F-AE2E-883EDEC071FE}" type="datetimeFigureOut">
              <a:rPr lang="en-US" smtClean="0"/>
              <a:pPr/>
              <a:t>2/12/2022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1B2A5D-5EDC-4370-BCDF-9747AB509B62}" type="slidenum">
              <a:rPr lang="en-US" smtClean="0"/>
              <a:pPr/>
              <a:t>‹#›</a:t>
            </a:fld>
            <a:endParaRPr lang="en-US"/>
          </a:p>
        </p:txBody>
      </p:sp>
    </p:spTree>
  </p:cSld>
  <p:clrMapOvr>
    <a:masterClrMapping/>
  </p:clrMapOvr>
  <p:transition spd="slow" advTm="24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EC6CBAD-B08D-458F-AE2E-883EDEC071FE}" type="datetimeFigureOut">
              <a:rPr lang="en-US" smtClean="0"/>
              <a:pPr/>
              <a:t>2/12/2022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1B2A5D-5EDC-4370-BCDF-9747AB509B62}" type="slidenum">
              <a:rPr lang="en-US" smtClean="0"/>
              <a:pPr/>
              <a:t>‹#›</a:t>
            </a:fld>
            <a:endParaRPr lang="en-US"/>
          </a:p>
        </p:txBody>
      </p:sp>
    </p:spTree>
  </p:cSld>
  <p:clrMapOvr>
    <a:masterClrMapping/>
  </p:clrMapOvr>
  <p:transition spd="slow" advTm="24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EC6CBAD-B08D-458F-AE2E-883EDEC071FE}" type="datetimeFigureOut">
              <a:rPr lang="en-US" smtClean="0"/>
              <a:pPr/>
              <a:t>2/12/2022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C1B2A5D-5EDC-4370-BCDF-9747AB509B62}" type="slidenum">
              <a:rPr lang="en-US" smtClean="0"/>
              <a:pPr/>
              <a:t>‹#›</a:t>
            </a:fld>
            <a:endParaRPr lang="en-US"/>
          </a:p>
        </p:txBody>
      </p:sp>
    </p:spTree>
  </p:cSld>
  <p:clrMapOvr>
    <a:masterClrMapping/>
  </p:clrMapOvr>
  <p:transition spd="slow" advTm="24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EC6CBAD-B08D-458F-AE2E-883EDEC071FE}" type="datetimeFigureOut">
              <a:rPr lang="en-US" smtClean="0"/>
              <a:pPr/>
              <a:t>2/12/2022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C1B2A5D-5EDC-4370-BCDF-9747AB509B62}" type="slidenum">
              <a:rPr lang="en-US" smtClean="0"/>
              <a:pPr/>
              <a:t>‹#›</a:t>
            </a:fld>
            <a:endParaRPr lang="en-US"/>
          </a:p>
        </p:txBody>
      </p:sp>
    </p:spTree>
  </p:cSld>
  <p:clrMapOvr>
    <a:masterClrMapping/>
  </p:clrMapOvr>
  <p:transition spd="slow" advTm="24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C6CBAD-B08D-458F-AE2E-883EDEC071FE}" type="datetimeFigureOut">
              <a:rPr lang="en-US" smtClean="0"/>
              <a:pPr/>
              <a:t>2/12/2022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C1B2A5D-5EDC-4370-BCDF-9747AB509B62}" type="slidenum">
              <a:rPr lang="en-US" smtClean="0"/>
              <a:pPr/>
              <a:t>‹#›</a:t>
            </a:fld>
            <a:endParaRPr lang="en-US"/>
          </a:p>
        </p:txBody>
      </p:sp>
    </p:spTree>
  </p:cSld>
  <p:clrMapOvr>
    <a:masterClrMapping/>
  </p:clrMapOvr>
  <p:transition spd="slow" advTm="24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C6CBAD-B08D-458F-AE2E-883EDEC071FE}" type="datetimeFigureOut">
              <a:rPr lang="en-US" smtClean="0"/>
              <a:pPr/>
              <a:t>2/12/2022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1B2A5D-5EDC-4370-BCDF-9747AB509B62}" type="slidenum">
              <a:rPr lang="en-US" smtClean="0"/>
              <a:pPr/>
              <a:t>‹#›</a:t>
            </a:fld>
            <a:endParaRPr lang="en-US"/>
          </a:p>
        </p:txBody>
      </p:sp>
    </p:spTree>
  </p:cSld>
  <p:clrMapOvr>
    <a:masterClrMapping/>
  </p:clrMapOvr>
  <p:transition spd="slow" advTm="24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C6CBAD-B08D-458F-AE2E-883EDEC071FE}" type="datetimeFigureOut">
              <a:rPr lang="en-US" smtClean="0"/>
              <a:pPr/>
              <a:t>2/12/2022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1B2A5D-5EDC-4370-BCDF-9747AB509B62}" type="slidenum">
              <a:rPr lang="en-US" smtClean="0"/>
              <a:pPr/>
              <a:t>‹#›</a:t>
            </a:fld>
            <a:endParaRPr lang="en-US"/>
          </a:p>
        </p:txBody>
      </p:sp>
    </p:spTree>
  </p:cSld>
  <p:clrMapOvr>
    <a:masterClrMapping/>
  </p:clrMapOvr>
  <p:transition spd="slow" advTm="24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C6CBAD-B08D-458F-AE2E-883EDEC071FE}" type="datetimeFigureOut">
              <a:rPr lang="en-US" smtClean="0"/>
              <a:pPr/>
              <a:t>2/12/2022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1B2A5D-5EDC-4370-BCDF-9747AB509B62}" type="slidenum">
              <a:rPr lang="en-US" smtClean="0"/>
              <a:pPr/>
              <a:t>‹#›</a:t>
            </a:fld>
            <a:endParaRPr lang="en-US"/>
          </a:p>
        </p:txBody>
      </p:sp>
    </p:spTree>
  </p:cSld>
  <p:clrMapOvr>
    <a:masterClrMapping/>
  </p:clrMapOvr>
  <p:transition spd="slow" advTm="24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C6CBAD-B08D-458F-AE2E-883EDEC071FE}" type="datetimeFigureOut">
              <a:rPr lang="en-US" smtClean="0"/>
              <a:pPr/>
              <a:t>2/12/2022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1B2A5D-5EDC-4370-BCDF-9747AB509B62}" type="slidenum">
              <a:rPr lang="en-US" smtClean="0"/>
              <a:pPr/>
              <a:t>‹#›</a:t>
            </a:fld>
            <a:endParaRPr lang="en-US"/>
          </a:p>
        </p:txBody>
      </p:sp>
    </p:spTree>
  </p:cSld>
  <p:clrMapOvr>
    <a:masterClrMapping/>
  </p:clrMapOvr>
  <p:transition spd="slow" advTm="240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C6CBAD-B08D-458F-AE2E-883EDEC071FE}" type="datetimeFigureOut">
              <a:rPr lang="en-US" smtClean="0"/>
              <a:pPr/>
              <a:t>2/12/2022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1B2A5D-5EDC-4370-BCDF-9747AB509B62}"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spd="slow" advTm="24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audio" Target="../media/audio2.wav"/><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jpeg"/><Relationship Id="rId7" Type="http://schemas.openxmlformats.org/officeDocument/2006/relationships/hyperlink" Target="https://www.history.com/topics/us-presidents/abraham-lincoln" TargetMode="External"/><Relationship Id="rId2" Type="http://schemas.openxmlformats.org/officeDocument/2006/relationships/slideLayout" Target="../slideLayouts/slideLayout7.xml"/><Relationship Id="rId1" Type="http://schemas.openxmlformats.org/officeDocument/2006/relationships/audio" Target="../media/audio3.wav"/><Relationship Id="rId6" Type="http://schemas.openxmlformats.org/officeDocument/2006/relationships/hyperlink" Target="https://www.history.com/topics/black-history/frederick-douglass" TargetMode="External"/><Relationship Id="rId5" Type="http://schemas.openxmlformats.org/officeDocument/2006/relationships/hyperlink" Target="https://www.biography.com/people/carter-g-woodson-9536515" TargetMode="External"/><Relationship Id="rId4" Type="http://schemas.openxmlformats.org/officeDocument/2006/relationships/hyperlink" Target="http://www.history.com/topics/black-history/black-history-month"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7.xml"/><Relationship Id="rId1" Type="http://schemas.openxmlformats.org/officeDocument/2006/relationships/audio" Target="../media/audio4.wav"/><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7.xml"/><Relationship Id="rId1" Type="http://schemas.openxmlformats.org/officeDocument/2006/relationships/audio" Target="../media/audio5.wav"/><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7.xml"/><Relationship Id="rId1" Type="http://schemas.openxmlformats.org/officeDocument/2006/relationships/audio" Target="../media/audio6.wav"/><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7.xml"/><Relationship Id="rId1" Type="http://schemas.openxmlformats.org/officeDocument/2006/relationships/audio" Target="../media/audio7.wav"/><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7.xml"/><Relationship Id="rId1" Type="http://schemas.openxmlformats.org/officeDocument/2006/relationships/audio" Target="../media/audio8.wav"/><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7.xml"/><Relationship Id="rId1" Type="http://schemas.openxmlformats.org/officeDocument/2006/relationships/audio" Target="../media/audio9.wav"/><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audio" Target="../media/audio10.wav"/><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533400"/>
            <a:ext cx="7772400" cy="1470025"/>
          </a:xfrm>
          <a:solidFill>
            <a:schemeClr val="accent5">
              <a:lumMod val="20000"/>
              <a:lumOff val="80000"/>
            </a:schemeClr>
          </a:solidFill>
          <a:ln>
            <a:solidFill>
              <a:schemeClr val="tx1"/>
            </a:solidFill>
          </a:ln>
        </p:spPr>
        <p:txBody>
          <a:bodyPr>
            <a:normAutofit fontScale="90000"/>
          </a:bodyPr>
          <a:lstStyle/>
          <a:p>
            <a:r>
              <a:rPr lang="en-US" sz="4900" b="1" dirty="0" smtClean="0">
                <a:solidFill>
                  <a:schemeClr val="tx1"/>
                </a:solidFill>
              </a:rPr>
              <a:t>Topic :</a:t>
            </a:r>
            <a:r>
              <a:rPr lang="en-US" dirty="0" smtClean="0">
                <a:solidFill>
                  <a:schemeClr val="tx1"/>
                </a:solidFill>
              </a:rPr>
              <a:t/>
            </a:r>
            <a:br>
              <a:rPr lang="en-US" dirty="0" smtClean="0">
                <a:solidFill>
                  <a:schemeClr val="tx1"/>
                </a:solidFill>
              </a:rPr>
            </a:br>
            <a:r>
              <a:rPr lang="en-US" dirty="0" smtClean="0">
                <a:solidFill>
                  <a:schemeClr val="tx1"/>
                </a:solidFill>
              </a:rPr>
              <a:t> Black History Month</a:t>
            </a:r>
            <a:endParaRPr lang="en-US" dirty="0">
              <a:solidFill>
                <a:schemeClr val="tx1"/>
              </a:solidFill>
            </a:endParaRPr>
          </a:p>
        </p:txBody>
      </p:sp>
      <p:sp>
        <p:nvSpPr>
          <p:cNvPr id="3" name="Subtitle 2"/>
          <p:cNvSpPr>
            <a:spLocks noGrp="1"/>
          </p:cNvSpPr>
          <p:nvPr>
            <p:ph type="subTitle" idx="1"/>
          </p:nvPr>
        </p:nvSpPr>
        <p:spPr>
          <a:solidFill>
            <a:schemeClr val="accent5">
              <a:lumMod val="20000"/>
              <a:lumOff val="80000"/>
            </a:schemeClr>
          </a:solidFill>
          <a:ln>
            <a:solidFill>
              <a:schemeClr val="tx1"/>
            </a:solidFill>
          </a:ln>
        </p:spPr>
        <p:txBody>
          <a:bodyPr/>
          <a:lstStyle/>
          <a:p>
            <a:r>
              <a:rPr lang="en-US" sz="2400" dirty="0">
                <a:solidFill>
                  <a:schemeClr val="tx1"/>
                </a:solidFill>
              </a:rPr>
              <a:t>Presented By</a:t>
            </a:r>
            <a:r>
              <a:rPr lang="en-US" sz="2400" dirty="0" smtClean="0">
                <a:solidFill>
                  <a:schemeClr val="tx1"/>
                </a:solidFill>
              </a:rPr>
              <a:t>:</a:t>
            </a:r>
            <a:endParaRPr lang="en-US" sz="2400" dirty="0">
              <a:solidFill>
                <a:schemeClr val="tx1"/>
              </a:solidFill>
            </a:endParaRPr>
          </a:p>
          <a:p>
            <a:r>
              <a:rPr lang="en-US" dirty="0" smtClean="0">
                <a:solidFill>
                  <a:schemeClr val="tx1"/>
                </a:solidFill>
              </a:rPr>
              <a:t>                    </a:t>
            </a:r>
            <a:r>
              <a:rPr lang="en-US" dirty="0" err="1" smtClean="0">
                <a:solidFill>
                  <a:schemeClr val="tx1"/>
                </a:solidFill>
              </a:rPr>
              <a:t>Aliyan</a:t>
            </a:r>
            <a:r>
              <a:rPr lang="en-US" dirty="0" smtClean="0">
                <a:solidFill>
                  <a:schemeClr val="tx1"/>
                </a:solidFill>
              </a:rPr>
              <a:t> </a:t>
            </a:r>
            <a:r>
              <a:rPr lang="en-US" dirty="0" err="1" smtClean="0">
                <a:solidFill>
                  <a:schemeClr val="tx1"/>
                </a:solidFill>
              </a:rPr>
              <a:t>Shakeel</a:t>
            </a:r>
            <a:endParaRPr lang="en-US" dirty="0" smtClean="0">
              <a:solidFill>
                <a:schemeClr val="tx1"/>
              </a:solidFill>
            </a:endParaRPr>
          </a:p>
          <a:p>
            <a:endParaRPr lang="en-US" dirty="0"/>
          </a:p>
        </p:txBody>
      </p:sp>
      <p:pic>
        <p:nvPicPr>
          <p:cNvPr id="5" name="Recorded Sound">
            <a:hlinkClick r:id="" action="ppaction://media"/>
          </p:cNvPr>
          <p:cNvPicPr>
            <a:picLocks noRot="1" noChangeAspect="1"/>
          </p:cNvPicPr>
          <p:nvPr>
            <a:wavAudioFile r:embed="rId1" name="Recorded Sound"/>
          </p:nvPr>
        </p:nvPicPr>
        <p:blipFill>
          <a:blip r:embed="rId3"/>
          <a:stretch>
            <a:fillRect/>
          </a:stretch>
        </p:blipFill>
        <p:spPr>
          <a:xfrm>
            <a:off x="8839200" y="6553200"/>
            <a:ext cx="304800" cy="304800"/>
          </a:xfrm>
          <a:prstGeom prst="rect">
            <a:avLst/>
          </a:prstGeom>
        </p:spPr>
      </p:pic>
    </p:spTree>
  </p:cSld>
  <p:clrMapOvr>
    <a:masterClrMapping/>
  </p:clrMapOvr>
  <p:transition spd="slow" advTm="240000"/>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499" fill="hold"/>
                                        <p:tgtEl>
                                          <p:spTgt spid="5"/>
                                        </p:tgtEl>
                                      </p:cBhvr>
                                    </p:cmd>
                                  </p:childTnLst>
                                </p:cTn>
                              </p:par>
                            </p:childTnLst>
                          </p:cTn>
                        </p:par>
                      </p:childTnLst>
                    </p:cTn>
                  </p:par>
                </p:childTnLst>
              </p:cTn>
              <p:nextCondLst>
                <p:cond evt="onClick" delay="0">
                  <p:tgtEl>
                    <p:spTgt spid="5"/>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AutoShape 2" descr="Black History Month | School of Social Wor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7411" name="Picture 3"/>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Tree>
  </p:cSld>
  <p:clrMapOvr>
    <a:masterClrMapping/>
  </p:clrMapOvr>
  <p:transition spd="slow" advTm="24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Black History Month - 2019 - U.S. Embassy in Egypt"/>
          <p:cNvPicPr>
            <a:picLocks noChangeAspect="1" noChangeArrowheads="1"/>
          </p:cNvPicPr>
          <p:nvPr/>
        </p:nvPicPr>
        <p:blipFill>
          <a:blip r:embed="rId3"/>
          <a:srcRect/>
          <a:stretch>
            <a:fillRect/>
          </a:stretch>
        </p:blipFill>
        <p:spPr bwMode="auto">
          <a:xfrm>
            <a:off x="0" y="0"/>
            <a:ext cx="9144000" cy="6858000"/>
          </a:xfrm>
          <a:prstGeom prst="rect">
            <a:avLst/>
          </a:prstGeom>
          <a:noFill/>
        </p:spPr>
      </p:pic>
      <p:pic>
        <p:nvPicPr>
          <p:cNvPr id="3" name="Recorded Sound">
            <a:hlinkClick r:id="" action="ppaction://media"/>
          </p:cNvPr>
          <p:cNvPicPr>
            <a:picLocks noRot="1" noChangeAspect="1"/>
          </p:cNvPicPr>
          <p:nvPr>
            <a:wavAudioFile r:embed="rId1" name="Recorded Sound"/>
          </p:nvPr>
        </p:nvPicPr>
        <p:blipFill>
          <a:blip r:embed="rId4"/>
          <a:stretch>
            <a:fillRect/>
          </a:stretch>
        </p:blipFill>
        <p:spPr>
          <a:xfrm>
            <a:off x="8839200" y="6553200"/>
            <a:ext cx="304800" cy="304800"/>
          </a:xfrm>
          <a:prstGeom prst="rect">
            <a:avLst/>
          </a:prstGeom>
        </p:spPr>
      </p:pic>
    </p:spTree>
  </p:cSld>
  <p:clrMapOvr>
    <a:masterClrMapping/>
  </p:clrMapOvr>
  <p:transition spd="slow" advTm="240000"/>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970" fill="hold"/>
                                        <p:tgtEl>
                                          <p:spTgt spid="3"/>
                                        </p:tgtEl>
                                      </p:cBhvr>
                                    </p:cmd>
                                  </p:childTnLst>
                                </p:cTn>
                              </p:par>
                            </p:childTnLst>
                          </p:cTn>
                        </p:par>
                      </p:childTnLst>
                    </p:cTn>
                  </p:par>
                </p:childTnLst>
              </p:cTn>
              <p:nextCondLst>
                <p:cond evt="onClick" delay="0">
                  <p:tgtEl>
                    <p:spTgt spid="3"/>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RetroNewsNow on Twitter: &amp;quot;Pioneered by Dr. Carter G. Woodson,  #BlackHistoryMonth grew out of &amp;#39;Negro History Week,&amp;#39; which was first  observed in 1926. Dr. Woodson chose February in honor of Frederick Douglass  and"/>
          <p:cNvPicPr>
            <a:picLocks noChangeAspect="1" noChangeArrowheads="1"/>
          </p:cNvPicPr>
          <p:nvPr/>
        </p:nvPicPr>
        <p:blipFill>
          <a:blip r:embed="rId3"/>
          <a:srcRect/>
          <a:stretch>
            <a:fillRect/>
          </a:stretch>
        </p:blipFill>
        <p:spPr bwMode="auto">
          <a:xfrm>
            <a:off x="0" y="0"/>
            <a:ext cx="9144000" cy="5029201"/>
          </a:xfrm>
          <a:prstGeom prst="rect">
            <a:avLst/>
          </a:prstGeom>
          <a:noFill/>
        </p:spPr>
      </p:pic>
      <p:sp>
        <p:nvSpPr>
          <p:cNvPr id="3" name="Rectangle 2"/>
          <p:cNvSpPr/>
          <p:nvPr/>
        </p:nvSpPr>
        <p:spPr>
          <a:xfrm>
            <a:off x="0" y="5029200"/>
            <a:ext cx="9144000" cy="1200329"/>
          </a:xfrm>
          <a:prstGeom prst="rect">
            <a:avLst/>
          </a:prstGeom>
        </p:spPr>
        <p:txBody>
          <a:bodyPr wrap="square">
            <a:spAutoFit/>
          </a:bodyPr>
          <a:lstStyle/>
          <a:p>
            <a:r>
              <a:rPr lang="en-US" dirty="0"/>
              <a:t>The celebration of </a:t>
            </a:r>
            <a:r>
              <a:rPr lang="en-US" u="sng" dirty="0">
                <a:hlinkClick r:id="rId4"/>
              </a:rPr>
              <a:t>Black History Month</a:t>
            </a:r>
            <a:r>
              <a:rPr lang="en-US" dirty="0"/>
              <a:t> began as “Negro History Week,” which was created in 1926 by </a:t>
            </a:r>
            <a:r>
              <a:rPr lang="en-US" u="sng" dirty="0">
                <a:hlinkClick r:id="rId5"/>
              </a:rPr>
              <a:t>Carter G. Woodson</a:t>
            </a:r>
            <a:r>
              <a:rPr lang="en-US" dirty="0"/>
              <a:t>, a noted African American historian, scholar, educator and publisher. It became a month-long celebration in 1976. The month of February was chosen to coincide with the birthdays of </a:t>
            </a:r>
            <a:r>
              <a:rPr lang="en-US" u="sng" dirty="0">
                <a:hlinkClick r:id="rId6"/>
              </a:rPr>
              <a:t>Frederick Douglass</a:t>
            </a:r>
            <a:r>
              <a:rPr lang="en-US" dirty="0"/>
              <a:t> and </a:t>
            </a:r>
            <a:r>
              <a:rPr lang="en-US" u="sng" dirty="0">
                <a:hlinkClick r:id="rId7"/>
              </a:rPr>
              <a:t>Abraham Lincoln</a:t>
            </a:r>
            <a:r>
              <a:rPr lang="en-US" dirty="0"/>
              <a:t>.</a:t>
            </a:r>
          </a:p>
        </p:txBody>
      </p:sp>
      <p:pic>
        <p:nvPicPr>
          <p:cNvPr id="4" name="Recorded Sound">
            <a:hlinkClick r:id="" action="ppaction://media"/>
          </p:cNvPr>
          <p:cNvPicPr>
            <a:picLocks noRot="1" noChangeAspect="1"/>
          </p:cNvPicPr>
          <p:nvPr>
            <a:wavAudioFile r:embed="rId1" name="Recorded Sound"/>
          </p:nvPr>
        </p:nvPicPr>
        <p:blipFill>
          <a:blip r:embed="rId8"/>
          <a:stretch>
            <a:fillRect/>
          </a:stretch>
        </p:blipFill>
        <p:spPr>
          <a:xfrm>
            <a:off x="8839200" y="6553200"/>
            <a:ext cx="304800" cy="304800"/>
          </a:xfrm>
          <a:prstGeom prst="rect">
            <a:avLst/>
          </a:prstGeom>
        </p:spPr>
      </p:pic>
    </p:spTree>
  </p:cSld>
  <p:clrMapOvr>
    <a:masterClrMapping/>
  </p:clrMapOvr>
  <p:transition spd="slow" advTm="240000"/>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6254" fill="hold"/>
                                        <p:tgtEl>
                                          <p:spTgt spid="4"/>
                                        </p:tgtEl>
                                      </p:cBhvr>
                                    </p:cmd>
                                  </p:childTnLst>
                                </p:cTn>
                              </p:par>
                            </p:childTnLst>
                          </p:cTn>
                        </p:par>
                      </p:childTnLst>
                    </p:cTn>
                  </p:par>
                </p:childTnLst>
              </p:cTn>
              <p:nextCondLst>
                <p:cond evt="onClick" delay="0">
                  <p:tgtEl>
                    <p:spTgt spid="4"/>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AutoShape 2" descr="KIC UnivAssist - John Mercer Langston was the first Black man to become a  lawyer when he passed the bar in Ohio in 1854. When he was elected to the  post of"/>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47108" name="AutoShape 4" descr="KIC UnivAssist - John Mercer Langston was the first Black man to become a  lawyer when he passed the bar in Ohio in 1854. When he was elected to the  post of"/>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47110" name="AutoShape 6" descr="KIC UnivAssist - John Mercer Langston was the first Black man to become a  lawyer when he passed the bar in Ohio in 1854. When he was elected to the  post of"/>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47112" name="Picture 8" descr="Brownhelm Ohio - John Mercer Langston"/>
          <p:cNvPicPr>
            <a:picLocks noChangeAspect="1" noChangeArrowheads="1"/>
          </p:cNvPicPr>
          <p:nvPr/>
        </p:nvPicPr>
        <p:blipFill>
          <a:blip r:embed="rId3"/>
          <a:srcRect/>
          <a:stretch>
            <a:fillRect/>
          </a:stretch>
        </p:blipFill>
        <p:spPr bwMode="auto">
          <a:xfrm>
            <a:off x="0" y="0"/>
            <a:ext cx="4114800" cy="6858000"/>
          </a:xfrm>
          <a:prstGeom prst="rect">
            <a:avLst/>
          </a:prstGeom>
          <a:noFill/>
        </p:spPr>
      </p:pic>
      <p:sp>
        <p:nvSpPr>
          <p:cNvPr id="6" name="Rectangle 5"/>
          <p:cNvSpPr/>
          <p:nvPr/>
        </p:nvSpPr>
        <p:spPr>
          <a:xfrm>
            <a:off x="4343400" y="1524000"/>
            <a:ext cx="4572000" cy="3139321"/>
          </a:xfrm>
          <a:prstGeom prst="rect">
            <a:avLst/>
          </a:prstGeom>
        </p:spPr>
        <p:txBody>
          <a:bodyPr>
            <a:spAutoFit/>
          </a:bodyPr>
          <a:lstStyle/>
          <a:p>
            <a:r>
              <a:rPr lang="en-US" dirty="0"/>
              <a:t>John Mercer Langston was the first Black man to become a lawyer when he passed the bar in Ohio in 1854. When he was elected to the post of Town Clerk for </a:t>
            </a:r>
            <a:r>
              <a:rPr lang="en-US" dirty="0" err="1"/>
              <a:t>Brownhelm</a:t>
            </a:r>
            <a:r>
              <a:rPr lang="en-US" dirty="0"/>
              <a:t>, Ohio, in 1855 Langston became one of the first African Americans ever elected to public office in America. John Mercer Langston was also the great-uncle of Langston Hughes, famed poet of the Harlem Renaissance.</a:t>
            </a:r>
            <a:endParaRPr lang="en-US" b="0" dirty="0" smtClean="0"/>
          </a:p>
          <a:p>
            <a:r>
              <a:rPr lang="en-US" dirty="0" smtClean="0"/>
              <a:t/>
            </a:r>
            <a:br>
              <a:rPr lang="en-US" dirty="0" smtClean="0"/>
            </a:br>
            <a:endParaRPr lang="en-US" dirty="0"/>
          </a:p>
        </p:txBody>
      </p:sp>
      <p:pic>
        <p:nvPicPr>
          <p:cNvPr id="7" name="Recorded Sound">
            <a:hlinkClick r:id="" action="ppaction://media"/>
          </p:cNvPr>
          <p:cNvPicPr>
            <a:picLocks noRot="1" noChangeAspect="1"/>
          </p:cNvPicPr>
          <p:nvPr>
            <a:wavAudioFile r:embed="rId1" name="Recorded Sound"/>
          </p:nvPr>
        </p:nvPicPr>
        <p:blipFill>
          <a:blip r:embed="rId4"/>
          <a:stretch>
            <a:fillRect/>
          </a:stretch>
        </p:blipFill>
        <p:spPr>
          <a:xfrm>
            <a:off x="8839200" y="6553200"/>
            <a:ext cx="304800" cy="304800"/>
          </a:xfrm>
          <a:prstGeom prst="rect">
            <a:avLst/>
          </a:prstGeom>
        </p:spPr>
      </p:pic>
    </p:spTree>
  </p:cSld>
  <p:clrMapOvr>
    <a:masterClrMapping/>
  </p:clrMapOvr>
  <p:transition spd="slow" advTm="240000"/>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8966" fill="hold"/>
                                        <p:tgtEl>
                                          <p:spTgt spid="7"/>
                                        </p:tgtEl>
                                      </p:cBhvr>
                                    </p:cmd>
                                  </p:childTnLst>
                                </p:cTn>
                              </p:par>
                            </p:childTnLst>
                          </p:cTn>
                        </p:par>
                      </p:childTnLst>
                    </p:cTn>
                  </p:par>
                </p:childTnLst>
              </p:cTn>
              <p:nextCondLst>
                <p:cond evt="onClick" delay="0">
                  <p:tgtEl>
                    <p:spTgt spid="7"/>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AutoShape 2" descr="KIC UnivAssist - John Mercer Langston was the first Black man to become a  lawyer when he passed the bar in Ohio in 1854. When he was elected to the  post of"/>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45060" name="Picture 4" descr="On this day: Rosa Parks refused to give up her bus seat, igniting the civil  rights movement — The Undefeated"/>
          <p:cNvPicPr>
            <a:picLocks noChangeAspect="1" noChangeArrowheads="1"/>
          </p:cNvPicPr>
          <p:nvPr/>
        </p:nvPicPr>
        <p:blipFill>
          <a:blip r:embed="rId3"/>
          <a:srcRect/>
          <a:stretch>
            <a:fillRect/>
          </a:stretch>
        </p:blipFill>
        <p:spPr bwMode="auto">
          <a:xfrm>
            <a:off x="0" y="1"/>
            <a:ext cx="9144000" cy="3733800"/>
          </a:xfrm>
          <a:prstGeom prst="rect">
            <a:avLst/>
          </a:prstGeom>
          <a:noFill/>
        </p:spPr>
      </p:pic>
      <p:sp>
        <p:nvSpPr>
          <p:cNvPr id="4" name="Rectangle 3"/>
          <p:cNvSpPr/>
          <p:nvPr/>
        </p:nvSpPr>
        <p:spPr>
          <a:xfrm>
            <a:off x="762000" y="4191000"/>
            <a:ext cx="7620000" cy="2031325"/>
          </a:xfrm>
          <a:prstGeom prst="rect">
            <a:avLst/>
          </a:prstGeom>
        </p:spPr>
        <p:txBody>
          <a:bodyPr wrap="square">
            <a:spAutoFit/>
          </a:bodyPr>
          <a:lstStyle/>
          <a:p>
            <a:r>
              <a:rPr lang="en-US" dirty="0"/>
              <a:t>While Rosa Parks is credited with helping to spark the civil rights movement when she refused to give up her public bus seat to a white man in Montgomery, Alabama in 1955—inspiring the Montgomery Bus Boycott—the lesser-known Claudette Colvin was arrested nine months prior for not giving up her bus seat to white passengers</a:t>
            </a:r>
            <a:endParaRPr lang="en-US" b="0" dirty="0" smtClean="0"/>
          </a:p>
          <a:p>
            <a:r>
              <a:rPr lang="en-US" dirty="0" smtClean="0"/>
              <a:t/>
            </a:r>
            <a:br>
              <a:rPr lang="en-US" dirty="0" smtClean="0"/>
            </a:br>
            <a:endParaRPr lang="en-US" dirty="0"/>
          </a:p>
        </p:txBody>
      </p:sp>
      <p:pic>
        <p:nvPicPr>
          <p:cNvPr id="5" name="Recorded Sound">
            <a:hlinkClick r:id="" action="ppaction://media"/>
          </p:cNvPr>
          <p:cNvPicPr>
            <a:picLocks noRot="1" noChangeAspect="1"/>
          </p:cNvPicPr>
          <p:nvPr>
            <a:wavAudioFile r:embed="rId1" name="Recorded Sound"/>
          </p:nvPr>
        </p:nvPicPr>
        <p:blipFill>
          <a:blip r:embed="rId4"/>
          <a:stretch>
            <a:fillRect/>
          </a:stretch>
        </p:blipFill>
        <p:spPr>
          <a:xfrm>
            <a:off x="8839200" y="6553200"/>
            <a:ext cx="304800" cy="304800"/>
          </a:xfrm>
          <a:prstGeom prst="rect">
            <a:avLst/>
          </a:prstGeom>
        </p:spPr>
      </p:pic>
    </p:spTree>
  </p:cSld>
  <p:clrMapOvr>
    <a:masterClrMapping/>
  </p:clrMapOvr>
  <p:transition spd="slow" advTm="240000"/>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2688" fill="hold"/>
                                        <p:tgtEl>
                                          <p:spTgt spid="5"/>
                                        </p:tgtEl>
                                      </p:cBhvr>
                                    </p:cmd>
                                  </p:childTnLst>
                                </p:cTn>
                              </p:par>
                            </p:childTnLst>
                          </p:cTn>
                        </p:par>
                      </p:childTnLst>
                    </p:cTn>
                  </p:par>
                </p:childTnLst>
              </p:cTn>
              <p:nextCondLst>
                <p:cond evt="onClick" delay="0">
                  <p:tgtEl>
                    <p:spTgt spid="5"/>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10 Shirley Chisholm Quotes That Show Her Determination and Fortitude -  Biography"/>
          <p:cNvPicPr>
            <a:picLocks noChangeAspect="1" noChangeArrowheads="1"/>
          </p:cNvPicPr>
          <p:nvPr/>
        </p:nvPicPr>
        <p:blipFill>
          <a:blip r:embed="rId3"/>
          <a:srcRect/>
          <a:stretch>
            <a:fillRect/>
          </a:stretch>
        </p:blipFill>
        <p:spPr bwMode="auto">
          <a:xfrm>
            <a:off x="0" y="1"/>
            <a:ext cx="5905500" cy="6858000"/>
          </a:xfrm>
          <a:prstGeom prst="rect">
            <a:avLst/>
          </a:prstGeom>
          <a:noFill/>
        </p:spPr>
      </p:pic>
      <p:sp>
        <p:nvSpPr>
          <p:cNvPr id="3" name="Rectangle 2"/>
          <p:cNvSpPr/>
          <p:nvPr/>
        </p:nvSpPr>
        <p:spPr>
          <a:xfrm>
            <a:off x="6172200" y="685800"/>
            <a:ext cx="2819400" cy="4524315"/>
          </a:xfrm>
          <a:prstGeom prst="rect">
            <a:avLst/>
          </a:prstGeom>
        </p:spPr>
        <p:txBody>
          <a:bodyPr wrap="square">
            <a:spAutoFit/>
          </a:bodyPr>
          <a:lstStyle/>
          <a:p>
            <a:r>
              <a:rPr lang="en-US" dirty="0"/>
              <a:t>Shirley Chisholm was the first African American woman elected to the House of Representatives. She was elected in 1968 and represented the state of New York. She broke ground again four years later in 1972 when she was the first major party African American candidate and the first female candidate for president of the United States.</a:t>
            </a:r>
            <a:endParaRPr lang="en-US" b="0" dirty="0" smtClean="0"/>
          </a:p>
          <a:p>
            <a:r>
              <a:rPr lang="en-US" dirty="0" smtClean="0"/>
              <a:t/>
            </a:r>
            <a:br>
              <a:rPr lang="en-US" dirty="0" smtClean="0"/>
            </a:br>
            <a:endParaRPr lang="en-US" dirty="0"/>
          </a:p>
        </p:txBody>
      </p:sp>
      <p:pic>
        <p:nvPicPr>
          <p:cNvPr id="4" name="Recorded Sound">
            <a:hlinkClick r:id="" action="ppaction://media"/>
          </p:cNvPr>
          <p:cNvPicPr>
            <a:picLocks noRot="1" noChangeAspect="1"/>
          </p:cNvPicPr>
          <p:nvPr>
            <a:wavAudioFile r:embed="rId1" name="Recorded Sound"/>
          </p:nvPr>
        </p:nvPicPr>
        <p:blipFill>
          <a:blip r:embed="rId4"/>
          <a:stretch>
            <a:fillRect/>
          </a:stretch>
        </p:blipFill>
        <p:spPr>
          <a:xfrm>
            <a:off x="8839200" y="6553200"/>
            <a:ext cx="304800" cy="304800"/>
          </a:xfrm>
          <a:prstGeom prst="rect">
            <a:avLst/>
          </a:prstGeom>
        </p:spPr>
      </p:pic>
    </p:spTree>
  </p:cSld>
  <p:clrMapOvr>
    <a:masterClrMapping/>
  </p:clrMapOvr>
  <p:transition spd="slow" advTm="240000"/>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4487" fill="hold"/>
                                        <p:tgtEl>
                                          <p:spTgt spid="4"/>
                                        </p:tgtEl>
                                      </p:cBhvr>
                                    </p:cmd>
                                  </p:childTnLst>
                                </p:cTn>
                              </p:par>
                            </p:childTnLst>
                          </p:cTn>
                        </p:par>
                      </p:childTnLst>
                    </p:cTn>
                  </p:par>
                </p:childTnLst>
              </p:cTn>
              <p:nextCondLst>
                <p:cond evt="onClick" delay="0">
                  <p:tgtEl>
                    <p:spTgt spid="4"/>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0" y="1828800"/>
            <a:ext cx="4572000" cy="2308324"/>
          </a:xfrm>
          <a:prstGeom prst="rect">
            <a:avLst/>
          </a:prstGeom>
        </p:spPr>
        <p:txBody>
          <a:bodyPr>
            <a:spAutoFit/>
          </a:bodyPr>
          <a:lstStyle/>
          <a:p>
            <a:r>
              <a:rPr lang="en-US" dirty="0"/>
              <a:t> Madam C.J. Walker was born on a cotton plantation in Louisiana and became wealthy after inventing a line of African American hair care products. She established Madame C.J. Walker Laboratories and was also known for her philanthropy.</a:t>
            </a:r>
            <a:endParaRPr lang="en-US" b="0" dirty="0" smtClean="0"/>
          </a:p>
          <a:p>
            <a:r>
              <a:rPr lang="en-US" b="0" dirty="0" smtClean="0"/>
              <a:t/>
            </a:r>
            <a:br>
              <a:rPr lang="en-US" b="0" dirty="0" smtClean="0"/>
            </a:br>
            <a:endParaRPr lang="en-US" dirty="0"/>
          </a:p>
        </p:txBody>
      </p:sp>
      <p:pic>
        <p:nvPicPr>
          <p:cNvPr id="43012" name="Picture 4" descr="Madam C. J. Walker - Wikipedia"/>
          <p:cNvPicPr>
            <a:picLocks noChangeAspect="1" noChangeArrowheads="1"/>
          </p:cNvPicPr>
          <p:nvPr/>
        </p:nvPicPr>
        <p:blipFill>
          <a:blip r:embed="rId3"/>
          <a:srcRect/>
          <a:stretch>
            <a:fillRect/>
          </a:stretch>
        </p:blipFill>
        <p:spPr bwMode="auto">
          <a:xfrm>
            <a:off x="0" y="0"/>
            <a:ext cx="4343400" cy="6858000"/>
          </a:xfrm>
          <a:prstGeom prst="rect">
            <a:avLst/>
          </a:prstGeom>
          <a:noFill/>
        </p:spPr>
      </p:pic>
      <p:pic>
        <p:nvPicPr>
          <p:cNvPr id="4" name="Recorded Sound">
            <a:hlinkClick r:id="" action="ppaction://media"/>
          </p:cNvPr>
          <p:cNvPicPr>
            <a:picLocks noRot="1" noChangeAspect="1"/>
          </p:cNvPicPr>
          <p:nvPr>
            <a:wavAudioFile r:embed="rId1" name="Recorded Sound"/>
          </p:nvPr>
        </p:nvPicPr>
        <p:blipFill>
          <a:blip r:embed="rId4"/>
          <a:stretch>
            <a:fillRect/>
          </a:stretch>
        </p:blipFill>
        <p:spPr>
          <a:xfrm>
            <a:off x="8839200" y="6553200"/>
            <a:ext cx="304800" cy="304800"/>
          </a:xfrm>
          <a:prstGeom prst="rect">
            <a:avLst/>
          </a:prstGeom>
        </p:spPr>
      </p:pic>
    </p:spTree>
  </p:cSld>
  <p:clrMapOvr>
    <a:masterClrMapping/>
  </p:clrMapOvr>
  <p:transition spd="slow" advTm="240000"/>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5019" fill="hold"/>
                                        <p:tgtEl>
                                          <p:spTgt spid="4"/>
                                        </p:tgtEl>
                                      </p:cBhvr>
                                    </p:cmd>
                                  </p:childTnLst>
                                </p:cTn>
                              </p:par>
                            </p:childTnLst>
                          </p:cTn>
                        </p:par>
                      </p:childTnLst>
                    </p:cTn>
                  </p:par>
                </p:childTnLst>
              </p:cTn>
              <p:nextCondLst>
                <p:cond evt="onClick" delay="0">
                  <p:tgtEl>
                    <p:spTgt spid="4"/>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76800" y="2743200"/>
            <a:ext cx="3962400" cy="1200329"/>
          </a:xfrm>
          <a:prstGeom prst="rect">
            <a:avLst/>
          </a:prstGeom>
        </p:spPr>
        <p:txBody>
          <a:bodyPr wrap="square">
            <a:spAutoFit/>
          </a:bodyPr>
          <a:lstStyle/>
          <a:p>
            <a:r>
              <a:rPr lang="en-US" dirty="0"/>
              <a:t> In 2008, </a:t>
            </a:r>
            <a:r>
              <a:rPr lang="en-US" dirty="0" err="1"/>
              <a:t>Barack</a:t>
            </a:r>
            <a:r>
              <a:rPr lang="en-US" dirty="0"/>
              <a:t> </a:t>
            </a:r>
            <a:r>
              <a:rPr lang="en-US" dirty="0" err="1"/>
              <a:t>Obama</a:t>
            </a:r>
            <a:r>
              <a:rPr lang="en-US" dirty="0"/>
              <a:t> became the first Black president of the United States.</a:t>
            </a:r>
            <a:endParaRPr lang="en-US" b="0" dirty="0" smtClean="0"/>
          </a:p>
          <a:p>
            <a:r>
              <a:rPr lang="en-US" dirty="0" smtClean="0"/>
              <a:t/>
            </a:r>
            <a:br>
              <a:rPr lang="en-US" dirty="0" smtClean="0"/>
            </a:br>
            <a:endParaRPr lang="en-US" dirty="0"/>
          </a:p>
        </p:txBody>
      </p:sp>
      <p:pic>
        <p:nvPicPr>
          <p:cNvPr id="41986" name="Picture 2" descr="Barack Obama - Presidency, Education &amp;amp; Mother - Biography"/>
          <p:cNvPicPr>
            <a:picLocks noChangeAspect="1" noChangeArrowheads="1"/>
          </p:cNvPicPr>
          <p:nvPr/>
        </p:nvPicPr>
        <p:blipFill>
          <a:blip r:embed="rId3"/>
          <a:srcRect/>
          <a:stretch>
            <a:fillRect/>
          </a:stretch>
        </p:blipFill>
        <p:spPr bwMode="auto">
          <a:xfrm>
            <a:off x="0" y="0"/>
            <a:ext cx="4800600" cy="6858000"/>
          </a:xfrm>
          <a:prstGeom prst="rect">
            <a:avLst/>
          </a:prstGeom>
          <a:noFill/>
        </p:spPr>
      </p:pic>
      <p:pic>
        <p:nvPicPr>
          <p:cNvPr id="4" name="Recorded Sound">
            <a:hlinkClick r:id="" action="ppaction://media"/>
          </p:cNvPr>
          <p:cNvPicPr>
            <a:picLocks noRot="1" noChangeAspect="1"/>
          </p:cNvPicPr>
          <p:nvPr>
            <a:wavAudioFile r:embed="rId1" name="Recorded Sound"/>
          </p:nvPr>
        </p:nvPicPr>
        <p:blipFill>
          <a:blip r:embed="rId4"/>
          <a:stretch>
            <a:fillRect/>
          </a:stretch>
        </p:blipFill>
        <p:spPr>
          <a:xfrm>
            <a:off x="8839200" y="6553200"/>
            <a:ext cx="304800" cy="304800"/>
          </a:xfrm>
          <a:prstGeom prst="rect">
            <a:avLst/>
          </a:prstGeom>
        </p:spPr>
      </p:pic>
    </p:spTree>
  </p:cSld>
  <p:clrMapOvr>
    <a:masterClrMapping/>
  </p:clrMapOvr>
  <p:transition spd="slow" advTm="240000"/>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607" fill="hold"/>
                                        <p:tgtEl>
                                          <p:spTgt spid="4"/>
                                        </p:tgtEl>
                                      </p:cBhvr>
                                    </p:cmd>
                                  </p:childTnLst>
                                </p:cTn>
                              </p:par>
                            </p:childTnLst>
                          </p:cTn>
                        </p:par>
                      </p:childTnLst>
                    </p:cTn>
                  </p:par>
                </p:childTnLst>
              </p:cTn>
              <p:nextCondLst>
                <p:cond evt="onClick" delay="0">
                  <p:tgtEl>
                    <p:spTgt spid="4"/>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57800" y="2590800"/>
            <a:ext cx="3505200" cy="1754326"/>
          </a:xfrm>
          <a:prstGeom prst="rect">
            <a:avLst/>
          </a:prstGeom>
        </p:spPr>
        <p:txBody>
          <a:bodyPr wrap="square">
            <a:spAutoFit/>
          </a:bodyPr>
          <a:lstStyle/>
          <a:p>
            <a:r>
              <a:rPr lang="en-US" dirty="0" smtClean="0"/>
              <a:t> </a:t>
            </a:r>
            <a:r>
              <a:rPr lang="en-US" dirty="0"/>
              <a:t>Kamala Harris became the first woman of African or Asian descent to become vice president. Harris's mother immigrated to the United States from India and her father immigrated from Jamaica.</a:t>
            </a:r>
          </a:p>
        </p:txBody>
      </p:sp>
      <p:pic>
        <p:nvPicPr>
          <p:cNvPr id="40962" name="Picture 2" descr="Breaking barriers: Madame Vice President Kamala Harris | Stanford News"/>
          <p:cNvPicPr>
            <a:picLocks noChangeAspect="1" noChangeArrowheads="1"/>
          </p:cNvPicPr>
          <p:nvPr/>
        </p:nvPicPr>
        <p:blipFill>
          <a:blip r:embed="rId3"/>
          <a:srcRect/>
          <a:stretch>
            <a:fillRect/>
          </a:stretch>
        </p:blipFill>
        <p:spPr bwMode="auto">
          <a:xfrm>
            <a:off x="0" y="0"/>
            <a:ext cx="4953000" cy="6858000"/>
          </a:xfrm>
          <a:prstGeom prst="rect">
            <a:avLst/>
          </a:prstGeom>
          <a:noFill/>
        </p:spPr>
      </p:pic>
      <p:pic>
        <p:nvPicPr>
          <p:cNvPr id="4" name="Recorded Sound">
            <a:hlinkClick r:id="" action="ppaction://media"/>
          </p:cNvPr>
          <p:cNvPicPr>
            <a:picLocks noRot="1" noChangeAspect="1"/>
          </p:cNvPicPr>
          <p:nvPr>
            <a:wavAudioFile r:embed="rId1" name="Recorded Sound"/>
          </p:nvPr>
        </p:nvPicPr>
        <p:blipFill>
          <a:blip r:embed="rId4"/>
          <a:stretch>
            <a:fillRect/>
          </a:stretch>
        </p:blipFill>
        <p:spPr>
          <a:xfrm>
            <a:off x="8839200" y="6553200"/>
            <a:ext cx="304800" cy="304800"/>
          </a:xfrm>
          <a:prstGeom prst="rect">
            <a:avLst/>
          </a:prstGeom>
        </p:spPr>
      </p:pic>
    </p:spTree>
  </p:cSld>
  <p:clrMapOvr>
    <a:masterClrMapping/>
  </p:clrMapOvr>
  <p:transition spd="slow" advTm="240000"/>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7156" fill="hold"/>
                                        <p:tgtEl>
                                          <p:spTgt spid="4"/>
                                        </p:tgtEl>
                                      </p:cBhvr>
                                    </p:cmd>
                                  </p:childTnLst>
                                </p:cTn>
                              </p:par>
                            </p:childTnLst>
                          </p:cTn>
                        </p:par>
                      </p:childTnLst>
                    </p:cTn>
                  </p:par>
                </p:childTnLst>
              </p:cTn>
              <p:nextCondLst>
                <p:cond evt="onClick" delay="0">
                  <p:tgtEl>
                    <p:spTgt spid="4"/>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File:Census 1900 Percent Black.png - Wikimedia Commons"/>
          <p:cNvPicPr>
            <a:picLocks noChangeAspect="1" noChangeArrowheads="1"/>
          </p:cNvPicPr>
          <p:nvPr/>
        </p:nvPicPr>
        <p:blipFill>
          <a:blip r:embed="rId3"/>
          <a:srcRect/>
          <a:stretch>
            <a:fillRect/>
          </a:stretch>
        </p:blipFill>
        <p:spPr bwMode="auto">
          <a:xfrm>
            <a:off x="0" y="0"/>
            <a:ext cx="5791200" cy="6858000"/>
          </a:xfrm>
          <a:prstGeom prst="rect">
            <a:avLst/>
          </a:prstGeom>
          <a:noFill/>
        </p:spPr>
      </p:pic>
      <p:sp>
        <p:nvSpPr>
          <p:cNvPr id="3" name="Rectangle 2"/>
          <p:cNvSpPr/>
          <p:nvPr/>
        </p:nvSpPr>
        <p:spPr>
          <a:xfrm>
            <a:off x="6172200" y="1752600"/>
            <a:ext cx="2438400" cy="2031325"/>
          </a:xfrm>
          <a:prstGeom prst="rect">
            <a:avLst/>
          </a:prstGeom>
        </p:spPr>
        <p:txBody>
          <a:bodyPr wrap="square">
            <a:spAutoFit/>
          </a:bodyPr>
          <a:lstStyle/>
          <a:p>
            <a:r>
              <a:rPr lang="en-US" dirty="0"/>
              <a:t>The Black population of the United States in 1870 was 4.8 million; in 2019, the number of Black residents of the United States 46.8 million.</a:t>
            </a:r>
          </a:p>
        </p:txBody>
      </p:sp>
      <p:pic>
        <p:nvPicPr>
          <p:cNvPr id="4" name="Recorded Sound">
            <a:hlinkClick r:id="" action="ppaction://media"/>
          </p:cNvPr>
          <p:cNvPicPr>
            <a:picLocks noRot="1" noChangeAspect="1"/>
          </p:cNvPicPr>
          <p:nvPr>
            <a:wavAudioFile r:embed="rId1" name="Recorded Sound"/>
          </p:nvPr>
        </p:nvPicPr>
        <p:blipFill>
          <a:blip r:embed="rId4"/>
          <a:stretch>
            <a:fillRect/>
          </a:stretch>
        </p:blipFill>
        <p:spPr>
          <a:xfrm>
            <a:off x="8839200" y="6553200"/>
            <a:ext cx="304800" cy="304800"/>
          </a:xfrm>
          <a:prstGeom prst="rect">
            <a:avLst/>
          </a:prstGeom>
        </p:spPr>
      </p:pic>
    </p:spTree>
  </p:cSld>
  <p:clrMapOvr>
    <a:masterClrMapping/>
  </p:clrMapOvr>
  <p:transition spd="slow" advTm="240000"/>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5144" fill="hold"/>
                                        <p:tgtEl>
                                          <p:spTgt spid="4"/>
                                        </p:tgtEl>
                                      </p:cBhvr>
                                    </p:cmd>
                                  </p:childTnLst>
                                </p:cTn>
                              </p:par>
                            </p:childTnLst>
                          </p:cTn>
                        </p:par>
                      </p:childTnLst>
                    </p:cTn>
                  </p:par>
                </p:childTnLst>
              </p:cTn>
              <p:nextCondLst>
                <p:cond evt="onClick" delay="0">
                  <p:tgtEl>
                    <p:spTgt spid="4"/>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189</TotalTime>
  <Words>259</Words>
  <Application>Microsoft Office PowerPoint</Application>
  <PresentationFormat>On-screen Show (4:3)</PresentationFormat>
  <Paragraphs>16</Paragraphs>
  <Slides>11</Slides>
  <Notes>0</Notes>
  <HiddenSlides>0</HiddenSlides>
  <MMClips>10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Topic :  Black History Month</vt:lpstr>
      <vt:lpstr>Slide 2</vt:lpstr>
      <vt:lpstr>Slide 3</vt:lpstr>
      <vt:lpstr>Slide 4</vt:lpstr>
      <vt:lpstr>Slide 5</vt:lpstr>
      <vt:lpstr>Slide 6</vt:lpstr>
      <vt:lpstr>Slide 7</vt:lpstr>
      <vt:lpstr>Slide 8</vt:lpstr>
      <vt:lpstr>Slide 9</vt:lpstr>
      <vt:lpstr>Slide 10</vt:lpstr>
      <vt:lpstr>Slide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Topic :  Black History Month</dc:title>
  <dc:creator>Lenovo</dc:creator>
  <cp:lastModifiedBy>Lenovo</cp:lastModifiedBy>
  <cp:revision>22</cp:revision>
  <dcterms:created xsi:type="dcterms:W3CDTF">2022-02-12T10:21:29Z</dcterms:created>
  <dcterms:modified xsi:type="dcterms:W3CDTF">2022-02-12T13:38:07Z</dcterms:modified>
</cp:coreProperties>
</file>