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311" r:id="rId2"/>
    <p:sldId id="312" r:id="rId3"/>
    <p:sldId id="313" r:id="rId4"/>
    <p:sldId id="314" r:id="rId5"/>
    <p:sldId id="316" r:id="rId6"/>
    <p:sldId id="315" r:id="rId7"/>
    <p:sldId id="317" r:id="rId8"/>
    <p:sldId id="318" r:id="rId9"/>
    <p:sldId id="320" r:id="rId10"/>
    <p:sldId id="319" r:id="rId11"/>
    <p:sldId id="323" r:id="rId12"/>
    <p:sldId id="335" r:id="rId13"/>
    <p:sldId id="327" r:id="rId14"/>
    <p:sldId id="321" r:id="rId15"/>
    <p:sldId id="328" r:id="rId16"/>
    <p:sldId id="336" r:id="rId17"/>
    <p:sldId id="337" r:id="rId18"/>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06CA"/>
    <a:srgbClr val="17067E"/>
    <a:srgbClr val="17F15A"/>
    <a:srgbClr val="FF0066"/>
    <a:srgbClr val="FF00FF"/>
    <a:srgbClr val="15790D"/>
    <a:srgbClr val="FF66CC"/>
    <a:srgbClr val="60943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p:scale>
          <a:sx n="60" d="100"/>
          <a:sy n="60" d="100"/>
        </p:scale>
        <p:origin x="-228" y="-276"/>
      </p:cViewPr>
      <p:guideLst>
        <p:guide orient="horz" pos="2160"/>
        <p:guide pos="3840"/>
      </p:guideLst>
    </p:cSldViewPr>
  </p:slideViewPr>
  <p:notesTextViewPr>
    <p:cViewPr>
      <p:scale>
        <a:sx n="1" d="1"/>
        <a:sy n="1" d="1"/>
      </p:scale>
      <p:origin x="0" y="0"/>
    </p:cViewPr>
  </p:notesTextViewPr>
  <p:notesViewPr>
    <p:cSldViewPr snapToGrid="0">
      <p:cViewPr varScale="1">
        <p:scale>
          <a:sx n="55" d="100"/>
          <a:sy n="55" d="100"/>
        </p:scale>
        <p:origin x="-283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57569CDD-9BAD-408D-827B-94427E0F802B}" type="datetimeFigureOut">
              <a:rPr lang="en-US"/>
              <a:pPr>
                <a:defRPr/>
              </a:pPr>
              <a:t>03-Aug-25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FEA0BC8C-12A7-40F2-B320-683C323BD1EF}" type="slidenum">
              <a:rPr lang="en-US"/>
              <a:pPr>
                <a:defRPr/>
              </a:pPr>
              <a:t>‹#›</a:t>
            </a:fld>
            <a:endParaRPr lang="en-US"/>
          </a:p>
        </p:txBody>
      </p:sp>
    </p:spTree>
    <p:extLst>
      <p:ext uri="{BB962C8B-B14F-4D97-AF65-F5344CB8AC3E}">
        <p14:creationId xmlns:p14="http://schemas.microsoft.com/office/powerpoint/2010/main" val="15279822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6D328A5-6C0C-4B95-9D70-5511DBDA3CF5}" type="slidenum">
              <a:rPr lang="en-US" smtClean="0"/>
              <a:pPr eaLnBrk="1" hangingPunct="1"/>
              <a:t>17</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BEE990DF-5F3A-45C1-9754-18F675CFC197}" type="datetimeFigureOut">
              <a:rPr lang="en-US"/>
              <a:pPr>
                <a:defRPr/>
              </a:pPr>
              <a:t>03-Aug-25</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EDF52DD8-2814-4D3C-A64A-8E0EE27399AD}" type="slidenum">
              <a:rPr lang="en-US"/>
              <a:pPr>
                <a:defRPr/>
              </a:pPr>
              <a:t>‹#›</a:t>
            </a:fld>
            <a:endParaRPr lang="en-US"/>
          </a:p>
        </p:txBody>
      </p:sp>
    </p:spTree>
    <p:extLst>
      <p:ext uri="{BB962C8B-B14F-4D97-AF65-F5344CB8AC3E}">
        <p14:creationId xmlns:p14="http://schemas.microsoft.com/office/powerpoint/2010/main" val="2584781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B27DEBBC-8AD4-4100-8502-936255D631C0}" type="datetimeFigureOut">
              <a:rPr lang="en-US"/>
              <a:pPr>
                <a:defRPr/>
              </a:pPr>
              <a:t>03-Aug-25</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35E16468-ABFB-4EBD-95FF-83CA22AD060D}" type="slidenum">
              <a:rPr lang="en-US"/>
              <a:pPr>
                <a:defRPr/>
              </a:pPr>
              <a:t>‹#›</a:t>
            </a:fld>
            <a:endParaRPr lang="en-US"/>
          </a:p>
        </p:txBody>
      </p:sp>
    </p:spTree>
    <p:extLst>
      <p:ext uri="{BB962C8B-B14F-4D97-AF65-F5344CB8AC3E}">
        <p14:creationId xmlns:p14="http://schemas.microsoft.com/office/powerpoint/2010/main" val="25994058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982F9B56-2FDE-4AB2-B94A-B3D7008BB604}" type="datetimeFigureOut">
              <a:rPr lang="en-US"/>
              <a:pPr>
                <a:defRPr/>
              </a:pPr>
              <a:t>03-Aug-25</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12D3E302-F1A2-4490-BF31-5609E8E4349E}" type="slidenum">
              <a:rPr lang="en-US"/>
              <a:pPr>
                <a:defRPr/>
              </a:pPr>
              <a:t>‹#›</a:t>
            </a:fld>
            <a:endParaRPr lang="en-US"/>
          </a:p>
        </p:txBody>
      </p:sp>
    </p:spTree>
    <p:extLst>
      <p:ext uri="{BB962C8B-B14F-4D97-AF65-F5344CB8AC3E}">
        <p14:creationId xmlns:p14="http://schemas.microsoft.com/office/powerpoint/2010/main" val="1151816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extLst>
          </p:cNvPr>
          <p:cNvSpPr>
            <a:spLocks noGrp="1"/>
          </p:cNvSpPr>
          <p:nvPr>
            <p:ph type="dt" sz="half" idx="10"/>
          </p:nvPr>
        </p:nvSpPr>
        <p:spPr/>
        <p:txBody>
          <a:bodyPr/>
          <a:lstStyle>
            <a:lvl1pPr>
              <a:defRPr/>
            </a:lvl1pPr>
          </a:lstStyle>
          <a:p>
            <a:pPr>
              <a:defRPr/>
            </a:pPr>
            <a:fld id="{4C8E1E1D-9A96-42A4-A769-F61B43620C6E}" type="datetimeFigureOut">
              <a:rPr lang="en-US"/>
              <a:pPr>
                <a:defRPr/>
              </a:pPr>
              <a:t>03-Aug-25</a:t>
            </a:fld>
            <a:endParaRPr lang="en-US"/>
          </a:p>
        </p:txBody>
      </p:sp>
      <p:sp>
        <p:nvSpPr>
          <p:cNvPr id="6"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extLst>
          </p:cNvPr>
          <p:cNvSpPr>
            <a:spLocks noGrp="1"/>
          </p:cNvSpPr>
          <p:nvPr>
            <p:ph type="sldNum" sz="quarter" idx="12"/>
          </p:nvPr>
        </p:nvSpPr>
        <p:spPr/>
        <p:txBody>
          <a:bodyPr/>
          <a:lstStyle>
            <a:lvl1pPr>
              <a:defRPr/>
            </a:lvl1pPr>
          </a:lstStyle>
          <a:p>
            <a:pPr>
              <a:defRPr/>
            </a:pPr>
            <a:fld id="{C9A9C934-5871-458F-BC13-5966A6B5D629}" type="slidenum">
              <a:rPr lang="en-US"/>
              <a:pPr>
                <a:defRPr/>
              </a:pPr>
              <a:t>‹#›</a:t>
            </a:fld>
            <a:endParaRPr lang="en-US"/>
          </a:p>
        </p:txBody>
      </p:sp>
    </p:spTree>
    <p:extLst>
      <p:ext uri="{BB962C8B-B14F-4D97-AF65-F5344CB8AC3E}">
        <p14:creationId xmlns:p14="http://schemas.microsoft.com/office/powerpoint/2010/main" val="3652142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extLst>
          </p:cNvPr>
          <p:cNvSpPr>
            <a:spLocks noGrp="1"/>
          </p:cNvSpPr>
          <p:nvPr>
            <p:ph type="dt" sz="half" idx="10"/>
          </p:nvPr>
        </p:nvSpPr>
        <p:spPr/>
        <p:txBody>
          <a:bodyPr/>
          <a:lstStyle>
            <a:lvl1pPr>
              <a:defRPr/>
            </a:lvl1pPr>
          </a:lstStyle>
          <a:p>
            <a:pPr>
              <a:defRPr/>
            </a:pPr>
            <a:fld id="{C65DE799-287D-4954-9066-68D8F2F18448}" type="datetimeFigureOut">
              <a:rPr lang="en-US"/>
              <a:pPr>
                <a:defRPr/>
              </a:pPr>
              <a:t>03-Aug-25</a:t>
            </a:fld>
            <a:endParaRPr lang="en-US"/>
          </a:p>
        </p:txBody>
      </p:sp>
      <p:sp>
        <p:nvSpPr>
          <p:cNvPr id="8"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extLst>
          </p:cNvPr>
          <p:cNvSpPr>
            <a:spLocks noGrp="1"/>
          </p:cNvSpPr>
          <p:nvPr>
            <p:ph type="sldNum" sz="quarter" idx="12"/>
          </p:nvPr>
        </p:nvSpPr>
        <p:spPr/>
        <p:txBody>
          <a:bodyPr/>
          <a:lstStyle>
            <a:lvl1pPr>
              <a:defRPr/>
            </a:lvl1pPr>
          </a:lstStyle>
          <a:p>
            <a:pPr>
              <a:defRPr/>
            </a:pPr>
            <a:fld id="{4B18DA42-9801-4D2C-87ED-6E5E82BED977}" type="slidenum">
              <a:rPr lang="en-US"/>
              <a:pPr>
                <a:defRPr/>
              </a:pPr>
              <a:t>‹#›</a:t>
            </a:fld>
            <a:endParaRPr lang="en-US"/>
          </a:p>
        </p:txBody>
      </p:sp>
    </p:spTree>
    <p:extLst>
      <p:ext uri="{BB962C8B-B14F-4D97-AF65-F5344CB8AC3E}">
        <p14:creationId xmlns:p14="http://schemas.microsoft.com/office/powerpoint/2010/main" val="3751882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p>
        </p:txBody>
      </p:sp>
      <p:sp>
        <p:nvSpPr>
          <p:cNvPr id="3" name="Date Placeholder 3">
            <a:extLst>
              <a:ext uri="{FF2B5EF4-FFF2-40B4-BE49-F238E27FC236}"/>
            </a:extLst>
          </p:cNvPr>
          <p:cNvSpPr>
            <a:spLocks noGrp="1"/>
          </p:cNvSpPr>
          <p:nvPr>
            <p:ph type="dt" sz="half" idx="10"/>
          </p:nvPr>
        </p:nvSpPr>
        <p:spPr/>
        <p:txBody>
          <a:bodyPr/>
          <a:lstStyle>
            <a:lvl1pPr>
              <a:defRPr/>
            </a:lvl1pPr>
          </a:lstStyle>
          <a:p>
            <a:pPr>
              <a:defRPr/>
            </a:pPr>
            <a:fld id="{F2AF3979-2112-4B42-9980-D19FA097847E}" type="datetimeFigureOut">
              <a:rPr lang="en-US"/>
              <a:pPr>
                <a:defRPr/>
              </a:pPr>
              <a:t>03-Aug-25</a:t>
            </a:fld>
            <a:endParaRPr lang="en-US"/>
          </a:p>
        </p:txBody>
      </p:sp>
      <p:sp>
        <p:nvSpPr>
          <p:cNvPr id="4"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extLst>
          </p:cNvPr>
          <p:cNvSpPr>
            <a:spLocks noGrp="1"/>
          </p:cNvSpPr>
          <p:nvPr>
            <p:ph type="sldNum" sz="quarter" idx="12"/>
          </p:nvPr>
        </p:nvSpPr>
        <p:spPr/>
        <p:txBody>
          <a:bodyPr/>
          <a:lstStyle>
            <a:lvl1pPr>
              <a:defRPr/>
            </a:lvl1pPr>
          </a:lstStyle>
          <a:p>
            <a:pPr>
              <a:defRPr/>
            </a:pPr>
            <a:fld id="{6A4545DA-2F3C-4B24-8179-55AD71A76878}" type="slidenum">
              <a:rPr lang="en-US"/>
              <a:pPr>
                <a:defRPr/>
              </a:pPr>
              <a:t>‹#›</a:t>
            </a:fld>
            <a:endParaRPr lang="en-US"/>
          </a:p>
        </p:txBody>
      </p:sp>
    </p:spTree>
    <p:extLst>
      <p:ext uri="{BB962C8B-B14F-4D97-AF65-F5344CB8AC3E}">
        <p14:creationId xmlns:p14="http://schemas.microsoft.com/office/powerpoint/2010/main" val="3707799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extLst>
          </p:cNvPr>
          <p:cNvSpPr>
            <a:spLocks noGrp="1"/>
          </p:cNvSpPr>
          <p:nvPr>
            <p:ph type="dt" sz="half" idx="10"/>
          </p:nvPr>
        </p:nvSpPr>
        <p:spPr/>
        <p:txBody>
          <a:bodyPr/>
          <a:lstStyle>
            <a:lvl1pPr>
              <a:defRPr/>
            </a:lvl1pPr>
          </a:lstStyle>
          <a:p>
            <a:pPr>
              <a:defRPr/>
            </a:pPr>
            <a:fld id="{56AF1884-9E17-4097-A7C0-20B92DF280FA}" type="datetimeFigureOut">
              <a:rPr lang="en-US"/>
              <a:pPr>
                <a:defRPr/>
              </a:pPr>
              <a:t>03-Aug-25</a:t>
            </a:fld>
            <a:endParaRPr lang="en-US"/>
          </a:p>
        </p:txBody>
      </p:sp>
      <p:sp>
        <p:nvSpPr>
          <p:cNvPr id="3"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extLst>
          </p:cNvPr>
          <p:cNvSpPr>
            <a:spLocks noGrp="1"/>
          </p:cNvSpPr>
          <p:nvPr>
            <p:ph type="sldNum" sz="quarter" idx="12"/>
          </p:nvPr>
        </p:nvSpPr>
        <p:spPr/>
        <p:txBody>
          <a:bodyPr/>
          <a:lstStyle>
            <a:lvl1pPr>
              <a:defRPr/>
            </a:lvl1pPr>
          </a:lstStyle>
          <a:p>
            <a:pPr>
              <a:defRPr/>
            </a:pPr>
            <a:fld id="{2715BBAD-DE67-4EC3-A832-CDDEA8BF9554}" type="slidenum">
              <a:rPr lang="en-US"/>
              <a:pPr>
                <a:defRPr/>
              </a:pPr>
              <a:t>‹#›</a:t>
            </a:fld>
            <a:endParaRPr lang="en-US"/>
          </a:p>
        </p:txBody>
      </p:sp>
    </p:spTree>
    <p:extLst>
      <p:ext uri="{BB962C8B-B14F-4D97-AF65-F5344CB8AC3E}">
        <p14:creationId xmlns:p14="http://schemas.microsoft.com/office/powerpoint/2010/main" val="33455642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extLst>
          </p:cNvPr>
          <p:cNvSpPr>
            <a:spLocks noGrp="1"/>
          </p:cNvSpPr>
          <p:nvPr>
            <p:ph type="dt" sz="half" idx="10"/>
          </p:nvPr>
        </p:nvSpPr>
        <p:spPr/>
        <p:txBody>
          <a:bodyPr/>
          <a:lstStyle>
            <a:lvl1pPr>
              <a:defRPr/>
            </a:lvl1pPr>
          </a:lstStyle>
          <a:p>
            <a:pPr>
              <a:defRPr/>
            </a:pPr>
            <a:fld id="{21628B4A-B0CD-4A65-BE74-4147F98A5B99}" type="datetimeFigureOut">
              <a:rPr lang="en-US"/>
              <a:pPr>
                <a:defRPr/>
              </a:pPr>
              <a:t>03-Aug-25</a:t>
            </a:fld>
            <a:endParaRPr lang="en-US"/>
          </a:p>
        </p:txBody>
      </p:sp>
      <p:sp>
        <p:nvSpPr>
          <p:cNvPr id="6"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extLst>
          </p:cNvPr>
          <p:cNvSpPr>
            <a:spLocks noGrp="1"/>
          </p:cNvSpPr>
          <p:nvPr>
            <p:ph type="sldNum" sz="quarter" idx="12"/>
          </p:nvPr>
        </p:nvSpPr>
        <p:spPr/>
        <p:txBody>
          <a:bodyPr/>
          <a:lstStyle>
            <a:lvl1pPr>
              <a:defRPr/>
            </a:lvl1pPr>
          </a:lstStyle>
          <a:p>
            <a:pPr>
              <a:defRPr/>
            </a:pPr>
            <a:fld id="{157ECF71-D2E6-41C1-A7A9-2966C04F02BF}" type="slidenum">
              <a:rPr lang="en-US"/>
              <a:pPr>
                <a:defRPr/>
              </a:pPr>
              <a:t>‹#›</a:t>
            </a:fld>
            <a:endParaRPr lang="en-US"/>
          </a:p>
        </p:txBody>
      </p:sp>
    </p:spTree>
    <p:extLst>
      <p:ext uri="{BB962C8B-B14F-4D97-AF65-F5344CB8AC3E}">
        <p14:creationId xmlns:p14="http://schemas.microsoft.com/office/powerpoint/2010/main" val="536426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a:extLst>
              <a:ext uri="{FF2B5EF4-FFF2-40B4-BE49-F238E27FC236}"/>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extLst>
          </p:cNvPr>
          <p:cNvSpPr>
            <a:spLocks noGrp="1"/>
          </p:cNvSpPr>
          <p:nvPr>
            <p:ph type="dt" sz="half" idx="10"/>
          </p:nvPr>
        </p:nvSpPr>
        <p:spPr/>
        <p:txBody>
          <a:bodyPr/>
          <a:lstStyle>
            <a:lvl1pPr>
              <a:defRPr/>
            </a:lvl1pPr>
          </a:lstStyle>
          <a:p>
            <a:pPr>
              <a:defRPr/>
            </a:pPr>
            <a:fld id="{00D69F0E-9857-42D1-8BD0-89180C8A85EF}" type="datetimeFigureOut">
              <a:rPr lang="en-US"/>
              <a:pPr>
                <a:defRPr/>
              </a:pPr>
              <a:t>03-Aug-25</a:t>
            </a:fld>
            <a:endParaRPr lang="en-US"/>
          </a:p>
        </p:txBody>
      </p:sp>
      <p:sp>
        <p:nvSpPr>
          <p:cNvPr id="6"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extLst>
          </p:cNvPr>
          <p:cNvSpPr>
            <a:spLocks noGrp="1"/>
          </p:cNvSpPr>
          <p:nvPr>
            <p:ph type="sldNum" sz="quarter" idx="12"/>
          </p:nvPr>
        </p:nvSpPr>
        <p:spPr/>
        <p:txBody>
          <a:bodyPr/>
          <a:lstStyle>
            <a:lvl1pPr>
              <a:defRPr/>
            </a:lvl1pPr>
          </a:lstStyle>
          <a:p>
            <a:pPr>
              <a:defRPr/>
            </a:pPr>
            <a:fld id="{71598C52-7BF9-4A03-ACBA-E23F8BC51276}" type="slidenum">
              <a:rPr lang="en-US"/>
              <a:pPr>
                <a:defRPr/>
              </a:pPr>
              <a:t>‹#›</a:t>
            </a:fld>
            <a:endParaRPr lang="en-US"/>
          </a:p>
        </p:txBody>
      </p:sp>
    </p:spTree>
    <p:extLst>
      <p:ext uri="{BB962C8B-B14F-4D97-AF65-F5344CB8AC3E}">
        <p14:creationId xmlns:p14="http://schemas.microsoft.com/office/powerpoint/2010/main" val="24932522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5304860D-1625-4552-8499-377ED51AAA3C}" type="datetimeFigureOut">
              <a:rPr lang="en-US"/>
              <a:pPr>
                <a:defRPr/>
              </a:pPr>
              <a:t>03-Aug-25</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FDCCF4A6-051C-458C-A7A0-AD47637B44A2}" type="slidenum">
              <a:rPr lang="en-US"/>
              <a:pPr>
                <a:defRPr/>
              </a:pPr>
              <a:t>‹#›</a:t>
            </a:fld>
            <a:endParaRPr lang="en-US"/>
          </a:p>
        </p:txBody>
      </p:sp>
    </p:spTree>
    <p:extLst>
      <p:ext uri="{BB962C8B-B14F-4D97-AF65-F5344CB8AC3E}">
        <p14:creationId xmlns:p14="http://schemas.microsoft.com/office/powerpoint/2010/main" val="3259608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B9E5E262-4AD9-4631-811E-4E99EC14CF9E}" type="datetimeFigureOut">
              <a:rPr lang="en-US"/>
              <a:pPr>
                <a:defRPr/>
              </a:pPr>
              <a:t>03-Aug-25</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A1F94F1D-CC09-4528-BB20-29008BC332D0}" type="slidenum">
              <a:rPr lang="en-US"/>
              <a:pPr>
                <a:defRPr/>
              </a:pPr>
              <a:t>‹#›</a:t>
            </a:fld>
            <a:endParaRPr lang="en-US"/>
          </a:p>
        </p:txBody>
      </p:sp>
    </p:spTree>
    <p:extLst>
      <p:ext uri="{BB962C8B-B14F-4D97-AF65-F5344CB8AC3E}">
        <p14:creationId xmlns:p14="http://schemas.microsoft.com/office/powerpoint/2010/main" val="1042479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a:extLst>
              <a:ext uri="{FF2B5EF4-FFF2-40B4-BE49-F238E27FC236}"/>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D06BE8-E061-41FA-A55B-D4DE035AAD7C}" type="datetimeFigureOut">
              <a:rPr lang="en-US"/>
              <a:pPr>
                <a:defRPr/>
              </a:pPr>
              <a:t>03-Aug-25</a:t>
            </a:fld>
            <a:endParaRPr lang="en-US"/>
          </a:p>
        </p:txBody>
      </p:sp>
      <p:sp>
        <p:nvSpPr>
          <p:cNvPr id="5" name="Footer Placeholder 4">
            <a:extLst>
              <a:ext uri="{FF2B5EF4-FFF2-40B4-BE49-F238E27FC236}"/>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F58B26F5-6739-4400-9EAC-8D5F265DC85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a:defRPr>
      </a:lvl2pPr>
      <a:lvl3pPr algn="l" rtl="0" eaLnBrk="0" fontAlgn="base" hangingPunct="0">
        <a:lnSpc>
          <a:spcPct val="90000"/>
        </a:lnSpc>
        <a:spcBef>
          <a:spcPct val="0"/>
        </a:spcBef>
        <a:spcAft>
          <a:spcPct val="0"/>
        </a:spcAft>
        <a:defRPr sz="4400">
          <a:solidFill>
            <a:schemeClr val="tx1"/>
          </a:solidFill>
          <a:latin typeface="Calibri Light"/>
        </a:defRPr>
      </a:lvl3pPr>
      <a:lvl4pPr algn="l" rtl="0" eaLnBrk="0" fontAlgn="base" hangingPunct="0">
        <a:lnSpc>
          <a:spcPct val="90000"/>
        </a:lnSpc>
        <a:spcBef>
          <a:spcPct val="0"/>
        </a:spcBef>
        <a:spcAft>
          <a:spcPct val="0"/>
        </a:spcAft>
        <a:defRPr sz="4400">
          <a:solidFill>
            <a:schemeClr val="tx1"/>
          </a:solidFill>
          <a:latin typeface="Calibri Light"/>
        </a:defRPr>
      </a:lvl4pPr>
      <a:lvl5pPr algn="l" rtl="0" eaLnBrk="0" fontAlgn="base" hangingPunct="0">
        <a:lnSpc>
          <a:spcPct val="90000"/>
        </a:lnSpc>
        <a:spcBef>
          <a:spcPct val="0"/>
        </a:spcBef>
        <a:spcAft>
          <a:spcPct val="0"/>
        </a:spcAft>
        <a:defRPr sz="4400">
          <a:solidFill>
            <a:schemeClr val="tx1"/>
          </a:solidFill>
          <a:latin typeface="Calibri Light"/>
        </a:defRPr>
      </a:lvl5pPr>
      <a:lvl6pPr marL="457200" algn="l" rtl="0" fontAlgn="base">
        <a:lnSpc>
          <a:spcPct val="90000"/>
        </a:lnSpc>
        <a:spcBef>
          <a:spcPct val="0"/>
        </a:spcBef>
        <a:spcAft>
          <a:spcPct val="0"/>
        </a:spcAft>
        <a:defRPr sz="4400">
          <a:solidFill>
            <a:schemeClr val="tx1"/>
          </a:solidFill>
          <a:latin typeface="Calibri Light"/>
        </a:defRPr>
      </a:lvl6pPr>
      <a:lvl7pPr marL="914400" algn="l" rtl="0" fontAlgn="base">
        <a:lnSpc>
          <a:spcPct val="90000"/>
        </a:lnSpc>
        <a:spcBef>
          <a:spcPct val="0"/>
        </a:spcBef>
        <a:spcAft>
          <a:spcPct val="0"/>
        </a:spcAft>
        <a:defRPr sz="4400">
          <a:solidFill>
            <a:schemeClr val="tx1"/>
          </a:solidFill>
          <a:latin typeface="Calibri Light"/>
        </a:defRPr>
      </a:lvl7pPr>
      <a:lvl8pPr marL="1371600" algn="l" rtl="0" fontAlgn="base">
        <a:lnSpc>
          <a:spcPct val="90000"/>
        </a:lnSpc>
        <a:spcBef>
          <a:spcPct val="0"/>
        </a:spcBef>
        <a:spcAft>
          <a:spcPct val="0"/>
        </a:spcAft>
        <a:defRPr sz="4400">
          <a:solidFill>
            <a:schemeClr val="tx1"/>
          </a:solidFill>
          <a:latin typeface="Calibri Light"/>
        </a:defRPr>
      </a:lvl8pPr>
      <a:lvl9pPr marL="1828800" algn="l" rtl="0" fontAlgn="base">
        <a:lnSpc>
          <a:spcPct val="90000"/>
        </a:lnSpc>
        <a:spcBef>
          <a:spcPct val="0"/>
        </a:spcBef>
        <a:spcAft>
          <a:spcPct val="0"/>
        </a:spcAft>
        <a:defRPr sz="4400">
          <a:solidFill>
            <a:schemeClr val="tx1"/>
          </a:solidFill>
          <a:latin typeface="Calibri Light"/>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png"/><Relationship Id="rId7"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jpe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9.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2.png"/><Relationship Id="rId7"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6.png"/><Relationship Id="rId9"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png"/><Relationship Id="rId7"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2.png"/><Relationship Id="rId7" Type="http://schemas.openxmlformats.org/officeDocument/2006/relationships/image" Target="../media/image35.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jpeg"/><Relationship Id="rId4" Type="http://schemas.openxmlformats.org/officeDocument/2006/relationships/image" Target="../media/image32.png"/><Relationship Id="rId9" Type="http://schemas.openxmlformats.org/officeDocument/2006/relationships/image" Target="../media/image37.png"/></Relationships>
</file>

<file path=ppt/slides/_rels/slide14.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2.png"/><Relationship Id="rId7" Type="http://schemas.openxmlformats.org/officeDocument/2006/relationships/image" Target="../media/image4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5.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2.png"/><Relationship Id="rId7" Type="http://schemas.openxmlformats.org/officeDocument/2006/relationships/image" Target="../media/image4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388"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3362325" y="182563"/>
            <a:ext cx="8829675" cy="2924175"/>
          </a:xfrm>
          <a:prstGeom prst="rect">
            <a:avLst/>
          </a:prstGeom>
          <a:noFill/>
        </p:spPr>
        <p:txBody>
          <a:bodyPr>
            <a:spAutoFit/>
          </a:bodyPr>
          <a:lstStyle/>
          <a:p>
            <a:pPr algn="ctr">
              <a:defRPr/>
            </a:pPr>
            <a:r>
              <a:rPr lang="en-US" sz="4000" b="1" dirty="0">
                <a:solidFill>
                  <a:srgbClr val="FF0000"/>
                </a:solidFill>
                <a:latin typeface="Aharoni" pitchFamily="2" charset="-79"/>
                <a:cs typeface="Aharoni" pitchFamily="2" charset="-79"/>
              </a:rPr>
              <a:t>M.P.N</a:t>
            </a:r>
            <a:r>
              <a:rPr lang="en-US" sz="4000" b="1" dirty="0">
                <a:solidFill>
                  <a:srgbClr val="7030A0"/>
                </a:solidFill>
                <a:latin typeface="Aharoni" pitchFamily="2" charset="-79"/>
                <a:cs typeface="Aharoni" pitchFamily="2" charset="-79"/>
              </a:rPr>
              <a:t>ACHIMUTHU</a:t>
            </a:r>
            <a:r>
              <a:rPr lang="en-US" sz="4000" b="1" dirty="0">
                <a:solidFill>
                  <a:schemeClr val="accent1">
                    <a:lumMod val="50000"/>
                  </a:schemeClr>
                </a:solidFill>
                <a:latin typeface="Aharoni" pitchFamily="2" charset="-79"/>
                <a:cs typeface="Aharoni" pitchFamily="2" charset="-79"/>
              </a:rPr>
              <a:t> </a:t>
            </a:r>
            <a:r>
              <a:rPr lang="en-US" sz="4000" b="1" dirty="0">
                <a:solidFill>
                  <a:srgbClr val="FF0000"/>
                </a:solidFill>
                <a:latin typeface="Aharoni" pitchFamily="2" charset="-79"/>
                <a:cs typeface="Aharoni" pitchFamily="2" charset="-79"/>
              </a:rPr>
              <a:t>M.J</a:t>
            </a:r>
            <a:r>
              <a:rPr lang="en-US" sz="4000" b="1" dirty="0">
                <a:solidFill>
                  <a:srgbClr val="7030A0"/>
                </a:solidFill>
                <a:latin typeface="Aharoni" pitchFamily="2" charset="-79"/>
                <a:cs typeface="Aharoni" pitchFamily="2" charset="-79"/>
              </a:rPr>
              <a:t>AGANATHAN</a:t>
            </a:r>
            <a:r>
              <a:rPr lang="en-US" sz="4000" b="1" dirty="0">
                <a:solidFill>
                  <a:schemeClr val="accent1">
                    <a:lumMod val="50000"/>
                  </a:schemeClr>
                </a:solidFill>
                <a:latin typeface="Aharoni" pitchFamily="2" charset="-79"/>
                <a:cs typeface="Aharoni" pitchFamily="2" charset="-79"/>
              </a:rPr>
              <a:t> </a:t>
            </a:r>
            <a:r>
              <a:rPr lang="en-US" sz="4000" b="1" dirty="0">
                <a:solidFill>
                  <a:srgbClr val="FF0000"/>
                </a:solidFill>
                <a:latin typeface="Aharoni" pitchFamily="2" charset="-79"/>
                <a:cs typeface="Aharoni" pitchFamily="2" charset="-79"/>
              </a:rPr>
              <a:t>E</a:t>
            </a:r>
            <a:r>
              <a:rPr lang="en-US" sz="4000" b="1" dirty="0">
                <a:solidFill>
                  <a:srgbClr val="7030A0"/>
                </a:solidFill>
                <a:latin typeface="Aharoni" pitchFamily="2" charset="-79"/>
                <a:cs typeface="Aharoni" pitchFamily="2" charset="-79"/>
              </a:rPr>
              <a:t>NGINEERING</a:t>
            </a:r>
            <a:r>
              <a:rPr lang="en-US" sz="4000" b="1" dirty="0">
                <a:solidFill>
                  <a:schemeClr val="accent1">
                    <a:lumMod val="50000"/>
                  </a:schemeClr>
                </a:solidFill>
                <a:latin typeface="Aharoni" pitchFamily="2" charset="-79"/>
                <a:cs typeface="Aharoni" pitchFamily="2" charset="-79"/>
              </a:rPr>
              <a:t> </a:t>
            </a:r>
            <a:r>
              <a:rPr lang="en-US" sz="4000" b="1" dirty="0">
                <a:solidFill>
                  <a:srgbClr val="FF0000"/>
                </a:solidFill>
                <a:latin typeface="Aharoni" pitchFamily="2" charset="-79"/>
                <a:cs typeface="Aharoni" pitchFamily="2" charset="-79"/>
              </a:rPr>
              <a:t>C</a:t>
            </a:r>
            <a:r>
              <a:rPr lang="en-US" sz="4000" b="1" dirty="0">
                <a:solidFill>
                  <a:srgbClr val="7030A0"/>
                </a:solidFill>
                <a:latin typeface="Aharoni" pitchFamily="2" charset="-79"/>
                <a:cs typeface="Aharoni" pitchFamily="2" charset="-79"/>
              </a:rPr>
              <a:t>OLLEGE</a:t>
            </a:r>
            <a:r>
              <a:rPr lang="en-US" sz="4000" b="1" dirty="0">
                <a:solidFill>
                  <a:schemeClr val="accent1">
                    <a:lumMod val="50000"/>
                  </a:schemeClr>
                </a:solidFill>
                <a:latin typeface="Aharoni" pitchFamily="2" charset="-79"/>
                <a:cs typeface="Aharoni" pitchFamily="2" charset="-79"/>
              </a:rPr>
              <a:t> </a:t>
            </a:r>
          </a:p>
          <a:p>
            <a:pPr algn="ctr">
              <a:defRPr/>
            </a:pPr>
            <a:r>
              <a:rPr lang="en-US" sz="2000" b="1" dirty="0">
                <a:solidFill>
                  <a:schemeClr val="accent1">
                    <a:lumMod val="50000"/>
                  </a:schemeClr>
                </a:solidFill>
              </a:rPr>
              <a:t>CHENNIMALAI, ERODE – 638112.</a:t>
            </a:r>
          </a:p>
          <a:p>
            <a:pPr algn="ctr">
              <a:defRPr/>
            </a:pPr>
            <a:endParaRPr lang="en-US" sz="2000" b="1" dirty="0">
              <a:solidFill>
                <a:schemeClr val="accent1">
                  <a:lumMod val="50000"/>
                </a:schemeClr>
              </a:solidFill>
            </a:endParaRPr>
          </a:p>
          <a:p>
            <a:pPr algn="ctr">
              <a:defRPr/>
            </a:pPr>
            <a:r>
              <a:rPr lang="en-US" sz="3200" b="1" dirty="0">
                <a:solidFill>
                  <a:srgbClr val="15790D"/>
                </a:solidFill>
              </a:rPr>
              <a:t>DEPARTMENT OF ELECTRONICS AND COMMUNICATION ENGINEERING</a:t>
            </a:r>
            <a:endParaRPr lang="en-IN" sz="3200" b="1" dirty="0">
              <a:solidFill>
                <a:srgbClr val="15790D"/>
              </a:solidFill>
            </a:endParaRPr>
          </a:p>
        </p:txBody>
      </p:sp>
      <p:sp>
        <p:nvSpPr>
          <p:cNvPr id="7" name="Rectangle 6"/>
          <p:cNvSpPr/>
          <p:nvPr/>
        </p:nvSpPr>
        <p:spPr>
          <a:xfrm>
            <a:off x="3704481" y="3389365"/>
            <a:ext cx="7901367" cy="923330"/>
          </a:xfrm>
          <a:prstGeom prst="rect">
            <a:avLst/>
          </a:prstGeom>
          <a:noFill/>
        </p:spPr>
        <p:txBody>
          <a:bodyPr>
            <a:spAutoFit/>
          </a:bodyPr>
          <a:lstStyle/>
          <a:p>
            <a:pPr algn="ctr">
              <a:defRPr/>
            </a:pPr>
            <a:r>
              <a:rPr lang="en-US" sz="5400" b="1" dirty="0">
                <a:ln w="10541" cmpd="sng">
                  <a:solidFill>
                    <a:schemeClr val="accent1">
                      <a:shade val="88000"/>
                      <a:satMod val="110000"/>
                    </a:schemeClr>
                  </a:solidFill>
                  <a:prstDash val="solid"/>
                </a:ln>
                <a:solidFill>
                  <a:srgbClr val="FF0066"/>
                </a:solidFill>
                <a:latin typeface="Aharoni" pitchFamily="2" charset="-79"/>
                <a:cs typeface="Aharoni" pitchFamily="2" charset="-79"/>
              </a:rPr>
              <a:t>HEARTY WELCOME ALL</a:t>
            </a:r>
            <a:endParaRPr lang="en-IN" sz="5400" b="1" dirty="0">
              <a:ln w="10541" cmpd="sng">
                <a:solidFill>
                  <a:schemeClr val="accent1">
                    <a:shade val="88000"/>
                    <a:satMod val="110000"/>
                  </a:schemeClr>
                </a:solidFill>
                <a:prstDash val="solid"/>
              </a:ln>
              <a:solidFill>
                <a:srgbClr val="FF0066"/>
              </a:solidFill>
            </a:endParaRPr>
          </a:p>
        </p:txBody>
      </p:sp>
      <p:sp>
        <p:nvSpPr>
          <p:cNvPr id="2054" name="TextBox 7"/>
          <p:cNvSpPr txBox="1">
            <a:spLocks noChangeArrowheads="1"/>
          </p:cNvSpPr>
          <p:nvPr/>
        </p:nvSpPr>
        <p:spPr bwMode="auto">
          <a:xfrm>
            <a:off x="11942763" y="5529263"/>
            <a:ext cx="185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IN"/>
          </a:p>
        </p:txBody>
      </p:sp>
      <p:pic>
        <p:nvPicPr>
          <p:cNvPr id="2055" name="Picture 7"/>
          <p:cNvPicPr>
            <a:picLocks noChangeAspect="1" noChangeArrowheads="1"/>
          </p:cNvPicPr>
          <p:nvPr/>
        </p:nvPicPr>
        <p:blipFill>
          <a:blip r:embed="rId4"/>
          <a:srcRect/>
          <a:stretch>
            <a:fillRect/>
          </a:stretch>
        </p:blipFill>
        <p:spPr bwMode="auto">
          <a:xfrm>
            <a:off x="211016" y="211015"/>
            <a:ext cx="2841674" cy="1818051"/>
          </a:xfrm>
          <a:prstGeom prst="rect">
            <a:avLst/>
          </a:prstGeom>
          <a:ln>
            <a:noFill/>
          </a:ln>
          <a:effectLst>
            <a:softEdge rad="112500"/>
          </a:effectLst>
        </p:spPr>
      </p:pic>
      <p:pic>
        <p:nvPicPr>
          <p:cNvPr id="2056" name="Picture 8"/>
          <p:cNvPicPr>
            <a:picLocks noChangeAspect="1" noChangeArrowheads="1"/>
          </p:cNvPicPr>
          <p:nvPr/>
        </p:nvPicPr>
        <p:blipFill>
          <a:blip r:embed="rId5"/>
          <a:srcRect/>
          <a:stretch>
            <a:fillRect/>
          </a:stretch>
        </p:blipFill>
        <p:spPr bwMode="auto">
          <a:xfrm>
            <a:off x="276662" y="2293034"/>
            <a:ext cx="2741057" cy="1828799"/>
          </a:xfrm>
          <a:prstGeom prst="rect">
            <a:avLst/>
          </a:prstGeom>
          <a:ln>
            <a:noFill/>
          </a:ln>
          <a:effectLst>
            <a:softEdge rad="112500"/>
          </a:effectLst>
        </p:spPr>
      </p:pic>
      <p:pic>
        <p:nvPicPr>
          <p:cNvPr id="2059" name="Picture 11"/>
          <p:cNvPicPr>
            <a:picLocks noChangeAspect="1" noChangeArrowheads="1"/>
          </p:cNvPicPr>
          <p:nvPr/>
        </p:nvPicPr>
        <p:blipFill>
          <a:blip r:embed="rId6" cstate="print"/>
          <a:srcRect/>
          <a:stretch>
            <a:fillRect/>
          </a:stretch>
        </p:blipFill>
        <p:spPr bwMode="auto">
          <a:xfrm>
            <a:off x="6386660" y="5492623"/>
            <a:ext cx="2124294" cy="159046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3077" name="TextBox 5"/>
          <p:cNvSpPr txBox="1">
            <a:spLocks noChangeArrowheads="1"/>
          </p:cNvSpPr>
          <p:nvPr/>
        </p:nvSpPr>
        <p:spPr bwMode="auto">
          <a:xfrm>
            <a:off x="280988" y="2095500"/>
            <a:ext cx="2757487" cy="289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endParaRPr lang="en-US" sz="2800" b="1">
              <a:solidFill>
                <a:srgbClr val="92D050"/>
              </a:solidFill>
            </a:endParaRPr>
          </a:p>
          <a:p>
            <a:pPr algn="ctr" eaLnBrk="1" hangingPunct="1"/>
            <a:endParaRPr lang="en-US" sz="2800" b="1">
              <a:solidFill>
                <a:srgbClr val="92D050"/>
              </a:solidFill>
            </a:endParaRPr>
          </a:p>
          <a:p>
            <a:pPr algn="ctr" eaLnBrk="1" hangingPunct="1"/>
            <a:r>
              <a:rPr lang="en-US" sz="2800" b="1">
                <a:solidFill>
                  <a:srgbClr val="92D050"/>
                </a:solidFill>
              </a:rPr>
              <a:t>VISSION </a:t>
            </a:r>
          </a:p>
          <a:p>
            <a:pPr algn="ctr" eaLnBrk="1" hangingPunct="1"/>
            <a:r>
              <a:rPr lang="en-US" sz="1400" b="1">
                <a:solidFill>
                  <a:srgbClr val="92D050"/>
                </a:solidFill>
              </a:rPr>
              <a:t>AND</a:t>
            </a:r>
            <a:r>
              <a:rPr lang="en-US" sz="2800" b="1">
                <a:solidFill>
                  <a:srgbClr val="92D050"/>
                </a:solidFill>
              </a:rPr>
              <a:t> </a:t>
            </a:r>
          </a:p>
          <a:p>
            <a:pPr algn="ctr" eaLnBrk="1" hangingPunct="1"/>
            <a:r>
              <a:rPr lang="en-US" sz="2800" b="1">
                <a:solidFill>
                  <a:srgbClr val="92D050"/>
                </a:solidFill>
              </a:rPr>
              <a:t>MISSION </a:t>
            </a:r>
          </a:p>
          <a:p>
            <a:pPr algn="ctr" eaLnBrk="1" hangingPunct="1"/>
            <a:r>
              <a:rPr lang="en-US" sz="1400" b="1">
                <a:solidFill>
                  <a:srgbClr val="92D050"/>
                </a:solidFill>
              </a:rPr>
              <a:t>OF THE </a:t>
            </a:r>
            <a:r>
              <a:rPr lang="en-US" sz="2800" b="1">
                <a:solidFill>
                  <a:srgbClr val="92D050"/>
                </a:solidFill>
              </a:rPr>
              <a:t>DEPARTMENT </a:t>
            </a:r>
            <a:endParaRPr lang="en-IN" sz="2800" b="1">
              <a:solidFill>
                <a:srgbClr val="92D050"/>
              </a:solidFill>
            </a:endParaRPr>
          </a:p>
        </p:txBody>
      </p:sp>
      <p:sp>
        <p:nvSpPr>
          <p:cNvPr id="8" name="Rounded Rectangle 7"/>
          <p:cNvSpPr/>
          <p:nvPr/>
        </p:nvSpPr>
        <p:spPr>
          <a:xfrm>
            <a:off x="3446463" y="196850"/>
            <a:ext cx="8131175" cy="1941513"/>
          </a:xfrm>
          <a:prstGeom prst="roundRect">
            <a:avLst/>
          </a:prstGeom>
          <a:solidFill>
            <a:srgbClr val="ED8137"/>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US" sz="3200" b="1" dirty="0"/>
              <a:t>VISION:</a:t>
            </a:r>
          </a:p>
          <a:p>
            <a:pPr algn="just">
              <a:defRPr/>
            </a:pPr>
            <a:r>
              <a:rPr lang="en-IN" sz="2400" b="1" dirty="0"/>
              <a:t>       To produce </a:t>
            </a:r>
            <a:r>
              <a:rPr lang="en-IN" sz="2400" b="1" dirty="0">
                <a:solidFill>
                  <a:schemeClr val="accent1">
                    <a:lumMod val="50000"/>
                  </a:schemeClr>
                </a:solidFill>
              </a:rPr>
              <a:t>technically competent </a:t>
            </a:r>
            <a:r>
              <a:rPr lang="en-IN" sz="2400" b="1" dirty="0"/>
              <a:t>students in the field of Electronics and Communication Engineering by </a:t>
            </a:r>
            <a:r>
              <a:rPr lang="en-IN" sz="2400" b="1" dirty="0">
                <a:solidFill>
                  <a:schemeClr val="accent1">
                    <a:lumMod val="50000"/>
                  </a:schemeClr>
                </a:solidFill>
              </a:rPr>
              <a:t>imparting quality</a:t>
            </a:r>
            <a:r>
              <a:rPr lang="en-IN" sz="2400" b="1" dirty="0"/>
              <a:t> education with the </a:t>
            </a:r>
            <a:r>
              <a:rPr lang="en-IN" sz="2400" b="1" dirty="0">
                <a:solidFill>
                  <a:schemeClr val="accent1">
                    <a:lumMod val="50000"/>
                  </a:schemeClr>
                </a:solidFill>
              </a:rPr>
              <a:t>industrial and societal needs</a:t>
            </a:r>
            <a:r>
              <a:rPr lang="en-IN" sz="2400" b="1" dirty="0"/>
              <a:t>.</a:t>
            </a:r>
          </a:p>
        </p:txBody>
      </p:sp>
      <p:sp>
        <p:nvSpPr>
          <p:cNvPr id="9" name="Rounded Rectangle 8"/>
          <p:cNvSpPr/>
          <p:nvPr/>
        </p:nvSpPr>
        <p:spPr>
          <a:xfrm>
            <a:off x="3521075" y="2447925"/>
            <a:ext cx="8189913" cy="4410075"/>
          </a:xfrm>
          <a:prstGeom prst="roundRect">
            <a:avLst/>
          </a:prstGeom>
          <a:solidFill>
            <a:srgbClr val="60943C"/>
          </a:solidFill>
        </p:spPr>
        <p:style>
          <a:lnRef idx="2">
            <a:schemeClr val="accent6">
              <a:shade val="50000"/>
            </a:schemeClr>
          </a:lnRef>
          <a:fillRef idx="1">
            <a:schemeClr val="accent6"/>
          </a:fillRef>
          <a:effectRef idx="0">
            <a:schemeClr val="accent6"/>
          </a:effectRef>
          <a:fontRef idx="minor">
            <a:schemeClr val="lt1"/>
          </a:fontRef>
        </p:style>
        <p:txBody>
          <a:bodyPr anchor="ctr"/>
          <a:lstStyle/>
          <a:p>
            <a:pPr>
              <a:defRPr/>
            </a:pPr>
            <a:endParaRPr lang="en-US" sz="2000" b="1" dirty="0"/>
          </a:p>
          <a:p>
            <a:pPr>
              <a:defRPr/>
            </a:pPr>
            <a:endParaRPr lang="en-US" sz="2000" b="1" dirty="0"/>
          </a:p>
          <a:p>
            <a:pPr>
              <a:defRPr/>
            </a:pPr>
            <a:endParaRPr lang="en-US" sz="2000" b="1" dirty="0"/>
          </a:p>
          <a:p>
            <a:pPr>
              <a:defRPr/>
            </a:pPr>
            <a:endParaRPr lang="en-US" sz="2000" b="1" dirty="0"/>
          </a:p>
          <a:p>
            <a:pPr>
              <a:defRPr/>
            </a:pPr>
            <a:endParaRPr lang="en-US" sz="2000" b="1" dirty="0"/>
          </a:p>
          <a:p>
            <a:pPr>
              <a:defRPr/>
            </a:pPr>
            <a:endParaRPr lang="en-US" sz="2000" b="1" dirty="0"/>
          </a:p>
          <a:p>
            <a:pPr algn="ctr">
              <a:spcBef>
                <a:spcPts val="600"/>
              </a:spcBef>
              <a:spcAft>
                <a:spcPts val="600"/>
              </a:spcAft>
              <a:defRPr/>
            </a:pPr>
            <a:r>
              <a:rPr lang="en-US" sz="3200" b="1" dirty="0"/>
              <a:t>MISSION:</a:t>
            </a:r>
          </a:p>
          <a:p>
            <a:pPr algn="just">
              <a:buFont typeface="Wingdings" pitchFamily="2" charset="2"/>
              <a:buChar char="v"/>
              <a:defRPr/>
            </a:pPr>
            <a:r>
              <a:rPr lang="en-IN" sz="2400" dirty="0"/>
              <a:t>  </a:t>
            </a:r>
            <a:r>
              <a:rPr lang="en-IN" sz="2400" b="1" dirty="0"/>
              <a:t>To </a:t>
            </a:r>
            <a:r>
              <a:rPr lang="en-IN" sz="2400" b="1" dirty="0">
                <a:solidFill>
                  <a:srgbClr val="17F15A"/>
                </a:solidFill>
              </a:rPr>
              <a:t>disseminate technical knowledge </a:t>
            </a:r>
            <a:r>
              <a:rPr lang="en-IN" sz="2400" b="1" dirty="0"/>
              <a:t>in the field of Electronics and Communication Engineering and allied disciplines through </a:t>
            </a:r>
            <a:r>
              <a:rPr lang="en-IN" sz="2400" b="1" dirty="0">
                <a:solidFill>
                  <a:schemeClr val="accent1">
                    <a:lumMod val="50000"/>
                  </a:schemeClr>
                </a:solidFill>
              </a:rPr>
              <a:t>innovative teaching – learning process.</a:t>
            </a:r>
          </a:p>
          <a:p>
            <a:pPr algn="just">
              <a:defRPr/>
            </a:pPr>
            <a:endParaRPr lang="en-IN" sz="2400" b="1" dirty="0"/>
          </a:p>
          <a:p>
            <a:pPr algn="just">
              <a:buFont typeface="Wingdings" pitchFamily="2" charset="2"/>
              <a:buChar char="v"/>
              <a:defRPr/>
            </a:pPr>
            <a:r>
              <a:rPr lang="en-IN" sz="2400" b="1" dirty="0"/>
              <a:t>  To </a:t>
            </a:r>
            <a:r>
              <a:rPr lang="en-IN" sz="2400" b="1" dirty="0">
                <a:solidFill>
                  <a:srgbClr val="17F15A"/>
                </a:solidFill>
              </a:rPr>
              <a:t>enhance the research skills </a:t>
            </a:r>
            <a:r>
              <a:rPr lang="en-IN" sz="2400" b="1" dirty="0"/>
              <a:t>of graduates and make them </a:t>
            </a:r>
            <a:r>
              <a:rPr lang="en-IN" sz="2400" b="1" dirty="0">
                <a:solidFill>
                  <a:schemeClr val="accent1">
                    <a:lumMod val="50000"/>
                  </a:schemeClr>
                </a:solidFill>
              </a:rPr>
              <a:t>employable</a:t>
            </a:r>
            <a:r>
              <a:rPr lang="en-IN" sz="2400" b="1" dirty="0"/>
              <a:t> or choose </a:t>
            </a:r>
            <a:r>
              <a:rPr lang="en-IN" sz="2400" b="1" dirty="0">
                <a:solidFill>
                  <a:schemeClr val="accent1">
                    <a:lumMod val="50000"/>
                  </a:schemeClr>
                </a:solidFill>
              </a:rPr>
              <a:t>entrepreneurial ventures.</a:t>
            </a:r>
          </a:p>
          <a:p>
            <a:pPr algn="just">
              <a:defRPr/>
            </a:pPr>
            <a:endParaRPr lang="en-IN" sz="2400" b="1" dirty="0"/>
          </a:p>
          <a:p>
            <a:pPr algn="just">
              <a:buFont typeface="Wingdings" pitchFamily="2" charset="2"/>
              <a:buChar char="v"/>
              <a:defRPr/>
            </a:pPr>
            <a:r>
              <a:rPr lang="en-IN" sz="2400" b="1" dirty="0"/>
              <a:t>  To infuse </a:t>
            </a:r>
            <a:r>
              <a:rPr lang="en-IN" sz="2400" b="1" dirty="0">
                <a:solidFill>
                  <a:srgbClr val="17F15A"/>
                </a:solidFill>
              </a:rPr>
              <a:t>ethical and value based principles </a:t>
            </a:r>
            <a:r>
              <a:rPr lang="en-IN" sz="2400" b="1" dirty="0"/>
              <a:t>among students to make them to meet the </a:t>
            </a:r>
            <a:r>
              <a:rPr lang="en-IN" sz="2400" b="1" dirty="0">
                <a:solidFill>
                  <a:schemeClr val="accent1">
                    <a:lumMod val="50000"/>
                  </a:schemeClr>
                </a:solidFill>
              </a:rPr>
              <a:t>growing challenges of the industry and society.</a:t>
            </a:r>
          </a:p>
          <a:p>
            <a:pPr algn="just">
              <a:buFont typeface="Wingdings" pitchFamily="2" charset="2"/>
              <a:buChar char="v"/>
              <a:defRPr/>
            </a:pPr>
            <a:endParaRPr lang="en-US" sz="2000" dirty="0"/>
          </a:p>
          <a:p>
            <a:pPr algn="just">
              <a:buFont typeface="Wingdings" pitchFamily="2" charset="2"/>
              <a:buChar char="v"/>
              <a:defRPr/>
            </a:pPr>
            <a:endParaRPr lang="en-US" sz="2000" dirty="0"/>
          </a:p>
          <a:p>
            <a:pPr algn="just">
              <a:buFont typeface="Wingdings" pitchFamily="2" charset="2"/>
              <a:buChar char="v"/>
              <a:defRPr/>
            </a:pPr>
            <a:endParaRPr lang="en-IN" sz="2000" dirty="0"/>
          </a:p>
          <a:p>
            <a:pPr algn="ctr">
              <a:defRPr/>
            </a:pPr>
            <a:endParaRPr lang="en-US" sz="2800" b="1" dirty="0"/>
          </a:p>
          <a:p>
            <a:pPr algn="ctr">
              <a:defRPr/>
            </a:pPr>
            <a:endParaRPr lang="en-US" sz="2800" b="1" dirty="0"/>
          </a:p>
          <a:p>
            <a:pPr algn="ctr">
              <a:defRPr/>
            </a:pPr>
            <a:endParaRPr lang="en-IN" sz="2800" b="1" dirty="0"/>
          </a:p>
        </p:txBody>
      </p:sp>
      <p:pic>
        <p:nvPicPr>
          <p:cNvPr id="3078" name="Picture 6"/>
          <p:cNvPicPr>
            <a:picLocks noChangeAspect="1" noChangeArrowheads="1"/>
          </p:cNvPicPr>
          <p:nvPr/>
        </p:nvPicPr>
        <p:blipFill>
          <a:blip r:embed="rId4" cstate="print"/>
          <a:srcRect/>
          <a:stretch>
            <a:fillRect/>
          </a:stretch>
        </p:blipFill>
        <p:spPr bwMode="auto">
          <a:xfrm>
            <a:off x="812909" y="1393251"/>
            <a:ext cx="1536152" cy="118769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446463" y="196850"/>
            <a:ext cx="8329612" cy="647700"/>
          </a:xfrm>
          <a:prstGeom prst="roundRect">
            <a:avLst/>
          </a:prstGeom>
          <a:solidFill>
            <a:srgbClr val="FFFF00"/>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IN" sz="2800" b="1" dirty="0">
                <a:solidFill>
                  <a:srgbClr val="17067E"/>
                </a:solidFill>
              </a:rPr>
              <a:t>Program Educational Objectives (PEOs)</a:t>
            </a:r>
          </a:p>
        </p:txBody>
      </p:sp>
      <p:sp>
        <p:nvSpPr>
          <p:cNvPr id="9" name="Rounded Rectangle 8"/>
          <p:cNvSpPr/>
          <p:nvPr/>
        </p:nvSpPr>
        <p:spPr>
          <a:xfrm>
            <a:off x="3395663" y="1260475"/>
            <a:ext cx="8507412" cy="5597525"/>
          </a:xfrm>
          <a:prstGeom prst="roundRect">
            <a:avLst/>
          </a:prstGeom>
          <a:solidFill>
            <a:srgbClr val="F0FC7C"/>
          </a:solidFill>
        </p:spPr>
        <p:style>
          <a:lnRef idx="2">
            <a:schemeClr val="accent6">
              <a:shade val="50000"/>
            </a:schemeClr>
          </a:lnRef>
          <a:fillRef idx="1">
            <a:schemeClr val="accent6"/>
          </a:fillRef>
          <a:effectRef idx="0">
            <a:schemeClr val="accent6"/>
          </a:effectRef>
          <a:fontRef idx="minor">
            <a:schemeClr val="lt1"/>
          </a:fontRef>
        </p:style>
        <p:txBody>
          <a:bodyPr anchor="ctr"/>
          <a:lstStyle/>
          <a:p>
            <a:pPr algn="just">
              <a:buFont typeface="Wingdings" pitchFamily="2" charset="2"/>
              <a:buChar char="q"/>
              <a:defRPr/>
            </a:pPr>
            <a:endParaRPr lang="en-IN" sz="2000" dirty="0">
              <a:solidFill>
                <a:schemeClr val="accent6">
                  <a:lumMod val="50000"/>
                </a:schemeClr>
              </a:solidFill>
            </a:endParaRPr>
          </a:p>
          <a:p>
            <a:pPr algn="just">
              <a:defRPr/>
            </a:pPr>
            <a:r>
              <a:rPr lang="en-US" sz="2400" b="1" dirty="0">
                <a:solidFill>
                  <a:schemeClr val="tx2"/>
                </a:solidFill>
                <a:latin typeface="Bookman Old Style" pitchFamily="18" charset="0"/>
              </a:rPr>
              <a:t>Graduates of Electronics and Communication Engineering will:</a:t>
            </a:r>
          </a:p>
          <a:p>
            <a:pPr algn="just">
              <a:buFont typeface="Arial" pitchFamily="34" charset="0"/>
              <a:buChar char="•"/>
              <a:defRPr/>
            </a:pPr>
            <a:r>
              <a:rPr lang="en-US" sz="2400" dirty="0">
                <a:solidFill>
                  <a:schemeClr val="accent6">
                    <a:lumMod val="50000"/>
                  </a:schemeClr>
                </a:solidFill>
                <a:latin typeface="Times New Roman" pitchFamily="18" charset="0"/>
                <a:cs typeface="Times New Roman" pitchFamily="18" charset="0"/>
              </a:rPr>
              <a:t>To enable graduates to pursue research, or have a successful career in academia or industries associated with Electronics and Communication Engineering, or as entrepreneurs.</a:t>
            </a:r>
          </a:p>
          <a:p>
            <a:pPr algn="just">
              <a:defRPr/>
            </a:pPr>
            <a:endParaRPr lang="en-US" sz="2400" dirty="0">
              <a:solidFill>
                <a:schemeClr val="accent6">
                  <a:lumMod val="50000"/>
                </a:schemeClr>
              </a:solidFill>
              <a:latin typeface="Times New Roman" pitchFamily="18" charset="0"/>
              <a:cs typeface="Times New Roman" pitchFamily="18" charset="0"/>
            </a:endParaRPr>
          </a:p>
          <a:p>
            <a:pPr algn="just">
              <a:buFont typeface="Arial" pitchFamily="34" charset="0"/>
              <a:buChar char="•"/>
              <a:defRPr/>
            </a:pPr>
            <a:r>
              <a:rPr lang="en-US" sz="2400" dirty="0">
                <a:solidFill>
                  <a:schemeClr val="accent6">
                    <a:lumMod val="50000"/>
                  </a:schemeClr>
                </a:solidFill>
                <a:latin typeface="Times New Roman" pitchFamily="18" charset="0"/>
                <a:cs typeface="Times New Roman" pitchFamily="18" charset="0"/>
              </a:rPr>
              <a:t>To provide students with strong foundational concepts and also advanced techniques and tools in order to enable them to build solutions or systems of varying complexity.</a:t>
            </a:r>
          </a:p>
          <a:p>
            <a:pPr algn="just">
              <a:defRPr/>
            </a:pPr>
            <a:endParaRPr lang="en-US" sz="2400" dirty="0">
              <a:solidFill>
                <a:schemeClr val="accent6">
                  <a:lumMod val="50000"/>
                </a:schemeClr>
              </a:solidFill>
              <a:latin typeface="Times New Roman" pitchFamily="18" charset="0"/>
              <a:cs typeface="Times New Roman" pitchFamily="18" charset="0"/>
            </a:endParaRPr>
          </a:p>
          <a:p>
            <a:pPr algn="just">
              <a:buFont typeface="Arial" pitchFamily="34" charset="0"/>
              <a:buChar char="•"/>
              <a:defRPr/>
            </a:pPr>
            <a:r>
              <a:rPr lang="en-US" sz="2400" dirty="0">
                <a:solidFill>
                  <a:schemeClr val="accent6">
                    <a:lumMod val="50000"/>
                  </a:schemeClr>
                </a:solidFill>
                <a:latin typeface="Times New Roman" pitchFamily="18" charset="0"/>
                <a:cs typeface="Times New Roman" pitchFamily="18" charset="0"/>
              </a:rPr>
              <a:t>To prepare students to critically analyze existing literature in an area of specialization and ethically develop innovative and research oriented methodologies to solve the problems identified.</a:t>
            </a:r>
          </a:p>
          <a:p>
            <a:pPr algn="just">
              <a:buFont typeface="Wingdings" pitchFamily="2" charset="2"/>
              <a:buChar char="q"/>
              <a:defRPr/>
            </a:pPr>
            <a:endParaRPr lang="en-IN" sz="2400" b="1" dirty="0">
              <a:solidFill>
                <a:schemeClr val="accent6">
                  <a:lumMod val="50000"/>
                </a:schemeClr>
              </a:solidFill>
            </a:endParaRPr>
          </a:p>
        </p:txBody>
      </p:sp>
      <p:pic>
        <p:nvPicPr>
          <p:cNvPr id="17410" name="Picture 2"/>
          <p:cNvPicPr>
            <a:picLocks noChangeAspect="1" noChangeArrowheads="1"/>
          </p:cNvPicPr>
          <p:nvPr/>
        </p:nvPicPr>
        <p:blipFill>
          <a:blip r:embed="rId4"/>
          <a:srcRect/>
          <a:stretch>
            <a:fillRect/>
          </a:stretch>
        </p:blipFill>
        <p:spPr bwMode="auto">
          <a:xfrm>
            <a:off x="466560" y="2170797"/>
            <a:ext cx="2371233" cy="157794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446463" y="109538"/>
            <a:ext cx="8472487" cy="647700"/>
          </a:xfrm>
          <a:prstGeom prst="roundRect">
            <a:avLst/>
          </a:prstGeom>
          <a:solidFill>
            <a:schemeClr val="accent2">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IN" sz="2800" b="1" dirty="0">
                <a:solidFill>
                  <a:schemeClr val="bg1"/>
                </a:solidFill>
              </a:rPr>
              <a:t>PROGRAMME OUTCOMES (POs)</a:t>
            </a:r>
          </a:p>
        </p:txBody>
      </p:sp>
      <p:graphicFrame>
        <p:nvGraphicFramePr>
          <p:cNvPr id="10" name="Table 9"/>
          <p:cNvGraphicFramePr>
            <a:graphicFrameLocks noGrp="1"/>
          </p:cNvGraphicFramePr>
          <p:nvPr/>
        </p:nvGraphicFramePr>
        <p:xfrm>
          <a:off x="3390900" y="808038"/>
          <a:ext cx="8582025" cy="6064251"/>
        </p:xfrm>
        <a:graphic>
          <a:graphicData uri="http://schemas.openxmlformats.org/drawingml/2006/table">
            <a:tbl>
              <a:tblPr/>
              <a:tblGrid>
                <a:gridCol w="858202"/>
                <a:gridCol w="2269080"/>
                <a:gridCol w="5454743"/>
              </a:tblGrid>
              <a:tr h="289825">
                <a:tc>
                  <a:txBody>
                    <a:bodyPr/>
                    <a:lstStyle/>
                    <a:p>
                      <a:pPr algn="ctr"/>
                      <a:r>
                        <a:rPr lang="en-IN" sz="1700" b="1" dirty="0"/>
                        <a:t>PO</a:t>
                      </a:r>
                      <a:endParaRPr lang="en-IN" sz="1700" dirty="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60000"/>
                        <a:lumOff val="40000"/>
                      </a:schemeClr>
                    </a:solidFill>
                  </a:tcPr>
                </a:tc>
                <a:tc>
                  <a:txBody>
                    <a:bodyPr/>
                    <a:lstStyle/>
                    <a:p>
                      <a:pPr algn="ctr"/>
                      <a:r>
                        <a:rPr lang="en-IN" sz="1700" b="1" dirty="0"/>
                        <a:t>Graduate Attributes</a:t>
                      </a:r>
                      <a:endParaRPr lang="en-IN" sz="1700" dirty="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60000"/>
                        <a:lumOff val="40000"/>
                      </a:schemeClr>
                    </a:solidFill>
                  </a:tcPr>
                </a:tc>
                <a:tc>
                  <a:txBody>
                    <a:bodyPr/>
                    <a:lstStyle/>
                    <a:p>
                      <a:pPr algn="ctr"/>
                      <a:r>
                        <a:rPr lang="en-IN" sz="1700" b="1" dirty="0"/>
                        <a:t>Description</a:t>
                      </a:r>
                      <a:endParaRPr lang="en-IN" sz="1700" dirty="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60000"/>
                        <a:lumOff val="40000"/>
                      </a:schemeClr>
                    </a:solidFill>
                  </a:tcPr>
                </a:tc>
              </a:tr>
              <a:tr h="793001">
                <a:tc>
                  <a:txBody>
                    <a:bodyPr/>
                    <a:lstStyle/>
                    <a:p>
                      <a:pPr algn="ctr"/>
                      <a:r>
                        <a:rPr lang="en-IN" sz="1500" b="1" dirty="0"/>
                        <a:t>PO1</a:t>
                      </a:r>
                      <a:endParaRPr lang="en-IN" sz="1500" dirty="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ctr"/>
                      <a:r>
                        <a:rPr lang="en-IN" sz="1500" b="1" dirty="0"/>
                        <a:t>Engineering Knowledge</a:t>
                      </a:r>
                      <a:endParaRPr lang="en-IN" sz="1500" dirty="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just"/>
                      <a:r>
                        <a:rPr lang="en-IN" sz="1600" dirty="0"/>
                        <a:t>Apply the knowledge of mathematics, science, engineering fundamentals, and an engineering specialization to the solution of complex engineering problems</a:t>
                      </a:r>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r>
              <a:tr h="1047106">
                <a:tc>
                  <a:txBody>
                    <a:bodyPr/>
                    <a:lstStyle/>
                    <a:p>
                      <a:pPr algn="ctr"/>
                      <a:r>
                        <a:rPr lang="en-IN" sz="1500" b="1"/>
                        <a:t>PO2</a:t>
                      </a:r>
                      <a:endParaRPr lang="en-IN" sz="150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ctr"/>
                      <a:r>
                        <a:rPr lang="en-IN" sz="1500" b="1" dirty="0"/>
                        <a:t>Problem Analysis</a:t>
                      </a:r>
                      <a:endParaRPr lang="en-IN" sz="1500" dirty="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just"/>
                      <a:r>
                        <a:rPr lang="en-IN" sz="1600" dirty="0"/>
                        <a:t>Identify, formulate, review research literature, and analyze complex engineering problems reaching substantiated conclusions using first principles of mathematics, natural sciences, and engineering sciences.</a:t>
                      </a:r>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r>
              <a:tr h="1047106">
                <a:tc>
                  <a:txBody>
                    <a:bodyPr/>
                    <a:lstStyle/>
                    <a:p>
                      <a:pPr algn="ctr"/>
                      <a:r>
                        <a:rPr lang="en-IN" sz="1500" b="1"/>
                        <a:t>PO3</a:t>
                      </a:r>
                      <a:endParaRPr lang="en-IN" sz="150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ctr"/>
                      <a:r>
                        <a:rPr lang="en-IN" sz="1500" b="1" dirty="0"/>
                        <a:t>Design / Development of Solutions</a:t>
                      </a:r>
                      <a:endParaRPr lang="en-IN" sz="1500" dirty="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just"/>
                      <a:r>
                        <a:rPr lang="en-IN" sz="1600" dirty="0"/>
                        <a:t>Design solutions for complex engineering problems and design system components or processes that meet the specified needs with appropriate consideration for the public health and safety, and the cultural, societal, and environmental considerations.</a:t>
                      </a:r>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r>
              <a:tr h="793001">
                <a:tc>
                  <a:txBody>
                    <a:bodyPr/>
                    <a:lstStyle/>
                    <a:p>
                      <a:pPr algn="ctr"/>
                      <a:r>
                        <a:rPr lang="en-IN" sz="1500" b="1"/>
                        <a:t>PO4</a:t>
                      </a:r>
                      <a:endParaRPr lang="en-IN" sz="150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ctr"/>
                      <a:r>
                        <a:rPr lang="en-IN" sz="1500" b="1" dirty="0"/>
                        <a:t>Conduct Investigations of Complex Problems</a:t>
                      </a:r>
                      <a:endParaRPr lang="en-IN" sz="1500" dirty="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just"/>
                      <a:r>
                        <a:rPr lang="en-IN" sz="1600" dirty="0"/>
                        <a:t>Use research-based knowledge and research methods including design of experiments, analysis and interpretation of data, and synthesis of the information to provide valid conclusions.</a:t>
                      </a:r>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r>
              <a:tr h="1047106">
                <a:tc>
                  <a:txBody>
                    <a:bodyPr/>
                    <a:lstStyle/>
                    <a:p>
                      <a:pPr algn="ctr"/>
                      <a:r>
                        <a:rPr lang="en-IN" sz="1500" b="1"/>
                        <a:t>PO5</a:t>
                      </a:r>
                      <a:endParaRPr lang="en-IN" sz="150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ctr"/>
                      <a:r>
                        <a:rPr lang="en-IN" sz="1500" b="1" dirty="0"/>
                        <a:t>Modern Tool Usage</a:t>
                      </a:r>
                      <a:endParaRPr lang="en-IN" sz="1500" dirty="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just"/>
                      <a:r>
                        <a:rPr lang="en-IN" sz="1600" dirty="0"/>
                        <a:t>Create, select, and apply appropriate techniques, resources, and modern engineering and IT tools including prediction and </a:t>
                      </a:r>
                      <a:r>
                        <a:rPr lang="en-IN" sz="1600" dirty="0" err="1"/>
                        <a:t>modeling</a:t>
                      </a:r>
                      <a:r>
                        <a:rPr lang="en-IN" sz="1600" dirty="0"/>
                        <a:t> to complex engineering activities with an understanding of the limitations.</a:t>
                      </a:r>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r>
              <a:tr h="1047106">
                <a:tc>
                  <a:txBody>
                    <a:bodyPr/>
                    <a:lstStyle/>
                    <a:p>
                      <a:pPr algn="ctr"/>
                      <a:r>
                        <a:rPr lang="en-IN" sz="1500" b="1" dirty="0"/>
                        <a:t>PO6</a:t>
                      </a:r>
                      <a:endParaRPr lang="en-IN" sz="1500" dirty="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ctr"/>
                      <a:r>
                        <a:rPr lang="en-IN" sz="1500" b="1" dirty="0"/>
                        <a:t>The Engineer and Society</a:t>
                      </a:r>
                      <a:endParaRPr lang="en-IN" sz="1500" dirty="0"/>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just"/>
                      <a:r>
                        <a:rPr lang="en-IN" sz="1600" dirty="0"/>
                        <a:t>Apply reasoning informed by the contextual knowledge to assess societal, health, safety, legal and cultural issues and the consequent responsibilities relevant to the professional engineering practice.</a:t>
                      </a:r>
                    </a:p>
                  </a:txBody>
                  <a:tcPr marL="29449" marR="29449" marT="15344" marB="15344"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r>
            </a:tbl>
          </a:graphicData>
        </a:graphic>
      </p:graphicFrame>
      <p:pic>
        <p:nvPicPr>
          <p:cNvPr id="16385" name="Picture 1"/>
          <p:cNvPicPr>
            <a:picLocks noChangeAspect="1" noChangeArrowheads="1"/>
          </p:cNvPicPr>
          <p:nvPr/>
        </p:nvPicPr>
        <p:blipFill>
          <a:blip r:embed="rId4"/>
          <a:srcRect/>
          <a:stretch>
            <a:fillRect/>
          </a:stretch>
        </p:blipFill>
        <p:spPr bwMode="auto">
          <a:xfrm>
            <a:off x="377715" y="1853437"/>
            <a:ext cx="2397016" cy="160036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446463" y="196850"/>
            <a:ext cx="8472487" cy="647700"/>
          </a:xfrm>
          <a:prstGeom prst="roundRect">
            <a:avLst/>
          </a:prstGeom>
          <a:solidFill>
            <a:schemeClr val="accent2">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IN" sz="2800" b="1" dirty="0">
                <a:solidFill>
                  <a:schemeClr val="bg1"/>
                </a:solidFill>
              </a:rPr>
              <a:t>     PROGRAMME OUTCOMES (POs)      Con….</a:t>
            </a:r>
          </a:p>
        </p:txBody>
      </p:sp>
      <p:graphicFrame>
        <p:nvGraphicFramePr>
          <p:cNvPr id="10" name="Table 9"/>
          <p:cNvGraphicFramePr>
            <a:graphicFrameLocks noGrp="1"/>
          </p:cNvGraphicFramePr>
          <p:nvPr/>
        </p:nvGraphicFramePr>
        <p:xfrm>
          <a:off x="3462338" y="938213"/>
          <a:ext cx="8534400" cy="5919787"/>
        </p:xfrm>
        <a:graphic>
          <a:graphicData uri="http://schemas.openxmlformats.org/drawingml/2006/table">
            <a:tbl>
              <a:tblPr/>
              <a:tblGrid>
                <a:gridCol w="853439"/>
                <a:gridCol w="2226296"/>
                <a:gridCol w="5454665"/>
              </a:tblGrid>
              <a:tr h="337198">
                <a:tc>
                  <a:txBody>
                    <a:bodyPr/>
                    <a:lstStyle/>
                    <a:p>
                      <a:pPr algn="ctr"/>
                      <a:r>
                        <a:rPr lang="en-IN" sz="1800" b="1" dirty="0"/>
                        <a:t>PO</a:t>
                      </a:r>
                      <a:endParaRPr lang="en-IN" sz="1800" dirty="0"/>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60000"/>
                        <a:lumOff val="40000"/>
                      </a:schemeClr>
                    </a:solidFill>
                  </a:tcPr>
                </a:tc>
                <a:tc>
                  <a:txBody>
                    <a:bodyPr/>
                    <a:lstStyle/>
                    <a:p>
                      <a:pPr algn="ctr"/>
                      <a:r>
                        <a:rPr lang="en-IN" sz="1800" b="1" dirty="0"/>
                        <a:t>Graduate Attributes</a:t>
                      </a:r>
                      <a:endParaRPr lang="en-IN" sz="1800" dirty="0"/>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60000"/>
                        <a:lumOff val="40000"/>
                      </a:schemeClr>
                    </a:solidFill>
                  </a:tcPr>
                </a:tc>
                <a:tc>
                  <a:txBody>
                    <a:bodyPr/>
                    <a:lstStyle/>
                    <a:p>
                      <a:pPr algn="ctr"/>
                      <a:r>
                        <a:rPr lang="en-IN" sz="1800" b="1" dirty="0"/>
                        <a:t>Description</a:t>
                      </a:r>
                      <a:endParaRPr lang="en-IN" sz="1800" dirty="0"/>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60000"/>
                        <a:lumOff val="40000"/>
                      </a:schemeClr>
                    </a:solidFill>
                  </a:tcPr>
                </a:tc>
              </a:tr>
              <a:tr h="1043716">
                <a:tc>
                  <a:txBody>
                    <a:bodyPr/>
                    <a:lstStyle/>
                    <a:p>
                      <a:pPr algn="ctr"/>
                      <a:r>
                        <a:rPr lang="en-IN" sz="1600" b="1" dirty="0"/>
                        <a:t>PO7</a:t>
                      </a: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ctr"/>
                      <a:r>
                        <a:rPr lang="en-IN" sz="1400" b="1" dirty="0">
                          <a:latin typeface="Arial" pitchFamily="34" charset="0"/>
                          <a:cs typeface="Arial" pitchFamily="34" charset="0"/>
                        </a:rPr>
                        <a:t>Environment and Sustainability</a:t>
                      </a:r>
                      <a:endParaRPr lang="en-IN" sz="1400" dirty="0">
                        <a:latin typeface="Arial" pitchFamily="34" charset="0"/>
                        <a:cs typeface="Arial" pitchFamily="34" charset="0"/>
                      </a:endParaRP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just"/>
                      <a:r>
                        <a:rPr lang="en-IN" sz="1600" dirty="0"/>
                        <a:t>Understand the impact of the professional engineering solutions in societal and environmental contexts, and demonstrate the knowledge of, and need for sustainable development.</a:t>
                      </a: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r>
              <a:tr h="618677">
                <a:tc>
                  <a:txBody>
                    <a:bodyPr/>
                    <a:lstStyle/>
                    <a:p>
                      <a:pPr algn="ctr"/>
                      <a:r>
                        <a:rPr lang="en-IN" sz="1600" b="1" dirty="0"/>
                        <a:t>PO8</a:t>
                      </a: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ctr"/>
                      <a:r>
                        <a:rPr lang="en-IN" sz="1400" b="1" dirty="0">
                          <a:latin typeface="Arial" pitchFamily="34" charset="0"/>
                          <a:cs typeface="Arial" pitchFamily="34" charset="0"/>
                        </a:rPr>
                        <a:t>Ethics</a:t>
                      </a:r>
                      <a:endParaRPr lang="en-IN" sz="1400" dirty="0">
                        <a:latin typeface="Arial" pitchFamily="34" charset="0"/>
                        <a:cs typeface="Arial" pitchFamily="34" charset="0"/>
                      </a:endParaRP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just"/>
                      <a:r>
                        <a:rPr lang="en-IN" sz="1600" dirty="0"/>
                        <a:t>Apply ethical principles and commit to professional ethics and responsibilities and norms of the engineering practice.</a:t>
                      </a: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r>
              <a:tr h="574038">
                <a:tc>
                  <a:txBody>
                    <a:bodyPr/>
                    <a:lstStyle/>
                    <a:p>
                      <a:pPr algn="ctr"/>
                      <a:r>
                        <a:rPr lang="en-IN" sz="1600" b="1" dirty="0"/>
                        <a:t>PO9</a:t>
                      </a: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ctr"/>
                      <a:r>
                        <a:rPr lang="en-IN" sz="1400" b="1" dirty="0">
                          <a:latin typeface="Arial" pitchFamily="34" charset="0"/>
                          <a:cs typeface="Arial" pitchFamily="34" charset="0"/>
                        </a:rPr>
                        <a:t>Individual and </a:t>
                      </a:r>
                      <a:endParaRPr lang="en-IN" sz="1400" dirty="0">
                        <a:latin typeface="Arial" pitchFamily="34" charset="0"/>
                        <a:cs typeface="Arial" pitchFamily="34" charset="0"/>
                      </a:endParaRPr>
                    </a:p>
                    <a:p>
                      <a:pPr algn="ctr"/>
                      <a:r>
                        <a:rPr lang="en-IN" sz="1400" b="1" dirty="0">
                          <a:latin typeface="Arial" pitchFamily="34" charset="0"/>
                          <a:cs typeface="Arial" pitchFamily="34" charset="0"/>
                        </a:rPr>
                        <a:t>Team Work</a:t>
                      </a:r>
                      <a:endParaRPr lang="en-IN" sz="1400" dirty="0">
                        <a:latin typeface="Arial" pitchFamily="34" charset="0"/>
                        <a:cs typeface="Arial" pitchFamily="34" charset="0"/>
                      </a:endParaRP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just"/>
                      <a:r>
                        <a:rPr lang="en-IN" sz="1600" dirty="0"/>
                        <a:t>Function effectively as an individual, and as a member or leader in diverse teams, and in multi disciplinary settings.</a:t>
                      </a: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r>
              <a:tr h="1386060">
                <a:tc>
                  <a:txBody>
                    <a:bodyPr/>
                    <a:lstStyle/>
                    <a:p>
                      <a:pPr algn="ctr"/>
                      <a:r>
                        <a:rPr lang="en-IN" sz="1600" b="1" dirty="0"/>
                        <a:t>PO10</a:t>
                      </a: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ctr"/>
                      <a:r>
                        <a:rPr lang="en-IN" sz="1400" b="1" dirty="0">
                          <a:latin typeface="Arial" pitchFamily="34" charset="0"/>
                          <a:cs typeface="Arial" pitchFamily="34" charset="0"/>
                        </a:rPr>
                        <a:t>Communication</a:t>
                      </a:r>
                      <a:endParaRPr lang="en-IN" sz="1400" dirty="0">
                        <a:latin typeface="Arial" pitchFamily="34" charset="0"/>
                        <a:cs typeface="Arial" pitchFamily="34" charset="0"/>
                      </a:endParaRP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just"/>
                      <a:r>
                        <a:rPr lang="en-IN" sz="1600" dirty="0"/>
                        <a:t>Communicate effectively on complex engineering activities with the engineering community and with society at large, such as, being able to comprehend and write effective reports and design documentation, make effective presentations, and give and receive clear instructions.</a:t>
                      </a: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r>
              <a:tr h="1115386">
                <a:tc>
                  <a:txBody>
                    <a:bodyPr/>
                    <a:lstStyle/>
                    <a:p>
                      <a:pPr algn="ctr"/>
                      <a:r>
                        <a:rPr lang="en-IN" sz="1600" b="1" dirty="0"/>
                        <a:t>PO11</a:t>
                      </a: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ctr"/>
                      <a:r>
                        <a:rPr lang="en-IN" sz="1400" b="1" dirty="0">
                          <a:latin typeface="Arial" pitchFamily="34" charset="0"/>
                          <a:cs typeface="Arial" pitchFamily="34" charset="0"/>
                        </a:rPr>
                        <a:t>Project Management </a:t>
                      </a:r>
                      <a:endParaRPr lang="en-IN" sz="1400" b="1" dirty="0" smtClean="0">
                        <a:latin typeface="Arial" pitchFamily="34" charset="0"/>
                        <a:cs typeface="Arial" pitchFamily="34" charset="0"/>
                      </a:endParaRPr>
                    </a:p>
                    <a:p>
                      <a:pPr algn="ctr"/>
                      <a:r>
                        <a:rPr lang="en-IN" sz="1400" b="1" dirty="0" smtClean="0">
                          <a:latin typeface="Arial" pitchFamily="34" charset="0"/>
                          <a:cs typeface="Arial" pitchFamily="34" charset="0"/>
                        </a:rPr>
                        <a:t>and </a:t>
                      </a:r>
                      <a:r>
                        <a:rPr lang="en-IN" sz="1400" b="1" dirty="0">
                          <a:latin typeface="Arial" pitchFamily="34" charset="0"/>
                          <a:cs typeface="Arial" pitchFamily="34" charset="0"/>
                        </a:rPr>
                        <a:t>Finance</a:t>
                      </a:r>
                      <a:endParaRPr lang="en-IN" sz="1400" dirty="0">
                        <a:latin typeface="Arial" pitchFamily="34" charset="0"/>
                        <a:cs typeface="Arial" pitchFamily="34" charset="0"/>
                      </a:endParaRP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just"/>
                      <a:r>
                        <a:rPr lang="en-IN" sz="1600" dirty="0"/>
                        <a:t>Demonstrate knowledge and understanding of the engineering and management principles and apply these to one’s own work, as a member and leader in a team, to manage projects and in multi disciplinary environments.</a:t>
                      </a: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r>
              <a:tr h="844712">
                <a:tc>
                  <a:txBody>
                    <a:bodyPr/>
                    <a:lstStyle/>
                    <a:p>
                      <a:pPr algn="ctr"/>
                      <a:r>
                        <a:rPr lang="en-IN" sz="1600" b="1" dirty="0"/>
                        <a:t>PO12</a:t>
                      </a: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ctr"/>
                      <a:r>
                        <a:rPr lang="en-IN" sz="1400" b="1" dirty="0">
                          <a:latin typeface="Arial" pitchFamily="34" charset="0"/>
                          <a:cs typeface="Arial" pitchFamily="34" charset="0"/>
                        </a:rPr>
                        <a:t>Life – Long Learning</a:t>
                      </a:r>
                      <a:endParaRPr lang="en-IN" sz="1400" dirty="0">
                        <a:latin typeface="Arial" pitchFamily="34" charset="0"/>
                        <a:cs typeface="Arial" pitchFamily="34" charset="0"/>
                      </a:endParaRP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pPr algn="just"/>
                      <a:r>
                        <a:rPr lang="en-IN" sz="1600" dirty="0"/>
                        <a:t>Recognize the need for, and have the preparation and ability to engage in independent and life-long learning in the broadest context of technological change.</a:t>
                      </a:r>
                    </a:p>
                  </a:txBody>
                  <a:tcPr marL="29448" marR="29448" marT="14725" marB="14725"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r>
            </a:tbl>
          </a:graphicData>
        </a:graphic>
      </p:graphicFrame>
      <p:pic>
        <p:nvPicPr>
          <p:cNvPr id="29698" name="Picture 2"/>
          <p:cNvPicPr>
            <a:picLocks noChangeAspect="1" noChangeArrowheads="1"/>
          </p:cNvPicPr>
          <p:nvPr/>
        </p:nvPicPr>
        <p:blipFill>
          <a:blip r:embed="rId4"/>
          <a:srcRect/>
          <a:stretch>
            <a:fillRect/>
          </a:stretch>
        </p:blipFill>
        <p:spPr bwMode="auto">
          <a:xfrm>
            <a:off x="828511" y="1889235"/>
            <a:ext cx="1585009" cy="178413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414713" y="196850"/>
            <a:ext cx="8331200" cy="647700"/>
          </a:xfrm>
          <a:prstGeom prst="roundRect">
            <a:avLst/>
          </a:prstGeom>
          <a:solidFill>
            <a:srgbClr val="15790D"/>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IN" sz="2800" b="1" dirty="0">
                <a:solidFill>
                  <a:schemeClr val="bg1"/>
                </a:solidFill>
              </a:rPr>
              <a:t>PROGRAM  SPECIFIC  OUTCOMES  (PSOs)</a:t>
            </a:r>
          </a:p>
        </p:txBody>
      </p:sp>
      <p:sp>
        <p:nvSpPr>
          <p:cNvPr id="7" name="Rectangle 6"/>
          <p:cNvSpPr/>
          <p:nvPr/>
        </p:nvSpPr>
        <p:spPr>
          <a:xfrm>
            <a:off x="3516313" y="1276350"/>
            <a:ext cx="8323262" cy="5313363"/>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buFont typeface="Wingdings" pitchFamily="2" charset="2"/>
              <a:buChar char="v"/>
              <a:defRPr/>
            </a:pPr>
            <a:r>
              <a:rPr lang="en-IN" sz="2800" dirty="0">
                <a:solidFill>
                  <a:schemeClr val="tx1"/>
                </a:solidFill>
              </a:rPr>
              <a:t> </a:t>
            </a:r>
            <a:r>
              <a:rPr lang="en-IN" sz="2800" dirty="0"/>
              <a:t> </a:t>
            </a:r>
            <a:r>
              <a:rPr lang="en-IN" sz="2800" dirty="0">
                <a:solidFill>
                  <a:schemeClr val="tx1"/>
                </a:solidFill>
              </a:rPr>
              <a:t>To analyze, design and develop solutions by applying </a:t>
            </a:r>
            <a:r>
              <a:rPr lang="en-IN" sz="2800" dirty="0">
                <a:solidFill>
                  <a:srgbClr val="FF0066"/>
                </a:solidFill>
              </a:rPr>
              <a:t>foundational concepts</a:t>
            </a:r>
            <a:r>
              <a:rPr lang="en-IN" sz="2800" dirty="0">
                <a:solidFill>
                  <a:schemeClr val="tx1"/>
                </a:solidFill>
              </a:rPr>
              <a:t> of electronics and communication engineering.</a:t>
            </a:r>
          </a:p>
          <a:p>
            <a:pPr algn="just">
              <a:defRPr/>
            </a:pPr>
            <a:endParaRPr lang="en-IN" sz="2800" dirty="0">
              <a:solidFill>
                <a:schemeClr val="tx1"/>
              </a:solidFill>
            </a:endParaRPr>
          </a:p>
          <a:p>
            <a:pPr algn="just">
              <a:buFont typeface="Wingdings" pitchFamily="2" charset="2"/>
              <a:buChar char="v"/>
              <a:defRPr/>
            </a:pPr>
            <a:r>
              <a:rPr lang="en-IN" sz="2800" dirty="0">
                <a:solidFill>
                  <a:schemeClr val="tx1"/>
                </a:solidFill>
              </a:rPr>
              <a:t>  To apply design principles and best practices for developing </a:t>
            </a:r>
            <a:r>
              <a:rPr lang="en-IN" sz="2800" dirty="0">
                <a:solidFill>
                  <a:srgbClr val="FF0066"/>
                </a:solidFill>
              </a:rPr>
              <a:t>quality products </a:t>
            </a:r>
            <a:r>
              <a:rPr lang="en-IN" sz="2800" dirty="0">
                <a:solidFill>
                  <a:schemeClr val="tx1"/>
                </a:solidFill>
              </a:rPr>
              <a:t>for </a:t>
            </a:r>
            <a:r>
              <a:rPr lang="en-IN" sz="2800" dirty="0">
                <a:solidFill>
                  <a:srgbClr val="7030A0"/>
                </a:solidFill>
              </a:rPr>
              <a:t>scientific and business </a:t>
            </a:r>
            <a:r>
              <a:rPr lang="en-IN" sz="2800" dirty="0">
                <a:solidFill>
                  <a:schemeClr val="tx1"/>
                </a:solidFill>
              </a:rPr>
              <a:t>applications.</a:t>
            </a:r>
          </a:p>
          <a:p>
            <a:pPr algn="just">
              <a:defRPr/>
            </a:pPr>
            <a:endParaRPr lang="en-IN" sz="2800" dirty="0">
              <a:solidFill>
                <a:schemeClr val="tx1"/>
              </a:solidFill>
            </a:endParaRPr>
          </a:p>
          <a:p>
            <a:pPr algn="just">
              <a:buFont typeface="Wingdings" pitchFamily="2" charset="2"/>
              <a:buChar char="v"/>
              <a:defRPr/>
            </a:pPr>
            <a:r>
              <a:rPr lang="en-IN" sz="2800" dirty="0">
                <a:solidFill>
                  <a:schemeClr val="tx1"/>
                </a:solidFill>
              </a:rPr>
              <a:t>To adapt to emerging information and communication technologies (ICT) to </a:t>
            </a:r>
            <a:r>
              <a:rPr lang="en-IN" sz="2800" dirty="0">
                <a:solidFill>
                  <a:srgbClr val="FF0000"/>
                </a:solidFill>
              </a:rPr>
              <a:t>innovate ideas </a:t>
            </a:r>
            <a:r>
              <a:rPr lang="en-IN" sz="2800" dirty="0">
                <a:solidFill>
                  <a:schemeClr val="tx1"/>
                </a:solidFill>
              </a:rPr>
              <a:t>and solutions to </a:t>
            </a:r>
            <a:r>
              <a:rPr lang="en-IN" sz="2800" dirty="0">
                <a:solidFill>
                  <a:srgbClr val="2B06CA"/>
                </a:solidFill>
              </a:rPr>
              <a:t>existing / novel </a:t>
            </a:r>
            <a:r>
              <a:rPr lang="en-IN" sz="2800" dirty="0">
                <a:solidFill>
                  <a:schemeClr val="tx1"/>
                </a:solidFill>
              </a:rPr>
              <a:t>problems.</a:t>
            </a:r>
          </a:p>
        </p:txBody>
      </p:sp>
      <p:pic>
        <p:nvPicPr>
          <p:cNvPr id="15361" name="Picture 1"/>
          <p:cNvPicPr>
            <a:picLocks noChangeAspect="1" noChangeArrowheads="1"/>
          </p:cNvPicPr>
          <p:nvPr/>
        </p:nvPicPr>
        <p:blipFill>
          <a:blip r:embed="rId4"/>
          <a:srcRect/>
          <a:stretch>
            <a:fillRect/>
          </a:stretch>
        </p:blipFill>
        <p:spPr bwMode="auto">
          <a:xfrm rot="21015228">
            <a:off x="634194" y="2004277"/>
            <a:ext cx="1862847" cy="178963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414713" y="196850"/>
            <a:ext cx="8331200" cy="647700"/>
          </a:xfrm>
          <a:prstGeom prst="roundRect">
            <a:avLst/>
          </a:prstGeom>
          <a:solidFill>
            <a:schemeClr val="accent2">
              <a:lumMod val="60000"/>
              <a:lumOff val="40000"/>
            </a:schemeClr>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IN" sz="2800" b="1" dirty="0">
                <a:solidFill>
                  <a:schemeClr val="tx1"/>
                </a:solidFill>
              </a:rPr>
              <a:t>PROGRAMMES  OFFERED</a:t>
            </a:r>
          </a:p>
        </p:txBody>
      </p:sp>
      <p:pic>
        <p:nvPicPr>
          <p:cNvPr id="30722" name="Picture 2"/>
          <p:cNvPicPr>
            <a:picLocks noChangeAspect="1" noChangeArrowheads="1"/>
          </p:cNvPicPr>
          <p:nvPr/>
        </p:nvPicPr>
        <p:blipFill>
          <a:blip r:embed="rId4"/>
          <a:srcRect/>
          <a:stretch>
            <a:fillRect/>
          </a:stretch>
        </p:blipFill>
        <p:spPr bwMode="auto">
          <a:xfrm rot="21018303">
            <a:off x="408950" y="2242730"/>
            <a:ext cx="2335737" cy="137029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graphicFrame>
        <p:nvGraphicFramePr>
          <p:cNvPr id="9" name="Table 8"/>
          <p:cNvGraphicFramePr>
            <a:graphicFrameLocks noGrp="1"/>
          </p:cNvGraphicFramePr>
          <p:nvPr/>
        </p:nvGraphicFramePr>
        <p:xfrm>
          <a:off x="3467100" y="1371600"/>
          <a:ext cx="8127999" cy="4114800"/>
        </p:xfrm>
        <a:graphic>
          <a:graphicData uri="http://schemas.openxmlformats.org/drawingml/2006/table">
            <a:tbl>
              <a:tblPr firstRow="1" bandRow="1">
                <a:tableStyleId>{5C22544A-7EE6-4342-B048-85BDC9FD1C3A}</a:tableStyleId>
              </a:tblPr>
              <a:tblGrid>
                <a:gridCol w="2709333"/>
                <a:gridCol w="2709333"/>
                <a:gridCol w="2709333"/>
              </a:tblGrid>
              <a:tr h="2194676">
                <a:tc>
                  <a:txBody>
                    <a:bodyPr/>
                    <a:lstStyle/>
                    <a:p>
                      <a:pPr algn="ctr">
                        <a:spcBef>
                          <a:spcPts val="600"/>
                        </a:spcBef>
                        <a:spcAft>
                          <a:spcPts val="600"/>
                        </a:spcAft>
                      </a:pPr>
                      <a:r>
                        <a:rPr lang="en-US" sz="2000" b="1" dirty="0" smtClean="0"/>
                        <a:t>Under Graduate Programme</a:t>
                      </a:r>
                    </a:p>
                    <a:p>
                      <a:pPr algn="ctr">
                        <a:spcBef>
                          <a:spcPts val="600"/>
                        </a:spcBef>
                        <a:spcAft>
                          <a:spcPts val="600"/>
                        </a:spcAft>
                      </a:pPr>
                      <a:r>
                        <a:rPr lang="en-US" sz="2000" b="1" dirty="0" smtClean="0"/>
                        <a:t>B.E. – ELECTRONICS</a:t>
                      </a:r>
                      <a:r>
                        <a:rPr lang="en-US" sz="2000" b="1" baseline="0" dirty="0" smtClean="0"/>
                        <a:t> AND COMMUNICATION ENGINEERING</a:t>
                      </a:r>
                      <a:endParaRPr lang="en-US" sz="2000" b="1" dirty="0" smtClean="0"/>
                    </a:p>
                    <a:p>
                      <a:pPr>
                        <a:spcBef>
                          <a:spcPts val="600"/>
                        </a:spcBef>
                        <a:spcAft>
                          <a:spcPts val="600"/>
                        </a:spcAft>
                      </a:pPr>
                      <a:endParaRPr lang="en-IN" sz="1800" dirty="0"/>
                    </a:p>
                  </a:txBody>
                  <a:tcPr marT="45722" marB="45722" anchor="ctr"/>
                </a:tc>
                <a:tc>
                  <a:txBody>
                    <a:bodyPr/>
                    <a:lstStyle/>
                    <a:p>
                      <a:pPr algn="ctr">
                        <a:spcBef>
                          <a:spcPts val="0"/>
                        </a:spcBef>
                        <a:spcAft>
                          <a:spcPts val="0"/>
                        </a:spcAft>
                      </a:pPr>
                      <a:r>
                        <a:rPr lang="en-US" sz="2000" dirty="0" smtClean="0"/>
                        <a:t>Started </a:t>
                      </a:r>
                    </a:p>
                    <a:p>
                      <a:pPr algn="ctr">
                        <a:spcBef>
                          <a:spcPts val="0"/>
                        </a:spcBef>
                        <a:spcAft>
                          <a:spcPts val="0"/>
                        </a:spcAft>
                      </a:pPr>
                      <a:r>
                        <a:rPr lang="en-US" sz="2400" dirty="0" smtClean="0"/>
                        <a:t>2001 - 2002</a:t>
                      </a:r>
                      <a:endParaRPr lang="en-IN" sz="2400" dirty="0"/>
                    </a:p>
                  </a:txBody>
                  <a:tcPr marT="45722" marB="45722" anchor="ctr"/>
                </a:tc>
                <a:tc>
                  <a:txBody>
                    <a:bodyPr/>
                    <a:lstStyle/>
                    <a:p>
                      <a:pPr algn="ctr">
                        <a:spcBef>
                          <a:spcPts val="0"/>
                        </a:spcBef>
                        <a:spcAft>
                          <a:spcPts val="0"/>
                        </a:spcAft>
                      </a:pPr>
                      <a:r>
                        <a:rPr lang="en-US" sz="2000" dirty="0" smtClean="0"/>
                        <a:t>Approved Intake</a:t>
                      </a:r>
                    </a:p>
                    <a:p>
                      <a:pPr algn="ctr">
                        <a:spcBef>
                          <a:spcPts val="0"/>
                        </a:spcBef>
                        <a:spcAft>
                          <a:spcPts val="0"/>
                        </a:spcAft>
                      </a:pPr>
                      <a:r>
                        <a:rPr lang="en-US" sz="2400" dirty="0" smtClean="0"/>
                        <a:t>60</a:t>
                      </a:r>
                      <a:endParaRPr lang="en-IN" sz="2400" dirty="0"/>
                    </a:p>
                  </a:txBody>
                  <a:tcPr marT="45722" marB="45722" anchor="ctr"/>
                </a:tc>
              </a:tr>
              <a:tr h="1920124">
                <a:tc>
                  <a:txBody>
                    <a:bodyPr/>
                    <a:lstStyle/>
                    <a:p>
                      <a:pPr algn="ctr">
                        <a:spcBef>
                          <a:spcPts val="0"/>
                        </a:spcBef>
                        <a:spcAft>
                          <a:spcPts val="0"/>
                        </a:spcAft>
                      </a:pPr>
                      <a:r>
                        <a:rPr lang="en-US" sz="2000" b="1" dirty="0" smtClean="0">
                          <a:solidFill>
                            <a:schemeClr val="accent1">
                              <a:lumMod val="50000"/>
                            </a:schemeClr>
                          </a:solidFill>
                        </a:rPr>
                        <a:t>Post</a:t>
                      </a:r>
                      <a:r>
                        <a:rPr lang="en-US" sz="2000" b="1" baseline="0" dirty="0" smtClean="0">
                          <a:solidFill>
                            <a:schemeClr val="accent1">
                              <a:lumMod val="50000"/>
                            </a:schemeClr>
                          </a:solidFill>
                        </a:rPr>
                        <a:t> Graduate </a:t>
                      </a:r>
                    </a:p>
                    <a:p>
                      <a:pPr algn="ctr">
                        <a:spcBef>
                          <a:spcPts val="0"/>
                        </a:spcBef>
                        <a:spcAft>
                          <a:spcPts val="0"/>
                        </a:spcAft>
                      </a:pPr>
                      <a:r>
                        <a:rPr lang="en-US" sz="2000" b="1" baseline="0" dirty="0" smtClean="0">
                          <a:solidFill>
                            <a:schemeClr val="accent1">
                              <a:lumMod val="50000"/>
                            </a:schemeClr>
                          </a:solidFill>
                        </a:rPr>
                        <a:t>Programme </a:t>
                      </a:r>
                    </a:p>
                    <a:p>
                      <a:pPr algn="ctr">
                        <a:spcBef>
                          <a:spcPts val="0"/>
                        </a:spcBef>
                        <a:spcAft>
                          <a:spcPts val="0"/>
                        </a:spcAft>
                      </a:pPr>
                      <a:endParaRPr lang="en-US" sz="2000" b="1" baseline="0" dirty="0" smtClean="0">
                        <a:solidFill>
                          <a:schemeClr val="accent1">
                            <a:lumMod val="50000"/>
                          </a:schemeClr>
                        </a:solidFill>
                      </a:endParaRPr>
                    </a:p>
                    <a:p>
                      <a:pPr algn="ctr">
                        <a:spcBef>
                          <a:spcPts val="600"/>
                        </a:spcBef>
                        <a:spcAft>
                          <a:spcPts val="600"/>
                        </a:spcAft>
                      </a:pPr>
                      <a:r>
                        <a:rPr lang="en-US" sz="2000" b="1" baseline="0" dirty="0" smtClean="0">
                          <a:solidFill>
                            <a:schemeClr val="accent1">
                              <a:lumMod val="50000"/>
                            </a:schemeClr>
                          </a:solidFill>
                        </a:rPr>
                        <a:t>M.E. – VLSI DESIGN</a:t>
                      </a:r>
                      <a:endParaRPr lang="en-IN" sz="2000" b="1" dirty="0">
                        <a:solidFill>
                          <a:schemeClr val="accent1">
                            <a:lumMod val="50000"/>
                          </a:schemeClr>
                        </a:solidFill>
                      </a:endParaRPr>
                    </a:p>
                  </a:txBody>
                  <a:tcPr marT="45722" marB="45722" anchor="ctr"/>
                </a:tc>
                <a:tc>
                  <a:txBody>
                    <a:bodyPr/>
                    <a:lstStyle/>
                    <a:p>
                      <a:pPr algn="ctr">
                        <a:spcBef>
                          <a:spcPts val="0"/>
                        </a:spcBef>
                        <a:spcAft>
                          <a:spcPts val="0"/>
                        </a:spcAft>
                      </a:pPr>
                      <a:r>
                        <a:rPr lang="en-US" sz="2000" b="1" dirty="0" smtClean="0">
                          <a:solidFill>
                            <a:schemeClr val="accent1">
                              <a:lumMod val="50000"/>
                            </a:schemeClr>
                          </a:solidFill>
                        </a:rPr>
                        <a:t>Started </a:t>
                      </a:r>
                    </a:p>
                    <a:p>
                      <a:pPr algn="ctr">
                        <a:spcBef>
                          <a:spcPts val="0"/>
                        </a:spcBef>
                        <a:spcAft>
                          <a:spcPts val="0"/>
                        </a:spcAft>
                      </a:pPr>
                      <a:r>
                        <a:rPr lang="en-US" sz="2400" b="1" dirty="0" smtClean="0">
                          <a:solidFill>
                            <a:schemeClr val="accent1">
                              <a:lumMod val="50000"/>
                            </a:schemeClr>
                          </a:solidFill>
                        </a:rPr>
                        <a:t>2011 - 2012</a:t>
                      </a:r>
                      <a:endParaRPr lang="en-IN" sz="2400" b="1" dirty="0" smtClean="0">
                        <a:solidFill>
                          <a:schemeClr val="accent1">
                            <a:lumMod val="50000"/>
                          </a:schemeClr>
                        </a:solidFill>
                      </a:endParaRPr>
                    </a:p>
                  </a:txBody>
                  <a:tcPr marT="45722" marB="45722" anchor="ctr"/>
                </a:tc>
                <a:tc>
                  <a:txBody>
                    <a:bodyPr/>
                    <a:lstStyle/>
                    <a:p>
                      <a:pPr algn="ctr">
                        <a:spcBef>
                          <a:spcPts val="0"/>
                        </a:spcBef>
                        <a:spcAft>
                          <a:spcPts val="0"/>
                        </a:spcAft>
                      </a:pPr>
                      <a:r>
                        <a:rPr lang="en-US" sz="2000" b="1" dirty="0" smtClean="0">
                          <a:solidFill>
                            <a:schemeClr val="accent1">
                              <a:lumMod val="50000"/>
                            </a:schemeClr>
                          </a:solidFill>
                        </a:rPr>
                        <a:t>Approved Intake</a:t>
                      </a:r>
                    </a:p>
                    <a:p>
                      <a:pPr algn="ctr">
                        <a:spcBef>
                          <a:spcPts val="0"/>
                        </a:spcBef>
                        <a:spcAft>
                          <a:spcPts val="0"/>
                        </a:spcAft>
                      </a:pPr>
                      <a:r>
                        <a:rPr lang="en-US" sz="2400" b="1" dirty="0" smtClean="0">
                          <a:solidFill>
                            <a:schemeClr val="accent1">
                              <a:lumMod val="50000"/>
                            </a:schemeClr>
                          </a:solidFill>
                        </a:rPr>
                        <a:t>18</a:t>
                      </a:r>
                      <a:endParaRPr lang="en-IN" sz="2400" b="1" dirty="0" smtClean="0">
                        <a:solidFill>
                          <a:schemeClr val="accent1">
                            <a:lumMod val="50000"/>
                          </a:schemeClr>
                        </a:solidFill>
                      </a:endParaRPr>
                    </a:p>
                  </a:txBody>
                  <a:tcPr marT="45722" marB="45722" anchor="ct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414713" y="82550"/>
            <a:ext cx="8331200" cy="512763"/>
          </a:xfrm>
          <a:prstGeom prst="roundRect">
            <a:avLst/>
          </a:prstGeom>
          <a:solidFill>
            <a:srgbClr val="7030A0"/>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IN" sz="2800" b="1" dirty="0">
                <a:solidFill>
                  <a:schemeClr val="bg1"/>
                </a:solidFill>
              </a:rPr>
              <a:t>LIST OF FACULTIES</a:t>
            </a:r>
          </a:p>
        </p:txBody>
      </p:sp>
      <p:graphicFrame>
        <p:nvGraphicFramePr>
          <p:cNvPr id="9" name="Table 8"/>
          <p:cNvGraphicFramePr>
            <a:graphicFrameLocks noGrp="1"/>
          </p:cNvGraphicFramePr>
          <p:nvPr/>
        </p:nvGraphicFramePr>
        <p:xfrm>
          <a:off x="3414713" y="790575"/>
          <a:ext cx="8534400" cy="6313488"/>
        </p:xfrm>
        <a:graphic>
          <a:graphicData uri="http://schemas.openxmlformats.org/drawingml/2006/table">
            <a:tbl>
              <a:tblPr firstRow="1" bandRow="1">
                <a:tableStyleId>{5C22544A-7EE6-4342-B048-85BDC9FD1C3A}</a:tableStyleId>
              </a:tblPr>
              <a:tblGrid>
                <a:gridCol w="1038478"/>
                <a:gridCol w="3228722"/>
                <a:gridCol w="2133600"/>
                <a:gridCol w="2133600"/>
              </a:tblGrid>
              <a:tr h="722722">
                <a:tc>
                  <a:txBody>
                    <a:bodyPr/>
                    <a:lstStyle/>
                    <a:p>
                      <a:pPr algn="ctr"/>
                      <a:r>
                        <a:rPr lang="en-US" sz="1800" dirty="0" smtClean="0"/>
                        <a:t>SL.NO.</a:t>
                      </a:r>
                      <a:endParaRPr lang="en-IN" sz="1800" dirty="0"/>
                    </a:p>
                  </a:txBody>
                  <a:tcPr marT="45726" marB="45726"/>
                </a:tc>
                <a:tc>
                  <a:txBody>
                    <a:bodyPr/>
                    <a:lstStyle/>
                    <a:p>
                      <a:pPr algn="ctr"/>
                      <a:r>
                        <a:rPr lang="en-US" sz="1800" dirty="0" smtClean="0"/>
                        <a:t>NAME OF THE FACULTY</a:t>
                      </a:r>
                      <a:endParaRPr lang="en-IN" sz="1800" dirty="0"/>
                    </a:p>
                  </a:txBody>
                  <a:tcPr marT="45726" marB="45726"/>
                </a:tc>
                <a:tc>
                  <a:txBody>
                    <a:bodyPr/>
                    <a:lstStyle/>
                    <a:p>
                      <a:pPr algn="ctr"/>
                      <a:r>
                        <a:rPr lang="en-US" sz="1800" dirty="0" smtClean="0"/>
                        <a:t>AREA OF SPECIALIZATIONION</a:t>
                      </a:r>
                      <a:r>
                        <a:rPr lang="en-US" sz="1800" baseline="0" dirty="0" smtClean="0"/>
                        <a:t> </a:t>
                      </a:r>
                      <a:endParaRPr lang="en-IN" sz="1800" dirty="0"/>
                    </a:p>
                  </a:txBody>
                  <a:tcPr marT="45726" marB="45726"/>
                </a:tc>
                <a:tc>
                  <a:txBody>
                    <a:bodyPr/>
                    <a:lstStyle/>
                    <a:p>
                      <a:pPr algn="ctr"/>
                      <a:r>
                        <a:rPr lang="en-US" sz="1800" dirty="0" smtClean="0"/>
                        <a:t>TEACHING EXPERIENCE </a:t>
                      </a:r>
                      <a:endParaRPr lang="en-IN" sz="1800" dirty="0"/>
                    </a:p>
                  </a:txBody>
                  <a:tcPr marT="45726" marB="45726"/>
                </a:tc>
              </a:tr>
              <a:tr h="914422">
                <a:tc>
                  <a:txBody>
                    <a:bodyPr/>
                    <a:lstStyle/>
                    <a:p>
                      <a:pPr algn="ctr"/>
                      <a:r>
                        <a:rPr lang="en-US" sz="1800" dirty="0" smtClean="0"/>
                        <a:t>1.</a:t>
                      </a:r>
                      <a:endParaRPr lang="en-IN" sz="1800" dirty="0"/>
                    </a:p>
                  </a:txBody>
                  <a:tcPr marT="45726" marB="45726" anchor="ctr"/>
                </a:tc>
                <a:tc>
                  <a:txBody>
                    <a:bodyPr/>
                    <a:lstStyle/>
                    <a:p>
                      <a:r>
                        <a:rPr lang="en-US" sz="1800" dirty="0" smtClean="0"/>
                        <a:t>                  </a:t>
                      </a:r>
                      <a:r>
                        <a:rPr lang="en-US" sz="1800" dirty="0" err="1" smtClean="0"/>
                        <a:t>Mr.R.MOHAN</a:t>
                      </a:r>
                      <a:endParaRPr lang="en-US" sz="1800" dirty="0" smtClean="0"/>
                    </a:p>
                    <a:p>
                      <a:r>
                        <a:rPr lang="en-US" sz="1800" dirty="0" smtClean="0"/>
                        <a:t>                   Associate Professor,                 </a:t>
                      </a:r>
                    </a:p>
                    <a:p>
                      <a:r>
                        <a:rPr lang="en-US" sz="1800" dirty="0" smtClean="0"/>
                        <a:t>                   HEAD/ECE</a:t>
                      </a:r>
                      <a:endParaRPr lang="en-IN" sz="1800" dirty="0"/>
                    </a:p>
                  </a:txBody>
                  <a:tcPr marT="45726" marB="45726" anchor="ctr"/>
                </a:tc>
                <a:tc>
                  <a:txBody>
                    <a:bodyPr/>
                    <a:lstStyle/>
                    <a:p>
                      <a:pPr algn="ctr"/>
                      <a:r>
                        <a:rPr lang="en-US" sz="1800" dirty="0" smtClean="0"/>
                        <a:t>APPLIED ELECTRONICS</a:t>
                      </a:r>
                      <a:endParaRPr lang="en-IN" sz="1800" dirty="0"/>
                    </a:p>
                  </a:txBody>
                  <a:tcPr marT="45726" marB="45726" anchor="ctr"/>
                </a:tc>
                <a:tc>
                  <a:txBody>
                    <a:bodyPr/>
                    <a:lstStyle/>
                    <a:p>
                      <a:pPr algn="ctr"/>
                      <a:r>
                        <a:rPr lang="en-US" sz="1800" dirty="0" smtClean="0"/>
                        <a:t>20  YEARS</a:t>
                      </a:r>
                      <a:endParaRPr lang="en-IN" sz="1800" dirty="0"/>
                    </a:p>
                  </a:txBody>
                  <a:tcPr marT="45726" marB="45726" anchor="ctr"/>
                </a:tc>
              </a:tr>
              <a:tr h="853184">
                <a:tc>
                  <a:txBody>
                    <a:bodyPr/>
                    <a:lstStyle/>
                    <a:p>
                      <a:pPr algn="ctr"/>
                      <a:r>
                        <a:rPr lang="en-US" sz="1800" dirty="0" smtClean="0"/>
                        <a:t>2.</a:t>
                      </a:r>
                      <a:endParaRPr lang="en-IN" sz="1800" dirty="0"/>
                    </a:p>
                  </a:txBody>
                  <a:tcPr marT="45726" marB="45726" anchor="ctr"/>
                </a:tc>
                <a:tc>
                  <a:txBody>
                    <a:bodyPr/>
                    <a:lstStyle/>
                    <a:p>
                      <a:r>
                        <a:rPr lang="en-US" sz="1800" dirty="0" smtClean="0"/>
                        <a:t>                   </a:t>
                      </a:r>
                      <a:r>
                        <a:rPr lang="en-US" sz="1800" dirty="0" err="1" smtClean="0"/>
                        <a:t>Dr.P</a:t>
                      </a:r>
                      <a:r>
                        <a:rPr lang="en-US" sz="1800" baseline="0" dirty="0" err="1" smtClean="0"/>
                        <a:t>.SENGUTTUVAN</a:t>
                      </a:r>
                      <a:endParaRPr lang="en-US" sz="1800" baseline="0" dirty="0" smtClean="0"/>
                    </a:p>
                    <a:p>
                      <a:r>
                        <a:rPr lang="en-US" sz="1800" dirty="0" smtClean="0"/>
                        <a:t>                   Professor</a:t>
                      </a:r>
                      <a:endParaRPr lang="en-IN" sz="1800" dirty="0"/>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t>APPLIED ELECTRONICS</a:t>
                      </a:r>
                      <a:endParaRPr lang="en-IN" sz="1800" dirty="0"/>
                    </a:p>
                  </a:txBody>
                  <a:tcPr marT="45726" marB="45726" anchor="ctr"/>
                </a:tc>
                <a:tc>
                  <a:txBody>
                    <a:bodyPr/>
                    <a:lstStyle/>
                    <a:p>
                      <a:pPr algn="ctr"/>
                      <a:r>
                        <a:rPr lang="en-US" sz="1800" dirty="0" smtClean="0"/>
                        <a:t>35  YEARS</a:t>
                      </a:r>
                      <a:endParaRPr lang="en-IN" sz="1800" dirty="0"/>
                    </a:p>
                  </a:txBody>
                  <a:tcPr marT="45726" marB="45726" anchor="ctr"/>
                </a:tc>
              </a:tr>
              <a:tr h="725767">
                <a:tc>
                  <a:txBody>
                    <a:bodyPr/>
                    <a:lstStyle/>
                    <a:p>
                      <a:pPr algn="ctr"/>
                      <a:r>
                        <a:rPr lang="en-US" sz="1800" dirty="0" smtClean="0"/>
                        <a:t>3.</a:t>
                      </a:r>
                      <a:endParaRPr lang="en-IN" sz="1800" dirty="0"/>
                    </a:p>
                  </a:txBody>
                  <a:tcPr marT="45726" marB="45726" anchor="ctr"/>
                </a:tc>
                <a:tc>
                  <a:txBody>
                    <a:bodyPr/>
                    <a:lstStyle/>
                    <a:p>
                      <a:r>
                        <a:rPr lang="en-US" sz="1800" dirty="0" smtClean="0"/>
                        <a:t>                   </a:t>
                      </a:r>
                      <a:r>
                        <a:rPr lang="en-US" sz="1800" dirty="0" err="1" smtClean="0"/>
                        <a:t>Dr.G.RAVIKUMAR</a:t>
                      </a:r>
                      <a:endParaRPr lang="en-US" sz="1800" baseline="0" dirty="0" smtClean="0"/>
                    </a:p>
                    <a:p>
                      <a:r>
                        <a:rPr lang="en-US" sz="1800" dirty="0" smtClean="0"/>
                        <a:t>                   Professor</a:t>
                      </a:r>
                      <a:endParaRPr lang="en-IN" sz="1800" dirty="0"/>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t>APPLIED ELECTRONICS</a:t>
                      </a:r>
                      <a:endParaRPr lang="en-IN" sz="1800" dirty="0"/>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t>34  YEARS</a:t>
                      </a:r>
                      <a:endParaRPr lang="en-IN" sz="1800" dirty="0" smtClean="0"/>
                    </a:p>
                    <a:p>
                      <a:pPr algn="ctr"/>
                      <a:endParaRPr lang="en-IN" sz="1800" dirty="0"/>
                    </a:p>
                  </a:txBody>
                  <a:tcPr marT="45726" marB="45726" anchor="ctr"/>
                </a:tc>
              </a:tr>
              <a:tr h="727657">
                <a:tc>
                  <a:txBody>
                    <a:bodyPr/>
                    <a:lstStyle/>
                    <a:p>
                      <a:pPr algn="ctr"/>
                      <a:r>
                        <a:rPr lang="en-US" sz="1800" dirty="0" smtClean="0"/>
                        <a:t>4.</a:t>
                      </a:r>
                      <a:endParaRPr lang="en-IN" sz="1800" dirty="0"/>
                    </a:p>
                  </a:txBody>
                  <a:tcPr marT="45726" marB="45726" anchor="ctr"/>
                </a:tc>
                <a:tc>
                  <a:txBody>
                    <a:bodyPr/>
                    <a:lstStyle/>
                    <a:p>
                      <a:r>
                        <a:rPr lang="en-US" sz="1800" dirty="0" smtClean="0"/>
                        <a:t>                  Mrs.M.ANITHA</a:t>
                      </a:r>
                    </a:p>
                    <a:p>
                      <a:r>
                        <a:rPr lang="en-US" sz="1800" dirty="0" smtClean="0"/>
                        <a:t>                  Associate Professor</a:t>
                      </a:r>
                      <a:endParaRPr lang="en-IN" sz="1800" dirty="0"/>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t>COMMUNICATION SYSTEMS</a:t>
                      </a:r>
                      <a:endParaRPr lang="en-IN" sz="1800" dirty="0"/>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t>18  YEARS</a:t>
                      </a:r>
                      <a:endParaRPr lang="en-IN" sz="1800" dirty="0" smtClean="0"/>
                    </a:p>
                  </a:txBody>
                  <a:tcPr marT="45726" marB="45726" anchor="ctr"/>
                </a:tc>
              </a:tr>
              <a:tr h="727657">
                <a:tc>
                  <a:txBody>
                    <a:bodyPr/>
                    <a:lstStyle/>
                    <a:p>
                      <a:pPr algn="ctr"/>
                      <a:r>
                        <a:rPr lang="en-US" sz="1800" dirty="0" smtClean="0"/>
                        <a:t>5.</a:t>
                      </a:r>
                      <a:endParaRPr lang="en-IN" sz="1800" dirty="0"/>
                    </a:p>
                  </a:txBody>
                  <a:tcPr marT="45726" marB="45726" anchor="ctr"/>
                </a:tc>
                <a:tc>
                  <a:txBody>
                    <a:bodyPr/>
                    <a:lstStyle/>
                    <a:p>
                      <a:r>
                        <a:rPr lang="en-US" sz="1800" dirty="0" smtClean="0"/>
                        <a:t>                  Mr.A.P.GOBENATH</a:t>
                      </a:r>
                    </a:p>
                    <a:p>
                      <a:r>
                        <a:rPr lang="en-US" sz="1800" dirty="0" smtClean="0"/>
                        <a:t>                  Assistant Professor</a:t>
                      </a:r>
                      <a:endParaRPr lang="en-IN" sz="1800" dirty="0"/>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t>EMBEDDED</a:t>
                      </a:r>
                      <a:r>
                        <a:rPr lang="en-US" sz="1800" baseline="0" dirty="0" smtClean="0"/>
                        <a:t> SYSTEM</a:t>
                      </a:r>
                      <a:endParaRPr lang="en-IN" sz="1800" dirty="0" smtClean="0"/>
                    </a:p>
                  </a:txBody>
                  <a:tcPr marT="45726" marB="45726" anchor="ctr"/>
                </a:tc>
                <a:tc>
                  <a:txBody>
                    <a:bodyPr/>
                    <a:lstStyle/>
                    <a:p>
                      <a:pPr algn="ctr"/>
                      <a:r>
                        <a:rPr lang="en-US" sz="1800" dirty="0" smtClean="0"/>
                        <a:t>15  YEARS</a:t>
                      </a:r>
                      <a:endParaRPr lang="en-IN" sz="1800" dirty="0"/>
                    </a:p>
                  </a:txBody>
                  <a:tcPr marT="45726" marB="45726" anchor="ctr"/>
                </a:tc>
              </a:tr>
              <a:tr h="727657">
                <a:tc>
                  <a:txBody>
                    <a:bodyPr/>
                    <a:lstStyle/>
                    <a:p>
                      <a:pPr algn="ctr"/>
                      <a:r>
                        <a:rPr lang="en-US" sz="1800" dirty="0" smtClean="0"/>
                        <a:t>6.</a:t>
                      </a:r>
                      <a:endParaRPr lang="en-IN" sz="1800" dirty="0"/>
                    </a:p>
                  </a:txBody>
                  <a:tcPr marT="45726" marB="45726" anchor="ctr"/>
                </a:tc>
                <a:tc>
                  <a:txBody>
                    <a:bodyPr/>
                    <a:lstStyle/>
                    <a:p>
                      <a:r>
                        <a:rPr lang="en-US" sz="1800" dirty="0" smtClean="0"/>
                        <a:t>                  Mr.T.MAHESWARAN</a:t>
                      </a:r>
                    </a:p>
                    <a:p>
                      <a:r>
                        <a:rPr lang="en-US" sz="1800" dirty="0" smtClean="0"/>
                        <a:t>                  Assistant Professor</a:t>
                      </a:r>
                      <a:endParaRPr lang="en-IN" sz="1800" dirty="0"/>
                    </a:p>
                  </a:txBody>
                  <a:tcPr marT="45726" marB="45726" anchor="ctr"/>
                </a:tc>
                <a:tc>
                  <a:txBody>
                    <a:bodyPr/>
                    <a:lstStyle/>
                    <a:p>
                      <a:pPr algn="ctr"/>
                      <a:r>
                        <a:rPr lang="en-US" sz="1800" dirty="0" smtClean="0"/>
                        <a:t>APPLIED ELECTRONICS</a:t>
                      </a:r>
                      <a:endParaRPr lang="en-IN" sz="1800" dirty="0"/>
                    </a:p>
                  </a:txBody>
                  <a:tcPr marT="45726" marB="45726" anchor="ctr"/>
                </a:tc>
                <a:tc>
                  <a:txBody>
                    <a:bodyPr/>
                    <a:lstStyle/>
                    <a:p>
                      <a:pPr algn="ctr"/>
                      <a:r>
                        <a:rPr lang="en-US" sz="1800" dirty="0" smtClean="0"/>
                        <a:t>15  YEARS</a:t>
                      </a:r>
                      <a:endParaRPr lang="en-IN" sz="1800" dirty="0"/>
                    </a:p>
                  </a:txBody>
                  <a:tcPr marT="45726" marB="45726" anchor="ctr"/>
                </a:tc>
              </a:tr>
              <a:tr h="914422">
                <a:tc>
                  <a:txBody>
                    <a:bodyPr/>
                    <a:lstStyle/>
                    <a:p>
                      <a:pPr algn="ctr"/>
                      <a:r>
                        <a:rPr lang="en-US" sz="1800" dirty="0" smtClean="0"/>
                        <a:t>7.</a:t>
                      </a:r>
                      <a:endParaRPr lang="en-IN" sz="1800" dirty="0"/>
                    </a:p>
                  </a:txBody>
                  <a:tcPr marT="45726" marB="45726" anchor="ctr"/>
                </a:tc>
                <a:tc>
                  <a:txBody>
                    <a:bodyPr/>
                    <a:lstStyle/>
                    <a:p>
                      <a:pPr algn="l">
                        <a:spcBef>
                          <a:spcPts val="300"/>
                        </a:spcBef>
                      </a:pPr>
                      <a:r>
                        <a:rPr lang="en-US" sz="1800" dirty="0" smtClean="0"/>
                        <a:t>                  Mrs. G.BRINDA</a:t>
                      </a:r>
                    </a:p>
                    <a:p>
                      <a:pPr algn="l">
                        <a:spcBef>
                          <a:spcPts val="300"/>
                        </a:spcBef>
                      </a:pPr>
                      <a:r>
                        <a:rPr lang="en-US" sz="1800" dirty="0" smtClean="0"/>
                        <a:t>                  Assistant Professor</a:t>
                      </a:r>
                      <a:endParaRPr lang="en-IN" sz="1800" dirty="0"/>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t>COMMUNICATION SYSTEMS</a:t>
                      </a:r>
                      <a:endParaRPr lang="en-IN" sz="1800" dirty="0" smtClean="0"/>
                    </a:p>
                    <a:p>
                      <a:pPr algn="ctr"/>
                      <a:endParaRPr lang="en-IN" sz="1800" dirty="0"/>
                    </a:p>
                  </a:txBody>
                  <a:tcPr marT="45726" marB="45726" anchor="ctr"/>
                </a:tc>
                <a:tc>
                  <a:txBody>
                    <a:bodyPr/>
                    <a:lstStyle/>
                    <a:p>
                      <a:pPr algn="ctr"/>
                      <a:r>
                        <a:rPr lang="en-US" sz="1800" dirty="0" smtClean="0"/>
                        <a:t>14  YEARS</a:t>
                      </a:r>
                      <a:endParaRPr lang="en-IN" sz="1800" dirty="0"/>
                    </a:p>
                  </a:txBody>
                  <a:tcPr marT="45726" marB="45726" anchor="ctr"/>
                </a:tc>
              </a:tr>
            </a:tbl>
          </a:graphicData>
        </a:graphic>
      </p:graphicFrame>
      <p:pic>
        <p:nvPicPr>
          <p:cNvPr id="10" name="Picture 4"/>
          <p:cNvPicPr>
            <a:picLocks noChangeAspect="1" noChangeArrowheads="1"/>
          </p:cNvPicPr>
          <p:nvPr/>
        </p:nvPicPr>
        <p:blipFill>
          <a:blip r:embed="rId4" cstate="print"/>
          <a:srcRect/>
          <a:stretch>
            <a:fillRect/>
          </a:stretch>
        </p:blipFill>
        <p:spPr bwMode="auto">
          <a:xfrm>
            <a:off x="4490545" y="1560786"/>
            <a:ext cx="804042" cy="804042"/>
          </a:xfrm>
          <a:prstGeom prst="rect">
            <a:avLst/>
          </a:prstGeom>
          <a:ln>
            <a:noFill/>
          </a:ln>
          <a:effectLst>
            <a:softEdge rad="112500"/>
          </a:effectLst>
        </p:spPr>
      </p:pic>
      <p:pic>
        <p:nvPicPr>
          <p:cNvPr id="11" name="Picture 3"/>
          <p:cNvPicPr>
            <a:picLocks noChangeAspect="1" noChangeArrowheads="1"/>
          </p:cNvPicPr>
          <p:nvPr/>
        </p:nvPicPr>
        <p:blipFill>
          <a:blip r:embed="rId5" cstate="print"/>
          <a:srcRect/>
          <a:stretch>
            <a:fillRect/>
          </a:stretch>
        </p:blipFill>
        <p:spPr bwMode="auto">
          <a:xfrm>
            <a:off x="4503683" y="3961776"/>
            <a:ext cx="746234" cy="773535"/>
          </a:xfrm>
          <a:prstGeom prst="rect">
            <a:avLst/>
          </a:prstGeom>
          <a:ln>
            <a:noFill/>
          </a:ln>
          <a:effectLst>
            <a:softEdge rad="112500"/>
          </a:effectLst>
        </p:spPr>
      </p:pic>
      <p:pic>
        <p:nvPicPr>
          <p:cNvPr id="12" name="Picture 5"/>
          <p:cNvPicPr>
            <a:picLocks noChangeAspect="1" noChangeArrowheads="1"/>
          </p:cNvPicPr>
          <p:nvPr/>
        </p:nvPicPr>
        <p:blipFill>
          <a:blip r:embed="rId6" cstate="print"/>
          <a:srcRect/>
          <a:stretch>
            <a:fillRect/>
          </a:stretch>
        </p:blipFill>
        <p:spPr bwMode="auto">
          <a:xfrm>
            <a:off x="4506309" y="4676993"/>
            <a:ext cx="764627" cy="764627"/>
          </a:xfrm>
          <a:prstGeom prst="rect">
            <a:avLst/>
          </a:prstGeom>
          <a:ln>
            <a:noFill/>
          </a:ln>
          <a:effectLst>
            <a:softEdge rad="112500"/>
          </a:effectLst>
        </p:spPr>
      </p:pic>
      <p:pic>
        <p:nvPicPr>
          <p:cNvPr id="13" name="Picture 6"/>
          <p:cNvPicPr>
            <a:picLocks noChangeAspect="1" noChangeArrowheads="1"/>
          </p:cNvPicPr>
          <p:nvPr/>
        </p:nvPicPr>
        <p:blipFill>
          <a:blip r:embed="rId7" cstate="print"/>
          <a:srcRect/>
          <a:stretch>
            <a:fillRect/>
          </a:stretch>
        </p:blipFill>
        <p:spPr bwMode="auto">
          <a:xfrm>
            <a:off x="4459013" y="5441620"/>
            <a:ext cx="790904" cy="790904"/>
          </a:xfrm>
          <a:prstGeom prst="rect">
            <a:avLst/>
          </a:prstGeom>
          <a:ln>
            <a:noFill/>
          </a:ln>
          <a:effectLst>
            <a:softEdge rad="112500"/>
          </a:effectLst>
        </p:spPr>
      </p:pic>
      <p:pic>
        <p:nvPicPr>
          <p:cNvPr id="31746" name="Picture 2"/>
          <p:cNvPicPr>
            <a:picLocks noChangeAspect="1" noChangeArrowheads="1"/>
          </p:cNvPicPr>
          <p:nvPr/>
        </p:nvPicPr>
        <p:blipFill>
          <a:blip r:embed="rId8"/>
          <a:srcRect/>
          <a:stretch>
            <a:fillRect/>
          </a:stretch>
        </p:blipFill>
        <p:spPr bwMode="auto">
          <a:xfrm>
            <a:off x="387350" y="2254250"/>
            <a:ext cx="2524125" cy="1371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1747" name="Picture 3"/>
          <p:cNvPicPr>
            <a:picLocks noChangeAspect="1" noChangeArrowheads="1"/>
          </p:cNvPicPr>
          <p:nvPr/>
        </p:nvPicPr>
        <p:blipFill>
          <a:blip r:embed="rId9"/>
          <a:srcRect/>
          <a:stretch>
            <a:fillRect/>
          </a:stretch>
        </p:blipFill>
        <p:spPr bwMode="auto">
          <a:xfrm>
            <a:off x="4532751" y="3169522"/>
            <a:ext cx="732932" cy="808019"/>
          </a:xfrm>
          <a:prstGeom prst="rect">
            <a:avLst/>
          </a:prstGeom>
          <a:ln>
            <a:noFill/>
          </a:ln>
          <a:effectLst>
            <a:softEdge rad="112500"/>
          </a:effectLst>
        </p:spPr>
      </p:pic>
      <p:pic>
        <p:nvPicPr>
          <p:cNvPr id="31748" name="Picture 4"/>
          <p:cNvPicPr>
            <a:picLocks noChangeAspect="1" noChangeArrowheads="1"/>
          </p:cNvPicPr>
          <p:nvPr/>
        </p:nvPicPr>
        <p:blipFill>
          <a:blip r:embed="rId10" cstate="print"/>
          <a:srcRect/>
          <a:stretch>
            <a:fillRect/>
          </a:stretch>
        </p:blipFill>
        <p:spPr bwMode="auto">
          <a:xfrm>
            <a:off x="4527003" y="6232524"/>
            <a:ext cx="770212" cy="770212"/>
          </a:xfrm>
          <a:prstGeom prst="rect">
            <a:avLst/>
          </a:prstGeom>
          <a:ln>
            <a:noFill/>
          </a:ln>
          <a:effectLst>
            <a:softEdge rad="112500"/>
          </a:effectLst>
        </p:spPr>
      </p:pic>
      <p:pic>
        <p:nvPicPr>
          <p:cNvPr id="31750" name="Picture 6"/>
          <p:cNvPicPr>
            <a:picLocks noChangeAspect="1" noChangeArrowheads="1"/>
          </p:cNvPicPr>
          <p:nvPr/>
        </p:nvPicPr>
        <p:blipFill>
          <a:blip r:embed="rId11" cstate="print"/>
          <a:srcRect/>
          <a:stretch>
            <a:fillRect/>
          </a:stretch>
        </p:blipFill>
        <p:spPr bwMode="auto">
          <a:xfrm>
            <a:off x="4464107" y="2451537"/>
            <a:ext cx="817341" cy="80074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414713" y="196850"/>
            <a:ext cx="8331200" cy="512763"/>
          </a:xfrm>
          <a:prstGeom prst="roundRect">
            <a:avLst/>
          </a:prstGeom>
          <a:solidFill>
            <a:srgbClr val="7030A0"/>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IN" sz="2800" b="1" dirty="0">
                <a:solidFill>
                  <a:schemeClr val="bg1"/>
                </a:solidFill>
              </a:rPr>
              <a:t>                          LIST OF FACULTIES                 Con….</a:t>
            </a:r>
          </a:p>
        </p:txBody>
      </p:sp>
      <p:graphicFrame>
        <p:nvGraphicFramePr>
          <p:cNvPr id="9" name="Table 8"/>
          <p:cNvGraphicFramePr>
            <a:graphicFrameLocks noGrp="1"/>
          </p:cNvGraphicFramePr>
          <p:nvPr/>
        </p:nvGraphicFramePr>
        <p:xfrm>
          <a:off x="3376613" y="1220788"/>
          <a:ext cx="8534400" cy="4537075"/>
        </p:xfrm>
        <a:graphic>
          <a:graphicData uri="http://schemas.openxmlformats.org/drawingml/2006/table">
            <a:tbl>
              <a:tblPr firstRow="1" bandRow="1">
                <a:tableStyleId>{5C22544A-7EE6-4342-B048-85BDC9FD1C3A}</a:tableStyleId>
              </a:tblPr>
              <a:tblGrid>
                <a:gridCol w="1038478"/>
                <a:gridCol w="3228722"/>
                <a:gridCol w="2133600"/>
                <a:gridCol w="2133600"/>
              </a:tblGrid>
              <a:tr h="743290">
                <a:tc>
                  <a:txBody>
                    <a:bodyPr/>
                    <a:lstStyle/>
                    <a:p>
                      <a:pPr algn="ctr"/>
                      <a:r>
                        <a:rPr lang="en-US" sz="1800" dirty="0" smtClean="0"/>
                        <a:t>SL.NO.</a:t>
                      </a:r>
                      <a:endParaRPr lang="en-IN" sz="1800" dirty="0"/>
                    </a:p>
                  </a:txBody>
                  <a:tcPr marT="45712" marB="45712"/>
                </a:tc>
                <a:tc>
                  <a:txBody>
                    <a:bodyPr/>
                    <a:lstStyle/>
                    <a:p>
                      <a:pPr algn="ctr"/>
                      <a:r>
                        <a:rPr lang="en-US" sz="1800" dirty="0" smtClean="0"/>
                        <a:t>NAME OF THE FACULTY</a:t>
                      </a:r>
                      <a:endParaRPr lang="en-IN" sz="1800" dirty="0"/>
                    </a:p>
                  </a:txBody>
                  <a:tcPr marT="45712" marB="45712"/>
                </a:tc>
                <a:tc>
                  <a:txBody>
                    <a:bodyPr/>
                    <a:lstStyle/>
                    <a:p>
                      <a:pPr algn="ctr"/>
                      <a:r>
                        <a:rPr lang="en-US" sz="1800" dirty="0" smtClean="0"/>
                        <a:t>AREA OF SPECIALIZATIONION</a:t>
                      </a:r>
                      <a:r>
                        <a:rPr lang="en-US" sz="1800" baseline="0" dirty="0" smtClean="0"/>
                        <a:t> </a:t>
                      </a:r>
                      <a:endParaRPr lang="en-IN" sz="1800" dirty="0"/>
                    </a:p>
                  </a:txBody>
                  <a:tcPr marT="45712" marB="45712"/>
                </a:tc>
                <a:tc>
                  <a:txBody>
                    <a:bodyPr/>
                    <a:lstStyle/>
                    <a:p>
                      <a:pPr algn="ctr"/>
                      <a:r>
                        <a:rPr lang="en-US" sz="1800" dirty="0" smtClean="0"/>
                        <a:t>TEACHING EXPERIENCE </a:t>
                      </a:r>
                      <a:endParaRPr lang="en-IN" sz="1800" dirty="0"/>
                    </a:p>
                  </a:txBody>
                  <a:tcPr marT="45712" marB="45712"/>
                </a:tc>
              </a:tr>
              <a:tr h="746422">
                <a:tc>
                  <a:txBody>
                    <a:bodyPr/>
                    <a:lstStyle/>
                    <a:p>
                      <a:pPr algn="ctr"/>
                      <a:r>
                        <a:rPr lang="en-US" sz="1800" dirty="0" smtClean="0"/>
                        <a:t>8.</a:t>
                      </a:r>
                      <a:endParaRPr lang="en-IN" sz="1800" dirty="0"/>
                    </a:p>
                  </a:txBody>
                  <a:tcPr marT="45712" marB="45712" anchor="ctr"/>
                </a:tc>
                <a:tc>
                  <a:txBody>
                    <a:bodyPr/>
                    <a:lstStyle/>
                    <a:p>
                      <a:pPr algn="l">
                        <a:spcBef>
                          <a:spcPts val="300"/>
                        </a:spcBef>
                      </a:pPr>
                      <a:r>
                        <a:rPr lang="en-US" sz="1800" dirty="0" smtClean="0"/>
                        <a:t>                  Mr. K.NANTHAKUMAR</a:t>
                      </a:r>
                    </a:p>
                    <a:p>
                      <a:pPr algn="l">
                        <a:spcBef>
                          <a:spcPts val="300"/>
                        </a:spcBef>
                      </a:pPr>
                      <a:r>
                        <a:rPr lang="en-US" sz="1800" dirty="0" smtClean="0"/>
                        <a:t>                  Assistant Professor</a:t>
                      </a:r>
                      <a:endParaRPr lang="en-IN" sz="1800" dirty="0"/>
                    </a:p>
                  </a:txBody>
                  <a:tcPr marT="45712" marB="45712" anchor="ctr"/>
                </a:tc>
                <a:tc>
                  <a:txBody>
                    <a:bodyPr/>
                    <a:lstStyle/>
                    <a:p>
                      <a:pPr algn="ctr"/>
                      <a:r>
                        <a:rPr lang="en-US" sz="1800" dirty="0" smtClean="0"/>
                        <a:t>VLSI DESIGN</a:t>
                      </a:r>
                      <a:endParaRPr lang="en-IN" sz="1800" dirty="0"/>
                    </a:p>
                  </a:txBody>
                  <a:tcPr marT="45712" marB="45712" anchor="ctr"/>
                </a:tc>
                <a:tc>
                  <a:txBody>
                    <a:bodyPr/>
                    <a:lstStyle/>
                    <a:p>
                      <a:pPr algn="ctr"/>
                      <a:r>
                        <a:rPr lang="en-US" sz="1800" dirty="0" smtClean="0"/>
                        <a:t>13  YEARS</a:t>
                      </a:r>
                      <a:endParaRPr lang="en-IN" sz="1800" dirty="0"/>
                    </a:p>
                  </a:txBody>
                  <a:tcPr marT="45712" marB="45712" anchor="ctr"/>
                </a:tc>
              </a:tr>
              <a:tr h="746422">
                <a:tc>
                  <a:txBody>
                    <a:bodyPr/>
                    <a:lstStyle/>
                    <a:p>
                      <a:pPr algn="ctr"/>
                      <a:r>
                        <a:rPr lang="en-US" sz="1800" dirty="0" smtClean="0"/>
                        <a:t>9.</a:t>
                      </a:r>
                      <a:endParaRPr lang="en-IN" sz="1800" dirty="0"/>
                    </a:p>
                  </a:txBody>
                  <a:tcPr marT="45712" marB="45712" anchor="ctr"/>
                </a:tc>
                <a:tc>
                  <a:txBody>
                    <a:bodyPr/>
                    <a:lstStyle/>
                    <a:p>
                      <a:r>
                        <a:rPr lang="en-US" sz="1800" dirty="0" smtClean="0"/>
                        <a:t>                 Mr. A.KAMESWARAN</a:t>
                      </a:r>
                    </a:p>
                    <a:p>
                      <a:r>
                        <a:rPr lang="en-US" sz="1800" dirty="0" smtClean="0"/>
                        <a:t>                  Assistant Professor</a:t>
                      </a:r>
                      <a:endParaRPr lang="en-IN" sz="1800" dirty="0" smtClean="0"/>
                    </a:p>
                  </a:txBody>
                  <a:tcPr marT="45712" marB="45712" anchor="ctr"/>
                </a:tc>
                <a:tc>
                  <a:txBody>
                    <a:bodyPr/>
                    <a:lstStyle/>
                    <a:p>
                      <a:pPr algn="ctr"/>
                      <a:r>
                        <a:rPr lang="en-US" sz="1800" dirty="0" smtClean="0"/>
                        <a:t>VLSI DESIGN</a:t>
                      </a:r>
                      <a:endParaRPr lang="en-IN" sz="1800" dirty="0"/>
                    </a:p>
                  </a:txBody>
                  <a:tcPr marT="45712" marB="45712" anchor="ctr"/>
                </a:tc>
                <a:tc>
                  <a:txBody>
                    <a:bodyPr/>
                    <a:lstStyle/>
                    <a:p>
                      <a:pPr algn="ctr"/>
                      <a:r>
                        <a:rPr lang="en-US" sz="1800" dirty="0" smtClean="0"/>
                        <a:t>12  YEARS</a:t>
                      </a:r>
                      <a:endParaRPr lang="en-IN" sz="1800" dirty="0"/>
                    </a:p>
                  </a:txBody>
                  <a:tcPr marT="45712" marB="45712" anchor="ctr"/>
                </a:tc>
              </a:tr>
              <a:tr h="746422">
                <a:tc>
                  <a:txBody>
                    <a:bodyPr/>
                    <a:lstStyle/>
                    <a:p>
                      <a:pPr algn="ctr"/>
                      <a:r>
                        <a:rPr lang="en-US" sz="1800" dirty="0" smtClean="0"/>
                        <a:t>10</a:t>
                      </a:r>
                      <a:endParaRPr lang="en-IN" sz="1800" dirty="0"/>
                    </a:p>
                  </a:txBody>
                  <a:tcPr marT="45712" marB="45712" anchor="ctr"/>
                </a:tc>
                <a:tc>
                  <a:txBody>
                    <a:bodyPr/>
                    <a:lstStyle/>
                    <a:p>
                      <a:r>
                        <a:rPr lang="en-US" sz="1800" baseline="0" dirty="0" smtClean="0"/>
                        <a:t>                  </a:t>
                      </a:r>
                      <a:r>
                        <a:rPr lang="en-US" sz="1800" baseline="0" dirty="0" err="1" smtClean="0"/>
                        <a:t>Mrs.R.TAMILSELVI</a:t>
                      </a:r>
                      <a:endParaRPr lang="en-US" sz="1800" baseline="0" dirty="0" smtClean="0"/>
                    </a:p>
                    <a:p>
                      <a:r>
                        <a:rPr lang="en-US" sz="1800" baseline="0" dirty="0" smtClean="0"/>
                        <a:t>                  Assistant Professor</a:t>
                      </a:r>
                      <a:endParaRPr lang="en-IN" sz="1800" dirty="0"/>
                    </a:p>
                  </a:txBody>
                  <a:tcPr marT="45712" marB="45712" anchor="ctr"/>
                </a:tc>
                <a:tc>
                  <a:txBody>
                    <a:bodyPr/>
                    <a:lstStyle/>
                    <a:p>
                      <a:pPr algn="ctr"/>
                      <a:r>
                        <a:rPr lang="en-US" sz="1800" dirty="0" smtClean="0"/>
                        <a:t>VLSI DESIGN</a:t>
                      </a:r>
                      <a:endParaRPr lang="en-IN" sz="1800" dirty="0"/>
                    </a:p>
                  </a:txBody>
                  <a:tcPr marT="45712" marB="45712" anchor="ctr"/>
                </a:tc>
                <a:tc>
                  <a:txBody>
                    <a:bodyPr/>
                    <a:lstStyle/>
                    <a:p>
                      <a:pPr algn="ctr"/>
                      <a:r>
                        <a:rPr lang="en-US" sz="1800" dirty="0" smtClean="0"/>
                        <a:t>12  YEARS</a:t>
                      </a:r>
                      <a:endParaRPr lang="en-IN" sz="1800" dirty="0"/>
                    </a:p>
                  </a:txBody>
                  <a:tcPr marT="45712" marB="45712" anchor="ctr"/>
                </a:tc>
              </a:tr>
              <a:tr h="746422">
                <a:tc>
                  <a:txBody>
                    <a:bodyPr/>
                    <a:lstStyle/>
                    <a:p>
                      <a:pPr algn="ctr"/>
                      <a:r>
                        <a:rPr lang="en-US" sz="1800" dirty="0" smtClean="0"/>
                        <a:t>11.</a:t>
                      </a:r>
                      <a:endParaRPr lang="en-IN" sz="1800" dirty="0"/>
                    </a:p>
                  </a:txBody>
                  <a:tcPr marT="45712" marB="45712" anchor="ctr"/>
                </a:tc>
                <a:tc>
                  <a:txBody>
                    <a:bodyPr/>
                    <a:lstStyle/>
                    <a:p>
                      <a:r>
                        <a:rPr lang="en-US" sz="1800" dirty="0" smtClean="0"/>
                        <a:t>                 Mr. G.MOHAN KUMAR</a:t>
                      </a:r>
                    </a:p>
                    <a:p>
                      <a:r>
                        <a:rPr lang="en-US" sz="1800" dirty="0" smtClean="0"/>
                        <a:t>                  Assistant Professor</a:t>
                      </a:r>
                      <a:endParaRPr lang="en-IN" sz="1800" dirty="0" smtClean="0"/>
                    </a:p>
                  </a:txBody>
                  <a:tcPr marT="45712" marB="45712" anchor="ctr"/>
                </a:tc>
                <a:tc>
                  <a:txBody>
                    <a:bodyPr/>
                    <a:lstStyle/>
                    <a:p>
                      <a:pPr algn="ctr"/>
                      <a:r>
                        <a:rPr lang="en-US" sz="1800" dirty="0" smtClean="0"/>
                        <a:t>VLSI DESIGN</a:t>
                      </a:r>
                      <a:endParaRPr lang="en-IN" sz="1800" dirty="0"/>
                    </a:p>
                  </a:txBody>
                  <a:tcPr marT="45712" marB="45712" anchor="ctr"/>
                </a:tc>
                <a:tc>
                  <a:txBody>
                    <a:bodyPr/>
                    <a:lstStyle/>
                    <a:p>
                      <a:pPr algn="ctr"/>
                      <a:r>
                        <a:rPr lang="en-US" sz="1800" dirty="0" smtClean="0"/>
                        <a:t>8 YEARS</a:t>
                      </a:r>
                      <a:endParaRPr lang="en-IN" sz="1800" dirty="0"/>
                    </a:p>
                  </a:txBody>
                  <a:tcPr marT="45712" marB="45712" anchor="ctr"/>
                </a:tc>
              </a:tr>
              <a:tr h="808097">
                <a:tc>
                  <a:txBody>
                    <a:bodyPr/>
                    <a:lstStyle/>
                    <a:p>
                      <a:pPr algn="ctr"/>
                      <a:r>
                        <a:rPr lang="en-US" sz="1800" dirty="0" smtClean="0"/>
                        <a:t>12.</a:t>
                      </a:r>
                      <a:endParaRPr lang="en-IN" sz="1800" dirty="0"/>
                    </a:p>
                  </a:txBody>
                  <a:tcPr marT="45712" marB="45712" anchor="ctr"/>
                </a:tc>
                <a:tc>
                  <a:txBody>
                    <a:bodyPr/>
                    <a:lstStyle/>
                    <a:p>
                      <a:r>
                        <a:rPr lang="en-US" sz="1800" dirty="0" smtClean="0"/>
                        <a:t>                 Mr. G.M.NIRMAL</a:t>
                      </a:r>
                    </a:p>
                    <a:p>
                      <a:r>
                        <a:rPr lang="en-US" sz="1800" dirty="0" smtClean="0"/>
                        <a:t>                  Assistant Professor</a:t>
                      </a:r>
                      <a:endParaRPr lang="en-IN" sz="1800" dirty="0" smtClean="0"/>
                    </a:p>
                  </a:txBody>
                  <a:tcPr marT="45712" marB="45712" anchor="ctr"/>
                </a:tc>
                <a:tc>
                  <a:txBody>
                    <a:bodyPr/>
                    <a:lstStyle/>
                    <a:p>
                      <a:pPr algn="ctr"/>
                      <a:r>
                        <a:rPr lang="en-US" sz="1800" dirty="0" smtClean="0"/>
                        <a:t>VLSI DESIGN</a:t>
                      </a:r>
                      <a:endParaRPr lang="en-IN" sz="1800" dirty="0"/>
                    </a:p>
                  </a:txBody>
                  <a:tcPr marT="45712" marB="45712" anchor="ctr"/>
                </a:tc>
                <a:tc>
                  <a:txBody>
                    <a:bodyPr/>
                    <a:lstStyle/>
                    <a:p>
                      <a:pPr algn="ctr"/>
                      <a:r>
                        <a:rPr lang="en-US" sz="1800" dirty="0" smtClean="0"/>
                        <a:t>4  YEARS</a:t>
                      </a:r>
                      <a:endParaRPr lang="en-IN" sz="1800" dirty="0"/>
                    </a:p>
                  </a:txBody>
                  <a:tcPr marT="45712" marB="45712" anchor="ctr"/>
                </a:tc>
              </a:tr>
            </a:tbl>
          </a:graphicData>
        </a:graphic>
      </p:graphicFrame>
      <p:pic>
        <p:nvPicPr>
          <p:cNvPr id="31746" name="Picture 2"/>
          <p:cNvPicPr>
            <a:picLocks noChangeAspect="1" noChangeArrowheads="1"/>
          </p:cNvPicPr>
          <p:nvPr/>
        </p:nvPicPr>
        <p:blipFill>
          <a:blip r:embed="rId4"/>
          <a:srcRect/>
          <a:stretch>
            <a:fillRect/>
          </a:stretch>
        </p:blipFill>
        <p:spPr bwMode="auto">
          <a:xfrm>
            <a:off x="403225" y="2190750"/>
            <a:ext cx="2524125" cy="1371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5" name="Picture 8"/>
          <p:cNvPicPr>
            <a:picLocks noChangeAspect="1" noChangeArrowheads="1"/>
          </p:cNvPicPr>
          <p:nvPr/>
        </p:nvPicPr>
        <p:blipFill>
          <a:blip r:embed="rId5" cstate="print"/>
          <a:srcRect/>
          <a:stretch>
            <a:fillRect/>
          </a:stretch>
        </p:blipFill>
        <p:spPr bwMode="auto">
          <a:xfrm>
            <a:off x="4522073" y="2751082"/>
            <a:ext cx="717330" cy="717330"/>
          </a:xfrm>
          <a:prstGeom prst="rect">
            <a:avLst/>
          </a:prstGeom>
          <a:ln>
            <a:noFill/>
          </a:ln>
          <a:effectLst>
            <a:softEdge rad="112500"/>
          </a:effectLst>
        </p:spPr>
      </p:pic>
      <p:pic>
        <p:nvPicPr>
          <p:cNvPr id="16" name="Picture 2"/>
          <p:cNvPicPr>
            <a:picLocks noChangeAspect="1" noChangeArrowheads="1"/>
          </p:cNvPicPr>
          <p:nvPr/>
        </p:nvPicPr>
        <p:blipFill>
          <a:blip r:embed="rId6" cstate="print"/>
          <a:srcRect/>
          <a:stretch>
            <a:fillRect/>
          </a:stretch>
        </p:blipFill>
        <p:spPr bwMode="auto">
          <a:xfrm>
            <a:off x="4459014" y="3484179"/>
            <a:ext cx="759372" cy="759372"/>
          </a:xfrm>
          <a:prstGeom prst="rect">
            <a:avLst/>
          </a:prstGeom>
          <a:ln>
            <a:noFill/>
          </a:ln>
          <a:effectLst>
            <a:softEdge rad="112500"/>
          </a:effectLst>
        </p:spPr>
      </p:pic>
      <p:pic>
        <p:nvPicPr>
          <p:cNvPr id="17" name="Picture 7"/>
          <p:cNvPicPr>
            <a:picLocks noChangeAspect="1" noChangeArrowheads="1"/>
          </p:cNvPicPr>
          <p:nvPr/>
        </p:nvPicPr>
        <p:blipFill>
          <a:blip r:embed="rId7" cstate="print"/>
          <a:srcRect/>
          <a:stretch>
            <a:fillRect/>
          </a:stretch>
        </p:blipFill>
        <p:spPr bwMode="auto">
          <a:xfrm>
            <a:off x="4469525" y="1936532"/>
            <a:ext cx="759372" cy="759372"/>
          </a:xfrm>
          <a:prstGeom prst="rect">
            <a:avLst/>
          </a:prstGeom>
          <a:ln>
            <a:noFill/>
          </a:ln>
          <a:effectLst>
            <a:softEdge rad="112500"/>
          </a:effectLst>
        </p:spPr>
      </p:pic>
      <p:pic>
        <p:nvPicPr>
          <p:cNvPr id="32770" name="Picture 2" descr="http://mpnmjec.ac.in/assets/media/staff/ece/MOHAN%20KUMAR.jpg"/>
          <p:cNvPicPr>
            <a:picLocks noChangeAspect="1" noChangeArrowheads="1"/>
          </p:cNvPicPr>
          <p:nvPr/>
        </p:nvPicPr>
        <p:blipFill>
          <a:blip r:embed="rId8" cstate="print"/>
          <a:srcRect/>
          <a:stretch>
            <a:fillRect/>
          </a:stretch>
        </p:blipFill>
        <p:spPr bwMode="auto">
          <a:xfrm>
            <a:off x="4477410" y="4117624"/>
            <a:ext cx="772508" cy="884859"/>
          </a:xfrm>
          <a:prstGeom prst="rect">
            <a:avLst/>
          </a:prstGeom>
          <a:ln>
            <a:noFill/>
          </a:ln>
          <a:effectLst>
            <a:softEdge rad="112500"/>
          </a:effectLst>
        </p:spPr>
      </p:pic>
      <p:pic>
        <p:nvPicPr>
          <p:cNvPr id="32771" name="Picture 3"/>
          <p:cNvPicPr>
            <a:picLocks noChangeAspect="1" noChangeArrowheads="1"/>
          </p:cNvPicPr>
          <p:nvPr/>
        </p:nvPicPr>
        <p:blipFill>
          <a:blip r:embed="rId9"/>
          <a:srcRect/>
          <a:stretch>
            <a:fillRect/>
          </a:stretch>
        </p:blipFill>
        <p:spPr bwMode="auto">
          <a:xfrm>
            <a:off x="4465583" y="4960905"/>
            <a:ext cx="784334" cy="829584"/>
          </a:xfrm>
          <a:prstGeom prst="rect">
            <a:avLst/>
          </a:prstGeom>
          <a:ln>
            <a:noFill/>
          </a:ln>
          <a:effectLst>
            <a:softEdge rad="112500"/>
          </a:effectLst>
        </p:spPr>
      </p:pic>
      <p:sp>
        <p:nvSpPr>
          <p:cNvPr id="19" name="Rounded Rectangle 18"/>
          <p:cNvSpPr/>
          <p:nvPr/>
        </p:nvSpPr>
        <p:spPr>
          <a:xfrm>
            <a:off x="3378200" y="5930900"/>
            <a:ext cx="8493125" cy="927100"/>
          </a:xfrm>
          <a:prstGeom prst="roundRect">
            <a:avLst/>
          </a:prstGeom>
          <a:solidFill>
            <a:schemeClr val="accent1">
              <a:lumMod val="20000"/>
              <a:lumOff val="80000"/>
            </a:schemeClr>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defRPr/>
            </a:pPr>
            <a:r>
              <a:rPr lang="en-IN" b="1" dirty="0">
                <a:solidFill>
                  <a:schemeClr val="accent1">
                    <a:lumMod val="50000"/>
                  </a:schemeClr>
                </a:solidFill>
              </a:rPr>
              <a:t>Total No. of  Teaching Faculties :  12 Nos.</a:t>
            </a:r>
          </a:p>
          <a:p>
            <a:pPr>
              <a:defRPr/>
            </a:pPr>
            <a:r>
              <a:rPr lang="en-US" b="1" dirty="0">
                <a:solidFill>
                  <a:schemeClr val="accent1">
                    <a:lumMod val="50000"/>
                  </a:schemeClr>
                </a:solidFill>
              </a:rPr>
              <a:t>Supporting Staff : 2 Nos.  1. </a:t>
            </a:r>
            <a:r>
              <a:rPr lang="en-US" b="1" dirty="0" err="1">
                <a:solidFill>
                  <a:schemeClr val="accent1">
                    <a:lumMod val="50000"/>
                  </a:schemeClr>
                </a:solidFill>
              </a:rPr>
              <a:t>Mrs.Vasuki</a:t>
            </a:r>
            <a:r>
              <a:rPr lang="en-US" b="1" dirty="0">
                <a:solidFill>
                  <a:schemeClr val="accent1">
                    <a:lumMod val="50000"/>
                  </a:schemeClr>
                </a:solidFill>
              </a:rPr>
              <a:t>   and  2. Mrs. </a:t>
            </a:r>
            <a:r>
              <a:rPr lang="en-US" b="1" dirty="0" err="1">
                <a:solidFill>
                  <a:schemeClr val="accent1">
                    <a:lumMod val="50000"/>
                  </a:schemeClr>
                </a:solidFill>
              </a:rPr>
              <a:t>K.Gomathi</a:t>
            </a:r>
            <a:endParaRPr lang="en-IN" b="1" dirty="0">
              <a:solidFill>
                <a:schemeClr val="accent1">
                  <a:lumMod val="50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414713" y="196850"/>
            <a:ext cx="8331200" cy="1520825"/>
          </a:xfrm>
          <a:prstGeom prst="roundRect">
            <a:avLst/>
          </a:prstGeom>
          <a:solidFill>
            <a:srgbClr val="15790D"/>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IN" sz="2800" b="1" dirty="0">
                <a:solidFill>
                  <a:schemeClr val="bg1"/>
                </a:solidFill>
              </a:rPr>
              <a:t>DEPARTMENT  ACHIEVEMENTS</a:t>
            </a:r>
          </a:p>
          <a:p>
            <a:pPr algn="ctr">
              <a:defRPr/>
            </a:pPr>
            <a:r>
              <a:rPr lang="en-US" sz="2800" b="1" dirty="0">
                <a:solidFill>
                  <a:srgbClr val="DAF824"/>
                </a:solidFill>
              </a:rPr>
              <a:t>FACULTY MEMBERS PURSUING  PH.D. WORK </a:t>
            </a:r>
            <a:endParaRPr lang="en-IN" sz="2800" b="1" dirty="0">
              <a:solidFill>
                <a:srgbClr val="DAF824"/>
              </a:solidFill>
            </a:endParaRPr>
          </a:p>
        </p:txBody>
      </p:sp>
      <p:sp>
        <p:nvSpPr>
          <p:cNvPr id="11270" name="AutoShape 2" descr="Progrès ou amélioration vers le succès avancer pour développer le parcours  professionnel afin d'atteindre l'"/>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IN"/>
          </a:p>
        </p:txBody>
      </p:sp>
      <p:pic>
        <p:nvPicPr>
          <p:cNvPr id="33795" name="Picture 3"/>
          <p:cNvPicPr>
            <a:picLocks noChangeAspect="1" noChangeArrowheads="1"/>
          </p:cNvPicPr>
          <p:nvPr/>
        </p:nvPicPr>
        <p:blipFill>
          <a:blip r:embed="rId4" cstate="print"/>
          <a:srcRect/>
          <a:stretch>
            <a:fillRect/>
          </a:stretch>
        </p:blipFill>
        <p:spPr bwMode="auto">
          <a:xfrm>
            <a:off x="544896" y="2254468"/>
            <a:ext cx="2214070" cy="1662321"/>
          </a:xfrm>
          <a:prstGeom prst="rect">
            <a:avLst/>
          </a:prstGeom>
          <a:ln>
            <a:noFill/>
          </a:ln>
          <a:effectLst>
            <a:softEdge rad="112500"/>
          </a:effectLst>
        </p:spPr>
      </p:pic>
      <p:graphicFrame>
        <p:nvGraphicFramePr>
          <p:cNvPr id="9" name="Table 8"/>
          <p:cNvGraphicFramePr>
            <a:graphicFrameLocks noGrp="1"/>
          </p:cNvGraphicFramePr>
          <p:nvPr/>
        </p:nvGraphicFramePr>
        <p:xfrm>
          <a:off x="3403600" y="2222500"/>
          <a:ext cx="8372475" cy="3957637"/>
        </p:xfrm>
        <a:graphic>
          <a:graphicData uri="http://schemas.openxmlformats.org/drawingml/2006/table">
            <a:tbl>
              <a:tblPr firstRow="1" bandRow="1">
                <a:tableStyleId>{93296810-A885-4BE3-A3E7-6D5BEEA58F35}</a:tableStyleId>
              </a:tblPr>
              <a:tblGrid>
                <a:gridCol w="1420518"/>
                <a:gridCol w="4161132"/>
                <a:gridCol w="2790825"/>
              </a:tblGrid>
              <a:tr h="973189">
                <a:tc>
                  <a:txBody>
                    <a:bodyPr/>
                    <a:lstStyle/>
                    <a:p>
                      <a:pPr algn="ctr"/>
                      <a:r>
                        <a:rPr lang="en-US" sz="2000" dirty="0" smtClean="0"/>
                        <a:t>SL.NO.</a:t>
                      </a:r>
                      <a:endParaRPr lang="en-IN" sz="2000" dirty="0"/>
                    </a:p>
                  </a:txBody>
                  <a:tcPr marL="91432" marR="91432" marT="45726" marB="45726" anchor="ctr"/>
                </a:tc>
                <a:tc>
                  <a:txBody>
                    <a:bodyPr/>
                    <a:lstStyle/>
                    <a:p>
                      <a:pPr algn="ctr"/>
                      <a:r>
                        <a:rPr lang="en-US" sz="2000" dirty="0" smtClean="0"/>
                        <a:t>NAME OF THE FACULTY</a:t>
                      </a:r>
                      <a:endParaRPr lang="en-IN" sz="2000" dirty="0"/>
                    </a:p>
                  </a:txBody>
                  <a:tcPr marL="91432" marR="91432" marT="45726" marB="45726" anchor="ctr"/>
                </a:tc>
                <a:tc>
                  <a:txBody>
                    <a:bodyPr/>
                    <a:lstStyle/>
                    <a:p>
                      <a:pPr algn="ctr"/>
                      <a:r>
                        <a:rPr lang="en-US" sz="2000" dirty="0" smtClean="0"/>
                        <a:t>AREA OF RESEARCH</a:t>
                      </a:r>
                      <a:endParaRPr lang="en-IN" sz="2000" dirty="0"/>
                    </a:p>
                  </a:txBody>
                  <a:tcPr marL="91432" marR="91432" marT="45726" marB="45726" anchor="ctr"/>
                </a:tc>
              </a:tr>
              <a:tr h="746112">
                <a:tc>
                  <a:txBody>
                    <a:bodyPr/>
                    <a:lstStyle/>
                    <a:p>
                      <a:pPr algn="ctr">
                        <a:spcBef>
                          <a:spcPts val="600"/>
                        </a:spcBef>
                        <a:spcAft>
                          <a:spcPts val="600"/>
                        </a:spcAft>
                      </a:pPr>
                      <a:r>
                        <a:rPr lang="en-US" sz="2000" b="1" dirty="0" smtClean="0">
                          <a:solidFill>
                            <a:schemeClr val="accent6">
                              <a:lumMod val="50000"/>
                            </a:schemeClr>
                          </a:solidFill>
                        </a:rPr>
                        <a:t>1</a:t>
                      </a:r>
                      <a:endParaRPr lang="en-IN" sz="2000" b="1" dirty="0">
                        <a:solidFill>
                          <a:schemeClr val="accent6">
                            <a:lumMod val="50000"/>
                          </a:schemeClr>
                        </a:solidFill>
                      </a:endParaRPr>
                    </a:p>
                  </a:txBody>
                  <a:tcPr marL="91432" marR="91432" marT="45726" marB="45726" anchor="ctr"/>
                </a:tc>
                <a:tc>
                  <a:txBody>
                    <a:bodyPr/>
                    <a:lstStyle/>
                    <a:p>
                      <a:pPr>
                        <a:spcBef>
                          <a:spcPts val="600"/>
                        </a:spcBef>
                        <a:spcAft>
                          <a:spcPts val="600"/>
                        </a:spcAft>
                      </a:pPr>
                      <a:r>
                        <a:rPr lang="en-US" sz="1800" b="1" dirty="0" smtClean="0">
                          <a:solidFill>
                            <a:schemeClr val="accent6">
                              <a:lumMod val="50000"/>
                            </a:schemeClr>
                          </a:solidFill>
                        </a:rPr>
                        <a:t>Mrs.M.ANITHA</a:t>
                      </a:r>
                      <a:endParaRPr lang="en-IN" sz="1800" b="1" dirty="0">
                        <a:solidFill>
                          <a:schemeClr val="accent6">
                            <a:lumMod val="50000"/>
                          </a:schemeClr>
                        </a:solidFill>
                      </a:endParaRPr>
                    </a:p>
                  </a:txBody>
                  <a:tcPr marL="91432" marR="91432" marT="45726" marB="45726" anchor="ctr"/>
                </a:tc>
                <a:tc>
                  <a:txBody>
                    <a:bodyPr/>
                    <a:lstStyle/>
                    <a:p>
                      <a:pPr algn="ctr">
                        <a:spcBef>
                          <a:spcPts val="600"/>
                        </a:spcBef>
                        <a:spcAft>
                          <a:spcPts val="600"/>
                        </a:spcAft>
                      </a:pPr>
                      <a:r>
                        <a:rPr lang="en-IN" sz="2000" dirty="0" smtClean="0"/>
                        <a:t>Internet of Things</a:t>
                      </a:r>
                      <a:endParaRPr lang="en-IN" sz="2000" dirty="0"/>
                    </a:p>
                  </a:txBody>
                  <a:tcPr marL="91432" marR="91432" marT="45726" marB="45726" anchor="ctr"/>
                </a:tc>
              </a:tr>
              <a:tr h="746112">
                <a:tc>
                  <a:txBody>
                    <a:bodyPr/>
                    <a:lstStyle/>
                    <a:p>
                      <a:pPr algn="ctr">
                        <a:spcBef>
                          <a:spcPts val="600"/>
                        </a:spcBef>
                        <a:spcAft>
                          <a:spcPts val="600"/>
                        </a:spcAft>
                      </a:pPr>
                      <a:r>
                        <a:rPr lang="en-US" sz="2000" b="1" dirty="0" smtClean="0">
                          <a:solidFill>
                            <a:schemeClr val="accent6">
                              <a:lumMod val="50000"/>
                            </a:schemeClr>
                          </a:solidFill>
                        </a:rPr>
                        <a:t>2.</a:t>
                      </a:r>
                      <a:endParaRPr lang="en-IN" sz="2000" b="1" dirty="0">
                        <a:solidFill>
                          <a:schemeClr val="accent6">
                            <a:lumMod val="50000"/>
                          </a:schemeClr>
                        </a:solidFill>
                      </a:endParaRPr>
                    </a:p>
                  </a:txBody>
                  <a:tcPr marL="91432" marR="91432" marT="45726" marB="45726" anchor="ctr"/>
                </a:tc>
                <a:tc>
                  <a:txBody>
                    <a:bodyPr/>
                    <a:lstStyle/>
                    <a:p>
                      <a:pPr>
                        <a:spcBef>
                          <a:spcPts val="600"/>
                        </a:spcBef>
                        <a:spcAft>
                          <a:spcPts val="600"/>
                        </a:spcAft>
                      </a:pPr>
                      <a:r>
                        <a:rPr lang="en-US" sz="1800" b="1" dirty="0" smtClean="0">
                          <a:solidFill>
                            <a:schemeClr val="accent6">
                              <a:lumMod val="50000"/>
                            </a:schemeClr>
                          </a:solidFill>
                        </a:rPr>
                        <a:t>Mr.A.P.GOBENATH</a:t>
                      </a:r>
                      <a:endParaRPr lang="en-IN" sz="1800" b="1" dirty="0">
                        <a:solidFill>
                          <a:schemeClr val="accent6">
                            <a:lumMod val="50000"/>
                          </a:schemeClr>
                        </a:solidFill>
                      </a:endParaRPr>
                    </a:p>
                  </a:txBody>
                  <a:tcPr marL="91432" marR="91432" marT="45726" marB="45726" anchor="ctr"/>
                </a:tc>
                <a:tc>
                  <a:txBody>
                    <a:bodyPr/>
                    <a:lstStyle/>
                    <a:p>
                      <a:pPr algn="ctr">
                        <a:spcBef>
                          <a:spcPts val="600"/>
                        </a:spcBef>
                        <a:spcAft>
                          <a:spcPts val="600"/>
                        </a:spcAft>
                      </a:pPr>
                      <a:r>
                        <a:rPr lang="en-IN" sz="2000" dirty="0" smtClean="0"/>
                        <a:t>Artificial</a:t>
                      </a:r>
                      <a:r>
                        <a:rPr lang="en-IN" sz="2000" baseline="0" dirty="0" smtClean="0"/>
                        <a:t> Intelligence and </a:t>
                      </a:r>
                      <a:r>
                        <a:rPr lang="en-IN" sz="2000" baseline="0" dirty="0" err="1" smtClean="0"/>
                        <a:t>IoT</a:t>
                      </a:r>
                      <a:endParaRPr lang="en-IN" sz="2000" dirty="0"/>
                    </a:p>
                  </a:txBody>
                  <a:tcPr marL="91432" marR="91432" marT="45726" marB="45726" anchor="ctr"/>
                </a:tc>
              </a:tr>
              <a:tr h="746112">
                <a:tc>
                  <a:txBody>
                    <a:bodyPr/>
                    <a:lstStyle/>
                    <a:p>
                      <a:pPr algn="ctr">
                        <a:spcBef>
                          <a:spcPts val="600"/>
                        </a:spcBef>
                        <a:spcAft>
                          <a:spcPts val="600"/>
                        </a:spcAft>
                      </a:pPr>
                      <a:r>
                        <a:rPr lang="en-US" sz="2000" b="1" dirty="0" smtClean="0">
                          <a:solidFill>
                            <a:schemeClr val="accent6">
                              <a:lumMod val="50000"/>
                            </a:schemeClr>
                          </a:solidFill>
                        </a:rPr>
                        <a:t>3.</a:t>
                      </a:r>
                      <a:endParaRPr lang="en-IN" sz="2000" b="1" dirty="0">
                        <a:solidFill>
                          <a:schemeClr val="accent6">
                            <a:lumMod val="50000"/>
                          </a:schemeClr>
                        </a:solidFill>
                      </a:endParaRPr>
                    </a:p>
                  </a:txBody>
                  <a:tcPr marL="91432" marR="91432" marT="45726" marB="45726" anchor="ctr"/>
                </a:tc>
                <a:tc>
                  <a:txBody>
                    <a:bodyPr/>
                    <a:lstStyle/>
                    <a:p>
                      <a:pPr>
                        <a:spcBef>
                          <a:spcPts val="600"/>
                        </a:spcBef>
                        <a:spcAft>
                          <a:spcPts val="600"/>
                        </a:spcAft>
                      </a:pPr>
                      <a:r>
                        <a:rPr lang="en-US" sz="1800" b="1" dirty="0" smtClean="0">
                          <a:solidFill>
                            <a:schemeClr val="accent6">
                              <a:lumMod val="50000"/>
                            </a:schemeClr>
                          </a:solidFill>
                        </a:rPr>
                        <a:t>Mrs.G.BRINDA</a:t>
                      </a:r>
                      <a:endParaRPr lang="en-IN" sz="1800" b="1" dirty="0">
                        <a:solidFill>
                          <a:schemeClr val="accent6">
                            <a:lumMod val="50000"/>
                          </a:schemeClr>
                        </a:solidFill>
                      </a:endParaRPr>
                    </a:p>
                  </a:txBody>
                  <a:tcPr marL="91432" marR="91432" marT="45726" marB="45726" anchor="ctr"/>
                </a:tc>
                <a:tc>
                  <a:txBody>
                    <a:bodyPr/>
                    <a:lstStyle/>
                    <a:p>
                      <a:pPr algn="ctr">
                        <a:spcBef>
                          <a:spcPts val="600"/>
                        </a:spcBef>
                        <a:spcAft>
                          <a:spcPts val="600"/>
                        </a:spcAft>
                      </a:pPr>
                      <a:r>
                        <a:rPr lang="en-IN" sz="2000" dirty="0" smtClean="0"/>
                        <a:t>Wireless Sensor Network</a:t>
                      </a:r>
                      <a:endParaRPr lang="en-IN" sz="2000" dirty="0"/>
                    </a:p>
                  </a:txBody>
                  <a:tcPr marL="91432" marR="91432" marT="45726" marB="45726" anchor="ctr"/>
                </a:tc>
              </a:tr>
              <a:tr h="746112">
                <a:tc>
                  <a:txBody>
                    <a:bodyPr/>
                    <a:lstStyle/>
                    <a:p>
                      <a:pPr algn="ctr">
                        <a:spcBef>
                          <a:spcPts val="600"/>
                        </a:spcBef>
                        <a:spcAft>
                          <a:spcPts val="600"/>
                        </a:spcAft>
                      </a:pPr>
                      <a:r>
                        <a:rPr lang="en-US" sz="2000" b="1" dirty="0" smtClean="0">
                          <a:solidFill>
                            <a:schemeClr val="accent6">
                              <a:lumMod val="50000"/>
                            </a:schemeClr>
                          </a:solidFill>
                        </a:rPr>
                        <a:t>4.</a:t>
                      </a:r>
                      <a:endParaRPr lang="en-IN" sz="2000" b="1" dirty="0">
                        <a:solidFill>
                          <a:schemeClr val="accent6">
                            <a:lumMod val="50000"/>
                          </a:schemeClr>
                        </a:solidFill>
                      </a:endParaRPr>
                    </a:p>
                  </a:txBody>
                  <a:tcPr marL="91432" marR="91432" marT="45726" marB="45726" anchor="ctr"/>
                </a:tc>
                <a:tc>
                  <a:txBody>
                    <a:bodyPr/>
                    <a:lstStyle/>
                    <a:p>
                      <a:pPr>
                        <a:spcBef>
                          <a:spcPts val="600"/>
                        </a:spcBef>
                        <a:spcAft>
                          <a:spcPts val="600"/>
                        </a:spcAft>
                      </a:pPr>
                      <a:r>
                        <a:rPr lang="en-US" sz="1800" b="1" dirty="0" smtClean="0">
                          <a:solidFill>
                            <a:schemeClr val="accent6">
                              <a:lumMod val="50000"/>
                            </a:schemeClr>
                          </a:solidFill>
                        </a:rPr>
                        <a:t>Mr.T.MAHESWARAN</a:t>
                      </a:r>
                      <a:endParaRPr lang="en-IN" sz="1800" b="1" dirty="0">
                        <a:solidFill>
                          <a:schemeClr val="accent6">
                            <a:lumMod val="50000"/>
                          </a:schemeClr>
                        </a:solidFill>
                      </a:endParaRPr>
                    </a:p>
                  </a:txBody>
                  <a:tcPr marL="91432" marR="91432" marT="45726" marB="45726" anchor="ctr"/>
                </a:tc>
                <a:tc>
                  <a:txBody>
                    <a:bodyPr/>
                    <a:lstStyle/>
                    <a:p>
                      <a:pPr algn="ctr">
                        <a:spcBef>
                          <a:spcPts val="600"/>
                        </a:spcBef>
                        <a:spcAft>
                          <a:spcPts val="600"/>
                        </a:spcAft>
                      </a:pPr>
                      <a:r>
                        <a:rPr lang="en-IN" sz="2000" i="0" dirty="0" smtClean="0"/>
                        <a:t>Remote</a:t>
                      </a:r>
                      <a:r>
                        <a:rPr lang="en-IN" sz="2000" i="0" baseline="0" dirty="0" smtClean="0"/>
                        <a:t> Sensing</a:t>
                      </a:r>
                      <a:endParaRPr lang="en-IN" sz="2000" i="0" dirty="0"/>
                    </a:p>
                  </a:txBody>
                  <a:tcPr marL="91432" marR="91432" marT="45726" marB="45726" anchor="ct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414713" y="196850"/>
            <a:ext cx="8331200" cy="906463"/>
          </a:xfrm>
          <a:prstGeom prst="roundRect">
            <a:avLst/>
          </a:prstGeom>
          <a:solidFill>
            <a:schemeClr val="accent2">
              <a:lumMod val="50000"/>
            </a:schemeClr>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IN" sz="2800" b="1" dirty="0">
                <a:solidFill>
                  <a:schemeClr val="bg1"/>
                </a:solidFill>
              </a:rPr>
              <a:t>               </a:t>
            </a:r>
          </a:p>
          <a:p>
            <a:pPr>
              <a:defRPr/>
            </a:pPr>
            <a:r>
              <a:rPr lang="en-IN" sz="2800" b="1" dirty="0">
                <a:solidFill>
                  <a:schemeClr val="bg1"/>
                </a:solidFill>
              </a:rPr>
              <a:t>                      DEPARTMENT  ACHIEVEMENTS</a:t>
            </a:r>
          </a:p>
          <a:p>
            <a:pPr algn="ctr">
              <a:defRPr/>
            </a:pPr>
            <a:r>
              <a:rPr lang="en-US" sz="2800" b="1" dirty="0">
                <a:solidFill>
                  <a:schemeClr val="accent2">
                    <a:lumMod val="60000"/>
                    <a:lumOff val="40000"/>
                  </a:schemeClr>
                </a:solidFill>
              </a:rPr>
              <a:t>SPONSORS  PROGRAMMES</a:t>
            </a:r>
            <a:endParaRPr lang="en-IN" sz="2800" b="1" dirty="0">
              <a:solidFill>
                <a:schemeClr val="accent2">
                  <a:lumMod val="60000"/>
                  <a:lumOff val="40000"/>
                </a:schemeClr>
              </a:solidFill>
            </a:endParaRPr>
          </a:p>
          <a:p>
            <a:pPr algn="ctr">
              <a:defRPr/>
            </a:pPr>
            <a:endParaRPr lang="en-IN" sz="2800" b="1" dirty="0">
              <a:solidFill>
                <a:schemeClr val="bg1"/>
              </a:solidFill>
            </a:endParaRPr>
          </a:p>
        </p:txBody>
      </p:sp>
      <p:pic>
        <p:nvPicPr>
          <p:cNvPr id="38913" name="Picture 1"/>
          <p:cNvPicPr>
            <a:picLocks noChangeAspect="1" noChangeArrowheads="1"/>
          </p:cNvPicPr>
          <p:nvPr/>
        </p:nvPicPr>
        <p:blipFill>
          <a:blip r:embed="rId4"/>
          <a:srcRect/>
          <a:stretch>
            <a:fillRect/>
          </a:stretch>
        </p:blipFill>
        <p:spPr bwMode="auto">
          <a:xfrm>
            <a:off x="426327" y="2329354"/>
            <a:ext cx="2474529" cy="138573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graphicFrame>
        <p:nvGraphicFramePr>
          <p:cNvPr id="9" name="Table 8"/>
          <p:cNvGraphicFramePr>
            <a:graphicFrameLocks noGrp="1"/>
          </p:cNvGraphicFramePr>
          <p:nvPr/>
        </p:nvGraphicFramePr>
        <p:xfrm>
          <a:off x="3419475" y="1287463"/>
          <a:ext cx="8388349" cy="5002212"/>
        </p:xfrm>
        <a:graphic>
          <a:graphicData uri="http://schemas.openxmlformats.org/drawingml/2006/table">
            <a:tbl>
              <a:tblPr firstRow="1" bandRow="1">
                <a:tableStyleId>{21E4AEA4-8DFA-4A89-87EB-49C32662AFE0}</a:tableStyleId>
              </a:tblPr>
              <a:tblGrid>
                <a:gridCol w="569268"/>
                <a:gridCol w="2648399"/>
                <a:gridCol w="2869099"/>
                <a:gridCol w="1182321"/>
                <a:gridCol w="1119262"/>
              </a:tblGrid>
              <a:tr h="1456745">
                <a:tc>
                  <a:txBody>
                    <a:bodyPr/>
                    <a:lstStyle/>
                    <a:p>
                      <a:pPr algn="ctr"/>
                      <a:r>
                        <a:rPr lang="en-US" sz="1800" dirty="0" smtClean="0">
                          <a:solidFill>
                            <a:schemeClr val="bg1"/>
                          </a:solidFill>
                        </a:rPr>
                        <a:t>SL. NO.</a:t>
                      </a:r>
                      <a:endParaRPr lang="en-IN" sz="1800" dirty="0">
                        <a:solidFill>
                          <a:schemeClr val="bg1"/>
                        </a:solidFill>
                      </a:endParaRPr>
                    </a:p>
                  </a:txBody>
                  <a:tcPr marL="91433" marR="91433" marT="45713" marB="45713" anchor="ctr"/>
                </a:tc>
                <a:tc>
                  <a:txBody>
                    <a:bodyPr/>
                    <a:lstStyle/>
                    <a:p>
                      <a:r>
                        <a:rPr lang="en-US" sz="1800" dirty="0" smtClean="0"/>
                        <a:t>NAME OF THE FACULTY</a:t>
                      </a:r>
                      <a:endParaRPr lang="en-IN" sz="1800" dirty="0"/>
                    </a:p>
                  </a:txBody>
                  <a:tcPr marL="91433" marR="91433" marT="45713" marB="45713" anchor="ctr"/>
                </a:tc>
                <a:tc>
                  <a:txBody>
                    <a:bodyPr/>
                    <a:lstStyle/>
                    <a:p>
                      <a:pPr algn="ctr"/>
                      <a:r>
                        <a:rPr lang="en-US" sz="1800" dirty="0" smtClean="0">
                          <a:solidFill>
                            <a:schemeClr val="bg1"/>
                          </a:solidFill>
                        </a:rPr>
                        <a:t>NAME</a:t>
                      </a:r>
                      <a:r>
                        <a:rPr lang="en-US" sz="1800" baseline="0" dirty="0" smtClean="0">
                          <a:solidFill>
                            <a:schemeClr val="bg1"/>
                          </a:solidFill>
                        </a:rPr>
                        <a:t>  OF THE SEMINAR / WORKSHOP / FDP</a:t>
                      </a:r>
                      <a:endParaRPr lang="en-IN" sz="1800" dirty="0">
                        <a:solidFill>
                          <a:schemeClr val="bg1"/>
                        </a:solidFill>
                      </a:endParaRPr>
                    </a:p>
                  </a:txBody>
                  <a:tcPr marL="91433" marR="91433" marT="45713" marB="45713" anchor="ctr"/>
                </a:tc>
                <a:tc>
                  <a:txBody>
                    <a:bodyPr/>
                    <a:lstStyle/>
                    <a:p>
                      <a:pPr algn="ctr"/>
                      <a:r>
                        <a:rPr lang="en-US" sz="1800" dirty="0" smtClean="0">
                          <a:solidFill>
                            <a:schemeClr val="bg1"/>
                          </a:solidFill>
                        </a:rPr>
                        <a:t>NAME OF THE</a:t>
                      </a:r>
                      <a:r>
                        <a:rPr lang="en-US" sz="1800" baseline="0" dirty="0" smtClean="0">
                          <a:solidFill>
                            <a:schemeClr val="bg1"/>
                          </a:solidFill>
                        </a:rPr>
                        <a:t> FUNDING AGENCY</a:t>
                      </a:r>
                      <a:endParaRPr lang="en-IN" sz="1800" dirty="0">
                        <a:solidFill>
                          <a:schemeClr val="bg1"/>
                        </a:solidFill>
                      </a:endParaRPr>
                    </a:p>
                  </a:txBody>
                  <a:tcPr marL="91433" marR="91433" marT="45713" marB="45713" anchor="ctr"/>
                </a:tc>
                <a:tc>
                  <a:txBody>
                    <a:bodyPr/>
                    <a:lstStyle/>
                    <a:p>
                      <a:pPr algn="ctr"/>
                      <a:r>
                        <a:rPr lang="en-US" sz="1800" dirty="0" smtClean="0">
                          <a:solidFill>
                            <a:schemeClr val="bg1"/>
                          </a:solidFill>
                        </a:rPr>
                        <a:t>GRANT</a:t>
                      </a:r>
                      <a:r>
                        <a:rPr lang="en-US" sz="1800" baseline="0" dirty="0" smtClean="0">
                          <a:solidFill>
                            <a:schemeClr val="bg1"/>
                          </a:solidFill>
                        </a:rPr>
                        <a:t> AMOUNT </a:t>
                      </a:r>
                    </a:p>
                    <a:p>
                      <a:pPr algn="ctr"/>
                      <a:r>
                        <a:rPr lang="en-US" sz="1800" baseline="0" dirty="0" smtClean="0">
                          <a:solidFill>
                            <a:schemeClr val="bg1"/>
                          </a:solidFill>
                        </a:rPr>
                        <a:t>Rs.</a:t>
                      </a:r>
                      <a:endParaRPr lang="en-IN" sz="1800" dirty="0">
                        <a:solidFill>
                          <a:schemeClr val="bg1"/>
                        </a:solidFill>
                      </a:endParaRPr>
                    </a:p>
                  </a:txBody>
                  <a:tcPr marL="91433" marR="91433" marT="45713" marB="45713" anchor="ctr"/>
                </a:tc>
              </a:tr>
              <a:tr h="735628">
                <a:tc>
                  <a:txBody>
                    <a:bodyPr/>
                    <a:lstStyle/>
                    <a:p>
                      <a:pPr algn="ctr">
                        <a:lnSpc>
                          <a:spcPct val="100000"/>
                        </a:lnSpc>
                        <a:spcBef>
                          <a:spcPts val="0"/>
                        </a:spcBef>
                        <a:spcAft>
                          <a:spcPts val="0"/>
                        </a:spcAft>
                      </a:pPr>
                      <a:r>
                        <a:rPr lang="en-US" sz="1800" dirty="0" smtClean="0">
                          <a:solidFill>
                            <a:schemeClr val="accent2">
                              <a:lumMod val="50000"/>
                            </a:schemeClr>
                          </a:solidFill>
                        </a:rPr>
                        <a:t>1</a:t>
                      </a:r>
                      <a:endParaRPr lang="en-IN" sz="1800" dirty="0">
                        <a:solidFill>
                          <a:schemeClr val="accent2">
                            <a:lumMod val="50000"/>
                          </a:schemeClr>
                        </a:solidFill>
                      </a:endParaRPr>
                    </a:p>
                  </a:txBody>
                  <a:tcPr marL="91433" marR="91433" marT="45713" marB="45713" anchor="ctr"/>
                </a:tc>
                <a:tc>
                  <a:txBody>
                    <a:bodyPr/>
                    <a:lstStyle/>
                    <a:p>
                      <a:pPr>
                        <a:lnSpc>
                          <a:spcPct val="100000"/>
                        </a:lnSpc>
                        <a:spcBef>
                          <a:spcPts val="0"/>
                        </a:spcBef>
                        <a:spcAft>
                          <a:spcPts val="0"/>
                        </a:spcAft>
                      </a:pPr>
                      <a:r>
                        <a:rPr lang="en-US" sz="1600" b="1" kern="1200" dirty="0" smtClean="0">
                          <a:solidFill>
                            <a:schemeClr val="accent2">
                              <a:lumMod val="50000"/>
                            </a:schemeClr>
                          </a:solidFill>
                          <a:latin typeface="Bookman Old Style" pitchFamily="18" charset="0"/>
                          <a:ea typeface="+mn-ea"/>
                          <a:cs typeface="+mn-cs"/>
                        </a:rPr>
                        <a:t>Mr. T.MAHESWARAN</a:t>
                      </a:r>
                      <a:r>
                        <a:rPr lang="en-US" sz="1600" b="0" kern="1200" dirty="0" smtClean="0">
                          <a:solidFill>
                            <a:schemeClr val="accent2">
                              <a:lumMod val="50000"/>
                            </a:schemeClr>
                          </a:solidFill>
                          <a:latin typeface="Bookman Old Style" pitchFamily="18" charset="0"/>
                          <a:ea typeface="+mn-ea"/>
                          <a:cs typeface="+mn-cs"/>
                        </a:rPr>
                        <a:t>,</a:t>
                      </a:r>
                      <a:endParaRPr lang="en-IN" sz="1600" b="0" kern="1200" dirty="0" smtClean="0">
                        <a:solidFill>
                          <a:schemeClr val="accent2">
                            <a:lumMod val="50000"/>
                          </a:schemeClr>
                        </a:solidFill>
                        <a:latin typeface="Bookman Old Style" pitchFamily="18" charset="0"/>
                        <a:ea typeface="+mn-ea"/>
                        <a:cs typeface="+mn-cs"/>
                      </a:endParaRPr>
                    </a:p>
                    <a:p>
                      <a:pPr>
                        <a:lnSpc>
                          <a:spcPct val="100000"/>
                        </a:lnSpc>
                        <a:spcBef>
                          <a:spcPts val="0"/>
                        </a:spcBef>
                        <a:spcAft>
                          <a:spcPts val="0"/>
                        </a:spcAft>
                      </a:pPr>
                      <a:r>
                        <a:rPr lang="en-US" sz="1600" b="0" kern="1200" dirty="0" smtClean="0">
                          <a:solidFill>
                            <a:schemeClr val="accent2">
                              <a:lumMod val="50000"/>
                            </a:schemeClr>
                          </a:solidFill>
                          <a:latin typeface="Bookman Old Style" pitchFamily="18" charset="0"/>
                          <a:ea typeface="+mn-ea"/>
                          <a:cs typeface="+mn-cs"/>
                        </a:rPr>
                        <a:t>Assistant Professor</a:t>
                      </a:r>
                      <a:endParaRPr lang="en-IN" sz="1600" b="0" dirty="0">
                        <a:solidFill>
                          <a:schemeClr val="accent2">
                            <a:lumMod val="50000"/>
                          </a:schemeClr>
                        </a:solidFill>
                      </a:endParaRPr>
                    </a:p>
                  </a:txBody>
                  <a:tcPr marL="91433" marR="91433" marT="45713" marB="45713" anchor="ctr"/>
                </a:tc>
                <a:tc>
                  <a:txBody>
                    <a:bodyPr/>
                    <a:lstStyle/>
                    <a:p>
                      <a:pPr marL="0" marR="0" lvl="0" indent="0" algn="just" defTabSz="914400" rtl="0" eaLnBrk="1" fontAlgn="base" latinLnBrk="0" hangingPunct="1">
                        <a:lnSpc>
                          <a:spcPct val="100000"/>
                        </a:lnSpc>
                        <a:spcBef>
                          <a:spcPts val="0"/>
                        </a:spcBef>
                        <a:spcAft>
                          <a:spcPts val="0"/>
                        </a:spcAft>
                        <a:buClrTx/>
                        <a:buSzTx/>
                        <a:buFontTx/>
                        <a:buNone/>
                        <a:tabLst/>
                      </a:pPr>
                      <a:r>
                        <a:rPr lang="en-US" sz="1600" b="0" kern="1200" dirty="0" smtClean="0">
                          <a:solidFill>
                            <a:schemeClr val="accent2">
                              <a:lumMod val="50000"/>
                            </a:schemeClr>
                          </a:solidFill>
                          <a:latin typeface="Bookman Old Style" pitchFamily="18" charset="0"/>
                          <a:ea typeface="+mn-ea"/>
                          <a:cs typeface="+mn-cs"/>
                        </a:rPr>
                        <a:t>Digital signal processing and its applications</a:t>
                      </a:r>
                      <a:endParaRPr kumimoji="0" lang="en-IN" sz="1600" b="0" u="none" strike="noStrike" kern="1200" cap="none" normalizeH="0" baseline="0" dirty="0">
                        <a:ln>
                          <a:noFill/>
                        </a:ln>
                        <a:solidFill>
                          <a:schemeClr val="accent2">
                            <a:lumMod val="50000"/>
                          </a:schemeClr>
                        </a:solidFill>
                        <a:effectLst/>
                        <a:latin typeface="Bookman Old Style" pitchFamily="18" charset="0"/>
                        <a:ea typeface="+mn-ea"/>
                        <a:cs typeface="+mn-cs"/>
                      </a:endParaRPr>
                    </a:p>
                  </a:txBody>
                  <a:tcPr marL="91433" marR="91433" marT="45713" marB="45713"/>
                </a:tc>
                <a:tc>
                  <a:txBody>
                    <a:bodyPr/>
                    <a:lstStyle/>
                    <a:p>
                      <a:pPr algn="ctr">
                        <a:lnSpc>
                          <a:spcPct val="100000"/>
                        </a:lnSpc>
                        <a:spcBef>
                          <a:spcPts val="0"/>
                        </a:spcBef>
                        <a:spcAft>
                          <a:spcPts val="0"/>
                        </a:spcAft>
                      </a:pPr>
                      <a:r>
                        <a:rPr kumimoji="0" lang="en-US" sz="1600" b="0" u="none" strike="noStrike" kern="1200" cap="none" normalizeH="0" baseline="0" dirty="0" smtClean="0">
                          <a:ln>
                            <a:noFill/>
                          </a:ln>
                          <a:solidFill>
                            <a:schemeClr val="accent2">
                              <a:lumMod val="50000"/>
                            </a:schemeClr>
                          </a:solidFill>
                          <a:effectLst/>
                          <a:latin typeface="Bookman Old Style" pitchFamily="18" charset="0"/>
                          <a:ea typeface="+mn-ea"/>
                          <a:cs typeface="+mn-cs"/>
                        </a:rPr>
                        <a:t>IETE</a:t>
                      </a:r>
                      <a:endParaRPr lang="en-IN" sz="1600" b="0" dirty="0">
                        <a:solidFill>
                          <a:schemeClr val="accent2">
                            <a:lumMod val="50000"/>
                          </a:schemeClr>
                        </a:solidFill>
                      </a:endParaRPr>
                    </a:p>
                  </a:txBody>
                  <a:tcPr marL="91433" marR="91433" marT="45713" marB="45713"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600" b="0" kern="1200" dirty="0" smtClean="0">
                          <a:solidFill>
                            <a:schemeClr val="accent2">
                              <a:lumMod val="50000"/>
                            </a:schemeClr>
                          </a:solidFill>
                          <a:latin typeface="Bookman Old Style" pitchFamily="18" charset="0"/>
                          <a:ea typeface="+mn-ea"/>
                          <a:cs typeface="+mn-cs"/>
                        </a:rPr>
                        <a:t>5,000</a:t>
                      </a:r>
                      <a:endParaRPr kumimoji="0" lang="en-IN" sz="1600" b="0" u="none" strike="noStrike" kern="1200" cap="none" normalizeH="0" baseline="0" dirty="0" smtClean="0">
                        <a:ln>
                          <a:noFill/>
                        </a:ln>
                        <a:solidFill>
                          <a:schemeClr val="accent2">
                            <a:lumMod val="50000"/>
                          </a:schemeClr>
                        </a:solidFill>
                        <a:effectLst/>
                        <a:latin typeface="Bookman Old Style" pitchFamily="18" charset="0"/>
                        <a:ea typeface="+mn-ea"/>
                        <a:cs typeface="+mn-cs"/>
                      </a:endParaRPr>
                    </a:p>
                    <a:p>
                      <a:pPr algn="r">
                        <a:lnSpc>
                          <a:spcPct val="100000"/>
                        </a:lnSpc>
                        <a:spcBef>
                          <a:spcPts val="0"/>
                        </a:spcBef>
                        <a:spcAft>
                          <a:spcPts val="0"/>
                        </a:spcAft>
                      </a:pPr>
                      <a:endParaRPr lang="en-IN" sz="1600" b="0" dirty="0">
                        <a:solidFill>
                          <a:schemeClr val="accent2">
                            <a:lumMod val="50000"/>
                          </a:schemeClr>
                        </a:solidFill>
                      </a:endParaRPr>
                    </a:p>
                  </a:txBody>
                  <a:tcPr marL="91433" marR="91433" marT="45713" marB="45713" anchor="ctr"/>
                </a:tc>
              </a:tr>
              <a:tr h="958861">
                <a:tc>
                  <a:txBody>
                    <a:bodyPr/>
                    <a:lstStyle/>
                    <a:p>
                      <a:pPr algn="ctr"/>
                      <a:r>
                        <a:rPr lang="en-US" sz="1800" dirty="0" smtClean="0">
                          <a:solidFill>
                            <a:schemeClr val="accent2">
                              <a:lumMod val="50000"/>
                            </a:schemeClr>
                          </a:solidFill>
                        </a:rPr>
                        <a:t>2</a:t>
                      </a:r>
                      <a:endParaRPr lang="en-IN" sz="1800" dirty="0">
                        <a:solidFill>
                          <a:schemeClr val="accent2">
                            <a:lumMod val="50000"/>
                          </a:schemeClr>
                        </a:solidFill>
                      </a:endParaRPr>
                    </a:p>
                  </a:txBody>
                  <a:tcPr marL="91433" marR="91433" marT="45713" marB="45713" anchor="ctr"/>
                </a:tc>
                <a:tc>
                  <a:txBody>
                    <a:bodyPr/>
                    <a:lstStyle/>
                    <a:p>
                      <a:r>
                        <a:rPr lang="en-US" sz="1600" b="1" kern="1200" dirty="0" smtClean="0">
                          <a:solidFill>
                            <a:schemeClr val="accent2">
                              <a:lumMod val="50000"/>
                            </a:schemeClr>
                          </a:solidFill>
                          <a:latin typeface="Bookman Old Style" pitchFamily="18" charset="0"/>
                          <a:ea typeface="+mn-ea"/>
                          <a:cs typeface="+mn-cs"/>
                        </a:rPr>
                        <a:t>Mr. R.MOHAN</a:t>
                      </a:r>
                      <a:r>
                        <a:rPr lang="en-US" sz="1600" b="0" kern="1200" dirty="0" smtClean="0">
                          <a:solidFill>
                            <a:schemeClr val="accent2">
                              <a:lumMod val="50000"/>
                            </a:schemeClr>
                          </a:solidFill>
                          <a:latin typeface="Bookman Old Style" pitchFamily="18" charset="0"/>
                          <a:ea typeface="+mn-ea"/>
                          <a:cs typeface="+mn-cs"/>
                        </a:rPr>
                        <a:t>,</a:t>
                      </a:r>
                      <a:endParaRPr lang="en-IN" sz="1600" b="0" kern="1200" dirty="0" smtClean="0">
                        <a:solidFill>
                          <a:schemeClr val="accent2">
                            <a:lumMod val="50000"/>
                          </a:schemeClr>
                        </a:solidFill>
                        <a:latin typeface="Bookman Old Style" pitchFamily="18" charset="0"/>
                        <a:ea typeface="+mn-ea"/>
                        <a:cs typeface="+mn-cs"/>
                      </a:endParaRPr>
                    </a:p>
                    <a:p>
                      <a:r>
                        <a:rPr lang="en-US" sz="1600" b="0" kern="1200" dirty="0" smtClean="0">
                          <a:solidFill>
                            <a:schemeClr val="accent2">
                              <a:lumMod val="50000"/>
                            </a:schemeClr>
                          </a:solidFill>
                          <a:latin typeface="Bookman Old Style" pitchFamily="18" charset="0"/>
                          <a:ea typeface="+mn-ea"/>
                          <a:cs typeface="+mn-cs"/>
                        </a:rPr>
                        <a:t>Associate Professor</a:t>
                      </a:r>
                      <a:endParaRPr lang="en-IN" sz="1600" b="0" dirty="0">
                        <a:solidFill>
                          <a:schemeClr val="accent2">
                            <a:lumMod val="50000"/>
                          </a:schemeClr>
                        </a:solidFill>
                      </a:endParaRPr>
                    </a:p>
                  </a:txBody>
                  <a:tcPr marL="91433" marR="91433" marT="45713" marB="45713"/>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b="0" kern="1200" dirty="0" smtClean="0">
                          <a:solidFill>
                            <a:schemeClr val="accent2">
                              <a:lumMod val="50000"/>
                            </a:schemeClr>
                          </a:solidFill>
                          <a:latin typeface="Bookman Old Style" pitchFamily="18" charset="0"/>
                          <a:ea typeface="+mn-ea"/>
                          <a:cs typeface="+mn-cs"/>
                        </a:rPr>
                        <a:t>Emerging Trends in Smart Satellite Technology &amp; Its Applications</a:t>
                      </a:r>
                      <a:endParaRPr lang="en-IN" sz="1600" b="0" dirty="0">
                        <a:solidFill>
                          <a:schemeClr val="accent2">
                            <a:lumMod val="50000"/>
                          </a:schemeClr>
                        </a:solidFill>
                      </a:endParaRPr>
                    </a:p>
                  </a:txBody>
                  <a:tcPr marL="91433" marR="91433" marT="45713" marB="45713"/>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kern="1200" dirty="0" smtClean="0">
                          <a:solidFill>
                            <a:schemeClr val="accent2">
                              <a:lumMod val="50000"/>
                            </a:schemeClr>
                          </a:solidFill>
                          <a:latin typeface="Bookman Old Style" pitchFamily="18" charset="0"/>
                          <a:ea typeface="+mn-ea"/>
                          <a:cs typeface="+mn-cs"/>
                        </a:rPr>
                        <a:t>ISRO/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kern="1200" dirty="0" smtClean="0">
                          <a:solidFill>
                            <a:schemeClr val="accent2">
                              <a:lumMod val="50000"/>
                            </a:schemeClr>
                          </a:solidFill>
                          <a:latin typeface="Bookman Old Style" pitchFamily="18" charset="0"/>
                          <a:ea typeface="+mn-ea"/>
                          <a:cs typeface="+mn-cs"/>
                        </a:rPr>
                        <a:t>DOS</a:t>
                      </a:r>
                      <a:endParaRPr lang="en-IN" sz="1600" b="0" dirty="0">
                        <a:solidFill>
                          <a:schemeClr val="accent2">
                            <a:lumMod val="50000"/>
                          </a:schemeClr>
                        </a:solidFill>
                      </a:endParaRPr>
                    </a:p>
                  </a:txBody>
                  <a:tcPr marL="91433" marR="91433" marT="45713" marB="45713"/>
                </a:tc>
                <a:tc>
                  <a:txBody>
                    <a:bodyPr/>
                    <a:lstStyle/>
                    <a:p>
                      <a:pPr algn="r"/>
                      <a:r>
                        <a:rPr kumimoji="0" lang="en-US" sz="1600" b="0" u="none" strike="noStrike" kern="1200" cap="none" normalizeH="0" baseline="0" dirty="0" smtClean="0">
                          <a:ln>
                            <a:noFill/>
                          </a:ln>
                          <a:solidFill>
                            <a:schemeClr val="accent2">
                              <a:lumMod val="50000"/>
                            </a:schemeClr>
                          </a:solidFill>
                          <a:effectLst/>
                          <a:latin typeface="Bookman Old Style" pitchFamily="18" charset="0"/>
                          <a:ea typeface="+mn-ea"/>
                          <a:cs typeface="+mn-cs"/>
                        </a:rPr>
                        <a:t>30,000</a:t>
                      </a:r>
                      <a:endParaRPr lang="en-IN" sz="1600" b="0" dirty="0">
                        <a:solidFill>
                          <a:schemeClr val="accent2">
                            <a:lumMod val="50000"/>
                          </a:schemeClr>
                        </a:solidFill>
                      </a:endParaRPr>
                    </a:p>
                  </a:txBody>
                  <a:tcPr marL="91433" marR="91433" marT="45713" marB="45713"/>
                </a:tc>
              </a:tr>
              <a:tr h="1242969">
                <a:tc>
                  <a:txBody>
                    <a:bodyPr/>
                    <a:lstStyle/>
                    <a:p>
                      <a:pPr algn="ctr"/>
                      <a:r>
                        <a:rPr lang="en-US" sz="1800" dirty="0" smtClean="0">
                          <a:solidFill>
                            <a:schemeClr val="accent2">
                              <a:lumMod val="50000"/>
                            </a:schemeClr>
                          </a:solidFill>
                        </a:rPr>
                        <a:t>3</a:t>
                      </a:r>
                      <a:endParaRPr lang="en-IN" sz="1800" dirty="0">
                        <a:solidFill>
                          <a:schemeClr val="accent2">
                            <a:lumMod val="50000"/>
                          </a:schemeClr>
                        </a:solidFill>
                      </a:endParaRPr>
                    </a:p>
                  </a:txBody>
                  <a:tcPr marL="91433" marR="91433" marT="45713" marB="45713" anchor="ctr"/>
                </a:tc>
                <a:tc>
                  <a:txBody>
                    <a:bodyPr/>
                    <a:lstStyle/>
                    <a:p>
                      <a:r>
                        <a:rPr lang="en-US" sz="1600" b="1" kern="1200" dirty="0" smtClean="0">
                          <a:solidFill>
                            <a:schemeClr val="accent2">
                              <a:lumMod val="50000"/>
                            </a:schemeClr>
                          </a:solidFill>
                          <a:latin typeface="Bookman Old Style" pitchFamily="18" charset="0"/>
                          <a:ea typeface="+mn-ea"/>
                          <a:cs typeface="+mn-cs"/>
                        </a:rPr>
                        <a:t>Mr. T.MAHESWARAN</a:t>
                      </a:r>
                      <a:r>
                        <a:rPr lang="en-US" sz="1600" b="0" kern="1200" dirty="0" smtClean="0">
                          <a:solidFill>
                            <a:schemeClr val="accent2">
                              <a:lumMod val="50000"/>
                            </a:schemeClr>
                          </a:solidFill>
                          <a:latin typeface="Bookman Old Style" pitchFamily="18" charset="0"/>
                          <a:ea typeface="+mn-ea"/>
                          <a:cs typeface="+mn-cs"/>
                        </a:rPr>
                        <a:t>,</a:t>
                      </a:r>
                      <a:endParaRPr lang="en-IN" sz="1600" b="0" kern="1200" dirty="0" smtClean="0">
                        <a:solidFill>
                          <a:schemeClr val="accent2">
                            <a:lumMod val="50000"/>
                          </a:schemeClr>
                        </a:solidFill>
                        <a:latin typeface="Bookman Old Style" pitchFamily="18" charset="0"/>
                        <a:ea typeface="+mn-ea"/>
                        <a:cs typeface="+mn-cs"/>
                      </a:endParaRPr>
                    </a:p>
                    <a:p>
                      <a:r>
                        <a:rPr lang="en-US" sz="1600" b="0" kern="1200" dirty="0" smtClean="0">
                          <a:solidFill>
                            <a:schemeClr val="accent2">
                              <a:lumMod val="50000"/>
                            </a:schemeClr>
                          </a:solidFill>
                          <a:latin typeface="Bookman Old Style" pitchFamily="18" charset="0"/>
                          <a:ea typeface="+mn-ea"/>
                          <a:cs typeface="+mn-cs"/>
                        </a:rPr>
                        <a:t>Assistant Professor</a:t>
                      </a:r>
                      <a:endParaRPr lang="en-IN" sz="1600" b="0" kern="1200" dirty="0" smtClean="0">
                        <a:solidFill>
                          <a:schemeClr val="accent2">
                            <a:lumMod val="50000"/>
                          </a:schemeClr>
                        </a:solidFill>
                        <a:latin typeface="Bookman Old Style" pitchFamily="18" charset="0"/>
                        <a:ea typeface="+mn-ea"/>
                        <a:cs typeface="+mn-cs"/>
                      </a:endParaRPr>
                    </a:p>
                    <a:p>
                      <a:r>
                        <a:rPr lang="en-US" sz="1600" b="1" kern="1200" dirty="0" smtClean="0">
                          <a:solidFill>
                            <a:schemeClr val="accent2">
                              <a:lumMod val="50000"/>
                            </a:schemeClr>
                          </a:solidFill>
                          <a:latin typeface="Bookman Old Style" pitchFamily="18" charset="0"/>
                          <a:ea typeface="+mn-ea"/>
                          <a:cs typeface="+mn-cs"/>
                        </a:rPr>
                        <a:t>Mr. K.NANTHAKUMAR</a:t>
                      </a:r>
                      <a:r>
                        <a:rPr lang="en-US" sz="1600" b="0" kern="1200" dirty="0" smtClean="0">
                          <a:solidFill>
                            <a:schemeClr val="accent2">
                              <a:lumMod val="50000"/>
                            </a:schemeClr>
                          </a:solidFill>
                          <a:latin typeface="Bookman Old Style" pitchFamily="18" charset="0"/>
                          <a:ea typeface="+mn-ea"/>
                          <a:cs typeface="+mn-cs"/>
                        </a:rPr>
                        <a:t>,</a:t>
                      </a:r>
                      <a:endParaRPr lang="en-IN" sz="1600" b="0" kern="1200" dirty="0" smtClean="0">
                        <a:solidFill>
                          <a:schemeClr val="accent2">
                            <a:lumMod val="50000"/>
                          </a:schemeClr>
                        </a:solidFill>
                        <a:latin typeface="Bookman Old Style" pitchFamily="18" charset="0"/>
                        <a:ea typeface="+mn-ea"/>
                        <a:cs typeface="+mn-cs"/>
                      </a:endParaRPr>
                    </a:p>
                    <a:p>
                      <a:r>
                        <a:rPr lang="en-US" sz="1600" b="0" kern="1200" dirty="0" smtClean="0">
                          <a:solidFill>
                            <a:schemeClr val="accent2">
                              <a:lumMod val="50000"/>
                            </a:schemeClr>
                          </a:solidFill>
                          <a:latin typeface="Bookman Old Style" pitchFamily="18" charset="0"/>
                          <a:ea typeface="+mn-ea"/>
                          <a:cs typeface="+mn-cs"/>
                        </a:rPr>
                        <a:t>Assistant Professor</a:t>
                      </a:r>
                      <a:endParaRPr lang="en-IN" sz="1600" b="0" dirty="0">
                        <a:solidFill>
                          <a:schemeClr val="accent2">
                            <a:lumMod val="50000"/>
                          </a:schemeClr>
                        </a:solidFill>
                      </a:endParaRPr>
                    </a:p>
                  </a:txBody>
                  <a:tcPr marL="91433" marR="91433" marT="45713" marB="45713"/>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b="0" kern="1200" dirty="0" smtClean="0">
                          <a:solidFill>
                            <a:schemeClr val="accent2">
                              <a:lumMod val="50000"/>
                            </a:schemeClr>
                          </a:solidFill>
                          <a:latin typeface="Bookman Old Style" pitchFamily="18" charset="0"/>
                          <a:ea typeface="+mn-ea"/>
                          <a:cs typeface="+mn-cs"/>
                        </a:rPr>
                        <a:t>Recent Trends in Digital Image processing and its Applications</a:t>
                      </a:r>
                      <a:endParaRPr lang="en-IN" sz="1600" b="0" dirty="0">
                        <a:solidFill>
                          <a:schemeClr val="accent2">
                            <a:lumMod val="50000"/>
                          </a:schemeClr>
                        </a:solidFill>
                      </a:endParaRPr>
                    </a:p>
                  </a:txBody>
                  <a:tcPr marL="91433" marR="91433" marT="45713" marB="45713"/>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kern="1200" dirty="0" smtClean="0">
                          <a:solidFill>
                            <a:schemeClr val="accent2">
                              <a:lumMod val="50000"/>
                            </a:schemeClr>
                          </a:solidFill>
                          <a:latin typeface="Bookman Old Style" pitchFamily="18" charset="0"/>
                          <a:ea typeface="+mn-ea"/>
                          <a:cs typeface="+mn-cs"/>
                        </a:rPr>
                        <a:t>CSIR</a:t>
                      </a:r>
                      <a:endParaRPr kumimoji="0" lang="en-US" sz="1600" b="0" u="none" strike="noStrike" kern="1200" cap="none" normalizeH="0" baseline="0" dirty="0" smtClean="0">
                        <a:ln>
                          <a:noFill/>
                        </a:ln>
                        <a:solidFill>
                          <a:schemeClr val="accent2">
                            <a:lumMod val="50000"/>
                          </a:schemeClr>
                        </a:solidFill>
                        <a:effectLst/>
                        <a:latin typeface="Bookman Old Style" pitchFamily="18" charset="0"/>
                        <a:ea typeface="+mn-ea"/>
                        <a:cs typeface="+mn-cs"/>
                      </a:endParaRPr>
                    </a:p>
                    <a:p>
                      <a:pPr algn="ctr"/>
                      <a:endParaRPr lang="en-IN" sz="1600" b="0" dirty="0">
                        <a:solidFill>
                          <a:schemeClr val="accent2">
                            <a:lumMod val="50000"/>
                          </a:schemeClr>
                        </a:solidFill>
                      </a:endParaRPr>
                    </a:p>
                  </a:txBody>
                  <a:tcPr marL="91433" marR="91433" marT="45713" marB="45713"/>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normalizeH="0" baseline="0" dirty="0" smtClean="0">
                          <a:ln>
                            <a:noFill/>
                          </a:ln>
                          <a:solidFill>
                            <a:schemeClr val="accent2">
                              <a:lumMod val="50000"/>
                            </a:schemeClr>
                          </a:solidFill>
                          <a:effectLst/>
                          <a:latin typeface="Bookman Old Style" pitchFamily="18" charset="0"/>
                          <a:ea typeface="+mn-ea"/>
                          <a:cs typeface="+mn-cs"/>
                        </a:rPr>
                        <a:t>40,000</a:t>
                      </a:r>
                    </a:p>
                    <a:p>
                      <a:pPr algn="r"/>
                      <a:endParaRPr lang="en-IN" sz="1600" b="0" dirty="0">
                        <a:solidFill>
                          <a:schemeClr val="accent2">
                            <a:lumMod val="50000"/>
                          </a:schemeClr>
                        </a:solidFill>
                      </a:endParaRPr>
                    </a:p>
                  </a:txBody>
                  <a:tcPr marL="91433" marR="91433" marT="45713" marB="45713"/>
                </a:tc>
              </a:tr>
              <a:tr h="608009">
                <a:tc>
                  <a:txBody>
                    <a:bodyPr/>
                    <a:lstStyle/>
                    <a:p>
                      <a:pPr algn="ctr"/>
                      <a:r>
                        <a:rPr lang="en-US" sz="1800" dirty="0" smtClean="0">
                          <a:solidFill>
                            <a:schemeClr val="accent2">
                              <a:lumMod val="50000"/>
                            </a:schemeClr>
                          </a:solidFill>
                        </a:rPr>
                        <a:t>4</a:t>
                      </a:r>
                      <a:endParaRPr lang="en-IN" sz="1800" dirty="0">
                        <a:solidFill>
                          <a:schemeClr val="accent2">
                            <a:lumMod val="50000"/>
                          </a:schemeClr>
                        </a:solidFill>
                      </a:endParaRPr>
                    </a:p>
                  </a:txBody>
                  <a:tcPr marL="91433" marR="91433" marT="45713" marB="45713" anchor="ctr"/>
                </a:tc>
                <a:tc>
                  <a:txBody>
                    <a:bodyPr/>
                    <a:lstStyle/>
                    <a:p>
                      <a:r>
                        <a:rPr lang="en-US" sz="1600" b="1" kern="1200" dirty="0" smtClean="0">
                          <a:solidFill>
                            <a:schemeClr val="accent2">
                              <a:lumMod val="50000"/>
                            </a:schemeClr>
                          </a:solidFill>
                          <a:latin typeface="Bookman Old Style" pitchFamily="18" charset="0"/>
                          <a:ea typeface="+mn-ea"/>
                          <a:cs typeface="+mn-cs"/>
                        </a:rPr>
                        <a:t>Mr. R.MOHAN</a:t>
                      </a:r>
                      <a:r>
                        <a:rPr lang="en-US" sz="1600" b="0" kern="1200" dirty="0" smtClean="0">
                          <a:solidFill>
                            <a:schemeClr val="accent2">
                              <a:lumMod val="50000"/>
                            </a:schemeClr>
                          </a:solidFill>
                          <a:latin typeface="Bookman Old Style" pitchFamily="18" charset="0"/>
                          <a:ea typeface="+mn-ea"/>
                          <a:cs typeface="+mn-cs"/>
                        </a:rPr>
                        <a:t>,</a:t>
                      </a:r>
                      <a:endParaRPr lang="en-IN" sz="1600" b="0" kern="1200" dirty="0" smtClean="0">
                        <a:solidFill>
                          <a:schemeClr val="accent2">
                            <a:lumMod val="50000"/>
                          </a:schemeClr>
                        </a:solidFill>
                        <a:latin typeface="Bookman Old Style" pitchFamily="18" charset="0"/>
                        <a:ea typeface="+mn-ea"/>
                        <a:cs typeface="+mn-cs"/>
                      </a:endParaRPr>
                    </a:p>
                    <a:p>
                      <a:r>
                        <a:rPr lang="en-US" sz="1600" b="0" kern="1200" dirty="0" smtClean="0">
                          <a:solidFill>
                            <a:schemeClr val="accent2">
                              <a:lumMod val="50000"/>
                            </a:schemeClr>
                          </a:solidFill>
                          <a:latin typeface="Bookman Old Style" pitchFamily="18" charset="0"/>
                          <a:ea typeface="+mn-ea"/>
                          <a:cs typeface="+mn-cs"/>
                        </a:rPr>
                        <a:t>Associate Professor</a:t>
                      </a:r>
                      <a:endParaRPr lang="en-IN" sz="1600" b="0" dirty="0">
                        <a:solidFill>
                          <a:schemeClr val="accent2">
                            <a:lumMod val="50000"/>
                          </a:schemeClr>
                        </a:solidFill>
                      </a:endParaRPr>
                    </a:p>
                  </a:txBody>
                  <a:tcPr marL="65324" marR="65324" marT="0" marB="0" anchor="ctr"/>
                </a:tc>
                <a:tc>
                  <a:txBody>
                    <a:bodyPr/>
                    <a:lstStyle/>
                    <a:p>
                      <a:r>
                        <a:rPr lang="en-US" sz="1600" b="0" kern="1200" dirty="0" smtClean="0">
                          <a:solidFill>
                            <a:schemeClr val="accent2">
                              <a:lumMod val="50000"/>
                            </a:schemeClr>
                          </a:solidFill>
                          <a:latin typeface="Bookman Old Style" pitchFamily="18" charset="0"/>
                          <a:ea typeface="+mn-ea"/>
                          <a:cs typeface="+mn-cs"/>
                        </a:rPr>
                        <a:t>Optical Fiber Technician</a:t>
                      </a:r>
                    </a:p>
                  </a:txBody>
                  <a:tcPr marL="65324" marR="65324" marT="0" marB="0" anchor="ct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IN" sz="1600" b="0" u="none" strike="noStrike" kern="1200" cap="none" normalizeH="0" baseline="0" dirty="0" smtClean="0">
                          <a:ln>
                            <a:noFill/>
                          </a:ln>
                          <a:solidFill>
                            <a:schemeClr val="accent2">
                              <a:lumMod val="50000"/>
                            </a:schemeClr>
                          </a:solidFill>
                          <a:effectLst/>
                          <a:latin typeface="Bookman Old Style" pitchFamily="18" charset="0"/>
                          <a:ea typeface="+mn-ea"/>
                          <a:cs typeface="+mn-cs"/>
                        </a:rPr>
                        <a:t>AICTE- PMKVY</a:t>
                      </a:r>
                      <a:endParaRPr kumimoji="0" lang="en-IN" sz="1600" b="0" u="none" strike="noStrike" kern="1200" cap="none" normalizeH="0" baseline="0" dirty="0">
                        <a:ln>
                          <a:noFill/>
                        </a:ln>
                        <a:solidFill>
                          <a:schemeClr val="accent2">
                            <a:lumMod val="50000"/>
                          </a:schemeClr>
                        </a:solidFill>
                        <a:effectLst/>
                        <a:latin typeface="Bookman Old Style" pitchFamily="18" charset="0"/>
                        <a:ea typeface="+mn-ea"/>
                        <a:cs typeface="+mn-cs"/>
                      </a:endParaRPr>
                    </a:p>
                  </a:txBody>
                  <a:tcPr marL="68575" marR="68575" marT="0" marB="0" anchor="ctr"/>
                </a:tc>
                <a:tc>
                  <a:txBody>
                    <a:bodyPr/>
                    <a:lstStyle/>
                    <a:p>
                      <a:pPr marL="0" marR="0" lvl="0" indent="0" algn="r" defTabSz="914400" rtl="0" eaLnBrk="1" fontAlgn="base" latinLnBrk="0" hangingPunct="1">
                        <a:lnSpc>
                          <a:spcPct val="115000"/>
                        </a:lnSpc>
                        <a:spcBef>
                          <a:spcPct val="0"/>
                        </a:spcBef>
                        <a:spcAft>
                          <a:spcPct val="0"/>
                        </a:spcAft>
                        <a:buClrTx/>
                        <a:buSzTx/>
                        <a:buFontTx/>
                        <a:buNone/>
                        <a:tabLst/>
                      </a:pPr>
                      <a:r>
                        <a:rPr kumimoji="0" lang="en-IN" sz="1600" b="0" u="none" strike="noStrike" kern="1200" cap="none" normalizeH="0" baseline="0" dirty="0" smtClean="0">
                          <a:ln>
                            <a:noFill/>
                          </a:ln>
                          <a:solidFill>
                            <a:schemeClr val="accent2">
                              <a:lumMod val="50000"/>
                            </a:schemeClr>
                          </a:solidFill>
                          <a:effectLst/>
                          <a:latin typeface="Bookman Old Style" pitchFamily="18" charset="0"/>
                          <a:ea typeface="+mn-ea"/>
                          <a:cs typeface="+mn-cs"/>
                        </a:rPr>
                        <a:t>3,57,000</a:t>
                      </a:r>
                      <a:endParaRPr kumimoji="0" lang="en-IN" sz="1600" b="0" u="none" strike="noStrike" kern="1200" cap="none" normalizeH="0" baseline="0" dirty="0">
                        <a:ln>
                          <a:noFill/>
                        </a:ln>
                        <a:solidFill>
                          <a:schemeClr val="accent2">
                            <a:lumMod val="50000"/>
                          </a:schemeClr>
                        </a:solidFill>
                        <a:effectLst/>
                        <a:latin typeface="Bookman Old Style" pitchFamily="18" charset="0"/>
                        <a:ea typeface="+mn-ea"/>
                        <a:cs typeface="+mn-cs"/>
                      </a:endParaRPr>
                    </a:p>
                  </a:txBody>
                  <a:tcPr marL="65324" marR="65324" marT="0" marB="0" anchor="ct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414713" y="196850"/>
            <a:ext cx="8520112" cy="906463"/>
          </a:xfrm>
          <a:prstGeom prst="roundRect">
            <a:avLst/>
          </a:prstGeom>
          <a:solidFill>
            <a:schemeClr val="accent1">
              <a:lumMod val="50000"/>
            </a:schemeClr>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IN" sz="2800" b="1" dirty="0">
                <a:solidFill>
                  <a:schemeClr val="bg1"/>
                </a:solidFill>
              </a:rPr>
              <a:t>               </a:t>
            </a:r>
          </a:p>
          <a:p>
            <a:pPr>
              <a:defRPr/>
            </a:pPr>
            <a:r>
              <a:rPr lang="en-IN" sz="2800" b="1" dirty="0">
                <a:solidFill>
                  <a:schemeClr val="bg1"/>
                </a:solidFill>
              </a:rPr>
              <a:t>                      DEPARTMENT  ACHIEVEMENTS</a:t>
            </a:r>
          </a:p>
          <a:p>
            <a:pPr algn="ctr">
              <a:defRPr/>
            </a:pPr>
            <a:r>
              <a:rPr lang="en-US" sz="2800" b="1" dirty="0">
                <a:solidFill>
                  <a:schemeClr val="accent4">
                    <a:lumMod val="60000"/>
                    <a:lumOff val="40000"/>
                  </a:schemeClr>
                </a:solidFill>
              </a:rPr>
              <a:t>FACULTY AWARDS</a:t>
            </a:r>
            <a:endParaRPr lang="en-IN" sz="2800" b="1" dirty="0">
              <a:solidFill>
                <a:schemeClr val="accent4">
                  <a:lumMod val="60000"/>
                  <a:lumOff val="40000"/>
                </a:schemeClr>
              </a:solidFill>
            </a:endParaRPr>
          </a:p>
          <a:p>
            <a:pPr algn="ctr">
              <a:defRPr/>
            </a:pPr>
            <a:endParaRPr lang="en-IN" sz="2800" b="1" dirty="0">
              <a:solidFill>
                <a:schemeClr val="bg1"/>
              </a:solidFill>
            </a:endParaRPr>
          </a:p>
        </p:txBody>
      </p:sp>
      <p:graphicFrame>
        <p:nvGraphicFramePr>
          <p:cNvPr id="9" name="Table 8"/>
          <p:cNvGraphicFramePr>
            <a:graphicFrameLocks noGrp="1"/>
          </p:cNvGraphicFramePr>
          <p:nvPr/>
        </p:nvGraphicFramePr>
        <p:xfrm>
          <a:off x="3419475" y="1287463"/>
          <a:ext cx="8578850" cy="2587708"/>
        </p:xfrm>
        <a:graphic>
          <a:graphicData uri="http://schemas.openxmlformats.org/drawingml/2006/table">
            <a:tbl>
              <a:tblPr firstRow="1" bandRow="1">
                <a:tableStyleId>{F5AB1C69-6EDB-4FF4-983F-18BD219EF322}</a:tableStyleId>
              </a:tblPr>
              <a:tblGrid>
                <a:gridCol w="695990"/>
                <a:gridCol w="3488503"/>
                <a:gridCol w="3006666"/>
                <a:gridCol w="1387691"/>
              </a:tblGrid>
              <a:tr h="667534">
                <a:tc>
                  <a:txBody>
                    <a:bodyPr/>
                    <a:lstStyle/>
                    <a:p>
                      <a:pPr algn="ctr"/>
                      <a:r>
                        <a:rPr lang="en-US" sz="1800" dirty="0" smtClean="0"/>
                        <a:t>SL. NO.</a:t>
                      </a:r>
                      <a:endParaRPr lang="en-IN" sz="1800" dirty="0">
                        <a:solidFill>
                          <a:schemeClr val="bg1"/>
                        </a:solidFill>
                      </a:endParaRPr>
                    </a:p>
                  </a:txBody>
                  <a:tcPr marL="91447" marR="91447" marT="45709" marB="45709" anchor="ctr">
                    <a:solidFill>
                      <a:schemeClr val="bg2">
                        <a:lumMod val="50000"/>
                      </a:schemeClr>
                    </a:solidFill>
                  </a:tcPr>
                </a:tc>
                <a:tc>
                  <a:txBody>
                    <a:bodyPr/>
                    <a:lstStyle/>
                    <a:p>
                      <a:pPr algn="ctr"/>
                      <a:r>
                        <a:rPr lang="en-US" sz="1800" dirty="0" smtClean="0"/>
                        <a:t>NAME</a:t>
                      </a:r>
                      <a:r>
                        <a:rPr lang="en-US" sz="1800" baseline="0" dirty="0" smtClean="0"/>
                        <a:t>  OF THE FACULTY</a:t>
                      </a:r>
                      <a:endParaRPr lang="en-IN" sz="1800" dirty="0">
                        <a:solidFill>
                          <a:schemeClr val="bg1"/>
                        </a:solidFill>
                      </a:endParaRPr>
                    </a:p>
                  </a:txBody>
                  <a:tcPr marL="91447" marR="91447" marT="45709" marB="45709" anchor="ctr">
                    <a:solidFill>
                      <a:schemeClr val="bg2">
                        <a:lumMod val="50000"/>
                      </a:schemeClr>
                    </a:solidFill>
                  </a:tcPr>
                </a:tc>
                <a:tc>
                  <a:txBody>
                    <a:bodyPr/>
                    <a:lstStyle/>
                    <a:p>
                      <a:pPr algn="ctr"/>
                      <a:r>
                        <a:rPr lang="en-US" sz="1800" dirty="0" smtClean="0"/>
                        <a:t>NAME OF THE AWARD</a:t>
                      </a:r>
                      <a:endParaRPr lang="en-IN" sz="1800" dirty="0">
                        <a:solidFill>
                          <a:schemeClr val="bg1"/>
                        </a:solidFill>
                      </a:endParaRPr>
                    </a:p>
                  </a:txBody>
                  <a:tcPr marL="91447" marR="91447" marT="45709" marB="45709" anchor="ctr">
                    <a:solidFill>
                      <a:schemeClr val="bg2">
                        <a:lumMod val="50000"/>
                      </a:schemeClr>
                    </a:solidFill>
                  </a:tcPr>
                </a:tc>
                <a:tc>
                  <a:txBody>
                    <a:bodyPr/>
                    <a:lstStyle/>
                    <a:p>
                      <a:pPr algn="ctr"/>
                      <a:r>
                        <a:rPr lang="en-US" sz="1800" dirty="0" smtClean="0"/>
                        <a:t>YEAR</a:t>
                      </a:r>
                      <a:endParaRPr lang="en-IN" sz="1800" dirty="0">
                        <a:solidFill>
                          <a:schemeClr val="bg1"/>
                        </a:solidFill>
                      </a:endParaRPr>
                    </a:p>
                  </a:txBody>
                  <a:tcPr marL="91447" marR="91447" marT="45709" marB="45709" anchor="ctr">
                    <a:solidFill>
                      <a:schemeClr val="bg2">
                        <a:lumMod val="50000"/>
                      </a:schemeClr>
                    </a:solidFill>
                  </a:tcPr>
                </a:tc>
              </a:tr>
              <a:tr h="640030">
                <a:tc>
                  <a:txBody>
                    <a:bodyPr/>
                    <a:lstStyle/>
                    <a:p>
                      <a:pPr algn="ctr"/>
                      <a:r>
                        <a:rPr lang="en-US" sz="1800" dirty="0" smtClean="0">
                          <a:solidFill>
                            <a:schemeClr val="tx1">
                              <a:lumMod val="95000"/>
                              <a:lumOff val="5000"/>
                            </a:schemeClr>
                          </a:solidFill>
                        </a:rPr>
                        <a:t>1</a:t>
                      </a:r>
                      <a:endParaRPr lang="en-IN" sz="1800" dirty="0">
                        <a:solidFill>
                          <a:schemeClr val="tx1">
                            <a:lumMod val="95000"/>
                            <a:lumOff val="5000"/>
                          </a:schemeClr>
                        </a:solidFill>
                      </a:endParaRPr>
                    </a:p>
                  </a:txBody>
                  <a:tcPr marL="91447" marR="91447" marT="45709" marB="45709" anchor="ctr"/>
                </a:tc>
                <a:tc>
                  <a:txBody>
                    <a:bodyPr/>
                    <a:lstStyle/>
                    <a:p>
                      <a:r>
                        <a:rPr lang="en-US" sz="1800" b="1" dirty="0" smtClean="0">
                          <a:solidFill>
                            <a:schemeClr val="tx1">
                              <a:lumMod val="95000"/>
                              <a:lumOff val="5000"/>
                            </a:schemeClr>
                          </a:solidFill>
                        </a:rPr>
                        <a:t>Mrs.M.ANITHA</a:t>
                      </a:r>
                    </a:p>
                    <a:p>
                      <a:r>
                        <a:rPr lang="en-US" sz="1800" b="0" dirty="0" smtClean="0">
                          <a:solidFill>
                            <a:schemeClr val="tx1">
                              <a:lumMod val="95000"/>
                              <a:lumOff val="5000"/>
                            </a:schemeClr>
                          </a:solidFill>
                        </a:rPr>
                        <a:t>Associate Professor</a:t>
                      </a:r>
                      <a:endParaRPr lang="en-IN" sz="1800" b="0" dirty="0">
                        <a:solidFill>
                          <a:schemeClr val="tx1">
                            <a:lumMod val="95000"/>
                            <a:lumOff val="5000"/>
                          </a:schemeClr>
                        </a:solidFill>
                      </a:endParaRPr>
                    </a:p>
                  </a:txBody>
                  <a:tcPr marL="91447" marR="91447" marT="45709" marB="45709" anchor="ctr"/>
                </a:tc>
                <a:tc>
                  <a:txBody>
                    <a:bodyPr/>
                    <a:lstStyle/>
                    <a:p>
                      <a:pPr algn="ctr"/>
                      <a:r>
                        <a:rPr lang="en-US" sz="1800" b="1" dirty="0" smtClean="0">
                          <a:solidFill>
                            <a:schemeClr val="tx1">
                              <a:lumMod val="95000"/>
                              <a:lumOff val="5000"/>
                            </a:schemeClr>
                          </a:solidFill>
                        </a:rPr>
                        <a:t>Best</a:t>
                      </a:r>
                      <a:r>
                        <a:rPr lang="en-US" sz="1800" b="1" baseline="0" dirty="0" smtClean="0">
                          <a:solidFill>
                            <a:schemeClr val="tx1">
                              <a:lumMod val="95000"/>
                              <a:lumOff val="5000"/>
                            </a:schemeClr>
                          </a:solidFill>
                        </a:rPr>
                        <a:t> </a:t>
                      </a:r>
                      <a:r>
                        <a:rPr lang="en-US" sz="1800" b="1" dirty="0" smtClean="0">
                          <a:solidFill>
                            <a:schemeClr val="tx1">
                              <a:lumMod val="95000"/>
                              <a:lumOff val="5000"/>
                            </a:schemeClr>
                          </a:solidFill>
                        </a:rPr>
                        <a:t>SPOC Award for  </a:t>
                      </a:r>
                      <a:r>
                        <a:rPr lang="en-US" sz="1800" b="1" dirty="0" err="1" smtClean="0">
                          <a:solidFill>
                            <a:schemeClr val="tx1">
                              <a:lumMod val="95000"/>
                              <a:lumOff val="5000"/>
                            </a:schemeClr>
                          </a:solidFill>
                        </a:rPr>
                        <a:t>Naan</a:t>
                      </a:r>
                      <a:r>
                        <a:rPr lang="en-US" sz="1800" b="1" dirty="0" smtClean="0">
                          <a:solidFill>
                            <a:schemeClr val="tx1">
                              <a:lumMod val="95000"/>
                              <a:lumOff val="5000"/>
                            </a:schemeClr>
                          </a:solidFill>
                        </a:rPr>
                        <a:t> </a:t>
                      </a:r>
                      <a:r>
                        <a:rPr lang="en-US" sz="1800" b="1" dirty="0" err="1" smtClean="0">
                          <a:solidFill>
                            <a:schemeClr val="tx1">
                              <a:lumMod val="95000"/>
                              <a:lumOff val="5000"/>
                            </a:schemeClr>
                          </a:solidFill>
                        </a:rPr>
                        <a:t>Mudhalvan</a:t>
                      </a:r>
                      <a:r>
                        <a:rPr lang="en-US" sz="1800" b="1" dirty="0" smtClean="0">
                          <a:solidFill>
                            <a:schemeClr val="tx1">
                              <a:lumMod val="95000"/>
                              <a:lumOff val="5000"/>
                            </a:schemeClr>
                          </a:solidFill>
                        </a:rPr>
                        <a:t> Scheme, TN Govt.</a:t>
                      </a:r>
                      <a:endParaRPr lang="en-IN" sz="1800" b="1" dirty="0">
                        <a:solidFill>
                          <a:schemeClr val="tx1">
                            <a:lumMod val="95000"/>
                            <a:lumOff val="5000"/>
                          </a:schemeClr>
                        </a:solidFill>
                      </a:endParaRPr>
                    </a:p>
                  </a:txBody>
                  <a:tcPr marL="91447" marR="91447" marT="45709" marB="45709" anchor="ctr"/>
                </a:tc>
                <a:tc>
                  <a:txBody>
                    <a:bodyPr/>
                    <a:lstStyle/>
                    <a:p>
                      <a:pPr algn="ctr"/>
                      <a:r>
                        <a:rPr lang="en-US" sz="1800" b="1" dirty="0" smtClean="0">
                          <a:solidFill>
                            <a:schemeClr val="tx1">
                              <a:lumMod val="95000"/>
                              <a:lumOff val="5000"/>
                            </a:schemeClr>
                          </a:solidFill>
                        </a:rPr>
                        <a:t>2024</a:t>
                      </a:r>
                      <a:endParaRPr lang="en-IN" sz="1800" b="1" dirty="0">
                        <a:solidFill>
                          <a:schemeClr val="tx1">
                            <a:lumMod val="95000"/>
                            <a:lumOff val="5000"/>
                          </a:schemeClr>
                        </a:solidFill>
                      </a:endParaRPr>
                    </a:p>
                  </a:txBody>
                  <a:tcPr marL="91447" marR="91447" marT="45709" marB="45709" anchor="ctr"/>
                </a:tc>
              </a:tr>
              <a:tr h="640030">
                <a:tc>
                  <a:txBody>
                    <a:bodyPr/>
                    <a:lstStyle/>
                    <a:p>
                      <a:pPr algn="ctr"/>
                      <a:r>
                        <a:rPr lang="en-US" sz="1800" dirty="0" smtClean="0">
                          <a:solidFill>
                            <a:schemeClr val="tx1">
                              <a:lumMod val="95000"/>
                              <a:lumOff val="5000"/>
                            </a:schemeClr>
                          </a:solidFill>
                        </a:rPr>
                        <a:t>2</a:t>
                      </a:r>
                      <a:endParaRPr lang="en-IN" sz="1800" dirty="0">
                        <a:solidFill>
                          <a:schemeClr val="tx1">
                            <a:lumMod val="95000"/>
                            <a:lumOff val="5000"/>
                          </a:schemeClr>
                        </a:solidFill>
                      </a:endParaRPr>
                    </a:p>
                  </a:txBody>
                  <a:tcPr marL="91447" marR="91447" marT="45709" marB="45709" anchor="ctr"/>
                </a:tc>
                <a:tc>
                  <a:txBody>
                    <a:bodyPr/>
                    <a:lstStyle/>
                    <a:p>
                      <a:r>
                        <a:rPr lang="en-US" sz="1800" b="1" dirty="0" smtClean="0">
                          <a:solidFill>
                            <a:schemeClr val="tx1">
                              <a:lumMod val="95000"/>
                              <a:lumOff val="5000"/>
                            </a:schemeClr>
                          </a:solidFill>
                        </a:rPr>
                        <a:t>Mr.T.MAHESWARAN</a:t>
                      </a:r>
                    </a:p>
                    <a:p>
                      <a:r>
                        <a:rPr lang="en-US" sz="1800" dirty="0" smtClean="0">
                          <a:solidFill>
                            <a:schemeClr val="tx1">
                              <a:lumMod val="95000"/>
                              <a:lumOff val="5000"/>
                            </a:schemeClr>
                          </a:solidFill>
                        </a:rPr>
                        <a:t>Asst.</a:t>
                      </a:r>
                      <a:r>
                        <a:rPr lang="en-US" sz="1800" baseline="0" dirty="0" smtClean="0">
                          <a:solidFill>
                            <a:schemeClr val="tx1">
                              <a:lumMod val="95000"/>
                              <a:lumOff val="5000"/>
                            </a:schemeClr>
                          </a:solidFill>
                        </a:rPr>
                        <a:t> Professor</a:t>
                      </a:r>
                      <a:endParaRPr lang="en-IN" sz="1800" dirty="0">
                        <a:solidFill>
                          <a:schemeClr val="tx1">
                            <a:lumMod val="95000"/>
                            <a:lumOff val="5000"/>
                          </a:schemeClr>
                        </a:solidFill>
                      </a:endParaRPr>
                    </a:p>
                  </a:txBody>
                  <a:tcPr marL="91447" marR="91447" marT="45709" marB="45709" anchor="ctr"/>
                </a:tc>
                <a:tc>
                  <a:txBody>
                    <a:bodyPr/>
                    <a:lstStyle/>
                    <a:p>
                      <a:pPr algn="ctr"/>
                      <a:r>
                        <a:rPr lang="en-IN" sz="1800" b="1" dirty="0" smtClean="0">
                          <a:solidFill>
                            <a:schemeClr val="tx1">
                              <a:lumMod val="95000"/>
                              <a:lumOff val="5000"/>
                            </a:schemeClr>
                          </a:solidFill>
                        </a:rPr>
                        <a:t>Best Outstanding</a:t>
                      </a:r>
                      <a:r>
                        <a:rPr lang="en-IN" sz="1800" b="1" baseline="0" dirty="0" smtClean="0">
                          <a:solidFill>
                            <a:schemeClr val="tx1">
                              <a:lumMod val="95000"/>
                              <a:lumOff val="5000"/>
                            </a:schemeClr>
                          </a:solidFill>
                        </a:rPr>
                        <a:t> Faculty Award,</a:t>
                      </a:r>
                      <a:r>
                        <a:rPr lang="en-IN" sz="1800" b="1" dirty="0" smtClean="0">
                          <a:solidFill>
                            <a:schemeClr val="tx1">
                              <a:lumMod val="95000"/>
                              <a:lumOff val="5000"/>
                            </a:schemeClr>
                          </a:solidFill>
                        </a:rPr>
                        <a:t> TOP</a:t>
                      </a:r>
                      <a:r>
                        <a:rPr lang="en-IN" sz="1800" b="1" baseline="0" dirty="0" smtClean="0">
                          <a:solidFill>
                            <a:schemeClr val="tx1">
                              <a:lumMod val="95000"/>
                              <a:lumOff val="5000"/>
                            </a:schemeClr>
                          </a:solidFill>
                        </a:rPr>
                        <a:t> ENGINEERS</a:t>
                      </a:r>
                      <a:endParaRPr lang="en-IN" sz="1800" b="1" dirty="0">
                        <a:solidFill>
                          <a:schemeClr val="tx1">
                            <a:lumMod val="95000"/>
                            <a:lumOff val="5000"/>
                          </a:schemeClr>
                        </a:solidFill>
                      </a:endParaRPr>
                    </a:p>
                  </a:txBody>
                  <a:tcPr marL="91447" marR="91447" marT="45709" marB="45709" anchor="ctr"/>
                </a:tc>
                <a:tc>
                  <a:txBody>
                    <a:bodyPr/>
                    <a:lstStyle/>
                    <a:p>
                      <a:pPr algn="ctr"/>
                      <a:r>
                        <a:rPr lang="en-IN" sz="1800" b="1" dirty="0" smtClean="0">
                          <a:solidFill>
                            <a:schemeClr val="tx1">
                              <a:lumMod val="95000"/>
                              <a:lumOff val="5000"/>
                            </a:schemeClr>
                          </a:solidFill>
                        </a:rPr>
                        <a:t>2017</a:t>
                      </a:r>
                      <a:endParaRPr lang="en-IN" sz="1800" b="1" dirty="0">
                        <a:solidFill>
                          <a:schemeClr val="tx1">
                            <a:lumMod val="95000"/>
                            <a:lumOff val="5000"/>
                          </a:schemeClr>
                        </a:solidFill>
                      </a:endParaRPr>
                    </a:p>
                  </a:txBody>
                  <a:tcPr marL="91447" marR="91447" marT="45709" marB="45709" anchor="ctr"/>
                </a:tc>
              </a:tr>
              <a:tr h="640030">
                <a:tc>
                  <a:txBody>
                    <a:bodyPr/>
                    <a:lstStyle/>
                    <a:p>
                      <a:pPr algn="ctr"/>
                      <a:r>
                        <a:rPr lang="en-US" sz="1800" dirty="0" smtClean="0">
                          <a:solidFill>
                            <a:schemeClr val="tx1">
                              <a:lumMod val="95000"/>
                              <a:lumOff val="5000"/>
                            </a:schemeClr>
                          </a:solidFill>
                        </a:rPr>
                        <a:t>3</a:t>
                      </a:r>
                      <a:endParaRPr lang="en-IN" sz="1800" dirty="0">
                        <a:solidFill>
                          <a:schemeClr val="tx1">
                            <a:lumMod val="95000"/>
                            <a:lumOff val="5000"/>
                          </a:schemeClr>
                        </a:solidFill>
                      </a:endParaRPr>
                    </a:p>
                  </a:txBody>
                  <a:tcPr marL="91447" marR="91447" marT="45709" marB="45709" anchor="ctr"/>
                </a:tc>
                <a:tc>
                  <a:txBody>
                    <a:bodyPr/>
                    <a:lstStyle/>
                    <a:p>
                      <a:r>
                        <a:rPr lang="en-US" sz="1800" b="1" dirty="0" err="1" smtClean="0">
                          <a:solidFill>
                            <a:schemeClr val="tx1">
                              <a:lumMod val="95000"/>
                              <a:lumOff val="5000"/>
                            </a:schemeClr>
                          </a:solidFill>
                        </a:rPr>
                        <a:t>Mr.K.NANTHA</a:t>
                      </a:r>
                      <a:r>
                        <a:rPr lang="en-US" sz="1800" b="1" dirty="0" smtClean="0">
                          <a:solidFill>
                            <a:schemeClr val="tx1">
                              <a:lumMod val="95000"/>
                              <a:lumOff val="5000"/>
                            </a:schemeClr>
                          </a:solidFill>
                        </a:rPr>
                        <a:t> KUMAR</a:t>
                      </a:r>
                    </a:p>
                    <a:p>
                      <a:r>
                        <a:rPr lang="en-US" sz="1800" dirty="0" smtClean="0">
                          <a:solidFill>
                            <a:schemeClr val="tx1">
                              <a:lumMod val="95000"/>
                              <a:lumOff val="5000"/>
                            </a:schemeClr>
                          </a:solidFill>
                        </a:rPr>
                        <a:t>Asst. Professor</a:t>
                      </a:r>
                      <a:endParaRPr lang="en-IN" sz="1800" dirty="0">
                        <a:solidFill>
                          <a:schemeClr val="tx1">
                            <a:lumMod val="95000"/>
                            <a:lumOff val="5000"/>
                          </a:schemeClr>
                        </a:solidFill>
                      </a:endParaRPr>
                    </a:p>
                  </a:txBody>
                  <a:tcPr marL="91447" marR="91447" marT="45709" marB="45709" anchor="ctr"/>
                </a:tc>
                <a:tc>
                  <a:txBody>
                    <a:bodyPr/>
                    <a:lstStyle/>
                    <a:p>
                      <a:pPr algn="ctr"/>
                      <a:r>
                        <a:rPr lang="en-IN" sz="1800" b="1" dirty="0" smtClean="0">
                          <a:solidFill>
                            <a:schemeClr val="tx1">
                              <a:lumMod val="95000"/>
                              <a:lumOff val="5000"/>
                            </a:schemeClr>
                          </a:solidFill>
                        </a:rPr>
                        <a:t>Best Inspirational Leadership Award, TOP</a:t>
                      </a:r>
                      <a:r>
                        <a:rPr lang="en-IN" sz="1800" b="1" baseline="0" dirty="0" smtClean="0">
                          <a:solidFill>
                            <a:schemeClr val="tx1">
                              <a:lumMod val="95000"/>
                              <a:lumOff val="5000"/>
                            </a:schemeClr>
                          </a:solidFill>
                        </a:rPr>
                        <a:t> ENGINEERS</a:t>
                      </a:r>
                      <a:endParaRPr lang="en-IN" sz="1800" b="1" dirty="0">
                        <a:solidFill>
                          <a:schemeClr val="tx1">
                            <a:lumMod val="95000"/>
                            <a:lumOff val="5000"/>
                          </a:schemeClr>
                        </a:solidFill>
                      </a:endParaRPr>
                    </a:p>
                  </a:txBody>
                  <a:tcPr marL="91447" marR="91447" marT="45709" marB="45709" anchor="ctr"/>
                </a:tc>
                <a:tc>
                  <a:txBody>
                    <a:bodyPr/>
                    <a:lstStyle/>
                    <a:p>
                      <a:pPr algn="ctr"/>
                      <a:r>
                        <a:rPr lang="en-IN" sz="1800" b="1" dirty="0" smtClean="0">
                          <a:solidFill>
                            <a:schemeClr val="tx1">
                              <a:lumMod val="95000"/>
                              <a:lumOff val="5000"/>
                            </a:schemeClr>
                          </a:solidFill>
                        </a:rPr>
                        <a:t>2017</a:t>
                      </a:r>
                      <a:endParaRPr lang="en-IN" sz="1800" b="1" dirty="0">
                        <a:solidFill>
                          <a:schemeClr val="tx1">
                            <a:lumMod val="95000"/>
                            <a:lumOff val="5000"/>
                          </a:schemeClr>
                        </a:solidFill>
                      </a:endParaRPr>
                    </a:p>
                  </a:txBody>
                  <a:tcPr marL="91447" marR="91447" marT="45709" marB="45709" anchor="ctr"/>
                </a:tc>
              </a:tr>
            </a:tbl>
          </a:graphicData>
        </a:graphic>
      </p:graphicFrame>
      <p:pic>
        <p:nvPicPr>
          <p:cNvPr id="49154" name="Picture 2"/>
          <p:cNvPicPr>
            <a:picLocks noChangeAspect="1" noChangeArrowheads="1"/>
          </p:cNvPicPr>
          <p:nvPr/>
        </p:nvPicPr>
        <p:blipFill>
          <a:blip r:embed="rId4"/>
          <a:srcRect/>
          <a:stretch>
            <a:fillRect/>
          </a:stretch>
        </p:blipFill>
        <p:spPr bwMode="auto">
          <a:xfrm>
            <a:off x="740979" y="1928814"/>
            <a:ext cx="1545021" cy="18233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9155" name="Picture 3"/>
          <p:cNvPicPr>
            <a:picLocks noChangeAspect="1" noChangeArrowheads="1"/>
          </p:cNvPicPr>
          <p:nvPr/>
        </p:nvPicPr>
        <p:blipFill>
          <a:blip r:embed="rId5"/>
          <a:srcRect/>
          <a:stretch>
            <a:fillRect/>
          </a:stretch>
        </p:blipFill>
        <p:spPr bwMode="auto">
          <a:xfrm>
            <a:off x="3452813" y="4360863"/>
            <a:ext cx="1809750" cy="1630362"/>
          </a:xfrm>
          <a:prstGeom prst="round2DiagRect">
            <a:avLst>
              <a:gd name="adj1" fmla="val 16667"/>
              <a:gd name="adj2" fmla="val 0"/>
            </a:avLst>
          </a:prstGeom>
          <a:ln w="88900" cap="sq">
            <a:solidFill>
              <a:srgbClr val="FF0066"/>
            </a:solidFill>
            <a:miter lim="800000"/>
          </a:ln>
          <a:effectLst>
            <a:outerShdw blurRad="254000" algn="tl" rotWithShape="0">
              <a:srgbClr val="000000">
                <a:alpha val="43000"/>
              </a:srgbClr>
            </a:outerShdw>
          </a:effectLst>
        </p:spPr>
      </p:pic>
      <p:pic>
        <p:nvPicPr>
          <p:cNvPr id="49156" name="Picture 4"/>
          <p:cNvPicPr>
            <a:picLocks noChangeAspect="1" noChangeArrowheads="1"/>
          </p:cNvPicPr>
          <p:nvPr/>
        </p:nvPicPr>
        <p:blipFill>
          <a:blip r:embed="rId6"/>
          <a:srcRect/>
          <a:stretch>
            <a:fillRect/>
          </a:stretch>
        </p:blipFill>
        <p:spPr bwMode="auto">
          <a:xfrm>
            <a:off x="5614988" y="4287838"/>
            <a:ext cx="1795462" cy="1692275"/>
          </a:xfrm>
          <a:prstGeom prst="round2DiagRect">
            <a:avLst>
              <a:gd name="adj1" fmla="val 16667"/>
              <a:gd name="adj2" fmla="val 0"/>
            </a:avLst>
          </a:prstGeom>
          <a:ln w="88900" cap="sq">
            <a:solidFill>
              <a:srgbClr val="2B06CA"/>
            </a:solidFill>
            <a:miter lim="800000"/>
          </a:ln>
          <a:effectLst>
            <a:outerShdw blurRad="254000" algn="tl" rotWithShape="0">
              <a:srgbClr val="000000">
                <a:alpha val="43000"/>
              </a:srgbClr>
            </a:outerShdw>
          </a:effectLst>
        </p:spPr>
      </p:pic>
      <p:pic>
        <p:nvPicPr>
          <p:cNvPr id="13348" name="Picture 36"/>
          <p:cNvPicPr>
            <a:picLocks noChangeAspect="1" noChangeArrowheads="1"/>
          </p:cNvPicPr>
          <p:nvPr/>
        </p:nvPicPr>
        <p:blipFill>
          <a:blip r:embed="rId7"/>
          <a:srcRect/>
          <a:stretch>
            <a:fillRect/>
          </a:stretch>
        </p:blipFill>
        <p:spPr bwMode="auto">
          <a:xfrm>
            <a:off x="7694613" y="4246563"/>
            <a:ext cx="1858962" cy="1719262"/>
          </a:xfrm>
          <a:prstGeom prst="round2DiagRect">
            <a:avLst>
              <a:gd name="adj1" fmla="val 16667"/>
              <a:gd name="adj2" fmla="val 0"/>
            </a:avLst>
          </a:prstGeom>
          <a:ln w="88900" cap="sq">
            <a:solidFill>
              <a:schemeClr val="accent2"/>
            </a:solidFill>
            <a:miter lim="800000"/>
          </a:ln>
          <a:effectLst>
            <a:outerShdw blurRad="254000" algn="tl" rotWithShape="0">
              <a:srgbClr val="000000">
                <a:alpha val="43000"/>
              </a:srgbClr>
            </a:outerShdw>
          </a:effectLst>
        </p:spPr>
      </p:pic>
      <p:pic>
        <p:nvPicPr>
          <p:cNvPr id="13349" name="Picture 37"/>
          <p:cNvPicPr>
            <a:picLocks noChangeAspect="1" noChangeArrowheads="1"/>
          </p:cNvPicPr>
          <p:nvPr/>
        </p:nvPicPr>
        <p:blipFill>
          <a:blip r:embed="rId8"/>
          <a:srcRect/>
          <a:stretch>
            <a:fillRect/>
          </a:stretch>
        </p:blipFill>
        <p:spPr bwMode="auto">
          <a:xfrm>
            <a:off x="9904413" y="4179888"/>
            <a:ext cx="1679575" cy="1716087"/>
          </a:xfrm>
          <a:prstGeom prst="round2DiagRect">
            <a:avLst>
              <a:gd name="adj1" fmla="val 16667"/>
              <a:gd name="adj2" fmla="val 0"/>
            </a:avLst>
          </a:prstGeom>
          <a:ln w="88900" cap="sq">
            <a:solidFill>
              <a:srgbClr val="FF0000"/>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382963" y="188913"/>
            <a:ext cx="8504237" cy="441325"/>
          </a:xfrm>
          <a:prstGeom prst="roundRect">
            <a:avLst/>
          </a:prstGeom>
          <a:solidFill>
            <a:srgbClr val="15790D"/>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IN" sz="2800" b="1" dirty="0">
                <a:solidFill>
                  <a:schemeClr val="bg1"/>
                </a:solidFill>
              </a:rPr>
              <a:t> </a:t>
            </a:r>
            <a:r>
              <a:rPr lang="en-IN" sz="2400" b="1" dirty="0">
                <a:solidFill>
                  <a:schemeClr val="bg1"/>
                </a:solidFill>
              </a:rPr>
              <a:t>DEPARTMENT  ACHIEVEMENTS         </a:t>
            </a:r>
          </a:p>
        </p:txBody>
      </p:sp>
      <p:sp>
        <p:nvSpPr>
          <p:cNvPr id="6" name="Rectangle 5"/>
          <p:cNvSpPr/>
          <p:nvPr/>
        </p:nvSpPr>
        <p:spPr>
          <a:xfrm>
            <a:off x="3468688" y="693738"/>
            <a:ext cx="8450262" cy="23495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IN" sz="2000" b="1" dirty="0">
              <a:solidFill>
                <a:srgbClr val="15790D"/>
              </a:solidFill>
            </a:endParaRPr>
          </a:p>
          <a:p>
            <a:pPr algn="ctr">
              <a:defRPr/>
            </a:pPr>
            <a:r>
              <a:rPr lang="en-IN" sz="2000" b="1" dirty="0">
                <a:solidFill>
                  <a:srgbClr val="15790D"/>
                </a:solidFill>
              </a:rPr>
              <a:t>Selvi. </a:t>
            </a:r>
            <a:r>
              <a:rPr lang="en-IN" sz="2400" b="1" dirty="0">
                <a:solidFill>
                  <a:srgbClr val="FF0066"/>
                </a:solidFill>
              </a:rPr>
              <a:t>T. KIRUTHIKA</a:t>
            </a:r>
            <a:r>
              <a:rPr lang="en-IN" sz="2000" b="1" dirty="0">
                <a:solidFill>
                  <a:srgbClr val="15790D"/>
                </a:solidFill>
              </a:rPr>
              <a:t>, III YEAR – ECE</a:t>
            </a:r>
          </a:p>
          <a:p>
            <a:pPr algn="ctr">
              <a:defRPr/>
            </a:pPr>
            <a:r>
              <a:rPr lang="en-IN" sz="2000" b="1" dirty="0">
                <a:solidFill>
                  <a:srgbClr val="15790D"/>
                </a:solidFill>
              </a:rPr>
              <a:t>Meritorious Student as One of the Top 25 Performers in </a:t>
            </a:r>
          </a:p>
          <a:p>
            <a:pPr algn="ctr">
              <a:defRPr/>
            </a:pPr>
            <a:r>
              <a:rPr lang="en-IN" sz="2000" b="1" dirty="0">
                <a:solidFill>
                  <a:srgbClr val="15790D"/>
                </a:solidFill>
              </a:rPr>
              <a:t>Tamilnadu for SCOUT ( GREAT Scholarships for Outstanding Undergraduate Talent in Tamilnadu) Program to Study One week </a:t>
            </a:r>
            <a:r>
              <a:rPr lang="en-IN" sz="2000" b="1" dirty="0">
                <a:solidFill>
                  <a:srgbClr val="17067E"/>
                </a:solidFill>
              </a:rPr>
              <a:t>ARTIFICIAL INTELLIGENCE &amp; MACHINE LEARNING </a:t>
            </a:r>
            <a:r>
              <a:rPr lang="en-IN" sz="2000" b="1" dirty="0">
                <a:solidFill>
                  <a:srgbClr val="15790D"/>
                </a:solidFill>
              </a:rPr>
              <a:t>Course at </a:t>
            </a:r>
            <a:r>
              <a:rPr lang="en-IN" sz="2000" b="1" dirty="0">
                <a:solidFill>
                  <a:srgbClr val="2B06CA"/>
                </a:solidFill>
              </a:rPr>
              <a:t>DURHAM UNIVERSITY in UK </a:t>
            </a:r>
          </a:p>
          <a:p>
            <a:pPr algn="ctr">
              <a:defRPr/>
            </a:pPr>
            <a:r>
              <a:rPr lang="en-IN" sz="2000" b="1" dirty="0">
                <a:solidFill>
                  <a:srgbClr val="C00000"/>
                </a:solidFill>
              </a:rPr>
              <a:t>Sponsored By </a:t>
            </a:r>
          </a:p>
          <a:p>
            <a:pPr algn="ctr">
              <a:defRPr/>
            </a:pPr>
            <a:r>
              <a:rPr lang="en-IN" sz="2000" b="1" dirty="0">
                <a:solidFill>
                  <a:srgbClr val="FF0066"/>
                </a:solidFill>
              </a:rPr>
              <a:t>Tamilnadu Skill Development Corporation -  </a:t>
            </a:r>
            <a:r>
              <a:rPr lang="en-IN" sz="2000" b="1" dirty="0" err="1">
                <a:solidFill>
                  <a:srgbClr val="FF0066"/>
                </a:solidFill>
              </a:rPr>
              <a:t>Naan</a:t>
            </a:r>
            <a:r>
              <a:rPr lang="en-IN" sz="2000" b="1" dirty="0">
                <a:solidFill>
                  <a:srgbClr val="FF0066"/>
                </a:solidFill>
              </a:rPr>
              <a:t> </a:t>
            </a:r>
            <a:r>
              <a:rPr lang="en-IN" sz="2000" b="1" dirty="0" err="1">
                <a:solidFill>
                  <a:srgbClr val="FF0066"/>
                </a:solidFill>
              </a:rPr>
              <a:t>Mudhalvan</a:t>
            </a:r>
            <a:r>
              <a:rPr lang="en-IN" sz="2000" b="1" dirty="0">
                <a:solidFill>
                  <a:srgbClr val="FF0066"/>
                </a:solidFill>
              </a:rPr>
              <a:t> – British Council</a:t>
            </a:r>
          </a:p>
          <a:p>
            <a:pPr algn="ctr">
              <a:defRPr/>
            </a:pPr>
            <a:r>
              <a:rPr lang="en-US" dirty="0"/>
              <a:t>  </a:t>
            </a:r>
          </a:p>
          <a:p>
            <a:pPr algn="ctr">
              <a:defRPr/>
            </a:pPr>
            <a:endParaRPr lang="en-IN" dirty="0"/>
          </a:p>
        </p:txBody>
      </p:sp>
      <p:pic>
        <p:nvPicPr>
          <p:cNvPr id="34817" name="Picture 1"/>
          <p:cNvPicPr>
            <a:picLocks noChangeAspect="1" noChangeArrowheads="1"/>
          </p:cNvPicPr>
          <p:nvPr/>
        </p:nvPicPr>
        <p:blipFill>
          <a:blip r:embed="rId4"/>
          <a:srcRect/>
          <a:stretch>
            <a:fillRect/>
          </a:stretch>
        </p:blipFill>
        <p:spPr bwMode="auto">
          <a:xfrm>
            <a:off x="222250" y="2024063"/>
            <a:ext cx="2886075" cy="158115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4818" name="Picture 2"/>
          <p:cNvPicPr>
            <a:picLocks noChangeAspect="1" noChangeArrowheads="1"/>
          </p:cNvPicPr>
          <p:nvPr/>
        </p:nvPicPr>
        <p:blipFill>
          <a:blip r:embed="rId5"/>
          <a:srcRect/>
          <a:stretch>
            <a:fillRect/>
          </a:stretch>
        </p:blipFill>
        <p:spPr bwMode="auto">
          <a:xfrm>
            <a:off x="3506788" y="3211513"/>
            <a:ext cx="2609850" cy="1660525"/>
          </a:xfrm>
          <a:prstGeom prst="round2DiagRect">
            <a:avLst>
              <a:gd name="adj1" fmla="val 16667"/>
              <a:gd name="adj2" fmla="val 0"/>
            </a:avLst>
          </a:prstGeom>
          <a:ln w="88900" cap="sq">
            <a:solidFill>
              <a:srgbClr val="FF66CC"/>
            </a:solidFill>
            <a:miter lim="800000"/>
          </a:ln>
          <a:effectLst>
            <a:outerShdw blurRad="254000" algn="tl" rotWithShape="0">
              <a:srgbClr val="000000">
                <a:alpha val="43000"/>
              </a:srgbClr>
            </a:outerShdw>
          </a:effectLst>
        </p:spPr>
      </p:pic>
      <p:pic>
        <p:nvPicPr>
          <p:cNvPr id="34819" name="Picture 3"/>
          <p:cNvPicPr>
            <a:picLocks noChangeAspect="1" noChangeArrowheads="1"/>
          </p:cNvPicPr>
          <p:nvPr/>
        </p:nvPicPr>
        <p:blipFill>
          <a:blip r:embed="rId6"/>
          <a:srcRect/>
          <a:stretch>
            <a:fillRect/>
          </a:stretch>
        </p:blipFill>
        <p:spPr bwMode="auto">
          <a:xfrm>
            <a:off x="6392863" y="3184525"/>
            <a:ext cx="2671762" cy="1719263"/>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34820" name="Picture 4"/>
          <p:cNvPicPr>
            <a:picLocks noChangeAspect="1" noChangeArrowheads="1"/>
          </p:cNvPicPr>
          <p:nvPr/>
        </p:nvPicPr>
        <p:blipFill>
          <a:blip r:embed="rId7"/>
          <a:srcRect/>
          <a:stretch>
            <a:fillRect/>
          </a:stretch>
        </p:blipFill>
        <p:spPr bwMode="auto">
          <a:xfrm>
            <a:off x="9317038" y="3184525"/>
            <a:ext cx="2586037" cy="1652588"/>
          </a:xfrm>
          <a:prstGeom prst="round2DiagRect">
            <a:avLst>
              <a:gd name="adj1" fmla="val 16667"/>
              <a:gd name="adj2" fmla="val 0"/>
            </a:avLst>
          </a:prstGeom>
          <a:ln w="88900" cap="sq">
            <a:solidFill>
              <a:srgbClr val="FF0066"/>
            </a:solidFill>
            <a:miter lim="800000"/>
          </a:ln>
          <a:effectLst>
            <a:outerShdw blurRad="254000" algn="tl" rotWithShape="0">
              <a:srgbClr val="000000">
                <a:alpha val="43000"/>
              </a:srgbClr>
            </a:outerShdw>
          </a:effectLst>
        </p:spPr>
      </p:pic>
      <p:pic>
        <p:nvPicPr>
          <p:cNvPr id="34821" name="Picture 5"/>
          <p:cNvPicPr>
            <a:picLocks noChangeAspect="1" noChangeArrowheads="1"/>
          </p:cNvPicPr>
          <p:nvPr/>
        </p:nvPicPr>
        <p:blipFill>
          <a:blip r:embed="rId8"/>
          <a:srcRect/>
          <a:stretch>
            <a:fillRect/>
          </a:stretch>
        </p:blipFill>
        <p:spPr bwMode="auto">
          <a:xfrm>
            <a:off x="3398838" y="5094288"/>
            <a:ext cx="2640012" cy="1763712"/>
          </a:xfrm>
          <a:prstGeom prst="round2DiagRect">
            <a:avLst>
              <a:gd name="adj1" fmla="val 16667"/>
              <a:gd name="adj2" fmla="val 0"/>
            </a:avLst>
          </a:prstGeom>
          <a:ln w="88900" cap="sq">
            <a:solidFill>
              <a:schemeClr val="accent2">
                <a:lumMod val="75000"/>
              </a:schemeClr>
            </a:solidFill>
            <a:miter lim="800000"/>
          </a:ln>
          <a:effectLst>
            <a:outerShdw blurRad="254000" algn="tl" rotWithShape="0">
              <a:srgbClr val="000000">
                <a:alpha val="43000"/>
              </a:srgbClr>
            </a:outerShdw>
          </a:effectLst>
        </p:spPr>
      </p:pic>
      <p:pic>
        <p:nvPicPr>
          <p:cNvPr id="34822" name="Picture 6"/>
          <p:cNvPicPr>
            <a:picLocks noChangeAspect="1" noChangeArrowheads="1"/>
          </p:cNvPicPr>
          <p:nvPr/>
        </p:nvPicPr>
        <p:blipFill>
          <a:blip r:embed="rId9"/>
          <a:srcRect/>
          <a:stretch>
            <a:fillRect/>
          </a:stretch>
        </p:blipFill>
        <p:spPr bwMode="auto">
          <a:xfrm>
            <a:off x="6289675" y="5140325"/>
            <a:ext cx="2728913" cy="1717675"/>
          </a:xfrm>
          <a:prstGeom prst="round2DiagRect">
            <a:avLst>
              <a:gd name="adj1" fmla="val 16667"/>
              <a:gd name="adj2" fmla="val 0"/>
            </a:avLst>
          </a:prstGeom>
          <a:ln w="88900" cap="sq">
            <a:solidFill>
              <a:srgbClr val="17F15A"/>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414713" y="196850"/>
            <a:ext cx="8331200" cy="647700"/>
          </a:xfrm>
          <a:prstGeom prst="round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IN" sz="2800" b="1" dirty="0">
                <a:solidFill>
                  <a:schemeClr val="accent1">
                    <a:lumMod val="50000"/>
                  </a:schemeClr>
                </a:solidFill>
              </a:rPr>
              <a:t>LABORATORY FACILITIES </a:t>
            </a:r>
          </a:p>
        </p:txBody>
      </p:sp>
      <p:pic>
        <p:nvPicPr>
          <p:cNvPr id="40961" name="Picture 1"/>
          <p:cNvPicPr>
            <a:picLocks noChangeAspect="1" noChangeArrowheads="1"/>
          </p:cNvPicPr>
          <p:nvPr/>
        </p:nvPicPr>
        <p:blipFill>
          <a:blip r:embed="rId4"/>
          <a:srcRect/>
          <a:stretch>
            <a:fillRect/>
          </a:stretch>
        </p:blipFill>
        <p:spPr bwMode="auto">
          <a:xfrm>
            <a:off x="709613" y="1916113"/>
            <a:ext cx="1701800" cy="1776412"/>
          </a:xfrm>
          <a:prstGeom prst="rect">
            <a:avLst/>
          </a:prstGeom>
          <a:ln>
            <a:noFill/>
          </a:ln>
          <a:effectLst>
            <a:outerShdw blurRad="292100" dist="139700" dir="2700000" algn="tl" rotWithShape="0">
              <a:srgbClr val="333333">
                <a:alpha val="65000"/>
              </a:srgbClr>
            </a:outerShdw>
          </a:effectLst>
        </p:spPr>
      </p:pic>
      <p:pic>
        <p:nvPicPr>
          <p:cNvPr id="40962" name="Picture 2"/>
          <p:cNvPicPr>
            <a:picLocks noChangeAspect="1" noChangeArrowheads="1"/>
          </p:cNvPicPr>
          <p:nvPr/>
        </p:nvPicPr>
        <p:blipFill>
          <a:blip r:embed="rId5"/>
          <a:srcRect/>
          <a:stretch>
            <a:fillRect/>
          </a:stretch>
        </p:blipFill>
        <p:spPr bwMode="auto">
          <a:xfrm>
            <a:off x="3389313" y="1081088"/>
            <a:ext cx="4162425" cy="2608262"/>
          </a:xfrm>
          <a:prstGeom prst="round2DiagRect">
            <a:avLst>
              <a:gd name="adj1" fmla="val 16667"/>
              <a:gd name="adj2" fmla="val 0"/>
            </a:avLst>
          </a:prstGeom>
          <a:ln w="88900" cap="sq">
            <a:solidFill>
              <a:schemeClr val="accent1">
                <a:lumMod val="75000"/>
              </a:schemeClr>
            </a:solidFill>
            <a:miter lim="800000"/>
          </a:ln>
          <a:effectLst>
            <a:outerShdw blurRad="254000" algn="tl" rotWithShape="0">
              <a:srgbClr val="000000">
                <a:alpha val="43000"/>
              </a:srgbClr>
            </a:outerShdw>
          </a:effectLst>
        </p:spPr>
      </p:pic>
      <p:pic>
        <p:nvPicPr>
          <p:cNvPr id="40963" name="Picture 3"/>
          <p:cNvPicPr>
            <a:picLocks noChangeAspect="1" noChangeArrowheads="1"/>
          </p:cNvPicPr>
          <p:nvPr/>
        </p:nvPicPr>
        <p:blipFill>
          <a:blip r:embed="rId6"/>
          <a:srcRect/>
          <a:stretch>
            <a:fillRect/>
          </a:stretch>
        </p:blipFill>
        <p:spPr bwMode="auto">
          <a:xfrm>
            <a:off x="7883525" y="1084263"/>
            <a:ext cx="3987800" cy="2573337"/>
          </a:xfrm>
          <a:prstGeom prst="round2DiagRect">
            <a:avLst>
              <a:gd name="adj1" fmla="val 16667"/>
              <a:gd name="adj2" fmla="val 0"/>
            </a:avLst>
          </a:prstGeom>
          <a:ln w="88900" cap="sq">
            <a:solidFill>
              <a:srgbClr val="00B050"/>
            </a:solidFill>
            <a:miter lim="800000"/>
          </a:ln>
          <a:effectLst>
            <a:outerShdw blurRad="254000" algn="tl" rotWithShape="0">
              <a:srgbClr val="000000">
                <a:alpha val="43000"/>
              </a:srgbClr>
            </a:outerShdw>
          </a:effectLst>
        </p:spPr>
      </p:pic>
      <p:pic>
        <p:nvPicPr>
          <p:cNvPr id="40964" name="Picture 4"/>
          <p:cNvPicPr>
            <a:picLocks noChangeAspect="1" noChangeArrowheads="1"/>
          </p:cNvPicPr>
          <p:nvPr/>
        </p:nvPicPr>
        <p:blipFill>
          <a:blip r:embed="rId7"/>
          <a:srcRect/>
          <a:stretch>
            <a:fillRect/>
          </a:stretch>
        </p:blipFill>
        <p:spPr bwMode="auto">
          <a:xfrm>
            <a:off x="3463925" y="3962400"/>
            <a:ext cx="4067175" cy="2895600"/>
          </a:xfrm>
          <a:prstGeom prst="round2DiagRect">
            <a:avLst>
              <a:gd name="adj1" fmla="val 16667"/>
              <a:gd name="adj2" fmla="val 0"/>
            </a:avLst>
          </a:prstGeom>
          <a:ln w="88900" cap="sq">
            <a:solidFill>
              <a:schemeClr val="accent6">
                <a:lumMod val="50000"/>
              </a:schemeClr>
            </a:solidFill>
            <a:miter lim="800000"/>
          </a:ln>
          <a:effectLst>
            <a:outerShdw blurRad="254000" algn="tl" rotWithShape="0">
              <a:srgbClr val="000000">
                <a:alpha val="43000"/>
              </a:srgbClr>
            </a:outerShdw>
          </a:effectLst>
        </p:spPr>
      </p:pic>
      <p:pic>
        <p:nvPicPr>
          <p:cNvPr id="40965" name="Picture 5"/>
          <p:cNvPicPr>
            <a:picLocks noChangeAspect="1" noChangeArrowheads="1"/>
          </p:cNvPicPr>
          <p:nvPr/>
        </p:nvPicPr>
        <p:blipFill>
          <a:blip r:embed="rId8"/>
          <a:srcRect/>
          <a:stretch>
            <a:fillRect/>
          </a:stretch>
        </p:blipFill>
        <p:spPr bwMode="auto">
          <a:xfrm>
            <a:off x="7862888" y="3952875"/>
            <a:ext cx="3960812" cy="2905125"/>
          </a:xfrm>
          <a:prstGeom prst="round2DiagRect">
            <a:avLst>
              <a:gd name="adj1" fmla="val 16667"/>
              <a:gd name="adj2" fmla="val 0"/>
            </a:avLst>
          </a:prstGeom>
          <a:ln w="88900" cap="sq">
            <a:solidFill>
              <a:srgbClr val="17067E"/>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414713" y="196850"/>
            <a:ext cx="8331200" cy="647700"/>
          </a:xfrm>
          <a:prstGeom prst="round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IN" sz="2800" b="1" dirty="0">
                <a:solidFill>
                  <a:schemeClr val="accent1">
                    <a:lumMod val="50000"/>
                  </a:schemeClr>
                </a:solidFill>
              </a:rPr>
              <a:t>                           LABORATORY FACILITIES            </a:t>
            </a:r>
            <a:r>
              <a:rPr lang="en-IN" sz="2400" b="1" dirty="0">
                <a:solidFill>
                  <a:schemeClr val="accent1">
                    <a:lumMod val="50000"/>
                  </a:schemeClr>
                </a:solidFill>
              </a:rPr>
              <a:t>Con…</a:t>
            </a:r>
            <a:r>
              <a:rPr lang="en-IN" sz="2800" b="1" dirty="0">
                <a:solidFill>
                  <a:schemeClr val="accent1">
                    <a:lumMod val="50000"/>
                  </a:schemeClr>
                </a:solidFill>
              </a:rPr>
              <a:t> </a:t>
            </a:r>
          </a:p>
        </p:txBody>
      </p:sp>
      <p:pic>
        <p:nvPicPr>
          <p:cNvPr id="48129" name="Picture 1"/>
          <p:cNvPicPr>
            <a:picLocks noChangeAspect="1" noChangeArrowheads="1"/>
          </p:cNvPicPr>
          <p:nvPr/>
        </p:nvPicPr>
        <p:blipFill>
          <a:blip r:embed="rId4" cstate="print"/>
          <a:srcRect/>
          <a:stretch>
            <a:fillRect/>
          </a:stretch>
        </p:blipFill>
        <p:spPr bwMode="auto">
          <a:xfrm>
            <a:off x="536028" y="2215816"/>
            <a:ext cx="2049518" cy="1590426"/>
          </a:xfrm>
          <a:prstGeom prst="rect">
            <a:avLst/>
          </a:prstGeom>
          <a:ln>
            <a:noFill/>
          </a:ln>
          <a:effectLst>
            <a:softEdge rad="112500"/>
          </a:effectLst>
        </p:spPr>
      </p:pic>
      <p:pic>
        <p:nvPicPr>
          <p:cNvPr id="48130" name="Picture 2"/>
          <p:cNvPicPr>
            <a:picLocks noChangeAspect="1" noChangeArrowheads="1"/>
          </p:cNvPicPr>
          <p:nvPr/>
        </p:nvPicPr>
        <p:blipFill>
          <a:blip r:embed="rId5"/>
          <a:srcRect/>
          <a:stretch>
            <a:fillRect/>
          </a:stretch>
        </p:blipFill>
        <p:spPr bwMode="auto">
          <a:xfrm>
            <a:off x="3468688" y="1109663"/>
            <a:ext cx="3830637" cy="2463800"/>
          </a:xfrm>
          <a:prstGeom prst="round2DiagRect">
            <a:avLst>
              <a:gd name="adj1" fmla="val 16667"/>
              <a:gd name="adj2" fmla="val 0"/>
            </a:avLst>
          </a:prstGeom>
          <a:ln w="88900" cap="sq">
            <a:solidFill>
              <a:srgbClr val="FF00FF"/>
            </a:solidFill>
            <a:miter lim="800000"/>
          </a:ln>
          <a:effectLst>
            <a:outerShdw blurRad="254000" algn="tl" rotWithShape="0">
              <a:srgbClr val="000000">
                <a:alpha val="43000"/>
              </a:srgbClr>
            </a:outerShdw>
          </a:effectLst>
        </p:spPr>
      </p:pic>
      <p:pic>
        <p:nvPicPr>
          <p:cNvPr id="48131" name="Picture 3"/>
          <p:cNvPicPr>
            <a:picLocks noChangeAspect="1" noChangeArrowheads="1"/>
          </p:cNvPicPr>
          <p:nvPr/>
        </p:nvPicPr>
        <p:blipFill>
          <a:blip r:embed="rId6"/>
          <a:srcRect/>
          <a:stretch>
            <a:fillRect/>
          </a:stretch>
        </p:blipFill>
        <p:spPr bwMode="auto">
          <a:xfrm>
            <a:off x="7678738" y="1119188"/>
            <a:ext cx="4035425" cy="2506662"/>
          </a:xfrm>
          <a:prstGeom prst="round2DiagRect">
            <a:avLst>
              <a:gd name="adj1" fmla="val 16667"/>
              <a:gd name="adj2" fmla="val 0"/>
            </a:avLst>
          </a:prstGeom>
          <a:ln w="88900" cap="sq">
            <a:solidFill>
              <a:srgbClr val="92D050"/>
            </a:solidFill>
            <a:miter lim="800000"/>
          </a:ln>
          <a:effectLst>
            <a:outerShdw blurRad="254000" algn="tl" rotWithShape="0">
              <a:srgbClr val="000000">
                <a:alpha val="43000"/>
              </a:srgbClr>
            </a:outerShdw>
          </a:effectLst>
        </p:spPr>
      </p:pic>
      <p:pic>
        <p:nvPicPr>
          <p:cNvPr id="48132" name="Picture 4"/>
          <p:cNvPicPr>
            <a:picLocks noChangeAspect="1" noChangeArrowheads="1"/>
          </p:cNvPicPr>
          <p:nvPr/>
        </p:nvPicPr>
        <p:blipFill>
          <a:blip r:embed="rId7"/>
          <a:srcRect/>
          <a:stretch>
            <a:fillRect/>
          </a:stretch>
        </p:blipFill>
        <p:spPr bwMode="auto">
          <a:xfrm>
            <a:off x="3446463" y="4038600"/>
            <a:ext cx="3900487" cy="2819400"/>
          </a:xfrm>
          <a:prstGeom prst="round2DiagRect">
            <a:avLst>
              <a:gd name="adj1" fmla="val 16667"/>
              <a:gd name="adj2" fmla="val 0"/>
            </a:avLst>
          </a:prstGeom>
          <a:ln w="88900" cap="sq">
            <a:solidFill>
              <a:srgbClr val="FFC000"/>
            </a:solidFill>
            <a:miter lim="800000"/>
          </a:ln>
          <a:effectLst>
            <a:outerShdw blurRad="254000" algn="tl" rotWithShape="0">
              <a:srgbClr val="000000">
                <a:alpha val="43000"/>
              </a:srgbClr>
            </a:outerShdw>
          </a:effectLst>
        </p:spPr>
      </p:pic>
      <p:pic>
        <p:nvPicPr>
          <p:cNvPr id="48133" name="Picture 5"/>
          <p:cNvPicPr>
            <a:picLocks noChangeAspect="1" noChangeArrowheads="1"/>
          </p:cNvPicPr>
          <p:nvPr/>
        </p:nvPicPr>
        <p:blipFill>
          <a:blip r:embed="rId8"/>
          <a:srcRect/>
          <a:stretch>
            <a:fillRect/>
          </a:stretch>
        </p:blipFill>
        <p:spPr bwMode="auto">
          <a:xfrm>
            <a:off x="7696200" y="3992563"/>
            <a:ext cx="4079875" cy="2865437"/>
          </a:xfrm>
          <a:prstGeom prst="round2DiagRect">
            <a:avLst>
              <a:gd name="adj1" fmla="val 16667"/>
              <a:gd name="adj2" fmla="val 0"/>
            </a:avLst>
          </a:prstGeom>
          <a:ln w="88900" cap="sq">
            <a:solidFill>
              <a:srgbClr val="FF0000"/>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414713" y="196850"/>
            <a:ext cx="8331200" cy="874713"/>
          </a:xfrm>
          <a:prstGeom prst="round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IN" sz="2800" b="1" dirty="0">
                <a:solidFill>
                  <a:schemeClr val="accent1">
                    <a:lumMod val="50000"/>
                  </a:schemeClr>
                </a:solidFill>
              </a:rPr>
              <a:t> LABORATORY FACILITIES</a:t>
            </a:r>
          </a:p>
          <a:p>
            <a:pPr algn="ctr">
              <a:defRPr/>
            </a:pPr>
            <a:r>
              <a:rPr lang="en-US" sz="2800" b="1" dirty="0">
                <a:solidFill>
                  <a:schemeClr val="accent4"/>
                </a:solidFill>
              </a:rPr>
              <a:t>LIST OF SOFTWARE </a:t>
            </a:r>
            <a:endParaRPr lang="en-IN" sz="2800" b="1" dirty="0">
              <a:solidFill>
                <a:schemeClr val="accent4"/>
              </a:solidFill>
            </a:endParaRPr>
          </a:p>
        </p:txBody>
      </p:sp>
      <p:graphicFrame>
        <p:nvGraphicFramePr>
          <p:cNvPr id="11" name="Content Placeholder 5"/>
          <p:cNvGraphicFramePr>
            <a:graphicFrameLocks noGrp="1"/>
          </p:cNvGraphicFramePr>
          <p:nvPr>
            <p:ph idx="1"/>
          </p:nvPr>
        </p:nvGraphicFramePr>
        <p:xfrm>
          <a:off x="3502025" y="1358900"/>
          <a:ext cx="8305800" cy="5524500"/>
        </p:xfrm>
        <a:graphic>
          <a:graphicData uri="http://schemas.openxmlformats.org/drawingml/2006/table">
            <a:tbl>
              <a:tblPr firstRow="1" bandRow="1">
                <a:tableStyleId>{073A0DAA-6AF3-43AB-8588-CEC1D06C72B9}</a:tableStyleId>
              </a:tblPr>
              <a:tblGrid>
                <a:gridCol w="1573926"/>
                <a:gridCol w="4272454"/>
                <a:gridCol w="2459420"/>
              </a:tblGrid>
              <a:tr h="523788">
                <a:tc>
                  <a:txBody>
                    <a:bodyPr/>
                    <a:lstStyle/>
                    <a:p>
                      <a:pPr algn="ctr"/>
                      <a:r>
                        <a:rPr lang="en-US" sz="2000" b="1" dirty="0" err="1" smtClean="0"/>
                        <a:t>S.No</a:t>
                      </a:r>
                      <a:r>
                        <a:rPr lang="en-US" sz="2000" b="1" dirty="0" smtClean="0"/>
                        <a:t>.</a:t>
                      </a:r>
                      <a:endParaRPr lang="en-US" sz="2000" b="1" dirty="0">
                        <a:solidFill>
                          <a:srgbClr val="009900"/>
                        </a:solidFill>
                        <a:latin typeface="Bookman Old Style" pitchFamily="18" charset="0"/>
                      </a:endParaRPr>
                    </a:p>
                  </a:txBody>
                  <a:tcPr marT="45737" marB="45737" anchor="ctr"/>
                </a:tc>
                <a:tc>
                  <a:txBody>
                    <a:bodyPr/>
                    <a:lstStyle/>
                    <a:p>
                      <a:pPr algn="ctr"/>
                      <a:r>
                        <a:rPr lang="en-US" sz="2000" b="1" dirty="0" smtClean="0"/>
                        <a:t>Softwares</a:t>
                      </a:r>
                      <a:endParaRPr lang="en-US" sz="2000" b="1" dirty="0">
                        <a:solidFill>
                          <a:srgbClr val="009900"/>
                        </a:solidFill>
                        <a:latin typeface="Bookman Old Style" pitchFamily="18" charset="0"/>
                      </a:endParaRPr>
                    </a:p>
                  </a:txBody>
                  <a:tcPr marT="45737" marB="45737" anchor="ctr"/>
                </a:tc>
                <a:tc>
                  <a:txBody>
                    <a:bodyPr/>
                    <a:lstStyle/>
                    <a:p>
                      <a:pPr algn="ctr"/>
                      <a:r>
                        <a:rPr lang="en-US" sz="2000" b="1" dirty="0" smtClean="0"/>
                        <a:t>No. of Users</a:t>
                      </a:r>
                      <a:endParaRPr lang="en-US" sz="2000" b="1" dirty="0">
                        <a:solidFill>
                          <a:srgbClr val="009900"/>
                        </a:solidFill>
                        <a:latin typeface="Bookman Old Style" pitchFamily="18" charset="0"/>
                      </a:endParaRPr>
                    </a:p>
                  </a:txBody>
                  <a:tcPr marT="45737" marB="45737" anchor="ctr"/>
                </a:tc>
              </a:tr>
              <a:tr h="782192">
                <a:tc>
                  <a:txBody>
                    <a:bodyPr/>
                    <a:lstStyle/>
                    <a:p>
                      <a:pPr algn="ctr"/>
                      <a:r>
                        <a:rPr lang="en-US" sz="2000" b="1" dirty="0" smtClean="0">
                          <a:solidFill>
                            <a:schemeClr val="tx1"/>
                          </a:solidFill>
                          <a:latin typeface="+mn-lt"/>
                        </a:rPr>
                        <a:t>1.</a:t>
                      </a:r>
                      <a:endParaRPr lang="en-US" sz="2000" b="1" dirty="0">
                        <a:solidFill>
                          <a:schemeClr val="tx1"/>
                        </a:solidFill>
                        <a:latin typeface="+mn-lt"/>
                      </a:endParaRPr>
                    </a:p>
                  </a:txBody>
                  <a:tcPr marT="45737" marB="45737" anchor="ctr"/>
                </a:tc>
                <a:tc>
                  <a:txBody>
                    <a:bodyPr/>
                    <a:lstStyle/>
                    <a:p>
                      <a:pPr algn="l"/>
                      <a:r>
                        <a:rPr lang="en-US" sz="2000" b="1" dirty="0" smtClean="0">
                          <a:solidFill>
                            <a:schemeClr val="tx1"/>
                          </a:solidFill>
                          <a:latin typeface="+mn-lt"/>
                        </a:rPr>
                        <a:t>Mentor Graphics</a:t>
                      </a:r>
                      <a:endParaRPr lang="en-US" sz="2000" b="1" dirty="0">
                        <a:solidFill>
                          <a:schemeClr val="tx1"/>
                        </a:solidFill>
                        <a:latin typeface="+mn-lt"/>
                      </a:endParaRPr>
                    </a:p>
                  </a:txBody>
                  <a:tcPr marT="45737" marB="45737" anchor="ctr"/>
                </a:tc>
                <a:tc>
                  <a:txBody>
                    <a:bodyPr/>
                    <a:lstStyle/>
                    <a:p>
                      <a:pPr algn="ctr"/>
                      <a:r>
                        <a:rPr lang="en-US" sz="2000" b="1" dirty="0" smtClean="0">
                          <a:solidFill>
                            <a:schemeClr val="tx1"/>
                          </a:solidFill>
                          <a:latin typeface="+mn-lt"/>
                        </a:rPr>
                        <a:t>10</a:t>
                      </a:r>
                      <a:endParaRPr lang="en-US" sz="2000" b="1" dirty="0">
                        <a:solidFill>
                          <a:schemeClr val="tx1"/>
                        </a:solidFill>
                        <a:latin typeface="+mn-lt"/>
                      </a:endParaRPr>
                    </a:p>
                  </a:txBody>
                  <a:tcPr marT="45737" marB="45737" anchor="ctr"/>
                </a:tc>
              </a:tr>
              <a:tr h="481273">
                <a:tc>
                  <a:txBody>
                    <a:bodyPr/>
                    <a:lstStyle/>
                    <a:p>
                      <a:pPr algn="ctr"/>
                      <a:r>
                        <a:rPr lang="en-US" sz="2000" b="1" dirty="0" smtClean="0">
                          <a:solidFill>
                            <a:schemeClr val="tx1"/>
                          </a:solidFill>
                          <a:latin typeface="+mn-lt"/>
                        </a:rPr>
                        <a:t>2.</a:t>
                      </a:r>
                      <a:endParaRPr lang="en-US" sz="2000" b="1" dirty="0">
                        <a:solidFill>
                          <a:schemeClr val="tx1"/>
                        </a:solidFill>
                        <a:latin typeface="+mn-lt"/>
                      </a:endParaRPr>
                    </a:p>
                  </a:txBody>
                  <a:tcPr marT="45737" marB="45737" anchor="ctr"/>
                </a:tc>
                <a:tc>
                  <a:txBody>
                    <a:bodyPr/>
                    <a:lstStyle/>
                    <a:p>
                      <a:pPr algn="l"/>
                      <a:r>
                        <a:rPr lang="en-US" sz="2000" b="1" dirty="0" smtClean="0">
                          <a:solidFill>
                            <a:schemeClr val="tx1"/>
                          </a:solidFill>
                          <a:latin typeface="+mn-lt"/>
                        </a:rPr>
                        <a:t>MATLAB</a:t>
                      </a:r>
                      <a:endParaRPr lang="en-US" sz="2000" b="1" dirty="0">
                        <a:solidFill>
                          <a:schemeClr val="tx1"/>
                        </a:solidFill>
                        <a:latin typeface="+mn-lt"/>
                      </a:endParaRPr>
                    </a:p>
                  </a:txBody>
                  <a:tcPr marT="45737" marB="45737" anchor="ctr"/>
                </a:tc>
                <a:tc>
                  <a:txBody>
                    <a:bodyPr/>
                    <a:lstStyle/>
                    <a:p>
                      <a:pPr algn="ctr"/>
                      <a:r>
                        <a:rPr lang="en-US" sz="2000" b="1" dirty="0" smtClean="0">
                          <a:solidFill>
                            <a:schemeClr val="tx1"/>
                          </a:solidFill>
                          <a:latin typeface="+mn-lt"/>
                        </a:rPr>
                        <a:t>10</a:t>
                      </a:r>
                      <a:endParaRPr lang="en-US" sz="2000" b="1" dirty="0">
                        <a:solidFill>
                          <a:schemeClr val="tx1"/>
                        </a:solidFill>
                        <a:latin typeface="+mn-lt"/>
                      </a:endParaRPr>
                    </a:p>
                  </a:txBody>
                  <a:tcPr marT="45737" marB="45737" anchor="ctr"/>
                </a:tc>
              </a:tr>
              <a:tr h="598611">
                <a:tc>
                  <a:txBody>
                    <a:bodyPr/>
                    <a:lstStyle/>
                    <a:p>
                      <a:pPr algn="ctr"/>
                      <a:r>
                        <a:rPr lang="en-US" sz="2000" b="1" dirty="0" smtClean="0">
                          <a:solidFill>
                            <a:schemeClr val="tx1"/>
                          </a:solidFill>
                          <a:latin typeface="+mn-lt"/>
                        </a:rPr>
                        <a:t>3.</a:t>
                      </a:r>
                      <a:endParaRPr lang="en-US" sz="2000" b="1" dirty="0">
                        <a:solidFill>
                          <a:schemeClr val="tx1"/>
                        </a:solidFill>
                        <a:latin typeface="+mn-lt"/>
                      </a:endParaRPr>
                    </a:p>
                  </a:txBody>
                  <a:tcPr marT="45737" marB="45737" anchor="ctr"/>
                </a:tc>
                <a:tc>
                  <a:txBody>
                    <a:bodyPr/>
                    <a:lstStyle/>
                    <a:p>
                      <a:pPr marL="0" algn="l" defTabSz="914400" rtl="0" eaLnBrk="1" latinLnBrk="0" hangingPunct="1"/>
                      <a:r>
                        <a:rPr lang="en-US" sz="2000" b="1" kern="1200" dirty="0" smtClean="0">
                          <a:solidFill>
                            <a:schemeClr val="tx1"/>
                          </a:solidFill>
                          <a:latin typeface="+mn-lt"/>
                        </a:rPr>
                        <a:t>Xilinx </a:t>
                      </a:r>
                      <a:endParaRPr lang="en-US" sz="2000" b="1" kern="1200" dirty="0">
                        <a:solidFill>
                          <a:schemeClr val="tx1"/>
                        </a:solidFill>
                        <a:latin typeface="+mn-lt"/>
                        <a:ea typeface="+mn-ea"/>
                        <a:cs typeface="+mn-cs"/>
                      </a:endParaRPr>
                    </a:p>
                  </a:txBody>
                  <a:tcPr marT="45737" marB="45737" anchor="ctr"/>
                </a:tc>
                <a:tc>
                  <a:txBody>
                    <a:bodyPr/>
                    <a:lstStyle/>
                    <a:p>
                      <a:pPr marL="0" algn="ctr" defTabSz="914400" rtl="0" eaLnBrk="1" latinLnBrk="0" hangingPunct="1"/>
                      <a:r>
                        <a:rPr lang="en-US" sz="2000" b="1" kern="1200" dirty="0" smtClean="0">
                          <a:solidFill>
                            <a:schemeClr val="tx1"/>
                          </a:solidFill>
                          <a:latin typeface="+mn-lt"/>
                        </a:rPr>
                        <a:t>N Users</a:t>
                      </a:r>
                      <a:endParaRPr lang="en-US" sz="2000" b="1" kern="1200" dirty="0">
                        <a:solidFill>
                          <a:schemeClr val="tx1"/>
                        </a:solidFill>
                        <a:latin typeface="+mn-lt"/>
                        <a:ea typeface="+mn-ea"/>
                        <a:cs typeface="+mn-cs"/>
                      </a:endParaRPr>
                    </a:p>
                  </a:txBody>
                  <a:tcPr marT="45737" marB="45737" anchor="ctr"/>
                </a:tc>
              </a:tr>
              <a:tr h="598611">
                <a:tc>
                  <a:txBody>
                    <a:bodyPr/>
                    <a:lstStyle/>
                    <a:p>
                      <a:pPr algn="ctr"/>
                      <a:r>
                        <a:rPr lang="en-US" sz="2000" b="1" dirty="0" smtClean="0">
                          <a:solidFill>
                            <a:schemeClr val="tx1"/>
                          </a:solidFill>
                          <a:latin typeface="+mn-lt"/>
                        </a:rPr>
                        <a:t>4.</a:t>
                      </a:r>
                      <a:endParaRPr lang="en-US" sz="2000" b="1" dirty="0">
                        <a:solidFill>
                          <a:schemeClr val="tx1"/>
                        </a:solidFill>
                        <a:latin typeface="+mn-lt"/>
                      </a:endParaRPr>
                    </a:p>
                  </a:txBody>
                  <a:tcPr marT="45737" marB="45737" anchor="ctr"/>
                </a:tc>
                <a:tc>
                  <a:txBody>
                    <a:bodyPr/>
                    <a:lstStyle/>
                    <a:p>
                      <a:pPr algn="l"/>
                      <a:r>
                        <a:rPr lang="en-US" sz="2000" b="1" dirty="0" smtClean="0">
                          <a:solidFill>
                            <a:schemeClr val="tx1"/>
                          </a:solidFill>
                          <a:latin typeface="+mn-lt"/>
                        </a:rPr>
                        <a:t>OrCAD P-Spice</a:t>
                      </a:r>
                      <a:endParaRPr lang="en-US" sz="2000" b="1" dirty="0">
                        <a:solidFill>
                          <a:schemeClr val="tx1"/>
                        </a:solidFill>
                        <a:latin typeface="+mn-lt"/>
                      </a:endParaRPr>
                    </a:p>
                  </a:txBody>
                  <a:tcPr marT="45737" marB="45737" anchor="ctr"/>
                </a:tc>
                <a:tc>
                  <a:txBody>
                    <a:bodyPr/>
                    <a:lstStyle/>
                    <a:p>
                      <a:pPr algn="ctr"/>
                      <a:r>
                        <a:rPr lang="en-US" sz="2000" b="1" dirty="0" smtClean="0">
                          <a:solidFill>
                            <a:schemeClr val="tx1"/>
                          </a:solidFill>
                          <a:latin typeface="+mn-lt"/>
                        </a:rPr>
                        <a:t>10</a:t>
                      </a:r>
                      <a:endParaRPr lang="en-US" sz="2000" b="1" dirty="0">
                        <a:solidFill>
                          <a:schemeClr val="tx1"/>
                        </a:solidFill>
                        <a:latin typeface="+mn-lt"/>
                      </a:endParaRPr>
                    </a:p>
                  </a:txBody>
                  <a:tcPr marT="45737" marB="45737" anchor="ctr"/>
                </a:tc>
              </a:tr>
              <a:tr h="635006">
                <a:tc>
                  <a:txBody>
                    <a:bodyPr/>
                    <a:lstStyle/>
                    <a:p>
                      <a:pPr algn="ctr"/>
                      <a:r>
                        <a:rPr lang="en-US" sz="2000" b="1" dirty="0" smtClean="0">
                          <a:solidFill>
                            <a:schemeClr val="tx1"/>
                          </a:solidFill>
                          <a:latin typeface="+mn-lt"/>
                        </a:rPr>
                        <a:t>5.</a:t>
                      </a:r>
                      <a:endParaRPr lang="en-US" sz="2000" b="1" dirty="0">
                        <a:solidFill>
                          <a:schemeClr val="tx1"/>
                        </a:solidFill>
                        <a:latin typeface="+mn-lt"/>
                      </a:endParaRPr>
                    </a:p>
                  </a:txBody>
                  <a:tcPr marT="45737" marB="45737" anchor="ctr"/>
                </a:tc>
                <a:tc>
                  <a:txBody>
                    <a:bodyPr/>
                    <a:lstStyle/>
                    <a:p>
                      <a:pPr marL="0" algn="l" defTabSz="914400" rtl="0" eaLnBrk="1" latinLnBrk="0" hangingPunct="1"/>
                      <a:r>
                        <a:rPr lang="en-US" sz="2000" b="1" kern="1200" dirty="0" smtClean="0">
                          <a:solidFill>
                            <a:schemeClr val="tx1"/>
                          </a:solidFill>
                          <a:latin typeface="+mn-lt"/>
                        </a:rPr>
                        <a:t>N- Sim ,</a:t>
                      </a:r>
                      <a:r>
                        <a:rPr lang="en-US" sz="2000" b="1" kern="1200" baseline="0" dirty="0" smtClean="0">
                          <a:solidFill>
                            <a:schemeClr val="tx1"/>
                          </a:solidFill>
                          <a:latin typeface="+mn-lt"/>
                        </a:rPr>
                        <a:t> L-  Sim</a:t>
                      </a:r>
                      <a:endParaRPr lang="en-US" sz="2000" b="1" kern="1200" dirty="0">
                        <a:solidFill>
                          <a:schemeClr val="tx1"/>
                        </a:solidFill>
                        <a:latin typeface="+mn-lt"/>
                        <a:ea typeface="+mn-ea"/>
                        <a:cs typeface="+mn-cs"/>
                      </a:endParaRPr>
                    </a:p>
                  </a:txBody>
                  <a:tcPr marT="45737" marB="45737" anchor="ctr"/>
                </a:tc>
                <a:tc>
                  <a:txBody>
                    <a:bodyPr/>
                    <a:lstStyle/>
                    <a:p>
                      <a:pPr marL="0" algn="ctr" defTabSz="914400" rtl="0" eaLnBrk="1" latinLnBrk="0" hangingPunct="1"/>
                      <a:r>
                        <a:rPr lang="en-US" sz="2000" b="1" kern="1200" dirty="0" smtClean="0">
                          <a:solidFill>
                            <a:schemeClr val="tx1"/>
                          </a:solidFill>
                          <a:latin typeface="+mn-lt"/>
                        </a:rPr>
                        <a:t>10 </a:t>
                      </a:r>
                      <a:endParaRPr lang="en-US" sz="2000" b="1" kern="1200" dirty="0">
                        <a:solidFill>
                          <a:schemeClr val="tx1"/>
                        </a:solidFill>
                        <a:latin typeface="+mn-lt"/>
                        <a:ea typeface="+mn-ea"/>
                        <a:cs typeface="+mn-cs"/>
                      </a:endParaRPr>
                    </a:p>
                  </a:txBody>
                  <a:tcPr marT="45737" marB="45737" anchor="ctr"/>
                </a:tc>
              </a:tr>
              <a:tr h="635006">
                <a:tc>
                  <a:txBody>
                    <a:bodyPr/>
                    <a:lstStyle/>
                    <a:p>
                      <a:pPr algn="ctr"/>
                      <a:r>
                        <a:rPr lang="en-US" sz="2000" b="1" dirty="0" smtClean="0">
                          <a:solidFill>
                            <a:schemeClr val="tx1"/>
                          </a:solidFill>
                          <a:latin typeface="+mn-lt"/>
                        </a:rPr>
                        <a:t>6.</a:t>
                      </a:r>
                      <a:endParaRPr lang="en-US" sz="2000" b="1" dirty="0">
                        <a:solidFill>
                          <a:schemeClr val="tx1"/>
                        </a:solidFill>
                        <a:latin typeface="+mn-lt"/>
                      </a:endParaRPr>
                    </a:p>
                  </a:txBody>
                  <a:tcPr marT="45737" marB="45737" anchor="ctr"/>
                </a:tc>
                <a:tc>
                  <a:txBody>
                    <a:bodyPr/>
                    <a:lstStyle/>
                    <a:p>
                      <a:pPr marL="0" algn="l" defTabSz="914400" rtl="0" eaLnBrk="1" latinLnBrk="0" hangingPunct="1"/>
                      <a:r>
                        <a:rPr lang="en-US" sz="2000" b="1" kern="1200" dirty="0" smtClean="0">
                          <a:solidFill>
                            <a:schemeClr val="tx1"/>
                          </a:solidFill>
                          <a:latin typeface="+mn-lt"/>
                          <a:ea typeface="+mn-ea"/>
                          <a:cs typeface="+mn-cs"/>
                        </a:rPr>
                        <a:t>Keil</a:t>
                      </a:r>
                      <a:endParaRPr lang="en-US" sz="2000" b="1" kern="1200" dirty="0">
                        <a:solidFill>
                          <a:schemeClr val="tx1"/>
                        </a:solidFill>
                        <a:latin typeface="+mn-lt"/>
                        <a:ea typeface="+mn-ea"/>
                        <a:cs typeface="+mn-cs"/>
                      </a:endParaRPr>
                    </a:p>
                  </a:txBody>
                  <a:tcPr marT="45737" marB="45737" anchor="ctr"/>
                </a:tc>
                <a:tc>
                  <a:txBody>
                    <a:bodyPr/>
                    <a:lstStyle/>
                    <a:p>
                      <a:pPr marL="0" algn="ctr" defTabSz="914400" rtl="0" eaLnBrk="1" latinLnBrk="0" hangingPunct="1"/>
                      <a:r>
                        <a:rPr lang="en-US" sz="2000" b="1" kern="1200" dirty="0" smtClean="0">
                          <a:solidFill>
                            <a:schemeClr val="tx1"/>
                          </a:solidFill>
                          <a:latin typeface="+mn-lt"/>
                          <a:ea typeface="+mn-ea"/>
                          <a:cs typeface="+mn-cs"/>
                        </a:rPr>
                        <a:t>10</a:t>
                      </a:r>
                      <a:endParaRPr lang="en-US" sz="2000" b="1" kern="1200" dirty="0">
                        <a:solidFill>
                          <a:schemeClr val="tx1"/>
                        </a:solidFill>
                        <a:latin typeface="+mn-lt"/>
                        <a:ea typeface="+mn-ea"/>
                        <a:cs typeface="+mn-cs"/>
                      </a:endParaRPr>
                    </a:p>
                  </a:txBody>
                  <a:tcPr marT="45737" marB="45737" anchor="ctr"/>
                </a:tc>
              </a:tr>
              <a:tr h="635006">
                <a:tc>
                  <a:txBody>
                    <a:bodyPr/>
                    <a:lstStyle/>
                    <a:p>
                      <a:pPr algn="ctr"/>
                      <a:r>
                        <a:rPr lang="en-US" sz="2000" b="1" dirty="0" smtClean="0">
                          <a:solidFill>
                            <a:schemeClr val="tx1"/>
                          </a:solidFill>
                          <a:latin typeface="+mn-lt"/>
                        </a:rPr>
                        <a:t>7.</a:t>
                      </a:r>
                      <a:endParaRPr lang="en-US" sz="2000" b="1" dirty="0">
                        <a:solidFill>
                          <a:schemeClr val="tx1"/>
                        </a:solidFill>
                        <a:latin typeface="+mn-lt"/>
                      </a:endParaRPr>
                    </a:p>
                  </a:txBody>
                  <a:tcPr marT="45737" marB="45737" anchor="ctr"/>
                </a:tc>
                <a:tc>
                  <a:txBody>
                    <a:bodyPr/>
                    <a:lstStyle/>
                    <a:p>
                      <a:pPr marL="0" algn="l" defTabSz="914400" rtl="0" eaLnBrk="1" latinLnBrk="0" hangingPunct="1"/>
                      <a:r>
                        <a:rPr lang="en-US" sz="2000" b="1" kern="1200" smtClean="0">
                          <a:solidFill>
                            <a:schemeClr val="tx1"/>
                          </a:solidFill>
                          <a:latin typeface="+mn-lt"/>
                          <a:ea typeface="+mn-ea"/>
                          <a:cs typeface="+mn-cs"/>
                        </a:rPr>
                        <a:t>IAR and Flash Magic</a:t>
                      </a:r>
                      <a:endParaRPr lang="en-US" sz="2000" b="1" kern="1200" dirty="0">
                        <a:solidFill>
                          <a:schemeClr val="tx1"/>
                        </a:solidFill>
                        <a:latin typeface="+mn-lt"/>
                        <a:ea typeface="+mn-ea"/>
                        <a:cs typeface="+mn-cs"/>
                      </a:endParaRPr>
                    </a:p>
                  </a:txBody>
                  <a:tcPr marT="45737" marB="45737" anchor="ctr"/>
                </a:tc>
                <a:tc>
                  <a:txBody>
                    <a:bodyPr/>
                    <a:lstStyle/>
                    <a:p>
                      <a:pPr marL="0" algn="ctr" defTabSz="914400" rtl="0" eaLnBrk="1" latinLnBrk="0" hangingPunct="1"/>
                      <a:r>
                        <a:rPr lang="en-US" sz="2000" b="1" kern="1200" smtClean="0">
                          <a:solidFill>
                            <a:schemeClr val="tx1"/>
                          </a:solidFill>
                          <a:latin typeface="+mn-lt"/>
                          <a:ea typeface="+mn-ea"/>
                          <a:cs typeface="+mn-cs"/>
                        </a:rPr>
                        <a:t>N Users</a:t>
                      </a:r>
                      <a:endParaRPr lang="en-US" sz="2000" b="1" kern="1200" dirty="0">
                        <a:solidFill>
                          <a:schemeClr val="tx1"/>
                        </a:solidFill>
                        <a:latin typeface="+mn-lt"/>
                        <a:ea typeface="+mn-ea"/>
                        <a:cs typeface="+mn-cs"/>
                      </a:endParaRPr>
                    </a:p>
                  </a:txBody>
                  <a:tcPr marT="45737" marB="45737" anchor="ctr"/>
                </a:tc>
              </a:tr>
              <a:tr h="635006">
                <a:tc>
                  <a:txBody>
                    <a:bodyPr/>
                    <a:lstStyle/>
                    <a:p>
                      <a:pPr algn="ctr"/>
                      <a:r>
                        <a:rPr lang="en-US" sz="2000" b="1" dirty="0" smtClean="0">
                          <a:solidFill>
                            <a:schemeClr val="tx1"/>
                          </a:solidFill>
                          <a:latin typeface="+mn-lt"/>
                        </a:rPr>
                        <a:t>8.</a:t>
                      </a:r>
                      <a:endParaRPr lang="en-US" sz="2000" b="1" dirty="0">
                        <a:solidFill>
                          <a:schemeClr val="tx1"/>
                        </a:solidFill>
                        <a:latin typeface="+mn-lt"/>
                      </a:endParaRPr>
                    </a:p>
                  </a:txBody>
                  <a:tcPr marT="45737" marB="45737" anchor="ctr"/>
                </a:tc>
                <a:tc>
                  <a:txBody>
                    <a:bodyPr/>
                    <a:lstStyle/>
                    <a:p>
                      <a:pPr marL="0" algn="l" defTabSz="914400" rtl="0" eaLnBrk="1" latinLnBrk="0" hangingPunct="1"/>
                      <a:r>
                        <a:rPr lang="en-US" sz="2000" b="1" kern="1200" dirty="0" smtClean="0">
                          <a:solidFill>
                            <a:schemeClr val="tx1"/>
                          </a:solidFill>
                          <a:latin typeface="+mn-lt"/>
                          <a:ea typeface="+mn-ea"/>
                          <a:cs typeface="+mn-cs"/>
                        </a:rPr>
                        <a:t>Microwind</a:t>
                      </a:r>
                      <a:endParaRPr lang="en-US" sz="2000" b="1" kern="1200" dirty="0">
                        <a:solidFill>
                          <a:schemeClr val="tx1"/>
                        </a:solidFill>
                        <a:latin typeface="+mn-lt"/>
                        <a:ea typeface="+mn-ea"/>
                        <a:cs typeface="+mn-cs"/>
                      </a:endParaRPr>
                    </a:p>
                  </a:txBody>
                  <a:tcPr marT="45737" marB="45737" anchor="ctr"/>
                </a:tc>
                <a:tc>
                  <a:txBody>
                    <a:bodyPr/>
                    <a:lstStyle/>
                    <a:p>
                      <a:pPr marL="0" algn="ctr" defTabSz="914400" rtl="0" eaLnBrk="1" latinLnBrk="0" hangingPunct="1"/>
                      <a:r>
                        <a:rPr lang="en-US" sz="2000" b="1" kern="1200" dirty="0" smtClean="0">
                          <a:solidFill>
                            <a:schemeClr val="tx1"/>
                          </a:solidFill>
                          <a:latin typeface="+mn-lt"/>
                          <a:ea typeface="+mn-ea"/>
                          <a:cs typeface="+mn-cs"/>
                        </a:rPr>
                        <a:t>N Users</a:t>
                      </a:r>
                      <a:endParaRPr lang="en-US" sz="2000" b="1" kern="1200" dirty="0">
                        <a:solidFill>
                          <a:schemeClr val="tx1"/>
                        </a:solidFill>
                        <a:latin typeface="+mn-lt"/>
                        <a:ea typeface="+mn-ea"/>
                        <a:cs typeface="+mn-cs"/>
                      </a:endParaRPr>
                    </a:p>
                  </a:txBody>
                  <a:tcPr marT="45737" marB="45737" anchor="ctr"/>
                </a:tc>
              </a:tr>
            </a:tbl>
          </a:graphicData>
        </a:graphic>
      </p:graphicFrame>
      <p:pic>
        <p:nvPicPr>
          <p:cNvPr id="36866" name="Picture 2"/>
          <p:cNvPicPr>
            <a:picLocks noChangeAspect="1" noChangeArrowheads="1"/>
          </p:cNvPicPr>
          <p:nvPr/>
        </p:nvPicPr>
        <p:blipFill>
          <a:blip r:embed="rId4"/>
          <a:srcRect/>
          <a:stretch>
            <a:fillRect/>
          </a:stretch>
        </p:blipFill>
        <p:spPr bwMode="auto">
          <a:xfrm>
            <a:off x="679450" y="2303463"/>
            <a:ext cx="1847850" cy="1400175"/>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963" y="5684838"/>
            <a:ext cx="1331912"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0" y="393700"/>
            <a:ext cx="3165475" cy="830263"/>
          </a:xfrm>
          <a:prstGeom prst="rect">
            <a:avLst/>
          </a:prstGeom>
          <a:noFill/>
        </p:spPr>
        <p:txBody>
          <a:bodyPr>
            <a:spAutoFit/>
          </a:bodyPr>
          <a:lstStyle/>
          <a:p>
            <a:pPr algn="ctr">
              <a:defRPr/>
            </a:pPr>
            <a:r>
              <a:rPr lang="en-US" sz="2400" b="1" dirty="0">
                <a:solidFill>
                  <a:schemeClr val="accent4"/>
                </a:solidFill>
              </a:rPr>
              <a:t>DEPARTMENT OF ECE</a:t>
            </a:r>
            <a:endParaRPr lang="en-IN" sz="2400" b="1" dirty="0">
              <a:solidFill>
                <a:schemeClr val="accent4"/>
              </a:solidFill>
            </a:endParaRPr>
          </a:p>
        </p:txBody>
      </p:sp>
      <p:sp>
        <p:nvSpPr>
          <p:cNvPr id="8" name="Rounded Rectangle 7"/>
          <p:cNvSpPr/>
          <p:nvPr/>
        </p:nvSpPr>
        <p:spPr>
          <a:xfrm>
            <a:off x="3414713" y="196850"/>
            <a:ext cx="8331200" cy="647700"/>
          </a:xfrm>
          <a:prstGeom prst="roundRect">
            <a:avLst/>
          </a:prstGeom>
          <a:solidFill>
            <a:srgbClr val="7030A0"/>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n-US" sz="2800" b="1" dirty="0">
              <a:solidFill>
                <a:schemeClr val="bg1"/>
              </a:solidFill>
              <a:latin typeface="Bookman Old Style" pitchFamily="18" charset="0"/>
            </a:endParaRPr>
          </a:p>
          <a:p>
            <a:pPr algn="ctr">
              <a:defRPr/>
            </a:pPr>
            <a:r>
              <a:rPr lang="en-US" sz="2800" b="1" dirty="0" err="1">
                <a:solidFill>
                  <a:schemeClr val="bg1"/>
                </a:solidFill>
                <a:latin typeface="Bookman Old Style" pitchFamily="18" charset="0"/>
              </a:rPr>
              <a:t>MoUs</a:t>
            </a:r>
            <a:r>
              <a:rPr lang="en-US" sz="2800" b="1" dirty="0">
                <a:solidFill>
                  <a:schemeClr val="bg1"/>
                </a:solidFill>
                <a:latin typeface="Bookman Old Style" pitchFamily="18" charset="0"/>
              </a:rPr>
              <a:t> Signed</a:t>
            </a:r>
          </a:p>
          <a:p>
            <a:pPr algn="ctr">
              <a:defRPr/>
            </a:pPr>
            <a:endParaRPr lang="en-IN" sz="2800" b="1" dirty="0">
              <a:solidFill>
                <a:schemeClr val="accent1">
                  <a:lumMod val="50000"/>
                </a:schemeClr>
              </a:solidFill>
            </a:endParaRPr>
          </a:p>
        </p:txBody>
      </p:sp>
      <p:graphicFrame>
        <p:nvGraphicFramePr>
          <p:cNvPr id="10" name="Table 9"/>
          <p:cNvGraphicFramePr>
            <a:graphicFrameLocks noGrp="1"/>
          </p:cNvGraphicFramePr>
          <p:nvPr/>
        </p:nvGraphicFramePr>
        <p:xfrm>
          <a:off x="3379788" y="1290638"/>
          <a:ext cx="8382000" cy="4429125"/>
        </p:xfrm>
        <a:graphic>
          <a:graphicData uri="http://schemas.openxmlformats.org/drawingml/2006/table">
            <a:tbl>
              <a:tblPr firstRow="1" bandRow="1" bandCol="1">
                <a:tableStyleId>{912C8C85-51F0-491E-9774-3900AFEF0FD7}</a:tableStyleId>
              </a:tblPr>
              <a:tblGrid>
                <a:gridCol w="1906562"/>
                <a:gridCol w="6475438"/>
              </a:tblGrid>
              <a:tr h="451308">
                <a:tc>
                  <a:txBody>
                    <a:bodyPr/>
                    <a:lstStyle/>
                    <a:p>
                      <a:pPr marL="0" marR="0" algn="ctr">
                        <a:lnSpc>
                          <a:spcPct val="115000"/>
                        </a:lnSpc>
                        <a:spcBef>
                          <a:spcPts val="0"/>
                        </a:spcBef>
                        <a:spcAft>
                          <a:spcPts val="0"/>
                        </a:spcAft>
                      </a:pPr>
                      <a:r>
                        <a:rPr lang="en-US" sz="2400" b="1" kern="1200" dirty="0" smtClean="0"/>
                        <a:t>S. No.</a:t>
                      </a:r>
                      <a:endParaRPr lang="en-US" sz="2400" b="1" kern="1200" dirty="0">
                        <a:solidFill>
                          <a:srgbClr val="009900"/>
                        </a:solidFill>
                        <a:latin typeface="Bookman Old Style" pitchFamily="18" charset="0"/>
                        <a:ea typeface="+mn-ea"/>
                        <a:cs typeface="+mn-cs"/>
                      </a:endParaRPr>
                    </a:p>
                  </a:txBody>
                  <a:tcPr marL="64000" marR="64000"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tcPr>
                </a:tc>
                <a:tc>
                  <a:txBody>
                    <a:bodyPr/>
                    <a:lstStyle/>
                    <a:p>
                      <a:pPr marL="0" marR="0" algn="ctr" defTabSz="914400" rtl="0" eaLnBrk="1" latinLnBrk="0" hangingPunct="1">
                        <a:lnSpc>
                          <a:spcPct val="115000"/>
                        </a:lnSpc>
                        <a:spcBef>
                          <a:spcPts val="0"/>
                        </a:spcBef>
                        <a:spcAft>
                          <a:spcPts val="0"/>
                        </a:spcAft>
                      </a:pPr>
                      <a:r>
                        <a:rPr lang="en-US" sz="2400" b="1" kern="1200" dirty="0" smtClean="0"/>
                        <a:t>Name of the Company</a:t>
                      </a:r>
                      <a:endParaRPr lang="en-US" sz="2400" b="1" kern="1200" dirty="0">
                        <a:solidFill>
                          <a:srgbClr val="009900"/>
                        </a:solidFill>
                        <a:latin typeface="Bookman Old Style" pitchFamily="18" charset="0"/>
                        <a:ea typeface="+mn-ea"/>
                        <a:cs typeface="+mn-cs"/>
                      </a:endParaRPr>
                    </a:p>
                  </a:txBody>
                  <a:tcPr marL="64000" marR="64000"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tcPr>
                </a:tc>
              </a:tr>
              <a:tr h="691665">
                <a:tc>
                  <a:txBody>
                    <a:bodyPr/>
                    <a:lstStyle/>
                    <a:p>
                      <a:pPr marL="0" marR="0" algn="ctr">
                        <a:lnSpc>
                          <a:spcPct val="100000"/>
                        </a:lnSpc>
                        <a:spcBef>
                          <a:spcPts val="0"/>
                        </a:spcBef>
                        <a:spcAft>
                          <a:spcPts val="0"/>
                        </a:spcAft>
                      </a:pPr>
                      <a:r>
                        <a:rPr lang="en-US" sz="2000" b="1" dirty="0" smtClean="0">
                          <a:latin typeface="+mn-lt"/>
                        </a:rPr>
                        <a:t>1.</a:t>
                      </a:r>
                      <a:endParaRPr lang="en-US" sz="2000" b="1" dirty="0">
                        <a:solidFill>
                          <a:srgbClr val="009900"/>
                        </a:solidFill>
                        <a:latin typeface="+mn-lt"/>
                        <a:ea typeface="Calibri"/>
                        <a:cs typeface="Times New Roman"/>
                      </a:endParaRPr>
                    </a:p>
                  </a:txBody>
                  <a:tcPr marL="64000" marR="64000" marT="0" marB="0" anchor="ctr">
                    <a:lnT w="38100" cap="flat" cmpd="sng" algn="ctr">
                      <a:noFill/>
                      <a:prstDash val="solid"/>
                      <a:round/>
                      <a:headEnd type="none" w="med" len="med"/>
                      <a:tailEnd type="none" w="med" len="med"/>
                    </a:lnT>
                    <a:solidFill>
                      <a:schemeClr val="accent6">
                        <a:lumMod val="60000"/>
                        <a:lumOff val="40000"/>
                      </a:schemeClr>
                    </a:solidFill>
                  </a:tcPr>
                </a:tc>
                <a:tc>
                  <a:txBody>
                    <a:bodyPr/>
                    <a:lstStyle/>
                    <a:p>
                      <a:r>
                        <a:rPr lang="en-US" sz="2000" b="1" kern="1200" dirty="0" smtClean="0">
                          <a:latin typeface="+mn-lt"/>
                        </a:rPr>
                        <a:t>CODSIA - THE COIMBATORE DISTRICT SMALL INDUSTRIES ASSOCIATION</a:t>
                      </a:r>
                      <a:r>
                        <a:rPr lang="en-US" sz="2000" b="1" kern="1200" baseline="0" dirty="0" smtClean="0">
                          <a:latin typeface="+mn-lt"/>
                        </a:rPr>
                        <a:t> </a:t>
                      </a:r>
                      <a:r>
                        <a:rPr lang="en-US" sz="2000" b="1" kern="1200" dirty="0" smtClean="0">
                          <a:latin typeface="+mn-lt"/>
                        </a:rPr>
                        <a:t>(2014)</a:t>
                      </a:r>
                      <a:endParaRPr lang="en-US" sz="2000" b="1" dirty="0" smtClean="0">
                        <a:solidFill>
                          <a:srgbClr val="3333FF"/>
                        </a:solidFill>
                        <a:latin typeface="+mn-lt"/>
                        <a:ea typeface="Calibri" pitchFamily="34" charset="0"/>
                        <a:cs typeface="Times New Roman" pitchFamily="18" charset="0"/>
                      </a:endParaRPr>
                    </a:p>
                  </a:txBody>
                  <a:tcPr marL="64000" marR="64000" marT="0" marB="0" anchor="ctr">
                    <a:lnT w="38100" cap="flat" cmpd="sng" algn="ctr">
                      <a:noFill/>
                      <a:prstDash val="solid"/>
                      <a:round/>
                      <a:headEnd type="none" w="med" len="med"/>
                      <a:tailEnd type="none" w="med" len="med"/>
                    </a:lnT>
                    <a:solidFill>
                      <a:schemeClr val="accent6">
                        <a:lumMod val="60000"/>
                        <a:lumOff val="40000"/>
                      </a:schemeClr>
                    </a:solidFill>
                  </a:tcPr>
                </a:tc>
              </a:tr>
              <a:tr h="379134">
                <a:tc>
                  <a:txBody>
                    <a:bodyPr/>
                    <a:lstStyle/>
                    <a:p>
                      <a:pPr marL="0" marR="0" algn="ctr">
                        <a:lnSpc>
                          <a:spcPct val="100000"/>
                        </a:lnSpc>
                        <a:spcBef>
                          <a:spcPts val="0"/>
                        </a:spcBef>
                        <a:spcAft>
                          <a:spcPts val="0"/>
                        </a:spcAft>
                      </a:pPr>
                      <a:r>
                        <a:rPr lang="en-US" sz="2000" b="1" dirty="0" smtClean="0">
                          <a:latin typeface="+mn-lt"/>
                        </a:rPr>
                        <a:t>2.</a:t>
                      </a:r>
                      <a:endParaRPr lang="en-US" sz="2000" b="1" dirty="0">
                        <a:solidFill>
                          <a:srgbClr val="009900"/>
                        </a:solidFill>
                        <a:latin typeface="+mn-lt"/>
                        <a:ea typeface="Calibri"/>
                        <a:cs typeface="Times New Roman"/>
                      </a:endParaRPr>
                    </a:p>
                  </a:txBody>
                  <a:tcPr marL="64000" marR="64000" marT="0" marB="0" anchor="ctr">
                    <a:solidFill>
                      <a:schemeClr val="accent6">
                        <a:lumMod val="60000"/>
                        <a:lumOff val="40000"/>
                      </a:schemeClr>
                    </a:solidFill>
                  </a:tcPr>
                </a:tc>
                <a:tc>
                  <a:txBody>
                    <a:bodyPr/>
                    <a:lstStyle/>
                    <a:p>
                      <a:r>
                        <a:rPr lang="en-US" sz="2000" b="1" kern="1200" dirty="0" smtClean="0">
                          <a:latin typeface="+mn-lt"/>
                        </a:rPr>
                        <a:t>MEGATRONICS (2011)</a:t>
                      </a:r>
                      <a:endParaRPr lang="en-IN" sz="2000" b="1" kern="1200" dirty="0" smtClean="0">
                        <a:solidFill>
                          <a:srgbClr val="FF0066"/>
                        </a:solidFill>
                        <a:latin typeface="+mn-lt"/>
                        <a:ea typeface="+mn-ea"/>
                        <a:cs typeface="+mn-cs"/>
                      </a:endParaRPr>
                    </a:p>
                  </a:txBody>
                  <a:tcPr marL="64000" marR="64000" marT="0" marB="0" anchor="ctr">
                    <a:solidFill>
                      <a:schemeClr val="accent6">
                        <a:lumMod val="60000"/>
                        <a:lumOff val="40000"/>
                      </a:schemeClr>
                    </a:solidFill>
                  </a:tcPr>
                </a:tc>
              </a:tr>
              <a:tr h="506171">
                <a:tc>
                  <a:txBody>
                    <a:bodyPr/>
                    <a:lstStyle/>
                    <a:p>
                      <a:pPr marL="0" marR="0" algn="ctr">
                        <a:lnSpc>
                          <a:spcPct val="100000"/>
                        </a:lnSpc>
                        <a:spcBef>
                          <a:spcPts val="0"/>
                        </a:spcBef>
                        <a:spcAft>
                          <a:spcPts val="0"/>
                        </a:spcAft>
                      </a:pPr>
                      <a:r>
                        <a:rPr lang="en-US" sz="2000" b="1" dirty="0" smtClean="0">
                          <a:latin typeface="+mn-lt"/>
                        </a:rPr>
                        <a:t>3.</a:t>
                      </a:r>
                      <a:endParaRPr lang="en-US" sz="2000" b="1" dirty="0">
                        <a:solidFill>
                          <a:srgbClr val="009900"/>
                        </a:solidFill>
                        <a:latin typeface="+mn-lt"/>
                        <a:ea typeface="Calibri"/>
                        <a:cs typeface="Times New Roman"/>
                      </a:endParaRPr>
                    </a:p>
                  </a:txBody>
                  <a:tcPr marL="64000" marR="64000" marT="0" marB="0" anchor="ctr">
                    <a:solidFill>
                      <a:schemeClr val="accent6">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kern="1200" dirty="0" smtClean="0">
                          <a:latin typeface="+mn-lt"/>
                        </a:rPr>
                        <a:t>SRI VIJAYA DURGA SYSTEMS AND SOLUTIONS (2017)</a:t>
                      </a:r>
                      <a:endParaRPr lang="en-US" sz="2000" b="1" kern="1200" dirty="0">
                        <a:solidFill>
                          <a:srgbClr val="3333FF"/>
                        </a:solidFill>
                        <a:latin typeface="+mn-lt"/>
                        <a:ea typeface="+mn-ea"/>
                        <a:cs typeface="+mn-cs"/>
                      </a:endParaRPr>
                    </a:p>
                  </a:txBody>
                  <a:tcPr marL="64000" marR="64000" marT="0" marB="0" anchor="ctr">
                    <a:solidFill>
                      <a:schemeClr val="accent6">
                        <a:lumMod val="60000"/>
                        <a:lumOff val="40000"/>
                      </a:schemeClr>
                    </a:solidFill>
                  </a:tcPr>
                </a:tc>
              </a:tr>
              <a:tr h="481396">
                <a:tc>
                  <a:txBody>
                    <a:bodyPr/>
                    <a:lstStyle/>
                    <a:p>
                      <a:pPr marL="0" marR="0" algn="ctr">
                        <a:lnSpc>
                          <a:spcPct val="100000"/>
                        </a:lnSpc>
                        <a:spcBef>
                          <a:spcPts val="0"/>
                        </a:spcBef>
                        <a:spcAft>
                          <a:spcPts val="0"/>
                        </a:spcAft>
                      </a:pPr>
                      <a:r>
                        <a:rPr lang="en-US" sz="2000" b="1" dirty="0" smtClean="0">
                          <a:latin typeface="+mn-lt"/>
                        </a:rPr>
                        <a:t>4.</a:t>
                      </a:r>
                      <a:endParaRPr lang="en-US" sz="2000" b="1" dirty="0">
                        <a:solidFill>
                          <a:srgbClr val="009900"/>
                        </a:solidFill>
                        <a:latin typeface="+mn-lt"/>
                        <a:ea typeface="Calibri"/>
                        <a:cs typeface="Times New Roman"/>
                      </a:endParaRPr>
                    </a:p>
                  </a:txBody>
                  <a:tcPr marL="64000" marR="64000" marT="0" marB="0" anchor="ctr">
                    <a:solidFill>
                      <a:schemeClr val="accent6">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kern="1200" dirty="0" smtClean="0">
                          <a:latin typeface="+mn-lt"/>
                        </a:rPr>
                        <a:t>ABE TECHNOLOGIES  (2010)</a:t>
                      </a:r>
                      <a:endParaRPr lang="en-US" sz="2000" b="1" baseline="0" dirty="0">
                        <a:solidFill>
                          <a:srgbClr val="FF3399"/>
                        </a:solidFill>
                        <a:latin typeface="+mn-lt"/>
                        <a:ea typeface="Calibri"/>
                        <a:cs typeface="Times New Roman"/>
                      </a:endParaRPr>
                    </a:p>
                  </a:txBody>
                  <a:tcPr marL="64000" marR="64000" marT="0" marB="0" anchor="ctr">
                    <a:solidFill>
                      <a:schemeClr val="accent6">
                        <a:lumMod val="60000"/>
                        <a:lumOff val="40000"/>
                      </a:schemeClr>
                    </a:solidFill>
                  </a:tcPr>
                </a:tc>
              </a:tr>
              <a:tr h="448855">
                <a:tc>
                  <a:txBody>
                    <a:bodyPr/>
                    <a:lstStyle/>
                    <a:p>
                      <a:pPr marL="0" marR="0" algn="ctr">
                        <a:lnSpc>
                          <a:spcPct val="100000"/>
                        </a:lnSpc>
                        <a:spcBef>
                          <a:spcPts val="0"/>
                        </a:spcBef>
                        <a:spcAft>
                          <a:spcPts val="0"/>
                        </a:spcAft>
                      </a:pPr>
                      <a:r>
                        <a:rPr lang="en-US" sz="2000" b="1" dirty="0" smtClean="0">
                          <a:latin typeface="+mn-lt"/>
                        </a:rPr>
                        <a:t>5.</a:t>
                      </a:r>
                      <a:endParaRPr lang="en-US" sz="2000" b="1" dirty="0">
                        <a:solidFill>
                          <a:srgbClr val="009900"/>
                        </a:solidFill>
                        <a:latin typeface="+mn-lt"/>
                        <a:ea typeface="Calibri"/>
                        <a:cs typeface="Times New Roman"/>
                      </a:endParaRPr>
                    </a:p>
                  </a:txBody>
                  <a:tcPr marL="64000" marR="64000" marT="0" marB="0" anchor="ctr">
                    <a:solidFill>
                      <a:schemeClr val="accent6">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kern="1200" dirty="0" smtClean="0">
                          <a:latin typeface="+mn-lt"/>
                        </a:rPr>
                        <a:t>SPARK DRIVES AND AUTOMATION (2019)</a:t>
                      </a:r>
                      <a:endParaRPr lang="en-US" sz="2000" b="1" baseline="0" dirty="0">
                        <a:solidFill>
                          <a:srgbClr val="FF3399"/>
                        </a:solidFill>
                        <a:latin typeface="+mn-lt"/>
                        <a:ea typeface="Calibri"/>
                        <a:cs typeface="Times New Roman"/>
                      </a:endParaRPr>
                    </a:p>
                  </a:txBody>
                  <a:tcPr marL="64000" marR="64000" marT="0" marB="0" anchor="ctr">
                    <a:solidFill>
                      <a:schemeClr val="accent6">
                        <a:lumMod val="60000"/>
                        <a:lumOff val="40000"/>
                      </a:schemeClr>
                    </a:solidFill>
                  </a:tcPr>
                </a:tc>
              </a:tr>
              <a:tr h="44885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kern="1200" dirty="0" smtClean="0">
                          <a:latin typeface="+mn-lt"/>
                        </a:rPr>
                        <a:t>6.</a:t>
                      </a:r>
                      <a:endParaRPr lang="en-US" sz="2000" b="1" kern="1200" dirty="0">
                        <a:solidFill>
                          <a:srgbClr val="009900"/>
                        </a:solidFill>
                        <a:latin typeface="+mn-lt"/>
                        <a:ea typeface="+mn-ea"/>
                        <a:cs typeface="+mn-cs"/>
                      </a:endParaRPr>
                    </a:p>
                  </a:txBody>
                  <a:tcPr marL="64000" marR="64000" marT="0" marB="0" anchor="ctr">
                    <a:solidFill>
                      <a:schemeClr val="accent6">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kern="1200" dirty="0" smtClean="0">
                          <a:latin typeface="+mn-lt"/>
                        </a:rPr>
                        <a:t>EEDISSIA (2014)</a:t>
                      </a:r>
                      <a:endParaRPr lang="en-US" sz="2000" b="1" kern="1200" dirty="0">
                        <a:solidFill>
                          <a:srgbClr val="3333FF"/>
                        </a:solidFill>
                        <a:latin typeface="+mn-lt"/>
                        <a:ea typeface="+mn-ea"/>
                        <a:cs typeface="+mn-cs"/>
                      </a:endParaRPr>
                    </a:p>
                  </a:txBody>
                  <a:tcPr marL="64000" marR="64000" marT="0" marB="0" anchor="ctr">
                    <a:solidFill>
                      <a:schemeClr val="accent6">
                        <a:lumMod val="60000"/>
                        <a:lumOff val="40000"/>
                      </a:schemeClr>
                    </a:solidFill>
                  </a:tcPr>
                </a:tc>
              </a:tr>
              <a:tr h="510870">
                <a:tc>
                  <a:txBody>
                    <a:bodyPr/>
                    <a:lstStyle/>
                    <a:p>
                      <a:pPr marL="0" marR="0" algn="ctr">
                        <a:lnSpc>
                          <a:spcPct val="100000"/>
                        </a:lnSpc>
                        <a:spcBef>
                          <a:spcPts val="0"/>
                        </a:spcBef>
                        <a:spcAft>
                          <a:spcPts val="0"/>
                        </a:spcAft>
                      </a:pPr>
                      <a:r>
                        <a:rPr lang="en-US" sz="2000" b="1" dirty="0" smtClean="0">
                          <a:latin typeface="+mn-lt"/>
                        </a:rPr>
                        <a:t>7.</a:t>
                      </a:r>
                      <a:endParaRPr lang="en-US" sz="2000" b="1" dirty="0">
                        <a:solidFill>
                          <a:srgbClr val="009900"/>
                        </a:solidFill>
                        <a:latin typeface="+mn-lt"/>
                        <a:ea typeface="Calibri"/>
                        <a:cs typeface="Times New Roman"/>
                      </a:endParaRPr>
                    </a:p>
                  </a:txBody>
                  <a:tcPr marL="64000" marR="64000" marT="0" marB="0" anchor="ctr">
                    <a:solidFill>
                      <a:schemeClr val="accent6">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2000" b="1" kern="1200" dirty="0" smtClean="0">
                          <a:latin typeface="+mn-lt"/>
                        </a:rPr>
                        <a:t>TECH WORK SOLUTION (2018)</a:t>
                      </a:r>
                      <a:endParaRPr lang="en-US" sz="2000" b="1" dirty="0">
                        <a:solidFill>
                          <a:srgbClr val="FF3399"/>
                        </a:solidFill>
                        <a:latin typeface="+mn-lt"/>
                        <a:ea typeface="Calibri"/>
                        <a:cs typeface="Times New Roman"/>
                      </a:endParaRPr>
                    </a:p>
                  </a:txBody>
                  <a:tcPr marL="64000" marR="64000" marT="0" marB="0" anchor="ctr">
                    <a:solidFill>
                      <a:schemeClr val="accent6">
                        <a:lumMod val="60000"/>
                        <a:lumOff val="40000"/>
                      </a:schemeClr>
                    </a:solidFill>
                  </a:tcPr>
                </a:tc>
              </a:tr>
              <a:tr h="510870">
                <a:tc>
                  <a:txBody>
                    <a:bodyPr/>
                    <a:lstStyle/>
                    <a:p>
                      <a:pPr marL="0" marR="0" algn="ctr">
                        <a:lnSpc>
                          <a:spcPct val="100000"/>
                        </a:lnSpc>
                        <a:spcBef>
                          <a:spcPts val="0"/>
                        </a:spcBef>
                        <a:spcAft>
                          <a:spcPts val="0"/>
                        </a:spcAft>
                      </a:pPr>
                      <a:endParaRPr lang="en-US" sz="2000" b="1" dirty="0">
                        <a:solidFill>
                          <a:schemeClr val="tx1"/>
                        </a:solidFill>
                        <a:latin typeface="+mn-lt"/>
                        <a:ea typeface="Calibri"/>
                        <a:cs typeface="Times New Roman"/>
                      </a:endParaRPr>
                    </a:p>
                  </a:txBody>
                  <a:tcPr marL="64000" marR="64000" marT="0" marB="0" anchor="ctr">
                    <a:solidFill>
                      <a:schemeClr val="accent6">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2000" b="1" dirty="0">
                        <a:solidFill>
                          <a:schemeClr val="tx1"/>
                        </a:solidFill>
                        <a:latin typeface="+mn-lt"/>
                        <a:ea typeface="Calibri"/>
                        <a:cs typeface="Times New Roman"/>
                      </a:endParaRPr>
                    </a:p>
                  </a:txBody>
                  <a:tcPr marL="64000" marR="64000" marT="0" marB="0" anchor="ctr">
                    <a:solidFill>
                      <a:schemeClr val="accent6">
                        <a:lumMod val="60000"/>
                        <a:lumOff val="40000"/>
                      </a:schemeClr>
                    </a:solidFill>
                  </a:tcPr>
                </a:tc>
              </a:tr>
            </a:tbl>
          </a:graphicData>
        </a:graphic>
      </p:graphicFrame>
      <p:pic>
        <p:nvPicPr>
          <p:cNvPr id="37890" name="Picture 2"/>
          <p:cNvPicPr>
            <a:picLocks noChangeAspect="1" noChangeArrowheads="1"/>
          </p:cNvPicPr>
          <p:nvPr/>
        </p:nvPicPr>
        <p:blipFill>
          <a:blip r:embed="rId5"/>
          <a:srcRect/>
          <a:stretch>
            <a:fillRect/>
          </a:stretch>
        </p:blipFill>
        <p:spPr bwMode="auto">
          <a:xfrm>
            <a:off x="394138" y="1884638"/>
            <a:ext cx="2380593" cy="1564144"/>
          </a:xfrm>
          <a:prstGeom prst="snip2DiagRect">
            <a:avLst/>
          </a:prstGeom>
          <a:solidFill>
            <a:srgbClr val="FFFFFF">
              <a:shade val="85000"/>
            </a:srgbClr>
          </a:solidFill>
          <a:ln w="88900" cap="sq">
            <a:solidFill>
              <a:srgbClr val="FFC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888</TotalTime>
  <Words>1380</Words>
  <Application>Microsoft Office PowerPoint</Application>
  <PresentationFormat>Custom</PresentationFormat>
  <Paragraphs>326</Paragraphs>
  <Slides>17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 Light</vt:lpstr>
      <vt:lpstr>Calibri</vt:lpstr>
      <vt:lpstr>Aharoni</vt:lpstr>
      <vt:lpstr>Wingdings</vt:lpstr>
      <vt:lpstr>Bookman Old Style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 kprk</dc:creator>
  <cp:lastModifiedBy>welcome1</cp:lastModifiedBy>
  <cp:revision>142</cp:revision>
  <dcterms:created xsi:type="dcterms:W3CDTF">2024-09-12T05:32:02Z</dcterms:created>
  <dcterms:modified xsi:type="dcterms:W3CDTF">2025-08-03T17:15:05Z</dcterms:modified>
</cp:coreProperties>
</file>