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Trebuchet MS" panose="020B0603020202020204" pitchFamily="34" charset="0"/>
      <p:regular r:id="rId16"/>
      <p:bold r:id="rId17"/>
      <p:italic r:id="rId18"/>
      <p:boldItalic r:id="rId19"/>
    </p:embeddedFont>
    <p:embeddedFont>
      <p:font typeface="Amatic SC" panose="020B0604020202020204" charset="-79"/>
      <p:regular r:id="rId20"/>
      <p:bold r:id="rId21"/>
    </p:embeddedFont>
    <p:embeddedFont>
      <p:font typeface="Wingdings 3" panose="05040102010807070707" pitchFamily="18" charset="2"/>
      <p:regular r:id="rId2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114" y="57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smtClean="0"/>
              <a:t>%%TTS_MALE% Welcome </a:t>
            </a:r>
            <a:r>
              <a:rPr lang="en-US" dirty="0" smtClean="0"/>
              <a:t>to the Project Proposal for the </a:t>
            </a:r>
            <a:r>
              <a:rPr lang="en" dirty="0" smtClean="0"/>
              <a:t>Bin It Right: A Garbage Segregation Project for a Greener Tomorrow, </a:t>
            </a:r>
            <a:r>
              <a:rPr lang="en-US" dirty="0" smtClean="0"/>
              <a:t>A Community Project Proposal for</a:t>
            </a:r>
          </a:p>
          <a:p>
            <a:pPr marL="0" lvl="0" indent="0" algn="ctr" rtl="0">
              <a:spcBef>
                <a:spcPts val="0"/>
              </a:spcBef>
              <a:spcAft>
                <a:spcPts val="0"/>
              </a:spcAft>
              <a:buNone/>
            </a:pPr>
            <a:r>
              <a:rPr lang="en-US" dirty="0" smtClean="0"/>
              <a:t> Barangay Outlook Drive, Baguio City</a:t>
            </a:r>
          </a:p>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24c68c8d219_0_4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24c68c8d219_0_4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%%TTS_MALE% </a:t>
            </a:r>
            <a:r>
              <a:rPr lang="en" dirty="0" smtClean="0"/>
              <a:t>Rationale </a:t>
            </a:r>
            <a:r>
              <a:rPr lang="en" dirty="0" smtClean="0"/>
              <a:t>of the Project:  </a:t>
            </a:r>
            <a:r>
              <a:rPr lang="en-US" sz="1100" dirty="0" smtClean="0"/>
              <a:t>Solid Waste Management is a common environmental issue that needs a solution. In order to reduce the amount of waste into the landfill, it is best to implement the solid waste management that give priority to the waste reduction through 3R (Reduce, Reuse, Recycle). </a:t>
            </a:r>
          </a:p>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24c68c8d219_0_4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24c68c8d219_0_4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%%TTS_MALE%  </a:t>
            </a:r>
            <a:r>
              <a:rPr lang="en-US" sz="1100" dirty="0" smtClean="0"/>
              <a:t>“</a:t>
            </a:r>
            <a:r>
              <a:rPr lang="en-US" sz="1100" dirty="0" smtClean="0"/>
              <a:t>Bin It Right: A Garbage Segregation Project for a Greener Tomorrow” is a project provides garbage dumpsters and these will be labeled as Biodegradable, Non- Biodegradable, and Recyclable Materials.  Each garbage dumpster will have a color code as well. One of the goals of proper waste segregation in barangays is to help reduce the increasing level of improper waste disposal of trash or garbage in the society.</a:t>
            </a:r>
          </a:p>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4c68c8d219_0_4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4c68c8d219_0_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%%TTS_MALE% </a:t>
            </a:r>
            <a:r>
              <a:rPr lang="en-US" sz="1100" dirty="0" smtClean="0"/>
              <a:t>“</a:t>
            </a:r>
            <a:r>
              <a:rPr lang="en-US" sz="1100" dirty="0" smtClean="0"/>
              <a:t>Bin It Right” aims to provide garbage dumpsters with the labels and color code of , green for biodegradable materials, black for non-biodegradable, red for recyclables, to conspicuous places with a minimum of 100-meter distance from a set of garbage dumpsters to the next set of garbage dumpsters.</a:t>
            </a: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24c68c8d219_0_4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24c68c8d219_0_4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%%TTS_MALE% </a:t>
            </a:r>
            <a:r>
              <a:rPr lang="en" dirty="0" smtClean="0"/>
              <a:t>Objectives </a:t>
            </a:r>
            <a:r>
              <a:rPr lang="en" dirty="0" smtClean="0"/>
              <a:t>of the Project:</a:t>
            </a:r>
            <a:r>
              <a:rPr lang="en" baseline="0" dirty="0" smtClean="0"/>
              <a:t>  </a:t>
            </a:r>
            <a:r>
              <a:rPr lang="en-US" sz="1100" dirty="0" smtClean="0"/>
              <a:t>1.	To help maintain the cleanliness in the barangay.</a:t>
            </a:r>
          </a:p>
          <a:p>
            <a:pPr marL="0" lvl="0" indent="0" algn="l" rtl="0">
              <a:spcBef>
                <a:spcPts val="1200"/>
              </a:spcBef>
              <a:spcAft>
                <a:spcPts val="0"/>
              </a:spcAft>
              <a:buNone/>
            </a:pPr>
            <a:r>
              <a:rPr lang="en-US" sz="1100" dirty="0" smtClean="0"/>
              <a:t>2.	To achieve waste reduction</a:t>
            </a:r>
          </a:p>
          <a:p>
            <a:pPr marL="0" lvl="0" indent="0" algn="l" rtl="0">
              <a:spcBef>
                <a:spcPts val="1200"/>
              </a:spcBef>
              <a:spcAft>
                <a:spcPts val="0"/>
              </a:spcAft>
              <a:buNone/>
            </a:pPr>
            <a:r>
              <a:rPr lang="en-US" sz="1100" dirty="0" smtClean="0"/>
              <a:t>3.	To introduce strategies to make the place into a low waste community.</a:t>
            </a:r>
          </a:p>
          <a:p>
            <a:pPr marL="0" lvl="0" indent="0" algn="l" rtl="0">
              <a:spcBef>
                <a:spcPts val="1200"/>
              </a:spcBef>
              <a:spcAft>
                <a:spcPts val="1200"/>
              </a:spcAft>
              <a:buNone/>
            </a:pPr>
            <a:r>
              <a:rPr lang="en-US" sz="1100" dirty="0" smtClean="0"/>
              <a:t>4.	To revive the simplest way of gathering and collecting </a:t>
            </a:r>
            <a:r>
              <a:rPr lang="en-US" sz="1100" dirty="0" err="1" smtClean="0"/>
              <a:t>garbages</a:t>
            </a:r>
            <a:r>
              <a:rPr lang="en-US" sz="1100" dirty="0" smtClean="0"/>
              <a:t> and trash.</a:t>
            </a:r>
          </a:p>
          <a:p>
            <a:pPr marL="0" lvl="0" indent="0" algn="l" rtl="0">
              <a:spcBef>
                <a:spcPts val="0"/>
              </a:spcBef>
              <a:spcAft>
                <a:spcPts val="0"/>
              </a:spcAft>
              <a:buNone/>
            </a:pPr>
            <a:r>
              <a:rPr lang="en-US" sz="1100" dirty="0" smtClean="0"/>
              <a:t>1.	To help maintain the cleanliness in the barangay.</a:t>
            </a:r>
          </a:p>
          <a:p>
            <a:pPr marL="0" lvl="0" indent="0" algn="l" rtl="0">
              <a:spcBef>
                <a:spcPts val="1200"/>
              </a:spcBef>
              <a:spcAft>
                <a:spcPts val="0"/>
              </a:spcAft>
              <a:buNone/>
            </a:pPr>
            <a:r>
              <a:rPr lang="en-US" sz="1100" dirty="0" smtClean="0"/>
              <a:t>2.	To achieve waste reduction</a:t>
            </a:r>
          </a:p>
          <a:p>
            <a:pPr marL="0" lvl="0" indent="0" algn="l" rtl="0">
              <a:spcBef>
                <a:spcPts val="1200"/>
              </a:spcBef>
              <a:spcAft>
                <a:spcPts val="0"/>
              </a:spcAft>
              <a:buNone/>
            </a:pPr>
            <a:r>
              <a:rPr lang="en-US" sz="1100" dirty="0" smtClean="0"/>
              <a:t>3.	To introduce strategies to make the place into a low waste community.</a:t>
            </a:r>
          </a:p>
          <a:p>
            <a:pPr marL="0" lvl="0" indent="0" algn="l" rtl="0">
              <a:spcBef>
                <a:spcPts val="1200"/>
              </a:spcBef>
              <a:spcAft>
                <a:spcPts val="1200"/>
              </a:spcAft>
              <a:buNone/>
            </a:pPr>
            <a:r>
              <a:rPr lang="en-US" sz="1100" dirty="0" smtClean="0"/>
              <a:t>4.	To revive the simplest way of gathering and collecting </a:t>
            </a:r>
            <a:r>
              <a:rPr lang="en-US" sz="1100" dirty="0" err="1" smtClean="0"/>
              <a:t>garbages</a:t>
            </a:r>
            <a:r>
              <a:rPr lang="en-US" sz="1100" dirty="0" smtClean="0"/>
              <a:t> and trash.</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4c68c8d219_0_4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4c68c8d219_0_4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%%TTS_MALE% </a:t>
            </a:r>
            <a:r>
              <a:rPr lang="en-US" sz="1100" dirty="0" smtClean="0"/>
              <a:t>5</a:t>
            </a:r>
            <a:r>
              <a:rPr lang="en-US" sz="1100" dirty="0" smtClean="0"/>
              <a:t>.	To minimize garbage nuisance in the environment.</a:t>
            </a:r>
          </a:p>
          <a:p>
            <a:pPr marL="0" lvl="0" indent="0" algn="l" rtl="0">
              <a:spcBef>
                <a:spcPts val="1200"/>
              </a:spcBef>
              <a:spcAft>
                <a:spcPts val="0"/>
              </a:spcAft>
              <a:buNone/>
            </a:pPr>
            <a:r>
              <a:rPr lang="en-US" sz="1100" dirty="0" smtClean="0"/>
              <a:t>6.	To promote 3R’s.</a:t>
            </a:r>
          </a:p>
          <a:p>
            <a:pPr marL="0" lvl="0" indent="0" algn="l" rtl="0">
              <a:spcBef>
                <a:spcPts val="1200"/>
              </a:spcBef>
              <a:spcAft>
                <a:spcPts val="1200"/>
              </a:spcAft>
              <a:buNone/>
            </a:pPr>
            <a:r>
              <a:rPr lang="en-US" sz="1100" dirty="0" smtClean="0"/>
              <a:t>7.	To lessen pollutants that cause illness to people.</a:t>
            </a:r>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4c68c8d219_0_4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4c68c8d219_0_4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%%TTS_MALE% </a:t>
            </a:r>
            <a:r>
              <a:rPr lang="en" dirty="0" smtClean="0"/>
              <a:t>These </a:t>
            </a:r>
            <a:r>
              <a:rPr lang="en" dirty="0" smtClean="0"/>
              <a:t>are the Sample Pictures of the proposed garbage dumpsters.  </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24c68c8d219_0_4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24c68c8d219_0_4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%%TTS_MALE% </a:t>
            </a:r>
            <a:r>
              <a:rPr lang="en" dirty="0" smtClean="0"/>
              <a:t>Plan </a:t>
            </a:r>
            <a:r>
              <a:rPr lang="en" dirty="0" smtClean="0"/>
              <a:t>of Action:  </a:t>
            </a:r>
            <a:r>
              <a:rPr lang="en-US" sz="1100" b="1" dirty="0" smtClean="0">
                <a:solidFill>
                  <a:schemeClr val="accent1"/>
                </a:solidFill>
                <a:latin typeface="Amatic SC"/>
                <a:ea typeface="Amatic SC"/>
                <a:cs typeface="Amatic SC"/>
                <a:sym typeface="Amatic SC"/>
              </a:rPr>
              <a:t>a.	Preparation</a:t>
            </a:r>
          </a:p>
          <a:p>
            <a:pPr marL="0" lvl="0" indent="0" algn="l" rtl="0">
              <a:spcBef>
                <a:spcPts val="1200"/>
              </a:spcBef>
              <a:spcAft>
                <a:spcPts val="0"/>
              </a:spcAft>
              <a:buNone/>
            </a:pPr>
            <a:r>
              <a:rPr lang="en-US" sz="1100" b="1" dirty="0" smtClean="0">
                <a:solidFill>
                  <a:schemeClr val="accent1"/>
                </a:solidFill>
                <a:latin typeface="Amatic SC"/>
                <a:ea typeface="Amatic SC"/>
                <a:cs typeface="Amatic SC"/>
                <a:sym typeface="Amatic SC"/>
              </a:rPr>
              <a:t>The proponents will gather and prepare the materials that will be used such as the garbage dumpsters. They will also seek the help of barangay </a:t>
            </a:r>
            <a:r>
              <a:rPr lang="en-US" sz="1100" b="1" dirty="0" err="1" smtClean="0">
                <a:solidFill>
                  <a:schemeClr val="accent1"/>
                </a:solidFill>
                <a:latin typeface="Amatic SC"/>
                <a:ea typeface="Amatic SC"/>
                <a:cs typeface="Amatic SC"/>
                <a:sym typeface="Amatic SC"/>
              </a:rPr>
              <a:t>kagawads</a:t>
            </a:r>
            <a:r>
              <a:rPr lang="en-US" sz="1100" b="1" dirty="0" smtClean="0">
                <a:solidFill>
                  <a:schemeClr val="accent1"/>
                </a:solidFill>
                <a:latin typeface="Amatic SC"/>
                <a:ea typeface="Amatic SC"/>
                <a:cs typeface="Amatic SC"/>
                <a:sym typeface="Amatic SC"/>
              </a:rPr>
              <a:t> to identify the areas where the garbage truck and constituents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24c68c8d219_0_4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24c68c8d219_0_4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SzPts val="935"/>
              <a:buNone/>
            </a:pPr>
            <a:r>
              <a:rPr lang="en-US" dirty="0" smtClean="0"/>
              <a:t>%%TTS_MALE% </a:t>
            </a:r>
            <a:r>
              <a:rPr lang="en-US" sz="1100" b="1" dirty="0" smtClean="0">
                <a:solidFill>
                  <a:schemeClr val="accent1"/>
                </a:solidFill>
                <a:latin typeface="Amatic SC"/>
                <a:ea typeface="Amatic SC"/>
                <a:cs typeface="Amatic SC"/>
                <a:sym typeface="Amatic SC"/>
              </a:rPr>
              <a:t>b</a:t>
            </a:r>
            <a:r>
              <a:rPr lang="en-US" sz="1100" b="1" dirty="0" smtClean="0">
                <a:solidFill>
                  <a:schemeClr val="accent1"/>
                </a:solidFill>
                <a:latin typeface="Amatic SC"/>
                <a:ea typeface="Amatic SC"/>
                <a:cs typeface="Amatic SC"/>
                <a:sym typeface="Amatic SC"/>
              </a:rPr>
              <a:t>.	Discussion</a:t>
            </a:r>
          </a:p>
          <a:p>
            <a:pPr marL="0" lvl="0" indent="0" algn="l" rtl="0">
              <a:lnSpc>
                <a:spcPct val="105000"/>
              </a:lnSpc>
              <a:spcBef>
                <a:spcPts val="1200"/>
              </a:spcBef>
              <a:spcAft>
                <a:spcPts val="1200"/>
              </a:spcAft>
              <a:buSzPts val="935"/>
              <a:buNone/>
            </a:pPr>
            <a:r>
              <a:rPr lang="en-US" sz="1100" b="1" dirty="0" smtClean="0">
                <a:solidFill>
                  <a:schemeClr val="accent1"/>
                </a:solidFill>
                <a:latin typeface="Amatic SC"/>
                <a:ea typeface="Amatic SC"/>
                <a:cs typeface="Amatic SC"/>
                <a:sym typeface="Amatic SC"/>
              </a:rPr>
              <a:t>The proponents will conduct a short discussion to the residents of the barangay introducing their project and explaining how it works. They will also discuss about waste management including recycling and other related topics.</a:t>
            </a:r>
          </a:p>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24c68c8d219_0_4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24c68c8d219_0_4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%%TTS_MALE% </a:t>
            </a:r>
            <a:r>
              <a:rPr lang="en-US" sz="1100" b="1" dirty="0" smtClean="0">
                <a:solidFill>
                  <a:schemeClr val="accent1"/>
                </a:solidFill>
                <a:latin typeface="Amatic SC"/>
                <a:ea typeface="Amatic SC"/>
                <a:cs typeface="Amatic SC"/>
                <a:sym typeface="Amatic SC"/>
              </a:rPr>
              <a:t>c</a:t>
            </a:r>
            <a:r>
              <a:rPr lang="en-US" sz="1100" b="1" dirty="0" smtClean="0">
                <a:solidFill>
                  <a:schemeClr val="accent1"/>
                </a:solidFill>
                <a:latin typeface="Amatic SC"/>
                <a:ea typeface="Amatic SC"/>
                <a:cs typeface="Amatic SC"/>
                <a:sym typeface="Amatic SC"/>
              </a:rPr>
              <a:t>.	Action</a:t>
            </a:r>
          </a:p>
          <a:p>
            <a:pPr marL="0" lvl="0" indent="0" algn="l" rtl="0">
              <a:spcBef>
                <a:spcPts val="1200"/>
              </a:spcBef>
              <a:spcAft>
                <a:spcPts val="0"/>
              </a:spcAft>
              <a:buNone/>
            </a:pPr>
            <a:r>
              <a:rPr lang="en-US" sz="1100" b="1" dirty="0" smtClean="0">
                <a:solidFill>
                  <a:schemeClr val="accent1"/>
                </a:solidFill>
                <a:latin typeface="Amatic SC"/>
                <a:ea typeface="Amatic SC"/>
                <a:cs typeface="Amatic SC"/>
                <a:sym typeface="Amatic SC"/>
              </a:rPr>
              <a:t>They will start putting the trash bins and label them accordingly. It will be placed every 100-meters. </a:t>
            </a:r>
          </a:p>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24c68c8d219_0_5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24c68c8d219_0_5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%%TTS_MALE% For </a:t>
            </a:r>
            <a:r>
              <a:rPr lang="en-US" dirty="0" smtClean="0"/>
              <a:t>the Financial Plan of the Proposed Project. 18</a:t>
            </a:r>
            <a:r>
              <a:rPr lang="en-US" baseline="0" dirty="0" smtClean="0"/>
              <a:t> areas were identified where the dumpsters will be situated.  A canvassed price of the garbage dumpsters is indicated at </a:t>
            </a:r>
            <a:r>
              <a:rPr lang="en-US" baseline="0" dirty="0" smtClean="0"/>
              <a:t>2,400 pesos.  </a:t>
            </a:r>
            <a:r>
              <a:rPr lang="en-US" baseline="0" dirty="0" smtClean="0"/>
              <a:t>The Total Estimated Amount for the Project is </a:t>
            </a:r>
            <a:r>
              <a:rPr lang="en-US" baseline="0" dirty="0" smtClean="0"/>
              <a:t>43,200 pesos.</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4c68c8d219_0_5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4c68c8d219_0_5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%%TTS_MALE% </a:t>
            </a:r>
            <a:r>
              <a:rPr lang="en" dirty="0" smtClean="0"/>
              <a:t>Responsibilities </a:t>
            </a:r>
            <a:r>
              <a:rPr lang="en" dirty="0" smtClean="0"/>
              <a:t>of Agencies Involved.</a:t>
            </a:r>
            <a:r>
              <a:rPr lang="en" baseline="0" dirty="0" smtClean="0"/>
              <a:t> </a:t>
            </a:r>
            <a:r>
              <a:rPr lang="en-US" sz="1100" dirty="0" smtClean="0"/>
              <a:t>The Barangay or SK officials are responsible in doing the final disposal of the </a:t>
            </a:r>
            <a:r>
              <a:rPr lang="en-US" sz="1100" dirty="0" err="1" smtClean="0"/>
              <a:t>garbages</a:t>
            </a:r>
            <a:r>
              <a:rPr lang="en-US" sz="1100" dirty="0" smtClean="0"/>
              <a:t> that fall under the category of biodegradable as well as in the final judgement for the </a:t>
            </a:r>
            <a:r>
              <a:rPr lang="en-US" sz="1100" dirty="0" err="1" smtClean="0"/>
              <a:t>garbages</a:t>
            </a:r>
            <a:r>
              <a:rPr lang="en-US" sz="1100" dirty="0" smtClean="0"/>
              <a:t> that fall under the category of non- biodegradable once the trash cans reached their full capacity. They may sell it to junk shops, or recycle it themselves to form a useful product.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%%TTS_MALE% </a:t>
            </a:r>
            <a:r>
              <a:rPr lang="en-US" baseline="0" dirty="0" smtClean="0"/>
              <a:t>This </a:t>
            </a:r>
            <a:r>
              <a:rPr lang="en-US" baseline="0" dirty="0" smtClean="0"/>
              <a:t>is the end of our presentation.  We are hoping that, through this project proposal, the financial assistance we seek through your company would be granted. </a:t>
            </a:r>
            <a:r>
              <a:rPr lang="en-US" dirty="0" smtClean="0"/>
              <a:t>Thank you</a:t>
            </a:r>
            <a:r>
              <a:rPr lang="en-US" dirty="0" smtClean="0"/>
              <a:t>! </a:t>
            </a:r>
            <a:endParaRPr lang="en-US" dirty="0"/>
          </a:p>
        </p:txBody>
      </p:sp>
    </p:spTree>
    <p:extLst>
      <p:ext uri="{BB962C8B-B14F-4D97-AF65-F5344CB8AC3E}">
        <p14:creationId xmlns:p14="http://schemas.microsoft.com/office/powerpoint/2010/main" val="2534060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300" y="3038125"/>
            <a:ext cx="5825202" cy="822674"/>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80897628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60684755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08001" y="3395586"/>
            <a:ext cx="6447501" cy="6453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60694371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16201115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506809" y="2052934"/>
            <a:ext cx="3139217" cy="24780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816288" y="2052934"/>
            <a:ext cx="3139213" cy="24780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96801545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255406029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41781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en-US" smtClean="0"/>
              <a:t>Click to edit Master title style</a:t>
            </a:r>
            <a:endParaRPr lang="en-US" dirty="0"/>
          </a:p>
        </p:txBody>
      </p:sp>
      <p:sp>
        <p:nvSpPr>
          <p:cNvPr id="3" name="Content Placeholder 2"/>
          <p:cNvSpPr>
            <a:spLocks noGrp="1"/>
          </p:cNvSpPr>
          <p:nvPr>
            <p:ph idx="1"/>
          </p:nvPr>
        </p:nvSpPr>
        <p:spPr>
          <a:xfrm>
            <a:off x="3570346" y="386193"/>
            <a:ext cx="3385156" cy="41448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8001" y="2082802"/>
            <a:ext cx="2890896" cy="1938337"/>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78768872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08001" y="457200"/>
            <a:ext cx="6447501" cy="2884289"/>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508001" y="4025504"/>
            <a:ext cx="6447500" cy="505518"/>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76905367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6214211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
        <p:nvSpPr>
          <p:cNvPr id="20" name="TextBox 19"/>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050" dirty="0">
              <a:solidFill>
                <a:schemeClr val="accent1">
                  <a:lumMod val="60000"/>
                  <a:lumOff val="40000"/>
                </a:schemeClr>
              </a:solidFill>
              <a:latin typeface="Arial"/>
            </a:endParaRPr>
          </a:p>
        </p:txBody>
      </p:sp>
    </p:spTree>
    <p:extLst>
      <p:ext uri="{BB962C8B-B14F-4D97-AF65-F5344CB8AC3E}">
        <p14:creationId xmlns:p14="http://schemas.microsoft.com/office/powerpoint/2010/main" val="377315325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7763664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
        <p:nvSpPr>
          <p:cNvPr id="24" name="TextBox 23"/>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0540116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71288947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3833949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11524354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19" name="Google Shape;19;p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597459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457200"/>
            <a:ext cx="6447501" cy="9906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1" y="1620442"/>
            <a:ext cx="6447501" cy="291058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3850" y="4531022"/>
            <a:ext cx="683954" cy="273844"/>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10/9/2023</a:t>
            </a:fld>
            <a:endParaRPr lang="en-US" dirty="0"/>
          </a:p>
        </p:txBody>
      </p:sp>
      <p:sp>
        <p:nvSpPr>
          <p:cNvPr id="5" name="Footer Placeholder 4"/>
          <p:cNvSpPr>
            <a:spLocks noGrp="1"/>
          </p:cNvSpPr>
          <p:nvPr>
            <p:ph type="ftr" sz="quarter" idx="3"/>
          </p:nvPr>
        </p:nvSpPr>
        <p:spPr>
          <a:xfrm>
            <a:off x="508001" y="4531022"/>
            <a:ext cx="4723209" cy="273844"/>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2998" y="4531022"/>
            <a:ext cx="512504" cy="273844"/>
          </a:xfrm>
          <a:prstGeom prst="rect">
            <a:avLst/>
          </a:prstGeom>
        </p:spPr>
        <p:txBody>
          <a:bodyPr vert="horz" lIns="91440" tIns="45720" rIns="91440" bIns="45720" rtlCol="0" anchor="ctr"/>
          <a:lstStyle>
            <a:lvl1pPr algn="r">
              <a:defRPr sz="675">
                <a:solidFill>
                  <a:schemeClr val="accent1"/>
                </a:solidFill>
              </a:defRPr>
            </a:lvl1pPr>
          </a:lstStyle>
          <a:p>
            <a:pPr marL="0" lvl="0" indent="0" algn="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984347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1130300" y="996577"/>
            <a:ext cx="5825202" cy="1234727"/>
          </a:xfrm>
          <a:prstGeom prst="rect">
            <a:avLst/>
          </a:prstGeom>
        </p:spPr>
        <p:txBody>
          <a:bodyPr spcFirstLastPara="1" wrap="square" lIns="91425" tIns="91425" rIns="91425" bIns="91425" anchor="ctr" anchorCtr="0">
            <a:normAutofit fontScale="90000"/>
          </a:bodyPr>
          <a:lstStyle/>
          <a:p>
            <a:pPr marL="0" lvl="0" indent="0" algn="ctr" rtl="0">
              <a:spcBef>
                <a:spcPts val="0"/>
              </a:spcBef>
              <a:spcAft>
                <a:spcPts val="0"/>
              </a:spcAft>
              <a:buNone/>
            </a:pPr>
            <a:r>
              <a:rPr lang="en" b="1" dirty="0"/>
              <a:t>Bin It Right: A Garbage Segregation Project for a Greener Tomorrow</a:t>
            </a:r>
            <a:endParaRPr b="1" dirty="0"/>
          </a:p>
        </p:txBody>
      </p:sp>
      <p:sp>
        <p:nvSpPr>
          <p:cNvPr id="57" name="Google Shape;57;p13"/>
          <p:cNvSpPr txBox="1">
            <a:spLocks noGrp="1"/>
          </p:cNvSpPr>
          <p:nvPr>
            <p:ph type="subTitle" idx="1"/>
          </p:nvPr>
        </p:nvSpPr>
        <p:spPr>
          <a:xfrm>
            <a:off x="1130300" y="2465294"/>
            <a:ext cx="5825202" cy="2429435"/>
          </a:xfrm>
          <a:prstGeom prst="rect">
            <a:avLst/>
          </a:prstGeom>
        </p:spPr>
        <p:txBody>
          <a:bodyPr spcFirstLastPara="1" wrap="square" lIns="91425" tIns="91425" rIns="91425" bIns="91425" anchor="ctr" anchorCtr="0">
            <a:normAutofit lnSpcReduction="10000"/>
          </a:bodyPr>
          <a:lstStyle/>
          <a:p>
            <a:pPr marL="0" lvl="0" indent="0" algn="ctr" rtl="0">
              <a:spcBef>
                <a:spcPts val="0"/>
              </a:spcBef>
              <a:spcAft>
                <a:spcPts val="0"/>
              </a:spcAft>
              <a:buNone/>
            </a:pPr>
            <a:r>
              <a:rPr lang="en" sz="2200" dirty="0"/>
              <a:t>A Community Project Proposal for</a:t>
            </a:r>
            <a:endParaRPr sz="2200" dirty="0"/>
          </a:p>
          <a:p>
            <a:pPr marL="0" lvl="0" indent="0" algn="ctr" rtl="0">
              <a:spcBef>
                <a:spcPts val="0"/>
              </a:spcBef>
              <a:spcAft>
                <a:spcPts val="0"/>
              </a:spcAft>
              <a:buNone/>
            </a:pPr>
            <a:r>
              <a:rPr lang="en" sz="2200" dirty="0"/>
              <a:t> Barangay Outlook Drive, Baguio </a:t>
            </a:r>
            <a:r>
              <a:rPr lang="en" sz="2200" dirty="0" smtClean="0"/>
              <a:t>City</a:t>
            </a:r>
          </a:p>
          <a:p>
            <a:pPr algn="ctr"/>
            <a:r>
              <a:rPr lang="en-US" sz="2000" dirty="0"/>
              <a:t>Prepared by:</a:t>
            </a:r>
          </a:p>
          <a:p>
            <a:pPr algn="ctr"/>
            <a:r>
              <a:rPr lang="en-US" sz="2000" dirty="0"/>
              <a:t>Nathan </a:t>
            </a:r>
            <a:r>
              <a:rPr lang="en-US" sz="2000" dirty="0" err="1"/>
              <a:t>Perdon</a:t>
            </a:r>
            <a:endParaRPr lang="en-US" sz="2000" dirty="0"/>
          </a:p>
          <a:p>
            <a:pPr algn="ctr"/>
            <a:r>
              <a:rPr lang="en-US" sz="2000" dirty="0"/>
              <a:t>Angel </a:t>
            </a:r>
            <a:r>
              <a:rPr lang="en-US" sz="2000" dirty="0" err="1"/>
              <a:t>Atasha</a:t>
            </a:r>
            <a:r>
              <a:rPr lang="en-US" sz="2000" dirty="0"/>
              <a:t> </a:t>
            </a:r>
            <a:r>
              <a:rPr lang="en-US" sz="2000" dirty="0" err="1"/>
              <a:t>Paramio</a:t>
            </a:r>
            <a:endParaRPr lang="en-US" sz="2000" dirty="0"/>
          </a:p>
          <a:p>
            <a:pPr algn="ctr"/>
            <a:r>
              <a:rPr lang="en-US" sz="2000" dirty="0" err="1"/>
              <a:t>Analyn</a:t>
            </a:r>
            <a:r>
              <a:rPr lang="en-US" sz="2000" dirty="0"/>
              <a:t> Dino</a:t>
            </a:r>
          </a:p>
          <a:p>
            <a:pPr marL="0" lvl="0" indent="0" algn="ctr"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Rationale of the Project</a:t>
            </a:r>
            <a:endParaRPr b="1" dirty="0"/>
          </a:p>
        </p:txBody>
      </p:sp>
      <p:sp>
        <p:nvSpPr>
          <p:cNvPr id="63" name="Google Shape;63;p14"/>
          <p:cNvSpPr txBox="1">
            <a:spLocks noGrp="1"/>
          </p:cNvSpPr>
          <p:nvPr>
            <p:ph type="body" idx="1"/>
          </p:nvPr>
        </p:nvSpPr>
        <p:spPr>
          <a:xfrm>
            <a:off x="311700" y="1228675"/>
            <a:ext cx="7173829" cy="3340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2000" dirty="0"/>
              <a:t>Solid Waste Management is a common environmental issue that needs a solution. In order to reduce the amount of waste into the landfill, it is best to implement the solid waste management that give priority to the waste reduction through 3R (Reduce, Reuse, Recycle). </a:t>
            </a: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Rationale of the Project</a:t>
            </a:r>
            <a:endParaRPr b="1"/>
          </a:p>
        </p:txBody>
      </p:sp>
      <p:sp>
        <p:nvSpPr>
          <p:cNvPr id="69" name="Google Shape;69;p15"/>
          <p:cNvSpPr txBox="1">
            <a:spLocks noGrp="1"/>
          </p:cNvSpPr>
          <p:nvPr>
            <p:ph type="body" idx="1"/>
          </p:nvPr>
        </p:nvSpPr>
        <p:spPr>
          <a:xfrm>
            <a:off x="311700" y="1228675"/>
            <a:ext cx="7129006" cy="3340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2000" dirty="0"/>
              <a:t>“Bin It Right: A Garbage Segregation Project for a Greener Tomorrow” is a project provides garbage dumpsters and these will be labeled as Biodegradable, Non- Biodegradable, and Recyclable Materials.  Each garbage dumpster will have a color code as well. One of the goals of proper waste segregation in barangays is to help reduce the increasing level of improper waste disposal of trash or garbage in the society.</a:t>
            </a:r>
            <a:endParaRPr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Rationale of the Project</a:t>
            </a:r>
            <a:endParaRPr b="1" dirty="0"/>
          </a:p>
        </p:txBody>
      </p:sp>
      <p:sp>
        <p:nvSpPr>
          <p:cNvPr id="75" name="Google Shape;75;p16"/>
          <p:cNvSpPr txBox="1">
            <a:spLocks noGrp="1"/>
          </p:cNvSpPr>
          <p:nvPr>
            <p:ph type="body" idx="1"/>
          </p:nvPr>
        </p:nvSpPr>
        <p:spPr>
          <a:xfrm>
            <a:off x="311700" y="1228675"/>
            <a:ext cx="7263476" cy="3340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2000" dirty="0"/>
              <a:t>“Bin It Right” aims to provide garbage dumpsters with the labels and color code of , green for biodegradable materials, black for non-biodegradable, red for recyclables, to conspicuous places with a minimum of 100-meter distance from a set of garbage dumpsters to the next set of garbage dumpsters.</a:t>
            </a:r>
            <a:endParaRPr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Objectives of the Project</a:t>
            </a:r>
            <a:endParaRPr b="1" dirty="0"/>
          </a:p>
        </p:txBody>
      </p:sp>
      <p:sp>
        <p:nvSpPr>
          <p:cNvPr id="81" name="Google Shape;81;p17"/>
          <p:cNvSpPr txBox="1">
            <a:spLocks noGrp="1"/>
          </p:cNvSpPr>
          <p:nvPr>
            <p:ph type="body" idx="1"/>
          </p:nvPr>
        </p:nvSpPr>
        <p:spPr>
          <a:xfrm>
            <a:off x="311700" y="1228675"/>
            <a:ext cx="7227618" cy="33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dirty="0"/>
              <a:t>1.	To help maintain the cleanliness in the barangay.</a:t>
            </a:r>
            <a:endParaRPr sz="2000" dirty="0"/>
          </a:p>
          <a:p>
            <a:pPr marL="0" lvl="0" indent="0" algn="l" rtl="0">
              <a:spcBef>
                <a:spcPts val="1200"/>
              </a:spcBef>
              <a:spcAft>
                <a:spcPts val="0"/>
              </a:spcAft>
              <a:buNone/>
            </a:pPr>
            <a:r>
              <a:rPr lang="en" sz="2000" dirty="0"/>
              <a:t>2.	To achieve waste reduction</a:t>
            </a:r>
            <a:endParaRPr sz="2000" dirty="0"/>
          </a:p>
          <a:p>
            <a:pPr marL="0" lvl="0" indent="0" algn="l" rtl="0">
              <a:spcBef>
                <a:spcPts val="1200"/>
              </a:spcBef>
              <a:spcAft>
                <a:spcPts val="0"/>
              </a:spcAft>
              <a:buNone/>
            </a:pPr>
            <a:r>
              <a:rPr lang="en" sz="2000" dirty="0"/>
              <a:t>3.	To introduce strategies to make the place into a low waste community.</a:t>
            </a:r>
            <a:endParaRPr sz="2000" dirty="0"/>
          </a:p>
          <a:p>
            <a:pPr marL="0" lvl="0" indent="0" algn="l" rtl="0">
              <a:spcBef>
                <a:spcPts val="1200"/>
              </a:spcBef>
              <a:spcAft>
                <a:spcPts val="1200"/>
              </a:spcAft>
              <a:buNone/>
            </a:pPr>
            <a:r>
              <a:rPr lang="en" sz="2000" dirty="0"/>
              <a:t>4.	To revive the simplest way of gathering and collecting garbages and trash.</a:t>
            </a:r>
            <a:endParaRPr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8"/>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Objectives of the Project</a:t>
            </a:r>
            <a:endParaRPr b="1" dirty="0"/>
          </a:p>
        </p:txBody>
      </p:sp>
      <p:sp>
        <p:nvSpPr>
          <p:cNvPr id="87" name="Google Shape;87;p18"/>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000" dirty="0"/>
              <a:t>5.	To minimize garbage nuisance in the environment.</a:t>
            </a:r>
            <a:endParaRPr sz="2000" dirty="0"/>
          </a:p>
          <a:p>
            <a:pPr marL="0" lvl="0" indent="0" algn="l" rtl="0">
              <a:spcBef>
                <a:spcPts val="1200"/>
              </a:spcBef>
              <a:spcAft>
                <a:spcPts val="0"/>
              </a:spcAft>
              <a:buNone/>
            </a:pPr>
            <a:r>
              <a:rPr lang="en" sz="2000" dirty="0"/>
              <a:t>6.	To promote 3R’s.</a:t>
            </a:r>
            <a:endParaRPr sz="2000" dirty="0"/>
          </a:p>
          <a:p>
            <a:pPr marL="0" lvl="0" indent="0" algn="l" rtl="0">
              <a:spcBef>
                <a:spcPts val="1200"/>
              </a:spcBef>
              <a:spcAft>
                <a:spcPts val="1200"/>
              </a:spcAft>
              <a:buNone/>
            </a:pPr>
            <a:r>
              <a:rPr lang="en" sz="2000" dirty="0"/>
              <a:t>7.	To lessen pollutants that cause illness to people.</a:t>
            </a:r>
            <a:endParaRPr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9"/>
          <p:cNvSpPr txBox="1">
            <a:spLocks noGrp="1"/>
          </p:cNvSpPr>
          <p:nvPr>
            <p:ph type="title"/>
          </p:nvPr>
        </p:nvSpPr>
        <p:spPr>
          <a:xfrm>
            <a:off x="311700" y="292850"/>
            <a:ext cx="7039359" cy="801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dirty="0"/>
              <a:t>Sample Pictures of the proposed garbage dumpsters</a:t>
            </a:r>
            <a:endParaRPr b="1" dirty="0"/>
          </a:p>
        </p:txBody>
      </p:sp>
      <p:sp>
        <p:nvSpPr>
          <p:cNvPr id="93" name="Google Shape;93;p19"/>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94" name="Google Shape;94;p19"/>
          <p:cNvPicPr preferRelativeResize="0"/>
          <p:nvPr/>
        </p:nvPicPr>
        <p:blipFill>
          <a:blip r:embed="rId3">
            <a:alphaModFix/>
          </a:blip>
          <a:stretch>
            <a:fillRect/>
          </a:stretch>
        </p:blipFill>
        <p:spPr>
          <a:xfrm>
            <a:off x="370963" y="1228675"/>
            <a:ext cx="2752725" cy="3486150"/>
          </a:xfrm>
          <a:prstGeom prst="rect">
            <a:avLst/>
          </a:prstGeom>
          <a:noFill/>
          <a:ln>
            <a:noFill/>
          </a:ln>
        </p:spPr>
      </p:pic>
      <p:pic>
        <p:nvPicPr>
          <p:cNvPr id="95" name="Google Shape;95;p19"/>
          <p:cNvPicPr preferRelativeResize="0"/>
          <p:nvPr/>
        </p:nvPicPr>
        <p:blipFill>
          <a:blip r:embed="rId4">
            <a:alphaModFix/>
          </a:blip>
          <a:stretch>
            <a:fillRect/>
          </a:stretch>
        </p:blipFill>
        <p:spPr>
          <a:xfrm>
            <a:off x="3916898" y="1228675"/>
            <a:ext cx="3726861" cy="34861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0"/>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Plan of Action</a:t>
            </a:r>
            <a:endParaRPr b="1" dirty="0"/>
          </a:p>
        </p:txBody>
      </p:sp>
      <p:sp>
        <p:nvSpPr>
          <p:cNvPr id="101" name="Google Shape;101;p20"/>
          <p:cNvSpPr txBox="1">
            <a:spLocks noGrp="1"/>
          </p:cNvSpPr>
          <p:nvPr>
            <p:ph type="body" idx="1"/>
          </p:nvPr>
        </p:nvSpPr>
        <p:spPr>
          <a:xfrm>
            <a:off x="311700" y="1228675"/>
            <a:ext cx="7451735" cy="3340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400" dirty="0">
                <a:solidFill>
                  <a:schemeClr val="tx1"/>
                </a:solidFill>
                <a:ea typeface="Amatic SC"/>
                <a:cs typeface="Amatic SC"/>
                <a:sym typeface="Amatic SC"/>
              </a:rPr>
              <a:t>a.	Preparation</a:t>
            </a:r>
            <a:endParaRPr sz="2400" dirty="0">
              <a:solidFill>
                <a:schemeClr val="tx1"/>
              </a:solidFill>
              <a:ea typeface="Amatic SC"/>
              <a:cs typeface="Amatic SC"/>
              <a:sym typeface="Amatic SC"/>
            </a:endParaRPr>
          </a:p>
          <a:p>
            <a:pPr marL="0" lvl="0" indent="0" algn="l" rtl="0">
              <a:spcBef>
                <a:spcPts val="1200"/>
              </a:spcBef>
              <a:spcAft>
                <a:spcPts val="0"/>
              </a:spcAft>
              <a:buNone/>
            </a:pPr>
            <a:r>
              <a:rPr lang="en" sz="2400" dirty="0">
                <a:solidFill>
                  <a:schemeClr val="tx1"/>
                </a:solidFill>
                <a:ea typeface="Amatic SC"/>
                <a:cs typeface="Amatic SC"/>
                <a:sym typeface="Amatic SC"/>
              </a:rPr>
              <a:t>The proponents will gather and prepare the materials that will be used such as the garbage dumpsters. They will also seek the help of barangay kagawads to identify the </a:t>
            </a:r>
            <a:r>
              <a:rPr lang="en" sz="2400" dirty="0" smtClean="0">
                <a:solidFill>
                  <a:schemeClr val="tx1"/>
                </a:solidFill>
                <a:ea typeface="Amatic SC"/>
                <a:cs typeface="Amatic SC"/>
                <a:sym typeface="Amatic SC"/>
              </a:rPr>
              <a:t>accessible areas for both </a:t>
            </a:r>
            <a:r>
              <a:rPr lang="en" sz="2400" dirty="0">
                <a:solidFill>
                  <a:schemeClr val="tx1"/>
                </a:solidFill>
                <a:ea typeface="Amatic SC"/>
                <a:cs typeface="Amatic SC"/>
                <a:sym typeface="Amatic SC"/>
              </a:rPr>
              <a:t>the garbage truck and </a:t>
            </a:r>
            <a:r>
              <a:rPr lang="en" sz="2400" dirty="0" smtClean="0">
                <a:solidFill>
                  <a:schemeClr val="tx1"/>
                </a:solidFill>
                <a:ea typeface="Amatic SC"/>
                <a:cs typeface="Amatic SC"/>
                <a:sym typeface="Amatic SC"/>
              </a:rPr>
              <a:t>constituents.</a:t>
            </a:r>
            <a:endParaRPr sz="2400" dirty="0">
              <a:solidFill>
                <a:schemeClr val="tx1"/>
              </a:solidFill>
              <a:ea typeface="Amatic SC"/>
              <a:cs typeface="Amatic SC"/>
              <a:sym typeface="Amatic SC"/>
            </a:endParaRPr>
          </a:p>
          <a:p>
            <a:pPr marL="0" lvl="0" indent="0" algn="l" rtl="0">
              <a:spcBef>
                <a:spcPts val="1200"/>
              </a:spcBef>
              <a:spcAft>
                <a:spcPts val="0"/>
              </a:spcAft>
              <a:buNone/>
            </a:pPr>
            <a:endParaRPr sz="2900" dirty="0">
              <a:solidFill>
                <a:schemeClr val="accent1"/>
              </a:solidFill>
              <a:latin typeface="Amatic SC"/>
              <a:ea typeface="Amatic SC"/>
              <a:cs typeface="Amatic SC"/>
              <a:sym typeface="Amatic SC"/>
            </a:endParaRPr>
          </a:p>
          <a:p>
            <a:pPr marL="0" lvl="0" indent="0" algn="l" rtl="0">
              <a:spcBef>
                <a:spcPts val="1200"/>
              </a:spcBef>
              <a:spcAft>
                <a:spcPts val="1200"/>
              </a:spcAft>
              <a:buNone/>
            </a:pPr>
            <a:endParaRPr sz="2900" dirty="0">
              <a:solidFill>
                <a:schemeClr val="accent1"/>
              </a:solidFill>
              <a:latin typeface="Amatic SC"/>
              <a:ea typeface="Amatic SC"/>
              <a:cs typeface="Amatic SC"/>
              <a:sym typeface="Amatic S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Plan of Action</a:t>
            </a:r>
            <a:endParaRPr b="1" dirty="0"/>
          </a:p>
        </p:txBody>
      </p:sp>
      <p:sp>
        <p:nvSpPr>
          <p:cNvPr id="107" name="Google Shape;107;p21"/>
          <p:cNvSpPr txBox="1">
            <a:spLocks noGrp="1"/>
          </p:cNvSpPr>
          <p:nvPr>
            <p:ph type="body" idx="1"/>
          </p:nvPr>
        </p:nvSpPr>
        <p:spPr>
          <a:xfrm>
            <a:off x="311700" y="1228675"/>
            <a:ext cx="7236582" cy="3340200"/>
          </a:xfrm>
          <a:prstGeom prst="rect">
            <a:avLst/>
          </a:prstGeom>
        </p:spPr>
        <p:txBody>
          <a:bodyPr spcFirstLastPara="1" wrap="square" lIns="91425" tIns="91425" rIns="91425" bIns="91425" anchor="t" anchorCtr="0">
            <a:normAutofit/>
          </a:bodyPr>
          <a:lstStyle/>
          <a:p>
            <a:pPr marL="0" lvl="0" indent="0" algn="l" rtl="0">
              <a:lnSpc>
                <a:spcPct val="105000"/>
              </a:lnSpc>
              <a:spcBef>
                <a:spcPts val="0"/>
              </a:spcBef>
              <a:spcAft>
                <a:spcPts val="0"/>
              </a:spcAft>
              <a:buSzPts val="935"/>
              <a:buNone/>
            </a:pPr>
            <a:r>
              <a:rPr lang="en" sz="2400" dirty="0">
                <a:solidFill>
                  <a:schemeClr val="tx1"/>
                </a:solidFill>
                <a:ea typeface="Amatic SC"/>
                <a:cs typeface="Amatic SC"/>
                <a:sym typeface="Amatic SC"/>
              </a:rPr>
              <a:t>b.	Discussion</a:t>
            </a:r>
            <a:endParaRPr sz="2400" dirty="0">
              <a:solidFill>
                <a:schemeClr val="tx1"/>
              </a:solidFill>
              <a:ea typeface="Amatic SC"/>
              <a:cs typeface="Amatic SC"/>
              <a:sym typeface="Amatic SC"/>
            </a:endParaRPr>
          </a:p>
          <a:p>
            <a:pPr marL="0" lvl="0" indent="0" algn="l" rtl="0">
              <a:lnSpc>
                <a:spcPct val="105000"/>
              </a:lnSpc>
              <a:spcBef>
                <a:spcPts val="1200"/>
              </a:spcBef>
              <a:spcAft>
                <a:spcPts val="1200"/>
              </a:spcAft>
              <a:buSzPts val="935"/>
              <a:buNone/>
            </a:pPr>
            <a:r>
              <a:rPr lang="en" sz="2400" dirty="0">
                <a:solidFill>
                  <a:schemeClr val="tx1"/>
                </a:solidFill>
                <a:ea typeface="Amatic SC"/>
                <a:cs typeface="Amatic SC"/>
                <a:sym typeface="Amatic SC"/>
              </a:rPr>
              <a:t>The proponents will conduct a short discussion to the residents of the barangay introducing their project and explaining how it works. They will also discuss about waste management including recycling and other related topics.</a:t>
            </a:r>
            <a:endParaRPr sz="2400" dirty="0">
              <a:solidFill>
                <a:schemeClr val="tx1"/>
              </a:solidFill>
              <a:ea typeface="Amatic SC"/>
              <a:cs typeface="Amatic SC"/>
              <a:sym typeface="Amatic S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2"/>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Plan of Action</a:t>
            </a:r>
            <a:endParaRPr b="1"/>
          </a:p>
        </p:txBody>
      </p:sp>
      <p:sp>
        <p:nvSpPr>
          <p:cNvPr id="113" name="Google Shape;113;p22"/>
          <p:cNvSpPr txBox="1">
            <a:spLocks noGrp="1"/>
          </p:cNvSpPr>
          <p:nvPr>
            <p:ph type="body" idx="1"/>
          </p:nvPr>
        </p:nvSpPr>
        <p:spPr>
          <a:xfrm>
            <a:off x="311700" y="1228675"/>
            <a:ext cx="7344159" cy="334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dirty="0">
                <a:solidFill>
                  <a:schemeClr val="tx1"/>
                </a:solidFill>
                <a:ea typeface="Amatic SC"/>
                <a:cs typeface="Amatic SC"/>
                <a:sym typeface="Amatic SC"/>
              </a:rPr>
              <a:t>c.	Action</a:t>
            </a:r>
            <a:endParaRPr sz="2400" dirty="0">
              <a:solidFill>
                <a:schemeClr val="tx1"/>
              </a:solidFill>
              <a:ea typeface="Amatic SC"/>
              <a:cs typeface="Amatic SC"/>
              <a:sym typeface="Amatic SC"/>
            </a:endParaRPr>
          </a:p>
          <a:p>
            <a:pPr marL="0" lvl="0" indent="0" algn="l" rtl="0">
              <a:spcBef>
                <a:spcPts val="1200"/>
              </a:spcBef>
              <a:spcAft>
                <a:spcPts val="0"/>
              </a:spcAft>
              <a:buNone/>
            </a:pPr>
            <a:r>
              <a:rPr lang="en" sz="2400" dirty="0">
                <a:solidFill>
                  <a:schemeClr val="tx1"/>
                </a:solidFill>
                <a:ea typeface="Amatic SC"/>
                <a:cs typeface="Amatic SC"/>
                <a:sym typeface="Amatic SC"/>
              </a:rPr>
              <a:t>They will start putting the trash bins and label them accordingly. It will be placed every 100-meters. </a:t>
            </a:r>
            <a:endParaRPr sz="2400" dirty="0">
              <a:solidFill>
                <a:schemeClr val="tx1"/>
              </a:solidFill>
              <a:ea typeface="Amatic SC"/>
              <a:cs typeface="Amatic SC"/>
              <a:sym typeface="Amatic SC"/>
            </a:endParaRPr>
          </a:p>
          <a:p>
            <a:pPr marL="0" lvl="0" indent="0" algn="l" rtl="0">
              <a:spcBef>
                <a:spcPts val="1200"/>
              </a:spcBef>
              <a:spcAft>
                <a:spcPts val="1200"/>
              </a:spcAft>
              <a:buNone/>
            </a:pPr>
            <a:endParaRPr sz="2400" dirty="0">
              <a:solidFill>
                <a:schemeClr val="tx1"/>
              </a:solidFill>
              <a:ea typeface="Amatic SC"/>
              <a:cs typeface="Amatic SC"/>
              <a:sym typeface="Amatic S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3"/>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Financial Plan</a:t>
            </a:r>
            <a:endParaRPr b="1" dirty="0"/>
          </a:p>
        </p:txBody>
      </p:sp>
      <p:sp>
        <p:nvSpPr>
          <p:cNvPr id="119" name="Google Shape;119;p23"/>
          <p:cNvSpPr txBox="1">
            <a:spLocks noGrp="1"/>
          </p:cNvSpPr>
          <p:nvPr>
            <p:ph type="body" idx="1"/>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20" name="Google Shape;120;p23"/>
          <p:cNvPicPr preferRelativeResize="0"/>
          <p:nvPr/>
        </p:nvPicPr>
        <p:blipFill>
          <a:blip r:embed="rId3">
            <a:alphaModFix/>
          </a:blip>
          <a:stretch>
            <a:fillRect/>
          </a:stretch>
        </p:blipFill>
        <p:spPr>
          <a:xfrm>
            <a:off x="311700" y="1228675"/>
            <a:ext cx="8520600" cy="20614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4"/>
          <p:cNvSpPr txBox="1">
            <a:spLocks noGrp="1"/>
          </p:cNvSpPr>
          <p:nvPr>
            <p:ph type="title"/>
          </p:nvPr>
        </p:nvSpPr>
        <p:spPr>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t>Responsibilities of Agencies Involved</a:t>
            </a:r>
            <a:endParaRPr b="1" dirty="0"/>
          </a:p>
        </p:txBody>
      </p:sp>
      <p:sp>
        <p:nvSpPr>
          <p:cNvPr id="126" name="Google Shape;126;p24"/>
          <p:cNvSpPr txBox="1">
            <a:spLocks noGrp="1"/>
          </p:cNvSpPr>
          <p:nvPr>
            <p:ph type="body" idx="1"/>
          </p:nvPr>
        </p:nvSpPr>
        <p:spPr>
          <a:xfrm>
            <a:off x="311700" y="1283000"/>
            <a:ext cx="7326229" cy="3340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2000" dirty="0"/>
              <a:t>The Barangay or SK officials are responsible in doing the final disposal of the garbages that fall under the category of biodegradable as well as in the final judgement for the garbages that fall under the category of non- biodegradable once the trash cans reached their full capacity. They may sell it to junk shops, or recycle it themselves to form a useful product.</a:t>
            </a:r>
            <a:endParaRPr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THANK YOU!</a:t>
            </a:r>
            <a:endParaRPr lang="en-US" dirty="0"/>
          </a:p>
        </p:txBody>
      </p:sp>
      <p:sp>
        <p:nvSpPr>
          <p:cNvPr id="3" name="Text Placeholder 2"/>
          <p:cNvSpPr>
            <a:spLocks noGrp="1"/>
          </p:cNvSpPr>
          <p:nvPr>
            <p:ph type="body" sz="quarter" idx="13"/>
          </p:nvPr>
        </p:nvSpPr>
        <p:spPr/>
        <p:txBody>
          <a:bodyPr/>
          <a:lstStyle/>
          <a:p>
            <a:endParaRPr lang="en-US" dirty="0"/>
          </a:p>
        </p:txBody>
      </p:sp>
      <p:sp>
        <p:nvSpPr>
          <p:cNvPr id="4" name="Text Placeholder 3"/>
          <p:cNvSpPr>
            <a:spLocks noGrp="1"/>
          </p:cNvSpPr>
          <p:nvPr>
            <p:ph type="body" idx="1"/>
          </p:nvPr>
        </p:nvSpPr>
        <p:spPr/>
        <p:txBody>
          <a:bodyPr>
            <a:normAutofit fontScale="92500"/>
          </a:bodyPr>
          <a:lstStyle/>
          <a:p>
            <a:r>
              <a:rPr lang="en-US" dirty="0"/>
              <a:t>Prepared by:</a:t>
            </a:r>
          </a:p>
          <a:p>
            <a:r>
              <a:rPr lang="en-US" dirty="0" smtClean="0"/>
              <a:t>Nathan </a:t>
            </a:r>
            <a:r>
              <a:rPr lang="en-US" dirty="0" err="1" smtClean="0"/>
              <a:t>Perdon</a:t>
            </a:r>
            <a:endParaRPr lang="en-US" dirty="0" smtClean="0"/>
          </a:p>
          <a:p>
            <a:r>
              <a:rPr lang="en-US" dirty="0" smtClean="0"/>
              <a:t>Angel </a:t>
            </a:r>
            <a:r>
              <a:rPr lang="en-US" dirty="0" err="1" smtClean="0"/>
              <a:t>Atasha</a:t>
            </a:r>
            <a:r>
              <a:rPr lang="en-US" dirty="0" smtClean="0"/>
              <a:t> </a:t>
            </a:r>
            <a:r>
              <a:rPr lang="en-US" dirty="0" err="1" smtClean="0"/>
              <a:t>Paramio</a:t>
            </a:r>
            <a:endParaRPr lang="en-US" dirty="0"/>
          </a:p>
          <a:p>
            <a:r>
              <a:rPr lang="en-US" dirty="0" err="1" smtClean="0"/>
              <a:t>Analyn</a:t>
            </a:r>
            <a:r>
              <a:rPr lang="en-US" dirty="0" smtClean="0"/>
              <a:t> Dino</a:t>
            </a:r>
            <a:endParaRPr lang="en-US" dirty="0"/>
          </a:p>
        </p:txBody>
      </p:sp>
    </p:spTree>
    <p:extLst>
      <p:ext uri="{BB962C8B-B14F-4D97-AF65-F5344CB8AC3E}">
        <p14:creationId xmlns:p14="http://schemas.microsoft.com/office/powerpoint/2010/main" val="39577304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46</TotalTime>
  <Words>779</Words>
  <Application>Microsoft Office PowerPoint</Application>
  <PresentationFormat>On-screen Show (16:9)</PresentationFormat>
  <Paragraphs>66</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Trebuchet MS</vt:lpstr>
      <vt:lpstr>Amatic SC</vt:lpstr>
      <vt:lpstr>Arial</vt:lpstr>
      <vt:lpstr>Wingdings 3</vt:lpstr>
      <vt:lpstr>Facet</vt:lpstr>
      <vt:lpstr>Bin It Right: A Garbage Segregation Project for a Greener Tomorrow</vt:lpstr>
      <vt:lpstr>Rationale of the Project</vt:lpstr>
      <vt:lpstr>Rationale of the Project</vt:lpstr>
      <vt:lpstr>Rationale of the Project</vt:lpstr>
      <vt:lpstr>Objectives of the Project</vt:lpstr>
      <vt:lpstr>Objectives of the Project</vt:lpstr>
      <vt:lpstr>Sample Pictures of the proposed garbage dumpsters</vt:lpstr>
      <vt:lpstr>Plan of Action</vt:lpstr>
      <vt:lpstr>Plan of Action</vt:lpstr>
      <vt:lpstr>Plan of Action</vt:lpstr>
      <vt:lpstr>Financial Plan</vt:lpstr>
      <vt:lpstr>Responsibilities of Agencies Involved</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Bin It Right: A Garbage Segregation Project for a Greener Tomorrow</dc:title>
  <cp:lastModifiedBy>ECE Lab</cp:lastModifiedBy>
  <cp:revision>5</cp:revision>
  <dcterms:modified xsi:type="dcterms:W3CDTF">2023-10-09T05:57:16Z</dcterms:modified>
</cp:coreProperties>
</file>