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
  </p:notesMasterIdLst>
  <p:sldIdLst>
    <p:sldId id="256" r:id="rId2"/>
    <p:sldId id="257" r:id="rId3"/>
    <p:sldId id="258"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8" d="100"/>
          <a:sy n="68" d="100"/>
        </p:scale>
        <p:origin x="81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68FEEA-1508-421E-82D3-6620C737FEA9}" type="datetimeFigureOut">
              <a:rPr lang="en-US" smtClean="0"/>
              <a:t>5/22/2023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AA27B2-5C6B-4917-AB95-0F308322B28E}" type="slidenum">
              <a:rPr lang="en-US" smtClean="0"/>
              <a:t>‹#›</a:t>
            </a:fld>
            <a:endParaRPr lang="en-US"/>
          </a:p>
        </p:txBody>
      </p:sp>
    </p:spTree>
    <p:extLst>
      <p:ext uri="{BB962C8B-B14F-4D97-AF65-F5344CB8AC3E}">
        <p14:creationId xmlns:p14="http://schemas.microsoft.com/office/powerpoint/2010/main" val="23865638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TIME &amp; ATTENDANCE</a:t>
            </a:r>
          </a:p>
          <a:p>
            <a:endParaRPr lang="en-US" dirty="0"/>
          </a:p>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sz="1200" dirty="0">
                <a:effectLst/>
                <a:latin typeface="Calibri" panose="020F0502020204030204" pitchFamily="34" charset="0"/>
                <a:ea typeface="Calibri" panose="020F0502020204030204" pitchFamily="34" charset="0"/>
                <a:cs typeface="Times New Roman" panose="02020603050405020304" pitchFamily="18" charset="0"/>
              </a:rPr>
              <a:t>WORK HOURS refers to the period when work starts and ends.</a:t>
            </a:r>
          </a:p>
          <a:p>
            <a:pPr marL="0" marR="0">
              <a:lnSpc>
                <a:spcPct val="107000"/>
              </a:lnSpc>
              <a:spcBef>
                <a:spcPts val="0"/>
              </a:spcBef>
              <a:spcAft>
                <a:spcPts val="80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 </a:t>
            </a:r>
          </a:p>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sz="1200" dirty="0">
                <a:effectLst/>
                <a:latin typeface="Calibri" panose="020F0502020204030204" pitchFamily="34" charset="0"/>
                <a:ea typeface="Calibri" panose="020F0502020204030204" pitchFamily="34" charset="0"/>
                <a:cs typeface="Times New Roman" panose="02020603050405020304" pitchFamily="18" charset="0"/>
              </a:rPr>
              <a:t>ON-THE-DOT means exactly at the right time (no flex)</a:t>
            </a:r>
          </a:p>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sz="1200" dirty="0">
                <a:effectLst/>
                <a:latin typeface="Calibri" panose="020F0502020204030204" pitchFamily="34" charset="0"/>
                <a:ea typeface="Calibri" panose="020F0502020204030204" pitchFamily="34" charset="0"/>
                <a:cs typeface="Times New Roman" panose="02020603050405020304" pitchFamily="18" charset="0"/>
              </a:rPr>
              <a:t>SEMI-FLEXIBLE TIME refers to the time allowance an employee may start  and end his work hours in a given day which is determined to be at most, plus two hour(s) before and after the regular shift schedule</a:t>
            </a:r>
          </a:p>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sz="1200" dirty="0">
                <a:effectLst/>
                <a:latin typeface="Calibri" panose="020F0502020204030204" pitchFamily="34" charset="0"/>
                <a:ea typeface="Calibri" panose="020F0502020204030204" pitchFamily="34" charset="0"/>
                <a:cs typeface="Times New Roman" panose="02020603050405020304" pitchFamily="18" charset="0"/>
              </a:rPr>
              <a:t>TARDINESS refers to the failure to report on the correct or usual or expected start of work hours. Employees who report to work after the latest start time of their applicable work schedules / shifts are considered tardy with corresponding deductions in pay/sanction as applicable.</a:t>
            </a:r>
          </a:p>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sz="1200" dirty="0">
                <a:effectLst/>
                <a:latin typeface="Calibri" panose="020F0502020204030204" pitchFamily="34" charset="0"/>
                <a:ea typeface="Calibri" panose="020F0502020204030204" pitchFamily="34" charset="0"/>
                <a:cs typeface="Times New Roman" panose="02020603050405020304" pitchFamily="18" charset="0"/>
              </a:rPr>
              <a:t>INCIDENT refers to an occurrence, an event</a:t>
            </a:r>
          </a:p>
          <a:p>
            <a:pPr marL="0" marR="0">
              <a:lnSpc>
                <a:spcPct val="107000"/>
              </a:lnSpc>
              <a:spcBef>
                <a:spcPts val="0"/>
              </a:spcBef>
              <a:spcAft>
                <a:spcPts val="80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 </a:t>
            </a:r>
            <a:endParaRPr lang="en-US" dirty="0"/>
          </a:p>
        </p:txBody>
      </p:sp>
      <p:sp>
        <p:nvSpPr>
          <p:cNvPr id="4" name="Slide Number Placeholder 3"/>
          <p:cNvSpPr>
            <a:spLocks noGrp="1"/>
          </p:cNvSpPr>
          <p:nvPr>
            <p:ph type="sldNum" sz="quarter" idx="5"/>
          </p:nvPr>
        </p:nvSpPr>
        <p:spPr/>
        <p:txBody>
          <a:bodyPr/>
          <a:lstStyle/>
          <a:p>
            <a:fld id="{C4AA27B2-5C6B-4917-AB95-0F308322B28E}" type="slidenum">
              <a:rPr lang="en-US" smtClean="0"/>
              <a:t>2</a:t>
            </a:fld>
            <a:endParaRPr lang="en-US"/>
          </a:p>
        </p:txBody>
      </p:sp>
    </p:spTree>
    <p:extLst>
      <p:ext uri="{BB962C8B-B14F-4D97-AF65-F5344CB8AC3E}">
        <p14:creationId xmlns:p14="http://schemas.microsoft.com/office/powerpoint/2010/main" val="23383212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TIME &amp; ATTENDANCE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r>
              <a:rPr lang="en-US" altLang="en-US" b="1" dirty="0">
                <a:solidFill>
                  <a:srgbClr val="0070C0"/>
                </a:solidFill>
              </a:rPr>
              <a:t>ABSENCE WITHOUT OFFICIAL LEAVE (AWOL)</a:t>
            </a:r>
          </a:p>
          <a:p>
            <a:pPr marL="342900" indent="-342900">
              <a:buFont typeface="Arial" panose="020B0604020202020204" pitchFamily="34" charset="0"/>
              <a:buChar char="•"/>
            </a:pPr>
            <a:r>
              <a:rPr lang="en-US" altLang="en-US" dirty="0">
                <a:solidFill>
                  <a:schemeClr val="tx1"/>
                </a:solidFill>
              </a:rPr>
              <a:t>Incidence is reckoned on per day basis within a calendar year</a:t>
            </a:r>
          </a:p>
          <a:p>
            <a:endParaRPr lang="en-US" altLang="en-US" dirty="0">
              <a:solidFill>
                <a:schemeClr val="tx1"/>
              </a:solidFill>
            </a:endParaRPr>
          </a:p>
          <a:p>
            <a:r>
              <a:rPr lang="en-US" altLang="en-US" b="1" dirty="0">
                <a:solidFill>
                  <a:srgbClr val="0070C0"/>
                </a:solidFill>
              </a:rPr>
              <a:t>ABANDONEMENT OF WORK</a:t>
            </a:r>
          </a:p>
          <a:p>
            <a:pPr marL="342900" indent="-342900">
              <a:buFont typeface="Arial" panose="020B0604020202020204" pitchFamily="34" charset="0"/>
              <a:buChar char="•"/>
            </a:pPr>
            <a:r>
              <a:rPr lang="en-US" altLang="en-US" dirty="0">
                <a:solidFill>
                  <a:schemeClr val="tx1"/>
                </a:solidFill>
              </a:rPr>
              <a:t>Failure to report for work for five (5) days without prior approval from the immediate superior will result to dismissal. </a:t>
            </a:r>
          </a:p>
          <a:p>
            <a:endParaRPr lang="en-US" dirty="0"/>
          </a:p>
        </p:txBody>
      </p:sp>
      <p:sp>
        <p:nvSpPr>
          <p:cNvPr id="4" name="Slide Number Placeholder 3"/>
          <p:cNvSpPr>
            <a:spLocks noGrp="1"/>
          </p:cNvSpPr>
          <p:nvPr>
            <p:ph type="sldNum" sz="quarter" idx="5"/>
          </p:nvPr>
        </p:nvSpPr>
        <p:spPr/>
        <p:txBody>
          <a:bodyPr/>
          <a:lstStyle/>
          <a:p>
            <a:fld id="{C4AA27B2-5C6B-4917-AB95-0F308322B28E}" type="slidenum">
              <a:rPr lang="en-US" smtClean="0"/>
              <a:t>3</a:t>
            </a:fld>
            <a:endParaRPr lang="en-US"/>
          </a:p>
        </p:txBody>
      </p:sp>
    </p:spTree>
    <p:extLst>
      <p:ext uri="{BB962C8B-B14F-4D97-AF65-F5344CB8AC3E}">
        <p14:creationId xmlns:p14="http://schemas.microsoft.com/office/powerpoint/2010/main" val="2066931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CODE OF EMPLOYEE DISCIPLINE DOCUMENTS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r>
              <a:rPr lang="en-US" sz="2800" b="1" dirty="0"/>
              <a:t>OTHER POLICIES &amp; GUIDELINES</a:t>
            </a:r>
          </a:p>
          <a:p>
            <a:endParaRPr lang="en-US" sz="1000" b="1" dirty="0"/>
          </a:p>
          <a:p>
            <a:pPr marL="285750" indent="-285750">
              <a:buFont typeface="Arial" panose="020B0604020202020204" pitchFamily="34" charset="0"/>
              <a:buChar char="•"/>
            </a:pPr>
            <a:r>
              <a:rPr lang="en-US" sz="2400" dirty="0"/>
              <a:t>Information Security Policies (ISMS)</a:t>
            </a:r>
          </a:p>
          <a:p>
            <a:pPr marL="285750" indent="-285750">
              <a:buFont typeface="Arial" panose="020B0604020202020204" pitchFamily="34" charset="0"/>
              <a:buChar char="•"/>
            </a:pPr>
            <a:r>
              <a:rPr lang="en-US" sz="2400" dirty="0"/>
              <a:t>Training Agreements (MOA)</a:t>
            </a:r>
          </a:p>
          <a:p>
            <a:pPr marL="285750" indent="-285750">
              <a:buFont typeface="Arial" panose="020B0604020202020204" pitchFamily="34" charset="0"/>
              <a:buChar char="•"/>
            </a:pPr>
            <a:r>
              <a:rPr lang="en-US" sz="2400" dirty="0"/>
              <a:t>Other Rules &amp; Regulations prescribed by FPT.</a:t>
            </a:r>
          </a:p>
          <a:p>
            <a:pPr marL="742950" lvl="1" indent="-285750">
              <a:buFont typeface="Arial" panose="020B0604020202020204" pitchFamily="34" charset="0"/>
              <a:buChar char="•"/>
            </a:pPr>
            <a:r>
              <a:rPr lang="en-US" sz="2400" dirty="0"/>
              <a:t>PEZA guidelines</a:t>
            </a:r>
          </a:p>
          <a:p>
            <a:pPr marL="742950" lvl="1" indent="-285750">
              <a:buFont typeface="Arial" panose="020B0604020202020204" pitchFamily="34" charset="0"/>
              <a:buChar char="•"/>
            </a:pPr>
            <a:r>
              <a:rPr lang="en-US" sz="2400" dirty="0"/>
              <a:t>Finance-related policies</a:t>
            </a:r>
          </a:p>
          <a:p>
            <a:pPr marL="742950" lvl="1" indent="-285750">
              <a:buFont typeface="Arial" panose="020B0604020202020204" pitchFamily="34" charset="0"/>
              <a:buChar char="•"/>
            </a:pPr>
            <a:r>
              <a:rPr lang="en-US" sz="2400" dirty="0"/>
              <a:t>established work-specific processes, etc. </a:t>
            </a:r>
            <a:endParaRPr lang="en-PH" sz="2400" dirty="0"/>
          </a:p>
          <a:p>
            <a:endParaRPr lang="en-US" dirty="0"/>
          </a:p>
        </p:txBody>
      </p:sp>
      <p:sp>
        <p:nvSpPr>
          <p:cNvPr id="4" name="Slide Number Placeholder 3"/>
          <p:cNvSpPr>
            <a:spLocks noGrp="1"/>
          </p:cNvSpPr>
          <p:nvPr>
            <p:ph type="sldNum" sz="quarter" idx="5"/>
          </p:nvPr>
        </p:nvSpPr>
        <p:spPr/>
        <p:txBody>
          <a:bodyPr/>
          <a:lstStyle/>
          <a:p>
            <a:fld id="{C4AA27B2-5C6B-4917-AB95-0F308322B28E}" type="slidenum">
              <a:rPr lang="en-US" smtClean="0"/>
              <a:t>4</a:t>
            </a:fld>
            <a:endParaRPr lang="en-US"/>
          </a:p>
        </p:txBody>
      </p:sp>
    </p:spTree>
    <p:extLst>
      <p:ext uri="{BB962C8B-B14F-4D97-AF65-F5344CB8AC3E}">
        <p14:creationId xmlns:p14="http://schemas.microsoft.com/office/powerpoint/2010/main" val="28800896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0B969-122F-A63B-218E-EA21E3C2CE3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D398CE4-2329-DA25-5DB3-BB6C7471A9D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C1F3D82-B373-47DF-625A-1EA7A58EB2DD}"/>
              </a:ext>
            </a:extLst>
          </p:cNvPr>
          <p:cNvSpPr>
            <a:spLocks noGrp="1"/>
          </p:cNvSpPr>
          <p:nvPr>
            <p:ph type="dt" sz="half" idx="10"/>
          </p:nvPr>
        </p:nvSpPr>
        <p:spPr/>
        <p:txBody>
          <a:bodyPr/>
          <a:lstStyle/>
          <a:p>
            <a:fld id="{6907667F-FAA3-4DED-8B40-0ED8451F9007}" type="datetimeFigureOut">
              <a:rPr lang="en-US" smtClean="0"/>
              <a:t>5/22/2023</a:t>
            </a:fld>
            <a:endParaRPr lang="en-US"/>
          </a:p>
        </p:txBody>
      </p:sp>
      <p:sp>
        <p:nvSpPr>
          <p:cNvPr id="5" name="Footer Placeholder 4">
            <a:extLst>
              <a:ext uri="{FF2B5EF4-FFF2-40B4-BE49-F238E27FC236}">
                <a16:creationId xmlns:a16="http://schemas.microsoft.com/office/drawing/2014/main" id="{E94496D8-ECFD-349B-B0CA-B3E34FD573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98B03B-60CA-D389-243D-D81DDC4CF4B2}"/>
              </a:ext>
            </a:extLst>
          </p:cNvPr>
          <p:cNvSpPr>
            <a:spLocks noGrp="1"/>
          </p:cNvSpPr>
          <p:nvPr>
            <p:ph type="sldNum" sz="quarter" idx="12"/>
          </p:nvPr>
        </p:nvSpPr>
        <p:spPr/>
        <p:txBody>
          <a:bodyPr/>
          <a:lstStyle/>
          <a:p>
            <a:fld id="{A5641B4E-028F-4499-B70E-3CE5393E5AAC}" type="slidenum">
              <a:rPr lang="en-US" smtClean="0"/>
              <a:t>‹#›</a:t>
            </a:fld>
            <a:endParaRPr lang="en-US"/>
          </a:p>
        </p:txBody>
      </p:sp>
    </p:spTree>
    <p:extLst>
      <p:ext uri="{BB962C8B-B14F-4D97-AF65-F5344CB8AC3E}">
        <p14:creationId xmlns:p14="http://schemas.microsoft.com/office/powerpoint/2010/main" val="37929865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AFEC69-A86D-BEE9-DE61-03169D9BD13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38E8F04-308C-6B52-EE41-1958E4ED8E5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D9B8199-7D68-8E44-D9F0-7E0F2A82943D}"/>
              </a:ext>
            </a:extLst>
          </p:cNvPr>
          <p:cNvSpPr>
            <a:spLocks noGrp="1"/>
          </p:cNvSpPr>
          <p:nvPr>
            <p:ph type="dt" sz="half" idx="10"/>
          </p:nvPr>
        </p:nvSpPr>
        <p:spPr/>
        <p:txBody>
          <a:bodyPr/>
          <a:lstStyle/>
          <a:p>
            <a:fld id="{6907667F-FAA3-4DED-8B40-0ED8451F9007}" type="datetimeFigureOut">
              <a:rPr lang="en-US" smtClean="0"/>
              <a:t>5/22/2023</a:t>
            </a:fld>
            <a:endParaRPr lang="en-US"/>
          </a:p>
        </p:txBody>
      </p:sp>
      <p:sp>
        <p:nvSpPr>
          <p:cNvPr id="5" name="Footer Placeholder 4">
            <a:extLst>
              <a:ext uri="{FF2B5EF4-FFF2-40B4-BE49-F238E27FC236}">
                <a16:creationId xmlns:a16="http://schemas.microsoft.com/office/drawing/2014/main" id="{76BF96CB-2783-24DA-39B9-C3622DFBC17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A83F287-9795-F9FD-8D7E-3BCAAFBEF98B}"/>
              </a:ext>
            </a:extLst>
          </p:cNvPr>
          <p:cNvSpPr>
            <a:spLocks noGrp="1"/>
          </p:cNvSpPr>
          <p:nvPr>
            <p:ph type="sldNum" sz="quarter" idx="12"/>
          </p:nvPr>
        </p:nvSpPr>
        <p:spPr/>
        <p:txBody>
          <a:bodyPr/>
          <a:lstStyle/>
          <a:p>
            <a:fld id="{A5641B4E-028F-4499-B70E-3CE5393E5AAC}" type="slidenum">
              <a:rPr lang="en-US" smtClean="0"/>
              <a:t>‹#›</a:t>
            </a:fld>
            <a:endParaRPr lang="en-US"/>
          </a:p>
        </p:txBody>
      </p:sp>
    </p:spTree>
    <p:extLst>
      <p:ext uri="{BB962C8B-B14F-4D97-AF65-F5344CB8AC3E}">
        <p14:creationId xmlns:p14="http://schemas.microsoft.com/office/powerpoint/2010/main" val="19696872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67907B-744F-8F69-CD91-E92946F0E63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712FFD9-8E5E-5E38-DEBD-45C72DBA73A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7FC8C2-2DA5-9D06-BEF1-2D697F0C7BC5}"/>
              </a:ext>
            </a:extLst>
          </p:cNvPr>
          <p:cNvSpPr>
            <a:spLocks noGrp="1"/>
          </p:cNvSpPr>
          <p:nvPr>
            <p:ph type="dt" sz="half" idx="10"/>
          </p:nvPr>
        </p:nvSpPr>
        <p:spPr/>
        <p:txBody>
          <a:bodyPr/>
          <a:lstStyle/>
          <a:p>
            <a:fld id="{6907667F-FAA3-4DED-8B40-0ED8451F9007}" type="datetimeFigureOut">
              <a:rPr lang="en-US" smtClean="0"/>
              <a:t>5/22/2023</a:t>
            </a:fld>
            <a:endParaRPr lang="en-US"/>
          </a:p>
        </p:txBody>
      </p:sp>
      <p:sp>
        <p:nvSpPr>
          <p:cNvPr id="5" name="Footer Placeholder 4">
            <a:extLst>
              <a:ext uri="{FF2B5EF4-FFF2-40B4-BE49-F238E27FC236}">
                <a16:creationId xmlns:a16="http://schemas.microsoft.com/office/drawing/2014/main" id="{44BCCEAB-8E12-F4B5-F5B5-C93F3411F9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E57DA02-E062-78AF-FFE5-3116FDADCCDB}"/>
              </a:ext>
            </a:extLst>
          </p:cNvPr>
          <p:cNvSpPr>
            <a:spLocks noGrp="1"/>
          </p:cNvSpPr>
          <p:nvPr>
            <p:ph type="sldNum" sz="quarter" idx="12"/>
          </p:nvPr>
        </p:nvSpPr>
        <p:spPr/>
        <p:txBody>
          <a:bodyPr/>
          <a:lstStyle/>
          <a:p>
            <a:fld id="{A5641B4E-028F-4499-B70E-3CE5393E5AAC}" type="slidenum">
              <a:rPr lang="en-US" smtClean="0"/>
              <a:t>‹#›</a:t>
            </a:fld>
            <a:endParaRPr lang="en-US"/>
          </a:p>
        </p:txBody>
      </p:sp>
    </p:spTree>
    <p:extLst>
      <p:ext uri="{BB962C8B-B14F-4D97-AF65-F5344CB8AC3E}">
        <p14:creationId xmlns:p14="http://schemas.microsoft.com/office/powerpoint/2010/main" val="34267012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F18F2E-ABDE-0D40-6F07-4C2AD11C69E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BABB560-E1DE-D248-2E9A-EF0C724AC44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7F5C3E6-4A26-E6DD-3424-487ADC587B1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409C858-417E-F082-0D44-57B14D8A15B1}"/>
              </a:ext>
            </a:extLst>
          </p:cNvPr>
          <p:cNvSpPr>
            <a:spLocks noGrp="1"/>
          </p:cNvSpPr>
          <p:nvPr>
            <p:ph type="dt" sz="half" idx="10"/>
          </p:nvPr>
        </p:nvSpPr>
        <p:spPr/>
        <p:txBody>
          <a:bodyPr/>
          <a:lstStyle/>
          <a:p>
            <a:fld id="{6907667F-FAA3-4DED-8B40-0ED8451F9007}" type="datetimeFigureOut">
              <a:rPr lang="en-US" smtClean="0"/>
              <a:t>5/22/2023</a:t>
            </a:fld>
            <a:endParaRPr lang="en-US"/>
          </a:p>
        </p:txBody>
      </p:sp>
      <p:sp>
        <p:nvSpPr>
          <p:cNvPr id="6" name="Footer Placeholder 5">
            <a:extLst>
              <a:ext uri="{FF2B5EF4-FFF2-40B4-BE49-F238E27FC236}">
                <a16:creationId xmlns:a16="http://schemas.microsoft.com/office/drawing/2014/main" id="{CF34DBBA-D506-58F1-0AB7-F5D95D111AB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5E5380D-E245-441E-1DD0-E2B50D533F7D}"/>
              </a:ext>
            </a:extLst>
          </p:cNvPr>
          <p:cNvSpPr>
            <a:spLocks noGrp="1"/>
          </p:cNvSpPr>
          <p:nvPr>
            <p:ph type="sldNum" sz="quarter" idx="12"/>
          </p:nvPr>
        </p:nvSpPr>
        <p:spPr/>
        <p:txBody>
          <a:bodyPr/>
          <a:lstStyle/>
          <a:p>
            <a:fld id="{A5641B4E-028F-4499-B70E-3CE5393E5AAC}" type="slidenum">
              <a:rPr lang="en-US" smtClean="0"/>
              <a:t>‹#›</a:t>
            </a:fld>
            <a:endParaRPr lang="en-US"/>
          </a:p>
        </p:txBody>
      </p:sp>
    </p:spTree>
    <p:extLst>
      <p:ext uri="{BB962C8B-B14F-4D97-AF65-F5344CB8AC3E}">
        <p14:creationId xmlns:p14="http://schemas.microsoft.com/office/powerpoint/2010/main" val="25499226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9C279-4694-62F1-16DC-4C7FBE5023D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6934BFC-F734-E2EB-BA57-6B5EC0B6047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599FE9F-4644-5B03-3767-6C9AAEF2AE0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B968136-D19B-2692-7BD9-FF38B5BCA9A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584C2F1-E53C-7D48-3AE9-BE35C1B5C59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C9B3D3A-A7FE-D3B2-6FDD-E27B7E9DFB6C}"/>
              </a:ext>
            </a:extLst>
          </p:cNvPr>
          <p:cNvSpPr>
            <a:spLocks noGrp="1"/>
          </p:cNvSpPr>
          <p:nvPr>
            <p:ph type="dt" sz="half" idx="10"/>
          </p:nvPr>
        </p:nvSpPr>
        <p:spPr/>
        <p:txBody>
          <a:bodyPr/>
          <a:lstStyle/>
          <a:p>
            <a:fld id="{6907667F-FAA3-4DED-8B40-0ED8451F9007}" type="datetimeFigureOut">
              <a:rPr lang="en-US" smtClean="0"/>
              <a:t>5/22/2023</a:t>
            </a:fld>
            <a:endParaRPr lang="en-US"/>
          </a:p>
        </p:txBody>
      </p:sp>
      <p:sp>
        <p:nvSpPr>
          <p:cNvPr id="8" name="Footer Placeholder 7">
            <a:extLst>
              <a:ext uri="{FF2B5EF4-FFF2-40B4-BE49-F238E27FC236}">
                <a16:creationId xmlns:a16="http://schemas.microsoft.com/office/drawing/2014/main" id="{17C8502C-9239-915B-31AF-FDD67119650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D21A8A0-54E9-C925-F922-41F139FF96E2}"/>
              </a:ext>
            </a:extLst>
          </p:cNvPr>
          <p:cNvSpPr>
            <a:spLocks noGrp="1"/>
          </p:cNvSpPr>
          <p:nvPr>
            <p:ph type="sldNum" sz="quarter" idx="12"/>
          </p:nvPr>
        </p:nvSpPr>
        <p:spPr/>
        <p:txBody>
          <a:bodyPr/>
          <a:lstStyle/>
          <a:p>
            <a:fld id="{A5641B4E-028F-4499-B70E-3CE5393E5AAC}" type="slidenum">
              <a:rPr lang="en-US" smtClean="0"/>
              <a:t>‹#›</a:t>
            </a:fld>
            <a:endParaRPr lang="en-US"/>
          </a:p>
        </p:txBody>
      </p:sp>
    </p:spTree>
    <p:extLst>
      <p:ext uri="{BB962C8B-B14F-4D97-AF65-F5344CB8AC3E}">
        <p14:creationId xmlns:p14="http://schemas.microsoft.com/office/powerpoint/2010/main" val="31403669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0B7AEF-F3CC-3D42-29D1-76E7BD782C8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D023659-7C0B-067B-9913-4F3476E21D37}"/>
              </a:ext>
            </a:extLst>
          </p:cNvPr>
          <p:cNvSpPr>
            <a:spLocks noGrp="1"/>
          </p:cNvSpPr>
          <p:nvPr>
            <p:ph type="dt" sz="half" idx="10"/>
          </p:nvPr>
        </p:nvSpPr>
        <p:spPr/>
        <p:txBody>
          <a:bodyPr/>
          <a:lstStyle/>
          <a:p>
            <a:fld id="{6907667F-FAA3-4DED-8B40-0ED8451F9007}" type="datetimeFigureOut">
              <a:rPr lang="en-US" smtClean="0"/>
              <a:t>5/22/2023</a:t>
            </a:fld>
            <a:endParaRPr lang="en-US"/>
          </a:p>
        </p:txBody>
      </p:sp>
      <p:sp>
        <p:nvSpPr>
          <p:cNvPr id="4" name="Footer Placeholder 3">
            <a:extLst>
              <a:ext uri="{FF2B5EF4-FFF2-40B4-BE49-F238E27FC236}">
                <a16:creationId xmlns:a16="http://schemas.microsoft.com/office/drawing/2014/main" id="{438FCA68-5AC8-74E9-C3FB-D88D440F690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B71BF0C-99E8-8585-3FF2-E548F353D562}"/>
              </a:ext>
            </a:extLst>
          </p:cNvPr>
          <p:cNvSpPr>
            <a:spLocks noGrp="1"/>
          </p:cNvSpPr>
          <p:nvPr>
            <p:ph type="sldNum" sz="quarter" idx="12"/>
          </p:nvPr>
        </p:nvSpPr>
        <p:spPr/>
        <p:txBody>
          <a:bodyPr/>
          <a:lstStyle/>
          <a:p>
            <a:fld id="{A5641B4E-028F-4499-B70E-3CE5393E5AAC}" type="slidenum">
              <a:rPr lang="en-US" smtClean="0"/>
              <a:t>‹#›</a:t>
            </a:fld>
            <a:endParaRPr lang="en-US"/>
          </a:p>
        </p:txBody>
      </p:sp>
    </p:spTree>
    <p:extLst>
      <p:ext uri="{BB962C8B-B14F-4D97-AF65-F5344CB8AC3E}">
        <p14:creationId xmlns:p14="http://schemas.microsoft.com/office/powerpoint/2010/main" val="19266608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9445C16-78BA-D2DB-3E60-22CC156FD2D3}"/>
              </a:ext>
            </a:extLst>
          </p:cNvPr>
          <p:cNvSpPr>
            <a:spLocks noGrp="1"/>
          </p:cNvSpPr>
          <p:nvPr>
            <p:ph type="dt" sz="half" idx="10"/>
          </p:nvPr>
        </p:nvSpPr>
        <p:spPr/>
        <p:txBody>
          <a:bodyPr/>
          <a:lstStyle/>
          <a:p>
            <a:fld id="{6907667F-FAA3-4DED-8B40-0ED8451F9007}" type="datetimeFigureOut">
              <a:rPr lang="en-US" smtClean="0"/>
              <a:t>5/22/2023</a:t>
            </a:fld>
            <a:endParaRPr lang="en-US"/>
          </a:p>
        </p:txBody>
      </p:sp>
      <p:sp>
        <p:nvSpPr>
          <p:cNvPr id="3" name="Footer Placeholder 2">
            <a:extLst>
              <a:ext uri="{FF2B5EF4-FFF2-40B4-BE49-F238E27FC236}">
                <a16:creationId xmlns:a16="http://schemas.microsoft.com/office/drawing/2014/main" id="{048723CB-B8D0-D25B-4DFD-5FF68014FFE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9A31252-5B08-3EDB-15F9-066569B1C851}"/>
              </a:ext>
            </a:extLst>
          </p:cNvPr>
          <p:cNvSpPr>
            <a:spLocks noGrp="1"/>
          </p:cNvSpPr>
          <p:nvPr>
            <p:ph type="sldNum" sz="quarter" idx="12"/>
          </p:nvPr>
        </p:nvSpPr>
        <p:spPr/>
        <p:txBody>
          <a:bodyPr/>
          <a:lstStyle/>
          <a:p>
            <a:fld id="{A5641B4E-028F-4499-B70E-3CE5393E5AAC}" type="slidenum">
              <a:rPr lang="en-US" smtClean="0"/>
              <a:t>‹#›</a:t>
            </a:fld>
            <a:endParaRPr lang="en-US"/>
          </a:p>
        </p:txBody>
      </p:sp>
    </p:spTree>
    <p:extLst>
      <p:ext uri="{BB962C8B-B14F-4D97-AF65-F5344CB8AC3E}">
        <p14:creationId xmlns:p14="http://schemas.microsoft.com/office/powerpoint/2010/main" val="40913046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F65A3-2126-6131-D44D-CD2D340F25B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B7E734B-1309-3B6F-392D-B63881765F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637F3DB-AC36-A4ED-C19B-397C277A885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2EB29E2-DE2A-FC9A-0CBD-5AD0C66ED223}"/>
              </a:ext>
            </a:extLst>
          </p:cNvPr>
          <p:cNvSpPr>
            <a:spLocks noGrp="1"/>
          </p:cNvSpPr>
          <p:nvPr>
            <p:ph type="dt" sz="half" idx="10"/>
          </p:nvPr>
        </p:nvSpPr>
        <p:spPr/>
        <p:txBody>
          <a:bodyPr/>
          <a:lstStyle/>
          <a:p>
            <a:fld id="{6907667F-FAA3-4DED-8B40-0ED8451F9007}" type="datetimeFigureOut">
              <a:rPr lang="en-US" smtClean="0"/>
              <a:t>5/22/2023</a:t>
            </a:fld>
            <a:endParaRPr lang="en-US"/>
          </a:p>
        </p:txBody>
      </p:sp>
      <p:sp>
        <p:nvSpPr>
          <p:cNvPr id="6" name="Footer Placeholder 5">
            <a:extLst>
              <a:ext uri="{FF2B5EF4-FFF2-40B4-BE49-F238E27FC236}">
                <a16:creationId xmlns:a16="http://schemas.microsoft.com/office/drawing/2014/main" id="{51F28C0A-31B3-26CC-D00F-4A14891F6E7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CDA3356-49EC-6BC5-A9F6-94AB9F7E1CC6}"/>
              </a:ext>
            </a:extLst>
          </p:cNvPr>
          <p:cNvSpPr>
            <a:spLocks noGrp="1"/>
          </p:cNvSpPr>
          <p:nvPr>
            <p:ph type="sldNum" sz="quarter" idx="12"/>
          </p:nvPr>
        </p:nvSpPr>
        <p:spPr/>
        <p:txBody>
          <a:bodyPr/>
          <a:lstStyle/>
          <a:p>
            <a:fld id="{A5641B4E-028F-4499-B70E-3CE5393E5AAC}" type="slidenum">
              <a:rPr lang="en-US" smtClean="0"/>
              <a:t>‹#›</a:t>
            </a:fld>
            <a:endParaRPr lang="en-US"/>
          </a:p>
        </p:txBody>
      </p:sp>
    </p:spTree>
    <p:extLst>
      <p:ext uri="{BB962C8B-B14F-4D97-AF65-F5344CB8AC3E}">
        <p14:creationId xmlns:p14="http://schemas.microsoft.com/office/powerpoint/2010/main" val="17765842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810AAC-8B25-9340-52AA-6BC5FF446F8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925FA47-3333-117D-796D-8FCAFB73B90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3EAB480-27A0-7F24-5DFA-98BA0C5A10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4185FDF-0137-3CF6-FA70-4F2AAD23D78D}"/>
              </a:ext>
            </a:extLst>
          </p:cNvPr>
          <p:cNvSpPr>
            <a:spLocks noGrp="1"/>
          </p:cNvSpPr>
          <p:nvPr>
            <p:ph type="dt" sz="half" idx="10"/>
          </p:nvPr>
        </p:nvSpPr>
        <p:spPr/>
        <p:txBody>
          <a:bodyPr/>
          <a:lstStyle/>
          <a:p>
            <a:fld id="{6907667F-FAA3-4DED-8B40-0ED8451F9007}" type="datetimeFigureOut">
              <a:rPr lang="en-US" smtClean="0"/>
              <a:t>5/22/2023</a:t>
            </a:fld>
            <a:endParaRPr lang="en-US"/>
          </a:p>
        </p:txBody>
      </p:sp>
      <p:sp>
        <p:nvSpPr>
          <p:cNvPr id="6" name="Footer Placeholder 5">
            <a:extLst>
              <a:ext uri="{FF2B5EF4-FFF2-40B4-BE49-F238E27FC236}">
                <a16:creationId xmlns:a16="http://schemas.microsoft.com/office/drawing/2014/main" id="{6C2059BC-2258-A7A7-38A4-EB96268441E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AE6B82F-73C6-FB11-9D28-5650D298F512}"/>
              </a:ext>
            </a:extLst>
          </p:cNvPr>
          <p:cNvSpPr>
            <a:spLocks noGrp="1"/>
          </p:cNvSpPr>
          <p:nvPr>
            <p:ph type="sldNum" sz="quarter" idx="12"/>
          </p:nvPr>
        </p:nvSpPr>
        <p:spPr/>
        <p:txBody>
          <a:bodyPr/>
          <a:lstStyle/>
          <a:p>
            <a:fld id="{A5641B4E-028F-4499-B70E-3CE5393E5AAC}" type="slidenum">
              <a:rPr lang="en-US" smtClean="0"/>
              <a:t>‹#›</a:t>
            </a:fld>
            <a:endParaRPr lang="en-US"/>
          </a:p>
        </p:txBody>
      </p:sp>
    </p:spTree>
    <p:extLst>
      <p:ext uri="{BB962C8B-B14F-4D97-AF65-F5344CB8AC3E}">
        <p14:creationId xmlns:p14="http://schemas.microsoft.com/office/powerpoint/2010/main" val="19795085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754FDC-B983-BA9B-0A75-13FD3D07BED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CA2283-E074-BD86-E84C-1FB6ABF9A9B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15F567E-4BAE-1559-3544-5FAA874095F1}"/>
              </a:ext>
            </a:extLst>
          </p:cNvPr>
          <p:cNvSpPr>
            <a:spLocks noGrp="1"/>
          </p:cNvSpPr>
          <p:nvPr>
            <p:ph type="dt" sz="half" idx="10"/>
          </p:nvPr>
        </p:nvSpPr>
        <p:spPr/>
        <p:txBody>
          <a:bodyPr/>
          <a:lstStyle/>
          <a:p>
            <a:fld id="{6907667F-FAA3-4DED-8B40-0ED8451F9007}" type="datetimeFigureOut">
              <a:rPr lang="en-US" smtClean="0"/>
              <a:t>5/22/2023</a:t>
            </a:fld>
            <a:endParaRPr lang="en-US"/>
          </a:p>
        </p:txBody>
      </p:sp>
      <p:sp>
        <p:nvSpPr>
          <p:cNvPr id="5" name="Footer Placeholder 4">
            <a:extLst>
              <a:ext uri="{FF2B5EF4-FFF2-40B4-BE49-F238E27FC236}">
                <a16:creationId xmlns:a16="http://schemas.microsoft.com/office/drawing/2014/main" id="{88CA86B0-6CAF-D4B3-83B6-156B4AB7303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D2BCF1-4081-D908-A167-EDF9FF9C9BE3}"/>
              </a:ext>
            </a:extLst>
          </p:cNvPr>
          <p:cNvSpPr>
            <a:spLocks noGrp="1"/>
          </p:cNvSpPr>
          <p:nvPr>
            <p:ph type="sldNum" sz="quarter" idx="12"/>
          </p:nvPr>
        </p:nvSpPr>
        <p:spPr/>
        <p:txBody>
          <a:bodyPr/>
          <a:lstStyle/>
          <a:p>
            <a:fld id="{A5641B4E-028F-4499-B70E-3CE5393E5AAC}" type="slidenum">
              <a:rPr lang="en-US" smtClean="0"/>
              <a:t>‹#›</a:t>
            </a:fld>
            <a:endParaRPr lang="en-US"/>
          </a:p>
        </p:txBody>
      </p:sp>
    </p:spTree>
    <p:extLst>
      <p:ext uri="{BB962C8B-B14F-4D97-AF65-F5344CB8AC3E}">
        <p14:creationId xmlns:p14="http://schemas.microsoft.com/office/powerpoint/2010/main" val="30364106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59131B8-91D3-B7B3-6D31-900E75B9CB2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73C0BF8-B2F7-F636-BC22-66A91D0BF6B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D7EA4BF-1F51-8C87-5CAB-222BBDB537FE}"/>
              </a:ext>
            </a:extLst>
          </p:cNvPr>
          <p:cNvSpPr>
            <a:spLocks noGrp="1"/>
          </p:cNvSpPr>
          <p:nvPr>
            <p:ph type="dt" sz="half" idx="10"/>
          </p:nvPr>
        </p:nvSpPr>
        <p:spPr/>
        <p:txBody>
          <a:bodyPr/>
          <a:lstStyle/>
          <a:p>
            <a:fld id="{6907667F-FAA3-4DED-8B40-0ED8451F9007}" type="datetimeFigureOut">
              <a:rPr lang="en-US" smtClean="0"/>
              <a:t>5/22/2023</a:t>
            </a:fld>
            <a:endParaRPr lang="en-US"/>
          </a:p>
        </p:txBody>
      </p:sp>
      <p:sp>
        <p:nvSpPr>
          <p:cNvPr id="5" name="Footer Placeholder 4">
            <a:extLst>
              <a:ext uri="{FF2B5EF4-FFF2-40B4-BE49-F238E27FC236}">
                <a16:creationId xmlns:a16="http://schemas.microsoft.com/office/drawing/2014/main" id="{236C55AD-6621-36B8-53D2-D7B3C9D7667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A5D60A-7730-595F-1C39-112281C3A304}"/>
              </a:ext>
            </a:extLst>
          </p:cNvPr>
          <p:cNvSpPr>
            <a:spLocks noGrp="1"/>
          </p:cNvSpPr>
          <p:nvPr>
            <p:ph type="sldNum" sz="quarter" idx="12"/>
          </p:nvPr>
        </p:nvSpPr>
        <p:spPr/>
        <p:txBody>
          <a:bodyPr/>
          <a:lstStyle/>
          <a:p>
            <a:fld id="{A5641B4E-028F-4499-B70E-3CE5393E5AAC}" type="slidenum">
              <a:rPr lang="en-US" smtClean="0"/>
              <a:t>‹#›</a:t>
            </a:fld>
            <a:endParaRPr lang="en-US"/>
          </a:p>
        </p:txBody>
      </p:sp>
    </p:spTree>
    <p:extLst>
      <p:ext uri="{BB962C8B-B14F-4D97-AF65-F5344CB8AC3E}">
        <p14:creationId xmlns:p14="http://schemas.microsoft.com/office/powerpoint/2010/main" val="32697144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E466412-D34E-8FC9-164F-B45DA1C06E3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11FF53F-C50E-6667-302F-300B209F60E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1F39256-B3C8-97A7-BAC0-4FB4722126D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07667F-FAA3-4DED-8B40-0ED8451F9007}" type="datetimeFigureOut">
              <a:rPr lang="en-US" smtClean="0"/>
              <a:t>5/22/2023</a:t>
            </a:fld>
            <a:endParaRPr lang="en-US"/>
          </a:p>
        </p:txBody>
      </p:sp>
      <p:sp>
        <p:nvSpPr>
          <p:cNvPr id="5" name="Footer Placeholder 4">
            <a:extLst>
              <a:ext uri="{FF2B5EF4-FFF2-40B4-BE49-F238E27FC236}">
                <a16:creationId xmlns:a16="http://schemas.microsoft.com/office/drawing/2014/main" id="{7B2194B5-08FD-D74B-4FEE-2CCB39E060F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0D6FE20-C331-6D20-5D4D-D0EB0C0A3CB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641B4E-028F-4499-B70E-3CE5393E5AAC}" type="slidenum">
              <a:rPr lang="en-US" smtClean="0"/>
              <a:t>‹#›</a:t>
            </a:fld>
            <a:endParaRPr lang="en-US"/>
          </a:p>
        </p:txBody>
      </p:sp>
    </p:spTree>
    <p:extLst>
      <p:ext uri="{BB962C8B-B14F-4D97-AF65-F5344CB8AC3E}">
        <p14:creationId xmlns:p14="http://schemas.microsoft.com/office/powerpoint/2010/main" val="32838598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5A4D38-43BD-B012-C14A-2D07C6E65D83}"/>
              </a:ext>
            </a:extLst>
          </p:cNvPr>
          <p:cNvSpPr>
            <a:spLocks noGrp="1"/>
          </p:cNvSpPr>
          <p:nvPr>
            <p:ph type="ctrTitle"/>
          </p:nvPr>
        </p:nvSpPr>
        <p:spPr/>
        <p:txBody>
          <a:bodyPr/>
          <a:lstStyle/>
          <a:p>
            <a:endParaRPr lang="en-US" dirty="0"/>
          </a:p>
        </p:txBody>
      </p:sp>
      <p:sp>
        <p:nvSpPr>
          <p:cNvPr id="3" name="Subtitle 2">
            <a:extLst>
              <a:ext uri="{FF2B5EF4-FFF2-40B4-BE49-F238E27FC236}">
                <a16:creationId xmlns:a16="http://schemas.microsoft.com/office/drawing/2014/main" id="{C67E4FB6-B535-87F3-536C-868C99A60DA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1781915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ECD0618-BE6E-0115-38BC-A9DEAD925F72}"/>
              </a:ext>
            </a:extLst>
          </p:cNvPr>
          <p:cNvSpPr txBox="1"/>
          <p:nvPr/>
        </p:nvSpPr>
        <p:spPr>
          <a:xfrm>
            <a:off x="912762" y="379214"/>
            <a:ext cx="6093372" cy="369332"/>
          </a:xfrm>
          <a:prstGeom prst="rect">
            <a:avLst/>
          </a:prstGeom>
          <a:noFill/>
        </p:spPr>
        <p:txBody>
          <a:bodyPr wrap="square">
            <a:spAutoFit/>
          </a:bodyPr>
          <a:lstStyle/>
          <a:p>
            <a:r>
              <a:rPr lang="en-US" dirty="0"/>
              <a:t>TIME &amp; ATTENDANCE</a:t>
            </a:r>
          </a:p>
        </p:txBody>
      </p:sp>
      <p:sp>
        <p:nvSpPr>
          <p:cNvPr id="7" name="TextBox 6">
            <a:extLst>
              <a:ext uri="{FF2B5EF4-FFF2-40B4-BE49-F238E27FC236}">
                <a16:creationId xmlns:a16="http://schemas.microsoft.com/office/drawing/2014/main" id="{80F5BEF9-56C5-B565-510C-A5434E1AB3D0}"/>
              </a:ext>
            </a:extLst>
          </p:cNvPr>
          <p:cNvSpPr txBox="1"/>
          <p:nvPr/>
        </p:nvSpPr>
        <p:spPr>
          <a:xfrm>
            <a:off x="681859" y="969264"/>
            <a:ext cx="6093372" cy="5140190"/>
          </a:xfrm>
          <a:prstGeom prst="rect">
            <a:avLst/>
          </a:prstGeom>
          <a:noFill/>
        </p:spPr>
        <p:txBody>
          <a:bodyPr wrap="square">
            <a:spAutoFit/>
          </a:bodyPr>
          <a:lstStyle/>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WORK HOURS refers to the period when work starts and ends.</a:t>
            </a: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ON-THE-DOT means exactly at the right time (no flex)</a:t>
            </a:r>
          </a:p>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SEMI-FLEXIBLE TIME refers to the time allowance an employee may start  and end his work hours in a given day which is determined to be at most, plus two hour(s) before and after the regular shift schedule</a:t>
            </a:r>
          </a:p>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TARDINESS refers to the failure to report on the correct or usual or expected start of work hours. Employees who report to work after the latest start time of their applicable work schedules / shifts are considered tardy with corresponding deductions in pay/sanction as applicable.</a:t>
            </a:r>
          </a:p>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INCIDENT refers to an occurrence, an event</a:t>
            </a: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304029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6DE5330-8F6D-CBDE-F861-A1C81E826776}"/>
              </a:ext>
            </a:extLst>
          </p:cNvPr>
          <p:cNvSpPr txBox="1"/>
          <p:nvPr/>
        </p:nvSpPr>
        <p:spPr>
          <a:xfrm>
            <a:off x="1105102" y="710452"/>
            <a:ext cx="6093372" cy="369332"/>
          </a:xfrm>
          <a:prstGeom prst="rect">
            <a:avLst/>
          </a:prstGeom>
          <a:noFill/>
        </p:spPr>
        <p:txBody>
          <a:bodyPr wrap="square">
            <a:spAutoFit/>
          </a:bodyPr>
          <a:lstStyle/>
          <a:p>
            <a:r>
              <a:rPr lang="en-US" dirty="0"/>
              <a:t>TIME &amp; ATTENDANCE</a:t>
            </a:r>
          </a:p>
        </p:txBody>
      </p:sp>
      <p:sp>
        <p:nvSpPr>
          <p:cNvPr id="5" name="TextBox 4">
            <a:extLst>
              <a:ext uri="{FF2B5EF4-FFF2-40B4-BE49-F238E27FC236}">
                <a16:creationId xmlns:a16="http://schemas.microsoft.com/office/drawing/2014/main" id="{045C4BBC-0463-34F5-A86A-8A326D2581E7}"/>
              </a:ext>
            </a:extLst>
          </p:cNvPr>
          <p:cNvSpPr txBox="1"/>
          <p:nvPr/>
        </p:nvSpPr>
        <p:spPr>
          <a:xfrm>
            <a:off x="666093" y="1344672"/>
            <a:ext cx="6093372" cy="2308324"/>
          </a:xfrm>
          <a:prstGeom prst="rect">
            <a:avLst/>
          </a:prstGeom>
          <a:noFill/>
        </p:spPr>
        <p:txBody>
          <a:bodyPr wrap="square">
            <a:spAutoFit/>
          </a:bodyPr>
          <a:lstStyle/>
          <a:p>
            <a:r>
              <a:rPr lang="en-US" altLang="en-US" b="1" dirty="0">
                <a:solidFill>
                  <a:srgbClr val="0070C0"/>
                </a:solidFill>
              </a:rPr>
              <a:t>ABSENCE WITHOUT OFFICIAL LEAVE (AWOL)</a:t>
            </a:r>
          </a:p>
          <a:p>
            <a:pPr marL="342900" indent="-342900">
              <a:buFont typeface="Arial" panose="020B0604020202020204" pitchFamily="34" charset="0"/>
              <a:buChar char="•"/>
            </a:pPr>
            <a:r>
              <a:rPr lang="en-US" altLang="en-US" dirty="0">
                <a:solidFill>
                  <a:schemeClr val="tx1"/>
                </a:solidFill>
              </a:rPr>
              <a:t>Incidence is reckoned on per day basis within a calendar year</a:t>
            </a:r>
          </a:p>
          <a:p>
            <a:endParaRPr lang="en-US" altLang="en-US" dirty="0">
              <a:solidFill>
                <a:schemeClr val="tx1"/>
              </a:solidFill>
            </a:endParaRPr>
          </a:p>
          <a:p>
            <a:r>
              <a:rPr lang="en-US" altLang="en-US" b="1" dirty="0">
                <a:solidFill>
                  <a:srgbClr val="0070C0"/>
                </a:solidFill>
              </a:rPr>
              <a:t>ABANDONEMENT OF WORK</a:t>
            </a:r>
          </a:p>
          <a:p>
            <a:pPr marL="342900" indent="-342900">
              <a:buFont typeface="Arial" panose="020B0604020202020204" pitchFamily="34" charset="0"/>
              <a:buChar char="•"/>
            </a:pPr>
            <a:r>
              <a:rPr lang="en-US" altLang="en-US" dirty="0">
                <a:solidFill>
                  <a:schemeClr val="tx1"/>
                </a:solidFill>
              </a:rPr>
              <a:t>Failure to report for work for five (5) days without prior approval from the immediate superior will result to dismissal. </a:t>
            </a:r>
          </a:p>
        </p:txBody>
      </p:sp>
    </p:spTree>
    <p:extLst>
      <p:ext uri="{BB962C8B-B14F-4D97-AF65-F5344CB8AC3E}">
        <p14:creationId xmlns:p14="http://schemas.microsoft.com/office/powerpoint/2010/main" val="21284258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59CB60B-B86D-26BD-FC1A-C957B00A7993}"/>
              </a:ext>
            </a:extLst>
          </p:cNvPr>
          <p:cNvSpPr txBox="1"/>
          <p:nvPr/>
        </p:nvSpPr>
        <p:spPr>
          <a:xfrm>
            <a:off x="476907" y="406541"/>
            <a:ext cx="6093372" cy="369332"/>
          </a:xfrm>
          <a:prstGeom prst="rect">
            <a:avLst/>
          </a:prstGeom>
          <a:noFill/>
        </p:spPr>
        <p:txBody>
          <a:bodyPr wrap="square">
            <a:spAutoFit/>
          </a:bodyPr>
          <a:lstStyle/>
          <a:p>
            <a:r>
              <a:rPr lang="en-US" dirty="0"/>
              <a:t>CODE OF EMPLOYEE DISCIPLINE DOCUMENTS</a:t>
            </a:r>
          </a:p>
        </p:txBody>
      </p:sp>
      <p:sp>
        <p:nvSpPr>
          <p:cNvPr id="5" name="TextBox 4">
            <a:extLst>
              <a:ext uri="{FF2B5EF4-FFF2-40B4-BE49-F238E27FC236}">
                <a16:creationId xmlns:a16="http://schemas.microsoft.com/office/drawing/2014/main" id="{3E878645-9D21-7499-3320-05FAF3E0BBD2}"/>
              </a:ext>
            </a:extLst>
          </p:cNvPr>
          <p:cNvSpPr txBox="1"/>
          <p:nvPr/>
        </p:nvSpPr>
        <p:spPr>
          <a:xfrm>
            <a:off x="476907" y="1178408"/>
            <a:ext cx="6093372" cy="2893100"/>
          </a:xfrm>
          <a:prstGeom prst="rect">
            <a:avLst/>
          </a:prstGeom>
          <a:noFill/>
        </p:spPr>
        <p:txBody>
          <a:bodyPr wrap="square">
            <a:spAutoFit/>
          </a:bodyPr>
          <a:lstStyle/>
          <a:p>
            <a:r>
              <a:rPr lang="en-US" sz="2800" b="1" dirty="0"/>
              <a:t>OTHER POLICIES &amp; GUIDELINES</a:t>
            </a:r>
          </a:p>
          <a:p>
            <a:endParaRPr lang="en-US" sz="1000" b="1" dirty="0"/>
          </a:p>
          <a:p>
            <a:pPr marL="285750" indent="-285750">
              <a:buFont typeface="Arial" panose="020B0604020202020204" pitchFamily="34" charset="0"/>
              <a:buChar char="•"/>
            </a:pPr>
            <a:r>
              <a:rPr lang="en-US" sz="2400" dirty="0"/>
              <a:t>Information Security Policies (ISMS)</a:t>
            </a:r>
          </a:p>
          <a:p>
            <a:pPr marL="285750" indent="-285750">
              <a:buFont typeface="Arial" panose="020B0604020202020204" pitchFamily="34" charset="0"/>
              <a:buChar char="•"/>
            </a:pPr>
            <a:r>
              <a:rPr lang="en-US" sz="2400" dirty="0"/>
              <a:t>Training Agreements (MOA)</a:t>
            </a:r>
          </a:p>
          <a:p>
            <a:pPr marL="285750" indent="-285750">
              <a:buFont typeface="Arial" panose="020B0604020202020204" pitchFamily="34" charset="0"/>
              <a:buChar char="•"/>
            </a:pPr>
            <a:r>
              <a:rPr lang="en-US" sz="2400" dirty="0"/>
              <a:t>Other Rules &amp; Regulations prescribed by FPT.</a:t>
            </a:r>
          </a:p>
          <a:p>
            <a:pPr marL="742950" lvl="1" indent="-285750">
              <a:buFont typeface="Arial" panose="020B0604020202020204" pitchFamily="34" charset="0"/>
              <a:buChar char="•"/>
            </a:pPr>
            <a:r>
              <a:rPr lang="en-US" sz="2400" dirty="0"/>
              <a:t>PEZA guidelines</a:t>
            </a:r>
          </a:p>
          <a:p>
            <a:pPr marL="742950" lvl="1" indent="-285750">
              <a:buFont typeface="Arial" panose="020B0604020202020204" pitchFamily="34" charset="0"/>
              <a:buChar char="•"/>
            </a:pPr>
            <a:r>
              <a:rPr lang="en-US" sz="2400" dirty="0"/>
              <a:t>Finance-related policies</a:t>
            </a:r>
          </a:p>
          <a:p>
            <a:pPr marL="742950" lvl="1" indent="-285750">
              <a:buFont typeface="Arial" panose="020B0604020202020204" pitchFamily="34" charset="0"/>
              <a:buChar char="•"/>
            </a:pPr>
            <a:r>
              <a:rPr lang="en-US" sz="2400" dirty="0"/>
              <a:t>established work-specific processes, etc. </a:t>
            </a:r>
            <a:endParaRPr lang="en-PH" sz="2400" dirty="0"/>
          </a:p>
        </p:txBody>
      </p:sp>
    </p:spTree>
    <p:extLst>
      <p:ext uri="{BB962C8B-B14F-4D97-AF65-F5344CB8AC3E}">
        <p14:creationId xmlns:p14="http://schemas.microsoft.com/office/powerpoint/2010/main" val="9579289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TotalTime>
  <Words>425</Words>
  <Application>Microsoft Office PowerPoint</Application>
  <PresentationFormat>Widescreen</PresentationFormat>
  <Paragraphs>52</Paragraphs>
  <Slides>4</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FPHI HR OJT</dc:creator>
  <cp:lastModifiedBy>FPHI HR OJT</cp:lastModifiedBy>
  <cp:revision>2</cp:revision>
  <dcterms:created xsi:type="dcterms:W3CDTF">2023-05-22T04:40:36Z</dcterms:created>
  <dcterms:modified xsi:type="dcterms:W3CDTF">2023-05-22T05:11:45Z</dcterms:modified>
</cp:coreProperties>
</file>