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2" r:id="rId2"/>
    <p:sldId id="275" r:id="rId3"/>
    <p:sldId id="281" r:id="rId4"/>
    <p:sldId id="276" r:id="rId5"/>
    <p:sldId id="279" r:id="rId6"/>
    <p:sldId id="28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57C"/>
    <a:srgbClr val="674F40"/>
    <a:srgbClr val="423500"/>
    <a:srgbClr val="7D603C"/>
    <a:srgbClr val="C89A3F"/>
    <a:srgbClr val="D3A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523"/>
  </p:normalViewPr>
  <p:slideViewPr>
    <p:cSldViewPr snapToGrid="0" snapToObjects="1">
      <p:cViewPr varScale="1">
        <p:scale>
          <a:sx n="70" d="100"/>
          <a:sy n="70" d="100"/>
        </p:scale>
        <p:origin x="654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0F7327-6FC7-4E48-83EA-67CC23E29E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56CF7B-0889-425A-93D6-CA126105010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4DBA5-B21E-4471-BB77-5BDD26B7EEDB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EF05C7-DDD3-4DCB-981B-49F244FCBE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0DC71-B972-4E52-AF5F-417EA6C474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CEA084-33BA-4D2D-BF6A-8C41E0C72C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1737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320C1-AD15-FF4B-931E-6A74A4A59EB5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5EAB8-0AFB-9942-A30C-047B09295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873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 cstate="email">
            <a:alphaModFix amt="8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57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67229" y="2873829"/>
            <a:ext cx="10515600" cy="623888"/>
          </a:xfrm>
          <a:prstGeom prst="rect">
            <a:avLst/>
          </a:prstGeom>
        </p:spPr>
        <p:txBody>
          <a:bodyPr/>
          <a:lstStyle>
            <a:lvl1pPr>
              <a:defRPr sz="5400" baseline="0"/>
            </a:lvl1pPr>
          </a:lstStyle>
          <a:p>
            <a:r>
              <a:rPr lang="en-US" dirty="0"/>
              <a:t>Click to add Presentation Title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67229" y="3602038"/>
            <a:ext cx="10515600" cy="520019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 or presenter name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1945257" y="2772229"/>
            <a:ext cx="246743" cy="22569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1819709" y="2772228"/>
            <a:ext cx="45719" cy="1465943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8415510" y="231909"/>
            <a:ext cx="3529747" cy="31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76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 cstate="email">
            <a:alphaModFix amt="8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57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67229" y="638629"/>
            <a:ext cx="10515600" cy="623888"/>
          </a:xfrm>
          <a:prstGeom prst="rect">
            <a:avLst/>
          </a:prstGeom>
        </p:spPr>
        <p:txBody>
          <a:bodyPr/>
          <a:lstStyle>
            <a:lvl1pPr algn="ctr">
              <a:defRPr baseline="0"/>
            </a:lvl1pPr>
          </a:lstStyle>
          <a:p>
            <a:r>
              <a:rPr lang="en-US" dirty="0"/>
              <a:t>Click to add Heading</a:t>
            </a:r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67229" y="1306174"/>
            <a:ext cx="10515600" cy="33859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5232400" y="353105"/>
            <a:ext cx="1407886" cy="72572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 hasCustomPrompt="1"/>
          </p:nvPr>
        </p:nvSpPr>
        <p:spPr>
          <a:xfrm>
            <a:off x="866775" y="1865087"/>
            <a:ext cx="10516054" cy="42163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 sz="2000" baseline="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dirty="0"/>
              <a:t>Click to add body content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EA33DF-36D8-40E1-AD3C-BE870908C0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9980762" y="6419620"/>
            <a:ext cx="2085265" cy="18732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6056" y="0"/>
            <a:ext cx="4005943" cy="67125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4456" y="431688"/>
            <a:ext cx="7242630" cy="57580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>
                <a:solidFill>
                  <a:srgbClr val="423500"/>
                </a:solidFill>
              </a:defRPr>
            </a:lvl1pPr>
          </a:lstStyle>
          <a:p>
            <a:r>
              <a:rPr lang="en-US" dirty="0"/>
              <a:t>Click to add 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64456" y="1509487"/>
            <a:ext cx="7242630" cy="449942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aseline="0">
                <a:solidFill>
                  <a:srgbClr val="423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body content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602342" y="1182914"/>
            <a:ext cx="1407886" cy="72572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8186056" y="0"/>
            <a:ext cx="4005943" cy="6712543"/>
          </a:xfrm>
          <a:prstGeom prst="rect">
            <a:avLst/>
          </a:prstGeom>
          <a:solidFill>
            <a:srgbClr val="00657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6168571"/>
            <a:ext cx="12192000" cy="689429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984E3F-93E8-43E8-B466-F464818CEE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9980762" y="6419620"/>
            <a:ext cx="2085265" cy="1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338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168571"/>
            <a:ext cx="12192000" cy="689429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5232400" y="353105"/>
            <a:ext cx="1407886" cy="72572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867229" y="638629"/>
            <a:ext cx="10515600" cy="623888"/>
          </a:xfrm>
          <a:prstGeom prst="rect">
            <a:avLst/>
          </a:prstGeom>
        </p:spPr>
        <p:txBody>
          <a:bodyPr/>
          <a:lstStyle>
            <a:lvl1pPr algn="ctr">
              <a:defRPr baseline="0">
                <a:solidFill>
                  <a:srgbClr val="423500"/>
                </a:solidFill>
              </a:defRPr>
            </a:lvl1pPr>
          </a:lstStyle>
          <a:p>
            <a:r>
              <a:rPr lang="en-US" dirty="0"/>
              <a:t>Click to add Heading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67229" y="1306174"/>
            <a:ext cx="10515600" cy="33859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rgbClr val="423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4" name="Content Placeholder 7"/>
          <p:cNvSpPr>
            <a:spLocks noGrp="1"/>
          </p:cNvSpPr>
          <p:nvPr>
            <p:ph sz="quarter" idx="10" hasCustomPrompt="1"/>
          </p:nvPr>
        </p:nvSpPr>
        <p:spPr>
          <a:xfrm>
            <a:off x="866775" y="1865087"/>
            <a:ext cx="10516054" cy="421639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 sz="2000" baseline="0">
                <a:solidFill>
                  <a:srgbClr val="4235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dirty="0"/>
              <a:t>Click to add body content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66D719-86CB-46A6-A4AC-8DBCB0EE1A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9980762" y="6419620"/>
            <a:ext cx="2085265" cy="1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847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12192000" cy="900953"/>
          </a:xfrm>
          <a:prstGeom prst="rect">
            <a:avLst/>
          </a:prstGeom>
          <a:solidFill>
            <a:srgbClr val="006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4456" y="216535"/>
            <a:ext cx="7242630" cy="57580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64455" y="1181061"/>
            <a:ext cx="11153803" cy="482785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aseline="0">
                <a:solidFill>
                  <a:srgbClr val="423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body content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80998" y="280108"/>
            <a:ext cx="83458" cy="448662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E6FB0764-2BA9-4E0D-B1D1-DFA303DFF0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44715" y="6139408"/>
            <a:ext cx="1438656" cy="7185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0998" y="216535"/>
            <a:ext cx="11153802" cy="51223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>
                <a:solidFill>
                  <a:srgbClr val="00657C"/>
                </a:solidFill>
              </a:defRPr>
            </a:lvl1pPr>
          </a:lstStyle>
          <a:p>
            <a:r>
              <a:rPr lang="en-US" dirty="0"/>
              <a:t>Click to add heading or title of chart/graph/image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565776" y="2191871"/>
            <a:ext cx="3052482" cy="377862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aseline="0">
                <a:solidFill>
                  <a:srgbClr val="423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a longer description of the chart, graph, or image on the left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97540" y="280108"/>
            <a:ext cx="83458" cy="448662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509221" y="1719965"/>
            <a:ext cx="1165591" cy="91440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cture Placeholder 8"/>
          <p:cNvSpPr>
            <a:spLocks noGrp="1" noChangeAspect="1"/>
          </p:cNvSpPr>
          <p:nvPr>
            <p:ph type="pic" sz="quarter" idx="10"/>
          </p:nvPr>
        </p:nvSpPr>
        <p:spPr>
          <a:xfrm>
            <a:off x="380998" y="1048871"/>
            <a:ext cx="7808261" cy="5351929"/>
          </a:xfrm>
          <a:prstGeom prst="rect">
            <a:avLst/>
          </a:prstGeo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A7CF4EE7-670E-4403-85FD-93CF772DB7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44715" y="6139408"/>
            <a:ext cx="1438656" cy="7185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02505" y="1237128"/>
            <a:ext cx="5015752" cy="856667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800">
                <a:solidFill>
                  <a:srgbClr val="00657C"/>
                </a:solidFill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602506" y="2420471"/>
            <a:ext cx="5015752" cy="355002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aseline="0">
                <a:solidFill>
                  <a:srgbClr val="423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body content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8527586" y="819012"/>
            <a:ext cx="1165591" cy="91440"/>
          </a:xfrm>
          <a:prstGeom prst="rect">
            <a:avLst/>
          </a:prstGeom>
          <a:solidFill>
            <a:srgbClr val="D3A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cture Placeholder 8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5876365" cy="68579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760A39A4-ED7C-4F18-AEC1-C626CD168C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44715" y="6139408"/>
            <a:ext cx="1438656" cy="71859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3206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4" r:id="rId2"/>
    <p:sldLayoutId id="2147483649" r:id="rId3"/>
    <p:sldLayoutId id="2147483669" r:id="rId4"/>
    <p:sldLayoutId id="2147483666" r:id="rId5"/>
    <p:sldLayoutId id="2147483667" r:id="rId6"/>
    <p:sldLayoutId id="2147483668" r:id="rId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bg1"/>
          </a:solidFill>
          <a:latin typeface="Arial" charset="0"/>
          <a:ea typeface="Arial" charset="0"/>
          <a:cs typeface="Arial" charset="0"/>
        </a:defRPr>
      </a:lvl1pPr>
    </p:titleStyle>
    <p:bodyStyle>
      <a:lvl1pPr marL="0" indent="0" algn="r" defTabSz="914400" rtl="0" eaLnBrk="1" latinLnBrk="0" hangingPunct="1">
        <a:lnSpc>
          <a:spcPct val="90000"/>
        </a:lnSpc>
        <a:spcBef>
          <a:spcPts val="1000"/>
        </a:spcBef>
        <a:buFont typeface="Arial"/>
        <a:buNone/>
        <a:defRPr sz="28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Field Agency Presentation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7229" y="3862047"/>
            <a:ext cx="10515600" cy="520019"/>
          </a:xfrm>
        </p:spPr>
        <p:txBody>
          <a:bodyPr/>
          <a:lstStyle/>
          <a:p>
            <a:r>
              <a:rPr lang="en-US" b="1" dirty="0"/>
              <a:t>Valeria Hernandez</a:t>
            </a:r>
          </a:p>
          <a:p>
            <a:r>
              <a:rPr lang="en-US" dirty="0"/>
              <a:t>MSW, Walden University</a:t>
            </a:r>
          </a:p>
          <a:p>
            <a:r>
              <a:rPr lang="en-US" dirty="0"/>
              <a:t>SOCW 6500: Social Work Field Education I</a:t>
            </a:r>
          </a:p>
          <a:p>
            <a:r>
              <a:rPr lang="en-US" dirty="0"/>
              <a:t>Dr. Nicole M. Cavanagh January 29, 2022</a:t>
            </a:r>
          </a:p>
          <a:p>
            <a:endParaRPr lang="en-US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A943473-7729-4E44-AE1E-910718EA18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95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44"/>
    </mc:Choice>
    <mc:Fallback>
      <p:transition spd="slow" advTm="9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3485B-1D88-4B8E-A12F-F90A18CAA8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455" y="216535"/>
            <a:ext cx="10640867" cy="575808"/>
          </a:xfrm>
        </p:spPr>
        <p:txBody>
          <a:bodyPr>
            <a:normAutofit fontScale="90000"/>
          </a:bodyPr>
          <a:lstStyle/>
          <a:p>
            <a:r>
              <a:rPr lang="en-US" dirty="0"/>
              <a:t>Pebble Creek Nursing Center Demographics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6610E4-4893-4154-8695-963F0B97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455" y="1181060"/>
            <a:ext cx="11153803" cy="5676939"/>
          </a:xfrm>
        </p:spPr>
        <p:txBody>
          <a:bodyPr/>
          <a:lstStyle/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Pebble Creek Nursing Center mostly serves the aging population and provides short-term and long-term services to anyone with the following need(s):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Rehab-to-Home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Wound Care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Physical, Occupational, and Speech Therapy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Surgery Recovery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Podiatry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Dentistry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Psychiatric &amp; Psychological Services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Hospice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2FB3136-711D-449C-ABB2-5C524D3169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9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740"/>
    </mc:Choice>
    <mc:Fallback>
      <p:transition spd="slow" advTm="189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1E237-FFA1-46BF-820B-6F70554A9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Pebble Creek Funding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880A7B-BCF6-47F4-A4B9-349BC2669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 flipV="1">
            <a:off x="11382828" y="1644763"/>
            <a:ext cx="45719" cy="4571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3725DD-31A1-43F5-B520-5C242486800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Medicaid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Medicare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Private Pay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F30FA01-49C8-42DC-BAE6-4A73AB6362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44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70"/>
    </mc:Choice>
    <mc:Fallback>
      <p:transition spd="slow" advTm="21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01FD-08FC-4D4D-BEE4-A65D19D9C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Community Context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1F4365-88C1-44CA-8F79-CBF300CF3D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 flipV="1">
            <a:off x="11382828" y="1644763"/>
            <a:ext cx="45719" cy="4571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72B7B0-C822-4B8D-969B-7822AF9850D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016901" y="1320800"/>
            <a:ext cx="10516054" cy="421639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600" dirty="0"/>
              <a:t>Pebble Creek Nursing Center interacts with residents who have been placed from out in the community by offering: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>
                    <a:lumMod val="95000"/>
                  </a:schemeClr>
                </a:solidFill>
              </a:rPr>
              <a:t>Daily activities for residents to participate in, such as: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>
                    <a:lumMod val="95000"/>
                  </a:schemeClr>
                </a:solidFill>
              </a:rPr>
              <a:t>church service, card games, golfing , and hair salon services for residents who are mobile. 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>
                    <a:lumMod val="95000"/>
                  </a:schemeClr>
                </a:solidFill>
              </a:rPr>
              <a:t>Residents who do not leave their rooms:</a:t>
            </a:r>
          </a:p>
          <a:p>
            <a:pPr marL="1943100" lvl="3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>
                    <a:lumMod val="95000"/>
                  </a:schemeClr>
                </a:solidFill>
              </a:rPr>
              <a:t>participate by painting, coloring or any other hobby they request to work on.</a:t>
            </a:r>
          </a:p>
          <a:p>
            <a:pPr lvl="3" indent="0">
              <a:buNone/>
            </a:pPr>
            <a:endParaRPr lang="en-US" dirty="0">
              <a:solidFill>
                <a:schemeClr val="bg1">
                  <a:lumMod val="95000"/>
                </a:schemeClr>
              </a:solidFill>
            </a:endParaRPr>
          </a:p>
          <a:p>
            <a:pPr lvl="3" indent="0">
              <a:buNone/>
            </a:pPr>
            <a:endParaRPr lang="en-US" dirty="0">
              <a:solidFill>
                <a:schemeClr val="bg1">
                  <a:lumMod val="95000"/>
                </a:schemeClr>
              </a:solidFill>
            </a:endParaRPr>
          </a:p>
          <a:p>
            <a:pPr marL="1943100" lvl="3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72B4B58-9259-4F54-8694-B28AD80813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568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126"/>
    </mc:Choice>
    <mc:Fallback>
      <p:transition spd="slow" advTm="75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CAC6-CA6A-438F-B006-13059C4F9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Mission Statement &amp; Social Problems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784730-7AA2-4622-9464-90A108C101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B463A-E2DA-41CC-A609-BC2A2DE593C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Provide quality short, and long-term care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When residents no longer qualify to stay: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provide information and guide families on: 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Health insurances </a:t>
            </a:r>
          </a:p>
          <a:p>
            <a:pPr marL="1485900" lvl="2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Community agencies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Other local facilities: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face situations in which residents no longer qualify for services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Refer families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10287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10287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1028700" lvl="1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lvl="1" indent="0">
              <a:buNone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415D9DA-8028-4C8D-A8E2-49AC08DE43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8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442"/>
    </mc:Choice>
    <mc:Fallback>
      <p:transition spd="slow" advTm="111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B8F32-0730-4C9D-8628-F7C17A8B0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References: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9358A0-1D64-4AF2-8DBF-01E72C832D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15477F-F88B-4741-9792-751908115FE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 dirty="0">
              <a:effectLst/>
            </a:endParaRPr>
          </a:p>
          <a:p>
            <a:r>
              <a:rPr lang="en-US" sz="3200" i="1" dirty="0">
                <a:effectLst/>
              </a:rPr>
              <a:t>III. how nursing facilities are funded - cpb-us-w2.wpmucdn.com</a:t>
            </a:r>
            <a:r>
              <a:rPr lang="en-US" sz="3200" dirty="0">
                <a:effectLst/>
              </a:rPr>
              <a:t>. (n.d.). Retrieved January 30, 2022, from https://cpb-us-w2.wpmucdn.com/u.osu.edu/dist/c/28860/files/2016/08/How-Nursing-Facilities-are-Funded1-1xe47z5.pdf </a:t>
            </a:r>
          </a:p>
          <a:p>
            <a:endParaRPr lang="en-US" sz="3200" dirty="0"/>
          </a:p>
          <a:p>
            <a:r>
              <a:rPr lang="en-US" sz="3200" dirty="0">
                <a:effectLst/>
              </a:rPr>
              <a:t>Pebble Creek Nursing Center. (2022, January 13). Retrieved January 29, 2022, from https://pebblenursing.com/ </a:t>
            </a: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1326E01-780A-4BAD-BA38-F02348F323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09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04"/>
    </mc:Choice>
    <mc:Fallback>
      <p:transition spd="slow" advTm="40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3"/>
      </a:accent1>
      <a:accent2>
        <a:srgbClr val="FBB84B"/>
      </a:accent2>
      <a:accent3>
        <a:srgbClr val="5A5D66"/>
      </a:accent3>
      <a:accent4>
        <a:srgbClr val="45B29C"/>
      </a:accent4>
      <a:accent5>
        <a:srgbClr val="DFE0DB"/>
      </a:accent5>
      <a:accent6>
        <a:srgbClr val="5A5D66"/>
      </a:accent6>
      <a:hlink>
        <a:srgbClr val="0085A3"/>
      </a:hlink>
      <a:folHlink>
        <a:srgbClr val="0085A3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aldenPowerpoint_2017" id="{24313F1E-116F-E24E-A1EE-4458AFCA02F3}" vid="{B7FEFC8E-A950-BF4E-8ACF-4E9D112343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6155</TotalTime>
  <Words>281</Words>
  <Application>Microsoft Office PowerPoint</Application>
  <PresentationFormat>Widescreen</PresentationFormat>
  <Paragraphs>49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Field Agency Presentation </vt:lpstr>
      <vt:lpstr>Pebble Creek Nursing Center Demographics  </vt:lpstr>
      <vt:lpstr>Pebble Creek Funding</vt:lpstr>
      <vt:lpstr>Community Context </vt:lpstr>
      <vt:lpstr>Mission Statement &amp; Social Problems</vt:lpstr>
      <vt:lpstr>References: </vt:lpstr>
    </vt:vector>
  </TitlesOfParts>
  <Company>Laureate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 Nastachowski</dc:creator>
  <cp:lastModifiedBy>Valeria Brady</cp:lastModifiedBy>
  <cp:revision>80</cp:revision>
  <dcterms:created xsi:type="dcterms:W3CDTF">2018-06-19T13:34:05Z</dcterms:created>
  <dcterms:modified xsi:type="dcterms:W3CDTF">2022-02-01T07:32:15Z</dcterms:modified>
</cp:coreProperties>
</file>