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9" r:id="rId1"/>
  </p:sldMasterIdLst>
  <p:notesMasterIdLst>
    <p:notesMasterId r:id="rId17"/>
  </p:notesMasterIdLst>
  <p:sldIdLst>
    <p:sldId id="257" r:id="rId2"/>
    <p:sldId id="268" r:id="rId3"/>
    <p:sldId id="269" r:id="rId4"/>
    <p:sldId id="270" r:id="rId5"/>
    <p:sldId id="258" r:id="rId6"/>
    <p:sldId id="259" r:id="rId7"/>
    <p:sldId id="264" r:id="rId8"/>
    <p:sldId id="265" r:id="rId9"/>
    <p:sldId id="260" r:id="rId10"/>
    <p:sldId id="261" r:id="rId11"/>
    <p:sldId id="266" r:id="rId12"/>
    <p:sldId id="272" r:id="rId13"/>
    <p:sldId id="271" r:id="rId14"/>
    <p:sldId id="262" r:id="rId15"/>
    <p:sldId id="26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72" autoAdjust="0"/>
    <p:restoredTop sz="94660"/>
  </p:normalViewPr>
  <p:slideViewPr>
    <p:cSldViewPr snapToGrid="0">
      <p:cViewPr varScale="1">
        <p:scale>
          <a:sx n="69" d="100"/>
          <a:sy n="69" d="100"/>
        </p:scale>
        <p:origin x="64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43E6C5-17A8-4C1C-92D0-DA825E9E09CA}" type="datetimeFigureOut">
              <a:rPr lang="en-US" smtClean="0"/>
              <a:t>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7A9976-C3D6-4584-AB0C-4C631152AEAC}" type="slidenum">
              <a:rPr lang="en-US" smtClean="0"/>
              <a:t>‹#›</a:t>
            </a:fld>
            <a:endParaRPr lang="en-US"/>
          </a:p>
        </p:txBody>
      </p:sp>
    </p:spTree>
    <p:extLst>
      <p:ext uri="{BB962C8B-B14F-4D97-AF65-F5344CB8AC3E}">
        <p14:creationId xmlns:p14="http://schemas.microsoft.com/office/powerpoint/2010/main" val="761222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7A9976-C3D6-4584-AB0C-4C631152AEAC}" type="slidenum">
              <a:rPr lang="en-US" smtClean="0"/>
              <a:t>1</a:t>
            </a:fld>
            <a:endParaRPr lang="en-US"/>
          </a:p>
        </p:txBody>
      </p:sp>
    </p:spTree>
    <p:extLst>
      <p:ext uri="{BB962C8B-B14F-4D97-AF65-F5344CB8AC3E}">
        <p14:creationId xmlns:p14="http://schemas.microsoft.com/office/powerpoint/2010/main" val="1273497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solidFill>
                  <a:schemeClr val="bg1"/>
                </a:solidFill>
                <a:latin typeface="Times New Roman" panose="02020603050405020304" pitchFamily="18" charset="0"/>
                <a:cs typeface="Times New Roman" panose="02020603050405020304" pitchFamily="18" charset="0"/>
              </a:rPr>
              <a:t>It covers under a distance of 1500 miles, but it’s </a:t>
            </a:r>
            <a:r>
              <a:rPr lang="en-US" dirty="0" smtClean="0">
                <a:solidFill>
                  <a:schemeClr val="bg1"/>
                </a:solidFill>
                <a:highlight>
                  <a:srgbClr val="FFFF00"/>
                </a:highlight>
                <a:latin typeface="Times New Roman" panose="02020603050405020304" pitchFamily="18" charset="0"/>
                <a:cs typeface="Times New Roman" panose="02020603050405020304" pitchFamily="18" charset="0"/>
              </a:rPr>
              <a:t>actual course </a:t>
            </a:r>
            <a:r>
              <a:rPr lang="en-US" dirty="0" smtClean="0">
                <a:solidFill>
                  <a:schemeClr val="bg1"/>
                </a:solidFill>
                <a:latin typeface="Times New Roman" panose="02020603050405020304" pitchFamily="18" charset="0"/>
                <a:cs typeface="Times New Roman" panose="02020603050405020304" pitchFamily="18" charset="0"/>
              </a:rPr>
              <a:t>covers over 2000 miles. </a:t>
            </a:r>
          </a:p>
          <a:p>
            <a:r>
              <a:rPr lang="en-US" dirty="0" smtClean="0">
                <a:solidFill>
                  <a:schemeClr val="bg1"/>
                </a:solidFill>
                <a:latin typeface="Times New Roman" panose="02020603050405020304" pitchFamily="18" charset="0"/>
                <a:cs typeface="Times New Roman" panose="02020603050405020304" pitchFamily="18" charset="0"/>
              </a:rPr>
              <a:t>The Great Emperor Shih Huang </a:t>
            </a:r>
            <a:r>
              <a:rPr lang="en-US" dirty="0" err="1" smtClean="0">
                <a:solidFill>
                  <a:schemeClr val="bg1"/>
                </a:solidFill>
                <a:latin typeface="Times New Roman" panose="02020603050405020304" pitchFamily="18" charset="0"/>
                <a:cs typeface="Times New Roman" panose="02020603050405020304" pitchFamily="18" charset="0"/>
              </a:rPr>
              <a:t>Ti</a:t>
            </a:r>
            <a:r>
              <a:rPr lang="en-US" dirty="0" smtClean="0">
                <a:solidFill>
                  <a:schemeClr val="bg1"/>
                </a:solidFill>
                <a:latin typeface="Times New Roman" panose="02020603050405020304" pitchFamily="18" charset="0"/>
                <a:cs typeface="Times New Roman" panose="02020603050405020304" pitchFamily="18" charset="0"/>
              </a:rPr>
              <a:t> joined the </a:t>
            </a:r>
            <a:r>
              <a:rPr lang="en-US" dirty="0" smtClean="0">
                <a:solidFill>
                  <a:schemeClr val="bg1"/>
                </a:solidFill>
                <a:highlight>
                  <a:srgbClr val="FFFF00"/>
                </a:highlight>
                <a:latin typeface="Times New Roman" panose="02020603050405020304" pitchFamily="18" charset="0"/>
                <a:cs typeface="Times New Roman" panose="02020603050405020304" pitchFamily="18" charset="0"/>
              </a:rPr>
              <a:t>frontier</a:t>
            </a:r>
            <a:r>
              <a:rPr lang="en-US" dirty="0" smtClean="0">
                <a:solidFill>
                  <a:schemeClr val="bg1"/>
                </a:solidFill>
                <a:latin typeface="Times New Roman" panose="02020603050405020304" pitchFamily="18" charset="0"/>
                <a:cs typeface="Times New Roman" panose="02020603050405020304" pitchFamily="18" charset="0"/>
              </a:rPr>
              <a:t> walls. %%TTS_FEMALE%</a:t>
            </a:r>
          </a:p>
          <a:p>
            <a:endParaRPr lang="en-US" dirty="0"/>
          </a:p>
        </p:txBody>
      </p:sp>
      <p:sp>
        <p:nvSpPr>
          <p:cNvPr id="4" name="Slide Number Placeholder 3"/>
          <p:cNvSpPr>
            <a:spLocks noGrp="1"/>
          </p:cNvSpPr>
          <p:nvPr>
            <p:ph type="sldNum" sz="quarter" idx="10"/>
          </p:nvPr>
        </p:nvSpPr>
        <p:spPr/>
        <p:txBody>
          <a:bodyPr/>
          <a:lstStyle/>
          <a:p>
            <a:fld id="{247A9976-C3D6-4584-AB0C-4C631152AEAC}" type="slidenum">
              <a:rPr lang="en-US" smtClean="0"/>
              <a:t>10</a:t>
            </a:fld>
            <a:endParaRPr lang="en-US"/>
          </a:p>
        </p:txBody>
      </p:sp>
    </p:spTree>
    <p:extLst>
      <p:ext uri="{BB962C8B-B14F-4D97-AF65-F5344CB8AC3E}">
        <p14:creationId xmlns:p14="http://schemas.microsoft.com/office/powerpoint/2010/main" val="42531776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CC1725-5F35-4ADC-A038-5BEE94F1D124}"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1071126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CC1725-5F35-4ADC-A038-5BEE94F1D124}"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1990484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CC1725-5F35-4ADC-A038-5BEE94F1D124}"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4973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4262918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CC1725-5F35-4ADC-A038-5BEE94F1D124}"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123745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CC1725-5F35-4ADC-A038-5BEE94F1D124}"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3443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ABCC1725-5F35-4ADC-A038-5BEE94F1D124}"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3944284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521395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3807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3200163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21106721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E585783F-0A47-4321-BEB2-34D06098EC1C}"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85919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BCC1725-5F35-4ADC-A038-5BEE94F1D124}"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1422719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BCC1725-5F35-4ADC-A038-5BEE94F1D124}"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2717024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BCC1725-5F35-4ADC-A038-5BEE94F1D124}"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2282941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CC1725-5F35-4ADC-A038-5BEE94F1D124}"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85783F-0A47-4321-BEB2-34D06098EC1C}" type="slidenum">
              <a:rPr lang="en-US" smtClean="0"/>
              <a:t>‹#›</a:t>
            </a:fld>
            <a:endParaRPr lang="en-US"/>
          </a:p>
        </p:txBody>
      </p:sp>
    </p:spTree>
    <p:extLst>
      <p:ext uri="{BB962C8B-B14F-4D97-AF65-F5344CB8AC3E}">
        <p14:creationId xmlns:p14="http://schemas.microsoft.com/office/powerpoint/2010/main" val="1976019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ABCC1725-5F35-4ADC-A038-5BEE94F1D124}" type="datetimeFigureOut">
              <a:rPr lang="en-US" smtClean="0"/>
              <a:t>3/1/2023</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E585783F-0A47-4321-BEB2-34D06098EC1C}" type="slidenum">
              <a:rPr lang="en-US" smtClean="0"/>
              <a:t>‹#›</a:t>
            </a:fld>
            <a:endParaRPr lang="en-US"/>
          </a:p>
        </p:txBody>
      </p:sp>
    </p:spTree>
    <p:extLst>
      <p:ext uri="{BB962C8B-B14F-4D97-AF65-F5344CB8AC3E}">
        <p14:creationId xmlns:p14="http://schemas.microsoft.com/office/powerpoint/2010/main" val="252546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BCC1725-5F35-4ADC-A038-5BEE94F1D124}" type="datetimeFigureOut">
              <a:rPr lang="en-US" smtClean="0"/>
              <a:t>3/1/2023</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E585783F-0A47-4321-BEB2-34D06098EC1C}" type="slidenum">
              <a:rPr lang="en-US" smtClean="0"/>
              <a:t>‹#›</a:t>
            </a:fld>
            <a:endParaRPr lang="en-US"/>
          </a:p>
        </p:txBody>
      </p:sp>
    </p:spTree>
    <p:extLst>
      <p:ext uri="{BB962C8B-B14F-4D97-AF65-F5344CB8AC3E}">
        <p14:creationId xmlns:p14="http://schemas.microsoft.com/office/powerpoint/2010/main" val="2700412281"/>
      </p:ext>
    </p:extLst>
  </p:cSld>
  <p:clrMap bg1="dk1" tx1="lt1" bg2="dk2" tx2="lt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 id="2147483871" r:id="rId12"/>
    <p:sldLayoutId id="2147483872" r:id="rId13"/>
    <p:sldLayoutId id="2147483873" r:id="rId14"/>
    <p:sldLayoutId id="2147483874" r:id="rId15"/>
    <p:sldLayoutId id="2147483875" r:id="rId16"/>
    <p:sldLayoutId id="2147483876"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jpg"/><Relationship Id="rId7"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9.jpg"/><Relationship Id="rId4" Type="http://schemas.openxmlformats.org/officeDocument/2006/relationships/image" Target="../media/image20.jpeg"/><Relationship Id="rId9" Type="http://schemas.openxmlformats.org/officeDocument/2006/relationships/image" Target="../media/image2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F5409C9-16D3-4761-BEE3-BDD5DFF9511F}"/>
              </a:ext>
            </a:extLst>
          </p:cNvPr>
          <p:cNvSpPr/>
          <p:nvPr/>
        </p:nvSpPr>
        <p:spPr>
          <a:xfrm>
            <a:off x="1571174" y="489019"/>
            <a:ext cx="8220526" cy="5632311"/>
          </a:xfrm>
          <a:prstGeom prst="rect">
            <a:avLst/>
          </a:prstGeom>
          <a:noFill/>
        </p:spPr>
        <p:txBody>
          <a:bodyPr wrap="square" lIns="91440" tIns="45720" rIns="91440" bIns="45720">
            <a:spAutoFit/>
          </a:bodyPr>
          <a:lstStyle/>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A LESSON PLAN </a:t>
            </a:r>
          </a:p>
          <a:p>
            <a:pPr algn="ctr"/>
            <a:endParaRPr lang="en-US" sz="7200" b="1" dirty="0">
              <a:ln w="12700">
                <a:solidFill>
                  <a:schemeClr val="accent1"/>
                </a:solidFill>
                <a:prstDash val="solid"/>
              </a:ln>
              <a:solidFill>
                <a:srgbClr val="002060"/>
              </a:solidFill>
              <a:effectLst>
                <a:outerShdw dist="38100" dir="2640000" algn="bl" rotWithShape="0">
                  <a:schemeClr val="accent1"/>
                </a:outerShdw>
              </a:effectLst>
            </a:endParaRPr>
          </a:p>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FOR A </a:t>
            </a:r>
          </a:p>
          <a:p>
            <a:pPr algn="ctr"/>
            <a:endParaRPr lang="en-US" sz="7200" b="1" dirty="0">
              <a:ln w="12700">
                <a:solidFill>
                  <a:schemeClr val="accent1"/>
                </a:solidFill>
                <a:prstDash val="solid"/>
              </a:ln>
              <a:solidFill>
                <a:srgbClr val="002060"/>
              </a:solidFill>
              <a:effectLst>
                <a:outerShdw dist="38100" dir="2640000" algn="bl" rotWithShape="0">
                  <a:schemeClr val="accent1"/>
                </a:outerShdw>
              </a:effectLst>
            </a:endParaRPr>
          </a:p>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LISTENING LESSON</a:t>
            </a:r>
          </a:p>
        </p:txBody>
      </p:sp>
    </p:spTree>
    <p:extLst>
      <p:ext uri="{BB962C8B-B14F-4D97-AF65-F5344CB8AC3E}">
        <p14:creationId xmlns:p14="http://schemas.microsoft.com/office/powerpoint/2010/main" val="3710362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B677C7-DDA6-40AE-9F96-04A1D18946D4}"/>
              </a:ext>
            </a:extLst>
          </p:cNvPr>
          <p:cNvSpPr>
            <a:spLocks noGrp="1"/>
          </p:cNvSpPr>
          <p:nvPr>
            <p:ph idx="1"/>
          </p:nvPr>
        </p:nvSpPr>
        <p:spPr>
          <a:xfrm>
            <a:off x="819150" y="2114550"/>
            <a:ext cx="9665530" cy="4476749"/>
          </a:xfrm>
        </p:spPr>
        <p:txBody>
          <a:bodyPr>
            <a:normAutofit/>
          </a:bodyPr>
          <a:lstStyle/>
          <a:p>
            <a:r>
              <a:rPr lang="en-US" sz="2000" b="1" dirty="0">
                <a:latin typeface="Times New Roman" panose="02020603050405020304" pitchFamily="18" charset="0"/>
                <a:cs typeface="Times New Roman" panose="02020603050405020304" pitchFamily="18" charset="0"/>
              </a:rPr>
              <a:t>Level of Students: </a:t>
            </a:r>
            <a:r>
              <a:rPr lang="en-US" sz="2000" dirty="0">
                <a:solidFill>
                  <a:srgbClr val="002060"/>
                </a:solidFill>
                <a:latin typeface="Times New Roman" panose="02020603050405020304" pitchFamily="18" charset="0"/>
                <a:cs typeface="Times New Roman" panose="02020603050405020304" pitchFamily="18" charset="0"/>
              </a:rPr>
              <a:t>Grade 10</a:t>
            </a:r>
          </a:p>
          <a:p>
            <a:r>
              <a:rPr lang="en-US" sz="2000" b="1" dirty="0">
                <a:latin typeface="Times New Roman" panose="02020603050405020304" pitchFamily="18" charset="0"/>
                <a:cs typeface="Times New Roman" panose="02020603050405020304" pitchFamily="18" charset="0"/>
              </a:rPr>
              <a:t>Lesson:  </a:t>
            </a:r>
            <a:r>
              <a:rPr lang="en-US" sz="2000" dirty="0">
                <a:solidFill>
                  <a:srgbClr val="002060"/>
                </a:solidFill>
                <a:latin typeface="Times New Roman" panose="02020603050405020304" pitchFamily="18" charset="0"/>
                <a:cs typeface="Times New Roman" panose="02020603050405020304" pitchFamily="18" charset="0"/>
              </a:rPr>
              <a:t>Unit 5-The Seven Wonders of the World</a:t>
            </a:r>
          </a:p>
          <a:p>
            <a:r>
              <a:rPr lang="en-US" sz="2000" b="1" dirty="0">
                <a:latin typeface="Times New Roman" panose="02020603050405020304" pitchFamily="18" charset="0"/>
                <a:cs typeface="Times New Roman" panose="02020603050405020304" pitchFamily="18" charset="0"/>
              </a:rPr>
              <a:t>Competency Level: </a:t>
            </a:r>
          </a:p>
          <a:p>
            <a:r>
              <a:rPr lang="en-US" sz="2000" b="1" dirty="0">
                <a:latin typeface="Times New Roman" panose="02020603050405020304" pitchFamily="18" charset="0"/>
                <a:cs typeface="Times New Roman" panose="02020603050405020304" pitchFamily="18" charset="0"/>
              </a:rPr>
              <a:t>Skills Focused: </a:t>
            </a:r>
            <a:r>
              <a:rPr lang="en-US" sz="2000" dirty="0">
                <a:solidFill>
                  <a:srgbClr val="002060"/>
                </a:solidFill>
                <a:latin typeface="Times New Roman" panose="02020603050405020304" pitchFamily="18" charset="0"/>
                <a:cs typeface="Times New Roman" panose="02020603050405020304" pitchFamily="18" charset="0"/>
              </a:rPr>
              <a:t>Listening, Writing</a:t>
            </a:r>
          </a:p>
          <a:p>
            <a:r>
              <a:rPr lang="en-US" sz="2000" b="1" dirty="0">
                <a:latin typeface="Times New Roman" panose="02020603050405020304" pitchFamily="18" charset="0"/>
                <a:cs typeface="Times New Roman" panose="02020603050405020304" pitchFamily="18" charset="0"/>
              </a:rPr>
              <a:t>Language areas focused: </a:t>
            </a:r>
            <a:r>
              <a:rPr lang="en-US" sz="2000" dirty="0">
                <a:solidFill>
                  <a:srgbClr val="002060"/>
                </a:solidFill>
                <a:latin typeface="Times New Roman" panose="02020603050405020304" pitchFamily="18" charset="0"/>
                <a:cs typeface="Times New Roman" panose="02020603050405020304" pitchFamily="18" charset="0"/>
              </a:rPr>
              <a:t>vocabulary related to seven wonders of the world, Scanning, skimming, listening for gist, Grammar-Simple past tense and present perfect </a:t>
            </a:r>
          </a:p>
          <a:p>
            <a:r>
              <a:rPr lang="en-US" sz="2000" b="1" dirty="0">
                <a:latin typeface="Times New Roman" panose="02020603050405020304" pitchFamily="18" charset="0"/>
                <a:cs typeface="Times New Roman" panose="02020603050405020304" pitchFamily="18" charset="0"/>
              </a:rPr>
              <a:t>Duration: </a:t>
            </a:r>
            <a:r>
              <a:rPr lang="en-US" sz="2000" dirty="0">
                <a:solidFill>
                  <a:srgbClr val="002060"/>
                </a:solidFill>
                <a:latin typeface="Times New Roman" panose="02020603050405020304" pitchFamily="18" charset="0"/>
                <a:cs typeface="Times New Roman" panose="02020603050405020304" pitchFamily="18" charset="0"/>
              </a:rPr>
              <a:t>40 minutes </a:t>
            </a:r>
          </a:p>
          <a:p>
            <a:r>
              <a:rPr lang="en-US" sz="2000" b="1" dirty="0">
                <a:latin typeface="Times New Roman" panose="02020603050405020304" pitchFamily="18" charset="0"/>
                <a:cs typeface="Times New Roman" panose="02020603050405020304" pitchFamily="18" charset="0"/>
              </a:rPr>
              <a:t>Description: </a:t>
            </a:r>
            <a:r>
              <a:rPr lang="en-US" sz="2000" dirty="0">
                <a:solidFill>
                  <a:srgbClr val="002060"/>
                </a:solidFill>
                <a:latin typeface="Times New Roman" panose="02020603050405020304" pitchFamily="18" charset="0"/>
                <a:cs typeface="Times New Roman" panose="02020603050405020304" pitchFamily="18" charset="0"/>
              </a:rPr>
              <a:t>In this lesson, the students are presented with the vocabulary of the Seven Wonders of the World. Revision of the previous lesson’s knowledge of visiting places. They will be able to construct sentences using the vocabulary related to the Seven Wonders of the World in using Simple Present and Present Continuous Tense verbs appropriately in the next session. </a:t>
            </a:r>
          </a:p>
          <a:p>
            <a:pPr marL="0" indent="0">
              <a:buNone/>
            </a:pPr>
            <a:endParaRPr lang="en-US" sz="29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308CF2D-4E12-4300-B064-56010731BA1C}"/>
              </a:ext>
            </a:extLst>
          </p:cNvPr>
          <p:cNvSpPr/>
          <p:nvPr/>
        </p:nvSpPr>
        <p:spPr>
          <a:xfrm>
            <a:off x="5290110" y="820637"/>
            <a:ext cx="184730" cy="830997"/>
          </a:xfrm>
          <a:prstGeom prst="rect">
            <a:avLst/>
          </a:prstGeom>
          <a:noFill/>
        </p:spPr>
        <p:txBody>
          <a:bodyPr wrap="none" lIns="91440" tIns="45720" rIns="91440" bIns="45720">
            <a:spAutoFit/>
          </a:bodyPr>
          <a:lstStyle/>
          <a:p>
            <a:pPr algn="ctr"/>
            <a:endParaRPr lang="en-US" sz="4800" b="1" dirty="0">
              <a:ln w="12700">
                <a:solidFill>
                  <a:schemeClr val="accent1"/>
                </a:solidFill>
                <a:prstDash val="solid"/>
              </a:ln>
              <a:solidFill>
                <a:srgbClr val="002060"/>
              </a:solidFill>
              <a:effectLst>
                <a:outerShdw dist="38100" dir="2640000" algn="bl" rotWithShape="0">
                  <a:schemeClr val="accent1"/>
                </a:outerShdw>
              </a:effectLst>
            </a:endParaRPr>
          </a:p>
        </p:txBody>
      </p:sp>
      <p:sp>
        <p:nvSpPr>
          <p:cNvPr id="6" name="Rectangle 5">
            <a:extLst>
              <a:ext uri="{FF2B5EF4-FFF2-40B4-BE49-F238E27FC236}">
                <a16:creationId xmlns:a16="http://schemas.microsoft.com/office/drawing/2014/main" id="{D12098CF-D020-4C9A-AB40-9E3FCE344621}"/>
              </a:ext>
            </a:extLst>
          </p:cNvPr>
          <p:cNvSpPr/>
          <p:nvPr/>
        </p:nvSpPr>
        <p:spPr>
          <a:xfrm>
            <a:off x="1756328" y="820637"/>
            <a:ext cx="7252306" cy="830997"/>
          </a:xfrm>
          <a:prstGeom prst="rect">
            <a:avLst/>
          </a:prstGeom>
          <a:noFill/>
        </p:spPr>
        <p:txBody>
          <a:bodyPr wrap="none" lIns="91440" tIns="45720" rIns="91440" bIns="45720">
            <a:spAutoFit/>
          </a:bodyPr>
          <a:lstStyle/>
          <a:p>
            <a:pPr algn="ctr"/>
            <a:r>
              <a:rPr lang="en-US" sz="4800" b="1" dirty="0">
                <a:ln w="12700">
                  <a:solidFill>
                    <a:schemeClr val="accent1"/>
                  </a:solidFill>
                  <a:prstDash val="solid"/>
                </a:ln>
                <a:solidFill>
                  <a:srgbClr val="002060"/>
                </a:solidFill>
                <a:effectLst>
                  <a:outerShdw dist="38100" dir="2640000" algn="bl" rotWithShape="0">
                    <a:schemeClr val="accent1"/>
                  </a:outerShdw>
                </a:effectLst>
              </a:rPr>
              <a:t>Preliminary Information</a:t>
            </a:r>
          </a:p>
        </p:txBody>
      </p:sp>
    </p:spTree>
    <p:extLst>
      <p:ext uri="{BB962C8B-B14F-4D97-AF65-F5344CB8AC3E}">
        <p14:creationId xmlns:p14="http://schemas.microsoft.com/office/powerpoint/2010/main" val="3132325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C1845F-1B23-4E5C-841E-8D943CAF0DF7}"/>
              </a:ext>
            </a:extLst>
          </p:cNvPr>
          <p:cNvSpPr>
            <a:spLocks noGrp="1"/>
          </p:cNvSpPr>
          <p:nvPr>
            <p:ph idx="1"/>
          </p:nvPr>
        </p:nvSpPr>
        <p:spPr>
          <a:xfrm>
            <a:off x="537446" y="1133475"/>
            <a:ext cx="9613861" cy="5819775"/>
          </a:xfrm>
        </p:spPr>
        <p:txBody>
          <a:bodyPr>
            <a:normAutofit/>
          </a:bodyPr>
          <a:lstStyle/>
          <a:p>
            <a:r>
              <a:rPr lang="en-US" sz="2000" dirty="0">
                <a:solidFill>
                  <a:schemeClr val="tx1">
                    <a:lumMod val="95000"/>
                  </a:schemeClr>
                </a:solidFill>
                <a:latin typeface="Times New Roman" panose="02020603050405020304" pitchFamily="18" charset="0"/>
                <a:cs typeface="Times New Roman" panose="02020603050405020304" pitchFamily="18" charset="0"/>
              </a:rPr>
              <a:t>Intended Learner Outcomes:</a:t>
            </a:r>
          </a:p>
          <a:p>
            <a:pPr marL="0" indent="0">
              <a:buNone/>
            </a:pPr>
            <a:r>
              <a:rPr lang="en-US" sz="2000" dirty="0">
                <a:solidFill>
                  <a:schemeClr val="tx1">
                    <a:lumMod val="95000"/>
                  </a:schemeClr>
                </a:solidFill>
                <a:latin typeface="Times New Roman" panose="02020603050405020304" pitchFamily="18" charset="0"/>
                <a:cs typeface="Times New Roman" panose="02020603050405020304" pitchFamily="18" charset="0"/>
              </a:rPr>
              <a:t>	-by the end of the lesson the learners will be able to,</a:t>
            </a:r>
            <a:r>
              <a:rPr lang="en-US" sz="2000" dirty="0">
                <a:solidFill>
                  <a:srgbClr val="002060"/>
                </a:solidFill>
                <a:latin typeface="Times New Roman" panose="02020603050405020304" pitchFamily="18" charset="0"/>
                <a:cs typeface="Times New Roman" panose="02020603050405020304" pitchFamily="18" charset="0"/>
              </a:rPr>
              <a:t>	</a:t>
            </a:r>
          </a:p>
          <a:p>
            <a:pPr>
              <a:lnSpc>
                <a:spcPct val="100000"/>
              </a:lnSpc>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Fill a tabular by listening for the audio.</a:t>
            </a:r>
          </a:p>
          <a:p>
            <a:pPr>
              <a:lnSpc>
                <a:spcPct val="100000"/>
              </a:lnSpc>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Fill the missing words by listening for the audio. </a:t>
            </a:r>
          </a:p>
          <a:p>
            <a:pPr>
              <a:lnSpc>
                <a:spcPct val="100000"/>
              </a:lnSpc>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Identify the meanings of the vocabulary learnt.</a:t>
            </a:r>
          </a:p>
          <a:p>
            <a:pPr>
              <a:lnSpc>
                <a:spcPct val="100000"/>
              </a:lnSpc>
              <a:buFont typeface="Wingdings" panose="05000000000000000000" pitchFamily="2" charset="2"/>
              <a:buChar char="ü"/>
            </a:pPr>
            <a:r>
              <a:rPr lang="en-US" sz="2000" dirty="0">
                <a:solidFill>
                  <a:srgbClr val="002060"/>
                </a:solidFill>
                <a:latin typeface="Times New Roman" panose="02020603050405020304" pitchFamily="18" charset="0"/>
                <a:cs typeface="Times New Roman" panose="02020603050405020304" pitchFamily="18" charset="0"/>
              </a:rPr>
              <a:t>Identify the Simple Past and Present perfect tense sentences.                       </a:t>
            </a:r>
          </a:p>
          <a:p>
            <a:pPr>
              <a:lnSpc>
                <a:spcPct val="100000"/>
              </a:lnSpc>
            </a:pPr>
            <a:r>
              <a:rPr lang="en-US" sz="2000" b="1" dirty="0">
                <a:latin typeface="Times New Roman" panose="02020603050405020304" pitchFamily="18" charset="0"/>
                <a:cs typeface="Times New Roman" panose="02020603050405020304" pitchFamily="18" charset="0"/>
              </a:rPr>
              <a:t>Main Aim: </a:t>
            </a:r>
            <a:r>
              <a:rPr lang="en-US" sz="2000" dirty="0">
                <a:solidFill>
                  <a:srgbClr val="002060"/>
                </a:solidFill>
                <a:latin typeface="Times New Roman" panose="02020603050405020304" pitchFamily="18" charset="0"/>
                <a:cs typeface="Times New Roman" panose="02020603050405020304" pitchFamily="18" charset="0"/>
              </a:rPr>
              <a:t>By the end of the lesson the students will be better able to identify the vocabulary related to the 7 wonders of the world in the given activities. </a:t>
            </a:r>
          </a:p>
          <a:p>
            <a:r>
              <a:rPr lang="en-US" sz="2000" b="1" dirty="0">
                <a:latin typeface="Times New Roman" panose="02020603050405020304" pitchFamily="18" charset="0"/>
                <a:cs typeface="Times New Roman" panose="02020603050405020304" pitchFamily="18" charset="0"/>
              </a:rPr>
              <a:t>Subsidiary aims: </a:t>
            </a:r>
            <a:r>
              <a:rPr lang="en-US" sz="2000" dirty="0">
                <a:solidFill>
                  <a:srgbClr val="002060"/>
                </a:solidFill>
                <a:latin typeface="Times New Roman" panose="02020603050405020304" pitchFamily="18" charset="0"/>
                <a:cs typeface="Times New Roman" panose="02020603050405020304" pitchFamily="18" charset="0"/>
              </a:rPr>
              <a:t>The students will be able to use the vocabulary related to the seven wonders of the world. The students will learn the pronunciation and how to identify the sentences of the simple past and present perfect tense. </a:t>
            </a:r>
          </a:p>
          <a:p>
            <a:r>
              <a:rPr lang="en-US" sz="2000" b="1" dirty="0">
                <a:latin typeface="Times New Roman" panose="02020603050405020304" pitchFamily="18" charset="0"/>
                <a:cs typeface="Times New Roman" panose="02020603050405020304" pitchFamily="18" charset="0"/>
              </a:rPr>
              <a:t>Personal Aims: </a:t>
            </a:r>
            <a:r>
              <a:rPr lang="en-US" sz="2000" dirty="0">
                <a:solidFill>
                  <a:srgbClr val="002060"/>
                </a:solidFill>
                <a:latin typeface="Times New Roman" panose="02020603050405020304" pitchFamily="18" charset="0"/>
                <a:cs typeface="Times New Roman" panose="02020603050405020304" pitchFamily="18" charset="0"/>
              </a:rPr>
              <a:t>Encourage the students to learn content related to the seven wonders of the world, encourage to focus on listening for gist (extensive listening , scanning (intensive listening). Encourage learners for group activities and peer activities. </a:t>
            </a:r>
          </a:p>
        </p:txBody>
      </p:sp>
    </p:spTree>
    <p:extLst>
      <p:ext uri="{BB962C8B-B14F-4D97-AF65-F5344CB8AC3E}">
        <p14:creationId xmlns:p14="http://schemas.microsoft.com/office/powerpoint/2010/main" val="448185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612E8324-8D5A-4ED5-A26B-394EC4DE603A}"/>
              </a:ext>
            </a:extLst>
          </p:cNvPr>
          <p:cNvSpPr txBox="1">
            <a:spLocks/>
          </p:cNvSpPr>
          <p:nvPr/>
        </p:nvSpPr>
        <p:spPr>
          <a:xfrm>
            <a:off x="570286" y="2057400"/>
            <a:ext cx="10778837" cy="44341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342900" indent="-342900"/>
            <a:r>
              <a:rPr lang="en-US" b="1" dirty="0">
                <a:latin typeface="Times New Roman" panose="02020603050405020304" pitchFamily="18" charset="0"/>
                <a:cs typeface="Times New Roman" panose="02020603050405020304" pitchFamily="18" charset="0"/>
              </a:rPr>
              <a:t>Background: </a:t>
            </a:r>
            <a:r>
              <a:rPr lang="en-US" dirty="0">
                <a:solidFill>
                  <a:srgbClr val="002060"/>
                </a:solidFill>
                <a:latin typeface="Times New Roman" panose="02020603050405020304" pitchFamily="18" charset="0"/>
                <a:cs typeface="Times New Roman" panose="02020603050405020304" pitchFamily="18" charset="0"/>
              </a:rPr>
              <a:t>32 Students All students are secondary level. Gifted learners, average learners and few slow learners who are eagerly participating in collaborative learning. </a:t>
            </a:r>
          </a:p>
          <a:p>
            <a:pPr marL="342900" indent="-342900"/>
            <a:r>
              <a:rPr lang="en-US" b="1" dirty="0">
                <a:latin typeface="Times New Roman" panose="02020603050405020304" pitchFamily="18" charset="0"/>
                <a:cs typeface="Times New Roman" panose="02020603050405020304" pitchFamily="18" charset="0"/>
              </a:rPr>
              <a:t>Timetable fit: </a:t>
            </a:r>
            <a:r>
              <a:rPr lang="en-US" dirty="0">
                <a:solidFill>
                  <a:srgbClr val="002060"/>
                </a:solidFill>
                <a:latin typeface="Times New Roman" panose="02020603050405020304" pitchFamily="18" charset="0"/>
                <a:cs typeface="Times New Roman" panose="02020603050405020304" pitchFamily="18" charset="0"/>
              </a:rPr>
              <a:t>The students would improve their scanning, listening for gist and listening for specific information. </a:t>
            </a:r>
          </a:p>
          <a:p>
            <a:pPr marL="342900" indent="-342900"/>
            <a:r>
              <a:rPr lang="en-US" b="1" dirty="0">
                <a:latin typeface="Times New Roman" panose="02020603050405020304" pitchFamily="18" charset="0"/>
                <a:cs typeface="Times New Roman" panose="02020603050405020304" pitchFamily="18" charset="0"/>
              </a:rPr>
              <a:t>Assumptions: </a:t>
            </a:r>
            <a:r>
              <a:rPr lang="en-US" dirty="0">
                <a:solidFill>
                  <a:srgbClr val="002060"/>
                </a:solidFill>
                <a:latin typeface="Times New Roman" panose="02020603050405020304" pitchFamily="18" charset="0"/>
                <a:cs typeface="Times New Roman" panose="02020603050405020304" pitchFamily="18" charset="0"/>
              </a:rPr>
              <a:t>have a prior knowledge of the wonders. Curious about the topic. </a:t>
            </a:r>
          </a:p>
          <a:p>
            <a:pPr marL="342900" indent="-342900"/>
            <a:r>
              <a:rPr lang="en-US" b="1" dirty="0">
                <a:latin typeface="Times New Roman" panose="02020603050405020304" pitchFamily="18" charset="0"/>
                <a:cs typeface="Times New Roman" panose="02020603050405020304" pitchFamily="18" charset="0"/>
              </a:rPr>
              <a:t>Anticipated problems: </a:t>
            </a:r>
            <a:r>
              <a:rPr lang="en-US" dirty="0">
                <a:solidFill>
                  <a:srgbClr val="002060"/>
                </a:solidFill>
                <a:latin typeface="Times New Roman" panose="02020603050405020304" pitchFamily="18" charset="0"/>
                <a:cs typeface="Times New Roman" panose="02020603050405020304" pitchFamily="18" charset="0"/>
              </a:rPr>
              <a:t>the gifted learners might finish the activities prior to the given duration. Apprehensiveness of slow learners.</a:t>
            </a:r>
          </a:p>
          <a:p>
            <a:pPr marL="342900" indent="-342900"/>
            <a:r>
              <a:rPr lang="en-US" b="1" dirty="0">
                <a:latin typeface="Times New Roman" panose="02020603050405020304" pitchFamily="18" charset="0"/>
                <a:cs typeface="Times New Roman" panose="02020603050405020304" pitchFamily="18" charset="0"/>
              </a:rPr>
              <a:t>Solutions: </a:t>
            </a:r>
            <a:r>
              <a:rPr lang="en-US" dirty="0">
                <a:solidFill>
                  <a:srgbClr val="002060"/>
                </a:solidFill>
                <a:latin typeface="Times New Roman" panose="02020603050405020304" pitchFamily="18" charset="0"/>
                <a:cs typeface="Times New Roman" panose="02020603050405020304" pitchFamily="18" charset="0"/>
              </a:rPr>
              <a:t>Design challenging worksheets. Group the students for scaffolding. </a:t>
            </a:r>
          </a:p>
          <a:p>
            <a:pPr marL="342900" indent="-342900"/>
            <a:r>
              <a:rPr lang="en-US" b="1" dirty="0">
                <a:latin typeface="Times New Roman" panose="02020603050405020304" pitchFamily="18" charset="0"/>
                <a:cs typeface="Times New Roman" panose="02020603050405020304" pitchFamily="18" charset="0"/>
              </a:rPr>
              <a:t>Teaching aids: </a:t>
            </a:r>
            <a:r>
              <a:rPr lang="en-US" dirty="0">
                <a:solidFill>
                  <a:srgbClr val="002060"/>
                </a:solidFill>
                <a:latin typeface="Times New Roman" panose="02020603050405020304" pitchFamily="18" charset="0"/>
                <a:cs typeface="Times New Roman" panose="02020603050405020304" pitchFamily="18" charset="0"/>
              </a:rPr>
              <a:t>Text with images, worksheets, listening audio, presentation, </a:t>
            </a:r>
          </a:p>
        </p:txBody>
      </p:sp>
    </p:spTree>
    <p:extLst>
      <p:ext uri="{BB962C8B-B14F-4D97-AF65-F5344CB8AC3E}">
        <p14:creationId xmlns:p14="http://schemas.microsoft.com/office/powerpoint/2010/main" val="2362424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9E6E2E-9700-4781-A4D1-CC4B41B1FFDA}"/>
              </a:ext>
            </a:extLst>
          </p:cNvPr>
          <p:cNvSpPr>
            <a:spLocks noGrp="1"/>
          </p:cNvSpPr>
          <p:nvPr>
            <p:ph idx="1"/>
          </p:nvPr>
        </p:nvSpPr>
        <p:spPr>
          <a:xfrm>
            <a:off x="904875" y="2418122"/>
            <a:ext cx="10515600" cy="3533775"/>
          </a:xfrm>
        </p:spPr>
        <p:txBody>
          <a:bodyPr/>
          <a:lstStyle/>
          <a:p>
            <a:r>
              <a:rPr lang="en-US" b="1" dirty="0">
                <a:latin typeface="Times New Roman" panose="02020603050405020304" pitchFamily="18" charset="0"/>
                <a:cs typeface="Times New Roman" panose="02020603050405020304" pitchFamily="18" charset="0"/>
              </a:rPr>
              <a:t>Aim: </a:t>
            </a:r>
            <a:r>
              <a:rPr lang="en-US" dirty="0">
                <a:solidFill>
                  <a:srgbClr val="002060"/>
                </a:solidFill>
                <a:latin typeface="Times New Roman" panose="02020603050405020304" pitchFamily="18" charset="0"/>
                <a:cs typeface="Times New Roman" panose="02020603050405020304" pitchFamily="18" charset="0"/>
              </a:rPr>
              <a:t>The learners will be able to identify the vocabulary of the Seven Wonders of the World. </a:t>
            </a:r>
          </a:p>
          <a:p>
            <a:r>
              <a:rPr lang="en-US" b="1" dirty="0">
                <a:latin typeface="Times New Roman" panose="02020603050405020304" pitchFamily="18" charset="0"/>
                <a:cs typeface="Times New Roman" panose="02020603050405020304" pitchFamily="18" charset="0"/>
              </a:rPr>
              <a:t>Time: </a:t>
            </a:r>
            <a:r>
              <a:rPr lang="en-US" dirty="0">
                <a:solidFill>
                  <a:srgbClr val="002060"/>
                </a:solidFill>
                <a:latin typeface="Times New Roman" panose="02020603050405020304" pitchFamily="18" charset="0"/>
                <a:cs typeface="Times New Roman" panose="02020603050405020304" pitchFamily="18" charset="0"/>
              </a:rPr>
              <a:t>5 minutes </a:t>
            </a:r>
          </a:p>
          <a:p>
            <a:r>
              <a:rPr lang="en-US" b="1" dirty="0">
                <a:latin typeface="Times New Roman" panose="02020603050405020304" pitchFamily="18" charset="0"/>
                <a:cs typeface="Times New Roman" panose="02020603050405020304" pitchFamily="18" charset="0"/>
              </a:rPr>
              <a:t>Interaction pattern: </a:t>
            </a:r>
            <a:r>
              <a:rPr lang="en-US" dirty="0">
                <a:solidFill>
                  <a:srgbClr val="002060"/>
                </a:solidFill>
                <a:latin typeface="Times New Roman" panose="02020603050405020304" pitchFamily="18" charset="0"/>
                <a:cs typeface="Times New Roman" panose="02020603050405020304" pitchFamily="18" charset="0"/>
              </a:rPr>
              <a:t>Whole class</a:t>
            </a:r>
          </a:p>
          <a:p>
            <a:r>
              <a:rPr lang="en-US" b="1" dirty="0">
                <a:latin typeface="Times New Roman" panose="02020603050405020304" pitchFamily="18" charset="0"/>
                <a:cs typeface="Times New Roman" panose="02020603050405020304" pitchFamily="18" charset="0"/>
              </a:rPr>
              <a:t>Procedure: </a:t>
            </a:r>
            <a:r>
              <a:rPr lang="en-US" dirty="0">
                <a:solidFill>
                  <a:srgbClr val="002060"/>
                </a:solidFill>
                <a:latin typeface="Times New Roman" panose="02020603050405020304" pitchFamily="18" charset="0"/>
                <a:cs typeface="Times New Roman" panose="02020603050405020304" pitchFamily="18" charset="0"/>
              </a:rPr>
              <a:t>The teacher introduces the vocabulary using images and meanings. The learners will listen and follow the instructions while interacting for the lesson. </a:t>
            </a:r>
          </a:p>
          <a:p>
            <a:pPr marL="0" indent="0">
              <a:buNone/>
            </a:pPr>
            <a:endParaRPr lang="en-US" dirty="0"/>
          </a:p>
        </p:txBody>
      </p:sp>
      <p:sp>
        <p:nvSpPr>
          <p:cNvPr id="4" name="Rectangle 3">
            <a:extLst>
              <a:ext uri="{FF2B5EF4-FFF2-40B4-BE49-F238E27FC236}">
                <a16:creationId xmlns:a16="http://schemas.microsoft.com/office/drawing/2014/main" id="{17353D3B-C734-47CB-BABB-360F6E503CCF}"/>
              </a:ext>
            </a:extLst>
          </p:cNvPr>
          <p:cNvSpPr/>
          <p:nvPr/>
        </p:nvSpPr>
        <p:spPr>
          <a:xfrm>
            <a:off x="2307561" y="906103"/>
            <a:ext cx="5732660" cy="830997"/>
          </a:xfrm>
          <a:prstGeom prst="rect">
            <a:avLst/>
          </a:prstGeom>
          <a:noFill/>
        </p:spPr>
        <p:txBody>
          <a:bodyPr wrap="none" lIns="91440" tIns="45720" rIns="91440" bIns="45720">
            <a:spAutoFit/>
          </a:bodyPr>
          <a:lstStyle/>
          <a:p>
            <a:pPr algn="ctr"/>
            <a:r>
              <a:rPr lang="en-US" sz="4800" b="1" dirty="0">
                <a:ln w="12700">
                  <a:solidFill>
                    <a:schemeClr val="accent1"/>
                  </a:solidFill>
                  <a:prstDash val="solid"/>
                </a:ln>
                <a:solidFill>
                  <a:srgbClr val="002060"/>
                </a:solidFill>
                <a:effectLst>
                  <a:outerShdw dist="38100" dir="2640000" algn="bl" rotWithShape="0">
                    <a:schemeClr val="accent1"/>
                  </a:outerShdw>
                </a:effectLst>
              </a:rPr>
              <a:t>Pre-Listening Stage</a:t>
            </a:r>
          </a:p>
        </p:txBody>
      </p:sp>
    </p:spTree>
    <p:extLst>
      <p:ext uri="{BB962C8B-B14F-4D97-AF65-F5344CB8AC3E}">
        <p14:creationId xmlns:p14="http://schemas.microsoft.com/office/powerpoint/2010/main" val="4096603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2AA428-9D33-4759-AF22-9888A5C45537}"/>
              </a:ext>
            </a:extLst>
          </p:cNvPr>
          <p:cNvPicPr>
            <a:picLocks noChangeAspect="1"/>
          </p:cNvPicPr>
          <p:nvPr/>
        </p:nvPicPr>
        <p:blipFill>
          <a:blip r:embed="rId2"/>
          <a:stretch>
            <a:fillRect/>
          </a:stretch>
        </p:blipFill>
        <p:spPr>
          <a:xfrm>
            <a:off x="828251" y="277258"/>
            <a:ext cx="2258802" cy="1719552"/>
          </a:xfrm>
          <a:prstGeom prst="rect">
            <a:avLst/>
          </a:prstGeom>
        </p:spPr>
      </p:pic>
      <p:sp>
        <p:nvSpPr>
          <p:cNvPr id="5" name="Rectangle 4">
            <a:extLst>
              <a:ext uri="{FF2B5EF4-FFF2-40B4-BE49-F238E27FC236}">
                <a16:creationId xmlns:a16="http://schemas.microsoft.com/office/drawing/2014/main" id="{F01E47D0-7057-4DE0-A81A-476E9344AC01}"/>
              </a:ext>
            </a:extLst>
          </p:cNvPr>
          <p:cNvSpPr/>
          <p:nvPr/>
        </p:nvSpPr>
        <p:spPr>
          <a:xfrm>
            <a:off x="306268" y="2163978"/>
            <a:ext cx="3161738" cy="7936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Actual course-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an accurate distance from the starting point to the end. </a:t>
            </a:r>
            <a:endParaRPr 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5A8ED9F-2F22-4981-86C2-8DDB75F59F63}"/>
              </a:ext>
            </a:extLst>
          </p:cNvPr>
          <p:cNvPicPr>
            <a:picLocks noChangeAspect="1"/>
          </p:cNvPicPr>
          <p:nvPr/>
        </p:nvPicPr>
        <p:blipFill>
          <a:blip r:embed="rId3"/>
          <a:stretch>
            <a:fillRect/>
          </a:stretch>
        </p:blipFill>
        <p:spPr>
          <a:xfrm>
            <a:off x="4225523" y="318611"/>
            <a:ext cx="2506971" cy="1678199"/>
          </a:xfrm>
          <a:prstGeom prst="rect">
            <a:avLst/>
          </a:prstGeom>
        </p:spPr>
      </p:pic>
      <p:sp>
        <p:nvSpPr>
          <p:cNvPr id="7" name="Rectangle 6">
            <a:extLst>
              <a:ext uri="{FF2B5EF4-FFF2-40B4-BE49-F238E27FC236}">
                <a16:creationId xmlns:a16="http://schemas.microsoft.com/office/drawing/2014/main" id="{A42DE0B1-BFD2-45C2-A4C2-6CC622FD967D}"/>
              </a:ext>
            </a:extLst>
          </p:cNvPr>
          <p:cNvSpPr/>
          <p:nvPr/>
        </p:nvSpPr>
        <p:spPr>
          <a:xfrm>
            <a:off x="3897996" y="2169182"/>
            <a:ext cx="3570336" cy="6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Frontier –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 line or a boarder that separate a country</a:t>
            </a:r>
            <a:r>
              <a:rPr lang="en-US" dirty="0">
                <a:latin typeface="Times New Roman" panose="02020603050405020304" pitchFamily="18" charset="0"/>
                <a:cs typeface="Times New Roman" panose="02020603050405020304" pitchFamily="18" charset="0"/>
              </a:rPr>
              <a:t>. </a:t>
            </a:r>
          </a:p>
        </p:txBody>
      </p:sp>
      <p:pic>
        <p:nvPicPr>
          <p:cNvPr id="8" name="Picture 7">
            <a:extLst>
              <a:ext uri="{FF2B5EF4-FFF2-40B4-BE49-F238E27FC236}">
                <a16:creationId xmlns:a16="http://schemas.microsoft.com/office/drawing/2014/main" id="{58C4E23A-773F-4E0A-99AA-F070F6772553}"/>
              </a:ext>
            </a:extLst>
          </p:cNvPr>
          <p:cNvPicPr>
            <a:picLocks noChangeAspect="1"/>
          </p:cNvPicPr>
          <p:nvPr/>
        </p:nvPicPr>
        <p:blipFill>
          <a:blip r:embed="rId4"/>
          <a:stretch>
            <a:fillRect/>
          </a:stretch>
        </p:blipFill>
        <p:spPr>
          <a:xfrm>
            <a:off x="8075950" y="318611"/>
            <a:ext cx="2717556" cy="1713772"/>
          </a:xfrm>
          <a:prstGeom prst="rect">
            <a:avLst/>
          </a:prstGeom>
        </p:spPr>
      </p:pic>
      <p:sp>
        <p:nvSpPr>
          <p:cNvPr id="9" name="Rectangle 8">
            <a:extLst>
              <a:ext uri="{FF2B5EF4-FFF2-40B4-BE49-F238E27FC236}">
                <a16:creationId xmlns:a16="http://schemas.microsoft.com/office/drawing/2014/main" id="{20B85066-67AC-4714-8213-89B37C7BFF14}"/>
              </a:ext>
            </a:extLst>
          </p:cNvPr>
          <p:cNvSpPr/>
          <p:nvPr/>
        </p:nvSpPr>
        <p:spPr>
          <a:xfrm>
            <a:off x="7814979" y="2230374"/>
            <a:ext cx="3400148" cy="550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Architecture-</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act of designing and constructing.</a:t>
            </a:r>
          </a:p>
        </p:txBody>
      </p:sp>
      <p:pic>
        <p:nvPicPr>
          <p:cNvPr id="10" name="Picture 9">
            <a:extLst>
              <a:ext uri="{FF2B5EF4-FFF2-40B4-BE49-F238E27FC236}">
                <a16:creationId xmlns:a16="http://schemas.microsoft.com/office/drawing/2014/main" id="{C03CF8FA-F72E-4BA2-9AC8-219998B6C0B7}"/>
              </a:ext>
            </a:extLst>
          </p:cNvPr>
          <p:cNvPicPr>
            <a:picLocks noChangeAspect="1"/>
          </p:cNvPicPr>
          <p:nvPr/>
        </p:nvPicPr>
        <p:blipFill>
          <a:blip r:embed="rId5"/>
          <a:stretch>
            <a:fillRect/>
          </a:stretch>
        </p:blipFill>
        <p:spPr>
          <a:xfrm>
            <a:off x="568590" y="3209226"/>
            <a:ext cx="2778124" cy="1748256"/>
          </a:xfrm>
          <a:prstGeom prst="rect">
            <a:avLst/>
          </a:prstGeom>
        </p:spPr>
      </p:pic>
      <p:sp>
        <p:nvSpPr>
          <p:cNvPr id="11" name="Rectangle 10">
            <a:extLst>
              <a:ext uri="{FF2B5EF4-FFF2-40B4-BE49-F238E27FC236}">
                <a16:creationId xmlns:a16="http://schemas.microsoft.com/office/drawing/2014/main" id="{45B5CDBF-31B6-4237-96C5-3FA7A29720D5}"/>
              </a:ext>
            </a:extLst>
          </p:cNvPr>
          <p:cNvSpPr/>
          <p:nvPr/>
        </p:nvSpPr>
        <p:spPr>
          <a:xfrm>
            <a:off x="101416" y="5453742"/>
            <a:ext cx="3973286" cy="5883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Estimated</a:t>
            </a:r>
            <a:r>
              <a:rPr lang="en-US"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the general number of people who can enter a certain place.</a:t>
            </a:r>
          </a:p>
        </p:txBody>
      </p:sp>
      <p:pic>
        <p:nvPicPr>
          <p:cNvPr id="12" name="Picture 11">
            <a:extLst>
              <a:ext uri="{FF2B5EF4-FFF2-40B4-BE49-F238E27FC236}">
                <a16:creationId xmlns:a16="http://schemas.microsoft.com/office/drawing/2014/main" id="{6831BCE5-556D-4B7E-8CE1-86568BE85969}"/>
              </a:ext>
            </a:extLst>
          </p:cNvPr>
          <p:cNvPicPr>
            <a:picLocks noChangeAspect="1"/>
          </p:cNvPicPr>
          <p:nvPr/>
        </p:nvPicPr>
        <p:blipFill>
          <a:blip r:embed="rId6"/>
          <a:stretch>
            <a:fillRect/>
          </a:stretch>
        </p:blipFill>
        <p:spPr>
          <a:xfrm>
            <a:off x="4225523" y="3245085"/>
            <a:ext cx="2915282" cy="1677952"/>
          </a:xfrm>
          <a:prstGeom prst="rect">
            <a:avLst/>
          </a:prstGeom>
        </p:spPr>
      </p:pic>
      <p:sp>
        <p:nvSpPr>
          <p:cNvPr id="13" name="Rectangle 12">
            <a:extLst>
              <a:ext uri="{FF2B5EF4-FFF2-40B4-BE49-F238E27FC236}">
                <a16:creationId xmlns:a16="http://schemas.microsoft.com/office/drawing/2014/main" id="{A63377B8-3A3C-4C25-8DCC-EDFF66839AE9}"/>
              </a:ext>
            </a:extLst>
          </p:cNvPr>
          <p:cNvSpPr/>
          <p:nvPr/>
        </p:nvSpPr>
        <p:spPr>
          <a:xfrm>
            <a:off x="4338918" y="5362033"/>
            <a:ext cx="3129414" cy="6800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Spectators-</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people who watch a show, game or an event. </a:t>
            </a:r>
            <a:endParaRPr lang="en-US"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6A83F2E7-8A20-49F3-9F9D-E50CA9A9D7E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277874" y="3076757"/>
            <a:ext cx="2667704" cy="1880725"/>
          </a:xfrm>
          <a:prstGeom prst="rect">
            <a:avLst/>
          </a:prstGeom>
        </p:spPr>
      </p:pic>
      <p:sp>
        <p:nvSpPr>
          <p:cNvPr id="15" name="Rectangle 14">
            <a:extLst>
              <a:ext uri="{FF2B5EF4-FFF2-40B4-BE49-F238E27FC236}">
                <a16:creationId xmlns:a16="http://schemas.microsoft.com/office/drawing/2014/main" id="{5AB99E03-00A8-4117-88F8-870A046C87A2}"/>
              </a:ext>
            </a:extLst>
          </p:cNvPr>
          <p:cNvSpPr/>
          <p:nvPr/>
        </p:nvSpPr>
        <p:spPr>
          <a:xfrm>
            <a:off x="7671544" y="5245432"/>
            <a:ext cx="4037390" cy="913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Amphitheater-</a:t>
            </a:r>
            <a:r>
              <a:rPr lang="en-US" b="1" dirty="0">
                <a:ln w="0"/>
                <a:solidFill>
                  <a:schemeClr val="bg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an open circular building with a central space, surround with seats for the people to watch a sporting event.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3733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E09280-F2F5-484A-BD99-F9D5E3971CB7}"/>
              </a:ext>
            </a:extLst>
          </p:cNvPr>
          <p:cNvPicPr>
            <a:picLocks noChangeAspect="1"/>
          </p:cNvPicPr>
          <p:nvPr/>
        </p:nvPicPr>
        <p:blipFill>
          <a:blip r:embed="rId2"/>
          <a:stretch>
            <a:fillRect/>
          </a:stretch>
        </p:blipFill>
        <p:spPr>
          <a:xfrm>
            <a:off x="601779" y="229573"/>
            <a:ext cx="2934233" cy="2148632"/>
          </a:xfrm>
          <a:prstGeom prst="rect">
            <a:avLst/>
          </a:prstGeom>
        </p:spPr>
      </p:pic>
      <p:sp>
        <p:nvSpPr>
          <p:cNvPr id="6" name="Rectangle 5">
            <a:extLst>
              <a:ext uri="{FF2B5EF4-FFF2-40B4-BE49-F238E27FC236}">
                <a16:creationId xmlns:a16="http://schemas.microsoft.com/office/drawing/2014/main" id="{DC21DE5E-CE42-45E3-BBBC-2726EF875233}"/>
              </a:ext>
            </a:extLst>
          </p:cNvPr>
          <p:cNvSpPr/>
          <p:nvPr/>
        </p:nvSpPr>
        <p:spPr>
          <a:xfrm>
            <a:off x="231177" y="2569058"/>
            <a:ext cx="4006491" cy="8198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Archeological site-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 place where you can find evidence of past activities. </a:t>
            </a:r>
            <a:endParaRPr lang="en-US"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787B0A7-476C-43DA-981E-27634182DA9D}"/>
              </a:ext>
            </a:extLst>
          </p:cNvPr>
          <p:cNvPicPr>
            <a:picLocks noChangeAspect="1"/>
          </p:cNvPicPr>
          <p:nvPr/>
        </p:nvPicPr>
        <p:blipFill rotWithShape="1">
          <a:blip r:embed="rId3"/>
          <a:srcRect r="28965" b="12171"/>
          <a:stretch/>
        </p:blipFill>
        <p:spPr>
          <a:xfrm>
            <a:off x="4628883" y="258912"/>
            <a:ext cx="2934233" cy="2148633"/>
          </a:xfrm>
          <a:prstGeom prst="rect">
            <a:avLst/>
          </a:prstGeom>
        </p:spPr>
      </p:pic>
      <p:sp>
        <p:nvSpPr>
          <p:cNvPr id="8" name="Rectangle 7">
            <a:extLst>
              <a:ext uri="{FF2B5EF4-FFF2-40B4-BE49-F238E27FC236}">
                <a16:creationId xmlns:a16="http://schemas.microsoft.com/office/drawing/2014/main" id="{27EEF2BE-4A49-43B7-B9C4-558A87D535D3}"/>
              </a:ext>
            </a:extLst>
          </p:cNvPr>
          <p:cNvSpPr/>
          <p:nvPr/>
        </p:nvSpPr>
        <p:spPr>
          <a:xfrm>
            <a:off x="4628883" y="2615719"/>
            <a:ext cx="3249228" cy="7732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Peak-</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the pointed top of a mountain. </a:t>
            </a:r>
            <a:endParaRPr lang="en-US"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94B168E7-2983-4AD1-B7BE-66749B425C88}"/>
              </a:ext>
            </a:extLst>
          </p:cNvPr>
          <p:cNvPicPr>
            <a:picLocks noChangeAspect="1"/>
          </p:cNvPicPr>
          <p:nvPr/>
        </p:nvPicPr>
        <p:blipFill>
          <a:blip r:embed="rId4"/>
          <a:stretch>
            <a:fillRect/>
          </a:stretch>
        </p:blipFill>
        <p:spPr>
          <a:xfrm>
            <a:off x="8279137" y="294518"/>
            <a:ext cx="2934232" cy="2227965"/>
          </a:xfrm>
          <a:prstGeom prst="rect">
            <a:avLst/>
          </a:prstGeom>
        </p:spPr>
      </p:pic>
      <p:sp>
        <p:nvSpPr>
          <p:cNvPr id="10" name="Rectangle 9">
            <a:extLst>
              <a:ext uri="{FF2B5EF4-FFF2-40B4-BE49-F238E27FC236}">
                <a16:creationId xmlns:a16="http://schemas.microsoft.com/office/drawing/2014/main" id="{247D96BC-ED17-42E2-9FA0-D670E414E853}"/>
              </a:ext>
            </a:extLst>
          </p:cNvPr>
          <p:cNvSpPr/>
          <p:nvPr/>
        </p:nvSpPr>
        <p:spPr>
          <a:xfrm>
            <a:off x="8057942" y="2596739"/>
            <a:ext cx="3757540" cy="8198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Construct-</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to build or to make something as if like a building or a road. </a:t>
            </a:r>
          </a:p>
        </p:txBody>
      </p:sp>
      <p:pic>
        <p:nvPicPr>
          <p:cNvPr id="11" name="Picture 10">
            <a:extLst>
              <a:ext uri="{FF2B5EF4-FFF2-40B4-BE49-F238E27FC236}">
                <a16:creationId xmlns:a16="http://schemas.microsoft.com/office/drawing/2014/main" id="{9B7F9B1B-E200-4CF5-9755-DC9B4C165BA9}"/>
              </a:ext>
            </a:extLst>
          </p:cNvPr>
          <p:cNvPicPr>
            <a:picLocks noChangeAspect="1"/>
          </p:cNvPicPr>
          <p:nvPr/>
        </p:nvPicPr>
        <p:blipFill>
          <a:blip r:embed="rId5"/>
          <a:stretch>
            <a:fillRect/>
          </a:stretch>
        </p:blipFill>
        <p:spPr>
          <a:xfrm>
            <a:off x="359645" y="3480256"/>
            <a:ext cx="3176367" cy="2183753"/>
          </a:xfrm>
          <a:prstGeom prst="rect">
            <a:avLst/>
          </a:prstGeom>
        </p:spPr>
      </p:pic>
      <p:sp>
        <p:nvSpPr>
          <p:cNvPr id="12" name="Rectangle 11">
            <a:extLst>
              <a:ext uri="{FF2B5EF4-FFF2-40B4-BE49-F238E27FC236}">
                <a16:creationId xmlns:a16="http://schemas.microsoft.com/office/drawing/2014/main" id="{A1746269-8E10-41B8-8B3A-23242586A160}"/>
              </a:ext>
            </a:extLst>
          </p:cNvPr>
          <p:cNvSpPr/>
          <p:nvPr/>
        </p:nvSpPr>
        <p:spPr>
          <a:xfrm>
            <a:off x="231177" y="5791199"/>
            <a:ext cx="3546899" cy="8198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Crypt-</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an underground room especially designed to place a dead body</a:t>
            </a:r>
            <a:endParaRPr lang="en-US" dirty="0"/>
          </a:p>
        </p:txBody>
      </p:sp>
      <p:pic>
        <p:nvPicPr>
          <p:cNvPr id="13" name="Picture 12">
            <a:extLst>
              <a:ext uri="{FF2B5EF4-FFF2-40B4-BE49-F238E27FC236}">
                <a16:creationId xmlns:a16="http://schemas.microsoft.com/office/drawing/2014/main" id="{3D54338F-E7A7-42E0-977B-EFA2EF215730}"/>
              </a:ext>
            </a:extLst>
          </p:cNvPr>
          <p:cNvPicPr>
            <a:picLocks noChangeAspect="1"/>
          </p:cNvPicPr>
          <p:nvPr/>
        </p:nvPicPr>
        <p:blipFill rotWithShape="1">
          <a:blip r:embed="rId6"/>
          <a:srcRect r="53926"/>
          <a:stretch/>
        </p:blipFill>
        <p:spPr>
          <a:xfrm>
            <a:off x="5163672" y="3579356"/>
            <a:ext cx="1865856" cy="2080661"/>
          </a:xfrm>
          <a:prstGeom prst="rect">
            <a:avLst/>
          </a:prstGeom>
        </p:spPr>
      </p:pic>
      <p:sp>
        <p:nvSpPr>
          <p:cNvPr id="14" name="Rectangle 13">
            <a:extLst>
              <a:ext uri="{FF2B5EF4-FFF2-40B4-BE49-F238E27FC236}">
                <a16:creationId xmlns:a16="http://schemas.microsoft.com/office/drawing/2014/main" id="{4E16B288-DEF0-45D2-A3E1-4FB30DB214DF}"/>
              </a:ext>
            </a:extLst>
          </p:cNvPr>
          <p:cNvSpPr/>
          <p:nvPr/>
        </p:nvSpPr>
        <p:spPr>
          <a:xfrm>
            <a:off x="4088427" y="5791199"/>
            <a:ext cx="3546899" cy="6293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n w="0"/>
              <a:solidFill>
                <a:schemeClr val="tx1"/>
              </a:solidFill>
              <a:effectLst>
                <a:outerShdw blurRad="38100" dist="19050" dir="2700000" algn="tl" rotWithShape="0">
                  <a:schemeClr val="dk1">
                    <a:alpha val="40000"/>
                  </a:schemeClr>
                </a:outerShdw>
              </a:effectLst>
            </a:endParaRPr>
          </a:p>
          <a:p>
            <a:pPr algn="ctr"/>
            <a:r>
              <a:rPr lang="en-US"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Tilted-</a:t>
            </a:r>
            <a:r>
              <a:rPr lang="en-US" b="1" dirty="0">
                <a:ln w="0"/>
                <a:solidFill>
                  <a:schemeClr val="bg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constructed in a slanted or in a sloping manner</a:t>
            </a:r>
          </a:p>
          <a:p>
            <a:pPr algn="ctr"/>
            <a:endParaRPr lang="en-US" dirty="0"/>
          </a:p>
        </p:txBody>
      </p:sp>
      <p:pic>
        <p:nvPicPr>
          <p:cNvPr id="15" name="Picture 14">
            <a:extLst>
              <a:ext uri="{FF2B5EF4-FFF2-40B4-BE49-F238E27FC236}">
                <a16:creationId xmlns:a16="http://schemas.microsoft.com/office/drawing/2014/main" id="{DBC310C4-CB63-43C5-84FE-58D4E5A9FE34}"/>
              </a:ext>
            </a:extLst>
          </p:cNvPr>
          <p:cNvPicPr>
            <a:picLocks noChangeAspect="1"/>
          </p:cNvPicPr>
          <p:nvPr/>
        </p:nvPicPr>
        <p:blipFill>
          <a:blip r:embed="rId7"/>
          <a:stretch>
            <a:fillRect/>
          </a:stretch>
        </p:blipFill>
        <p:spPr>
          <a:xfrm>
            <a:off x="8583519" y="3579356"/>
            <a:ext cx="2609632" cy="2011281"/>
          </a:xfrm>
          <a:prstGeom prst="rect">
            <a:avLst/>
          </a:prstGeom>
        </p:spPr>
      </p:pic>
      <p:sp>
        <p:nvSpPr>
          <p:cNvPr id="16" name="Rectangle 15">
            <a:extLst>
              <a:ext uri="{FF2B5EF4-FFF2-40B4-BE49-F238E27FC236}">
                <a16:creationId xmlns:a16="http://schemas.microsoft.com/office/drawing/2014/main" id="{328FDF76-60B3-4D61-B287-31C2A2A2F3F2}"/>
              </a:ext>
            </a:extLst>
          </p:cNvPr>
          <p:cNvSpPr/>
          <p:nvPr/>
        </p:nvSpPr>
        <p:spPr>
          <a:xfrm>
            <a:off x="8057942" y="5791199"/>
            <a:ext cx="3221797" cy="5235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Collapsed-</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sudden fall of a structure.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8818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78AFAE-2F88-4E6F-B0CA-9B747E5EF34C}"/>
              </a:ext>
            </a:extLst>
          </p:cNvPr>
          <p:cNvPicPr>
            <a:picLocks noChangeAspect="1"/>
          </p:cNvPicPr>
          <p:nvPr/>
        </p:nvPicPr>
        <p:blipFill>
          <a:blip r:embed="rId2"/>
          <a:stretch>
            <a:fillRect/>
          </a:stretch>
        </p:blipFill>
        <p:spPr>
          <a:xfrm>
            <a:off x="1062142" y="1187113"/>
            <a:ext cx="2291295" cy="2952700"/>
          </a:xfrm>
          <a:prstGeom prst="rect">
            <a:avLst/>
          </a:prstGeom>
        </p:spPr>
      </p:pic>
      <p:sp>
        <p:nvSpPr>
          <p:cNvPr id="5" name="Rectangle 4">
            <a:extLst>
              <a:ext uri="{FF2B5EF4-FFF2-40B4-BE49-F238E27FC236}">
                <a16:creationId xmlns:a16="http://schemas.microsoft.com/office/drawing/2014/main" id="{D34BF1E6-78D3-4BC5-921B-CC965CD560D5}"/>
              </a:ext>
            </a:extLst>
          </p:cNvPr>
          <p:cNvSpPr/>
          <p:nvPr/>
        </p:nvSpPr>
        <p:spPr>
          <a:xfrm>
            <a:off x="759657" y="4435763"/>
            <a:ext cx="3039703" cy="7767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Sketched-</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 rough drawing</a:t>
            </a:r>
          </a:p>
        </p:txBody>
      </p:sp>
      <p:pic>
        <p:nvPicPr>
          <p:cNvPr id="6" name="Picture 5">
            <a:extLst>
              <a:ext uri="{FF2B5EF4-FFF2-40B4-BE49-F238E27FC236}">
                <a16:creationId xmlns:a16="http://schemas.microsoft.com/office/drawing/2014/main" id="{97687EA8-B0A2-492D-8127-849A353F050F}"/>
              </a:ext>
            </a:extLst>
          </p:cNvPr>
          <p:cNvPicPr>
            <a:picLocks noChangeAspect="1"/>
          </p:cNvPicPr>
          <p:nvPr/>
        </p:nvPicPr>
        <p:blipFill>
          <a:blip r:embed="rId3"/>
          <a:stretch>
            <a:fillRect/>
          </a:stretch>
        </p:blipFill>
        <p:spPr>
          <a:xfrm>
            <a:off x="4333925" y="1597506"/>
            <a:ext cx="3524149" cy="2398122"/>
          </a:xfrm>
          <a:prstGeom prst="rect">
            <a:avLst/>
          </a:prstGeom>
        </p:spPr>
      </p:pic>
      <p:sp>
        <p:nvSpPr>
          <p:cNvPr id="7" name="Rectangle 6">
            <a:extLst>
              <a:ext uri="{FF2B5EF4-FFF2-40B4-BE49-F238E27FC236}">
                <a16:creationId xmlns:a16="http://schemas.microsoft.com/office/drawing/2014/main" id="{FF98CD89-802F-4667-95B0-07CDCAA5DF01}"/>
              </a:ext>
            </a:extLst>
          </p:cNvPr>
          <p:cNvSpPr/>
          <p:nvPr/>
        </p:nvSpPr>
        <p:spPr>
          <a:xfrm>
            <a:off x="4400115" y="4465267"/>
            <a:ext cx="3613211" cy="10607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Sculptor-</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an artist who makes a statue using materials according to a sketch</a:t>
            </a:r>
            <a:r>
              <a:rPr lang="en-US" dirty="0">
                <a:latin typeface="Times New Roman" panose="02020603050405020304" pitchFamily="18" charset="0"/>
                <a:cs typeface="Times New Roman" panose="02020603050405020304" pitchFamily="18" charset="0"/>
              </a:rPr>
              <a:t>. </a:t>
            </a:r>
          </a:p>
        </p:txBody>
      </p:sp>
      <p:pic>
        <p:nvPicPr>
          <p:cNvPr id="8" name="Picture 7">
            <a:extLst>
              <a:ext uri="{FF2B5EF4-FFF2-40B4-BE49-F238E27FC236}">
                <a16:creationId xmlns:a16="http://schemas.microsoft.com/office/drawing/2014/main" id="{1103A38C-5F2C-43F1-9B85-627026D52E90}"/>
              </a:ext>
            </a:extLst>
          </p:cNvPr>
          <p:cNvPicPr>
            <a:picLocks noChangeAspect="1"/>
          </p:cNvPicPr>
          <p:nvPr/>
        </p:nvPicPr>
        <p:blipFill>
          <a:blip r:embed="rId4"/>
          <a:stretch>
            <a:fillRect/>
          </a:stretch>
        </p:blipFill>
        <p:spPr>
          <a:xfrm>
            <a:off x="8721714" y="1786865"/>
            <a:ext cx="2480983" cy="2019404"/>
          </a:xfrm>
          <a:prstGeom prst="rect">
            <a:avLst/>
          </a:prstGeom>
        </p:spPr>
      </p:pic>
      <p:sp>
        <p:nvSpPr>
          <p:cNvPr id="9" name="Rectangle 8">
            <a:extLst>
              <a:ext uri="{FF2B5EF4-FFF2-40B4-BE49-F238E27FC236}">
                <a16:creationId xmlns:a16="http://schemas.microsoft.com/office/drawing/2014/main" id="{7B80427A-FACB-48EE-AA1E-93AF772358B4}"/>
              </a:ext>
            </a:extLst>
          </p:cNvPr>
          <p:cNvSpPr/>
          <p:nvPr/>
        </p:nvSpPr>
        <p:spPr>
          <a:xfrm>
            <a:off x="9052812" y="4435763"/>
            <a:ext cx="2489525" cy="7767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Weigh-</a:t>
            </a:r>
            <a:r>
              <a:rPr lang="en-US" dirty="0">
                <a:latin typeface="Times New Roman" panose="02020603050405020304" pitchFamily="18" charset="0"/>
                <a:cs typeface="Times New Roman" panose="02020603050405020304" pitchFamily="18" charset="0"/>
              </a:rPr>
              <a:t> </a:t>
            </a:r>
            <a:r>
              <a:rPr lang="en-US"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how heavy an object is.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0589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41834D-B3B7-46B0-A3DD-5FB027252879}"/>
              </a:ext>
            </a:extLst>
          </p:cNvPr>
          <p:cNvSpPr>
            <a:spLocks noGrp="1"/>
          </p:cNvSpPr>
          <p:nvPr>
            <p:ph idx="1"/>
          </p:nvPr>
        </p:nvSpPr>
        <p:spPr>
          <a:xfrm>
            <a:off x="952500" y="2447925"/>
            <a:ext cx="10467282" cy="3895725"/>
          </a:xfrm>
        </p:spPr>
        <p:txBody>
          <a:bodyPr/>
          <a:lstStyle/>
          <a:p>
            <a:r>
              <a:rPr lang="en-US" b="1" dirty="0">
                <a:latin typeface="Times New Roman" panose="02020603050405020304" pitchFamily="18" charset="0"/>
                <a:cs typeface="Times New Roman" panose="02020603050405020304" pitchFamily="18" charset="0"/>
              </a:rPr>
              <a:t>Aim: </a:t>
            </a:r>
            <a:r>
              <a:rPr lang="en-US" dirty="0">
                <a:solidFill>
                  <a:srgbClr val="002060"/>
                </a:solidFill>
                <a:latin typeface="Times New Roman" panose="02020603050405020304" pitchFamily="18" charset="0"/>
                <a:cs typeface="Times New Roman" panose="02020603050405020304" pitchFamily="18" charset="0"/>
              </a:rPr>
              <a:t>The learners will be able to listen  for the audio of the seven wonders of the world and write answers accordingly to the given worksheets. </a:t>
            </a:r>
          </a:p>
          <a:p>
            <a:r>
              <a:rPr lang="en-US" b="1" dirty="0">
                <a:latin typeface="Times New Roman" panose="02020603050405020304" pitchFamily="18" charset="0"/>
                <a:cs typeface="Times New Roman" panose="02020603050405020304" pitchFamily="18" charset="0"/>
              </a:rPr>
              <a:t>Time: </a:t>
            </a:r>
            <a:r>
              <a:rPr lang="en-US" dirty="0">
                <a:solidFill>
                  <a:srgbClr val="002060"/>
                </a:solidFill>
                <a:latin typeface="Times New Roman" panose="02020603050405020304" pitchFamily="18" charset="0"/>
                <a:cs typeface="Times New Roman" panose="02020603050405020304" pitchFamily="18" charset="0"/>
              </a:rPr>
              <a:t>25 minutes </a:t>
            </a:r>
          </a:p>
          <a:p>
            <a:r>
              <a:rPr lang="en-US" b="1" dirty="0">
                <a:latin typeface="Times New Roman" panose="02020603050405020304" pitchFamily="18" charset="0"/>
                <a:cs typeface="Times New Roman" panose="02020603050405020304" pitchFamily="18" charset="0"/>
              </a:rPr>
              <a:t>Interaction pattern: </a:t>
            </a:r>
            <a:r>
              <a:rPr lang="en-US" dirty="0">
                <a:solidFill>
                  <a:srgbClr val="002060"/>
                </a:solidFill>
                <a:latin typeface="Times New Roman" panose="02020603050405020304" pitchFamily="18" charset="0"/>
                <a:cs typeface="Times New Roman" panose="02020603050405020304" pitchFamily="18" charset="0"/>
              </a:rPr>
              <a:t>Pair work</a:t>
            </a:r>
          </a:p>
          <a:p>
            <a:r>
              <a:rPr lang="en-US" b="1" dirty="0">
                <a:latin typeface="Times New Roman" panose="02020603050405020304" pitchFamily="18" charset="0"/>
                <a:cs typeface="Times New Roman" panose="02020603050405020304" pitchFamily="18" charset="0"/>
              </a:rPr>
              <a:t>Activities: </a:t>
            </a:r>
            <a:r>
              <a:rPr lang="en-US" dirty="0">
                <a:solidFill>
                  <a:srgbClr val="002060"/>
                </a:solidFill>
                <a:latin typeface="Times New Roman" panose="02020603050405020304" pitchFamily="18" charset="0"/>
                <a:cs typeface="Times New Roman" panose="02020603050405020304" pitchFamily="18" charset="0"/>
              </a:rPr>
              <a:t>Tabular Question, Fill in the blanks, Writing the simple past and present perfect tense sentences by listening to the audio. </a:t>
            </a:r>
          </a:p>
          <a:p>
            <a:r>
              <a:rPr lang="en-US" b="1" dirty="0">
                <a:latin typeface="Times New Roman" panose="02020603050405020304" pitchFamily="18" charset="0"/>
                <a:cs typeface="Times New Roman" panose="02020603050405020304" pitchFamily="18" charset="0"/>
              </a:rPr>
              <a:t>Procedure: </a:t>
            </a:r>
            <a:r>
              <a:rPr lang="en-US" dirty="0">
                <a:solidFill>
                  <a:srgbClr val="002060"/>
                </a:solidFill>
                <a:latin typeface="Times New Roman" panose="02020603050405020304" pitchFamily="18" charset="0"/>
                <a:cs typeface="Times New Roman" panose="02020603050405020304" pitchFamily="18" charset="0"/>
              </a:rPr>
              <a:t>Teacher plays the audio while the learners interactively answer the worksheets</a:t>
            </a:r>
            <a:r>
              <a:rPr lang="en-US" dirty="0">
                <a:latin typeface="Times New Roman" panose="02020603050405020304" pitchFamily="18" charset="0"/>
                <a:cs typeface="Times New Roman" panose="02020603050405020304" pitchFamily="18" charset="0"/>
              </a:rPr>
              <a:t>. </a:t>
            </a:r>
          </a:p>
        </p:txBody>
      </p:sp>
      <p:sp>
        <p:nvSpPr>
          <p:cNvPr id="4" name="Rectangle 3">
            <a:extLst>
              <a:ext uri="{FF2B5EF4-FFF2-40B4-BE49-F238E27FC236}">
                <a16:creationId xmlns:a16="http://schemas.microsoft.com/office/drawing/2014/main" id="{E0C3F268-8928-4427-B539-C274B06F7DEB}"/>
              </a:ext>
            </a:extLst>
          </p:cNvPr>
          <p:cNvSpPr/>
          <p:nvPr/>
        </p:nvSpPr>
        <p:spPr>
          <a:xfrm>
            <a:off x="1982152" y="906103"/>
            <a:ext cx="6383479" cy="830997"/>
          </a:xfrm>
          <a:prstGeom prst="rect">
            <a:avLst/>
          </a:prstGeom>
          <a:noFill/>
        </p:spPr>
        <p:txBody>
          <a:bodyPr wrap="none" lIns="91440" tIns="45720" rIns="91440" bIns="45720">
            <a:spAutoFit/>
          </a:bodyPr>
          <a:lstStyle/>
          <a:p>
            <a:pPr algn="ctr"/>
            <a:r>
              <a:rPr lang="en-US" sz="4800" b="1" dirty="0">
                <a:ln w="12700">
                  <a:solidFill>
                    <a:schemeClr val="accent1"/>
                  </a:solidFill>
                  <a:prstDash val="solid"/>
                </a:ln>
                <a:solidFill>
                  <a:srgbClr val="002060"/>
                </a:solidFill>
                <a:effectLst>
                  <a:outerShdw dist="38100" dir="2640000" algn="bl" rotWithShape="0">
                    <a:schemeClr val="accent1"/>
                  </a:outerShdw>
                </a:effectLst>
              </a:rPr>
              <a:t>While-Listening Stage</a:t>
            </a:r>
          </a:p>
        </p:txBody>
      </p:sp>
    </p:spTree>
    <p:extLst>
      <p:ext uri="{BB962C8B-B14F-4D97-AF65-F5344CB8AC3E}">
        <p14:creationId xmlns:p14="http://schemas.microsoft.com/office/powerpoint/2010/main" val="1742614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4F1E0DF-5817-40CD-A955-C7DB1C2A896A}"/>
              </a:ext>
            </a:extLst>
          </p:cNvPr>
          <p:cNvSpPr/>
          <p:nvPr/>
        </p:nvSpPr>
        <p:spPr>
          <a:xfrm>
            <a:off x="100515" y="-55922"/>
            <a:ext cx="8051243" cy="707886"/>
          </a:xfrm>
          <a:prstGeom prst="rect">
            <a:avLst/>
          </a:prstGeom>
          <a:noFill/>
        </p:spPr>
        <p:txBody>
          <a:bodyPr wrap="none" lIns="91440" tIns="45720" rIns="91440" bIns="45720">
            <a:spAutoFit/>
          </a:bodyPr>
          <a:lstStyle/>
          <a:p>
            <a:pPr algn="ctr"/>
            <a:r>
              <a:rPr lang="en-US" sz="4000" b="1" dirty="0">
                <a:ln w="12700">
                  <a:solidFill>
                    <a:schemeClr val="accent1"/>
                  </a:solidFill>
                  <a:prstDash val="solid"/>
                </a:ln>
                <a:solidFill>
                  <a:srgbClr val="002060"/>
                </a:solidFill>
                <a:effectLst>
                  <a:outerShdw dist="38100" dir="2640000" algn="bl" rotWithShape="0">
                    <a:schemeClr val="accent1"/>
                  </a:outerShdw>
                </a:effectLst>
              </a:rPr>
              <a:t>The Seven Wonders of the World</a:t>
            </a:r>
          </a:p>
        </p:txBody>
      </p:sp>
      <p:sp>
        <p:nvSpPr>
          <p:cNvPr id="7" name="TextBox 6">
            <a:extLst>
              <a:ext uri="{FF2B5EF4-FFF2-40B4-BE49-F238E27FC236}">
                <a16:creationId xmlns:a16="http://schemas.microsoft.com/office/drawing/2014/main" id="{5124EE3E-5578-423C-B39B-A1FDC3D00FDA}"/>
              </a:ext>
            </a:extLst>
          </p:cNvPr>
          <p:cNvSpPr txBox="1"/>
          <p:nvPr/>
        </p:nvSpPr>
        <p:spPr>
          <a:xfrm>
            <a:off x="259069" y="596042"/>
            <a:ext cx="8498541"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It covers under a distance of 1500 miles, but it’s </a:t>
            </a:r>
            <a:r>
              <a:rPr lang="en-US" dirty="0">
                <a:solidFill>
                  <a:schemeClr val="bg1"/>
                </a:solidFill>
                <a:highlight>
                  <a:srgbClr val="FFFF00"/>
                </a:highlight>
                <a:latin typeface="Times New Roman" panose="02020603050405020304" pitchFamily="18" charset="0"/>
                <a:cs typeface="Times New Roman" panose="02020603050405020304" pitchFamily="18" charset="0"/>
              </a:rPr>
              <a:t>actual course </a:t>
            </a:r>
            <a:r>
              <a:rPr lang="en-US" dirty="0">
                <a:solidFill>
                  <a:schemeClr val="bg1"/>
                </a:solidFill>
                <a:latin typeface="Times New Roman" panose="02020603050405020304" pitchFamily="18" charset="0"/>
                <a:cs typeface="Times New Roman" panose="02020603050405020304" pitchFamily="18" charset="0"/>
              </a:rPr>
              <a:t>covers over 2000 miles. </a:t>
            </a:r>
          </a:p>
          <a:p>
            <a:r>
              <a:rPr lang="en-US" dirty="0">
                <a:solidFill>
                  <a:schemeClr val="bg1"/>
                </a:solidFill>
                <a:latin typeface="Times New Roman" panose="02020603050405020304" pitchFamily="18" charset="0"/>
                <a:cs typeface="Times New Roman" panose="02020603050405020304" pitchFamily="18" charset="0"/>
              </a:rPr>
              <a:t>The Great Emperor Shih Huang </a:t>
            </a:r>
            <a:r>
              <a:rPr lang="en-US" dirty="0" err="1">
                <a:solidFill>
                  <a:schemeClr val="bg1"/>
                </a:solidFill>
                <a:latin typeface="Times New Roman" panose="02020603050405020304" pitchFamily="18" charset="0"/>
                <a:cs typeface="Times New Roman" panose="02020603050405020304" pitchFamily="18" charset="0"/>
              </a:rPr>
              <a:t>Ti</a:t>
            </a:r>
            <a:r>
              <a:rPr lang="en-US" dirty="0">
                <a:solidFill>
                  <a:schemeClr val="bg1"/>
                </a:solidFill>
                <a:latin typeface="Times New Roman" panose="02020603050405020304" pitchFamily="18" charset="0"/>
                <a:cs typeface="Times New Roman" panose="02020603050405020304" pitchFamily="18" charset="0"/>
              </a:rPr>
              <a:t> joined the </a:t>
            </a:r>
            <a:r>
              <a:rPr lang="en-US" dirty="0">
                <a:solidFill>
                  <a:schemeClr val="bg1"/>
                </a:solidFill>
                <a:highlight>
                  <a:srgbClr val="FFFF00"/>
                </a:highlight>
                <a:latin typeface="Times New Roman" panose="02020603050405020304" pitchFamily="18" charset="0"/>
                <a:cs typeface="Times New Roman" panose="02020603050405020304" pitchFamily="18" charset="0"/>
              </a:rPr>
              <a:t>frontier</a:t>
            </a:r>
            <a:r>
              <a:rPr lang="en-US" dirty="0">
                <a:solidFill>
                  <a:schemeClr val="bg1"/>
                </a:solidFill>
                <a:latin typeface="Times New Roman" panose="02020603050405020304" pitchFamily="18" charset="0"/>
                <a:cs typeface="Times New Roman" panose="02020603050405020304" pitchFamily="18" charset="0"/>
              </a:rPr>
              <a:t> walls.</a:t>
            </a:r>
          </a:p>
        </p:txBody>
      </p:sp>
      <p:pic>
        <p:nvPicPr>
          <p:cNvPr id="8" name="Picture 7">
            <a:extLst>
              <a:ext uri="{FF2B5EF4-FFF2-40B4-BE49-F238E27FC236}">
                <a16:creationId xmlns:a16="http://schemas.microsoft.com/office/drawing/2014/main" id="{1A2CA68C-AC5F-4413-ACF7-0B58AF6B2C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4424" y="0"/>
            <a:ext cx="2017060" cy="1795058"/>
          </a:xfrm>
          <a:prstGeom prst="rect">
            <a:avLst/>
          </a:prstGeom>
          <a:ln>
            <a:noFill/>
          </a:ln>
          <a:effectLst>
            <a:outerShdw blurRad="190500" algn="tl" rotWithShape="0">
              <a:srgbClr val="000000">
                <a:alpha val="70000"/>
              </a:srgbClr>
            </a:outerShdw>
          </a:effectLst>
        </p:spPr>
      </p:pic>
      <p:pic>
        <p:nvPicPr>
          <p:cNvPr id="9" name="Picture 8">
            <a:extLst>
              <a:ext uri="{FF2B5EF4-FFF2-40B4-BE49-F238E27FC236}">
                <a16:creationId xmlns:a16="http://schemas.microsoft.com/office/drawing/2014/main" id="{6D7F92CC-6948-48F6-BDC4-86EA76E3DF70}"/>
              </a:ext>
            </a:extLst>
          </p:cNvPr>
          <p:cNvPicPr>
            <a:picLocks noChangeAspect="1"/>
          </p:cNvPicPr>
          <p:nvPr/>
        </p:nvPicPr>
        <p:blipFill>
          <a:blip r:embed="rId4"/>
          <a:stretch>
            <a:fillRect/>
          </a:stretch>
        </p:blipFill>
        <p:spPr>
          <a:xfrm>
            <a:off x="13915" y="1284324"/>
            <a:ext cx="1383672" cy="1559893"/>
          </a:xfrm>
          <a:prstGeom prst="rect">
            <a:avLst/>
          </a:prstGeom>
          <a:ln>
            <a:noFill/>
          </a:ln>
          <a:effectLst>
            <a:outerShdw blurRad="190500" algn="tl" rotWithShape="0">
              <a:srgbClr val="000000">
                <a:alpha val="70000"/>
              </a:srgbClr>
            </a:outerShdw>
          </a:effectLst>
        </p:spPr>
      </p:pic>
      <p:sp>
        <p:nvSpPr>
          <p:cNvPr id="10" name="TextBox 9">
            <a:extLst>
              <a:ext uri="{FF2B5EF4-FFF2-40B4-BE49-F238E27FC236}">
                <a16:creationId xmlns:a16="http://schemas.microsoft.com/office/drawing/2014/main" id="{2972FC01-2D00-4559-B043-D761AF967DB7}"/>
              </a:ext>
            </a:extLst>
          </p:cNvPr>
          <p:cNvSpPr txBox="1"/>
          <p:nvPr/>
        </p:nvSpPr>
        <p:spPr>
          <a:xfrm>
            <a:off x="1397587" y="1385717"/>
            <a:ext cx="6221506"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It is situated in Southern Jordan. Petra is also known as Rose city.</a:t>
            </a:r>
          </a:p>
          <a:p>
            <a:r>
              <a:rPr lang="en-US" dirty="0">
                <a:solidFill>
                  <a:schemeClr val="bg1"/>
                </a:solidFill>
                <a:latin typeface="Times New Roman" panose="02020603050405020304" pitchFamily="18" charset="0"/>
                <a:cs typeface="Times New Roman" panose="02020603050405020304" pitchFamily="18" charset="0"/>
              </a:rPr>
              <a:t>It is famous for it’s rock cut and </a:t>
            </a:r>
            <a:r>
              <a:rPr lang="en-US" dirty="0">
                <a:solidFill>
                  <a:schemeClr val="bg1"/>
                </a:solidFill>
                <a:highlight>
                  <a:srgbClr val="FFFF00"/>
                </a:highlight>
                <a:latin typeface="Times New Roman" panose="02020603050405020304" pitchFamily="18" charset="0"/>
                <a:cs typeface="Times New Roman" panose="02020603050405020304" pitchFamily="18" charset="0"/>
              </a:rPr>
              <a:t>architecture.</a:t>
            </a:r>
          </a:p>
        </p:txBody>
      </p:sp>
      <p:pic>
        <p:nvPicPr>
          <p:cNvPr id="11" name="Picture 10">
            <a:extLst>
              <a:ext uri="{FF2B5EF4-FFF2-40B4-BE49-F238E27FC236}">
                <a16:creationId xmlns:a16="http://schemas.microsoft.com/office/drawing/2014/main" id="{230F2D0E-AAE8-449F-B78C-38618F36CA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3785" y="1575588"/>
            <a:ext cx="2017060" cy="1943743"/>
          </a:xfrm>
          <a:prstGeom prst="rect">
            <a:avLst/>
          </a:prstGeom>
          <a:ln>
            <a:noFill/>
          </a:ln>
          <a:effectLst>
            <a:outerShdw blurRad="190500" algn="tl" rotWithShape="0">
              <a:srgbClr val="000000">
                <a:alpha val="70000"/>
              </a:srgbClr>
            </a:outerShdw>
          </a:effectLst>
        </p:spPr>
      </p:pic>
      <p:sp>
        <p:nvSpPr>
          <p:cNvPr id="12" name="TextBox 11">
            <a:extLst>
              <a:ext uri="{FF2B5EF4-FFF2-40B4-BE49-F238E27FC236}">
                <a16:creationId xmlns:a16="http://schemas.microsoft.com/office/drawing/2014/main" id="{4007AA8C-8BEE-4CC9-9D34-997F91EF1FDF}"/>
              </a:ext>
            </a:extLst>
          </p:cNvPr>
          <p:cNvSpPr txBox="1"/>
          <p:nvPr/>
        </p:nvSpPr>
        <p:spPr>
          <a:xfrm>
            <a:off x="1688008" y="2132018"/>
            <a:ext cx="7664824"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The colosseum is an oval </a:t>
            </a:r>
            <a:r>
              <a:rPr lang="en-US" dirty="0">
                <a:solidFill>
                  <a:schemeClr val="bg1"/>
                </a:solidFill>
                <a:highlight>
                  <a:srgbClr val="FFFF00"/>
                </a:highlight>
                <a:latin typeface="Times New Roman" panose="02020603050405020304" pitchFamily="18" charset="0"/>
                <a:cs typeface="Times New Roman" panose="02020603050405020304" pitchFamily="18" charset="0"/>
              </a:rPr>
              <a:t>amphitheater</a:t>
            </a:r>
            <a:r>
              <a:rPr lang="en-US" dirty="0">
                <a:solidFill>
                  <a:schemeClr val="bg1"/>
                </a:solidFill>
                <a:latin typeface="Times New Roman" panose="02020603050405020304" pitchFamily="18" charset="0"/>
                <a:cs typeface="Times New Roman" panose="02020603050405020304" pitchFamily="18" charset="0"/>
              </a:rPr>
              <a:t> in the </a:t>
            </a:r>
            <a:r>
              <a:rPr lang="en-US" dirty="0" err="1">
                <a:solidFill>
                  <a:schemeClr val="bg1"/>
                </a:solidFill>
                <a:latin typeface="Times New Roman" panose="02020603050405020304" pitchFamily="18" charset="0"/>
                <a:cs typeface="Times New Roman" panose="02020603050405020304" pitchFamily="18" charset="0"/>
              </a:rPr>
              <a:t>centre</a:t>
            </a:r>
            <a:r>
              <a:rPr lang="en-US" dirty="0">
                <a:solidFill>
                  <a:schemeClr val="bg1"/>
                </a:solidFill>
                <a:latin typeface="Times New Roman" panose="02020603050405020304" pitchFamily="18" charset="0"/>
                <a:cs typeface="Times New Roman" panose="02020603050405020304" pitchFamily="18" charset="0"/>
              </a:rPr>
              <a:t> of the city of Rome. It can hold an </a:t>
            </a:r>
            <a:r>
              <a:rPr lang="en-US" dirty="0">
                <a:solidFill>
                  <a:schemeClr val="bg1"/>
                </a:solidFill>
                <a:highlight>
                  <a:srgbClr val="FFFF00"/>
                </a:highlight>
                <a:latin typeface="Times New Roman" panose="02020603050405020304" pitchFamily="18" charset="0"/>
                <a:cs typeface="Times New Roman" panose="02020603050405020304" pitchFamily="18" charset="0"/>
              </a:rPr>
              <a:t>estimated</a:t>
            </a:r>
            <a:r>
              <a:rPr lang="en-US" dirty="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highlight>
                  <a:srgbClr val="FFFF00"/>
                </a:highlight>
                <a:latin typeface="Times New Roman" panose="02020603050405020304" pitchFamily="18" charset="0"/>
                <a:cs typeface="Times New Roman" panose="02020603050405020304" pitchFamily="18" charset="0"/>
              </a:rPr>
              <a:t>spectators </a:t>
            </a:r>
            <a:r>
              <a:rPr lang="en-US" dirty="0">
                <a:solidFill>
                  <a:schemeClr val="bg1"/>
                </a:solidFill>
                <a:latin typeface="Times New Roman" panose="02020603050405020304" pitchFamily="18" charset="0"/>
                <a:cs typeface="Times New Roman" panose="02020603050405020304" pitchFamily="18" charset="0"/>
              </a:rPr>
              <a:t>between 50,000 to 80,000. In ancient it was used for gladiatorial contests, animal   hunts, executions, and for some famous battles.</a:t>
            </a:r>
          </a:p>
        </p:txBody>
      </p:sp>
      <p:pic>
        <p:nvPicPr>
          <p:cNvPr id="13" name="Picture 12">
            <a:extLst>
              <a:ext uri="{FF2B5EF4-FFF2-40B4-BE49-F238E27FC236}">
                <a16:creationId xmlns:a16="http://schemas.microsoft.com/office/drawing/2014/main" id="{FF000B3D-AFFB-4246-B6AD-75F1879D15D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5608" y="2930633"/>
            <a:ext cx="1621236" cy="1477212"/>
          </a:xfrm>
          <a:prstGeom prst="rect">
            <a:avLst/>
          </a:prstGeom>
        </p:spPr>
      </p:pic>
      <p:sp>
        <p:nvSpPr>
          <p:cNvPr id="14" name="TextBox 13">
            <a:extLst>
              <a:ext uri="{FF2B5EF4-FFF2-40B4-BE49-F238E27FC236}">
                <a16:creationId xmlns:a16="http://schemas.microsoft.com/office/drawing/2014/main" id="{25F33224-C638-46BB-947B-C2E2B01BC8F9}"/>
              </a:ext>
            </a:extLst>
          </p:cNvPr>
          <p:cNvSpPr txBox="1"/>
          <p:nvPr/>
        </p:nvSpPr>
        <p:spPr>
          <a:xfrm>
            <a:off x="1587898" y="3123508"/>
            <a:ext cx="6031195"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rgbClr val="002060"/>
                </a:solidFill>
                <a:latin typeface="Times New Roman" panose="02020603050405020304" pitchFamily="18" charset="0"/>
                <a:cs typeface="Times New Roman" panose="02020603050405020304" pitchFamily="18" charset="0"/>
              </a:rPr>
              <a:t>Chichen Itza is a city built by the Mayan people as well</a:t>
            </a:r>
          </a:p>
          <a:p>
            <a:r>
              <a:rPr lang="en-US" dirty="0">
                <a:solidFill>
                  <a:srgbClr val="002060"/>
                </a:solidFill>
                <a:latin typeface="Times New Roman" panose="02020603050405020304" pitchFamily="18" charset="0"/>
                <a:cs typeface="Times New Roman" panose="02020603050405020304" pitchFamily="18" charset="0"/>
              </a:rPr>
              <a:t> as it is an </a:t>
            </a:r>
            <a:r>
              <a:rPr lang="en-US" dirty="0">
                <a:solidFill>
                  <a:srgbClr val="002060"/>
                </a:solidFill>
                <a:highlight>
                  <a:srgbClr val="FFFF00"/>
                </a:highlight>
                <a:latin typeface="Times New Roman" panose="02020603050405020304" pitchFamily="18" charset="0"/>
                <a:cs typeface="Times New Roman" panose="02020603050405020304" pitchFamily="18" charset="0"/>
              </a:rPr>
              <a:t>archeological site </a:t>
            </a:r>
            <a:r>
              <a:rPr lang="en-US" dirty="0">
                <a:solidFill>
                  <a:srgbClr val="002060"/>
                </a:solidFill>
                <a:latin typeface="Times New Roman" panose="02020603050405020304" pitchFamily="18" charset="0"/>
                <a:cs typeface="Times New Roman" panose="02020603050405020304" pitchFamily="18" charset="0"/>
              </a:rPr>
              <a:t>in Yucatan, Mexico.</a:t>
            </a:r>
          </a:p>
        </p:txBody>
      </p:sp>
      <p:pic>
        <p:nvPicPr>
          <p:cNvPr id="15" name="Picture 14">
            <a:extLst>
              <a:ext uri="{FF2B5EF4-FFF2-40B4-BE49-F238E27FC236}">
                <a16:creationId xmlns:a16="http://schemas.microsoft.com/office/drawing/2014/main" id="{779677E8-96A3-47A8-8D5A-1731F310DAB1}"/>
              </a:ext>
            </a:extLst>
          </p:cNvPr>
          <p:cNvPicPr>
            <a:picLocks noChangeAspect="1"/>
          </p:cNvPicPr>
          <p:nvPr/>
        </p:nvPicPr>
        <p:blipFill>
          <a:blip r:embed="rId7"/>
          <a:stretch>
            <a:fillRect/>
          </a:stretch>
        </p:blipFill>
        <p:spPr>
          <a:xfrm>
            <a:off x="9869103" y="3307911"/>
            <a:ext cx="2148647" cy="1812947"/>
          </a:xfrm>
          <a:prstGeom prst="rect">
            <a:avLst/>
          </a:prstGeom>
        </p:spPr>
      </p:pic>
      <p:sp>
        <p:nvSpPr>
          <p:cNvPr id="16" name="TextBox 15">
            <a:extLst>
              <a:ext uri="{FF2B5EF4-FFF2-40B4-BE49-F238E27FC236}">
                <a16:creationId xmlns:a16="http://schemas.microsoft.com/office/drawing/2014/main" id="{64EC68E9-55A2-47FB-95D9-DC1CFC83F101}"/>
              </a:ext>
            </a:extLst>
          </p:cNvPr>
          <p:cNvSpPr txBox="1"/>
          <p:nvPr/>
        </p:nvSpPr>
        <p:spPr>
          <a:xfrm>
            <a:off x="2821322" y="3820282"/>
            <a:ext cx="7047781"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rgbClr val="002060"/>
                </a:solidFill>
                <a:latin typeface="Times New Roman" panose="02020603050405020304" pitchFamily="18" charset="0"/>
                <a:cs typeface="Times New Roman" panose="02020603050405020304" pitchFamily="18" charset="0"/>
              </a:rPr>
              <a:t>Machu Picchu means “ old mountain or old </a:t>
            </a:r>
            <a:r>
              <a:rPr lang="en-US" dirty="0">
                <a:solidFill>
                  <a:srgbClr val="002060"/>
                </a:solidFill>
                <a:highlight>
                  <a:srgbClr val="FFFF00"/>
                </a:highlight>
                <a:latin typeface="Times New Roman" panose="02020603050405020304" pitchFamily="18" charset="0"/>
                <a:cs typeface="Times New Roman" panose="02020603050405020304" pitchFamily="18" charset="0"/>
              </a:rPr>
              <a:t>peak</a:t>
            </a:r>
            <a:r>
              <a:rPr lang="en-US" dirty="0">
                <a:solidFill>
                  <a:srgbClr val="002060"/>
                </a:solidFill>
                <a:latin typeface="Times New Roman" panose="02020603050405020304" pitchFamily="18" charset="0"/>
                <a:cs typeface="Times New Roman" panose="02020603050405020304" pitchFamily="18" charset="0"/>
              </a:rPr>
              <a:t>”. The archeologists have found that the granite rocks which were used to </a:t>
            </a:r>
            <a:r>
              <a:rPr lang="en-US" dirty="0">
                <a:solidFill>
                  <a:srgbClr val="002060"/>
                </a:solidFill>
                <a:highlight>
                  <a:srgbClr val="FFFF00"/>
                </a:highlight>
                <a:latin typeface="Times New Roman" panose="02020603050405020304" pitchFamily="18" charset="0"/>
                <a:cs typeface="Times New Roman" panose="02020603050405020304" pitchFamily="18" charset="0"/>
              </a:rPr>
              <a:t>construct</a:t>
            </a:r>
            <a:r>
              <a:rPr lang="en-US" dirty="0">
                <a:solidFill>
                  <a:srgbClr val="002060"/>
                </a:solidFill>
                <a:latin typeface="Times New Roman" panose="02020603050405020304" pitchFamily="18" charset="0"/>
                <a:cs typeface="Times New Roman" panose="02020603050405020304" pitchFamily="18" charset="0"/>
              </a:rPr>
              <a:t> Machu Picchu were extremely heavy weighing over 55 tons. It is in Peru. </a:t>
            </a:r>
          </a:p>
        </p:txBody>
      </p:sp>
      <p:pic>
        <p:nvPicPr>
          <p:cNvPr id="17" name="Picture 16">
            <a:extLst>
              <a:ext uri="{FF2B5EF4-FFF2-40B4-BE49-F238E27FC236}">
                <a16:creationId xmlns:a16="http://schemas.microsoft.com/office/drawing/2014/main" id="{9EB11015-6B59-4724-AB9C-59039AD880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1" y="4512122"/>
            <a:ext cx="2659397" cy="1191122"/>
          </a:xfrm>
          <a:prstGeom prst="rect">
            <a:avLst/>
          </a:prstGeom>
        </p:spPr>
      </p:pic>
      <p:sp>
        <p:nvSpPr>
          <p:cNvPr id="18" name="TextBox 17">
            <a:extLst>
              <a:ext uri="{FF2B5EF4-FFF2-40B4-BE49-F238E27FC236}">
                <a16:creationId xmlns:a16="http://schemas.microsoft.com/office/drawing/2014/main" id="{E4E01FA2-3745-4F1C-A665-0C7560A00266}"/>
              </a:ext>
            </a:extLst>
          </p:cNvPr>
          <p:cNvSpPr txBox="1"/>
          <p:nvPr/>
        </p:nvSpPr>
        <p:spPr>
          <a:xfrm>
            <a:off x="2624113" y="4818859"/>
            <a:ext cx="6709671"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rgbClr val="002060"/>
                </a:solidFill>
                <a:latin typeface="Times New Roman" panose="02020603050405020304" pitchFamily="18" charset="0"/>
                <a:cs typeface="Times New Roman" panose="02020603050405020304" pitchFamily="18" charset="0"/>
              </a:rPr>
              <a:t>In order to protect the </a:t>
            </a:r>
            <a:r>
              <a:rPr lang="en-US" dirty="0">
                <a:solidFill>
                  <a:srgbClr val="002060"/>
                </a:solidFill>
                <a:highlight>
                  <a:srgbClr val="FFFF00"/>
                </a:highlight>
                <a:latin typeface="Times New Roman" panose="02020603050405020304" pitchFamily="18" charset="0"/>
                <a:cs typeface="Times New Roman" panose="02020603050405020304" pitchFamily="18" charset="0"/>
              </a:rPr>
              <a:t>crypt</a:t>
            </a:r>
            <a:r>
              <a:rPr lang="en-US" dirty="0">
                <a:solidFill>
                  <a:srgbClr val="002060"/>
                </a:solidFill>
                <a:latin typeface="Times New Roman" panose="02020603050405020304" pitchFamily="18" charset="0"/>
                <a:cs typeface="Times New Roman" panose="02020603050405020304" pitchFamily="18" charset="0"/>
              </a:rPr>
              <a:t> of the Queen Mumtaz Mahal, the architectures have </a:t>
            </a:r>
            <a:r>
              <a:rPr lang="en-US" dirty="0">
                <a:solidFill>
                  <a:srgbClr val="002060"/>
                </a:solidFill>
                <a:highlight>
                  <a:srgbClr val="FFFF00"/>
                </a:highlight>
                <a:latin typeface="Times New Roman" panose="02020603050405020304" pitchFamily="18" charset="0"/>
                <a:cs typeface="Times New Roman" panose="02020603050405020304" pitchFamily="18" charset="0"/>
              </a:rPr>
              <a:t>tilted</a:t>
            </a:r>
            <a:r>
              <a:rPr lang="en-US" dirty="0">
                <a:solidFill>
                  <a:srgbClr val="002060"/>
                </a:solidFill>
                <a:latin typeface="Times New Roman" panose="02020603050405020304" pitchFamily="18" charset="0"/>
                <a:cs typeface="Times New Roman" panose="02020603050405020304" pitchFamily="18" charset="0"/>
              </a:rPr>
              <a:t> the towers slightly so that even if the Taj Mahal </a:t>
            </a:r>
            <a:r>
              <a:rPr lang="en-US" dirty="0">
                <a:solidFill>
                  <a:srgbClr val="002060"/>
                </a:solidFill>
                <a:highlight>
                  <a:srgbClr val="FFFF00"/>
                </a:highlight>
                <a:latin typeface="Times New Roman" panose="02020603050405020304" pitchFamily="18" charset="0"/>
                <a:cs typeface="Times New Roman" panose="02020603050405020304" pitchFamily="18" charset="0"/>
              </a:rPr>
              <a:t>collapsed</a:t>
            </a:r>
            <a:r>
              <a:rPr lang="en-US" dirty="0">
                <a:solidFill>
                  <a:srgbClr val="002060"/>
                </a:solidFill>
                <a:latin typeface="Times New Roman" panose="02020603050405020304" pitchFamily="18" charset="0"/>
                <a:cs typeface="Times New Roman" panose="02020603050405020304" pitchFamily="18" charset="0"/>
              </a:rPr>
              <a:t> the tomb will be prevented from damage. It’s in India.</a:t>
            </a:r>
          </a:p>
        </p:txBody>
      </p:sp>
      <p:pic>
        <p:nvPicPr>
          <p:cNvPr id="19" name="Picture 18">
            <a:extLst>
              <a:ext uri="{FF2B5EF4-FFF2-40B4-BE49-F238E27FC236}">
                <a16:creationId xmlns:a16="http://schemas.microsoft.com/office/drawing/2014/main" id="{7D5A4C0C-6FB3-4C7E-92EE-C3F90C7A696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16055" y="4871496"/>
            <a:ext cx="1530116" cy="1986504"/>
          </a:xfrm>
          <a:prstGeom prst="rect">
            <a:avLst/>
          </a:prstGeom>
        </p:spPr>
      </p:pic>
      <p:sp>
        <p:nvSpPr>
          <p:cNvPr id="20" name="TextBox 19">
            <a:extLst>
              <a:ext uri="{FF2B5EF4-FFF2-40B4-BE49-F238E27FC236}">
                <a16:creationId xmlns:a16="http://schemas.microsoft.com/office/drawing/2014/main" id="{063B464C-2D9F-4BA1-B590-0B7CB122BC51}"/>
              </a:ext>
            </a:extLst>
          </p:cNvPr>
          <p:cNvSpPr txBox="1"/>
          <p:nvPr/>
        </p:nvSpPr>
        <p:spPr>
          <a:xfrm>
            <a:off x="1265235" y="5837179"/>
            <a:ext cx="7950820"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dirty="0">
                <a:solidFill>
                  <a:srgbClr val="002060"/>
                </a:solidFill>
                <a:latin typeface="Times New Roman" panose="02020603050405020304" pitchFamily="18" charset="0"/>
                <a:cs typeface="Times New Roman" panose="02020603050405020304" pitchFamily="18" charset="0"/>
              </a:rPr>
              <a:t>Christ the Redeemer is an art deco statue of Jesus Christ in Rio the Jeneiro, Brazil. It was </a:t>
            </a:r>
            <a:r>
              <a:rPr lang="en-US" dirty="0">
                <a:solidFill>
                  <a:srgbClr val="002060"/>
                </a:solidFill>
                <a:highlight>
                  <a:srgbClr val="FFFF00"/>
                </a:highlight>
                <a:latin typeface="Times New Roman" panose="02020603050405020304" pitchFamily="18" charset="0"/>
                <a:cs typeface="Times New Roman" panose="02020603050405020304" pitchFamily="18" charset="0"/>
              </a:rPr>
              <a:t>sketched</a:t>
            </a:r>
            <a:r>
              <a:rPr lang="en-US" dirty="0">
                <a:solidFill>
                  <a:srgbClr val="002060"/>
                </a:solidFill>
                <a:latin typeface="Times New Roman" panose="02020603050405020304" pitchFamily="18" charset="0"/>
                <a:cs typeface="Times New Roman" panose="02020603050405020304" pitchFamily="18" charset="0"/>
              </a:rPr>
              <a:t> by a French </a:t>
            </a:r>
            <a:r>
              <a:rPr lang="en-US" dirty="0">
                <a:solidFill>
                  <a:srgbClr val="002060"/>
                </a:solidFill>
                <a:highlight>
                  <a:srgbClr val="FFFF00"/>
                </a:highlight>
                <a:latin typeface="Times New Roman" panose="02020603050405020304" pitchFamily="18" charset="0"/>
                <a:cs typeface="Times New Roman" panose="02020603050405020304" pitchFamily="18" charset="0"/>
              </a:rPr>
              <a:t>sculptor. </a:t>
            </a:r>
            <a:r>
              <a:rPr lang="en-US" dirty="0">
                <a:solidFill>
                  <a:srgbClr val="002060"/>
                </a:solidFill>
                <a:latin typeface="Times New Roman" panose="02020603050405020304" pitchFamily="18" charset="0"/>
                <a:cs typeface="Times New Roman" panose="02020603050405020304" pitchFamily="18" charset="0"/>
              </a:rPr>
              <a:t>It was built using solid stones, it </a:t>
            </a:r>
            <a:r>
              <a:rPr lang="en-US" dirty="0">
                <a:solidFill>
                  <a:srgbClr val="002060"/>
                </a:solidFill>
                <a:highlight>
                  <a:srgbClr val="FFFF00"/>
                </a:highlight>
                <a:latin typeface="Times New Roman" panose="02020603050405020304" pitchFamily="18" charset="0"/>
                <a:cs typeface="Times New Roman" panose="02020603050405020304" pitchFamily="18" charset="0"/>
              </a:rPr>
              <a:t>weighs</a:t>
            </a:r>
            <a:r>
              <a:rPr lang="en-US" dirty="0">
                <a:solidFill>
                  <a:srgbClr val="002060"/>
                </a:solidFill>
                <a:latin typeface="Times New Roman" panose="02020603050405020304" pitchFamily="18" charset="0"/>
                <a:cs typeface="Times New Roman" panose="02020603050405020304" pitchFamily="18" charset="0"/>
              </a:rPr>
              <a:t> around 635 tons.</a:t>
            </a:r>
          </a:p>
        </p:txBody>
      </p:sp>
    </p:spTree>
    <p:extLst>
      <p:ext uri="{BB962C8B-B14F-4D97-AF65-F5344CB8AC3E}">
        <p14:creationId xmlns:p14="http://schemas.microsoft.com/office/powerpoint/2010/main" val="1058132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A858C1F-3AFE-4DAF-A92C-5EBC4F6E59CD}"/>
              </a:ext>
            </a:extLst>
          </p:cNvPr>
          <p:cNvSpPr/>
          <p:nvPr/>
        </p:nvSpPr>
        <p:spPr>
          <a:xfrm>
            <a:off x="1332151" y="677503"/>
            <a:ext cx="8159734" cy="830997"/>
          </a:xfrm>
          <a:prstGeom prst="rect">
            <a:avLst/>
          </a:prstGeom>
          <a:noFill/>
        </p:spPr>
        <p:txBody>
          <a:bodyPr wrap="none" lIns="91440" tIns="45720" rIns="91440" bIns="45720">
            <a:spAutoFit/>
          </a:bodyPr>
          <a:lstStyle/>
          <a:p>
            <a:pPr algn="ctr"/>
            <a:r>
              <a:rPr lang="en-US" sz="4800" b="1" dirty="0">
                <a:ln w="12700">
                  <a:solidFill>
                    <a:schemeClr val="accent1"/>
                  </a:solidFill>
                  <a:prstDash val="solid"/>
                </a:ln>
                <a:solidFill>
                  <a:srgbClr val="002060"/>
                </a:solidFill>
                <a:effectLst>
                  <a:outerShdw dist="38100" dir="2640000" algn="bl" rotWithShape="0">
                    <a:schemeClr val="accent1"/>
                  </a:outerShdw>
                </a:effectLst>
              </a:rPr>
              <a:t>While-Listening Worksheets</a:t>
            </a:r>
          </a:p>
        </p:txBody>
      </p:sp>
      <p:graphicFrame>
        <p:nvGraphicFramePr>
          <p:cNvPr id="6" name="Table 5">
            <a:extLst>
              <a:ext uri="{FF2B5EF4-FFF2-40B4-BE49-F238E27FC236}">
                <a16:creationId xmlns:a16="http://schemas.microsoft.com/office/drawing/2014/main" id="{C9CE0936-94DA-4687-80C2-F45321A4AD91}"/>
              </a:ext>
            </a:extLst>
          </p:cNvPr>
          <p:cNvGraphicFramePr>
            <a:graphicFrameLocks noGrp="1"/>
          </p:cNvGraphicFramePr>
          <p:nvPr>
            <p:extLst>
              <p:ext uri="{D42A27DB-BD31-4B8C-83A1-F6EECF244321}">
                <p14:modId xmlns:p14="http://schemas.microsoft.com/office/powerpoint/2010/main" val="1792324870"/>
              </p:ext>
            </p:extLst>
          </p:nvPr>
        </p:nvGraphicFramePr>
        <p:xfrm>
          <a:off x="1651000" y="3015191"/>
          <a:ext cx="8128000" cy="138176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434182781"/>
                    </a:ext>
                  </a:extLst>
                </a:gridCol>
                <a:gridCol w="1625600">
                  <a:extLst>
                    <a:ext uri="{9D8B030D-6E8A-4147-A177-3AD203B41FA5}">
                      <a16:colId xmlns:a16="http://schemas.microsoft.com/office/drawing/2014/main" val="3687682237"/>
                    </a:ext>
                  </a:extLst>
                </a:gridCol>
                <a:gridCol w="1625600">
                  <a:extLst>
                    <a:ext uri="{9D8B030D-6E8A-4147-A177-3AD203B41FA5}">
                      <a16:colId xmlns:a16="http://schemas.microsoft.com/office/drawing/2014/main" val="3893544894"/>
                    </a:ext>
                  </a:extLst>
                </a:gridCol>
                <a:gridCol w="1625600">
                  <a:extLst>
                    <a:ext uri="{9D8B030D-6E8A-4147-A177-3AD203B41FA5}">
                      <a16:colId xmlns:a16="http://schemas.microsoft.com/office/drawing/2014/main" val="2062595313"/>
                    </a:ext>
                  </a:extLst>
                </a:gridCol>
                <a:gridCol w="1625600">
                  <a:extLst>
                    <a:ext uri="{9D8B030D-6E8A-4147-A177-3AD203B41FA5}">
                      <a16:colId xmlns:a16="http://schemas.microsoft.com/office/drawing/2014/main" val="1480946054"/>
                    </a:ext>
                  </a:extLst>
                </a:gridCol>
              </a:tblGrid>
              <a:tr h="370840">
                <a:tc>
                  <a:txBody>
                    <a:bodyPr/>
                    <a:lstStyle/>
                    <a:p>
                      <a:pPr algn="ctr"/>
                      <a:r>
                        <a:rPr lang="en-US" dirty="0"/>
                        <a:t>Name of the Wonder</a:t>
                      </a:r>
                    </a:p>
                  </a:txBody>
                  <a:tcPr/>
                </a:tc>
                <a:tc>
                  <a:txBody>
                    <a:bodyPr/>
                    <a:lstStyle/>
                    <a:p>
                      <a:pPr algn="ctr"/>
                      <a:r>
                        <a:rPr lang="en-US" dirty="0"/>
                        <a:t>Country Situated</a:t>
                      </a:r>
                    </a:p>
                  </a:txBody>
                  <a:tcPr/>
                </a:tc>
                <a:tc>
                  <a:txBody>
                    <a:bodyPr/>
                    <a:lstStyle/>
                    <a:p>
                      <a:pPr algn="ctr"/>
                      <a:r>
                        <a:rPr lang="en-US" dirty="0"/>
                        <a:t>An important fact</a:t>
                      </a:r>
                    </a:p>
                  </a:txBody>
                  <a:tcPr/>
                </a:tc>
                <a:tc>
                  <a:txBody>
                    <a:bodyPr/>
                    <a:lstStyle/>
                    <a:p>
                      <a:pPr algn="ctr"/>
                      <a:endParaRPr lang="en-US" dirty="0"/>
                    </a:p>
                  </a:txBody>
                  <a:tcPr/>
                </a:tc>
                <a:tc>
                  <a:txBody>
                    <a:bodyPr/>
                    <a:lstStyle/>
                    <a:p>
                      <a:pPr algn="ctr"/>
                      <a:endParaRPr lang="en-US" dirty="0"/>
                    </a:p>
                  </a:txBody>
                  <a:tcPr/>
                </a:tc>
                <a:extLst>
                  <a:ext uri="{0D108BD9-81ED-4DB2-BD59-A6C34878D82A}">
                    <a16:rowId xmlns:a16="http://schemas.microsoft.com/office/drawing/2014/main" val="2112918786"/>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60628880"/>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493259199"/>
                  </a:ext>
                </a:extLst>
              </a:tr>
            </a:tbl>
          </a:graphicData>
        </a:graphic>
      </p:graphicFrame>
      <p:sp>
        <p:nvSpPr>
          <p:cNvPr id="7" name="TextBox 6">
            <a:extLst>
              <a:ext uri="{FF2B5EF4-FFF2-40B4-BE49-F238E27FC236}">
                <a16:creationId xmlns:a16="http://schemas.microsoft.com/office/drawing/2014/main" id="{4BF1A58C-461C-4B81-8A1E-CE656BDCCFB2}"/>
              </a:ext>
            </a:extLst>
          </p:cNvPr>
          <p:cNvSpPr txBox="1"/>
          <p:nvPr/>
        </p:nvSpPr>
        <p:spPr>
          <a:xfrm>
            <a:off x="914400" y="2162175"/>
            <a:ext cx="10182225" cy="461665"/>
          </a:xfrm>
          <a:prstGeom prst="rect">
            <a:avLst/>
          </a:prstGeom>
          <a:noFill/>
        </p:spPr>
        <p:txBody>
          <a:bodyPr wrap="square" rtlCol="0">
            <a:spAutoFit/>
          </a:bodyPr>
          <a:lstStyle/>
          <a:p>
            <a:r>
              <a:rPr lang="en-US" sz="2400" dirty="0"/>
              <a:t>Worksheet 1: Fill the following Tabular while listening to the audio. </a:t>
            </a:r>
          </a:p>
        </p:txBody>
      </p:sp>
    </p:spTree>
    <p:extLst>
      <p:ext uri="{BB962C8B-B14F-4D97-AF65-F5344CB8AC3E}">
        <p14:creationId xmlns:p14="http://schemas.microsoft.com/office/powerpoint/2010/main" val="3470133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64A9A6-2D55-4CD5-B6D5-2D48E1A89FAE}"/>
              </a:ext>
            </a:extLst>
          </p:cNvPr>
          <p:cNvSpPr txBox="1"/>
          <p:nvPr/>
        </p:nvSpPr>
        <p:spPr>
          <a:xfrm>
            <a:off x="1152525" y="981075"/>
            <a:ext cx="9010650" cy="461665"/>
          </a:xfrm>
          <a:prstGeom prst="rect">
            <a:avLst/>
          </a:prstGeom>
          <a:noFill/>
        </p:spPr>
        <p:txBody>
          <a:bodyPr wrap="square" rtlCol="0">
            <a:spAutoFit/>
          </a:bodyPr>
          <a:lstStyle/>
          <a:p>
            <a:r>
              <a:rPr lang="en-US" sz="2400" dirty="0"/>
              <a:t>Worksheet 3: Identify the missing words and fill the blanks. </a:t>
            </a:r>
          </a:p>
        </p:txBody>
      </p:sp>
      <p:sp>
        <p:nvSpPr>
          <p:cNvPr id="5" name="Rectangle 4">
            <a:extLst>
              <a:ext uri="{FF2B5EF4-FFF2-40B4-BE49-F238E27FC236}">
                <a16:creationId xmlns:a16="http://schemas.microsoft.com/office/drawing/2014/main" id="{B376B6CD-8583-4D1A-9802-A1AED0215784}"/>
              </a:ext>
            </a:extLst>
          </p:cNvPr>
          <p:cNvSpPr/>
          <p:nvPr/>
        </p:nvSpPr>
        <p:spPr>
          <a:xfrm>
            <a:off x="966787" y="2324160"/>
            <a:ext cx="9382126" cy="3416320"/>
          </a:xfrm>
          <a:prstGeom prst="rect">
            <a:avLst/>
          </a:prstGeom>
        </p:spPr>
        <p:txBody>
          <a:bodyPr wrap="square">
            <a:spAutoFit/>
          </a:bodyPr>
          <a:lstStyle/>
          <a:p>
            <a:pPr marL="342900" indent="-342900">
              <a:buAutoNum type="arabicPeriod"/>
            </a:pPr>
            <a:r>
              <a:rPr lang="en-US" dirty="0"/>
              <a:t>In order to protect the  </a:t>
            </a:r>
            <a:r>
              <a:rPr lang="en-US" dirty="0">
                <a:highlight>
                  <a:srgbClr val="800000"/>
                </a:highlight>
              </a:rPr>
              <a:t>Crypt </a:t>
            </a:r>
            <a:r>
              <a:rPr lang="en-US" dirty="0"/>
              <a:t>of Mumtaz Mahal the architecture paid special 	attention on the construction.</a:t>
            </a:r>
          </a:p>
          <a:p>
            <a:pPr marL="342900" indent="-342900">
              <a:buAutoNum type="arabicPeriod"/>
            </a:pPr>
            <a:endParaRPr lang="en-US" dirty="0"/>
          </a:p>
          <a:p>
            <a:r>
              <a:rPr lang="en-US" dirty="0"/>
              <a:t>2. The colosseum can hold an estimated </a:t>
            </a:r>
            <a:r>
              <a:rPr lang="en-US" dirty="0">
                <a:highlight>
                  <a:srgbClr val="800000"/>
                </a:highlight>
              </a:rPr>
              <a:t>Spectators</a:t>
            </a:r>
            <a:r>
              <a:rPr lang="en-US" dirty="0"/>
              <a:t> between 50,000 to 80,000.</a:t>
            </a:r>
          </a:p>
          <a:p>
            <a:endParaRPr lang="en-US" dirty="0"/>
          </a:p>
          <a:p>
            <a:r>
              <a:rPr lang="en-US" dirty="0"/>
              <a:t>3. The great emperor Shih Huang </a:t>
            </a:r>
            <a:r>
              <a:rPr lang="en-US" dirty="0" err="1"/>
              <a:t>Ti</a:t>
            </a:r>
            <a:r>
              <a:rPr lang="en-US" dirty="0"/>
              <a:t> joined the </a:t>
            </a:r>
            <a:r>
              <a:rPr lang="en-US" dirty="0">
                <a:highlight>
                  <a:srgbClr val="800000"/>
                </a:highlight>
              </a:rPr>
              <a:t>Frontier </a:t>
            </a:r>
            <a:r>
              <a:rPr lang="en-US" dirty="0"/>
              <a:t>Walls and later most of the     	walls were completed on the Ming times.</a:t>
            </a:r>
          </a:p>
          <a:p>
            <a:endParaRPr lang="en-US" dirty="0"/>
          </a:p>
          <a:p>
            <a:r>
              <a:rPr lang="en-US" dirty="0"/>
              <a:t>4. Even though the Taj Mahal </a:t>
            </a:r>
            <a:r>
              <a:rPr lang="en-US" dirty="0">
                <a:highlight>
                  <a:srgbClr val="800000"/>
                </a:highlight>
              </a:rPr>
              <a:t>Collapsed </a:t>
            </a:r>
            <a:r>
              <a:rPr lang="en-US" dirty="0"/>
              <a:t> the tomb will be protected. </a:t>
            </a:r>
          </a:p>
          <a:p>
            <a:endParaRPr lang="en-US" dirty="0"/>
          </a:p>
          <a:p>
            <a:r>
              <a:rPr lang="en-US" dirty="0"/>
              <a:t>5. In ancient the colosseum could hold an </a:t>
            </a:r>
            <a:r>
              <a:rPr lang="en-US" dirty="0">
                <a:highlight>
                  <a:srgbClr val="800000"/>
                </a:highlight>
              </a:rPr>
              <a:t>estimated</a:t>
            </a:r>
            <a:r>
              <a:rPr lang="en-US" dirty="0"/>
              <a:t> 50,000 to 80,000 spectators. </a:t>
            </a:r>
          </a:p>
          <a:p>
            <a:endParaRPr lang="en-US" dirty="0"/>
          </a:p>
        </p:txBody>
      </p:sp>
    </p:spTree>
    <p:extLst>
      <p:ext uri="{BB962C8B-B14F-4D97-AF65-F5344CB8AC3E}">
        <p14:creationId xmlns:p14="http://schemas.microsoft.com/office/powerpoint/2010/main" val="3064613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2E213CC-6195-4929-8048-EFCF31ABE256}"/>
              </a:ext>
            </a:extLst>
          </p:cNvPr>
          <p:cNvSpPr txBox="1"/>
          <p:nvPr/>
        </p:nvSpPr>
        <p:spPr>
          <a:xfrm>
            <a:off x="633413" y="990600"/>
            <a:ext cx="9691687" cy="461665"/>
          </a:xfrm>
          <a:prstGeom prst="rect">
            <a:avLst/>
          </a:prstGeom>
          <a:noFill/>
        </p:spPr>
        <p:txBody>
          <a:bodyPr wrap="square" rtlCol="0">
            <a:spAutoFit/>
          </a:bodyPr>
          <a:lstStyle/>
          <a:p>
            <a:r>
              <a:rPr lang="en-US" sz="2400" dirty="0"/>
              <a:t>Worksheet 3: Identify the meanings of the following words given. </a:t>
            </a:r>
          </a:p>
        </p:txBody>
      </p:sp>
      <p:graphicFrame>
        <p:nvGraphicFramePr>
          <p:cNvPr id="6" name="Table 5">
            <a:extLst>
              <a:ext uri="{FF2B5EF4-FFF2-40B4-BE49-F238E27FC236}">
                <a16:creationId xmlns:a16="http://schemas.microsoft.com/office/drawing/2014/main" id="{742275C0-BFF2-4CC8-A0F4-7EDBFF3C39CD}"/>
              </a:ext>
            </a:extLst>
          </p:cNvPr>
          <p:cNvGraphicFramePr>
            <a:graphicFrameLocks noGrp="1"/>
          </p:cNvGraphicFramePr>
          <p:nvPr>
            <p:extLst>
              <p:ext uri="{D42A27DB-BD31-4B8C-83A1-F6EECF244321}">
                <p14:modId xmlns:p14="http://schemas.microsoft.com/office/powerpoint/2010/main" val="964221597"/>
              </p:ext>
            </p:extLst>
          </p:nvPr>
        </p:nvGraphicFramePr>
        <p:xfrm>
          <a:off x="633413" y="1706590"/>
          <a:ext cx="4903223" cy="4389432"/>
        </p:xfrm>
        <a:graphic>
          <a:graphicData uri="http://schemas.openxmlformats.org/drawingml/2006/table">
            <a:tbl>
              <a:tblPr firstRow="1" firstCol="1" bandRow="1">
                <a:tableStyleId>{3C2FFA5D-87B4-456A-9821-1D502468CF0F}</a:tableStyleId>
              </a:tblPr>
              <a:tblGrid>
                <a:gridCol w="4903223">
                  <a:extLst>
                    <a:ext uri="{9D8B030D-6E8A-4147-A177-3AD203B41FA5}">
                      <a16:colId xmlns:a16="http://schemas.microsoft.com/office/drawing/2014/main" val="2975383225"/>
                    </a:ext>
                  </a:extLst>
                </a:gridCol>
              </a:tblGrid>
              <a:tr h="486803">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Tilt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115966838"/>
                  </a:ext>
                </a:extLst>
              </a:tr>
              <a:tr h="486803">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Collapsed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683661441"/>
                  </a:ext>
                </a:extLst>
              </a:tr>
              <a:tr h="321818">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Spectators </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2471542777"/>
                  </a:ext>
                </a:extLst>
              </a:tr>
              <a:tr h="470088">
                <a:tc>
                  <a:txBody>
                    <a:bodyPr/>
                    <a:lstStyle/>
                    <a:p>
                      <a:pPr marL="0" marR="0">
                        <a:lnSpc>
                          <a:spcPct val="107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Peak</a:t>
                      </a:r>
                    </a:p>
                  </a:txBody>
                  <a:tcPr marL="54365" marR="54365" marT="0" marB="0"/>
                </a:tc>
                <a:extLst>
                  <a:ext uri="{0D108BD9-81ED-4DB2-BD59-A6C34878D82A}">
                    <a16:rowId xmlns:a16="http://schemas.microsoft.com/office/drawing/2014/main" val="3232802170"/>
                  </a:ext>
                </a:extLst>
              </a:tr>
              <a:tr h="470088">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Frontier</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2778339985"/>
                  </a:ext>
                </a:extLst>
              </a:tr>
              <a:tr h="816778">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Crypt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2869212475"/>
                  </a:ext>
                </a:extLst>
              </a:tr>
              <a:tr h="333731">
                <a:tc>
                  <a:txBody>
                    <a:bodyPr/>
                    <a:lstStyle/>
                    <a:p>
                      <a:pPr marL="0" marR="0">
                        <a:lnSpc>
                          <a:spcPct val="107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Sketch</a:t>
                      </a:r>
                    </a:p>
                  </a:txBody>
                  <a:tcPr marL="54365" marR="54365" marT="0" marB="0"/>
                </a:tc>
                <a:extLst>
                  <a:ext uri="{0D108BD9-81ED-4DB2-BD59-A6C34878D82A}">
                    <a16:rowId xmlns:a16="http://schemas.microsoft.com/office/drawing/2014/main" val="604130942"/>
                  </a:ext>
                </a:extLst>
              </a:tr>
              <a:tr h="533235">
                <a:tc>
                  <a:txBody>
                    <a:bodyPr/>
                    <a:lstStyle/>
                    <a:p>
                      <a:pPr marL="0" marR="0">
                        <a:lnSpc>
                          <a:spcPct val="107000"/>
                        </a:lnSpc>
                        <a:spcBef>
                          <a:spcPts val="0"/>
                        </a:spcBef>
                        <a:spcAft>
                          <a:spcPts val="0"/>
                        </a:spcAft>
                      </a:pPr>
                      <a:r>
                        <a:rPr lang="en-US" sz="1600" b="1" dirty="0">
                          <a:effectLst/>
                          <a:latin typeface="Times New Roman" panose="02020603050405020304" pitchFamily="18" charset="0"/>
                          <a:cs typeface="Times New Roman" panose="02020603050405020304" pitchFamily="18" charset="0"/>
                        </a:rPr>
                        <a:t>Amphitheater</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3314569700"/>
                  </a:ext>
                </a:extLst>
              </a:tr>
              <a:tr h="470088">
                <a:tc>
                  <a:txBody>
                    <a:bodyPr/>
                    <a:lstStyle/>
                    <a:p>
                      <a:pPr marL="0" marR="0">
                        <a:lnSpc>
                          <a:spcPct val="107000"/>
                        </a:lnSpc>
                        <a:spcBef>
                          <a:spcPts val="0"/>
                        </a:spcBef>
                        <a:spcAft>
                          <a:spcPts val="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Sculptor </a:t>
                      </a:r>
                    </a:p>
                  </a:txBody>
                  <a:tcPr marL="54365" marR="54365" marT="0" marB="0"/>
                </a:tc>
                <a:extLst>
                  <a:ext uri="{0D108BD9-81ED-4DB2-BD59-A6C34878D82A}">
                    <a16:rowId xmlns:a16="http://schemas.microsoft.com/office/drawing/2014/main" val="3429111000"/>
                  </a:ext>
                </a:extLst>
              </a:tr>
            </a:tbl>
          </a:graphicData>
        </a:graphic>
      </p:graphicFrame>
      <p:graphicFrame>
        <p:nvGraphicFramePr>
          <p:cNvPr id="7" name="Table 6">
            <a:extLst>
              <a:ext uri="{FF2B5EF4-FFF2-40B4-BE49-F238E27FC236}">
                <a16:creationId xmlns:a16="http://schemas.microsoft.com/office/drawing/2014/main" id="{13673D12-F259-4909-A9C6-D3B0ADE6DB42}"/>
              </a:ext>
            </a:extLst>
          </p:cNvPr>
          <p:cNvGraphicFramePr>
            <a:graphicFrameLocks noGrp="1"/>
          </p:cNvGraphicFramePr>
          <p:nvPr>
            <p:extLst>
              <p:ext uri="{D42A27DB-BD31-4B8C-83A1-F6EECF244321}">
                <p14:modId xmlns:p14="http://schemas.microsoft.com/office/powerpoint/2010/main" val="1217576786"/>
              </p:ext>
            </p:extLst>
          </p:nvPr>
        </p:nvGraphicFramePr>
        <p:xfrm>
          <a:off x="633413" y="6090452"/>
          <a:ext cx="10591060" cy="387872"/>
        </p:xfrm>
        <a:graphic>
          <a:graphicData uri="http://schemas.openxmlformats.org/drawingml/2006/table">
            <a:tbl>
              <a:tblPr firstRow="1" bandRow="1">
                <a:tableStyleId>{5C22544A-7EE6-4342-B048-85BDC9FD1C3A}</a:tableStyleId>
              </a:tblPr>
              <a:tblGrid>
                <a:gridCol w="4873841">
                  <a:extLst>
                    <a:ext uri="{9D8B030D-6E8A-4147-A177-3AD203B41FA5}">
                      <a16:colId xmlns:a16="http://schemas.microsoft.com/office/drawing/2014/main" val="2281485146"/>
                    </a:ext>
                  </a:extLst>
                </a:gridCol>
                <a:gridCol w="5717219">
                  <a:extLst>
                    <a:ext uri="{9D8B030D-6E8A-4147-A177-3AD203B41FA5}">
                      <a16:colId xmlns:a16="http://schemas.microsoft.com/office/drawing/2014/main" val="3968696482"/>
                    </a:ext>
                  </a:extLst>
                </a:gridCol>
              </a:tblGrid>
              <a:tr h="387872">
                <a:tc>
                  <a:txBody>
                    <a:bodyPr/>
                    <a:lstStyle/>
                    <a:p>
                      <a:r>
                        <a:rPr lang="en-US" dirty="0">
                          <a:latin typeface="Times New Roman" panose="02020603050405020304" pitchFamily="18" charset="0"/>
                          <a:cs typeface="Times New Roman" panose="02020603050405020304" pitchFamily="18" charset="0"/>
                        </a:rPr>
                        <a:t>Archeological site </a:t>
                      </a:r>
                    </a:p>
                  </a:txBody>
                  <a:tcPr/>
                </a:tc>
                <a:tc>
                  <a:txBody>
                    <a:bodyPr/>
                    <a:lstStyle/>
                    <a:p>
                      <a:r>
                        <a:rPr lang="en-US" dirty="0">
                          <a:latin typeface="Times New Roman" panose="02020603050405020304" pitchFamily="18" charset="0"/>
                          <a:cs typeface="Times New Roman" panose="02020603050405020304" pitchFamily="18" charset="0"/>
                        </a:rPr>
                        <a:t>J. </a:t>
                      </a:r>
                      <a:r>
                        <a:rPr lang="en-US" sz="1600" dirty="0">
                          <a:latin typeface="Times New Roman" panose="02020603050405020304" pitchFamily="18" charset="0"/>
                          <a:cs typeface="Times New Roman" panose="02020603050405020304" pitchFamily="18" charset="0"/>
                        </a:rPr>
                        <a:t>The pointed top of a mountain</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692623355"/>
                  </a:ext>
                </a:extLst>
              </a:tr>
            </a:tbl>
          </a:graphicData>
        </a:graphic>
      </p:graphicFrame>
      <p:graphicFrame>
        <p:nvGraphicFramePr>
          <p:cNvPr id="8" name="Table 7">
            <a:extLst>
              <a:ext uri="{FF2B5EF4-FFF2-40B4-BE49-F238E27FC236}">
                <a16:creationId xmlns:a16="http://schemas.microsoft.com/office/drawing/2014/main" id="{9EA2CF11-208C-4FE9-BDAA-62A4A5656CCF}"/>
              </a:ext>
            </a:extLst>
          </p:cNvPr>
          <p:cNvGraphicFramePr>
            <a:graphicFrameLocks noGrp="1"/>
          </p:cNvGraphicFramePr>
          <p:nvPr>
            <p:extLst>
              <p:ext uri="{D42A27DB-BD31-4B8C-83A1-F6EECF244321}">
                <p14:modId xmlns:p14="http://schemas.microsoft.com/office/powerpoint/2010/main" val="2202988749"/>
              </p:ext>
            </p:extLst>
          </p:nvPr>
        </p:nvGraphicFramePr>
        <p:xfrm>
          <a:off x="5536636" y="1701020"/>
          <a:ext cx="5727787" cy="4389432"/>
        </p:xfrm>
        <a:graphic>
          <a:graphicData uri="http://schemas.openxmlformats.org/drawingml/2006/table">
            <a:tbl>
              <a:tblPr firstRow="1" firstCol="1" bandRow="1">
                <a:tableStyleId>{3C2FFA5D-87B4-456A-9821-1D502468CF0F}</a:tableStyleId>
              </a:tblPr>
              <a:tblGrid>
                <a:gridCol w="5727787">
                  <a:extLst>
                    <a:ext uri="{9D8B030D-6E8A-4147-A177-3AD203B41FA5}">
                      <a16:colId xmlns:a16="http://schemas.microsoft.com/office/drawing/2014/main" val="488866088"/>
                    </a:ext>
                  </a:extLst>
                </a:gridCol>
              </a:tblGrid>
              <a:tr h="486803">
                <a:tc>
                  <a:txBody>
                    <a:bodyPr/>
                    <a:lstStyle/>
                    <a:p>
                      <a:pPr marL="342900" marR="0" lvl="0" indent="-342900">
                        <a:lnSpc>
                          <a:spcPct val="107000"/>
                        </a:lnSpc>
                        <a:spcBef>
                          <a:spcPts val="0"/>
                        </a:spcBef>
                        <a:spcAft>
                          <a:spcPts val="0"/>
                        </a:spcAft>
                        <a:buFont typeface="+mj-lt"/>
                        <a:buAutoNum type="alphaUcPeriod"/>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A rough drawing. </a:t>
                      </a:r>
                    </a:p>
                  </a:txBody>
                  <a:tcPr marL="54365" marR="54365" marT="0" marB="0"/>
                </a:tc>
                <a:extLst>
                  <a:ext uri="{0D108BD9-81ED-4DB2-BD59-A6C34878D82A}">
                    <a16:rowId xmlns:a16="http://schemas.microsoft.com/office/drawing/2014/main" val="826524750"/>
                  </a:ext>
                </a:extLst>
              </a:tr>
              <a:tr h="486803">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B.  An artist who makes statues using materials</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3869742438"/>
                  </a:ext>
                </a:extLst>
              </a:tr>
              <a:tr h="321818">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C.  line boarder separating two countries.</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3922861156"/>
                  </a:ext>
                </a:extLst>
              </a:tr>
              <a:tr h="470088">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D. Move or cause to move into a sloping position.</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4252592610"/>
                  </a:ext>
                </a:extLst>
              </a:tr>
              <a:tr h="470088">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E. A person who watches at a show, game, or other event.</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1244050034"/>
                  </a:ext>
                </a:extLst>
              </a:tr>
              <a:tr h="816778">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F. An open circular or oval building with a central space surrounded by tiers of seats for spectators, for the presentation of dramatic or sporting events.</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2184608730"/>
                  </a:ext>
                </a:extLst>
              </a:tr>
              <a:tr h="333731">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G. Having fallen down or given way.</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345264665"/>
                  </a:ext>
                </a:extLst>
              </a:tr>
              <a:tr h="533235">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H. An underground room or vault beneath a church, used as a chapel or burial place.</a:t>
                      </a:r>
                      <a:endParaRPr lang="en-US" sz="16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365" marR="54365" marT="0" marB="0"/>
                </a:tc>
                <a:extLst>
                  <a:ext uri="{0D108BD9-81ED-4DB2-BD59-A6C34878D82A}">
                    <a16:rowId xmlns:a16="http://schemas.microsoft.com/office/drawing/2014/main" val="132010796"/>
                  </a:ext>
                </a:extLst>
              </a:tr>
              <a:tr h="470088">
                <a:tc>
                  <a:txBody>
                    <a:bodyPr/>
                    <a:lstStyle/>
                    <a:p>
                      <a:pPr marL="0" marR="0" lvl="0" indent="0">
                        <a:lnSpc>
                          <a:spcPct val="107000"/>
                        </a:lnSpc>
                        <a:spcBef>
                          <a:spcPts val="0"/>
                        </a:spcBef>
                        <a:spcAft>
                          <a:spcPts val="0"/>
                        </a:spcAft>
                        <a:buFont typeface="+mj-lt"/>
                        <a:buNone/>
                      </a:pPr>
                      <a:r>
                        <a:rPr lang="en-US" sz="1600" b="1" dirty="0">
                          <a:effectLst/>
                          <a:latin typeface="Times New Roman" panose="02020603050405020304" pitchFamily="18" charset="0"/>
                          <a:cs typeface="Times New Roman" panose="02020603050405020304" pitchFamily="18" charset="0"/>
                        </a:rPr>
                        <a:t>I. A place where you can find evidence of past activities. </a:t>
                      </a:r>
                    </a:p>
                  </a:txBody>
                  <a:tcPr marL="54365" marR="54365" marT="0" marB="0"/>
                </a:tc>
                <a:extLst>
                  <a:ext uri="{0D108BD9-81ED-4DB2-BD59-A6C34878D82A}">
                    <a16:rowId xmlns:a16="http://schemas.microsoft.com/office/drawing/2014/main" val="995090517"/>
                  </a:ext>
                </a:extLst>
              </a:tr>
            </a:tbl>
          </a:graphicData>
        </a:graphic>
      </p:graphicFrame>
    </p:spTree>
    <p:extLst>
      <p:ext uri="{BB962C8B-B14F-4D97-AF65-F5344CB8AC3E}">
        <p14:creationId xmlns:p14="http://schemas.microsoft.com/office/powerpoint/2010/main" val="768973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13EBC1-9056-441D-A95B-845109FE3461}"/>
              </a:ext>
            </a:extLst>
          </p:cNvPr>
          <p:cNvSpPr>
            <a:spLocks noGrp="1"/>
          </p:cNvSpPr>
          <p:nvPr>
            <p:ph idx="1"/>
          </p:nvPr>
        </p:nvSpPr>
        <p:spPr>
          <a:xfrm>
            <a:off x="838200" y="2486025"/>
            <a:ext cx="10515600" cy="3690938"/>
          </a:xfrm>
        </p:spPr>
        <p:txBody>
          <a:bodyPr/>
          <a:lstStyle/>
          <a:p>
            <a:r>
              <a:rPr lang="en-US" b="1" dirty="0">
                <a:latin typeface="Times New Roman" panose="02020603050405020304" pitchFamily="18" charset="0"/>
                <a:cs typeface="Times New Roman" panose="02020603050405020304" pitchFamily="18" charset="0"/>
              </a:rPr>
              <a:t>Aim: </a:t>
            </a:r>
            <a:r>
              <a:rPr lang="en-US" dirty="0">
                <a:solidFill>
                  <a:srgbClr val="002060"/>
                </a:solidFill>
                <a:latin typeface="Times New Roman" panose="02020603050405020304" pitchFamily="18" charset="0"/>
                <a:cs typeface="Times New Roman" panose="02020603050405020304" pitchFamily="18" charset="0"/>
              </a:rPr>
              <a:t>The learners will be able to check their answers and evaluate themselves with the marks scored. </a:t>
            </a:r>
          </a:p>
          <a:p>
            <a:r>
              <a:rPr lang="en-US" b="1" dirty="0">
                <a:latin typeface="Times New Roman" panose="02020603050405020304" pitchFamily="18" charset="0"/>
                <a:cs typeface="Times New Roman" panose="02020603050405020304" pitchFamily="18" charset="0"/>
              </a:rPr>
              <a:t>Time: </a:t>
            </a:r>
            <a:r>
              <a:rPr lang="en-US" dirty="0">
                <a:solidFill>
                  <a:srgbClr val="002060"/>
                </a:solidFill>
                <a:latin typeface="Times New Roman" panose="02020603050405020304" pitchFamily="18" charset="0"/>
                <a:cs typeface="Times New Roman" panose="02020603050405020304" pitchFamily="18" charset="0"/>
              </a:rPr>
              <a:t>10 minutes </a:t>
            </a:r>
          </a:p>
          <a:p>
            <a:r>
              <a:rPr lang="en-US" b="1" dirty="0">
                <a:latin typeface="Times New Roman" panose="02020603050405020304" pitchFamily="18" charset="0"/>
                <a:cs typeface="Times New Roman" panose="02020603050405020304" pitchFamily="18" charset="0"/>
              </a:rPr>
              <a:t>Interaction pattern: </a:t>
            </a:r>
            <a:r>
              <a:rPr lang="en-US" dirty="0">
                <a:solidFill>
                  <a:srgbClr val="002060"/>
                </a:solidFill>
                <a:latin typeface="Times New Roman" panose="02020603050405020304" pitchFamily="18" charset="0"/>
                <a:cs typeface="Times New Roman" panose="02020603050405020304" pitchFamily="18" charset="0"/>
              </a:rPr>
              <a:t>Pair Work</a:t>
            </a:r>
          </a:p>
          <a:p>
            <a:r>
              <a:rPr lang="en-US" b="1" dirty="0">
                <a:latin typeface="Times New Roman" panose="02020603050405020304" pitchFamily="18" charset="0"/>
                <a:cs typeface="Times New Roman" panose="02020603050405020304" pitchFamily="18" charset="0"/>
              </a:rPr>
              <a:t>Procedure: </a:t>
            </a:r>
            <a:r>
              <a:rPr lang="en-US" dirty="0">
                <a:solidFill>
                  <a:srgbClr val="002060"/>
                </a:solidFill>
                <a:latin typeface="Times New Roman" panose="02020603050405020304" pitchFamily="18" charset="0"/>
                <a:cs typeface="Times New Roman" panose="02020603050405020304" pitchFamily="18" charset="0"/>
              </a:rPr>
              <a:t>The teacher asks the students to exchange their answer sheets and play the audio clip for the learners to check their answers. The learners check the answers while listening to the audio. </a:t>
            </a:r>
          </a:p>
          <a:p>
            <a:pPr marL="0" indent="0">
              <a:buNone/>
            </a:pPr>
            <a:endParaRPr lang="en-US" dirty="0"/>
          </a:p>
        </p:txBody>
      </p:sp>
      <p:sp>
        <p:nvSpPr>
          <p:cNvPr id="4" name="Rectangle 3">
            <a:extLst>
              <a:ext uri="{FF2B5EF4-FFF2-40B4-BE49-F238E27FC236}">
                <a16:creationId xmlns:a16="http://schemas.microsoft.com/office/drawing/2014/main" id="{15D63718-342B-4C71-8D41-8812B953A3B1}"/>
              </a:ext>
            </a:extLst>
          </p:cNvPr>
          <p:cNvSpPr/>
          <p:nvPr/>
        </p:nvSpPr>
        <p:spPr>
          <a:xfrm>
            <a:off x="2202565" y="906103"/>
            <a:ext cx="5942653" cy="830997"/>
          </a:xfrm>
          <a:prstGeom prst="rect">
            <a:avLst/>
          </a:prstGeom>
          <a:noFill/>
        </p:spPr>
        <p:txBody>
          <a:bodyPr wrap="none" lIns="91440" tIns="45720" rIns="91440" bIns="45720">
            <a:spAutoFit/>
          </a:bodyPr>
          <a:lstStyle/>
          <a:p>
            <a:pPr algn="ctr"/>
            <a:r>
              <a:rPr lang="en-US" sz="4800" b="1" dirty="0">
                <a:ln w="12700">
                  <a:solidFill>
                    <a:schemeClr val="accent1"/>
                  </a:solidFill>
                  <a:prstDash val="solid"/>
                </a:ln>
                <a:solidFill>
                  <a:srgbClr val="002060"/>
                </a:solidFill>
                <a:effectLst>
                  <a:outerShdw dist="38100" dir="2640000" algn="bl" rotWithShape="0">
                    <a:schemeClr val="accent1"/>
                  </a:outerShdw>
                </a:effectLst>
              </a:rPr>
              <a:t>Post-Listening Stage</a:t>
            </a:r>
          </a:p>
        </p:txBody>
      </p:sp>
    </p:spTree>
    <p:extLst>
      <p:ext uri="{BB962C8B-B14F-4D97-AF65-F5344CB8AC3E}">
        <p14:creationId xmlns:p14="http://schemas.microsoft.com/office/powerpoint/2010/main" val="1232177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C7436B0-6943-457B-AEBA-4EBFE75D603D}"/>
              </a:ext>
            </a:extLst>
          </p:cNvPr>
          <p:cNvSpPr/>
          <p:nvPr/>
        </p:nvSpPr>
        <p:spPr>
          <a:xfrm>
            <a:off x="2662741" y="2172927"/>
            <a:ext cx="5719259" cy="3416320"/>
          </a:xfrm>
          <a:prstGeom prst="rect">
            <a:avLst/>
          </a:prstGeom>
          <a:noFill/>
        </p:spPr>
        <p:txBody>
          <a:bodyPr wrap="square" lIns="91440" tIns="45720" rIns="91440" bIns="45720">
            <a:spAutoFit/>
          </a:bodyPr>
          <a:lstStyle/>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Questions </a:t>
            </a:r>
          </a:p>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&amp;</a:t>
            </a:r>
          </a:p>
          <a:p>
            <a:pPr algn="ctr"/>
            <a:r>
              <a:rPr lang="en-US" sz="7200" b="1" dirty="0">
                <a:ln w="12700">
                  <a:solidFill>
                    <a:schemeClr val="accent1"/>
                  </a:solidFill>
                  <a:prstDash val="solid"/>
                </a:ln>
                <a:solidFill>
                  <a:srgbClr val="002060"/>
                </a:solidFill>
                <a:effectLst>
                  <a:outerShdw dist="38100" dir="2640000" algn="bl" rotWithShape="0">
                    <a:schemeClr val="accent1"/>
                  </a:outerShdw>
                </a:effectLst>
              </a:rPr>
              <a:t>Answers</a:t>
            </a:r>
          </a:p>
        </p:txBody>
      </p:sp>
    </p:spTree>
    <p:extLst>
      <p:ext uri="{BB962C8B-B14F-4D97-AF65-F5344CB8AC3E}">
        <p14:creationId xmlns:p14="http://schemas.microsoft.com/office/powerpoint/2010/main" val="3406445457"/>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322</TotalTime>
  <Words>1091</Words>
  <Application>Microsoft Office PowerPoint</Application>
  <PresentationFormat>Widescreen</PresentationFormat>
  <Paragraphs>114</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Times New Roman</vt:lpstr>
      <vt:lpstr>Trebuchet MS</vt:lpstr>
      <vt:lpstr>Wingdings</vt:lpstr>
      <vt:lpstr>Berlin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E V O</dc:creator>
  <cp:lastModifiedBy>B E S T  COMPUTER</cp:lastModifiedBy>
  <cp:revision>62</cp:revision>
  <dcterms:created xsi:type="dcterms:W3CDTF">2023-02-28T05:26:57Z</dcterms:created>
  <dcterms:modified xsi:type="dcterms:W3CDTF">2023-03-01T06:58:33Z</dcterms:modified>
</cp:coreProperties>
</file>