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3" r:id="rId17"/>
    <p:sldId id="274" r:id="rId18"/>
    <p:sldId id="271" r:id="rId19"/>
    <p:sldId id="272"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en-US"/>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a:p>
        </p:txBody>
      </p:sp>
      <p:sp>
        <p:nvSpPr>
          <p:cNvPr id="4" name="عنصر نائب للتاريخ 3"/>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en-US"/>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تاريخ 3"/>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l">
              <a:defRPr sz="4000" b="1" cap="all"/>
            </a:lvl1pPr>
          </a:lstStyle>
          <a:p>
            <a:r>
              <a:rPr lang="ar-SA" smtClean="0"/>
              <a:t>انقر لتحرير نمط العنوان الرئيسي</a:t>
            </a:r>
            <a:endParaRPr lang="en-US"/>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en-US"/>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عنصر نائب للتاريخ 4"/>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en-US"/>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7" name="عنصر نائب للتاريخ 6"/>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8" name="عنصر نائب للتذييل 7"/>
          <p:cNvSpPr>
            <a:spLocks noGrp="1"/>
          </p:cNvSpPr>
          <p:nvPr>
            <p:ph type="ftr" sz="quarter" idx="11"/>
          </p:nvPr>
        </p:nvSpPr>
        <p:spPr/>
        <p:txBody>
          <a:bodyPr/>
          <a:lstStyle/>
          <a:p>
            <a:endParaRPr lang="en-US"/>
          </a:p>
        </p:txBody>
      </p:sp>
      <p:sp>
        <p:nvSpPr>
          <p:cNvPr id="9" name="عنصر نائب لرقم الشريحة 8"/>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en-US"/>
          </a:p>
        </p:txBody>
      </p:sp>
      <p:sp>
        <p:nvSpPr>
          <p:cNvPr id="3" name="عنصر نائب للتاريخ 2"/>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4" name="عنصر نائب للتذييل 3"/>
          <p:cNvSpPr>
            <a:spLocks noGrp="1"/>
          </p:cNvSpPr>
          <p:nvPr>
            <p:ph type="ftr" sz="quarter" idx="11"/>
          </p:nvPr>
        </p:nvSpPr>
        <p:spPr/>
        <p:txBody>
          <a:bodyPr/>
          <a:lstStyle/>
          <a:p>
            <a:endParaRPr lang="en-US"/>
          </a:p>
        </p:txBody>
      </p:sp>
      <p:sp>
        <p:nvSpPr>
          <p:cNvPr id="5" name="عنصر نائب لرقم الشريحة 4"/>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3" name="عنصر نائب للتذييل 2"/>
          <p:cNvSpPr>
            <a:spLocks noGrp="1"/>
          </p:cNvSpPr>
          <p:nvPr>
            <p:ph type="ftr" sz="quarter" idx="11"/>
          </p:nvPr>
        </p:nvSpPr>
        <p:spPr/>
        <p:txBody>
          <a:bodyPr/>
          <a:lstStyle/>
          <a:p>
            <a:endParaRPr lang="en-US"/>
          </a:p>
        </p:txBody>
      </p:sp>
      <p:sp>
        <p:nvSpPr>
          <p:cNvPr id="4" name="عنصر نائب لرقم الشريحة 3"/>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l">
              <a:defRPr sz="2000" b="1"/>
            </a:lvl1pPr>
          </a:lstStyle>
          <a:p>
            <a:r>
              <a:rPr lang="ar-SA" smtClean="0"/>
              <a:t>انقر لتحرير نمط العنوان الرئيسي</a:t>
            </a:r>
            <a:endParaRPr lang="en-US"/>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l">
              <a:defRPr sz="2000" b="1"/>
            </a:lvl1pPr>
          </a:lstStyle>
          <a:p>
            <a:r>
              <a:rPr lang="ar-SA" smtClean="0"/>
              <a:t>انقر لتحرير نمط العنوان الرئيسي</a:t>
            </a:r>
            <a:endParaRPr lang="en-US"/>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en-US"/>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تاريخ 3"/>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en-US"/>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تاريخ 3"/>
          <p:cNvSpPr>
            <a:spLocks noGrp="1"/>
          </p:cNvSpPr>
          <p:nvPr>
            <p:ph type="dt" sz="half" idx="10"/>
          </p:nvPr>
        </p:nvSpPr>
        <p:spPr/>
        <p:txBody>
          <a:bodyPr/>
          <a:lstStyle/>
          <a:p>
            <a:fld id="{6DC3D2C9-B9FE-4104-BB64-C405746B0AA6}" type="datetimeFigureOut">
              <a:rPr lang="en-US" smtClean="0"/>
              <a:pPr/>
              <a:t>10/13/2013</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1714DF81-4625-4B4E-83C2-A44F44F9D0D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عنصر نائب للتاريخ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C3D2C9-B9FE-4104-BB64-C405746B0AA6}" type="datetimeFigureOut">
              <a:rPr lang="en-US" smtClean="0"/>
              <a:pPr/>
              <a:t>10/13/2013</a:t>
            </a:fld>
            <a:endParaRPr lang="en-US"/>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عنصر نائب لرقم الشريحة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14DF81-4625-4B4E-83C2-A44F44F9D0D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1916833"/>
            <a:ext cx="7772400" cy="1800200"/>
          </a:xfrm>
        </p:spPr>
        <p:txBody>
          <a:bodyPr>
            <a:normAutofit fontScale="90000"/>
          </a:bodyPr>
          <a:lstStyle/>
          <a:p>
            <a:r>
              <a:rPr lang="en-US" dirty="0"/>
              <a:t/>
            </a:r>
            <a:br>
              <a:rPr lang="en-US" dirty="0"/>
            </a:br>
            <a:r>
              <a:rPr lang="fr-FR" dirty="0"/>
              <a:t> </a:t>
            </a:r>
            <a:r>
              <a:rPr lang="fr-FR" b="1" dirty="0"/>
              <a:t>La perspective actionnelle et le CECRL </a:t>
            </a:r>
            <a:endParaRPr lang="en-US" dirty="0"/>
          </a:p>
        </p:txBody>
      </p:sp>
      <p:sp>
        <p:nvSpPr>
          <p:cNvPr id="3" name="عنوان فرعي 2"/>
          <p:cNvSpPr>
            <a:spLocks noGrp="1"/>
          </p:cNvSpPr>
          <p:nvPr>
            <p:ph type="subTitle" idx="1"/>
          </p:nvPr>
        </p:nvSpPr>
        <p:spPr>
          <a:xfrm>
            <a:off x="1371600" y="3886200"/>
            <a:ext cx="6400800" cy="2279104"/>
          </a:xfrm>
        </p:spPr>
        <p:txBody>
          <a:bodyPr>
            <a:noAutofit/>
          </a:bodyPr>
          <a:lstStyle/>
          <a:p>
            <a:endParaRPr lang="en-US" sz="1800" dirty="0">
              <a:solidFill>
                <a:schemeClr val="tx1"/>
              </a:solidFill>
            </a:endParaRPr>
          </a:p>
          <a:p>
            <a:r>
              <a:rPr lang="fr-FR" sz="1800" dirty="0">
                <a:solidFill>
                  <a:schemeClr val="tx1"/>
                </a:solidFill>
              </a:rPr>
              <a:t> La perspective actionnelle est l’une des quatre (r)évolutions proposées par le Cadre Européen Commun de Référence pour les Langues (CECRL) rédigé par le Conseil de l’Europe en 2001. En effet, le cadre, qui n'est ni un manuel ni un référentiel de langue mais un outil visant à fournir une base commune pour l’enseignement et l’apprentissage des langues2 propose les quatre axes de réflexion suivants : </a:t>
            </a:r>
            <a:endParaRPr lang="en-US" sz="18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fontScale="62500" lnSpcReduction="20000"/>
          </a:bodyPr>
          <a:lstStyle/>
          <a:p>
            <a:pPr>
              <a:buNone/>
            </a:pPr>
            <a:r>
              <a:rPr lang="en-US" dirty="0" smtClean="0"/>
              <a:t> </a:t>
            </a:r>
            <a:endParaRPr lang="en-US" dirty="0"/>
          </a:p>
          <a:p>
            <a:r>
              <a:rPr lang="fr-FR" dirty="0"/>
              <a:t>1) </a:t>
            </a:r>
            <a:r>
              <a:rPr lang="fr-FR" b="1" dirty="0"/>
              <a:t>Les six niveaux communs de référence allant du niveau A1 (niveau introductif) au niveau C2 (maîtrise), en passant par les niveaux A2 (niveau intermédiaire), B1 (niveau seuil), B2 (niveau avancé) et C1 (utilisateur autonome). </a:t>
            </a:r>
          </a:p>
          <a:p>
            <a:r>
              <a:rPr lang="fr-FR" dirty="0"/>
              <a:t>2) </a:t>
            </a:r>
            <a:r>
              <a:rPr lang="fr-FR" b="1" dirty="0"/>
              <a:t>Les cinq activités langagières, à savoir: la compréhension orale, la compréhension écrite, la production orale en continu, la production orale en interaction et la production écrite.3 </a:t>
            </a:r>
          </a:p>
          <a:p>
            <a:r>
              <a:rPr lang="fr-FR" dirty="0"/>
              <a:t>3) </a:t>
            </a:r>
            <a:r>
              <a:rPr lang="fr-FR" b="1" dirty="0"/>
              <a:t>Les trois composantes de la compétence communicative : la composante linguistique (qui a trait aux savoirs et savoir-faire relatifs au lexique, à la syntaxe et à la phonologie), la composante </a:t>
            </a:r>
            <a:r>
              <a:rPr lang="fr-FR" b="1" dirty="0" err="1"/>
              <a:t>socio-linguistique</a:t>
            </a:r>
            <a:r>
              <a:rPr lang="fr-FR" b="1" dirty="0"/>
              <a:t> (qui considère la langue comme un phénomène social </a:t>
            </a:r>
            <a:r>
              <a:rPr lang="fr-FR" b="1" i="1" dirty="0"/>
              <a:t>avec ses marqueurs de relations sociales, ses dialectes et accents) et la composante pragmatique (qui fait le lien entre le locuteur et la situation dans ce sens qu’elle renvoie directement au choix de stratégies discursives pour atteindre un but précis).4 </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fontScale="92500"/>
          </a:bodyPr>
          <a:lstStyle/>
          <a:p>
            <a:endParaRPr lang="en-US" dirty="0"/>
          </a:p>
          <a:p>
            <a:r>
              <a:rPr lang="fr-FR" dirty="0"/>
              <a:t>4) Une nouvelle perspective d’enseignement et d’apprentissage des langues: la </a:t>
            </a:r>
            <a:r>
              <a:rPr lang="fr-FR" b="1" dirty="0"/>
              <a:t>perspective actionnelle qui considère avant tout l’usager et l’apprenant d’une langue comme des acteurs sociaux ayant à accomplir des tâches (qui ne sont pas seulement langagières) dans des circonstances et un environnement donné, à l’intérieur d’un domaine d’action particulier.5 </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fr-FR" dirty="0"/>
              <a:t>Nous résumerons ces quatre points dans le schéma suivant : </a:t>
            </a:r>
            <a:endParaRPr lang="en-US"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1457325" y="1853406"/>
            <a:ext cx="6229350" cy="401955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fr-FR" b="1" dirty="0"/>
              <a:t>Première Partie : Didactique de la perspective actionnelle </a:t>
            </a:r>
            <a:endParaRPr lang="en-US" dirty="0"/>
          </a:p>
        </p:txBody>
      </p:sp>
      <p:sp>
        <p:nvSpPr>
          <p:cNvPr id="3" name="عنصر نائب للمحتوى 2"/>
          <p:cNvSpPr>
            <a:spLocks noGrp="1"/>
          </p:cNvSpPr>
          <p:nvPr>
            <p:ph idx="1"/>
          </p:nvPr>
        </p:nvSpPr>
        <p:spPr/>
        <p:txBody>
          <a:bodyPr>
            <a:normAutofit fontScale="92500" lnSpcReduction="10000"/>
          </a:bodyPr>
          <a:lstStyle/>
          <a:p>
            <a:r>
              <a:rPr lang="fr-FR" dirty="0"/>
              <a:t>La perspective actionnelle se base, comme son nom l’indique, sur l’action. Quelles en sont les origines, les orientations? La notion d’« action » évoquée dans le cadre équivaut-elle à la notion de « tâche » telle que l’entendent </a:t>
            </a:r>
            <a:r>
              <a:rPr lang="fr-FR" dirty="0" err="1"/>
              <a:t>Nunan</a:t>
            </a:r>
            <a:r>
              <a:rPr lang="fr-FR" dirty="0"/>
              <a:t> (1989) et Willis (1996) ? L’apprentissage par actions (« action-</a:t>
            </a:r>
            <a:r>
              <a:rPr lang="fr-FR" dirty="0" err="1"/>
              <a:t>based</a:t>
            </a:r>
            <a:r>
              <a:rPr lang="fr-FR" dirty="0"/>
              <a:t> </a:t>
            </a:r>
            <a:r>
              <a:rPr lang="fr-FR" dirty="0" err="1"/>
              <a:t>learning</a:t>
            </a:r>
            <a:r>
              <a:rPr lang="fr-FR" dirty="0"/>
              <a:t> ») correspond-il à l’apprentissage par tâches (« </a:t>
            </a:r>
            <a:r>
              <a:rPr lang="fr-FR" dirty="0" err="1"/>
              <a:t>task</a:t>
            </a:r>
            <a:r>
              <a:rPr lang="fr-FR" dirty="0"/>
              <a:t>-</a:t>
            </a:r>
            <a:r>
              <a:rPr lang="fr-FR" dirty="0" err="1"/>
              <a:t>based</a:t>
            </a:r>
            <a:r>
              <a:rPr lang="fr-FR" dirty="0"/>
              <a:t> </a:t>
            </a:r>
            <a:r>
              <a:rPr lang="fr-FR" dirty="0" err="1"/>
              <a:t>learning</a:t>
            </a:r>
            <a:r>
              <a:rPr lang="fr-FR" dirty="0"/>
              <a:t> »)? Voilà ici quelques questions qui guideront notre réflexion.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29600" cy="1786210"/>
          </a:xfrm>
        </p:spPr>
        <p:txBody>
          <a:bodyPr>
            <a:normAutofit fontScale="90000"/>
          </a:bodyPr>
          <a:lstStyle/>
          <a:p>
            <a:r>
              <a:rPr lang="en-US" dirty="0"/>
              <a:t/>
            </a:r>
            <a:br>
              <a:rPr lang="en-US" dirty="0"/>
            </a:br>
            <a:r>
              <a:rPr lang="fr-FR" b="1" dirty="0"/>
              <a:t>1. Étude diachronique et comparative de l’approche communicative et de la perspective actionnelle </a:t>
            </a:r>
            <a:br>
              <a:rPr lang="fr-FR" b="1" dirty="0"/>
            </a:br>
            <a:endParaRPr lang="en-US" dirty="0"/>
          </a:p>
        </p:txBody>
      </p:sp>
      <p:sp>
        <p:nvSpPr>
          <p:cNvPr id="3" name="عنصر نائب للمحتوى 2"/>
          <p:cNvSpPr>
            <a:spLocks noGrp="1"/>
          </p:cNvSpPr>
          <p:nvPr>
            <p:ph idx="1"/>
          </p:nvPr>
        </p:nvSpPr>
        <p:spPr>
          <a:xfrm>
            <a:off x="457200" y="2276872"/>
            <a:ext cx="8229600" cy="4248472"/>
          </a:xfrm>
        </p:spPr>
        <p:txBody>
          <a:bodyPr>
            <a:normAutofit fontScale="92500"/>
          </a:bodyPr>
          <a:lstStyle/>
          <a:p>
            <a:r>
              <a:rPr lang="fr-FR" dirty="0"/>
              <a:t>La perspective actionnelle s’inscrit dans un nouveau modèle cognitif et pédagogique qui s’inspire de l’approche communicative (ou communicationnelle) tout en la complexifiant. Les figures 2, 3 et 4 illustrent les travaux de Robert et </a:t>
            </a:r>
            <a:r>
              <a:rPr lang="fr-FR" dirty="0" err="1"/>
              <a:t>Rosen</a:t>
            </a:r>
            <a:r>
              <a:rPr lang="fr-FR" dirty="0"/>
              <a:t> (2009) qui synthétisent les évolutions marquant le tournant de l’approche communicative (des années 1980) à la perspective actionnelle (des années 2000).6 </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i="1" dirty="0"/>
              <a:t>Figure </a:t>
            </a:r>
            <a:r>
              <a:rPr lang="en-US" i="1" dirty="0" smtClean="0"/>
              <a:t>2 </a:t>
            </a:r>
            <a:endParaRPr lang="en-US"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457200" y="2996669"/>
            <a:ext cx="8229600" cy="173302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i="1" dirty="0"/>
              <a:t>Figure </a:t>
            </a:r>
            <a:r>
              <a:rPr lang="en-US" i="1" dirty="0" smtClean="0"/>
              <a:t>3 </a:t>
            </a:r>
            <a:endParaRPr lang="en-US"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457200" y="2754668"/>
            <a:ext cx="8229600" cy="2217026"/>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i="1" dirty="0"/>
              <a:t>Figure 4 </a:t>
            </a:r>
            <a:endParaRPr lang="en-US" dirty="0"/>
          </a:p>
        </p:txBody>
      </p:sp>
      <p:pic>
        <p:nvPicPr>
          <p:cNvPr id="4098" name="Picture 2"/>
          <p:cNvPicPr>
            <a:picLocks noGrp="1" noChangeAspect="1" noChangeArrowheads="1"/>
          </p:cNvPicPr>
          <p:nvPr>
            <p:ph idx="1"/>
          </p:nvPr>
        </p:nvPicPr>
        <p:blipFill>
          <a:blip r:embed="rId2" cstate="print"/>
          <a:srcRect/>
          <a:stretch>
            <a:fillRect/>
          </a:stretch>
        </p:blipFill>
        <p:spPr bwMode="auto">
          <a:xfrm>
            <a:off x="457200" y="2843426"/>
            <a:ext cx="8229600" cy="203951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lstStyle/>
          <a:p>
            <a:r>
              <a:rPr lang="fr-FR" dirty="0"/>
              <a:t>La perspective actionnelle reflète le passage du paradigme de la communication au paradigme de l’action. On ne communique plus seulement pour </a:t>
            </a:r>
            <a:r>
              <a:rPr lang="fr-FR" i="1" dirty="0"/>
              <a:t>parler avec l’autre mais pour agir avec l’autre.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en-US" dirty="0"/>
              <a:t/>
            </a:r>
            <a:br>
              <a:rPr lang="en-US" dirty="0"/>
            </a:br>
            <a:r>
              <a:rPr lang="fr-FR" b="1" dirty="0"/>
              <a:t>2. Les orientations de la perspective actionnelle </a:t>
            </a:r>
            <a:br>
              <a:rPr lang="fr-FR" b="1" dirty="0"/>
            </a:br>
            <a:endParaRPr lang="en-US" dirty="0"/>
          </a:p>
        </p:txBody>
      </p:sp>
      <p:sp>
        <p:nvSpPr>
          <p:cNvPr id="3" name="عنصر نائب للمحتوى 2"/>
          <p:cNvSpPr>
            <a:spLocks noGrp="1"/>
          </p:cNvSpPr>
          <p:nvPr>
            <p:ph idx="1"/>
          </p:nvPr>
        </p:nvSpPr>
        <p:spPr/>
        <p:txBody>
          <a:bodyPr>
            <a:normAutofit fontScale="85000" lnSpcReduction="10000"/>
          </a:bodyPr>
          <a:lstStyle/>
          <a:p>
            <a:r>
              <a:rPr lang="fr-FR" dirty="0"/>
              <a:t>Si l’apprenant est graduellement amené à </a:t>
            </a:r>
            <a:r>
              <a:rPr lang="fr-FR" i="1" dirty="0"/>
              <a:t>agir avec les autres en contexte scolaire, il est également amené à agir en contexte social. Le cadre rappelle que si les actes de parole se réalisent dans des activités langagières, celles-ci s’inscrivent à l’intérieur d’actions en contexte social qui seules leur donnent leur pleine signification.7 </a:t>
            </a:r>
          </a:p>
          <a:p>
            <a:r>
              <a:rPr lang="fr-FR" dirty="0"/>
              <a:t>L’usage d’une langue, y compris son apprentissage, comprend des actions qui développent un ensemble de compétences générales et, notamment une compétence à communiquer langagièrement.8 </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fontScale="92500" lnSpcReduction="10000"/>
          </a:bodyPr>
          <a:lstStyle/>
          <a:p>
            <a:r>
              <a:rPr lang="fr-FR" dirty="0" smtClean="0"/>
              <a:t>Comme </a:t>
            </a:r>
            <a:r>
              <a:rPr lang="fr-FR" dirty="0"/>
              <a:t>le montre la figure 5, c’est parce que l’apprenant est aussi apprenant-usager d’une langue, que les tâches communicatives ne sont pas seulement langagières et que les actes de parole sont aussi des actes sociaux, que l’on peut dire que tout apprenant est un acteur social. La perspective actionnelle reprend cette idée 5 </a:t>
            </a:r>
          </a:p>
          <a:p>
            <a:r>
              <a:rPr lang="fr-FR" dirty="0"/>
              <a:t>puisqu’elle considère avant tout l’usager et l’apprenant d’une langue comme des acteurs sociaux. </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fr-FR" i="1" dirty="0"/>
              <a:t>Figure 5 : L’apprenant devenu acteur social </a:t>
            </a:r>
            <a:endParaRPr lang="en-US"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1852612" y="2553494"/>
            <a:ext cx="5438775" cy="261937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endParaRPr lang="en-US" dirty="0"/>
          </a:p>
        </p:txBody>
      </p:sp>
      <p:sp>
        <p:nvSpPr>
          <p:cNvPr id="3" name="عنصر نائب للمحتوى 2"/>
          <p:cNvSpPr>
            <a:spLocks noGrp="1"/>
          </p:cNvSpPr>
          <p:nvPr>
            <p:ph idx="1"/>
          </p:nvPr>
        </p:nvSpPr>
        <p:spPr/>
        <p:txBody>
          <a:bodyPr/>
          <a:lstStyle/>
          <a:p>
            <a:r>
              <a:rPr lang="fr-FR" dirty="0" smtClean="0"/>
              <a:t>Cette perspective représente un tournant dans l’enseignement et l’apprentissage des langues en ce sens qu’elle redéfinit le statut de l’apprenant et des tâches qu’il a à accomplir. Ainsi l’apprenant n’est plus seulement tourné vers l’institution scolaire mais aussi vers la société. Par là-même, les </a:t>
            </a:r>
            <a:r>
              <a:rPr lang="fr-FR" i="1" dirty="0" smtClean="0"/>
              <a:t>tâches qu’il est amené à réaliser sont à la fois scolaires et sociales.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fr-FR" dirty="0" smtClean="0"/>
              <a:t>Qu’est-ce qu’une tâche? Qu’est-ce qu’une action? </a:t>
            </a:r>
            <a:endParaRPr lang="en-US" dirty="0"/>
          </a:p>
        </p:txBody>
      </p:sp>
      <p:sp>
        <p:nvSpPr>
          <p:cNvPr id="3" name="عنصر نائب للمحتوى 2"/>
          <p:cNvSpPr>
            <a:spLocks noGrp="1"/>
          </p:cNvSpPr>
          <p:nvPr>
            <p:ph idx="1"/>
          </p:nvPr>
        </p:nvSpPr>
        <p:spPr/>
        <p:txBody>
          <a:bodyPr>
            <a:normAutofit fontScale="92500" lnSpcReduction="20000"/>
          </a:bodyPr>
          <a:lstStyle/>
          <a:p>
            <a:endParaRPr lang="en-US" dirty="0" smtClean="0"/>
          </a:p>
          <a:p>
            <a:r>
              <a:rPr lang="fr-FR" dirty="0" smtClean="0"/>
              <a:t>Une tâche ne peut exister que s’il y a action : « Il y a </a:t>
            </a:r>
            <a:r>
              <a:rPr lang="fr-FR" i="1" dirty="0" smtClean="0"/>
              <a:t>tâche dans la mesure où l’action est le fait d’un (ou de plusieurs) sujet(s) qui y mobilise(nt) stratégiquement les compétences dont il(s) dispose(nt) en vue de parvenir à un résultat déterminé. » (CECRL, p. 15) Tâche et action ne sont donc pas équivalentes mais complémentaires. La tâche est hyponyme de l’action : elle est comprise dans l’action. Elle est en aussi le vecteur puisqu’elle est à son service </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en-US" dirty="0" smtClean="0"/>
              <a:t/>
            </a:r>
            <a:br>
              <a:rPr lang="en-US" dirty="0" smtClean="0"/>
            </a:br>
            <a:r>
              <a:rPr lang="fr-FR" b="1" dirty="0" smtClean="0"/>
              <a:t/>
            </a:r>
            <a:br>
              <a:rPr lang="fr-FR" b="1" dirty="0" smtClean="0"/>
            </a:br>
            <a:endParaRPr lang="en-US" dirty="0"/>
          </a:p>
        </p:txBody>
      </p:sp>
      <p:sp>
        <p:nvSpPr>
          <p:cNvPr id="3" name="عنصر نائب للمحتوى 2"/>
          <p:cNvSpPr>
            <a:spLocks noGrp="1"/>
          </p:cNvSpPr>
          <p:nvPr>
            <p:ph idx="1"/>
          </p:nvPr>
        </p:nvSpPr>
        <p:spPr/>
        <p:txBody>
          <a:bodyPr>
            <a:normAutofit fontScale="92500" lnSpcReduction="20000"/>
          </a:bodyPr>
          <a:lstStyle/>
          <a:p>
            <a:r>
              <a:rPr lang="fr-FR" dirty="0" smtClean="0"/>
              <a:t>Une tâche est orientée vers une production ou un résultat : «La tâche est un ensemble d’actions finalisées dans un certain domaine avec un but défini et un produit particulier. » (CECRL, p.121) </a:t>
            </a:r>
          </a:p>
          <a:p>
            <a:r>
              <a:rPr lang="fr-FR" dirty="0" smtClean="0"/>
              <a:t> Elle peut avoir des sous-tâches : « La nature des tâches peut être extrêmement variée et exiger plus ou moins d’activités langagières (…). Elles peuvent être tout à fait simples, ou, au contraire, extrêmement complexes (…). Le nombre d’étapes ou de tâches intermédiaires peut être plus ou moins grand (…). » (CECRL </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endParaRPr lang="en-US" dirty="0"/>
          </a:p>
        </p:txBody>
      </p:sp>
      <p:sp>
        <p:nvSpPr>
          <p:cNvPr id="3" name="عنصر نائب للمحتوى 2"/>
          <p:cNvSpPr>
            <a:spLocks noGrp="1"/>
          </p:cNvSpPr>
          <p:nvPr>
            <p:ph idx="1"/>
          </p:nvPr>
        </p:nvSpPr>
        <p:spPr/>
        <p:txBody>
          <a:bodyPr>
            <a:normAutofit fontScale="92500"/>
          </a:bodyPr>
          <a:lstStyle/>
          <a:p>
            <a:r>
              <a:rPr lang="fr-FR" dirty="0" smtClean="0"/>
              <a:t>Elle peut être de nature « essentiellement langagière », avoir « une composante langagière » ou « être non langagière. » (CECRL, p.19) </a:t>
            </a:r>
          </a:p>
          <a:p>
            <a:r>
              <a:rPr lang="fr-FR" dirty="0" smtClean="0"/>
              <a:t>Ces définitions, force est de constater, offrent une grande variété d’interprétations didactiques et pédagogiques : la tâche peut-être simple ou multiple, langagière ou non langagière… Bref, semble être acceptée comme tâche toute activité qui met l’apprenant en action… </a:t>
            </a:r>
            <a:endParaRPr lang="en-US" dirty="0" smtClean="0"/>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fr-FR" b="1" dirty="0" smtClean="0"/>
              <a:t>3. L’approche </a:t>
            </a:r>
            <a:r>
              <a:rPr lang="fr-FR" b="1" dirty="0" err="1" smtClean="0"/>
              <a:t>co</a:t>
            </a:r>
            <a:r>
              <a:rPr lang="fr-FR" b="1" dirty="0" smtClean="0"/>
              <a:t>-actionnelle de PUREN</a:t>
            </a:r>
            <a:endParaRPr lang="en-US" dirty="0"/>
          </a:p>
        </p:txBody>
      </p:sp>
      <p:sp>
        <p:nvSpPr>
          <p:cNvPr id="3" name="عنصر نائب للمحتوى 2"/>
          <p:cNvSpPr>
            <a:spLocks noGrp="1"/>
          </p:cNvSpPr>
          <p:nvPr>
            <p:ph idx="1"/>
          </p:nvPr>
        </p:nvSpPr>
        <p:spPr/>
        <p:txBody>
          <a:bodyPr>
            <a:normAutofit/>
          </a:bodyPr>
          <a:lstStyle/>
          <a:p>
            <a:endParaRPr lang="en-US" dirty="0" smtClean="0"/>
          </a:p>
          <a:p>
            <a:endParaRPr lang="en-US" dirty="0"/>
          </a:p>
        </p:txBody>
      </p:sp>
      <p:sp>
        <p:nvSpPr>
          <p:cNvPr id="5" name="مستطيل 4"/>
          <p:cNvSpPr/>
          <p:nvPr/>
        </p:nvSpPr>
        <p:spPr>
          <a:xfrm>
            <a:off x="323528" y="1988840"/>
            <a:ext cx="7632848" cy="4524315"/>
          </a:xfrm>
          <a:prstGeom prst="rect">
            <a:avLst/>
          </a:prstGeom>
        </p:spPr>
        <p:txBody>
          <a:bodyPr wrap="square">
            <a:spAutoFit/>
          </a:bodyPr>
          <a:lstStyle/>
          <a:p>
            <a:r>
              <a:rPr lang="fr-FR" dirty="0" smtClean="0"/>
              <a:t>Une des approches proposées est celle que </a:t>
            </a:r>
            <a:r>
              <a:rPr lang="fr-FR" dirty="0" err="1" smtClean="0"/>
              <a:t>Puren</a:t>
            </a:r>
            <a:r>
              <a:rPr lang="fr-FR" dirty="0" smtClean="0"/>
              <a:t> a appelée l’approche « </a:t>
            </a:r>
            <a:r>
              <a:rPr lang="fr-FR" dirty="0" err="1" smtClean="0"/>
              <a:t>co</a:t>
            </a:r>
            <a:r>
              <a:rPr lang="fr-FR" dirty="0" smtClean="0"/>
              <a:t>-actionnelle ». En effet, si la perspective actionnelle se propose d’initier les apprenants non seulement à </a:t>
            </a:r>
            <a:r>
              <a:rPr lang="fr-FR" i="1" dirty="0" smtClean="0"/>
              <a:t>communiquer avec l’autre mais aussi et surtout à agir avec l’autre, l’action se veut commune, </a:t>
            </a:r>
            <a:r>
              <a:rPr lang="fr-FR" i="1" dirty="0" err="1" smtClean="0"/>
              <a:t>co</a:t>
            </a:r>
            <a:r>
              <a:rPr lang="fr-FR" i="1" dirty="0" smtClean="0"/>
              <a:t>-construite, et donc, </a:t>
            </a:r>
            <a:r>
              <a:rPr lang="fr-FR" i="1" dirty="0" err="1" smtClean="0"/>
              <a:t>co</a:t>
            </a:r>
            <a:r>
              <a:rPr lang="fr-FR" i="1" dirty="0" smtClean="0"/>
              <a:t>-actionnelle. </a:t>
            </a:r>
          </a:p>
          <a:p>
            <a:r>
              <a:rPr lang="en-US" dirty="0" err="1" smtClean="0"/>
              <a:t>Dans</a:t>
            </a:r>
            <a:r>
              <a:rPr lang="en-US" dirty="0" smtClean="0"/>
              <a:t> </a:t>
            </a:r>
            <a:r>
              <a:rPr lang="en-US" dirty="0" err="1" smtClean="0"/>
              <a:t>une</a:t>
            </a:r>
            <a:r>
              <a:rPr lang="en-US" dirty="0" smtClean="0"/>
              <a:t> </a:t>
            </a:r>
            <a:r>
              <a:rPr lang="en-US" dirty="0" err="1" smtClean="0"/>
              <a:t>démarche</a:t>
            </a:r>
            <a:r>
              <a:rPr lang="en-US" dirty="0" smtClean="0"/>
              <a:t> « co-</a:t>
            </a:r>
            <a:r>
              <a:rPr lang="en-US" dirty="0" err="1" smtClean="0"/>
              <a:t>actionnelle</a:t>
            </a:r>
            <a:r>
              <a:rPr lang="en-US" dirty="0" smtClean="0"/>
              <a:t> »: </a:t>
            </a:r>
          </a:p>
          <a:p>
            <a:r>
              <a:rPr lang="fr-FR" dirty="0" smtClean="0"/>
              <a:t> Les apprenants agissent, </a:t>
            </a:r>
            <a:r>
              <a:rPr lang="fr-FR" dirty="0" err="1" smtClean="0"/>
              <a:t>co</a:t>
            </a:r>
            <a:r>
              <a:rPr lang="fr-FR" dirty="0" smtClean="0"/>
              <a:t>-agissent, collaborent, s’entraident mutuellement pour mieux progresser collectivement dans leur apprentissage. </a:t>
            </a:r>
          </a:p>
          <a:p>
            <a:r>
              <a:rPr lang="en-US" dirty="0" smtClean="0"/>
              <a:t>7 </a:t>
            </a:r>
          </a:p>
          <a:p>
            <a:endParaRPr lang="en-US" dirty="0" smtClean="0"/>
          </a:p>
          <a:p>
            <a:r>
              <a:rPr lang="fr-FR" dirty="0" smtClean="0"/>
              <a:t> Les apprenants partagent, au cours d’activités et de tâches collectives (pas nécessairement langagières) les mêmes objectifs. </a:t>
            </a:r>
          </a:p>
          <a:p>
            <a:r>
              <a:rPr lang="fr-FR" dirty="0" smtClean="0"/>
              <a:t> Les apprenants ont recours, pour communiquer, à des outils collaboratifs. </a:t>
            </a:r>
          </a:p>
          <a:p>
            <a:endParaRPr lang="en-US" dirty="0" smtClean="0"/>
          </a:p>
          <a:p>
            <a:r>
              <a:rPr lang="fr-FR" dirty="0" err="1" smtClean="0"/>
              <a:t>Puren</a:t>
            </a:r>
            <a:r>
              <a:rPr lang="fr-FR" dirty="0" smtClean="0"/>
              <a:t> nous propose donc une approche non pas pilotée par l’action, mais par la </a:t>
            </a:r>
            <a:r>
              <a:rPr lang="fr-FR" i="1" dirty="0" err="1" smtClean="0"/>
              <a:t>co-action</a:t>
            </a:r>
            <a:r>
              <a:rPr lang="fr-FR" i="1" dirty="0" smtClean="0"/>
              <a:t> où les élèves seront les </a:t>
            </a:r>
            <a:r>
              <a:rPr lang="fr-FR" i="1" dirty="0" err="1" smtClean="0"/>
              <a:t>co-acteurs</a:t>
            </a:r>
            <a:r>
              <a:rPr lang="fr-FR" i="1" dirty="0" smtClean="0"/>
              <a:t> de leur apprentissage.9 </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188640"/>
            <a:ext cx="8229600" cy="1143000"/>
          </a:xfrm>
        </p:spPr>
        <p:txBody>
          <a:bodyPr>
            <a:normAutofit fontScale="90000"/>
          </a:bodyPr>
          <a:lstStyle/>
          <a:p>
            <a:r>
              <a:rPr lang="en-US" dirty="0" smtClean="0"/>
              <a:t/>
            </a:r>
            <a:br>
              <a:rPr lang="en-US" dirty="0" smtClean="0"/>
            </a:br>
            <a:r>
              <a:rPr lang="fr-FR" sz="2200" b="1" dirty="0" smtClean="0"/>
              <a:t>4. L’approche </a:t>
            </a:r>
            <a:r>
              <a:rPr lang="fr-FR" sz="2200" b="1" dirty="0" err="1" smtClean="0"/>
              <a:t>communic’actionnelle</a:t>
            </a:r>
            <a:r>
              <a:rPr lang="fr-FR" sz="2200" b="1" dirty="0" smtClean="0"/>
              <a:t> et le scénario d’apprentissage-action de BOURGUIGNON </a:t>
            </a:r>
            <a:r>
              <a:rPr lang="fr-FR" b="1" dirty="0" smtClean="0"/>
              <a:t/>
            </a:r>
            <a:br>
              <a:rPr lang="fr-FR" b="1" dirty="0" smtClean="0"/>
            </a:br>
            <a:endParaRPr lang="en-US" dirty="0"/>
          </a:p>
        </p:txBody>
      </p:sp>
      <p:sp>
        <p:nvSpPr>
          <p:cNvPr id="3" name="عنصر نائب للمحتوى 2"/>
          <p:cNvSpPr>
            <a:spLocks noGrp="1"/>
          </p:cNvSpPr>
          <p:nvPr>
            <p:ph idx="1"/>
          </p:nvPr>
        </p:nvSpPr>
        <p:spPr/>
        <p:txBody>
          <a:bodyPr>
            <a:normAutofit fontScale="85000" lnSpcReduction="20000"/>
          </a:bodyPr>
          <a:lstStyle/>
          <a:p>
            <a:r>
              <a:rPr lang="fr-FR" dirty="0" smtClean="0"/>
              <a:t>Une autre interprétation est celle que Bourguignon a qualifiée d’approche « </a:t>
            </a:r>
            <a:r>
              <a:rPr lang="fr-FR" dirty="0" err="1" smtClean="0"/>
              <a:t>communic’actionnelle</a:t>
            </a:r>
            <a:r>
              <a:rPr lang="fr-FR" dirty="0" smtClean="0"/>
              <a:t> ». Une démarche « </a:t>
            </a:r>
            <a:r>
              <a:rPr lang="fr-FR" dirty="0" err="1" smtClean="0"/>
              <a:t>communic’actionnelle</a:t>
            </a:r>
            <a:r>
              <a:rPr lang="fr-FR" dirty="0" smtClean="0"/>
              <a:t> » est, selon l’auteur, la version « maximaliste de l’approche actionnelle ».10 Dans cette démarche, l’apprentissage et l’accomplissement de la tâche sont concomitants : c’est à travers l’accomplissement de la tâche que se fait l’apprentissage et c’est à travers la réalisation d’activités communicatives que se fait l’action. Il n’y a donc plus de dichotomie entre communication </a:t>
            </a:r>
            <a:r>
              <a:rPr lang="fr-FR" i="1" dirty="0" smtClean="0"/>
              <a:t>et action mais synergie, puisque la communication est action. </a:t>
            </a:r>
            <a:endParaRPr lang="en-US"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0"/>
            <a:ext cx="8229600" cy="1556792"/>
          </a:xfrm>
        </p:spPr>
        <p:txBody>
          <a:bodyPr>
            <a:normAutofit/>
          </a:bodyPr>
          <a:lstStyle/>
          <a:p>
            <a:r>
              <a:rPr lang="en-US" dirty="0" smtClean="0"/>
              <a:t/>
            </a:r>
            <a:br>
              <a:rPr lang="en-US" dirty="0" smtClean="0"/>
            </a:br>
            <a:endParaRPr lang="en-US" dirty="0"/>
          </a:p>
        </p:txBody>
      </p:sp>
      <p:sp>
        <p:nvSpPr>
          <p:cNvPr id="3" name="عنصر نائب للمحتوى 2"/>
          <p:cNvSpPr>
            <a:spLocks noGrp="1"/>
          </p:cNvSpPr>
          <p:nvPr>
            <p:ph idx="1"/>
          </p:nvPr>
        </p:nvSpPr>
        <p:spPr/>
        <p:txBody>
          <a:bodyPr>
            <a:normAutofit fontScale="92500" lnSpcReduction="20000"/>
          </a:bodyPr>
          <a:lstStyle/>
          <a:p>
            <a:r>
              <a:rPr lang="fr-FR" dirty="0" smtClean="0"/>
              <a:t>Dans son approche </a:t>
            </a:r>
            <a:r>
              <a:rPr lang="fr-FR" dirty="0" err="1" smtClean="0"/>
              <a:t>communic’actionnelle</a:t>
            </a:r>
            <a:r>
              <a:rPr lang="fr-FR" dirty="0" smtClean="0"/>
              <a:t>, Claire Bourguignon11 propose une piste possible de mise en </a:t>
            </a:r>
            <a:r>
              <a:rPr lang="fr-FR" dirty="0" err="1" smtClean="0"/>
              <a:t>oeuvre</a:t>
            </a:r>
            <a:r>
              <a:rPr lang="fr-FR" dirty="0" smtClean="0"/>
              <a:t> pédagogique : le scénario d’apprentissage-action (figure 6). L’enseignant propose à l’apprenant un scénario qui est en fait une « mission » ou « macro-tâche » afin d’orienter l’apprentissage et par là-même, lui donner du sens. Cette mission se situe dans un contexte donné et est reliée à un domaine qui permet de définir l’arrière-plan thématique et culturel du scénario. </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pic>
        <p:nvPicPr>
          <p:cNvPr id="1026" name="Picture 2"/>
          <p:cNvPicPr>
            <a:picLocks noGrp="1" noChangeAspect="1" noChangeArrowheads="1"/>
          </p:cNvPicPr>
          <p:nvPr>
            <p:ph idx="1"/>
          </p:nvPr>
        </p:nvPicPr>
        <p:blipFill>
          <a:blip r:embed="rId2" cstate="print"/>
          <a:srcRect/>
          <a:stretch>
            <a:fillRect/>
          </a:stretch>
        </p:blipFill>
        <p:spPr bwMode="auto">
          <a:xfrm>
            <a:off x="1128712" y="1829594"/>
            <a:ext cx="6886575" cy="4067175"/>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fontScale="77500" lnSpcReduction="20000"/>
          </a:bodyPr>
          <a:lstStyle/>
          <a:p>
            <a:r>
              <a:rPr lang="fr-FR" dirty="0" smtClean="0"/>
              <a:t>Pour Bourguignon, une action est avant tout une démarche d’apprentissage-usage dans laquelle l’apprenant s’engage à travers une mission qui lui est confiée. L’action est basée sur une série de tâches communicatives qui sont toutes reliées les unes aux autres. Dans un scénario-action, ce qui prime c’est le déroulement de la mission (le processus) qui mènera l’apprenant à la réalisation de la mission (le produit final).12 </a:t>
            </a:r>
          </a:p>
          <a:p>
            <a:r>
              <a:rPr lang="fr-FR" dirty="0" smtClean="0"/>
              <a:t>Ainsi, c’est à travers l’accomplissement de la tâche que se fait l’apprentissage. L’accomplissement de la « mission » ou « macro tâche » nécessite la réalisation des tâches communicatives. Cette démarche actionnelle repose sur : </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fontScale="85000" lnSpcReduction="20000"/>
          </a:bodyPr>
          <a:lstStyle/>
          <a:p>
            <a:endParaRPr lang="en-US" dirty="0" smtClean="0"/>
          </a:p>
          <a:p>
            <a:r>
              <a:rPr lang="fr-FR" dirty="0" smtClean="0"/>
              <a:t>La théorie de la conception : l’apprenant est amené à se représenter la tâche à accomplir pour comprendre ce qu’il faut apprendre. </a:t>
            </a:r>
          </a:p>
          <a:p>
            <a:r>
              <a:rPr lang="fr-FR" dirty="0" smtClean="0"/>
              <a:t>Le cognitivisme : l’apprenant doit être capable de relier connaissances et besoins, il doit donc apprendre à mobiliser les ressources nécessaires afin de mener à bien sa mission. </a:t>
            </a:r>
          </a:p>
          <a:p>
            <a:r>
              <a:rPr lang="fr-FR" dirty="0" smtClean="0"/>
              <a:t>Le constructivisme : l’apprenant construit des savoirs, des savoir-faire et des avoir-être nouveaux en accomplissant la tâche et en tenant compte des contraintes et du contexte. </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lnSpcReduction="10000"/>
          </a:bodyPr>
          <a:lstStyle/>
          <a:p>
            <a:r>
              <a:rPr lang="fr-FR" dirty="0" smtClean="0"/>
              <a:t>Le scénario apprentissage-action semble donner du sens à l’apprentissage puisque l’apprenant, en situation d’acteur social, doit se représenter la tâche à accomplir et repérer ses besoins, c’est-à-dire, faire le tri entre ce qu’il sait et sait faire et ce qu’il a besoin d’apprendre avant de s’engager. Il est donc appelé à se responsabiliser face à ses connaissances (savoirs), ses capacités (savoir-faire) et ses compétences (savoir-agir). </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fontScale="62500" lnSpcReduction="20000"/>
          </a:bodyPr>
          <a:lstStyle/>
          <a:p>
            <a:r>
              <a:rPr lang="en-US" b="1" dirty="0" smtClean="0"/>
              <a:t>En conclusion… </a:t>
            </a:r>
          </a:p>
          <a:p>
            <a:r>
              <a:rPr lang="fr-FR" dirty="0" smtClean="0"/>
              <a:t>La perspective actionnelle, un des piliers novateurs du CECRL, reprenant les concepts de l’approche communicative et de l’approche par tâches, y ajoute l’idée d’</a:t>
            </a:r>
            <a:r>
              <a:rPr lang="fr-FR" i="1" dirty="0" smtClean="0"/>
              <a:t>actions à accomplir dans les multiples contacts auxquels un apprenant va être confronté dans sa vie sociale. Elle considère l’apprenant comme un acteur social qui sait mobiliser l’ensemble de ses compétences et de ses ressources (stratégiques, cognitives, verbales et non verbales), pour parvenir au résultat qu’il escompte : la réussite de sa communication langagière.13 </a:t>
            </a:r>
          </a:p>
          <a:p>
            <a:r>
              <a:rPr lang="fr-FR" dirty="0" smtClean="0"/>
              <a:t>Cette perspective a donné lieu à de nombreuses interprétations didactiques et pédagogiques. Nous en avons souligné deux exemples : l’approche « </a:t>
            </a:r>
            <a:r>
              <a:rPr lang="fr-FR" dirty="0" err="1" smtClean="0"/>
              <a:t>co</a:t>
            </a:r>
            <a:r>
              <a:rPr lang="fr-FR" dirty="0" smtClean="0"/>
              <a:t>-actionnelle » de Christian </a:t>
            </a:r>
            <a:r>
              <a:rPr lang="fr-FR" dirty="0" err="1" smtClean="0"/>
              <a:t>Puren</a:t>
            </a:r>
            <a:r>
              <a:rPr lang="fr-FR" dirty="0" smtClean="0"/>
              <a:t> et l’approche « </a:t>
            </a:r>
            <a:r>
              <a:rPr lang="fr-FR" dirty="0" err="1" smtClean="0"/>
              <a:t>communic’actionnelle</a:t>
            </a:r>
            <a:r>
              <a:rPr lang="fr-FR" dirty="0" smtClean="0"/>
              <a:t> » de Claire Bourguignon. Toutes deux proposent non seulement des pistes de réflexion mais aussi des outils d’opérationnalisation qui nous invitent à adopter ou adapter des scénarios d’apprentissage-action dans nos classes de langues. </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en-US" dirty="0" smtClean="0"/>
              <a:t/>
            </a:r>
            <a:br>
              <a:rPr lang="en-US" dirty="0" smtClean="0"/>
            </a:br>
            <a:r>
              <a:rPr lang="fr-FR" sz="3600" b="1" dirty="0" smtClean="0"/>
              <a:t>L’approche </a:t>
            </a:r>
            <a:r>
              <a:rPr lang="fr-FR" sz="3600" b="1" dirty="0" err="1" smtClean="0"/>
              <a:t>communic’actionnelle</a:t>
            </a:r>
            <a:r>
              <a:rPr lang="fr-FR" sz="3600" b="1" dirty="0" smtClean="0"/>
              <a:t> et le scénario d’apprentissage-action de BOURGUIGNON </a:t>
            </a:r>
            <a:r>
              <a:rPr lang="fr-FR" b="1" dirty="0" smtClean="0"/>
              <a:t/>
            </a:r>
            <a:br>
              <a:rPr lang="fr-FR" b="1" dirty="0" smtClean="0"/>
            </a:br>
            <a:endParaRPr lang="en-US" dirty="0"/>
          </a:p>
        </p:txBody>
      </p:sp>
      <p:sp>
        <p:nvSpPr>
          <p:cNvPr id="3" name="عنصر نائب للمحتوى 2"/>
          <p:cNvSpPr>
            <a:spLocks noGrp="1"/>
          </p:cNvSpPr>
          <p:nvPr>
            <p:ph idx="1"/>
          </p:nvPr>
        </p:nvSpPr>
        <p:spPr/>
        <p:txBody>
          <a:bodyPr>
            <a:normAutofit fontScale="85000" lnSpcReduction="20000"/>
          </a:bodyPr>
          <a:lstStyle/>
          <a:p>
            <a:r>
              <a:rPr lang="fr-FR" dirty="0" smtClean="0"/>
              <a:t>Une autre interprétation est celle que Bourguignon a qualifiée d’approche « </a:t>
            </a:r>
            <a:r>
              <a:rPr lang="fr-FR" dirty="0" err="1" smtClean="0"/>
              <a:t>communic’actionnelle</a:t>
            </a:r>
            <a:r>
              <a:rPr lang="fr-FR" dirty="0" smtClean="0"/>
              <a:t> ». Une démarche « </a:t>
            </a:r>
            <a:r>
              <a:rPr lang="fr-FR" dirty="0" err="1" smtClean="0"/>
              <a:t>communic’actionnelle</a:t>
            </a:r>
            <a:r>
              <a:rPr lang="fr-FR" dirty="0" smtClean="0"/>
              <a:t> » est, selon l’auteur, la version « maximaliste de l’approche actionnelle ».10 Dans cette démarche, l’apprentissage et l’accomplissement de la tâche sont concomitants : c’est à travers l’accomplissement de la tâche que se fait l’apprentissage et c’est à travers la réalisation d’activités communicatives que se fait l’action. Il n’y a donc plus de dichotomie entre communication </a:t>
            </a:r>
            <a:r>
              <a:rPr lang="fr-FR" i="1" dirty="0" smtClean="0"/>
              <a:t>et action mais synergie, puisque la communication est action. </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fontScale="92500" lnSpcReduction="20000"/>
          </a:bodyPr>
          <a:lstStyle/>
          <a:p>
            <a:r>
              <a:rPr lang="fr-FR" dirty="0" smtClean="0"/>
              <a:t>Dans son approche </a:t>
            </a:r>
            <a:r>
              <a:rPr lang="fr-FR" dirty="0" err="1" smtClean="0"/>
              <a:t>communic’actionnelle</a:t>
            </a:r>
            <a:r>
              <a:rPr lang="fr-FR" dirty="0" smtClean="0"/>
              <a:t>, Claire Bourguignon11 propose une piste possible de mise en </a:t>
            </a:r>
            <a:r>
              <a:rPr lang="fr-FR" dirty="0" err="1" smtClean="0"/>
              <a:t>oeuvre</a:t>
            </a:r>
            <a:r>
              <a:rPr lang="fr-FR" dirty="0" smtClean="0"/>
              <a:t> pédagogique : le scénario d’apprentissage-action (figure 6). L’enseignant propose à l’apprenant un scénario qui est en fait une « mission » ou « macro-tâche » afin d’orienter l’apprentissage et par là-même, lui donner du sens. Cette mission se situe dans un contexte donné et est reliée à un domaine qui permet de définir l’arrière-plan thématique et culturel du scénario. </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pic>
        <p:nvPicPr>
          <p:cNvPr id="1026" name="Picture 2"/>
          <p:cNvPicPr>
            <a:picLocks noGrp="1" noChangeAspect="1" noChangeArrowheads="1"/>
          </p:cNvPicPr>
          <p:nvPr>
            <p:ph idx="1"/>
          </p:nvPr>
        </p:nvPicPr>
        <p:blipFill>
          <a:blip r:embed="rId2" cstate="print"/>
          <a:srcRect/>
          <a:stretch>
            <a:fillRect/>
          </a:stretch>
        </p:blipFill>
        <p:spPr bwMode="auto">
          <a:xfrm>
            <a:off x="1009650" y="1701006"/>
            <a:ext cx="7124700" cy="432435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lnSpcReduction="10000"/>
          </a:bodyPr>
          <a:lstStyle/>
          <a:p>
            <a:r>
              <a:rPr lang="fr-FR" dirty="0" smtClean="0"/>
              <a:t>Pour Bourguignon, une action est avant tout une démarche d’apprentissage-usage dans laquelle l’apprenant s’engage à travers une mission qui lui est confiée. L’action est basée sur une série de tâches communicatives qui sont toutes reliées les unes aux autres. Dans un scénario-action, ce qui prime c’est le déroulement de la mission (le processus) qui mènera l’apprenant à la réalisation de la mission (le produit final).12 </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fontScale="70000" lnSpcReduction="20000"/>
          </a:bodyPr>
          <a:lstStyle/>
          <a:p>
            <a:r>
              <a:rPr lang="fr-FR" dirty="0" smtClean="0"/>
              <a:t>Ainsi, c’est à travers l’accomplissement de la tâche que se fait l’apprentissage. L’accomplissement de la « mission » ou « macro tâche » nécessite la réalisation des tâches communicatives. Cette démarche actionnelle repose sur : </a:t>
            </a:r>
          </a:p>
          <a:p>
            <a:r>
              <a:rPr lang="fr-FR" dirty="0" smtClean="0"/>
              <a:t> La théorie de la conception : l’apprenant est amené à se représenter la tâche à accomplir pour comprendre ce qu’il faut apprendre. </a:t>
            </a:r>
          </a:p>
          <a:p>
            <a:r>
              <a:rPr lang="fr-FR" dirty="0" smtClean="0"/>
              <a:t> Le cognitivisme : l’apprenant doit être capable de relier connaissances et besoins, il doit donc apprendre à mobiliser les ressources nécessaires afin de mener à bien sa mission. </a:t>
            </a:r>
          </a:p>
          <a:p>
            <a:r>
              <a:rPr lang="fr-FR" dirty="0" smtClean="0"/>
              <a:t> Le constructivisme : l’apprenant construit des savoirs, des savoir-faire et des avoir-être nouveaux en accomplissant la tâche et en tenant compte des contraintes et du contexte. </a:t>
            </a:r>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lnSpcReduction="10000"/>
          </a:bodyPr>
          <a:lstStyle/>
          <a:p>
            <a:r>
              <a:rPr lang="fr-FR" dirty="0" smtClean="0"/>
              <a:t>Le scénario apprentissage-action semble donner du sens à l’apprentissage puisque l’apprenant, en situation d’acteur social, doit se représenter la tâche à accomplir et repérer ses besoins, c’est-à-dire, faire le tri entre ce qu’il sait et sait faire et ce qu’il a besoin d’apprendre avant de s’engager. Il est donc appelé à se responsabiliser face à ses connaissances (savoirs), ses capacités (savoir-faire) et ses compétences (savoir-agir). </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r>
              <a:rPr lang="fr-FR" sz="3200" b="1" dirty="0" smtClean="0"/>
              <a:t>Pédagogie de la perspective actionnelle ou quelques scénarios d’apprentissage-action en </a:t>
            </a:r>
            <a:r>
              <a:rPr lang="fr-FR" sz="3200" b="1" dirty="0" err="1" smtClean="0"/>
              <a:t>Interlangue</a:t>
            </a:r>
            <a:r>
              <a:rPr lang="fr-FR" sz="3200" b="1" dirty="0" smtClean="0"/>
              <a:t>. </a:t>
            </a:r>
            <a:endParaRPr lang="en-US" sz="3200" dirty="0"/>
          </a:p>
        </p:txBody>
      </p:sp>
      <p:sp>
        <p:nvSpPr>
          <p:cNvPr id="3" name="عنصر نائب للمحتوى 2"/>
          <p:cNvSpPr>
            <a:spLocks noGrp="1"/>
          </p:cNvSpPr>
          <p:nvPr>
            <p:ph idx="1"/>
          </p:nvPr>
        </p:nvSpPr>
        <p:spPr/>
        <p:txBody>
          <a:bodyPr>
            <a:normAutofit fontScale="92500"/>
          </a:bodyPr>
          <a:lstStyle/>
          <a:p>
            <a:r>
              <a:rPr lang="fr-FR" b="1" dirty="0" smtClean="0"/>
              <a:t>Projet 3 : Le Petit Déjeuner Pédagogique </a:t>
            </a:r>
          </a:p>
          <a:p>
            <a:r>
              <a:rPr lang="fr-FR" dirty="0" smtClean="0"/>
              <a:t>Voici un autre projet </a:t>
            </a:r>
            <a:r>
              <a:rPr lang="fr-FR" dirty="0" err="1" smtClean="0"/>
              <a:t>interlangue</a:t>
            </a:r>
            <a:r>
              <a:rPr lang="fr-FR" dirty="0" smtClean="0"/>
              <a:t> où les élèves de Portugais et d’Italien se sont transformés en organisateurs d’un petit déjeuner international pour lequel ils ont dû travailler sur les différences alimentaires, apprendre le vocabulaire associé, préparer l’organisation (invitations et étiquettes lexicales trilingues pour chaque aliment présenté) et recevoir leurs hôtes dans la langue cible. </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pic>
        <p:nvPicPr>
          <p:cNvPr id="2050" name="Picture 2"/>
          <p:cNvPicPr>
            <a:picLocks noGrp="1" noChangeAspect="1" noChangeArrowheads="1"/>
          </p:cNvPicPr>
          <p:nvPr>
            <p:ph idx="1"/>
          </p:nvPr>
        </p:nvPicPr>
        <p:blipFill>
          <a:blip r:embed="rId2" cstate="print"/>
          <a:srcRect/>
          <a:stretch>
            <a:fillRect/>
          </a:stretch>
        </p:blipFill>
        <p:spPr bwMode="auto">
          <a:xfrm>
            <a:off x="1001718" y="1600200"/>
            <a:ext cx="7140563" cy="4525963"/>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fr-FR" b="1" dirty="0" smtClean="0"/>
              <a:t>Projet 9 : Festival du Film Européen </a:t>
            </a:r>
            <a:endParaRPr lang="en-US" dirty="0"/>
          </a:p>
        </p:txBody>
      </p:sp>
      <p:sp>
        <p:nvSpPr>
          <p:cNvPr id="3" name="عنصر نائب للمحتوى 2"/>
          <p:cNvSpPr>
            <a:spLocks noGrp="1"/>
          </p:cNvSpPr>
          <p:nvPr>
            <p:ph idx="1"/>
          </p:nvPr>
        </p:nvSpPr>
        <p:spPr/>
        <p:txBody>
          <a:bodyPr/>
          <a:lstStyle/>
          <a:p>
            <a:r>
              <a:rPr lang="fr-FR" dirty="0" smtClean="0"/>
              <a:t>Chaque année, l’équipe </a:t>
            </a:r>
            <a:r>
              <a:rPr lang="fr-FR" dirty="0" err="1" smtClean="0"/>
              <a:t>interlangue</a:t>
            </a:r>
            <a:r>
              <a:rPr lang="fr-FR" dirty="0" smtClean="0"/>
              <a:t> du lycée organise un festival de film pendant une semaine. Chaque jour, une langue, un pays, un film différent… </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pic>
        <p:nvPicPr>
          <p:cNvPr id="3074" name="Picture 2"/>
          <p:cNvPicPr>
            <a:picLocks noGrp="1" noChangeAspect="1" noChangeArrowheads="1"/>
          </p:cNvPicPr>
          <p:nvPr>
            <p:ph idx="1"/>
          </p:nvPr>
        </p:nvPicPr>
        <p:blipFill>
          <a:blip r:embed="rId2" cstate="print"/>
          <a:srcRect/>
          <a:stretch>
            <a:fillRect/>
          </a:stretch>
        </p:blipFill>
        <p:spPr bwMode="auto">
          <a:xfrm>
            <a:off x="1348965" y="1600200"/>
            <a:ext cx="6446069" cy="4525963"/>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fr-FR" dirty="0" smtClean="0"/>
              <a:t>-</a:t>
            </a:r>
            <a:r>
              <a:rPr lang="fr-FR" sz="3600" dirty="0" smtClean="0"/>
              <a:t>Activité : Livre de 7ème, Dossier 1 : réaliser la carte d’identité des apprenants de la classe</a:t>
            </a:r>
            <a:endParaRPr lang="en-US" sz="3600"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2769566" y="1600200"/>
            <a:ext cx="3604867" cy="4525963"/>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r>
              <a:rPr lang="fr-FR" sz="3200" dirty="0" smtClean="0"/>
              <a:t>Activité : Livre de l’élève 8, Dossier 4 : Organiser la fête d’anniversaire d’un des apprenant de la classe</a:t>
            </a:r>
            <a:endParaRPr lang="en-US" sz="3200" dirty="0"/>
          </a:p>
        </p:txBody>
      </p:sp>
      <p:sp>
        <p:nvSpPr>
          <p:cNvPr id="3" name="عنصر نائب للمحتوى 2"/>
          <p:cNvSpPr>
            <a:spLocks noGrp="1"/>
          </p:cNvSpPr>
          <p:nvPr>
            <p:ph idx="1"/>
          </p:nvPr>
        </p:nvSpPr>
        <p:spPr/>
        <p:txBody>
          <a:bodyPr>
            <a:normAutofit fontScale="70000" lnSpcReduction="20000"/>
          </a:bodyPr>
          <a:lstStyle/>
          <a:p>
            <a:r>
              <a:rPr lang="en-US" b="1" dirty="0" smtClean="0"/>
              <a:t>1. </a:t>
            </a:r>
            <a:r>
              <a:rPr lang="en-US" b="1" dirty="0" err="1" smtClean="0"/>
              <a:t>C’est</a:t>
            </a:r>
            <a:r>
              <a:rPr lang="en-US" b="1" dirty="0" smtClean="0"/>
              <a:t> </a:t>
            </a:r>
            <a:r>
              <a:rPr lang="en-US" b="1" dirty="0" err="1" smtClean="0"/>
              <a:t>leur</a:t>
            </a:r>
            <a:r>
              <a:rPr lang="en-US" b="1" dirty="0" smtClean="0"/>
              <a:t> </a:t>
            </a:r>
            <a:r>
              <a:rPr lang="en-US" b="1" dirty="0" err="1" smtClean="0"/>
              <a:t>anniversaire</a:t>
            </a:r>
            <a:r>
              <a:rPr lang="en-US" b="1" dirty="0" smtClean="0"/>
              <a:t>.</a:t>
            </a:r>
          </a:p>
          <a:p>
            <a:r>
              <a:rPr lang="fr-FR" b="1" dirty="0" smtClean="0"/>
              <a:t>C’est l’anniversaire de ma grand-mère ce week-end. On fête ça au restaurant. Elle a soixante ans.</a:t>
            </a:r>
          </a:p>
          <a:p>
            <a:r>
              <a:rPr lang="fr-FR" b="1" dirty="0" smtClean="0"/>
              <a:t>2. Ce week-end ? C’est super. On fête l’anniversaire de mon père et on va au restaurant. J’adore ça.</a:t>
            </a:r>
          </a:p>
          <a:p>
            <a:r>
              <a:rPr lang="fr-FR" b="1" dirty="0" smtClean="0"/>
              <a:t>3. Bof. C’est l’anniversaire de ma petite </a:t>
            </a:r>
            <a:r>
              <a:rPr lang="fr-FR" b="1" dirty="0" err="1" smtClean="0"/>
              <a:t>soeur</a:t>
            </a:r>
            <a:r>
              <a:rPr lang="fr-FR" b="1" dirty="0" smtClean="0"/>
              <a:t>. On a une fête à la maison. Onze petites filles de cinq ans !</a:t>
            </a:r>
          </a:p>
          <a:p>
            <a:r>
              <a:rPr lang="en-US" dirty="0" err="1" smtClean="0"/>
              <a:t>C’est</a:t>
            </a:r>
            <a:r>
              <a:rPr lang="en-US" dirty="0" smtClean="0"/>
              <a:t> horrible !</a:t>
            </a:r>
          </a:p>
          <a:p>
            <a:r>
              <a:rPr lang="fr-FR" b="1" dirty="0" smtClean="0"/>
              <a:t>4. Samedi, c’est l’anniversaire de ma mère. Je vais chez elle. On fête ça, elle et moi.</a:t>
            </a:r>
          </a:p>
          <a:p>
            <a:r>
              <a:rPr lang="fr-FR" b="1" dirty="0" smtClean="0"/>
              <a:t>5. Ce week-end, c’est l’anniversaire de notre tante, Janine. Elle a trente ans. On mange au restaurant :</a:t>
            </a:r>
          </a:p>
          <a:p>
            <a:r>
              <a:rPr lang="fr-FR" sz="3100" b="1" dirty="0" smtClean="0"/>
              <a:t>notre famille, notre tante, notre oncle et nos trois cousins.</a:t>
            </a:r>
            <a:endParaRPr lang="en-US" sz="3100" b="1"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r>
              <a:rPr lang="fr-FR" sz="3200" dirty="0" smtClean="0"/>
              <a:t>Activité : Livre de l’élève 8, Dossier 4 : Organiser la fête d’anniversaire d’un des apprenant de la classe</a:t>
            </a:r>
            <a:endParaRPr lang="en-US" sz="3200" dirty="0"/>
          </a:p>
        </p:txBody>
      </p:sp>
      <p:sp>
        <p:nvSpPr>
          <p:cNvPr id="3" name="عنصر نائب للمحتوى 2"/>
          <p:cNvSpPr>
            <a:spLocks noGrp="1"/>
          </p:cNvSpPr>
          <p:nvPr>
            <p:ph idx="1"/>
          </p:nvPr>
        </p:nvSpPr>
        <p:spPr/>
        <p:txBody>
          <a:bodyPr>
            <a:normAutofit fontScale="77500" lnSpcReduction="20000"/>
          </a:bodyPr>
          <a:lstStyle/>
          <a:p>
            <a:r>
              <a:rPr lang="fr-FR" b="1" dirty="0" smtClean="0"/>
              <a:t>Qu’est-ce que tu préfères comme cadeau d’anniversaire ?</a:t>
            </a:r>
          </a:p>
          <a:p>
            <a:r>
              <a:rPr lang="fr-FR" b="1" dirty="0" smtClean="0"/>
              <a:t>Écoute et note les préférences.</a:t>
            </a:r>
          </a:p>
          <a:p>
            <a:r>
              <a:rPr lang="fr-FR" b="1" dirty="0" smtClean="0"/>
              <a:t>1. Comme cadeau d’anniversaire, j’adore recevoir des affaires à porter : chaussettes, écharpes, jupes,</a:t>
            </a:r>
          </a:p>
          <a:p>
            <a:r>
              <a:rPr lang="fr-FR" b="1" dirty="0" smtClean="0"/>
              <a:t>pulls. Je n’aime pas qu’on m’offre de l’argent ou des chèques-cadeaux. C’est trop impersonnel.</a:t>
            </a:r>
          </a:p>
          <a:p>
            <a:r>
              <a:rPr lang="fr-FR" b="1" dirty="0" smtClean="0"/>
              <a:t>2. Pour moi, c’est facile. On peut m’offrir tout en musique. J’adore écouter de la musique. Je ne lis pas</a:t>
            </a:r>
          </a:p>
          <a:p>
            <a:r>
              <a:rPr lang="fr-FR" b="1" dirty="0" smtClean="0"/>
              <a:t>beaucoup… alors, pas de livres, merci !</a:t>
            </a:r>
          </a:p>
          <a:p>
            <a:r>
              <a:rPr lang="fr-FR" b="1" dirty="0" smtClean="0"/>
              <a:t>3. Normalement, mes amis m’offrent des boucles d’oreilles. J’aime aussi les bagues et les colliers. Ce que</a:t>
            </a:r>
          </a:p>
          <a:p>
            <a:r>
              <a:rPr lang="fr-FR" b="1" dirty="0" smtClean="0"/>
              <a:t>je n’aime pas recevoir, ce sont des vêtements.</a:t>
            </a:r>
            <a:endParaRPr lang="en-US" b="1"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r>
              <a:rPr lang="fr-FR" sz="2800" dirty="0" smtClean="0"/>
              <a:t>Les circonstances de l’acte de communication : Analyse de compétences de l’acte de communication</a:t>
            </a:r>
            <a:r>
              <a:rPr lang="en-US" sz="2800" dirty="0" smtClean="0"/>
              <a:t/>
            </a:r>
            <a:br>
              <a:rPr lang="en-US" sz="2800" dirty="0" smtClean="0"/>
            </a:br>
            <a:r>
              <a:rPr lang="fr-FR" sz="2800" dirty="0" smtClean="0"/>
              <a:t>Schéma des compétences.</a:t>
            </a:r>
            <a:endParaRPr lang="en-US" sz="2800" dirty="0"/>
          </a:p>
        </p:txBody>
      </p:sp>
      <p:sp>
        <p:nvSpPr>
          <p:cNvPr id="3" name="عنصر نائب للمحتوى 2"/>
          <p:cNvSpPr>
            <a:spLocks noGrp="1"/>
          </p:cNvSpPr>
          <p:nvPr>
            <p:ph idx="1"/>
          </p:nvPr>
        </p:nvSpPr>
        <p:spPr/>
        <p:txBody>
          <a:bodyPr>
            <a:normAutofit fontScale="85000" lnSpcReduction="20000"/>
          </a:bodyPr>
          <a:lstStyle/>
          <a:p>
            <a:r>
              <a:rPr lang="fr-FR" sz="2200" b="1" dirty="0" smtClean="0"/>
              <a:t>Compétences générales :</a:t>
            </a:r>
            <a:endParaRPr lang="en-US" sz="2200" dirty="0" smtClean="0"/>
          </a:p>
          <a:p>
            <a:r>
              <a:rPr lang="fr-FR" sz="2200" dirty="0" smtClean="0"/>
              <a:t>- savoir être</a:t>
            </a:r>
            <a:endParaRPr lang="en-US" sz="2200" dirty="0" smtClean="0"/>
          </a:p>
          <a:p>
            <a:r>
              <a:rPr lang="fr-FR" sz="2200" dirty="0" smtClean="0"/>
              <a:t>- savoir vivre</a:t>
            </a:r>
            <a:endParaRPr lang="en-US" sz="2200" dirty="0" smtClean="0"/>
          </a:p>
          <a:p>
            <a:r>
              <a:rPr lang="fr-FR" sz="2200" dirty="0" smtClean="0"/>
              <a:t>- savoir apprendre</a:t>
            </a:r>
            <a:endParaRPr lang="en-US" sz="2200" dirty="0" smtClean="0"/>
          </a:p>
          <a:p>
            <a:r>
              <a:rPr lang="fr-FR" sz="2200" dirty="0" smtClean="0"/>
              <a:t>= Connaissance du monde</a:t>
            </a:r>
            <a:endParaRPr lang="en-US" sz="2200" dirty="0" smtClean="0"/>
          </a:p>
          <a:p>
            <a:r>
              <a:rPr lang="fr-FR" sz="2200" b="1" dirty="0" smtClean="0"/>
              <a:t>Compétences communicatives langagières</a:t>
            </a:r>
            <a:endParaRPr lang="en-US" sz="2200" dirty="0" smtClean="0"/>
          </a:p>
          <a:p>
            <a:r>
              <a:rPr lang="fr-FR" sz="2200" b="1" dirty="0" smtClean="0"/>
              <a:t>Compétence pluriculturelle/ interculturelle</a:t>
            </a:r>
            <a:endParaRPr lang="en-US" sz="2200" dirty="0" smtClean="0"/>
          </a:p>
          <a:p>
            <a:r>
              <a:rPr lang="fr-FR" sz="2200" b="1" dirty="0" smtClean="0"/>
              <a:t>Compétence socioculturelle</a:t>
            </a:r>
            <a:r>
              <a:rPr lang="fr-FR" sz="2200" dirty="0" smtClean="0"/>
              <a:t> </a:t>
            </a:r>
            <a:endParaRPr lang="en-US" sz="2200" dirty="0" smtClean="0"/>
          </a:p>
          <a:p>
            <a:r>
              <a:rPr lang="fr-FR" sz="2200" b="1" dirty="0" smtClean="0"/>
              <a:t>Compétences pragmatiques</a:t>
            </a:r>
            <a:endParaRPr lang="en-US" sz="2200" dirty="0" smtClean="0"/>
          </a:p>
          <a:p>
            <a:r>
              <a:rPr lang="fr-FR" sz="2200" b="1" dirty="0" smtClean="0"/>
              <a:t>Compétence sociolinguistique :</a:t>
            </a:r>
            <a:endParaRPr lang="en-US" sz="2200" dirty="0" smtClean="0"/>
          </a:p>
          <a:p>
            <a:r>
              <a:rPr lang="fr-FR" sz="2200" dirty="0" smtClean="0"/>
              <a:t>- termes d’adresse</a:t>
            </a:r>
            <a:endParaRPr lang="en-US" sz="2200" dirty="0" smtClean="0"/>
          </a:p>
          <a:p>
            <a:r>
              <a:rPr lang="fr-FR" sz="2200" dirty="0" smtClean="0"/>
              <a:t>- formules de politesse</a:t>
            </a:r>
            <a:endParaRPr lang="en-US" sz="2200" dirty="0" smtClean="0"/>
          </a:p>
          <a:p>
            <a:r>
              <a:rPr lang="fr-FR" sz="2200" dirty="0" smtClean="0"/>
              <a:t>- formules d’appel</a:t>
            </a:r>
            <a:endParaRPr lang="en-US" sz="2200" dirty="0" smtClean="0"/>
          </a:p>
          <a:p>
            <a:r>
              <a:rPr lang="fr-FR" sz="2200" dirty="0" smtClean="0"/>
              <a:t>- formules de congé</a:t>
            </a:r>
            <a:endParaRPr lang="en-US" sz="2200" dirty="0" smtClean="0"/>
          </a:p>
          <a:p>
            <a:r>
              <a:rPr lang="fr-FR" sz="2200" dirty="0" smtClean="0"/>
              <a:t>- expressions idiomatiques</a:t>
            </a:r>
            <a:endParaRPr lang="en-US" sz="2200" dirty="0" smtClean="0"/>
          </a:p>
          <a:p>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lstStyle/>
          <a:p>
            <a:r>
              <a:rPr lang="fr-FR" sz="2400" b="1" dirty="0" smtClean="0"/>
              <a:t>Compétence linguistique :</a:t>
            </a:r>
            <a:endParaRPr lang="en-US" sz="2400" dirty="0" smtClean="0"/>
          </a:p>
          <a:p>
            <a:r>
              <a:rPr lang="fr-FR" sz="2400" dirty="0" smtClean="0"/>
              <a:t>- morphosyntaxique</a:t>
            </a:r>
            <a:endParaRPr lang="en-US" sz="2400" dirty="0" smtClean="0"/>
          </a:p>
          <a:p>
            <a:r>
              <a:rPr lang="fr-FR" sz="2400" dirty="0" smtClean="0"/>
              <a:t>- lexicale</a:t>
            </a:r>
            <a:endParaRPr lang="en-US" sz="2400" dirty="0" smtClean="0"/>
          </a:p>
          <a:p>
            <a:r>
              <a:rPr lang="fr-FR" sz="2400" dirty="0" smtClean="0"/>
              <a:t>- compétence orthographique</a:t>
            </a:r>
            <a:endParaRPr lang="en-US" sz="2400" dirty="0" smtClean="0"/>
          </a:p>
          <a:p>
            <a:r>
              <a:rPr lang="fr-FR" sz="2400" dirty="0" smtClean="0"/>
              <a:t>- grammaticale</a:t>
            </a:r>
            <a:endParaRPr lang="en-US" sz="2400" dirty="0" smtClean="0"/>
          </a:p>
          <a:p>
            <a:r>
              <a:rPr lang="fr-FR" sz="2400" b="1" dirty="0" smtClean="0"/>
              <a:t>Compétences fonctionnelles</a:t>
            </a:r>
            <a:endParaRPr lang="en-US" sz="2400" dirty="0" smtClean="0"/>
          </a:p>
          <a:p>
            <a:r>
              <a:rPr lang="fr-FR" sz="2400" dirty="0" smtClean="0"/>
              <a:t> = pourquoi</a:t>
            </a:r>
            <a:endParaRPr lang="en-US" sz="2400" dirty="0" smtClean="0"/>
          </a:p>
          <a:p>
            <a:r>
              <a:rPr lang="fr-FR" sz="2400" b="1" dirty="0" smtClean="0"/>
              <a:t>Compétences discursives</a:t>
            </a:r>
            <a:endParaRPr lang="en-US" sz="2400" dirty="0" smtClean="0"/>
          </a:p>
          <a:p>
            <a:r>
              <a:rPr lang="fr-FR" sz="2400" dirty="0" smtClean="0"/>
              <a:t> = comment</a:t>
            </a:r>
            <a:endParaRPr lang="en-US" sz="2400" dirty="0" smtClean="0"/>
          </a:p>
          <a:p>
            <a:endParaRPr lang="en-US" dirty="0" smtClean="0"/>
          </a:p>
          <a:p>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p:cNvSpPr/>
          <p:nvPr/>
        </p:nvSpPr>
        <p:spPr>
          <a:xfrm>
            <a:off x="395536" y="260648"/>
            <a:ext cx="8208912" cy="830997"/>
          </a:xfrm>
          <a:prstGeom prst="rect">
            <a:avLst/>
          </a:prstGeom>
        </p:spPr>
        <p:txBody>
          <a:bodyPr wrap="square">
            <a:spAutoFit/>
          </a:bodyPr>
          <a:lstStyle/>
          <a:p>
            <a:pPr algn="ctr"/>
            <a:r>
              <a:rPr lang="fr-FR" sz="2400" dirty="0" smtClean="0"/>
              <a:t>ENSEIGNER LE FLE SELON UNE APPROCHE ACTIONNELLE :</a:t>
            </a:r>
          </a:p>
          <a:p>
            <a:pPr algn="ctr"/>
            <a:r>
              <a:rPr lang="en-US" sz="2400" dirty="0" smtClean="0"/>
              <a:t>QUELQUES PROPOSITIONS  METHODOLOGIQUES</a:t>
            </a:r>
            <a:endParaRPr lang="en-US" sz="2400" dirty="0"/>
          </a:p>
        </p:txBody>
      </p:sp>
      <p:sp>
        <p:nvSpPr>
          <p:cNvPr id="5" name="مستطيل 4"/>
          <p:cNvSpPr/>
          <p:nvPr/>
        </p:nvSpPr>
        <p:spPr>
          <a:xfrm>
            <a:off x="827584" y="1268760"/>
            <a:ext cx="7272808" cy="5447645"/>
          </a:xfrm>
          <a:prstGeom prst="rect">
            <a:avLst/>
          </a:prstGeom>
        </p:spPr>
        <p:txBody>
          <a:bodyPr wrap="square">
            <a:spAutoFit/>
          </a:bodyPr>
          <a:lstStyle/>
          <a:p>
            <a:r>
              <a:rPr lang="fr-FR" sz="2400" dirty="0" smtClean="0"/>
              <a:t>Le Cadre européen commun de référence propose un ensemble de concepts et d’outils propres à revivifier l’enseignement / apprentissage des langues étrangères. L’apprenant y est pensé comme </a:t>
            </a:r>
            <a:r>
              <a:rPr lang="fr-FR" sz="2400" b="1" dirty="0" smtClean="0"/>
              <a:t>un acteur social </a:t>
            </a:r>
            <a:r>
              <a:rPr lang="fr-FR" sz="2400" dirty="0" smtClean="0"/>
              <a:t>et sa démarche comme une adaptation à des contextes dans lesquels il a </a:t>
            </a:r>
            <a:r>
              <a:rPr lang="fr-FR" sz="2400" b="1" dirty="0" smtClean="0"/>
              <a:t>des</a:t>
            </a:r>
            <a:r>
              <a:rPr lang="fr-FR" sz="2400" dirty="0" smtClean="0"/>
              <a:t> </a:t>
            </a:r>
            <a:r>
              <a:rPr lang="fr-FR" sz="2400" b="1" dirty="0" smtClean="0"/>
              <a:t>tâches</a:t>
            </a:r>
            <a:r>
              <a:rPr lang="fr-FR" sz="2400" dirty="0" smtClean="0"/>
              <a:t> à accomplir (perspective actionnelle). L’apprentissage progresse selon des niveaux de compétences décrits avec précision dans des référentiels.</a:t>
            </a:r>
          </a:p>
          <a:p>
            <a:r>
              <a:rPr lang="fr-FR" sz="2400" dirty="0" smtClean="0"/>
              <a:t>Cette philosophie de l’apprentissage et les préconisations qui en découlent ont le mérite d’encadrer les approches communicatives qui se sont développées de manière éclectique en les organisant autour d’un axe fort.</a:t>
            </a:r>
            <a:endParaRPr lang="en-US" sz="2400" dirty="0" smtClean="0"/>
          </a:p>
          <a:p>
            <a:endParaRPr lang="fr-FR" dirty="0" smtClean="0"/>
          </a:p>
          <a:p>
            <a:endParaRPr lang="fr-FR" dirty="0"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683568" y="1"/>
            <a:ext cx="8136904" cy="6740307"/>
          </a:xfrm>
          <a:prstGeom prst="rect">
            <a:avLst/>
          </a:prstGeom>
        </p:spPr>
        <p:txBody>
          <a:bodyPr wrap="square">
            <a:spAutoFit/>
          </a:bodyPr>
          <a:lstStyle/>
          <a:p>
            <a:r>
              <a:rPr lang="fr-FR" dirty="0" smtClean="0"/>
              <a:t>En 2001 paraissait le Cadre européen commun de référence pour les langues (CECR) (1), un outil visant à harmoniser l’enseignement / apprentissage des langues vivantes dans les différents pays d’une Europe en construction. Destiné en priorité aux concepteurs de programmes, de méthodes et d’examens, l’ouvrage définit :</a:t>
            </a:r>
          </a:p>
          <a:p>
            <a:r>
              <a:rPr lang="fr-FR" dirty="0" smtClean="0"/>
              <a:t>- une finalité générale pour l’enseignement de chaque langue : préparer l’étudiant à être un utilisateur actif de cette langue de façon à ce qu’il puisse s’intégrer facilement dans les </a:t>
            </a:r>
            <a:r>
              <a:rPr lang="en-US" dirty="0" smtClean="0"/>
              <a:t>communautés qui la parlent ;</a:t>
            </a:r>
            <a:endParaRPr lang="fr-FR" dirty="0" smtClean="0"/>
          </a:p>
          <a:p>
            <a:r>
              <a:rPr lang="fr-FR" dirty="0" smtClean="0"/>
              <a:t>- des outils conceptuels propres à construire cet enseignement et communs aux didacticiens et enseignants de l’espace européen ;</a:t>
            </a:r>
          </a:p>
          <a:p>
            <a:r>
              <a:rPr lang="fr-FR" dirty="0" smtClean="0"/>
              <a:t>- des niveaux de compétences communs à toutes les langues européennes de façon à</a:t>
            </a:r>
          </a:p>
          <a:p>
            <a:r>
              <a:rPr lang="fr-FR" dirty="0" smtClean="0"/>
              <a:t>faciliter l’évaluation et la mobilité des étudiants.</a:t>
            </a:r>
          </a:p>
          <a:p>
            <a:r>
              <a:rPr lang="fr-FR" dirty="0" smtClean="0"/>
              <a:t>Si le CECR a suscité au début quelques réticences il est aujourd’hui largement adopté. Toutes les méthodes s’en revendiquent. Ses orientations et ses préconisations, par leur caractère universel, intéressent bien au-delà des frontières de l’Europe.</a:t>
            </a:r>
          </a:p>
          <a:p>
            <a:r>
              <a:rPr lang="en-US" dirty="0" smtClean="0"/>
              <a:t>Le Cadre </a:t>
            </a:r>
            <a:r>
              <a:rPr lang="fr-FR" dirty="0" smtClean="0"/>
              <a:t>européen, en effet, ne donne à première vue aucun des éléments qui permettent de construire un nouvel enseignement / apprentissage des langues étrangères (2). Pas de modèle grammatical spécifique, pas de théorie de l’apprentissage revendiquée, pas de référence méthodologique autre que l’approche communicative.</a:t>
            </a:r>
            <a:endParaRPr lang="en-US" dirty="0" smtClean="0"/>
          </a:p>
          <a:p>
            <a:endParaRPr lang="fr-FR" dirty="0" smtClean="0"/>
          </a:p>
          <a:p>
            <a:endParaRPr lang="fr-FR" dirty="0" smtClean="0"/>
          </a:p>
          <a:p>
            <a:endParaRPr lang="fr-FR" dirty="0" smtClean="0"/>
          </a:p>
          <a:p>
            <a:endParaRPr lang="fr-FR" dirty="0" smtClean="0"/>
          </a:p>
          <a:p>
            <a:endParaRPr lang="fr-FR" dirty="0"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2509256" y="404664"/>
            <a:ext cx="4125488" cy="369332"/>
          </a:xfrm>
          <a:prstGeom prst="rect">
            <a:avLst/>
          </a:prstGeom>
        </p:spPr>
        <p:txBody>
          <a:bodyPr wrap="square">
            <a:spAutoFit/>
          </a:bodyPr>
          <a:lstStyle/>
          <a:p>
            <a:r>
              <a:rPr lang="en-US" dirty="0" smtClean="0"/>
              <a:t>DEFINITION DE L’APPROCHE ACTIONNELLE</a:t>
            </a:r>
            <a:endParaRPr lang="en-US" dirty="0"/>
          </a:p>
        </p:txBody>
      </p:sp>
      <p:sp>
        <p:nvSpPr>
          <p:cNvPr id="5" name="مستطيل 4"/>
          <p:cNvSpPr/>
          <p:nvPr/>
        </p:nvSpPr>
        <p:spPr>
          <a:xfrm>
            <a:off x="179512" y="836713"/>
            <a:ext cx="8964488" cy="6186309"/>
          </a:xfrm>
          <a:prstGeom prst="rect">
            <a:avLst/>
          </a:prstGeom>
        </p:spPr>
        <p:txBody>
          <a:bodyPr wrap="square">
            <a:spAutoFit/>
          </a:bodyPr>
          <a:lstStyle/>
          <a:p>
            <a:r>
              <a:rPr lang="fr-FR" dirty="0" smtClean="0"/>
              <a:t>Le CECR place l’enseignement/ apprentissage dans une perspective de type actionnel.</a:t>
            </a:r>
          </a:p>
          <a:p>
            <a:r>
              <a:rPr lang="fr-FR" dirty="0" smtClean="0"/>
              <a:t>L’utilisateur de la langue est considéré comme</a:t>
            </a:r>
            <a:r>
              <a:rPr lang="fr-FR" b="1" dirty="0" smtClean="0"/>
              <a:t> un acteur social </a:t>
            </a:r>
            <a:r>
              <a:rPr lang="fr-FR" dirty="0" smtClean="0"/>
              <a:t>qui va agir dans les grands</a:t>
            </a:r>
          </a:p>
          <a:p>
            <a:r>
              <a:rPr lang="fr-FR" b="1" dirty="0" smtClean="0"/>
              <a:t>domaines</a:t>
            </a:r>
            <a:r>
              <a:rPr lang="fr-FR" dirty="0" smtClean="0"/>
              <a:t> de la vie sociale (personnel, éducationnel, professionnel, public). Dans chacun de ces secteurs il sera confronté à différents </a:t>
            </a:r>
            <a:r>
              <a:rPr lang="fr-FR" b="1" dirty="0" smtClean="0"/>
              <a:t>contextes</a:t>
            </a:r>
            <a:r>
              <a:rPr lang="fr-FR" dirty="0" smtClean="0"/>
              <a:t>. Par exemple, dans sa vie personnelle et relationnelle : assister à un mariage ; dans sa vie professionnelle : faire un stage de </a:t>
            </a:r>
            <a:r>
              <a:rPr lang="en-US" dirty="0" smtClean="0"/>
              <a:t>formation. </a:t>
            </a:r>
          </a:p>
          <a:p>
            <a:r>
              <a:rPr lang="fr-FR" dirty="0" smtClean="0"/>
              <a:t>Ces contextes détermineront un certain nombre de </a:t>
            </a:r>
            <a:r>
              <a:rPr lang="fr-FR" b="1" dirty="0" smtClean="0"/>
              <a:t>situations</a:t>
            </a:r>
            <a:r>
              <a:rPr lang="fr-FR" dirty="0" smtClean="0"/>
              <a:t>. Par exemple, assister à un</a:t>
            </a:r>
          </a:p>
          <a:p>
            <a:r>
              <a:rPr lang="fr-FR" dirty="0" smtClean="0"/>
              <a:t>mariage suppose qu’on réponde à une invitation, qu’on fasse un cadeau, qu’on s’habille,</a:t>
            </a:r>
          </a:p>
          <a:p>
            <a:r>
              <a:rPr lang="en-US" dirty="0" smtClean="0"/>
              <a:t>qu’on félicite les mariés …</a:t>
            </a:r>
          </a:p>
          <a:p>
            <a:r>
              <a:rPr lang="en-US" dirty="0" smtClean="0"/>
              <a:t> </a:t>
            </a:r>
            <a:r>
              <a:rPr lang="fr-FR" dirty="0" smtClean="0"/>
              <a:t>De ces situations découleront des </a:t>
            </a:r>
            <a:r>
              <a:rPr lang="fr-FR" b="1" dirty="0" smtClean="0"/>
              <a:t>tâches</a:t>
            </a:r>
            <a:r>
              <a:rPr lang="fr-FR" dirty="0" smtClean="0"/>
              <a:t> : rédiger un mot d’acceptation ou téléphoner pour </a:t>
            </a:r>
            <a:r>
              <a:rPr lang="en-US" dirty="0" smtClean="0"/>
              <a:t>remercier </a:t>
            </a:r>
          </a:p>
          <a:p>
            <a:r>
              <a:rPr lang="fr-FR" dirty="0" smtClean="0"/>
              <a:t>Ces tâches pourront donc être langagières (féliciter les mariés) ou non langagières (se</a:t>
            </a:r>
          </a:p>
          <a:p>
            <a:r>
              <a:rPr lang="fr-FR" dirty="0" smtClean="0"/>
              <a:t>repérer dans un plan de table). Elles mettront en œuvre :</a:t>
            </a:r>
          </a:p>
          <a:p>
            <a:r>
              <a:rPr lang="fr-FR" dirty="0" smtClean="0"/>
              <a:t>- des </a:t>
            </a:r>
            <a:r>
              <a:rPr lang="fr-FR" b="1" dirty="0" smtClean="0"/>
              <a:t>savoirs</a:t>
            </a:r>
            <a:r>
              <a:rPr lang="fr-FR" dirty="0" smtClean="0"/>
              <a:t> (connaissance des rites du mariage, du milieu social dans lequel on va évoluer)</a:t>
            </a:r>
          </a:p>
          <a:p>
            <a:r>
              <a:rPr lang="fr-FR" dirty="0" smtClean="0"/>
              <a:t>- des </a:t>
            </a:r>
            <a:r>
              <a:rPr lang="fr-FR" b="1" dirty="0" smtClean="0"/>
              <a:t>savoir-faire</a:t>
            </a:r>
            <a:r>
              <a:rPr lang="fr-FR" dirty="0" smtClean="0"/>
              <a:t> (faire un petit discours)</a:t>
            </a:r>
          </a:p>
          <a:p>
            <a:r>
              <a:rPr lang="fr-FR" dirty="0" smtClean="0"/>
              <a:t>- des </a:t>
            </a:r>
            <a:r>
              <a:rPr lang="fr-FR" b="1" dirty="0" smtClean="0"/>
              <a:t>savoir être </a:t>
            </a:r>
            <a:r>
              <a:rPr lang="fr-FR" dirty="0" smtClean="0"/>
              <a:t>(il y a des mariages où tout le monde s’embrasse, d’autres où l’on</a:t>
            </a:r>
          </a:p>
          <a:p>
            <a:r>
              <a:rPr lang="fr-FR" dirty="0" smtClean="0"/>
              <a:t>n’embrasse que les gens que l’on connaît, certains où les deux familles sont séparées,</a:t>
            </a:r>
          </a:p>
          <a:p>
            <a:r>
              <a:rPr lang="fr-FR" dirty="0" smtClean="0"/>
              <a:t>d’autres où femmes et hommes sont séparés, etc.)</a:t>
            </a:r>
          </a:p>
          <a:p>
            <a:r>
              <a:rPr lang="fr-FR" dirty="0" smtClean="0"/>
              <a:t>- des </a:t>
            </a:r>
            <a:r>
              <a:rPr lang="fr-FR" b="1" dirty="0" smtClean="0"/>
              <a:t>savoir apprendre</a:t>
            </a:r>
            <a:r>
              <a:rPr lang="fr-FR" dirty="0" smtClean="0"/>
              <a:t>, autrement dit, la capacité à s’adapter à ces différentes situations.</a:t>
            </a:r>
          </a:p>
          <a:p>
            <a:endParaRPr lang="fr-FR" dirty="0" smtClean="0"/>
          </a:p>
          <a:p>
            <a:endParaRPr lang="fr-FR" dirty="0" smtClean="0"/>
          </a:p>
          <a:p>
            <a:r>
              <a:rPr lang="fr-FR" dirty="0" smtClean="0"/>
              <a:t> </a:t>
            </a:r>
          </a:p>
          <a:p>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323528" y="476673"/>
            <a:ext cx="8280920" cy="646331"/>
          </a:xfrm>
          <a:prstGeom prst="rect">
            <a:avLst/>
          </a:prstGeom>
        </p:spPr>
        <p:txBody>
          <a:bodyPr wrap="square">
            <a:spAutoFit/>
          </a:bodyPr>
          <a:lstStyle/>
          <a:p>
            <a:pPr algn="ctr"/>
            <a:r>
              <a:rPr lang="fr-FR" dirty="0" smtClean="0"/>
              <a:t>Le concept de tâche est relativement nouveau en France    </a:t>
            </a:r>
          </a:p>
          <a:p>
            <a:endParaRPr lang="en-US" dirty="0"/>
          </a:p>
        </p:txBody>
      </p:sp>
      <p:sp>
        <p:nvSpPr>
          <p:cNvPr id="3" name="مستطيل 2"/>
          <p:cNvSpPr/>
          <p:nvPr/>
        </p:nvSpPr>
        <p:spPr>
          <a:xfrm>
            <a:off x="0" y="908720"/>
            <a:ext cx="8964488" cy="7294305"/>
          </a:xfrm>
          <a:prstGeom prst="rect">
            <a:avLst/>
          </a:prstGeom>
        </p:spPr>
        <p:txBody>
          <a:bodyPr wrap="square">
            <a:spAutoFit/>
          </a:bodyPr>
          <a:lstStyle/>
          <a:p>
            <a:r>
              <a:rPr lang="fr-FR" dirty="0" smtClean="0"/>
              <a:t>« Est définie comme tâche toute visée actionnelle que l’acteur se représente comme devant</a:t>
            </a:r>
          </a:p>
          <a:p>
            <a:r>
              <a:rPr lang="fr-FR" dirty="0" smtClean="0"/>
              <a:t>parvenir à un résultat donné en fonction d’un problème à résoudre, d’une obligation à</a:t>
            </a:r>
          </a:p>
          <a:p>
            <a:r>
              <a:rPr lang="fr-FR" dirty="0" smtClean="0"/>
              <a:t>remplir, d’un but qu’on s’est fixé. Il peut s’agir tout aussi bien suivant cette définition de</a:t>
            </a:r>
          </a:p>
          <a:p>
            <a:r>
              <a:rPr lang="fr-FR" dirty="0" smtClean="0"/>
              <a:t>déplacer une armoire, d‘écrire un livre, d’emporter la décision dans la négociation d’un</a:t>
            </a:r>
          </a:p>
          <a:p>
            <a:r>
              <a:rPr lang="fr-FR" dirty="0" smtClean="0"/>
              <a:t>contrat, de faire une partie de cartes, de commander un repas dans un restaurant, de</a:t>
            </a:r>
          </a:p>
          <a:p>
            <a:r>
              <a:rPr lang="fr-FR" dirty="0" smtClean="0"/>
              <a:t>traduire un texte en langue étrangère ou de préparer en groupe un journal de classe ».</a:t>
            </a:r>
          </a:p>
          <a:p>
            <a:r>
              <a:rPr lang="fr-FR" dirty="0" smtClean="0"/>
              <a:t> À l’origine de la tâche il y a donc un projet d’action sur l’environnement qui répond à un</a:t>
            </a:r>
          </a:p>
          <a:p>
            <a:r>
              <a:rPr lang="fr-FR" dirty="0" smtClean="0"/>
              <a:t>besoin, à une nécessité ou à un but qu’on s’est fixé.</a:t>
            </a:r>
          </a:p>
          <a:p>
            <a:r>
              <a:rPr lang="fr-FR" dirty="0" smtClean="0"/>
              <a:t> Une tâche peut être simple (commander un repas au restaurant) ou complexe (elle peut se décomposer en tâches simples). Elle peut être verbale ou non verbale. Supposons que je veuille déplacer une armoire. J’effectue une tâche non verbale. Mais j’ai besoin d’aide. Je peux aller sonner chez mon voisin pour lui demander un coup de main. J’accomplis alors une tâche langagière. Si, sur le palier je rencontre la gardienne de l’immeuble et que je lui dise quelques mots, c’est une autre tâche langagière. </a:t>
            </a:r>
          </a:p>
          <a:p>
            <a:r>
              <a:rPr lang="fr-FR" dirty="0" smtClean="0"/>
              <a:t>La tâche peut être individuelle (écrire une carte postale à un ami français) ou collective (faire</a:t>
            </a:r>
          </a:p>
          <a:p>
            <a:r>
              <a:rPr lang="fr-FR" dirty="0" smtClean="0"/>
              <a:t>une partie de dominos). Elle peut déboucher sur un produit concret (rédiger un blog en</a:t>
            </a:r>
          </a:p>
          <a:p>
            <a:r>
              <a:rPr lang="fr-FR" dirty="0" smtClean="0"/>
              <a:t>français) ou sur un simple échange verbal (discuter d’un projet de loi du gouvernement; faire</a:t>
            </a:r>
          </a:p>
          <a:p>
            <a:r>
              <a:rPr lang="fr-FR" dirty="0" smtClean="0"/>
              <a:t>une projection de diapositives sur un pays qu’on a visité).</a:t>
            </a:r>
          </a:p>
          <a:p>
            <a:r>
              <a:rPr lang="fr-FR" dirty="0" smtClean="0"/>
              <a:t>Nous reviendrons plus précisément sur ce concept mais d’ores et déjà on peut voir que la</a:t>
            </a:r>
          </a:p>
          <a:p>
            <a:r>
              <a:rPr lang="fr-FR" dirty="0" smtClean="0"/>
              <a:t>tâche n’est ni un exercice ni une activité quelconque de la classe et qu’elle ne se réduit pas à</a:t>
            </a:r>
          </a:p>
          <a:p>
            <a:r>
              <a:rPr lang="fr-FR" dirty="0" smtClean="0"/>
              <a:t>un projet (même si un projet prend souvent la forme d’une tâche).</a:t>
            </a:r>
            <a:endParaRPr lang="en-US" dirty="0" smtClean="0"/>
          </a:p>
          <a:p>
            <a:endParaRPr lang="fr-FR" dirty="0" smtClean="0"/>
          </a:p>
          <a:p>
            <a:endParaRPr lang="fr-FR" dirty="0" smtClean="0"/>
          </a:p>
          <a:p>
            <a:endParaRPr lang="fr-FR" dirty="0" smtClean="0"/>
          </a:p>
          <a:p>
            <a:endParaRPr lang="fr-FR" dirty="0" smtClean="0"/>
          </a:p>
          <a:p>
            <a:endParaRPr lang="fr-FR" dirty="0"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251520" y="548680"/>
            <a:ext cx="8640959" cy="4247317"/>
          </a:xfrm>
          <a:prstGeom prst="rect">
            <a:avLst/>
          </a:prstGeom>
        </p:spPr>
        <p:txBody>
          <a:bodyPr wrap="square">
            <a:spAutoFit/>
          </a:bodyPr>
          <a:lstStyle/>
          <a:p>
            <a:pPr algn="ctr"/>
            <a:r>
              <a:rPr lang="en-US" dirty="0" smtClean="0"/>
              <a:t>DOMAINES</a:t>
            </a:r>
          </a:p>
          <a:p>
            <a:pPr algn="ctr"/>
            <a:r>
              <a:rPr lang="en-US" dirty="0" smtClean="0"/>
              <a:t>(personnel, éducationnel, professionnel, public)</a:t>
            </a:r>
          </a:p>
          <a:p>
            <a:pPr algn="ctr"/>
            <a:r>
              <a:rPr lang="en-US" dirty="0" smtClean="0"/>
              <a:t>↓</a:t>
            </a:r>
          </a:p>
          <a:p>
            <a:pPr algn="ctr"/>
            <a:r>
              <a:rPr lang="en-US" dirty="0" smtClean="0"/>
              <a:t>CONTEXTES</a:t>
            </a:r>
          </a:p>
          <a:p>
            <a:pPr algn="ctr"/>
            <a:r>
              <a:rPr lang="en-US" dirty="0" smtClean="0"/>
              <a:t>↓</a:t>
            </a:r>
          </a:p>
          <a:p>
            <a:pPr algn="ctr"/>
            <a:r>
              <a:rPr lang="en-US" dirty="0" smtClean="0"/>
              <a:t>SITUATIONS</a:t>
            </a:r>
          </a:p>
          <a:p>
            <a:pPr algn="ctr"/>
            <a:r>
              <a:rPr lang="en-US" dirty="0" smtClean="0"/>
              <a:t>↓</a:t>
            </a:r>
          </a:p>
          <a:p>
            <a:pPr algn="ctr"/>
            <a:r>
              <a:rPr lang="en-US" dirty="0" smtClean="0"/>
              <a:t>TÂCHES</a:t>
            </a:r>
          </a:p>
          <a:p>
            <a:pPr algn="ctr"/>
            <a:r>
              <a:rPr lang="en-US" dirty="0" smtClean="0"/>
              <a:t>                                          Langagières         → Savoirs</a:t>
            </a:r>
          </a:p>
          <a:p>
            <a:pPr algn="ctr"/>
            <a:r>
              <a:rPr lang="en-US" dirty="0" smtClean="0"/>
              <a:t>                                                  non langagières  Savoir-faire</a:t>
            </a:r>
          </a:p>
          <a:p>
            <a:pPr algn="ctr"/>
            <a:r>
              <a:rPr lang="en-US" dirty="0" smtClean="0"/>
              <a:t>                                                                                   Savoir être</a:t>
            </a:r>
          </a:p>
          <a:p>
            <a:pPr algn="ctr"/>
            <a:r>
              <a:rPr lang="en-US" dirty="0" smtClean="0"/>
              <a:t>                                                                                                Savoir apprendre</a:t>
            </a:r>
          </a:p>
          <a:p>
            <a:pPr algn="ctr"/>
            <a:r>
              <a:rPr lang="en-US" dirty="0" smtClean="0"/>
              <a:t>↑</a:t>
            </a:r>
          </a:p>
          <a:p>
            <a:pPr algn="ctr"/>
            <a:r>
              <a:rPr lang="en-US" dirty="0" smtClean="0"/>
              <a:t>Apprenant – Utilisateur</a:t>
            </a:r>
          </a:p>
          <a:p>
            <a:pPr algn="ctr"/>
            <a:r>
              <a:rPr lang="en-US" dirty="0" smtClean="0"/>
              <a:t>ACTEUR SOCIAL</a:t>
            </a:r>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179512" y="332656"/>
            <a:ext cx="8712968" cy="5632311"/>
          </a:xfrm>
          <a:prstGeom prst="rect">
            <a:avLst/>
          </a:prstGeom>
        </p:spPr>
        <p:txBody>
          <a:bodyPr wrap="square">
            <a:spAutoFit/>
          </a:bodyPr>
          <a:lstStyle/>
          <a:p>
            <a:r>
              <a:rPr lang="fr-FR" dirty="0" smtClean="0"/>
              <a:t>Cette perspective présente plusieurs intérêts.</a:t>
            </a:r>
          </a:p>
          <a:p>
            <a:r>
              <a:rPr lang="fr-FR" dirty="0" smtClean="0"/>
              <a:t>Tout d’abord, d’un point de vue philosophique elle nous fait passer de l’homme</a:t>
            </a:r>
          </a:p>
          <a:p>
            <a:r>
              <a:rPr lang="fr-FR" dirty="0" smtClean="0"/>
              <a:t>communiquant à l’homme agissant. La communication n’est qu’un aspect de l’action même</a:t>
            </a:r>
          </a:p>
          <a:p>
            <a:r>
              <a:rPr lang="fr-FR" dirty="0" smtClean="0"/>
              <a:t>si c’est le plus important. Les savoirs, les savoir être et les savoir apprendre doivent faire</a:t>
            </a:r>
          </a:p>
          <a:p>
            <a:r>
              <a:rPr lang="fr-FR" dirty="0" smtClean="0"/>
              <a:t>partie de la panoplie de l’utilisateur acteur social. Si je veux être rapidement servi dans un</a:t>
            </a:r>
          </a:p>
          <a:p>
            <a:r>
              <a:rPr lang="fr-FR" dirty="0" smtClean="0"/>
              <a:t>café en France, l’important ne sera peut-être pas de connaître six façons différentes de</a:t>
            </a:r>
          </a:p>
          <a:p>
            <a:r>
              <a:rPr lang="fr-FR" dirty="0" smtClean="0"/>
              <a:t>formuler une demande mais de savoir attirer l’attention du serveur par un sourire, un mot</a:t>
            </a:r>
          </a:p>
          <a:p>
            <a:r>
              <a:rPr lang="fr-FR" dirty="0" smtClean="0"/>
              <a:t>gentil ou une plaisanterie de façon à ce qu’il fasse preuve d’un peu de zèle.</a:t>
            </a:r>
          </a:p>
          <a:p>
            <a:r>
              <a:rPr lang="fr-FR" dirty="0" smtClean="0"/>
              <a:t>Par ailleurs, </a:t>
            </a:r>
            <a:r>
              <a:rPr lang="fr-FR" b="1" dirty="0" smtClean="0"/>
              <a:t>l’interaction entre l’utilisateur et son environnement est pensée en termes de</a:t>
            </a:r>
          </a:p>
          <a:p>
            <a:r>
              <a:rPr lang="fr-FR" b="1" dirty="0" smtClean="0"/>
              <a:t>tâches à accomplir</a:t>
            </a:r>
            <a:r>
              <a:rPr lang="fr-FR" dirty="0" smtClean="0"/>
              <a:t>. Les actes de parole, et par conséquent le vocabulaire et la grammaire</a:t>
            </a:r>
          </a:p>
          <a:p>
            <a:r>
              <a:rPr lang="fr-FR" dirty="0" smtClean="0"/>
              <a:t>qui permettent de les réaliser sont seconds par rapport à la tâche. Ils n’ont de sens que</a:t>
            </a:r>
          </a:p>
          <a:p>
            <a:r>
              <a:rPr lang="fr-FR" dirty="0" smtClean="0"/>
              <a:t>parce qu’ils s’inscrivent dans des actions en contexte. Cela ouvre une perspective en matière de méthodologie et en particulier de progression.</a:t>
            </a:r>
          </a:p>
          <a:p>
            <a:r>
              <a:rPr lang="fr-FR" dirty="0" smtClean="0"/>
              <a:t>Enfin </a:t>
            </a:r>
            <a:r>
              <a:rPr lang="fr-FR" b="1" dirty="0" smtClean="0"/>
              <a:t>ce schéma vaut à la fois pour l’utilisateur de la langue et pour l’apprenant</a:t>
            </a:r>
            <a:r>
              <a:rPr lang="fr-FR" dirty="0" smtClean="0"/>
              <a:t>.</a:t>
            </a:r>
          </a:p>
          <a:p>
            <a:r>
              <a:rPr lang="fr-FR" dirty="0" smtClean="0"/>
              <a:t>L’apprenant est tout simplement un utilisateur qui accomplit des tâches dans le contexte</a:t>
            </a:r>
          </a:p>
          <a:p>
            <a:r>
              <a:rPr lang="fr-FR" dirty="0" smtClean="0"/>
              <a:t>situationnel de la classe. Autrement dit, la classe n’est pas seulement le lieu où l’on se</a:t>
            </a:r>
          </a:p>
          <a:p>
            <a:r>
              <a:rPr lang="fr-FR" dirty="0" smtClean="0"/>
              <a:t>prépare à affronter des situations futures, où l’on apprend ce qu’on utilisera plus tard, c’est</a:t>
            </a:r>
          </a:p>
          <a:p>
            <a:r>
              <a:rPr lang="fr-FR" dirty="0" smtClean="0"/>
              <a:t>aussi un espace social où la langue s’utilise dans ses fonctions naturelles (partager des</a:t>
            </a:r>
          </a:p>
          <a:p>
            <a:r>
              <a:rPr lang="fr-FR" dirty="0" smtClean="0"/>
              <a:t>connaissances, exprimer des opinions, mener à bien des projets) et s’apprend grâce à cette</a:t>
            </a:r>
          </a:p>
          <a:p>
            <a:r>
              <a:rPr lang="en-US" dirty="0" smtClean="0"/>
              <a:t>utilisation.</a:t>
            </a:r>
            <a:endParaRPr lang="fr-FR" dirty="0" smtClean="0"/>
          </a:p>
        </p:txBody>
      </p:sp>
    </p:spTree>
  </p:cSld>
  <p:clrMapOvr>
    <a:masterClrMapping/>
  </p:clrMapOvr>
</p:sld>
</file>

<file path=ppt/theme/theme1.xml><?xml version="1.0" encoding="utf-8"?>
<a:theme xmlns:a="http://schemas.openxmlformats.org/drawingml/2006/main" name="سمة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261</TotalTime>
  <Words>3802</Words>
  <Application>Microsoft Office PowerPoint</Application>
  <PresentationFormat>عرض على الشاشة (3:4)‏</PresentationFormat>
  <Paragraphs>202</Paragraphs>
  <Slides>46</Slides>
  <Notes>0</Notes>
  <HiddenSlides>0</HiddenSlides>
  <MMClips>0</MMClips>
  <ScaleCrop>false</ScaleCrop>
  <HeadingPairs>
    <vt:vector size="4" baseType="variant">
      <vt:variant>
        <vt:lpstr>سمة</vt:lpstr>
      </vt:variant>
      <vt:variant>
        <vt:i4>1</vt:i4>
      </vt:variant>
      <vt:variant>
        <vt:lpstr>عناوين الشرائح</vt:lpstr>
      </vt:variant>
      <vt:variant>
        <vt:i4>46</vt:i4>
      </vt:variant>
    </vt:vector>
  </HeadingPairs>
  <TitlesOfParts>
    <vt:vector size="47" baseType="lpstr">
      <vt:lpstr>سمة Office</vt:lpstr>
      <vt:lpstr>  La perspective actionnelle et le CECRL </vt:lpstr>
      <vt:lpstr>الشريحة 2</vt:lpstr>
      <vt:lpstr>الشريحة 3</vt:lpstr>
      <vt:lpstr>Nous résumerons ces quatre points dans le schéma suivant : </vt:lpstr>
      <vt:lpstr>Première Partie : Didactique de la perspective actionnelle </vt:lpstr>
      <vt:lpstr> 1. Étude diachronique et comparative de l’approche communicative et de la perspective actionnelle  </vt:lpstr>
      <vt:lpstr>Figure 2 </vt:lpstr>
      <vt:lpstr>Figure 3 </vt:lpstr>
      <vt:lpstr>Figure 4 </vt:lpstr>
      <vt:lpstr>الشريحة 10</vt:lpstr>
      <vt:lpstr> 2. Les orientations de la perspective actionnelle  </vt:lpstr>
      <vt:lpstr>الشريحة 12</vt:lpstr>
      <vt:lpstr>Figure 5 : L’apprenant devenu acteur social </vt:lpstr>
      <vt:lpstr>الشريحة 14</vt:lpstr>
      <vt:lpstr>Qu’est-ce qu’une tâche? Qu’est-ce qu’une action? </vt:lpstr>
      <vt:lpstr>  </vt:lpstr>
      <vt:lpstr>الشريحة 17</vt:lpstr>
      <vt:lpstr>3. L’approche co-actionnelle de PUREN</vt:lpstr>
      <vt:lpstr> 4. L’approche communic’actionnelle et le scénario d’apprentissage-action de BOURGUIGNON  </vt:lpstr>
      <vt:lpstr> </vt:lpstr>
      <vt:lpstr>الشريحة 21</vt:lpstr>
      <vt:lpstr>الشريحة 22</vt:lpstr>
      <vt:lpstr>الشريحة 23</vt:lpstr>
      <vt:lpstr>الشريحة 24</vt:lpstr>
      <vt:lpstr>الشريحة 25</vt:lpstr>
      <vt:lpstr> L’approche communic’actionnelle et le scénario d’apprentissage-action de BOURGUIGNON  </vt:lpstr>
      <vt:lpstr>الشريحة 27</vt:lpstr>
      <vt:lpstr>الشريحة 28</vt:lpstr>
      <vt:lpstr>الشريحة 29</vt:lpstr>
      <vt:lpstr>الشريحة 30</vt:lpstr>
      <vt:lpstr>الشريحة 31</vt:lpstr>
      <vt:lpstr>Pédagogie de la perspective actionnelle ou quelques scénarios d’apprentissage-action en Interlangue. </vt:lpstr>
      <vt:lpstr>الشريحة 33</vt:lpstr>
      <vt:lpstr>Projet 9 : Festival du Film Européen </vt:lpstr>
      <vt:lpstr>الشريحة 35</vt:lpstr>
      <vt:lpstr>-Activité : Livre de 7ème, Dossier 1 : réaliser la carte d’identité des apprenants de la classe</vt:lpstr>
      <vt:lpstr>Activité : Livre de l’élève 8, Dossier 4 : Organiser la fête d’anniversaire d’un des apprenant de la classe</vt:lpstr>
      <vt:lpstr>Activité : Livre de l’élève 8, Dossier 4 : Organiser la fête d’anniversaire d’un des apprenant de la classe</vt:lpstr>
      <vt:lpstr>Les circonstances de l’acte de communication : Analyse de compétences de l’acte de communication Schéma des compétences.</vt:lpstr>
      <vt:lpstr>الشريحة 40</vt:lpstr>
      <vt:lpstr>الشريحة 41</vt:lpstr>
      <vt:lpstr>الشريحة 42</vt:lpstr>
      <vt:lpstr>الشريحة 43</vt:lpstr>
      <vt:lpstr>الشريحة 44</vt:lpstr>
      <vt:lpstr>الشريحة 45</vt:lpstr>
      <vt:lpstr>الشريحة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perspective actionnelle et le CECRL</dc:title>
  <dc:creator>user</dc:creator>
  <cp:lastModifiedBy>user</cp:lastModifiedBy>
  <cp:revision>43</cp:revision>
  <dcterms:created xsi:type="dcterms:W3CDTF">2013-09-30T19:59:02Z</dcterms:created>
  <dcterms:modified xsi:type="dcterms:W3CDTF">2013-10-13T18:00:42Z</dcterms:modified>
</cp:coreProperties>
</file>