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7" r:id="rId1"/>
  </p:sldMasterIdLst>
  <p:notesMasterIdLst>
    <p:notesMasterId r:id="rId18"/>
  </p:notesMasterIdLst>
  <p:sldIdLst>
    <p:sldId id="283" r:id="rId2"/>
    <p:sldId id="296" r:id="rId3"/>
    <p:sldId id="389" r:id="rId4"/>
    <p:sldId id="395" r:id="rId5"/>
    <p:sldId id="287" r:id="rId6"/>
    <p:sldId id="332" r:id="rId7"/>
    <p:sldId id="286" r:id="rId8"/>
    <p:sldId id="319" r:id="rId9"/>
    <p:sldId id="320" r:id="rId10"/>
    <p:sldId id="328" r:id="rId11"/>
    <p:sldId id="321" r:id="rId12"/>
    <p:sldId id="393" r:id="rId13"/>
    <p:sldId id="394" r:id="rId14"/>
    <p:sldId id="382" r:id="rId15"/>
    <p:sldId id="386" r:id="rId16"/>
    <p:sldId id="39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4EB3839-5AA1-57C4-1A16-22E8B6F80A89}" name="Haile Lindsay" initials="HL" userId="aefd69c08aa87177" providerId="Windows Live"/>
  <p188:author id="{FC819A8C-F96C-0630-B4C6-384F44F8210A}" name="Kurk Thomas" initials="KT" userId="d1a83bbecbda60d2"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Kurk Thomas" initials="KT" lastIdx="14" clrIdx="0">
    <p:extLst>
      <p:ext uri="{19B8F6BF-5375-455C-9EA6-DF929625EA0E}">
        <p15:presenceInfo xmlns:p15="http://schemas.microsoft.com/office/powerpoint/2012/main" userId="d1a83bbecbda60d2" providerId="Windows Live"/>
      </p:ext>
    </p:extLst>
  </p:cmAuthor>
  <p:cmAuthor id="2" name="LGM LGM" initials="LL" lastIdx="5" clrIdx="1">
    <p:extLst>
      <p:ext uri="{19B8F6BF-5375-455C-9EA6-DF929625EA0E}">
        <p15:presenceInfo xmlns:p15="http://schemas.microsoft.com/office/powerpoint/2012/main" userId="7b5872447768223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B88800"/>
    <a:srgbClr val="0033CC"/>
    <a:srgbClr val="FFFFFF"/>
    <a:srgbClr val="D18D05"/>
    <a:srgbClr val="FEE09C"/>
    <a:srgbClr val="000000"/>
    <a:srgbClr val="B9B9B9"/>
    <a:srgbClr val="996633"/>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F3322C-802C-4B42-8D90-02422C0AE201}" v="13" dt="2023-01-31T06:52:17.021"/>
    <p1510:client id="{CC80A980-253E-4EE2-9D71-407A04B44A31}" v="457" dt="2023-01-31T00:26:19.4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04" autoAdjust="0"/>
    <p:restoredTop sz="94660"/>
  </p:normalViewPr>
  <p:slideViewPr>
    <p:cSldViewPr snapToGrid="0">
      <p:cViewPr varScale="1">
        <p:scale>
          <a:sx n="63" d="100"/>
          <a:sy n="63" d="100"/>
        </p:scale>
        <p:origin x="858" y="48"/>
      </p:cViewPr>
      <p:guideLst>
        <p:guide orient="horz" pos="2160"/>
        <p:guide pos="3840"/>
      </p:guideLst>
    </p:cSldViewPr>
  </p:slideViewPr>
  <p:notesTextViewPr>
    <p:cViewPr>
      <p:scale>
        <a:sx n="1" d="1"/>
        <a:sy n="1" d="1"/>
      </p:scale>
      <p:origin x="0" y="-582"/>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8/10/relationships/authors" Targe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BB963C-753E-4280-A610-1181D7044156}" type="datetimeFigureOut">
              <a:rPr lang="en-US" smtClean="0"/>
              <a:t>1/31/2023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0C391D-9F37-4898-8073-A258BD76F6D4}" type="slidenum">
              <a:rPr lang="en-US" smtClean="0"/>
              <a:t>‹#›</a:t>
            </a:fld>
            <a:endParaRPr lang="en-US"/>
          </a:p>
        </p:txBody>
      </p:sp>
    </p:spTree>
    <p:extLst>
      <p:ext uri="{BB962C8B-B14F-4D97-AF65-F5344CB8AC3E}">
        <p14:creationId xmlns:p14="http://schemas.microsoft.com/office/powerpoint/2010/main" val="1167112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KEEPS, a Pathway to Financial Freedom the Way God Intended.</a:t>
            </a:r>
          </a:p>
        </p:txBody>
      </p:sp>
      <p:sp>
        <p:nvSpPr>
          <p:cNvPr id="4" name="Slide Number Placeholder 3"/>
          <p:cNvSpPr>
            <a:spLocks noGrp="1"/>
          </p:cNvSpPr>
          <p:nvPr>
            <p:ph type="sldNum" sz="quarter" idx="5"/>
          </p:nvPr>
        </p:nvSpPr>
        <p:spPr/>
        <p:txBody>
          <a:bodyPr/>
          <a:lstStyle/>
          <a:p>
            <a:fld id="{CA0C391D-9F37-4898-8073-A258BD76F6D4}" type="slidenum">
              <a:rPr lang="en-US" smtClean="0"/>
              <a:t>1</a:t>
            </a:fld>
            <a:endParaRPr lang="en-US"/>
          </a:p>
        </p:txBody>
      </p:sp>
    </p:spTree>
    <p:extLst>
      <p:ext uri="{BB962C8B-B14F-4D97-AF65-F5344CB8AC3E}">
        <p14:creationId xmlns:p14="http://schemas.microsoft.com/office/powerpoint/2010/main" val="257399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pPr>
            <a:r>
              <a:rPr lang="en-US" sz="3200" b="1" u="sng" dirty="0">
                <a:solidFill>
                  <a:srgbClr val="D18D05"/>
                </a:solidFill>
                <a:latin typeface="Meiryo"/>
                <a:ea typeface="Meiryo"/>
                <a:cs typeface="Meiryo" pitchFamily="34" charset="-128"/>
              </a:rPr>
              <a:t>OUR MISSION </a:t>
            </a:r>
            <a:endParaRPr lang="en-US" sz="3200" b="1" u="sng" dirty="0">
              <a:solidFill>
                <a:srgbClr val="D18D05"/>
              </a:solidFill>
              <a:latin typeface="Meiryo" pitchFamily="34" charset="-128"/>
              <a:ea typeface="Meiryo" pitchFamily="34" charset="-128"/>
              <a:cs typeface="Meiryo" pitchFamily="34" charset="-128"/>
            </a:endParaRPr>
          </a:p>
          <a:p>
            <a:pPr algn="l">
              <a:lnSpc>
                <a:spcPct val="107000"/>
              </a:lnSpc>
            </a:pPr>
            <a:r>
              <a:rPr lang="en-US" sz="1200" b="1" dirty="0">
                <a:solidFill>
                  <a:srgbClr val="0033CC"/>
                </a:solidFill>
                <a:latin typeface="Aharoni"/>
                <a:ea typeface="Calibri" panose="020F0502020204030204" pitchFamily="34" charset="0"/>
                <a:cs typeface="Aharoni"/>
              </a:rPr>
              <a:t>To Educate, Elevate &amp; Empower </a:t>
            </a:r>
            <a:r>
              <a:rPr lang="en-US" sz="1200" b="1" dirty="0" err="1">
                <a:solidFill>
                  <a:srgbClr val="0033CC"/>
                </a:solidFill>
                <a:latin typeface="Aharoni"/>
                <a:ea typeface="Calibri" panose="020F0502020204030204" pitchFamily="34" charset="0"/>
                <a:cs typeface="Aharoni"/>
              </a:rPr>
              <a:t>Churchs</a:t>
            </a:r>
            <a:r>
              <a:rPr lang="en-US" sz="1200" b="1" dirty="0">
                <a:solidFill>
                  <a:srgbClr val="0033CC"/>
                </a:solidFill>
                <a:latin typeface="Aharoni"/>
                <a:ea typeface="Calibri" panose="020F0502020204030204" pitchFamily="34" charset="0"/>
                <a:cs typeface="Aharoni"/>
              </a:rPr>
              <a:t>’ Economically, and to help them obtain &amp; sustain greater Financial Stability, so they can continue fulfilling </a:t>
            </a:r>
            <a:endParaRPr lang="en-US" sz="1200" b="1" dirty="0">
              <a:solidFill>
                <a:srgbClr val="0033CC"/>
              </a:solidFill>
              <a:latin typeface="Aharoni" panose="02010803020104030203" pitchFamily="2" charset="-79"/>
              <a:ea typeface="Calibri" panose="020F0502020204030204" pitchFamily="34" charset="0"/>
              <a:cs typeface="Aharoni" panose="02010803020104030203" pitchFamily="2" charset="-79"/>
            </a:endParaRPr>
          </a:p>
          <a:p>
            <a:pPr algn="l">
              <a:lnSpc>
                <a:spcPct val="107000"/>
              </a:lnSpc>
            </a:pPr>
            <a:r>
              <a:rPr lang="en-US" sz="1200" b="1" dirty="0">
                <a:solidFill>
                  <a:srgbClr val="0033CC"/>
                </a:solidFill>
                <a:latin typeface="Aharoni"/>
                <a:ea typeface="Calibri" panose="020F0502020204030204" pitchFamily="34" charset="0"/>
                <a:cs typeface="Aharoni"/>
              </a:rPr>
              <a:t>their God given Mission.</a:t>
            </a:r>
          </a:p>
          <a:p>
            <a:pPr algn="l">
              <a:lnSpc>
                <a:spcPct val="120000"/>
              </a:lnSpc>
            </a:pPr>
            <a:r>
              <a:rPr lang="en-US" sz="3200" b="1" u="sng" dirty="0">
                <a:solidFill>
                  <a:srgbClr val="D18D05"/>
                </a:solidFill>
                <a:latin typeface="Meiryo"/>
                <a:ea typeface="Meiryo"/>
                <a:cs typeface="Meiryo" pitchFamily="34" charset="-128"/>
              </a:rPr>
              <a:t>OUR</a:t>
            </a:r>
            <a:r>
              <a:rPr lang="id-ID" sz="3200" b="1" u="sng" dirty="0">
                <a:solidFill>
                  <a:srgbClr val="D18D05"/>
                </a:solidFill>
                <a:latin typeface="Meiryo"/>
                <a:ea typeface="Meiryo"/>
                <a:cs typeface="Meiryo" pitchFamily="34" charset="-128"/>
              </a:rPr>
              <a:t> VISION </a:t>
            </a:r>
            <a:endParaRPr lang="en-US" sz="1200" b="1" dirty="0">
              <a:latin typeface="Amasis MT Pro" panose="02040504050005020304" pitchFamily="18" charset="0"/>
              <a:cs typeface="Arial" panose="020B0604020202020204" pitchFamily="34" charset="0"/>
            </a:endParaRPr>
          </a:p>
          <a:p>
            <a:pPr algn="l">
              <a:lnSpc>
                <a:spcPct val="120000"/>
              </a:lnSpc>
            </a:pPr>
            <a:r>
              <a:rPr lang="en-US" sz="1200" b="1" dirty="0">
                <a:solidFill>
                  <a:srgbClr val="0033CC"/>
                </a:solidFill>
                <a:latin typeface="Aharoni"/>
                <a:cs typeface="Aharoni"/>
              </a:rPr>
              <a:t>Provide a sustainable economic system that is not affected by the present world system of greed and manipulation. </a:t>
            </a:r>
            <a:endParaRPr lang="en-US" sz="1200" b="1" dirty="0">
              <a:solidFill>
                <a:srgbClr val="0033CC"/>
              </a:solidFill>
              <a:latin typeface="Aharoni" panose="02010803020104030203" pitchFamily="2" charset="-79"/>
              <a:cs typeface="Aharoni" panose="02010803020104030203" pitchFamily="2" charset="-79"/>
            </a:endParaRPr>
          </a:p>
          <a:p>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2</a:t>
            </a:fld>
            <a:endParaRPr lang="en-US"/>
          </a:p>
        </p:txBody>
      </p:sp>
    </p:spTree>
    <p:extLst>
      <p:ext uri="{BB962C8B-B14F-4D97-AF65-F5344CB8AC3E}">
        <p14:creationId xmlns:p14="http://schemas.microsoft.com/office/powerpoint/2010/main" val="24908991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KEEPS: It is a Private Faith Based Financial Education Platform </a:t>
            </a:r>
          </a:p>
          <a:p>
            <a:endParaRPr lang="en-US" dirty="0"/>
          </a:p>
          <a:p>
            <a:r>
              <a:rPr lang="en-US" dirty="0"/>
              <a:t>Aligned with God’s Money System, where Members participate in our KEEPS Online University to learn ways to free them from the traditional slave wage cycle and complete their goals for financial independence. </a:t>
            </a:r>
          </a:p>
          <a:p>
            <a:endParaRPr lang="en-US" dirty="0"/>
          </a:p>
          <a:p>
            <a:pPr algn="l">
              <a:defRPr/>
            </a:pPr>
            <a:r>
              <a:rPr kumimoji="0" lang="en-US" sz="1200" b="1" i="0" u="none" strike="noStrike" kern="1200" cap="none" spc="0" normalizeH="0" baseline="0" noProof="0" dirty="0">
                <a:ln>
                  <a:noFill/>
                </a:ln>
                <a:effectLst/>
                <a:uLnTx/>
                <a:uFillTx/>
                <a:latin typeface="Arial Black" panose="020B0A04020102020204" pitchFamily="34" charset="0"/>
                <a:cs typeface="Aharoni"/>
              </a:rPr>
              <a:t>Providing a proven Pathway to </a:t>
            </a:r>
            <a:r>
              <a:rPr kumimoji="0" lang="en-US" sz="1200" b="1" i="0" u="none" strike="noStrike" kern="1200" cap="none" spc="0" normalizeH="0" baseline="0" noProof="0" dirty="0">
                <a:ln>
                  <a:noFill/>
                </a:ln>
                <a:solidFill>
                  <a:schemeClr val="accent4">
                    <a:lumMod val="75000"/>
                  </a:schemeClr>
                </a:solidFill>
                <a:effectLst/>
                <a:uLnTx/>
                <a:uFillTx/>
                <a:latin typeface="Arial Black" panose="020B0A04020102020204" pitchFamily="34" charset="0"/>
                <a:cs typeface="Aharoni"/>
              </a:rPr>
              <a:t>Financial Freedom </a:t>
            </a:r>
            <a:r>
              <a:rPr kumimoji="0" lang="en-US" sz="1200" b="1" i="0" u="none" strike="noStrike" kern="1200" cap="none" spc="0" normalizeH="0" baseline="0" noProof="0" dirty="0">
                <a:ln>
                  <a:noFill/>
                </a:ln>
                <a:effectLst/>
                <a:uLnTx/>
                <a:uFillTx/>
                <a:latin typeface="Arial Black" panose="020B0A04020102020204" pitchFamily="34" charset="0"/>
                <a:cs typeface="Aharoni"/>
              </a:rPr>
              <a:t>for </a:t>
            </a:r>
            <a:r>
              <a:rPr lang="en-US" sz="1200" b="1" dirty="0">
                <a:latin typeface="Arial Black" panose="020B0A04020102020204" pitchFamily="34" charset="0"/>
                <a:cs typeface="Aharoni"/>
              </a:rPr>
              <a:t>the Church </a:t>
            </a:r>
            <a:r>
              <a:rPr kumimoji="0" lang="en-US" sz="1200" b="1" i="0" u="none" strike="noStrike" kern="1200" cap="none" spc="0" normalizeH="0" baseline="0" noProof="0" dirty="0">
                <a:ln>
                  <a:noFill/>
                </a:ln>
                <a:effectLst/>
                <a:uLnTx/>
                <a:uFillTx/>
                <a:latin typeface="Arial Black" panose="020B0A04020102020204" pitchFamily="34" charset="0"/>
                <a:cs typeface="Aharoni"/>
              </a:rPr>
              <a:t>and </a:t>
            </a:r>
            <a:r>
              <a:rPr kumimoji="0" lang="en-US" sz="1200" b="1" i="0" u="none" strike="noStrike" kern="1200" cap="none" spc="0" normalizeH="0" baseline="0" noProof="0" dirty="0">
                <a:ln>
                  <a:noFill/>
                </a:ln>
                <a:solidFill>
                  <a:srgbClr val="B88800"/>
                </a:solidFill>
                <a:effectLst/>
                <a:uLnTx/>
                <a:uFillTx/>
                <a:latin typeface="Arial Black" panose="020B0A04020102020204" pitchFamily="34" charset="0"/>
                <a:cs typeface="Aharoni"/>
              </a:rPr>
              <a:t>KEEPPING </a:t>
            </a:r>
            <a:r>
              <a:rPr kumimoji="0" lang="en-US" sz="1200" b="1" i="0" u="none" strike="noStrike" kern="1200" cap="none" spc="0" normalizeH="0" baseline="0" noProof="0" dirty="0">
                <a:ln>
                  <a:noFill/>
                </a:ln>
                <a:effectLst/>
                <a:uLnTx/>
                <a:uFillTx/>
                <a:latin typeface="Arial Black" panose="020B0A04020102020204" pitchFamily="34" charset="0"/>
                <a:cs typeface="Aharoni"/>
              </a:rPr>
              <a:t>Our places of worship </a:t>
            </a:r>
            <a:r>
              <a:rPr lang="en-US" sz="1200" b="1" dirty="0">
                <a:latin typeface="Arial Black" panose="020B0A04020102020204" pitchFamily="34" charset="0"/>
                <a:cs typeface="Aharoni"/>
              </a:rPr>
              <a:t>and its members financially</a:t>
            </a:r>
            <a:r>
              <a:rPr kumimoji="0" lang="en-US" sz="1200" b="1" i="0" u="none" strike="noStrike" kern="1200" cap="none" spc="0" normalizeH="0" baseline="0" noProof="0" dirty="0">
                <a:ln>
                  <a:noFill/>
                </a:ln>
                <a:effectLst/>
                <a:uLnTx/>
                <a:uFillTx/>
                <a:latin typeface="Arial Black" panose="020B0A04020102020204" pitchFamily="34" charset="0"/>
                <a:cs typeface="Aharoni"/>
              </a:rPr>
              <a:t> strong, to stand for </a:t>
            </a:r>
          </a:p>
          <a:p>
            <a:pPr marL="0" marR="0" lvl="0" indent="0" algn="l" defTabSz="914400" rtl="0" eaLnBrk="1" fontAlgn="auto" latinLnBrk="0" hangingPunct="1">
              <a:buClrTx/>
              <a:buSzTx/>
              <a:buFontTx/>
              <a:buNone/>
              <a:tabLst/>
              <a:defRPr/>
            </a:pPr>
            <a:r>
              <a:rPr kumimoji="0" lang="en-US" sz="1200" b="1" i="0" u="none" strike="noStrike" kern="1200" cap="none" spc="0" normalizeH="0" baseline="0" noProof="0" dirty="0">
                <a:ln>
                  <a:noFill/>
                </a:ln>
                <a:effectLst/>
                <a:uLnTx/>
                <a:uFillTx/>
                <a:latin typeface="Arial Black" panose="020B0A04020102020204" pitchFamily="34" charset="0"/>
                <a:cs typeface="Aharoni"/>
              </a:rPr>
              <a:t>future generations to come.</a:t>
            </a:r>
            <a:endParaRPr lang="en-US" sz="1200" b="1" dirty="0">
              <a:latin typeface="Arial Black" panose="020B0A04020102020204" pitchFamily="34" charset="0"/>
              <a:cs typeface="Aharoni"/>
            </a:endParaRPr>
          </a:p>
          <a:p>
            <a:pPr algn="l"/>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3</a:t>
            </a:fld>
            <a:endParaRPr lang="en-US"/>
          </a:p>
        </p:txBody>
      </p:sp>
    </p:spTree>
    <p:extLst>
      <p:ext uri="{BB962C8B-B14F-4D97-AF65-F5344CB8AC3E}">
        <p14:creationId xmlns:p14="http://schemas.microsoft.com/office/powerpoint/2010/main" val="1720842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ln w="9525">
                  <a:solidFill>
                    <a:schemeClr val="bg1"/>
                  </a:solidFill>
                  <a:prstDash val="solid"/>
                </a:ln>
                <a:solidFill>
                  <a:srgbClr val="0033CC"/>
                </a:solidFill>
                <a:effectLst>
                  <a:outerShdw blurRad="12700" dist="38100" dir="2700000" algn="tl" rotWithShape="0">
                    <a:schemeClr val="bg1">
                      <a:lumMod val="50000"/>
                    </a:schemeClr>
                  </a:outerShdw>
                </a:effectLst>
                <a:latin typeface="Amasis MT Pro Black" panose="02040A04050005020304" pitchFamily="18" charset="0"/>
                <a:cs typeface="Aharoni" panose="02010803020104030203" pitchFamily="2" charset="-79"/>
              </a:rPr>
              <a:t>My People are Destroyed for Lack of Knowledge  Hosea 4:6</a:t>
            </a:r>
          </a:p>
          <a:p>
            <a:pPr algn="l"/>
            <a:r>
              <a:rPr lang="en-US" sz="1200" b="1" dirty="0">
                <a:latin typeface="Arial Black" panose="020B0A04020102020204" pitchFamily="34" charset="0"/>
                <a:cs typeface="Aharoni"/>
              </a:rPr>
              <a:t>Even the Bible tells us the importance of seeking  Knowledge. But this is not only a Biblical </a:t>
            </a:r>
            <a:r>
              <a:rPr lang="en-US" sz="1200" b="1" dirty="0">
                <a:solidFill>
                  <a:srgbClr val="B88800"/>
                </a:solidFill>
                <a:latin typeface="Arial Black" panose="020B0A04020102020204" pitchFamily="34" charset="0"/>
                <a:cs typeface="Aharoni"/>
              </a:rPr>
              <a:t>Mission, </a:t>
            </a:r>
            <a:r>
              <a:rPr lang="en-US" sz="1200" b="1" dirty="0">
                <a:latin typeface="Arial Black" panose="020B0A04020102020204" pitchFamily="34" charset="0"/>
                <a:cs typeface="Aharoni"/>
              </a:rPr>
              <a:t>It’s also a </a:t>
            </a:r>
            <a:r>
              <a:rPr lang="en-US" sz="1200" b="1" dirty="0">
                <a:solidFill>
                  <a:srgbClr val="B88800"/>
                </a:solidFill>
                <a:latin typeface="Arial Black" panose="020B0A04020102020204" pitchFamily="34" charset="0"/>
                <a:cs typeface="Aharoni"/>
              </a:rPr>
              <a:t>Movement </a:t>
            </a:r>
            <a:r>
              <a:rPr lang="en-US" sz="1200" b="1" dirty="0">
                <a:latin typeface="Arial Black" panose="020B0A04020102020204" pitchFamily="34" charset="0"/>
                <a:cs typeface="Aharoni"/>
              </a:rPr>
              <a:t>of Change, from the </a:t>
            </a:r>
            <a:r>
              <a:rPr lang="en-US" sz="1200" b="1" dirty="0">
                <a:solidFill>
                  <a:srgbClr val="0033CC"/>
                </a:solidFill>
                <a:latin typeface="Arial Black" panose="020B0A04020102020204" pitchFamily="34" charset="0"/>
                <a:cs typeface="Aharoni"/>
              </a:rPr>
              <a:t>World’s</a:t>
            </a:r>
            <a:r>
              <a:rPr lang="en-US" sz="1200" b="1" dirty="0">
                <a:solidFill>
                  <a:srgbClr val="B88800"/>
                </a:solidFill>
                <a:latin typeface="Arial Black" panose="020B0A04020102020204" pitchFamily="34" charset="0"/>
                <a:cs typeface="Aharoni"/>
              </a:rPr>
              <a:t> </a:t>
            </a:r>
            <a:r>
              <a:rPr lang="en-US" sz="1200" b="1" dirty="0">
                <a:solidFill>
                  <a:schemeClr val="tx1"/>
                </a:solidFill>
                <a:latin typeface="Arial Black" panose="020B0A04020102020204" pitchFamily="34" charset="0"/>
                <a:cs typeface="Aharoni"/>
              </a:rPr>
              <a:t>Money s</a:t>
            </a:r>
            <a:r>
              <a:rPr lang="en-US" sz="1200" b="1" dirty="0">
                <a:latin typeface="Arial Black" panose="020B0A04020102020204" pitchFamily="34" charset="0"/>
                <a:cs typeface="Aharoni"/>
              </a:rPr>
              <a:t>ystem to </a:t>
            </a:r>
            <a:r>
              <a:rPr lang="en-US" sz="1200" b="1" dirty="0">
                <a:solidFill>
                  <a:srgbClr val="0033CC"/>
                </a:solidFill>
                <a:latin typeface="Arial Black" panose="020B0A04020102020204" pitchFamily="34" charset="0"/>
                <a:cs typeface="Aharoni"/>
              </a:rPr>
              <a:t>God’s</a:t>
            </a:r>
            <a:r>
              <a:rPr lang="en-US" sz="1200" b="1" dirty="0">
                <a:latin typeface="Arial Black" panose="020B0A04020102020204" pitchFamily="34" charset="0"/>
                <a:cs typeface="Aharoni"/>
              </a:rPr>
              <a:t> </a:t>
            </a:r>
            <a:r>
              <a:rPr lang="en-US" sz="1200" b="1" dirty="0">
                <a:solidFill>
                  <a:schemeClr val="tx1"/>
                </a:solidFill>
                <a:latin typeface="Arial Black" panose="020B0A04020102020204" pitchFamily="34" charset="0"/>
                <a:cs typeface="Aharoni"/>
              </a:rPr>
              <a:t>Money</a:t>
            </a:r>
            <a:r>
              <a:rPr lang="en-US" sz="1200" b="1" dirty="0">
                <a:solidFill>
                  <a:srgbClr val="B88800"/>
                </a:solidFill>
                <a:latin typeface="Arial Black" panose="020B0A04020102020204" pitchFamily="34" charset="0"/>
                <a:cs typeface="Aharoni"/>
              </a:rPr>
              <a:t> </a:t>
            </a:r>
            <a:r>
              <a:rPr lang="en-US" sz="1200" b="1" dirty="0">
                <a:solidFill>
                  <a:schemeClr val="tx1"/>
                </a:solidFill>
                <a:latin typeface="Arial Black" panose="020B0A04020102020204" pitchFamily="34" charset="0"/>
                <a:cs typeface="Aharoni"/>
              </a:rPr>
              <a:t>System</a:t>
            </a:r>
            <a:endParaRPr lang="en-US" sz="1100" dirty="0">
              <a:latin typeface="Arial Black" panose="020B0A04020102020204" pitchFamily="34" charset="0"/>
            </a:endParaRPr>
          </a:p>
          <a:p>
            <a:pPr algn="ctr"/>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4</a:t>
            </a:fld>
            <a:endParaRPr lang="en-US"/>
          </a:p>
        </p:txBody>
      </p:sp>
    </p:spTree>
    <p:extLst>
      <p:ext uri="{BB962C8B-B14F-4D97-AF65-F5344CB8AC3E}">
        <p14:creationId xmlns:p14="http://schemas.microsoft.com/office/powerpoint/2010/main" val="3547690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dirty="0">
                <a:solidFill>
                  <a:srgbClr val="0033CC"/>
                </a:solidFill>
                <a:latin typeface="Arial Black" panose="020B0A04020102020204" pitchFamily="34" charset="0"/>
                <a:cs typeface="Aharoni"/>
              </a:rPr>
              <a:t>Kingdom Economics Educational Platform System </a:t>
            </a:r>
            <a:r>
              <a:rPr lang="en-US" sz="1200" b="1" dirty="0">
                <a:latin typeface="Arial Black" panose="020B0A04020102020204" pitchFamily="34" charset="0"/>
                <a:cs typeface="Aharoni"/>
              </a:rPr>
              <a:t>Assists Churches In Remaining </a:t>
            </a:r>
            <a:r>
              <a:rPr lang="en-US" sz="1200" b="1" dirty="0">
                <a:solidFill>
                  <a:srgbClr val="0033CC"/>
                </a:solidFill>
                <a:latin typeface="Arial Black" panose="020B0A04020102020204" pitchFamily="34" charset="0"/>
                <a:cs typeface="Aharoni"/>
              </a:rPr>
              <a:t>Relevant, Impactful </a:t>
            </a:r>
            <a:r>
              <a:rPr lang="en-US" sz="1200" b="1" dirty="0">
                <a:latin typeface="Arial Black" panose="020B0A04020102020204" pitchFamily="34" charset="0"/>
                <a:cs typeface="Aharoni"/>
              </a:rPr>
              <a:t>and helps them</a:t>
            </a:r>
            <a:r>
              <a:rPr lang="en-US" sz="1200" b="1" dirty="0">
                <a:solidFill>
                  <a:srgbClr val="D18D05"/>
                </a:solidFill>
                <a:latin typeface="Arial Black" panose="020B0A04020102020204" pitchFamily="34" charset="0"/>
                <a:cs typeface="Aharoni"/>
              </a:rPr>
              <a:t> </a:t>
            </a:r>
            <a:r>
              <a:rPr lang="en-US" sz="1200" b="1" dirty="0">
                <a:solidFill>
                  <a:schemeClr val="tx1"/>
                </a:solidFill>
                <a:latin typeface="Arial Black" panose="020B0A04020102020204" pitchFamily="34" charset="0"/>
                <a:cs typeface="Aharoni"/>
              </a:rPr>
              <a:t>to</a:t>
            </a:r>
            <a:r>
              <a:rPr lang="en-US" sz="1200" b="1" dirty="0">
                <a:solidFill>
                  <a:srgbClr val="D18D05"/>
                </a:solidFill>
                <a:latin typeface="Arial Black" panose="020B0A04020102020204" pitchFamily="34" charset="0"/>
                <a:cs typeface="Aharoni"/>
              </a:rPr>
              <a:t> </a:t>
            </a:r>
            <a:r>
              <a:rPr lang="en-US" sz="1200" b="1" dirty="0">
                <a:solidFill>
                  <a:srgbClr val="0033CC"/>
                </a:solidFill>
                <a:latin typeface="Arial Black" panose="020B0A04020102020204" pitchFamily="34" charset="0"/>
                <a:cs typeface="Aharoni"/>
              </a:rPr>
              <a:t>Fund &amp; Fulfill </a:t>
            </a:r>
            <a:endParaRPr lang="en-US" sz="1200" b="1" dirty="0">
              <a:solidFill>
                <a:srgbClr val="0033CC"/>
              </a:solidFill>
              <a:latin typeface="Arial Black" panose="020B0A04020102020204" pitchFamily="34" charset="0"/>
              <a:cs typeface="Aharoni" panose="02010803020104030203" pitchFamily="2" charset="-79"/>
            </a:endParaRPr>
          </a:p>
          <a:p>
            <a:pPr algn="l"/>
            <a:r>
              <a:rPr lang="en-US" sz="1200" b="1" dirty="0">
                <a:latin typeface="Arial Black" panose="020B0A04020102020204" pitchFamily="34" charset="0"/>
                <a:cs typeface="Aharoni"/>
              </a:rPr>
              <a:t>Their Vision, through the </a:t>
            </a:r>
            <a:r>
              <a:rPr lang="en-US" sz="1200" b="1" dirty="0">
                <a:solidFill>
                  <a:srgbClr val="0033CC"/>
                </a:solidFill>
                <a:latin typeface="Arial Black" panose="020B0A04020102020204" pitchFamily="34" charset="0"/>
                <a:cs typeface="Aharoni"/>
              </a:rPr>
              <a:t>Collective Empowerment </a:t>
            </a:r>
            <a:r>
              <a:rPr lang="en-US" sz="1200" b="1" dirty="0">
                <a:latin typeface="Arial Black" panose="020B0A04020102020204" pitchFamily="34" charset="0"/>
                <a:cs typeface="Aharoni"/>
              </a:rPr>
              <a:t>of it’s participating Members.</a:t>
            </a:r>
            <a:endParaRPr lang="en-US" sz="1000" b="1" dirty="0">
              <a:latin typeface="Arial Black" panose="020B0A04020102020204" pitchFamily="34" charset="0"/>
              <a:cs typeface="Aharoni"/>
            </a:endParaRPr>
          </a:p>
          <a:p>
            <a:pPr algn="l"/>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5</a:t>
            </a:fld>
            <a:endParaRPr lang="en-US"/>
          </a:p>
        </p:txBody>
      </p:sp>
    </p:spTree>
    <p:extLst>
      <p:ext uri="{BB962C8B-B14F-4D97-AF65-F5344CB8AC3E}">
        <p14:creationId xmlns:p14="http://schemas.microsoft.com/office/powerpoint/2010/main" val="1955163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tabLst>
                <a:tab pos="8174038" algn="l"/>
              </a:tabLst>
            </a:pPr>
            <a:r>
              <a:rPr lang="en-US" sz="2800" b="1" dirty="0">
                <a:solidFill>
                  <a:srgbClr val="D18D05"/>
                </a:solidFill>
                <a:latin typeface="Aharoni"/>
                <a:cs typeface="Aharoni"/>
              </a:rPr>
              <a:t>KEEPS</a:t>
            </a:r>
          </a:p>
          <a:p>
            <a:pPr algn="l"/>
            <a:r>
              <a:rPr lang="en-US" sz="1200" dirty="0">
                <a:latin typeface="Arial Black" panose="020B0A04020102020204" pitchFamily="34" charset="0"/>
                <a:cs typeface="Aharoni"/>
              </a:rPr>
              <a:t>Was Established to help churches and  its members in the church, disrupt the current church’s financial model.  We have created a proven &amp; sustainable </a:t>
            </a:r>
            <a:endParaRPr lang="en-US" sz="1200" dirty="0">
              <a:latin typeface="Arial Black" panose="020B0A04020102020204" pitchFamily="34" charset="0"/>
              <a:cs typeface="Aharoni" panose="02010803020104030203" pitchFamily="2" charset="-79"/>
            </a:endParaRPr>
          </a:p>
          <a:p>
            <a:pPr algn="l"/>
            <a:r>
              <a:rPr lang="en-US" sz="1200" dirty="0">
                <a:latin typeface="Arial Black" panose="020B0A04020102020204" pitchFamily="34" charset="0"/>
                <a:cs typeface="Aharoni"/>
              </a:rPr>
              <a:t>income system that is </a:t>
            </a:r>
          </a:p>
          <a:p>
            <a:pPr algn="l"/>
            <a:r>
              <a:rPr lang="en-US" sz="1200" dirty="0">
                <a:solidFill>
                  <a:srgbClr val="0033CC"/>
                </a:solidFill>
                <a:latin typeface="Arial Black" panose="020B0A04020102020204" pitchFamily="34" charset="0"/>
                <a:cs typeface="Aharoni"/>
              </a:rPr>
              <a:t>Recession</a:t>
            </a:r>
            <a:r>
              <a:rPr lang="en-US" sz="1200" dirty="0">
                <a:latin typeface="Arial Black" panose="020B0A04020102020204" pitchFamily="34" charset="0"/>
                <a:cs typeface="Aharoni"/>
              </a:rPr>
              <a:t>-Proof</a:t>
            </a:r>
          </a:p>
          <a:p>
            <a:pPr algn="l"/>
            <a:r>
              <a:rPr lang="en-US" sz="1200" dirty="0">
                <a:solidFill>
                  <a:srgbClr val="0033CC"/>
                </a:solidFill>
                <a:latin typeface="Arial Black" panose="020B0A04020102020204" pitchFamily="34" charset="0"/>
                <a:cs typeface="Aharoni"/>
              </a:rPr>
              <a:t>Real Estate</a:t>
            </a:r>
            <a:r>
              <a:rPr lang="en-US" sz="1200" dirty="0">
                <a:latin typeface="Arial Black" panose="020B0A04020102020204" pitchFamily="34" charset="0"/>
                <a:cs typeface="Aharoni"/>
              </a:rPr>
              <a:t>-Proof</a:t>
            </a:r>
          </a:p>
          <a:p>
            <a:pPr algn="l"/>
            <a:r>
              <a:rPr lang="en-US" sz="1200" dirty="0">
                <a:solidFill>
                  <a:srgbClr val="0033CC"/>
                </a:solidFill>
                <a:latin typeface="Arial Black" panose="020B0A04020102020204" pitchFamily="34" charset="0"/>
                <a:cs typeface="Aharoni"/>
              </a:rPr>
              <a:t>Stock Market</a:t>
            </a:r>
            <a:r>
              <a:rPr lang="en-US" sz="1200" dirty="0">
                <a:latin typeface="Arial Black" panose="020B0A04020102020204" pitchFamily="34" charset="0"/>
                <a:cs typeface="Aharoni"/>
              </a:rPr>
              <a:t>-Proof </a:t>
            </a:r>
            <a:endParaRPr lang="en-US" sz="1200" dirty="0">
              <a:latin typeface="Arial Black" panose="020B0A04020102020204" pitchFamily="34" charset="0"/>
              <a:cs typeface="Aharoni" panose="02010803020104030203" pitchFamily="2" charset="-79"/>
            </a:endParaRPr>
          </a:p>
          <a:p>
            <a:pPr algn="l"/>
            <a:r>
              <a:rPr lang="en-US" sz="1200" dirty="0">
                <a:solidFill>
                  <a:srgbClr val="0033CC"/>
                </a:solidFill>
                <a:latin typeface="Arial Black" panose="020B0A04020102020204" pitchFamily="34" charset="0"/>
                <a:cs typeface="Aharoni"/>
              </a:rPr>
              <a:t>Job Market</a:t>
            </a:r>
            <a:r>
              <a:rPr lang="en-US" sz="1200" dirty="0">
                <a:latin typeface="Arial Black" panose="020B0A04020102020204" pitchFamily="34" charset="0"/>
                <a:cs typeface="Aharoni"/>
              </a:rPr>
              <a:t>-Proof </a:t>
            </a:r>
            <a:endParaRPr lang="en-US" sz="1200" dirty="0">
              <a:latin typeface="Arial Black" panose="020B0A04020102020204" pitchFamily="34" charset="0"/>
              <a:cs typeface="Aharoni" panose="02010803020104030203" pitchFamily="2" charset="-79"/>
            </a:endParaRPr>
          </a:p>
          <a:p>
            <a:pPr algn="l"/>
            <a:r>
              <a:rPr lang="en-US" sz="1200" dirty="0">
                <a:latin typeface="Arial Black" panose="020B0A04020102020204" pitchFamily="34" charset="0"/>
                <a:cs typeface="Aharoni"/>
              </a:rPr>
              <a:t>This is done by utilizing </a:t>
            </a:r>
            <a:r>
              <a:rPr lang="en-US" sz="1200" dirty="0">
                <a:solidFill>
                  <a:srgbClr val="D18D05"/>
                </a:solidFill>
                <a:latin typeface="Arial Black" panose="020B0A04020102020204" pitchFamily="34" charset="0"/>
                <a:cs typeface="Aharoni"/>
              </a:rPr>
              <a:t>KEEPS</a:t>
            </a:r>
            <a:r>
              <a:rPr lang="en-US" sz="1200" dirty="0">
                <a:latin typeface="Arial Black" panose="020B0A04020102020204" pitchFamily="34" charset="0"/>
                <a:cs typeface="Aharoni"/>
              </a:rPr>
              <a:t> </a:t>
            </a:r>
            <a:r>
              <a:rPr lang="en-US" sz="1200" dirty="0">
                <a:solidFill>
                  <a:srgbClr val="D18D05"/>
                </a:solidFill>
                <a:latin typeface="Arial Black" panose="020B0A04020102020204" pitchFamily="34" charset="0"/>
                <a:cs typeface="Aharoni"/>
              </a:rPr>
              <a:t>Online University (K.O.U.) </a:t>
            </a:r>
            <a:r>
              <a:rPr lang="en-US" sz="1200" dirty="0">
                <a:solidFill>
                  <a:schemeClr val="tx1"/>
                </a:solidFill>
                <a:latin typeface="Arial Black" panose="020B0A04020102020204" pitchFamily="34" charset="0"/>
                <a:cs typeface="Aharoni"/>
              </a:rPr>
              <a:t>Education, Products &amp; Services </a:t>
            </a:r>
            <a:r>
              <a:rPr lang="en-US" sz="1200" dirty="0">
                <a:latin typeface="Arial Black" panose="020B0A04020102020204" pitchFamily="34" charset="0"/>
                <a:cs typeface="Aharoni"/>
              </a:rPr>
              <a:t>And Our Proven Rewards Program</a:t>
            </a:r>
            <a:endParaRPr lang="en-US" sz="1200" dirty="0">
              <a:latin typeface="Arial Black" panose="020B0A04020102020204" pitchFamily="34" charset="0"/>
            </a:endParaRPr>
          </a:p>
          <a:p>
            <a:pPr algn="l"/>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6</a:t>
            </a:fld>
            <a:endParaRPr lang="en-US"/>
          </a:p>
        </p:txBody>
      </p:sp>
    </p:spTree>
    <p:extLst>
      <p:ext uri="{BB962C8B-B14F-4D97-AF65-F5344CB8AC3E}">
        <p14:creationId xmlns:p14="http://schemas.microsoft.com/office/powerpoint/2010/main" val="2134819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l">
              <a:lnSpc>
                <a:spcPct val="107000"/>
              </a:lnSpc>
              <a:spcBef>
                <a:spcPts val="0"/>
              </a:spcBef>
              <a:spcAft>
                <a:spcPts val="0"/>
              </a:spcAft>
            </a:pPr>
            <a:r>
              <a:rPr lang="en-US" sz="2800" b="1" u="sng" dirty="0">
                <a:solidFill>
                  <a:srgbClr val="0033CC"/>
                </a:solidFill>
                <a:latin typeface="Aharoni"/>
                <a:ea typeface="Calibri" panose="020F0502020204030204" pitchFamily="34" charset="0"/>
                <a:cs typeface="Aharoni"/>
              </a:rPr>
              <a:t>Your</a:t>
            </a:r>
            <a:r>
              <a:rPr lang="en-US" sz="2800" b="1" u="sng" dirty="0">
                <a:solidFill>
                  <a:srgbClr val="0033CC"/>
                </a:solidFill>
                <a:effectLst/>
                <a:latin typeface="Aharoni"/>
                <a:ea typeface="Calibri" panose="020F0502020204030204" pitchFamily="34" charset="0"/>
                <a:cs typeface="Aharoni"/>
              </a:rPr>
              <a:t> Church</a:t>
            </a:r>
          </a:p>
          <a:p>
            <a:pPr marL="0" marR="0">
              <a:spcBef>
                <a:spcPts val="0"/>
              </a:spcBef>
              <a:spcAft>
                <a:spcPts val="0"/>
              </a:spcAft>
            </a:pPr>
            <a:r>
              <a:rPr lang="en-US" sz="1200" b="1" dirty="0">
                <a:effectLst/>
                <a:latin typeface="Arial Black" panose="020B0A04020102020204" pitchFamily="34" charset="0"/>
                <a:ea typeface="Calibri" panose="020F0502020204030204" pitchFamily="34" charset="0"/>
                <a:cs typeface="Times New Roman"/>
              </a:rPr>
              <a:t>Is one of the most powerful change agents in the world. It helps Individuals and Families create strong spiritual lives.</a:t>
            </a:r>
            <a:r>
              <a:rPr lang="en-US" sz="1200" b="1" dirty="0">
                <a:latin typeface="Arial Black" panose="020B0A04020102020204" pitchFamily="34" charset="0"/>
                <a:ea typeface="Calibri" panose="020F0502020204030204" pitchFamily="34" charset="0"/>
                <a:cs typeface="Times New Roman"/>
              </a:rPr>
              <a:t> </a:t>
            </a:r>
            <a:endParaRPr lang="en-US" sz="100" b="1" dirty="0">
              <a:latin typeface="Arial Black" panose="020B0A04020102020204" pitchFamily="34" charset="0"/>
              <a:ea typeface="Calibri" panose="020F0502020204030204" pitchFamily="34" charset="0"/>
              <a:cs typeface="Times New Roman"/>
            </a:endParaRPr>
          </a:p>
          <a:p>
            <a:endParaRPr lang="en-US" sz="1200" b="1" dirty="0">
              <a:latin typeface="Arial Black" panose="020B0A04020102020204" pitchFamily="34" charset="0"/>
              <a:ea typeface="Calibri" panose="020F0502020204030204" pitchFamily="34" charset="0"/>
              <a:cs typeface="Times New Roman"/>
            </a:endParaRPr>
          </a:p>
          <a:p>
            <a:r>
              <a:rPr lang="en-US" sz="1200" b="1" dirty="0">
                <a:latin typeface="Arial Black" panose="020B0A04020102020204" pitchFamily="34" charset="0"/>
                <a:ea typeface="Calibri" panose="020F0502020204030204" pitchFamily="34" charset="0"/>
                <a:cs typeface="Times New Roman"/>
              </a:rPr>
              <a:t>Your church</a:t>
            </a:r>
            <a:r>
              <a:rPr lang="en-US" sz="1200" b="1" dirty="0">
                <a:effectLst/>
                <a:latin typeface="Arial Black" panose="020B0A04020102020204" pitchFamily="34" charset="0"/>
                <a:ea typeface="Calibri" panose="020F0502020204030204" pitchFamily="34" charset="0"/>
                <a:cs typeface="Times New Roman"/>
              </a:rPr>
              <a:t> is a beacon of light in the community and has the potential to reach and change </a:t>
            </a:r>
            <a:r>
              <a:rPr lang="en-US" sz="1200" b="1" dirty="0">
                <a:latin typeface="Arial Black" panose="020B0A04020102020204" pitchFamily="34" charset="0"/>
                <a:ea typeface="Calibri" panose="020F0502020204030204" pitchFamily="34" charset="0"/>
                <a:cs typeface="Times New Roman"/>
              </a:rPr>
              <a:t>thousands </a:t>
            </a:r>
            <a:r>
              <a:rPr lang="en-US" sz="1200" b="1" dirty="0">
                <a:effectLst/>
                <a:latin typeface="Arial Black" panose="020B0A04020102020204" pitchFamily="34" charset="0"/>
                <a:ea typeface="Calibri" panose="020F0502020204030204" pitchFamily="34" charset="0"/>
                <a:cs typeface="Times New Roman"/>
              </a:rPr>
              <a:t>of lives.</a:t>
            </a:r>
            <a:r>
              <a:rPr lang="en-US" sz="1200" b="1" dirty="0">
                <a:latin typeface="Arial Black" panose="020B0A04020102020204" pitchFamily="34" charset="0"/>
                <a:ea typeface="Calibri" panose="020F0502020204030204" pitchFamily="34" charset="0"/>
                <a:cs typeface="Times New Roman"/>
              </a:rPr>
              <a:t> </a:t>
            </a:r>
            <a:endParaRPr lang="en-US" sz="12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latin typeface="Arial Black" panose="020B0A04020102020204" pitchFamily="34" charset="0"/>
              <a:ea typeface="Calibri" panose="020F0502020204030204" pitchFamily="34" charset="0"/>
              <a:cs typeface="Times New Roman"/>
            </a:endParaRPr>
          </a:p>
          <a:p>
            <a:r>
              <a:rPr lang="en-US" sz="1200" b="1" dirty="0">
                <a:latin typeface="Arial Black" panose="020B0A04020102020204" pitchFamily="34" charset="0"/>
                <a:ea typeface="Calibri" panose="020F0502020204030204" pitchFamily="34" charset="0"/>
                <a:cs typeface="Times New Roman"/>
              </a:rPr>
              <a:t>Your</a:t>
            </a:r>
            <a:r>
              <a:rPr lang="en-US" sz="1200" b="1" dirty="0">
                <a:effectLst/>
                <a:latin typeface="Arial Black" panose="020B0A04020102020204" pitchFamily="34" charset="0"/>
                <a:ea typeface="Calibri" panose="020F0502020204030204" pitchFamily="34" charset="0"/>
                <a:cs typeface="Times New Roman"/>
              </a:rPr>
              <a:t> church is one of the most visible places</a:t>
            </a:r>
            <a:r>
              <a:rPr lang="en-US" sz="1200" b="1" dirty="0">
                <a:latin typeface="Arial Black" panose="020B0A04020102020204" pitchFamily="34" charset="0"/>
                <a:ea typeface="Calibri" panose="020F0502020204030204" pitchFamily="34" charset="0"/>
                <a:cs typeface="Times New Roman"/>
              </a:rPr>
              <a:t> </a:t>
            </a:r>
            <a:r>
              <a:rPr lang="en-US" sz="1200" b="1" dirty="0">
                <a:effectLst/>
                <a:latin typeface="Arial Black" panose="020B0A04020102020204" pitchFamily="34" charset="0"/>
                <a:ea typeface="Calibri" panose="020F0502020204030204" pitchFamily="34" charset="0"/>
                <a:cs typeface="Times New Roman"/>
              </a:rPr>
              <a:t>of safety in any community.</a:t>
            </a:r>
            <a:r>
              <a:rPr lang="en-US" sz="1200" b="1" dirty="0">
                <a:latin typeface="Arial Black" panose="020B0A04020102020204" pitchFamily="34" charset="0"/>
                <a:ea typeface="Calibri" panose="020F0502020204030204" pitchFamily="34" charset="0"/>
                <a:cs typeface="Times New Roman"/>
              </a:rPr>
              <a:t> </a:t>
            </a:r>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r>
              <a:rPr lang="en-US" sz="1200" b="1" dirty="0">
                <a:latin typeface="Arial Black" panose="020B0A04020102020204" pitchFamily="34" charset="0"/>
                <a:ea typeface="Calibri" panose="020F0502020204030204" pitchFamily="34" charset="0"/>
                <a:cs typeface="Times New Roman"/>
              </a:rPr>
              <a:t>To help the community, m</a:t>
            </a:r>
            <a:r>
              <a:rPr lang="en-US" sz="1200" b="1" dirty="0">
                <a:effectLst/>
                <a:latin typeface="Arial Black" panose="020B0A04020102020204" pitchFamily="34" charset="0"/>
                <a:ea typeface="Calibri" panose="020F0502020204030204" pitchFamily="34" charset="0"/>
                <a:cs typeface="Times New Roman"/>
              </a:rPr>
              <a:t>any churches </a:t>
            </a:r>
            <a:r>
              <a:rPr lang="en-US" sz="1200" b="1" dirty="0">
                <a:latin typeface="Arial Black" panose="020B0A04020102020204" pitchFamily="34" charset="0"/>
                <a:ea typeface="Calibri" panose="020F0502020204030204" pitchFamily="34" charset="0"/>
                <a:cs typeface="Times New Roman"/>
              </a:rPr>
              <a:t>like yours provide</a:t>
            </a:r>
            <a:r>
              <a:rPr lang="en-US" sz="1200" b="1" dirty="0">
                <a:effectLst/>
                <a:latin typeface="Arial Black" panose="020B0A04020102020204" pitchFamily="34" charset="0"/>
                <a:ea typeface="Calibri" panose="020F0502020204030204" pitchFamily="34" charset="0"/>
                <a:cs typeface="Times New Roman"/>
              </a:rPr>
              <a:t> food, shelter, </a:t>
            </a:r>
            <a:r>
              <a:rPr lang="en-US" sz="1200" b="1" dirty="0">
                <a:latin typeface="Arial Black" panose="020B0A04020102020204" pitchFamily="34" charset="0"/>
                <a:ea typeface="Calibri" panose="020F0502020204030204" pitchFamily="34" charset="0"/>
                <a:cs typeface="Times New Roman"/>
              </a:rPr>
              <a:t>financial help, </a:t>
            </a:r>
            <a:r>
              <a:rPr lang="en-US" sz="1200" b="1" dirty="0">
                <a:effectLst/>
                <a:latin typeface="Arial Black" panose="020B0A04020102020204" pitchFamily="34" charset="0"/>
                <a:ea typeface="Calibri" panose="020F0502020204030204" pitchFamily="34" charset="0"/>
                <a:cs typeface="Times New Roman"/>
              </a:rPr>
              <a:t>medical support, counseling, drug rehab programs and SO MUCH MORE!</a:t>
            </a:r>
          </a:p>
          <a:p>
            <a:pPr algn="l">
              <a:lnSpc>
                <a:spcPct val="107000"/>
              </a:lnSpc>
            </a:pPr>
            <a:r>
              <a:rPr lang="en-US" sz="1200" b="1" dirty="0">
                <a:solidFill>
                  <a:srgbClr val="B88800"/>
                </a:solidFill>
                <a:latin typeface="Amasis MT Pro Black"/>
                <a:ea typeface="Calibri" panose="020F0502020204030204" pitchFamily="34" charset="0"/>
                <a:cs typeface="Times New Roman"/>
              </a:rPr>
              <a:t>ALL OF THESE THINGS REQUIRE FINANCIAL SUPPORT</a:t>
            </a:r>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7</a:t>
            </a:fld>
            <a:endParaRPr lang="en-US"/>
          </a:p>
        </p:txBody>
      </p:sp>
    </p:spTree>
    <p:extLst>
      <p:ext uri="{BB962C8B-B14F-4D97-AF65-F5344CB8AC3E}">
        <p14:creationId xmlns:p14="http://schemas.microsoft.com/office/powerpoint/2010/main" val="588416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l">
              <a:lnSpc>
                <a:spcPct val="107000"/>
              </a:lnSpc>
              <a:spcBef>
                <a:spcPts val="0"/>
              </a:spcBef>
              <a:spcAft>
                <a:spcPts val="0"/>
              </a:spcAft>
            </a:pPr>
            <a:r>
              <a:rPr lang="en-US" sz="2800" b="1" u="sng" dirty="0">
                <a:solidFill>
                  <a:srgbClr val="D18D05"/>
                </a:solidFill>
                <a:effectLst/>
                <a:latin typeface="Calibri"/>
                <a:ea typeface="Calibri" panose="020F0502020204030204" pitchFamily="34" charset="0"/>
                <a:cs typeface="Times New Roman"/>
              </a:rPr>
              <a:t>In the Past,</a:t>
            </a:r>
          </a:p>
          <a:p>
            <a:pPr algn="l">
              <a:lnSpc>
                <a:spcPct val="107000"/>
              </a:lnSpc>
            </a:pPr>
            <a:endParaRPr lang="en-US" sz="1200" b="1" dirty="0">
              <a:latin typeface="Aharoni"/>
              <a:ea typeface="Calibri" panose="020F0502020204030204" pitchFamily="34" charset="0"/>
              <a:cs typeface="Aharoni"/>
            </a:endParaRPr>
          </a:p>
          <a:p>
            <a:pPr algn="l">
              <a:lnSpc>
                <a:spcPct val="107000"/>
              </a:lnSpc>
            </a:pPr>
            <a:r>
              <a:rPr lang="en-US" sz="1200" b="1" dirty="0">
                <a:solidFill>
                  <a:srgbClr val="0033CC"/>
                </a:solidFill>
                <a:effectLst/>
                <a:latin typeface="Arial Black" panose="020B0A04020102020204" pitchFamily="34" charset="0"/>
                <a:ea typeface="Calibri" panose="020F0502020204030204" pitchFamily="34" charset="0"/>
                <a:cs typeface="Aharoni"/>
              </a:rPr>
              <a:t>Most churches had to depend mainly on members within their church.</a:t>
            </a:r>
            <a:r>
              <a:rPr lang="en-US" sz="1200" b="1" dirty="0">
                <a:solidFill>
                  <a:srgbClr val="0033CC"/>
                </a:solidFill>
                <a:latin typeface="Arial Black" panose="020B0A04020102020204" pitchFamily="34" charset="0"/>
                <a:ea typeface="Calibri" panose="020F0502020204030204" pitchFamily="34" charset="0"/>
                <a:cs typeface="Aharoni"/>
              </a:rPr>
              <a:t> </a:t>
            </a:r>
            <a:endParaRPr lang="en-US" sz="1200" b="1" dirty="0">
              <a:solidFill>
                <a:srgbClr val="0033CC"/>
              </a:solidFill>
              <a:effectLst/>
              <a:latin typeface="Arial Black" panose="020B0A04020102020204" pitchFamily="34" charset="0"/>
              <a:ea typeface="Calibri" panose="020F0502020204030204" pitchFamily="34" charset="0"/>
              <a:cs typeface="Aharoni" panose="02010803020104030203" pitchFamily="2" charset="-79"/>
            </a:endParaRPr>
          </a:p>
          <a:p>
            <a:pPr marL="0" marR="0" algn="l">
              <a:lnSpc>
                <a:spcPct val="107000"/>
              </a:lnSpc>
              <a:spcBef>
                <a:spcPts val="0"/>
              </a:spcBef>
              <a:spcAft>
                <a:spcPts val="0"/>
              </a:spcAft>
            </a:pPr>
            <a:r>
              <a:rPr lang="en-US" sz="1200" b="1" dirty="0">
                <a:solidFill>
                  <a:schemeClr val="tx1"/>
                </a:solidFill>
                <a:latin typeface="Arial Black" panose="020B0A04020102020204" pitchFamily="34" charset="0"/>
                <a:ea typeface="Calibri" panose="020F0502020204030204" pitchFamily="34" charset="0"/>
                <a:cs typeface="Aharoni"/>
              </a:rPr>
              <a:t>T</a:t>
            </a:r>
            <a:r>
              <a:rPr lang="en-US" sz="1200" b="1" dirty="0">
                <a:solidFill>
                  <a:schemeClr val="tx1"/>
                </a:solidFill>
                <a:effectLst/>
                <a:latin typeface="Arial Black" panose="020B0A04020102020204" pitchFamily="34" charset="0"/>
                <a:ea typeface="Calibri" panose="020F0502020204030204" pitchFamily="34" charset="0"/>
                <a:cs typeface="Aharoni"/>
              </a:rPr>
              <a:t>he majority</a:t>
            </a:r>
            <a:r>
              <a:rPr lang="en-US" sz="1200" b="1" dirty="0">
                <a:solidFill>
                  <a:schemeClr val="tx1"/>
                </a:solidFill>
                <a:latin typeface="Arial Black" panose="020B0A04020102020204" pitchFamily="34" charset="0"/>
                <a:ea typeface="Calibri" panose="020F0502020204030204" pitchFamily="34" charset="0"/>
                <a:cs typeface="Aharoni"/>
              </a:rPr>
              <a:t> of </a:t>
            </a:r>
            <a:r>
              <a:rPr lang="en-US" sz="1200" b="1" dirty="0">
                <a:solidFill>
                  <a:schemeClr val="tx1"/>
                </a:solidFill>
                <a:effectLst/>
                <a:latin typeface="Arial Black" panose="020B0A04020102020204" pitchFamily="34" charset="0"/>
                <a:ea typeface="Calibri" panose="020F0502020204030204" pitchFamily="34" charset="0"/>
                <a:cs typeface="Aharoni"/>
              </a:rPr>
              <a:t>a church’s budget is raised by the local church itself, through various means such as Tithes &amp; Offerings, Building Fund Campaigns &amp; Fundraisers.</a:t>
            </a:r>
          </a:p>
          <a:p>
            <a:pPr algn="l">
              <a:lnSpc>
                <a:spcPct val="107000"/>
              </a:lnSpc>
            </a:pPr>
            <a:r>
              <a:rPr lang="en-US" sz="1200" b="1" dirty="0">
                <a:solidFill>
                  <a:schemeClr val="tx1"/>
                </a:solidFill>
                <a:effectLst/>
                <a:latin typeface="Arial Black" panose="020B0A04020102020204" pitchFamily="34" charset="0"/>
                <a:ea typeface="Calibri" panose="020F0502020204030204" pitchFamily="34" charset="0"/>
                <a:cs typeface="Aharoni"/>
              </a:rPr>
              <a:t>With many people </a:t>
            </a:r>
            <a:r>
              <a:rPr lang="en-US" sz="1200" b="1" dirty="0">
                <a:solidFill>
                  <a:schemeClr val="tx1"/>
                </a:solidFill>
                <a:latin typeface="Arial Black" panose="020B0A04020102020204" pitchFamily="34" charset="0"/>
                <a:ea typeface="Calibri" panose="020F0502020204030204" pitchFamily="34" charset="0"/>
                <a:cs typeface="Aharoni"/>
              </a:rPr>
              <a:t>experiencing </a:t>
            </a:r>
            <a:r>
              <a:rPr lang="en-US" sz="1200" b="1" dirty="0">
                <a:solidFill>
                  <a:schemeClr val="tx1"/>
                </a:solidFill>
                <a:effectLst/>
                <a:latin typeface="Arial Black" panose="020B0A04020102020204" pitchFamily="34" charset="0"/>
                <a:ea typeface="Calibri" panose="020F0502020204030204" pitchFamily="34" charset="0"/>
                <a:cs typeface="Aharoni"/>
              </a:rPr>
              <a:t>tough times due to the pandemic and the soaring prices of just about everything, </a:t>
            </a:r>
            <a:r>
              <a:rPr lang="en-US" sz="1200" b="1" dirty="0">
                <a:solidFill>
                  <a:srgbClr val="0033CC"/>
                </a:solidFill>
                <a:effectLst/>
                <a:latin typeface="Arial Black" panose="020B0A04020102020204" pitchFamily="34" charset="0"/>
                <a:ea typeface="Calibri" panose="020F0502020204030204" pitchFamily="34" charset="0"/>
                <a:cs typeface="Aharoni"/>
              </a:rPr>
              <a:t>the church is often the first thing that people stop supporting</a:t>
            </a:r>
            <a:r>
              <a:rPr lang="en-US" sz="1200" b="1" dirty="0">
                <a:solidFill>
                  <a:schemeClr val="tx1"/>
                </a:solidFill>
                <a:effectLst/>
                <a:latin typeface="Arial Black" panose="020B0A04020102020204" pitchFamily="34" charset="0"/>
                <a:ea typeface="Calibri" panose="020F0502020204030204" pitchFamily="34" charset="0"/>
                <a:cs typeface="Aharoni"/>
              </a:rPr>
              <a:t>.</a:t>
            </a:r>
            <a:r>
              <a:rPr lang="en-US" sz="1200" b="1" dirty="0">
                <a:solidFill>
                  <a:schemeClr val="tx1"/>
                </a:solidFill>
                <a:latin typeface="Arial Black" panose="020B0A04020102020204" pitchFamily="34" charset="0"/>
                <a:ea typeface="Calibri" panose="020F0502020204030204" pitchFamily="34" charset="0"/>
                <a:cs typeface="Aharoni"/>
              </a:rPr>
              <a:t> This is concerning. This leaves</a:t>
            </a:r>
            <a:r>
              <a:rPr lang="en-US" sz="1200" b="1" dirty="0">
                <a:solidFill>
                  <a:schemeClr val="tx1"/>
                </a:solidFill>
                <a:effectLst/>
                <a:latin typeface="Arial Black" panose="020B0A04020102020204" pitchFamily="34" charset="0"/>
                <a:ea typeface="Calibri" panose="020F0502020204030204" pitchFamily="34" charset="0"/>
                <a:cs typeface="Aharoni"/>
              </a:rPr>
              <a:t> many programs, resources and services </a:t>
            </a:r>
            <a:r>
              <a:rPr lang="en-US" sz="1200" b="1" dirty="0">
                <a:solidFill>
                  <a:schemeClr val="tx1"/>
                </a:solidFill>
                <a:latin typeface="Arial Black" panose="020B0A04020102020204" pitchFamily="34" charset="0"/>
                <a:ea typeface="Calibri" panose="020F0502020204030204" pitchFamily="34" charset="0"/>
                <a:cs typeface="Aharoni"/>
              </a:rPr>
              <a:t>canceled</a:t>
            </a:r>
            <a:r>
              <a:rPr lang="en-US" sz="1200" b="1" dirty="0">
                <a:solidFill>
                  <a:schemeClr val="tx1"/>
                </a:solidFill>
                <a:effectLst/>
                <a:latin typeface="Arial Black" panose="020B0A04020102020204" pitchFamily="34" charset="0"/>
                <a:ea typeface="Calibri" panose="020F0502020204030204" pitchFamily="34" charset="0"/>
                <a:cs typeface="Aharoni"/>
              </a:rPr>
              <a:t> or underfunded.</a:t>
            </a:r>
          </a:p>
          <a:p>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8</a:t>
            </a:fld>
            <a:endParaRPr lang="en-US"/>
          </a:p>
        </p:txBody>
      </p:sp>
    </p:spTree>
    <p:extLst>
      <p:ext uri="{BB962C8B-B14F-4D97-AF65-F5344CB8AC3E}">
        <p14:creationId xmlns:p14="http://schemas.microsoft.com/office/powerpoint/2010/main" val="710939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pPr>
            <a:r>
              <a:rPr lang="en-US" sz="1600" b="1" u="sng" dirty="0">
                <a:solidFill>
                  <a:srgbClr val="D18D05"/>
                </a:solidFill>
                <a:effectLst/>
                <a:latin typeface="Aharoni"/>
                <a:ea typeface="Calibri" panose="020F0502020204030204" pitchFamily="34" charset="0"/>
                <a:cs typeface="Aharoni"/>
              </a:rPr>
              <a:t>The Future of </a:t>
            </a:r>
            <a:r>
              <a:rPr lang="en-US" sz="1600" b="1" u="sng" dirty="0">
                <a:solidFill>
                  <a:srgbClr val="0033CC"/>
                </a:solidFill>
                <a:latin typeface="Aharoni"/>
                <a:ea typeface="Calibri" panose="020F0502020204030204" pitchFamily="34" charset="0"/>
                <a:cs typeface="Aharoni"/>
              </a:rPr>
              <a:t>Financial Independence</a:t>
            </a:r>
            <a:r>
              <a:rPr lang="en-US" sz="1600" b="1" u="sng" dirty="0">
                <a:solidFill>
                  <a:srgbClr val="0033CC"/>
                </a:solidFill>
                <a:effectLst/>
                <a:latin typeface="Aharoni"/>
                <a:ea typeface="Calibri" panose="020F0502020204030204" pitchFamily="34" charset="0"/>
                <a:cs typeface="Aharoni"/>
              </a:rPr>
              <a:t> </a:t>
            </a:r>
            <a:r>
              <a:rPr lang="en-US" sz="1600" b="1" u="sng" dirty="0">
                <a:solidFill>
                  <a:srgbClr val="D18D05"/>
                </a:solidFill>
                <a:effectLst/>
                <a:latin typeface="Aharoni"/>
                <a:ea typeface="Calibri" panose="020F0502020204030204" pitchFamily="34" charset="0"/>
                <a:cs typeface="Aharoni"/>
              </a:rPr>
              <a:t>Is Here. </a:t>
            </a:r>
          </a:p>
          <a:p>
            <a:pPr algn="l">
              <a:lnSpc>
                <a:spcPct val="107000"/>
              </a:lnSpc>
            </a:pPr>
            <a:r>
              <a:rPr lang="en-US" sz="1200" b="1" dirty="0">
                <a:solidFill>
                  <a:schemeClr val="tx1"/>
                </a:solidFill>
                <a:effectLst/>
                <a:latin typeface="Aharoni"/>
                <a:ea typeface="Calibri" panose="020F0502020204030204" pitchFamily="34" charset="0"/>
                <a:cs typeface="Aharoni"/>
              </a:rPr>
              <a:t>No more is there need for chicken dinners, fish fry,</a:t>
            </a:r>
            <a:r>
              <a:rPr lang="en-US" sz="1200" b="1" dirty="0">
                <a:solidFill>
                  <a:schemeClr val="tx1"/>
                </a:solidFill>
                <a:latin typeface="Aharoni"/>
                <a:ea typeface="Calibri" panose="020F0502020204030204" pitchFamily="34" charset="0"/>
                <a:cs typeface="Aharoni"/>
              </a:rPr>
              <a:t> </a:t>
            </a:r>
            <a:r>
              <a:rPr lang="en-US" sz="1200" b="1" dirty="0">
                <a:solidFill>
                  <a:schemeClr val="tx1"/>
                </a:solidFill>
                <a:effectLst/>
                <a:latin typeface="Aharoni"/>
                <a:ea typeface="Calibri" panose="020F0502020204030204" pitchFamily="34" charset="0"/>
                <a:cs typeface="Aharoni"/>
              </a:rPr>
              <a:t> Annual fundraisers, car washes, or rummage sales, </a:t>
            </a:r>
            <a:r>
              <a:rPr lang="en-US" sz="1200" b="1" dirty="0">
                <a:effectLst/>
                <a:latin typeface="Aharoni"/>
                <a:ea typeface="Calibri" panose="020F0502020204030204" pitchFamily="34" charset="0"/>
                <a:cs typeface="Aharoni"/>
              </a:rPr>
              <a:t>etc.</a:t>
            </a:r>
            <a:r>
              <a:rPr lang="en-US" sz="1200" b="1" dirty="0">
                <a:latin typeface="Aharoni"/>
                <a:ea typeface="Calibri" panose="020F0502020204030204" pitchFamily="34" charset="0"/>
                <a:cs typeface="Aharoni"/>
              </a:rPr>
              <a:t> </a:t>
            </a:r>
            <a:r>
              <a:rPr lang="en-US" sz="1200" b="1" dirty="0">
                <a:solidFill>
                  <a:srgbClr val="D18D05"/>
                </a:solidFill>
                <a:effectLst/>
                <a:latin typeface="Aharoni"/>
                <a:ea typeface="Calibri" panose="020F0502020204030204" pitchFamily="34" charset="0"/>
                <a:cs typeface="Aharoni"/>
              </a:rPr>
              <a:t>KEEPS’</a:t>
            </a:r>
            <a:r>
              <a:rPr lang="en-US" sz="1200" b="1" dirty="0">
                <a:solidFill>
                  <a:srgbClr val="824100"/>
                </a:solidFill>
                <a:effectLst/>
                <a:latin typeface="Aharoni"/>
                <a:ea typeface="Calibri" panose="020F0502020204030204" pitchFamily="34" charset="0"/>
                <a:cs typeface="Aharoni"/>
              </a:rPr>
              <a:t> </a:t>
            </a:r>
            <a:r>
              <a:rPr lang="en-US" sz="1200" b="1" dirty="0">
                <a:solidFill>
                  <a:schemeClr val="tx1"/>
                </a:solidFill>
                <a:effectLst/>
                <a:latin typeface="Aharoni"/>
                <a:ea typeface="Calibri" panose="020F0502020204030204" pitchFamily="34" charset="0"/>
                <a:cs typeface="Aharoni"/>
              </a:rPr>
              <a:t>goal is to help create</a:t>
            </a:r>
          </a:p>
          <a:p>
            <a:pPr algn="l">
              <a:lnSpc>
                <a:spcPct val="107000"/>
              </a:lnSpc>
            </a:pPr>
            <a:r>
              <a:rPr lang="en-US" sz="2000" b="1" dirty="0">
                <a:latin typeface="Aharoni"/>
                <a:ea typeface="Calibri" panose="020F0502020204030204" pitchFamily="34" charset="0"/>
                <a:cs typeface="Aharoni"/>
              </a:rPr>
              <a:t> </a:t>
            </a:r>
            <a:r>
              <a:rPr lang="en-US" sz="2000" b="1" dirty="0">
                <a:solidFill>
                  <a:srgbClr val="0033CC"/>
                </a:solidFill>
                <a:effectLst/>
                <a:latin typeface="Aharoni"/>
                <a:ea typeface="Calibri" panose="020F0502020204030204" pitchFamily="34" charset="0"/>
                <a:cs typeface="Aharoni"/>
              </a:rPr>
              <a:t>SUSTAINABLE INCOME</a:t>
            </a:r>
            <a:r>
              <a:rPr lang="en-US" sz="2000" b="1" dirty="0">
                <a:solidFill>
                  <a:srgbClr val="0033CC"/>
                </a:solidFill>
                <a:latin typeface="Aharoni"/>
                <a:ea typeface="Calibri" panose="020F0502020204030204" pitchFamily="34" charset="0"/>
                <a:cs typeface="Aharoni"/>
              </a:rPr>
              <a:t> </a:t>
            </a:r>
            <a:r>
              <a:rPr lang="en-US" sz="1200" b="1" dirty="0">
                <a:solidFill>
                  <a:schemeClr val="tx1"/>
                </a:solidFill>
                <a:effectLst/>
                <a:latin typeface="Aharoni"/>
                <a:ea typeface="Calibri" panose="020F0502020204030204" pitchFamily="34" charset="0"/>
                <a:cs typeface="Aharoni"/>
              </a:rPr>
              <a:t>for</a:t>
            </a:r>
            <a:r>
              <a:rPr lang="en-US" sz="1200" b="1" dirty="0">
                <a:solidFill>
                  <a:schemeClr val="tx1"/>
                </a:solidFill>
                <a:latin typeface="Aharoni"/>
                <a:ea typeface="Calibri" panose="020F0502020204030204" pitchFamily="34" charset="0"/>
                <a:cs typeface="Aharoni"/>
              </a:rPr>
              <a:t> your </a:t>
            </a:r>
            <a:r>
              <a:rPr lang="en-US" sz="1200" b="1" dirty="0">
                <a:solidFill>
                  <a:schemeClr val="tx1"/>
                </a:solidFill>
                <a:effectLst/>
                <a:latin typeface="Aharoni"/>
                <a:ea typeface="Calibri" panose="020F0502020204030204" pitchFamily="34" charset="0"/>
                <a:cs typeface="Aharoni"/>
              </a:rPr>
              <a:t>church and its members</a:t>
            </a:r>
            <a:r>
              <a:rPr lang="en-US" sz="1200" b="1" dirty="0">
                <a:solidFill>
                  <a:schemeClr val="tx1"/>
                </a:solidFill>
                <a:latin typeface="Aharoni"/>
                <a:ea typeface="Calibri" panose="020F0502020204030204" pitchFamily="34" charset="0"/>
                <a:cs typeface="Aharoni"/>
              </a:rPr>
              <a:t> and we have the Roadmap to lead you to the Financial Independence you truly deserve. </a:t>
            </a:r>
            <a:endParaRPr lang="en-US" sz="1100" b="1" dirty="0">
              <a:solidFill>
                <a:schemeClr val="tx1"/>
              </a:solidFill>
              <a:latin typeface="Calibri Light" panose="020F03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9</a:t>
            </a:fld>
            <a:endParaRPr lang="en-US"/>
          </a:p>
        </p:txBody>
      </p:sp>
    </p:spTree>
    <p:extLst>
      <p:ext uri="{BB962C8B-B14F-4D97-AF65-F5344CB8AC3E}">
        <p14:creationId xmlns:p14="http://schemas.microsoft.com/office/powerpoint/2010/main" val="3607561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dirty="0">
                <a:effectLst/>
                <a:latin typeface="Arial Black" panose="020B0A04020102020204" pitchFamily="34" charset="0"/>
                <a:cs typeface="Aharoni"/>
              </a:rPr>
              <a:t>Financial Literacy is a </a:t>
            </a:r>
            <a:r>
              <a:rPr lang="en-US" sz="1200" b="1" dirty="0">
                <a:solidFill>
                  <a:srgbClr val="D18D05"/>
                </a:solidFill>
                <a:effectLst/>
                <a:latin typeface="Arial Black" panose="020B0A04020102020204" pitchFamily="34" charset="0"/>
                <a:cs typeface="Aharoni"/>
              </a:rPr>
              <a:t>MUST</a:t>
            </a:r>
            <a:r>
              <a:rPr lang="en-US" sz="1200" b="1" dirty="0">
                <a:effectLst/>
                <a:latin typeface="Arial Black" panose="020B0A04020102020204" pitchFamily="34" charset="0"/>
                <a:cs typeface="Aharoni"/>
              </a:rPr>
              <a:t> for</a:t>
            </a:r>
            <a:r>
              <a:rPr lang="en-US" sz="1200" b="1" dirty="0">
                <a:latin typeface="Arial Black" panose="020B0A04020102020204" pitchFamily="34" charset="0"/>
                <a:cs typeface="Aharoni"/>
              </a:rPr>
              <a:t> </a:t>
            </a:r>
            <a:r>
              <a:rPr lang="en-US" sz="1200" b="1" dirty="0">
                <a:effectLst/>
                <a:latin typeface="Arial Black" panose="020B0A04020102020204" pitchFamily="34" charset="0"/>
                <a:cs typeface="Aharoni"/>
              </a:rPr>
              <a:t>Faith-Based </a:t>
            </a:r>
            <a:r>
              <a:rPr lang="en-US" sz="1200" b="1" dirty="0">
                <a:latin typeface="Arial Black" panose="020B0A04020102020204" pitchFamily="34" charset="0"/>
                <a:cs typeface="Aharoni"/>
              </a:rPr>
              <a:t>Communities, </a:t>
            </a:r>
            <a:r>
              <a:rPr lang="en-US" sz="1200" b="1" dirty="0">
                <a:effectLst/>
                <a:latin typeface="Arial Black" panose="020B0A04020102020204" pitchFamily="34" charset="0"/>
                <a:cs typeface="Aharoni"/>
              </a:rPr>
              <a:t>if </a:t>
            </a:r>
            <a:r>
              <a:rPr lang="en-US" sz="1200" b="1" dirty="0">
                <a:latin typeface="Arial Black" panose="020B0A04020102020204" pitchFamily="34" charset="0"/>
                <a:cs typeface="Aharoni"/>
              </a:rPr>
              <a:t>you </a:t>
            </a:r>
            <a:r>
              <a:rPr lang="en-US" sz="1200" b="1" dirty="0">
                <a:effectLst/>
                <a:latin typeface="Arial Black" panose="020B0A04020102020204" pitchFamily="34" charset="0"/>
                <a:cs typeface="Aharoni"/>
              </a:rPr>
              <a:t>are going to remain relevant.</a:t>
            </a:r>
            <a:r>
              <a:rPr lang="en-US" sz="1200" b="1" dirty="0">
                <a:latin typeface="Arial Black" panose="020B0A04020102020204" pitchFamily="34" charset="0"/>
                <a:cs typeface="Aharoni"/>
              </a:rPr>
              <a:t> </a:t>
            </a:r>
            <a:r>
              <a:rPr lang="en-US" sz="1200" b="1" dirty="0">
                <a:effectLst/>
                <a:latin typeface="Arial Black" panose="020B0A04020102020204" pitchFamily="34" charset="0"/>
                <a:cs typeface="Aharoni"/>
              </a:rPr>
              <a:t>The Stakes are too high to remain ignorant</a:t>
            </a:r>
            <a:r>
              <a:rPr lang="en-US" sz="1200" b="1" dirty="0">
                <a:latin typeface="Arial Black" panose="020B0A04020102020204" pitchFamily="34" charset="0"/>
                <a:cs typeface="Aharoni"/>
              </a:rPr>
              <a:t>, especially in relation to Financial Matters.</a:t>
            </a:r>
            <a:endParaRPr lang="en-US" sz="1050" dirty="0">
              <a:latin typeface="Arial Black" panose="020B0A04020102020204" pitchFamily="34" charset="0"/>
              <a:cs typeface="Calibri"/>
            </a:endParaRPr>
          </a:p>
          <a:p>
            <a:pPr algn="l"/>
            <a:r>
              <a:rPr lang="en-US" sz="1200" b="1" dirty="0">
                <a:solidFill>
                  <a:srgbClr val="0033CC"/>
                </a:solidFill>
                <a:latin typeface="Arial Black" panose="020B0A04020102020204" pitchFamily="34" charset="0"/>
                <a:cs typeface="Aharoni"/>
              </a:rPr>
              <a:t>We strongly believe Kingdom Economics Educational Platform System, is the solution for such a time as this.  </a:t>
            </a:r>
          </a:p>
          <a:p>
            <a:pPr algn="l"/>
            <a:r>
              <a:rPr lang="en-US" sz="1200" b="1" dirty="0">
                <a:latin typeface="Arial Black" panose="020B0A04020102020204" pitchFamily="34" charset="0"/>
                <a:cs typeface="Aharoni"/>
              </a:rPr>
              <a:t>The world has changed and impacted our Churches, Jobs, and our Families.  We need to stop the ignorance and open the eyes of our understanding and learn fundamentals for a better way.  In</a:t>
            </a:r>
            <a:r>
              <a:rPr lang="en-US" sz="1200" b="1" dirty="0">
                <a:effectLst/>
                <a:latin typeface="Arial Black" panose="020B0A04020102020204" pitchFamily="34" charset="0"/>
                <a:cs typeface="Aharoni"/>
              </a:rPr>
              <a:t> Today’s </a:t>
            </a:r>
            <a:r>
              <a:rPr lang="en-US" sz="1200" b="1" dirty="0">
                <a:latin typeface="Arial Black" panose="020B0A04020102020204" pitchFamily="34" charset="0"/>
                <a:cs typeface="Aharoni"/>
              </a:rPr>
              <a:t>world Ignorance is a Choice, So make sure you Choose Wisely.</a:t>
            </a:r>
            <a:endParaRPr lang="en-US" sz="1050" dirty="0">
              <a:latin typeface="Arial Black" panose="020B0A04020102020204" pitchFamily="34" charset="0"/>
              <a:cs typeface="Calibri"/>
            </a:endParaRPr>
          </a:p>
          <a:p>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10</a:t>
            </a:fld>
            <a:endParaRPr lang="en-US"/>
          </a:p>
        </p:txBody>
      </p:sp>
    </p:spTree>
    <p:extLst>
      <p:ext uri="{BB962C8B-B14F-4D97-AF65-F5344CB8AC3E}">
        <p14:creationId xmlns:p14="http://schemas.microsoft.com/office/powerpoint/2010/main" val="3011354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07000"/>
              </a:lnSpc>
            </a:pPr>
            <a:r>
              <a:rPr lang="en-US" sz="2800" b="1" u="sng" dirty="0">
                <a:solidFill>
                  <a:srgbClr val="D18D05"/>
                </a:solidFill>
                <a:effectLst/>
                <a:latin typeface="Calibri"/>
                <a:ea typeface="Calibri" panose="020F0502020204030204" pitchFamily="34" charset="0"/>
                <a:cs typeface="Times New Roman"/>
              </a:rPr>
              <a:t>How It works</a:t>
            </a:r>
            <a:r>
              <a:rPr lang="en-US" sz="2800" b="1" u="sng" dirty="0">
                <a:solidFill>
                  <a:srgbClr val="D18D05"/>
                </a:solidFill>
                <a:latin typeface="Calibri"/>
                <a:ea typeface="Calibri" panose="020F0502020204030204" pitchFamily="34" charset="0"/>
                <a:cs typeface="Times New Roman"/>
              </a:rPr>
              <a:t> </a:t>
            </a:r>
          </a:p>
          <a:p>
            <a:pPr algn="l" rtl="0" fontAlgn="base"/>
            <a:endParaRPr lang="en-US" sz="100" b="0" i="0" dirty="0">
              <a:solidFill>
                <a:srgbClr val="FFFFFF"/>
              </a:solidFill>
              <a:effectLst/>
              <a:latin typeface="Segoe UI" panose="020B0502040204020203" pitchFamily="34" charset="0"/>
            </a:endParaRPr>
          </a:p>
          <a:p>
            <a:pPr algn="l" rtl="0" fontAlgn="base"/>
            <a:r>
              <a:rPr lang="en-US" sz="1800" b="1" i="1" u="none" strike="noStrike" dirty="0">
                <a:effectLst/>
                <a:latin typeface="Calibri" panose="020F0502020204030204" pitchFamily="34" charset="0"/>
              </a:rPr>
              <a:t>-</a:t>
            </a:r>
            <a:r>
              <a:rPr lang="en-US" sz="1800" u="none" strike="noStrike" dirty="0">
                <a:effectLst/>
                <a:latin typeface="Calibri" panose="020F0502020204030204" pitchFamily="34" charset="0"/>
              </a:rPr>
              <a:t>Each Church that </a:t>
            </a:r>
            <a:r>
              <a:rPr lang="en-US" sz="1800" dirty="0">
                <a:latin typeface="Calibri" panose="020F0502020204030204" pitchFamily="34" charset="0"/>
              </a:rPr>
              <a:t>agrees to become a </a:t>
            </a:r>
            <a:r>
              <a:rPr lang="en-US" sz="1800" b="1" i="1" dirty="0">
                <a:solidFill>
                  <a:srgbClr val="0033CC"/>
                </a:solidFill>
                <a:latin typeface="Calibri" panose="020F0502020204030204" pitchFamily="34" charset="0"/>
              </a:rPr>
              <a:t>Partnering Hosts Church, shall establish a Community of 60. The Pastors of each church</a:t>
            </a:r>
            <a:r>
              <a:rPr lang="en-US" sz="1800" b="1" dirty="0">
                <a:latin typeface="Calibri" panose="020F0502020204030204" pitchFamily="34" charset="0"/>
              </a:rPr>
              <a:t> </a:t>
            </a:r>
            <a:r>
              <a:rPr lang="en-US" sz="1800" b="1" dirty="0">
                <a:solidFill>
                  <a:srgbClr val="B88800"/>
                </a:solidFill>
                <a:latin typeface="Calibri" panose="020F0502020204030204" pitchFamily="34" charset="0"/>
              </a:rPr>
              <a:t>must identify </a:t>
            </a:r>
            <a:r>
              <a:rPr lang="en-US" sz="1800" b="1" dirty="0">
                <a:solidFill>
                  <a:srgbClr val="0033CC"/>
                </a:solidFill>
                <a:latin typeface="Calibri" panose="020F0502020204030204" pitchFamily="34" charset="0"/>
              </a:rPr>
              <a:t>12 </a:t>
            </a:r>
            <a:r>
              <a:rPr lang="en-US" sz="1800" b="1" i="1" dirty="0">
                <a:solidFill>
                  <a:srgbClr val="0033CC"/>
                </a:solidFill>
                <a:latin typeface="Calibri" panose="020F0502020204030204" pitchFamily="34" charset="0"/>
              </a:rPr>
              <a:t>Kingdom Finance Leaders</a:t>
            </a:r>
            <a:r>
              <a:rPr lang="en-US" sz="1800" b="1" dirty="0">
                <a:latin typeface="Calibri" panose="020F0502020204030204" pitchFamily="34" charset="0"/>
              </a:rPr>
              <a:t>, </a:t>
            </a:r>
            <a:r>
              <a:rPr lang="en-US" sz="1800" dirty="0">
                <a:latin typeface="Calibri" panose="020F0502020204030204" pitchFamily="34" charset="0"/>
              </a:rPr>
              <a:t>who will be assigned 5 Members each, to Manage and Assist, as they matriculate through the various Levels of Course work. </a:t>
            </a:r>
            <a:endParaRPr lang="en-US" sz="1800" u="none" strike="noStrike" dirty="0">
              <a:effectLst/>
              <a:latin typeface="Calibri" panose="020F0502020204030204" pitchFamily="34" charset="0"/>
            </a:endParaRPr>
          </a:p>
          <a:p>
            <a:pPr algn="l" rtl="0" fontAlgn="base"/>
            <a:r>
              <a:rPr lang="en-US" sz="1800" b="1" i="1" u="none" strike="noStrike" dirty="0">
                <a:effectLst/>
                <a:latin typeface="Calibri" panose="020F0502020204030204" pitchFamily="34" charset="0"/>
              </a:rPr>
              <a:t>-</a:t>
            </a:r>
            <a:r>
              <a:rPr lang="en-US" sz="1800" b="1" i="1" u="none" strike="noStrike" dirty="0">
                <a:solidFill>
                  <a:srgbClr val="0033CC"/>
                </a:solidFill>
                <a:effectLst/>
                <a:latin typeface="Calibri" panose="020F0502020204030204" pitchFamily="34" charset="0"/>
              </a:rPr>
              <a:t>Register for a Membership Account </a:t>
            </a:r>
            <a:r>
              <a:rPr lang="en-US" sz="1800" b="1" i="1" u="none" strike="noStrike" dirty="0">
                <a:effectLst/>
                <a:latin typeface="Calibri" panose="020F0502020204030204" pitchFamily="34" charset="0"/>
              </a:rPr>
              <a:t> </a:t>
            </a:r>
            <a:r>
              <a:rPr lang="en-US" sz="1800" b="1" i="0" u="none" strike="noStrike" dirty="0">
                <a:solidFill>
                  <a:srgbClr val="B88800"/>
                </a:solidFill>
                <a:effectLst/>
                <a:latin typeface="Calibri" panose="020F0502020204030204" pitchFamily="34" charset="0"/>
              </a:rPr>
              <a:t>on our Secure Web Based Digital Platform </a:t>
            </a:r>
            <a:r>
              <a:rPr lang="en-US" sz="1800" i="0" u="none" strike="noStrike" dirty="0">
                <a:effectLst/>
                <a:latin typeface="Calibri" panose="020F0502020204030204" pitchFamily="34" charset="0"/>
              </a:rPr>
              <a:t>and o</a:t>
            </a:r>
            <a:r>
              <a:rPr lang="en-US" sz="1800" b="0" i="0" u="none" strike="noStrike" dirty="0">
                <a:effectLst/>
                <a:latin typeface="Calibri" panose="020F0502020204030204" pitchFamily="34" charset="0"/>
              </a:rPr>
              <a:t>btain immediate access to KEEPS Online University (KOU) to start your Pathway to Financial Freedom.</a:t>
            </a:r>
            <a:r>
              <a:rPr lang="en-US" sz="1800" b="0" i="0" dirty="0">
                <a:effectLst/>
                <a:latin typeface="Calibri" panose="020F0502020204030204" pitchFamily="34" charset="0"/>
              </a:rPr>
              <a:t>​</a:t>
            </a:r>
            <a:endParaRPr lang="en-US" sz="1800" b="0" i="0" dirty="0">
              <a:effectLst/>
              <a:latin typeface="Segoe UI" panose="020B0502040204020203" pitchFamily="34" charset="0"/>
            </a:endParaRPr>
          </a:p>
          <a:p>
            <a:pPr algn="l" rtl="0" fontAlgn="base"/>
            <a:r>
              <a:rPr lang="en-US" sz="1800" b="1" dirty="0">
                <a:latin typeface="Calibri" panose="020F0502020204030204" pitchFamily="34" charset="0"/>
              </a:rPr>
              <a:t>-</a:t>
            </a:r>
            <a:r>
              <a:rPr lang="en-US" sz="1800" b="1" i="1" u="none" strike="noStrike" dirty="0">
                <a:solidFill>
                  <a:srgbClr val="0033CC"/>
                </a:solidFill>
                <a:effectLst/>
                <a:latin typeface="Calibri" panose="020F0502020204030204" pitchFamily="34" charset="0"/>
              </a:rPr>
              <a:t>All Members start off at Level 1</a:t>
            </a:r>
            <a:r>
              <a:rPr lang="en-US" sz="1800" b="1" dirty="0">
                <a:solidFill>
                  <a:srgbClr val="0033CC"/>
                </a:solidFill>
                <a:latin typeface="Calibri" panose="020F0502020204030204" pitchFamily="34" charset="0"/>
              </a:rPr>
              <a:t> </a:t>
            </a:r>
            <a:r>
              <a:rPr lang="en-US" sz="1800" dirty="0">
                <a:latin typeface="Calibri" panose="020F0502020204030204" pitchFamily="34" charset="0"/>
              </a:rPr>
              <a:t>within </a:t>
            </a:r>
            <a:r>
              <a:rPr lang="en-US" sz="1800" b="1" dirty="0">
                <a:solidFill>
                  <a:srgbClr val="B88800"/>
                </a:solidFill>
                <a:latin typeface="Calibri" panose="020F0502020204030204" pitchFamily="34" charset="0"/>
              </a:rPr>
              <a:t>KEEPS Online University </a:t>
            </a:r>
            <a:r>
              <a:rPr lang="en-US" sz="1800" dirty="0">
                <a:latin typeface="Calibri" panose="020F0502020204030204" pitchFamily="34" charset="0"/>
              </a:rPr>
              <a:t>and gain access to the Level 1 Courses. </a:t>
            </a:r>
            <a:endParaRPr lang="en-US" sz="1800" i="0" dirty="0">
              <a:effectLst/>
              <a:latin typeface="Segoe UI" panose="020B0502040204020203" pitchFamily="34" charset="0"/>
            </a:endParaRPr>
          </a:p>
          <a:p>
            <a:pPr fontAlgn="base"/>
            <a:r>
              <a:rPr lang="en-US" sz="1800" b="1" dirty="0">
                <a:latin typeface="Calibri" panose="020F0502020204030204" pitchFamily="34" charset="0"/>
              </a:rPr>
              <a:t>-</a:t>
            </a:r>
            <a:r>
              <a:rPr lang="en-US" sz="1800" u="none" strike="noStrike" dirty="0">
                <a:solidFill>
                  <a:schemeClr val="tx1"/>
                </a:solidFill>
                <a:effectLst/>
                <a:latin typeface="Calibri" panose="020F0502020204030204" pitchFamily="34" charset="0"/>
              </a:rPr>
              <a:t>Once a Member has </a:t>
            </a:r>
            <a:r>
              <a:rPr lang="en-US" sz="1800" b="1" i="1" u="none" strike="noStrike" dirty="0">
                <a:solidFill>
                  <a:srgbClr val="0033CC"/>
                </a:solidFill>
                <a:effectLst/>
                <a:latin typeface="Calibri" panose="020F0502020204030204" pitchFamily="34" charset="0"/>
              </a:rPr>
              <a:t>Satisfactorily</a:t>
            </a:r>
            <a:r>
              <a:rPr lang="en-US" sz="1800" u="none" strike="noStrike" dirty="0">
                <a:solidFill>
                  <a:srgbClr val="0033CC"/>
                </a:solidFill>
                <a:effectLst/>
                <a:latin typeface="Calibri" panose="020F0502020204030204" pitchFamily="34" charset="0"/>
              </a:rPr>
              <a:t> </a:t>
            </a:r>
            <a:r>
              <a:rPr lang="en-US" sz="1800" b="1" i="1" u="none" strike="noStrike" dirty="0">
                <a:solidFill>
                  <a:srgbClr val="0033CC"/>
                </a:solidFill>
                <a:effectLst/>
                <a:latin typeface="Calibri" panose="020F0502020204030204" pitchFamily="34" charset="0"/>
              </a:rPr>
              <a:t>Completed the Course Work and passed the accompanying Assessment</a:t>
            </a:r>
            <a:r>
              <a:rPr lang="en-US" sz="1800" u="none" strike="noStrike" dirty="0">
                <a:solidFill>
                  <a:srgbClr val="0033CC"/>
                </a:solidFill>
                <a:effectLst/>
                <a:latin typeface="Calibri" panose="020F0502020204030204" pitchFamily="34" charset="0"/>
              </a:rPr>
              <a:t> </a:t>
            </a:r>
            <a:r>
              <a:rPr lang="en-US" sz="1800" u="none" strike="noStrike" dirty="0">
                <a:solidFill>
                  <a:schemeClr val="tx1"/>
                </a:solidFill>
                <a:effectLst/>
                <a:latin typeface="Calibri" panose="020F0502020204030204" pitchFamily="34" charset="0"/>
              </a:rPr>
              <a:t>for that </a:t>
            </a:r>
            <a:r>
              <a:rPr lang="en-US" sz="1800" dirty="0">
                <a:solidFill>
                  <a:schemeClr val="tx1"/>
                </a:solidFill>
                <a:latin typeface="Calibri" panose="020F0502020204030204" pitchFamily="34" charset="0"/>
              </a:rPr>
              <a:t>Level C</a:t>
            </a:r>
            <a:r>
              <a:rPr lang="en-US" sz="1800" u="none" strike="noStrike" dirty="0">
                <a:solidFill>
                  <a:schemeClr val="tx1"/>
                </a:solidFill>
                <a:effectLst/>
                <a:latin typeface="Calibri" panose="020F0502020204030204" pitchFamily="34" charset="0"/>
              </a:rPr>
              <a:t>ourse, </a:t>
            </a:r>
            <a:r>
              <a:rPr lang="en-US" sz="1800" b="1" i="1" dirty="0">
                <a:solidFill>
                  <a:srgbClr val="0033CC"/>
                </a:solidFill>
                <a:latin typeface="Calibri" panose="020F0502020204030204" pitchFamily="34" charset="0"/>
              </a:rPr>
              <a:t>access to the next level course will be unlocked</a:t>
            </a:r>
            <a:r>
              <a:rPr lang="en-US" sz="1800" dirty="0">
                <a:solidFill>
                  <a:schemeClr val="tx1"/>
                </a:solidFill>
                <a:latin typeface="Calibri" panose="020F0502020204030204" pitchFamily="34" charset="0"/>
              </a:rPr>
              <a:t>. </a:t>
            </a:r>
            <a:r>
              <a:rPr lang="en-US" sz="1800" u="none" strike="noStrike" dirty="0">
                <a:solidFill>
                  <a:schemeClr val="tx1"/>
                </a:solidFill>
                <a:effectLst/>
                <a:latin typeface="Calibri" panose="020F0502020204030204" pitchFamily="34" charset="0"/>
              </a:rPr>
              <a:t> </a:t>
            </a:r>
          </a:p>
          <a:p>
            <a:pPr algn="l" rtl="0" fontAlgn="base"/>
            <a:r>
              <a:rPr lang="en-US" sz="1800" b="0" i="0" u="none" strike="noStrike" dirty="0">
                <a:effectLst/>
                <a:latin typeface="Calibri" panose="020F0502020204030204" pitchFamily="34" charset="0"/>
              </a:rPr>
              <a:t>-Each time a Member successfully completes each Level in KOU &amp; advances to the next,</a:t>
            </a:r>
            <a:r>
              <a:rPr lang="en-US" sz="1800" b="0" i="0" u="none" strike="noStrike" dirty="0">
                <a:solidFill>
                  <a:srgbClr val="FFFFFF"/>
                </a:solidFill>
                <a:effectLst/>
                <a:latin typeface="Calibri" panose="020F0502020204030204" pitchFamily="34" charset="0"/>
              </a:rPr>
              <a:t> </a:t>
            </a:r>
            <a:r>
              <a:rPr lang="en-US" sz="1800" b="1" i="1" dirty="0">
                <a:solidFill>
                  <a:srgbClr val="0033CC"/>
                </a:solidFill>
                <a:latin typeface="Calibri" panose="020F0502020204030204" pitchFamily="34" charset="0"/>
              </a:rPr>
              <a:t>their</a:t>
            </a:r>
            <a:r>
              <a:rPr lang="en-US" sz="1800" b="1" i="1" u="none" strike="noStrike" dirty="0">
                <a:solidFill>
                  <a:srgbClr val="0033CC"/>
                </a:solidFill>
                <a:effectLst/>
                <a:latin typeface="Calibri" panose="020F0502020204030204" pitchFamily="34" charset="0"/>
              </a:rPr>
              <a:t> Reward Payment increases</a:t>
            </a:r>
            <a:r>
              <a:rPr lang="en-US" sz="1800" b="1" i="1" dirty="0">
                <a:solidFill>
                  <a:srgbClr val="0033CC"/>
                </a:solidFill>
                <a:latin typeface="Calibri" panose="020F0502020204030204" pitchFamily="34" charset="0"/>
              </a:rPr>
              <a:t>.</a:t>
            </a:r>
            <a:r>
              <a:rPr lang="en-US" sz="1800" b="0" i="0" dirty="0">
                <a:effectLst/>
                <a:latin typeface="Calibri" panose="020F0502020204030204" pitchFamily="34" charset="0"/>
              </a:rPr>
              <a:t>​</a:t>
            </a:r>
            <a:endParaRPr lang="en-US" sz="1800" b="0" i="0" dirty="0">
              <a:effectLst/>
              <a:latin typeface="Segoe UI" panose="020B0502040204020203" pitchFamily="34" charset="0"/>
            </a:endParaRPr>
          </a:p>
          <a:p>
            <a:pPr algn="l" rtl="0" fontAlgn="base"/>
            <a:r>
              <a:rPr lang="en-US" sz="1800" b="0" i="0" u="none" strike="noStrike" dirty="0">
                <a:effectLst/>
                <a:latin typeface="Calibri" panose="020F0502020204030204" pitchFamily="34" charset="0"/>
              </a:rPr>
              <a:t>-</a:t>
            </a:r>
            <a:r>
              <a:rPr lang="en-US" sz="1800" u="none" strike="noStrike" dirty="0">
                <a:effectLst/>
                <a:latin typeface="Calibri" panose="020F0502020204030204" pitchFamily="34" charset="0"/>
              </a:rPr>
              <a:t>When a Member has</a:t>
            </a:r>
            <a:r>
              <a:rPr lang="en-US" sz="1800" u="none" strike="noStrike" dirty="0">
                <a:solidFill>
                  <a:srgbClr val="FFFFFF"/>
                </a:solidFill>
                <a:effectLst/>
                <a:latin typeface="Calibri" panose="020F0502020204030204" pitchFamily="34" charset="0"/>
              </a:rPr>
              <a:t> </a:t>
            </a:r>
            <a:r>
              <a:rPr lang="en-US" sz="1800" b="1" i="1" u="none" strike="noStrike" dirty="0">
                <a:solidFill>
                  <a:srgbClr val="0033CC"/>
                </a:solidFill>
                <a:effectLst/>
                <a:latin typeface="Calibri" panose="020F0502020204030204" pitchFamily="34" charset="0"/>
              </a:rPr>
              <a:t>successfully completed all 5 Levels of Courses in </a:t>
            </a:r>
            <a:r>
              <a:rPr lang="en-US" sz="1800" b="1" i="1" u="none" strike="noStrike" dirty="0" err="1">
                <a:solidFill>
                  <a:srgbClr val="0033CC"/>
                </a:solidFill>
                <a:effectLst/>
                <a:latin typeface="Calibri" panose="020F0502020204030204" pitchFamily="34" charset="0"/>
              </a:rPr>
              <a:t>KOU</a:t>
            </a:r>
            <a:r>
              <a:rPr lang="en-US" sz="1800" b="1" u="none" strike="noStrike" dirty="0" err="1">
                <a:solidFill>
                  <a:srgbClr val="FFFFFF"/>
                </a:solidFill>
                <a:effectLst/>
                <a:latin typeface="Calibri" panose="020F0502020204030204" pitchFamily="34" charset="0"/>
              </a:rPr>
              <a:t>,</a:t>
            </a:r>
            <a:r>
              <a:rPr lang="en-US" sz="1800" u="none" strike="noStrike" dirty="0" err="1">
                <a:effectLst/>
                <a:latin typeface="Calibri" panose="020F0502020204030204" pitchFamily="34" charset="0"/>
              </a:rPr>
              <a:t>he</a:t>
            </a:r>
            <a:r>
              <a:rPr lang="en-US" sz="1800" u="none" strike="noStrike" dirty="0">
                <a:effectLst/>
                <a:latin typeface="Calibri" panose="020F0502020204030204" pitchFamily="34" charset="0"/>
              </a:rPr>
              <a:t>/she now will qualify for the </a:t>
            </a:r>
            <a:r>
              <a:rPr lang="en-US" sz="1800" b="1" i="1" u="none" strike="noStrike" dirty="0">
                <a:solidFill>
                  <a:srgbClr val="0033CC"/>
                </a:solidFill>
                <a:effectLst/>
                <a:latin typeface="Calibri" panose="020F0502020204030204" pitchFamily="34" charset="0"/>
              </a:rPr>
              <a:t>Maximum Monthly Passive Rewards Benefit</a:t>
            </a:r>
            <a:r>
              <a:rPr lang="en-US" sz="1800" u="none" strike="noStrike" dirty="0">
                <a:effectLst/>
                <a:latin typeface="Calibri" panose="020F0502020204030204" pitchFamily="34" charset="0"/>
              </a:rPr>
              <a:t>.</a:t>
            </a:r>
            <a:endParaRPr lang="en-US" sz="1800" dirty="0">
              <a:effectLst/>
              <a:latin typeface="Segoe UI"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11</a:t>
            </a:fld>
            <a:endParaRPr lang="en-US"/>
          </a:p>
        </p:txBody>
      </p:sp>
    </p:spTree>
    <p:extLst>
      <p:ext uri="{BB962C8B-B14F-4D97-AF65-F5344CB8AC3E}">
        <p14:creationId xmlns:p14="http://schemas.microsoft.com/office/powerpoint/2010/main" val="3126519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MEMBERSHIP IN THIS EXCLUSIVE PROGRAM HAS IT’S PRIVILEGES</a:t>
            </a:r>
          </a:p>
          <a:p>
            <a:endParaRPr lang="en-US" sz="12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endParaRPr>
          </a:p>
          <a:p>
            <a:pPr algn="l"/>
            <a:r>
              <a:rPr lang="en-US" sz="12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You Can Take Advantage of a Full Range of Financial Educational Products &amp; Services, to Equip You for a Financially Secure Future</a:t>
            </a:r>
          </a:p>
          <a:p>
            <a:pPr algn="l"/>
            <a:r>
              <a:rPr lang="en-US" sz="12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All the information in KEEPS has been strategically formulated to help you establish your personal 4 Pillars of Wealth.</a:t>
            </a:r>
          </a:p>
          <a:p>
            <a:pPr algn="l"/>
            <a:r>
              <a:rPr lang="en-US" sz="12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Debt Elimination, Income Generator, Acquiring Assets and Asset Protection</a:t>
            </a:r>
          </a:p>
          <a:p>
            <a:pPr algn="l"/>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12</a:t>
            </a:fld>
            <a:endParaRPr lang="en-US"/>
          </a:p>
        </p:txBody>
      </p:sp>
    </p:spTree>
    <p:extLst>
      <p:ext uri="{BB962C8B-B14F-4D97-AF65-F5344CB8AC3E}">
        <p14:creationId xmlns:p14="http://schemas.microsoft.com/office/powerpoint/2010/main" val="1691278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none" spc="0" dirty="0">
                <a:ln w="13462">
                  <a:solidFill>
                    <a:schemeClr val="bg1"/>
                  </a:solidFill>
                  <a:prstDash val="solid"/>
                </a:ln>
                <a:solidFill>
                  <a:srgbClr val="0033CC"/>
                </a:solidFill>
                <a:effectLst>
                  <a:outerShdw dist="38100" dir="2700000" algn="bl" rotWithShape="0">
                    <a:schemeClr val="accent5"/>
                  </a:outerShdw>
                </a:effectLst>
              </a:rPr>
              <a:t>MEMBERSHIP BENEFITS OF KEEPS provides access to lifechanging Education, Products &amp; Services.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cap="none" spc="0" dirty="0">
              <a:ln w="13462">
                <a:solidFill>
                  <a:schemeClr val="bg1"/>
                </a:solidFill>
                <a:prstDash val="solid"/>
              </a:ln>
              <a:solidFill>
                <a:srgbClr val="0033CC"/>
              </a:solidFill>
              <a:effectLst>
                <a:outerShdw dist="38100" dir="2700000" algn="bl" rotWithShape="0">
                  <a:schemeClr val="accent5"/>
                </a:outerShdw>
              </a:effectLst>
            </a:endParaRPr>
          </a:p>
          <a:p>
            <a:pPr algn="l"/>
            <a:r>
              <a:rPr lang="en-US" sz="1200" b="1" cap="none" spc="0"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EACH K.O.U. LEVEL FEATURES DIFFERENT </a:t>
            </a:r>
            <a:r>
              <a:rPr lang="en-US" sz="1200" b="1"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COURSES THAT ARE ALL DESIGNED WITH A MEMBERS FINANCIAL INDEPENDENCE</a:t>
            </a:r>
          </a:p>
          <a:p>
            <a:pPr algn="l"/>
            <a:r>
              <a:rPr lang="en-US" sz="1200" b="1"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IN MIND </a:t>
            </a:r>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13</a:t>
            </a:fld>
            <a:endParaRPr lang="en-US"/>
          </a:p>
        </p:txBody>
      </p:sp>
    </p:spTree>
    <p:extLst>
      <p:ext uri="{BB962C8B-B14F-4D97-AF65-F5344CB8AC3E}">
        <p14:creationId xmlns:p14="http://schemas.microsoft.com/office/powerpoint/2010/main" val="2629682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pPr>
            <a:r>
              <a:rPr lang="en-US" sz="1400" b="1" dirty="0">
                <a:solidFill>
                  <a:srgbClr val="0033CC"/>
                </a:solidFill>
                <a:latin typeface="Aharoni"/>
                <a:ea typeface="Calibri" panose="020F0502020204030204" pitchFamily="34" charset="0"/>
                <a:cs typeface="Aharoni"/>
              </a:rPr>
              <a:t>WHAT’S IN IT FOR YOU AS A MEMBER OF </a:t>
            </a:r>
            <a:endParaRPr lang="en-US" sz="1400" b="1" dirty="0">
              <a:solidFill>
                <a:srgbClr val="0033CC"/>
              </a:solidFill>
              <a:effectLst/>
              <a:latin typeface="Aharoni" panose="02010803020104030203" pitchFamily="2" charset="-79"/>
              <a:ea typeface="Calibri" panose="020F0502020204030204" pitchFamily="34" charset="0"/>
              <a:cs typeface="Aharoni" panose="02010803020104030203" pitchFamily="2" charset="-79"/>
            </a:endParaRPr>
          </a:p>
          <a:p>
            <a:pPr marL="0" marR="0" algn="l">
              <a:lnSpc>
                <a:spcPct val="107000"/>
              </a:lnSpc>
              <a:spcBef>
                <a:spcPts val="0"/>
              </a:spcBef>
              <a:spcAft>
                <a:spcPts val="0"/>
              </a:spcAft>
            </a:pPr>
            <a:r>
              <a:rPr lang="en-US" sz="1400" b="1" dirty="0">
                <a:solidFill>
                  <a:srgbClr val="D18D05"/>
                </a:solidFill>
                <a:effectLst/>
                <a:latin typeface="Arial Black" panose="020B0A04020102020204" pitchFamily="34" charset="0"/>
                <a:ea typeface="Calibri" panose="020F0502020204030204" pitchFamily="34" charset="0"/>
                <a:cs typeface="Aharoni"/>
              </a:rPr>
              <a:t>Kingdom Economics Education Platform System</a:t>
            </a:r>
          </a:p>
          <a:p>
            <a:pPr algn="l">
              <a:lnSpc>
                <a:spcPct val="107000"/>
              </a:lnSpc>
            </a:pPr>
            <a:r>
              <a:rPr lang="en-US" sz="1200" b="1" dirty="0">
                <a:solidFill>
                  <a:srgbClr val="0033CC"/>
                </a:solidFill>
                <a:latin typeface="Arial Black" panose="020B0A04020102020204" pitchFamily="34" charset="0"/>
                <a:ea typeface="Calibri" panose="020F0502020204030204" pitchFamily="34" charset="0"/>
                <a:cs typeface="Aharoni"/>
              </a:rPr>
              <a:t>-Access to a Full Range of Financial Education, Products &amp; Services, through the KEEPS Online University, valued at over $10,000</a:t>
            </a:r>
            <a:endParaRPr lang="en-US" sz="1800" dirty="0">
              <a:solidFill>
                <a:srgbClr val="0033CC"/>
              </a:solidFill>
              <a:latin typeface="Arial Black" panose="020B0A04020102020204" pitchFamily="34" charset="0"/>
              <a:cs typeface="Calibri"/>
            </a:endParaRPr>
          </a:p>
          <a:p>
            <a:pPr algn="l">
              <a:lnSpc>
                <a:spcPct val="107000"/>
              </a:lnSpc>
            </a:pPr>
            <a:r>
              <a:rPr lang="en-US" sz="1200" b="1" dirty="0">
                <a:solidFill>
                  <a:srgbClr val="0033CC"/>
                </a:solidFill>
                <a:latin typeface="Arial Black" panose="020B0A04020102020204" pitchFamily="34" charset="0"/>
                <a:ea typeface="Calibri" panose="020F0502020204030204" pitchFamily="34" charset="0"/>
                <a:cs typeface="Aharoni"/>
              </a:rPr>
              <a:t>-Ability to Obtain a Continuous Passive Income &amp; Sustain it for long term Financial Security</a:t>
            </a:r>
            <a:endParaRPr lang="en-US" sz="1200" dirty="0">
              <a:solidFill>
                <a:srgbClr val="0033CC"/>
              </a:solidFill>
              <a:effectLst/>
              <a:latin typeface="Arial Black" panose="020B0A04020102020204" pitchFamily="34" charset="0"/>
              <a:ea typeface="Calibri" panose="020F0502020204030204" pitchFamily="34" charset="0"/>
              <a:cs typeface="Aharoni"/>
            </a:endParaRPr>
          </a:p>
          <a:p>
            <a:pPr algn="l">
              <a:lnSpc>
                <a:spcPct val="107000"/>
              </a:lnSpc>
            </a:pPr>
            <a:r>
              <a:rPr lang="en-US" sz="1200" b="1" dirty="0">
                <a:solidFill>
                  <a:srgbClr val="0033CC"/>
                </a:solidFill>
                <a:latin typeface="Arial Black" panose="020B0A04020102020204" pitchFamily="34" charset="0"/>
                <a:ea typeface="Calibri" panose="020F0502020204030204" pitchFamily="34" charset="0"/>
                <a:cs typeface="Aharoni"/>
              </a:rPr>
              <a:t>-Confidence in knowing that you are laying the foundation for Financial Independence by applying all the education, tips &amp; tools provided though KEEPS Online University</a:t>
            </a:r>
          </a:p>
          <a:p>
            <a:pPr algn="l">
              <a:lnSpc>
                <a:spcPct val="107000"/>
              </a:lnSpc>
            </a:pPr>
            <a:r>
              <a:rPr lang="en-US" sz="1200" dirty="0">
                <a:solidFill>
                  <a:srgbClr val="0033CC"/>
                </a:solidFill>
                <a:latin typeface="Arial Black" panose="020B0A04020102020204" pitchFamily="34" charset="0"/>
                <a:ea typeface="Calibri" panose="020F0502020204030204" pitchFamily="34" charset="0"/>
                <a:cs typeface="Aharoni"/>
              </a:rPr>
              <a:t>-An Opportunity to be a Generous Monthly Financial Contributor to Your Local Church or Organization</a:t>
            </a:r>
            <a:endParaRPr lang="en-US" sz="1200" dirty="0">
              <a:solidFill>
                <a:srgbClr val="0033CC"/>
              </a:solidFill>
              <a:latin typeface="Arial Black" panose="020B0A04020102020204" pitchFamily="34" charset="0"/>
              <a:ea typeface="Calibri" panose="020F0502020204030204" pitchFamily="34" charset="0"/>
              <a:cs typeface="Aharoni" panose="02010803020104030203" pitchFamily="2" charset="-79"/>
            </a:endParaRPr>
          </a:p>
          <a:p>
            <a:pPr algn="l">
              <a:lnSpc>
                <a:spcPct val="107000"/>
              </a:lnSpc>
            </a:pPr>
            <a:r>
              <a:rPr lang="en-US" sz="1200" dirty="0">
                <a:solidFill>
                  <a:srgbClr val="0033CC"/>
                </a:solidFill>
                <a:effectLst/>
                <a:latin typeface="Arial Black" panose="020B0A04020102020204" pitchFamily="34" charset="0"/>
                <a:ea typeface="Calibri" panose="020F0502020204030204" pitchFamily="34" charset="0"/>
                <a:cs typeface="Aharoni"/>
              </a:rPr>
              <a:t>-An </a:t>
            </a:r>
            <a:r>
              <a:rPr lang="en-US" sz="1200" dirty="0">
                <a:solidFill>
                  <a:srgbClr val="0033CC"/>
                </a:solidFill>
                <a:latin typeface="Arial Black" panose="020B0A04020102020204" pitchFamily="34" charset="0"/>
                <a:ea typeface="Calibri" panose="020F0502020204030204" pitchFamily="34" charset="0"/>
                <a:cs typeface="Aharoni"/>
              </a:rPr>
              <a:t>Established pathway to building Wealth that can be passed down to generations</a:t>
            </a:r>
            <a:endParaRPr lang="en-US" sz="1200" dirty="0">
              <a:solidFill>
                <a:srgbClr val="0033CC"/>
              </a:solidFill>
              <a:effectLst/>
              <a:latin typeface="Arial Black" panose="020B0A04020102020204" pitchFamily="34" charset="0"/>
              <a:ea typeface="Calibri" panose="020F0502020204030204" pitchFamily="34" charset="0"/>
              <a:cs typeface="Aharoni"/>
            </a:endParaRPr>
          </a:p>
          <a:p>
            <a:pPr algn="l"/>
            <a:endParaRPr lang="en-US" dirty="0">
              <a:cs typeface="Calibri"/>
            </a:endParaRPr>
          </a:p>
          <a:p>
            <a:pPr algn="l"/>
            <a:endParaRPr lang="en-US" dirty="0">
              <a:cs typeface="Calibri"/>
            </a:endParaRPr>
          </a:p>
          <a:p>
            <a:pPr algn="l"/>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A0C391D-9F37-4898-8073-A258BD76F6D4}" type="slidenum">
              <a:rPr lang="en-US" smtClean="0"/>
              <a:t>14</a:t>
            </a:fld>
            <a:endParaRPr lang="en-US"/>
          </a:p>
        </p:txBody>
      </p:sp>
    </p:spTree>
    <p:extLst>
      <p:ext uri="{BB962C8B-B14F-4D97-AF65-F5344CB8AC3E}">
        <p14:creationId xmlns:p14="http://schemas.microsoft.com/office/powerpoint/2010/main" val="1334584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best part of what KEEPS has to offer is the fact that the Membership Fee is only $289 per month. The 1</a:t>
            </a:r>
            <a:r>
              <a:rPr lang="en-US" baseline="30000" dirty="0"/>
              <a:t>st</a:t>
            </a:r>
            <a:r>
              <a:rPr lang="en-US" dirty="0"/>
              <a:t> Monthly fee payment is due at the time of enrollment and then will be due 30 days thereafter and repeated each month, every 30 days. For Members Convenience, Membership Fees will be Automatically Deducted from their Rewards Balance following the 1</a:t>
            </a:r>
            <a:r>
              <a:rPr lang="en-US" baseline="30000" dirty="0"/>
              <a:t>st</a:t>
            </a:r>
            <a:r>
              <a:rPr lang="en-US" dirty="0"/>
              <a:t> Payment, when it becomes due. </a:t>
            </a:r>
          </a:p>
        </p:txBody>
      </p:sp>
      <p:sp>
        <p:nvSpPr>
          <p:cNvPr id="4" name="Slide Number Placeholder 3"/>
          <p:cNvSpPr>
            <a:spLocks noGrp="1"/>
          </p:cNvSpPr>
          <p:nvPr>
            <p:ph type="sldNum" sz="quarter" idx="5"/>
          </p:nvPr>
        </p:nvSpPr>
        <p:spPr/>
        <p:txBody>
          <a:bodyPr/>
          <a:lstStyle/>
          <a:p>
            <a:fld id="{CA0C391D-9F37-4898-8073-A258BD76F6D4}" type="slidenum">
              <a:rPr lang="en-US" smtClean="0"/>
              <a:t>15</a:t>
            </a:fld>
            <a:endParaRPr lang="en-US"/>
          </a:p>
        </p:txBody>
      </p:sp>
    </p:spTree>
    <p:extLst>
      <p:ext uri="{BB962C8B-B14F-4D97-AF65-F5344CB8AC3E}">
        <p14:creationId xmlns:p14="http://schemas.microsoft.com/office/powerpoint/2010/main" val="15517855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33CC"/>
                </a:solidFill>
                <a:latin typeface="Arial Black" panose="020B0A04020102020204" pitchFamily="34" charset="0"/>
              </a:rPr>
              <a:t>FINANCIAL FREEDOM IS A DECISION AWAY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D18D05"/>
                </a:solidFill>
                <a:latin typeface="Arial Black" panose="020B0A04020102020204" pitchFamily="34" charset="0"/>
              </a:rPr>
              <a:t>EACH MEMBER HAS THE POWER TO CHANGE THEIR FINANCIAL FUTURE, BY 1</a:t>
            </a:r>
            <a:r>
              <a:rPr lang="en-US" sz="1200" baseline="30000" dirty="0">
                <a:solidFill>
                  <a:srgbClr val="D18D05"/>
                </a:solidFill>
                <a:latin typeface="Arial Black" panose="020B0A04020102020204" pitchFamily="34" charset="0"/>
              </a:rPr>
              <a:t>ST</a:t>
            </a:r>
            <a:r>
              <a:rPr lang="en-US" sz="1200" dirty="0">
                <a:solidFill>
                  <a:srgbClr val="D18D05"/>
                </a:solidFill>
                <a:latin typeface="Arial Black" panose="020B0A04020102020204" pitchFamily="34" charset="0"/>
              </a:rPr>
              <a:t> LEARNING THE BIBLICAL &amp; PRACTICAL PRINCIPLES OF WEALTH, THEN EARNING A PASSIVE INCOME FOR COMPLETION OF THE KEEPS ONLINE UNIVERSITY COURSES. LASTLY, APPLYING WHAT YOU’VE LEARNED TO ENSURE WHAT YOU EARN, GARNERS YOU A SECURE FINANCIAL FUTURE THAT ALLOWS YOU TO  LEND YOUR FINANCIAL SUPPORT TO THE CHURCH OR ORGANIZATION OF YOUR CHOICE</a:t>
            </a:r>
          </a:p>
          <a:p>
            <a:pPr algn="ctr"/>
            <a:endParaRPr lang="en-US" sz="1200" dirty="0">
              <a:solidFill>
                <a:srgbClr val="D18D05"/>
              </a:solidFill>
              <a:latin typeface="Arial Black" panose="020B0A040201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D18D05"/>
                </a:solidFill>
                <a:latin typeface="Arial Black" panose="020B0A04020102020204" pitchFamily="34" charset="0"/>
              </a:rPr>
              <a:t>Thank You for watching this Presentation and </a:t>
            </a:r>
            <a:r>
              <a:rPr lang="en-US" sz="1200" b="1" dirty="0">
                <a:solidFill>
                  <a:srgbClr val="0033CC"/>
                </a:solidFill>
                <a:latin typeface="Aharoni" panose="02010803020104030203" pitchFamily="2" charset="-79"/>
                <a:cs typeface="Aharoni" panose="02010803020104030203" pitchFamily="2" charset="-79"/>
              </a:rPr>
              <a:t>WEALTHCOME</a:t>
            </a:r>
            <a:r>
              <a:rPr lang="en-US" sz="1200" dirty="0">
                <a:solidFill>
                  <a:srgbClr val="0033CC"/>
                </a:solidFill>
                <a:latin typeface="Abadi Extra Light" panose="020B0204020104020204" pitchFamily="34" charset="0"/>
                <a:cs typeface="Aharoni" panose="02010803020104030203" pitchFamily="2" charset="-79"/>
              </a:rPr>
              <a:t> IN ADVANCE </a:t>
            </a:r>
            <a:r>
              <a:rPr lang="en-US" sz="1200">
                <a:solidFill>
                  <a:srgbClr val="0033CC"/>
                </a:solidFill>
                <a:latin typeface="Abadi Extra Light" panose="020B0204020104020204" pitchFamily="34" charset="0"/>
                <a:cs typeface="Aharoni" panose="02010803020104030203" pitchFamily="2" charset="-79"/>
              </a:rPr>
              <a:t>TO KEEPS</a:t>
            </a:r>
            <a:endParaRPr lang="en-US" sz="1200" dirty="0">
              <a:solidFill>
                <a:srgbClr val="0033CC"/>
              </a:solidFill>
              <a:latin typeface="Abadi Extra Light" panose="020B0204020104020204" pitchFamily="34" charset="0"/>
              <a:cs typeface="Aharoni" panose="02010803020104030203" pitchFamily="2" charset="-79"/>
            </a:endParaRPr>
          </a:p>
          <a:p>
            <a:pPr algn="l"/>
            <a:endParaRPr lang="en-US" dirty="0"/>
          </a:p>
        </p:txBody>
      </p:sp>
      <p:sp>
        <p:nvSpPr>
          <p:cNvPr id="4" name="Slide Number Placeholder 3"/>
          <p:cNvSpPr>
            <a:spLocks noGrp="1"/>
          </p:cNvSpPr>
          <p:nvPr>
            <p:ph type="sldNum" sz="quarter" idx="5"/>
          </p:nvPr>
        </p:nvSpPr>
        <p:spPr/>
        <p:txBody>
          <a:bodyPr/>
          <a:lstStyle/>
          <a:p>
            <a:fld id="{CA0C391D-9F37-4898-8073-A258BD76F6D4}" type="slidenum">
              <a:rPr lang="en-US" smtClean="0"/>
              <a:t>16</a:t>
            </a:fld>
            <a:endParaRPr lang="en-US"/>
          </a:p>
        </p:txBody>
      </p:sp>
    </p:spTree>
    <p:extLst>
      <p:ext uri="{BB962C8B-B14F-4D97-AF65-F5344CB8AC3E}">
        <p14:creationId xmlns:p14="http://schemas.microsoft.com/office/powerpoint/2010/main" val="821214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C2833DE-B08C-48E7-8F23-14B451B3709C}"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3445135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2833DE-B08C-48E7-8F23-14B451B3709C}"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1583862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2833DE-B08C-48E7-8F23-14B451B3709C}"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110654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2833DE-B08C-48E7-8F23-14B451B3709C}"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2280927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2833DE-B08C-48E7-8F23-14B451B3709C}" type="datetimeFigureOut">
              <a:rPr lang="en-US" smtClean="0"/>
              <a:t>1/31/2023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488337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2833DE-B08C-48E7-8F23-14B451B3709C}" type="datetimeFigureOut">
              <a:rPr lang="en-US" smtClean="0"/>
              <a:t>1/31/2023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3978778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833DE-B08C-48E7-8F23-14B451B3709C}" type="datetimeFigureOut">
              <a:rPr lang="en-US" smtClean="0"/>
              <a:t>1/31/2023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39339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C2833DE-B08C-48E7-8F23-14B451B3709C}"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1274729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C2833DE-B08C-48E7-8F23-14B451B3709C}"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287909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2833DE-B08C-48E7-8F23-14B451B3709C}"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4006943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2833DE-B08C-48E7-8F23-14B451B3709C}"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556F09-9524-4917-B65D-FDD50BF9B508}" type="slidenum">
              <a:rPr lang="en-US" smtClean="0"/>
              <a:t>‹#›</a:t>
            </a:fld>
            <a:endParaRPr lang="en-US"/>
          </a:p>
        </p:txBody>
      </p:sp>
    </p:spTree>
    <p:extLst>
      <p:ext uri="{BB962C8B-B14F-4D97-AF65-F5344CB8AC3E}">
        <p14:creationId xmlns:p14="http://schemas.microsoft.com/office/powerpoint/2010/main" val="1528632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9_Vertical Title and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825468" y="1063752"/>
            <a:ext cx="4828032" cy="4730496"/>
          </a:xfrm>
          <a:custGeom>
            <a:avLst/>
            <a:gdLst>
              <a:gd name="connsiteX0" fmla="*/ 530359 w 4828032"/>
              <a:gd name="connsiteY0" fmla="*/ 3304032 h 4730496"/>
              <a:gd name="connsiteX1" fmla="*/ 4297673 w 4828032"/>
              <a:gd name="connsiteY1" fmla="*/ 3304032 h 4730496"/>
              <a:gd name="connsiteX2" fmla="*/ 4828032 w 4828032"/>
              <a:gd name="connsiteY2" fmla="*/ 3834391 h 4730496"/>
              <a:gd name="connsiteX3" fmla="*/ 4828032 w 4828032"/>
              <a:gd name="connsiteY3" fmla="*/ 4200137 h 4730496"/>
              <a:gd name="connsiteX4" fmla="*/ 4297673 w 4828032"/>
              <a:gd name="connsiteY4" fmla="*/ 4730496 h 4730496"/>
              <a:gd name="connsiteX5" fmla="*/ 530359 w 4828032"/>
              <a:gd name="connsiteY5" fmla="*/ 4730496 h 4730496"/>
              <a:gd name="connsiteX6" fmla="*/ 0 w 4828032"/>
              <a:gd name="connsiteY6" fmla="*/ 4200137 h 4730496"/>
              <a:gd name="connsiteX7" fmla="*/ 0 w 4828032"/>
              <a:gd name="connsiteY7" fmla="*/ 3834391 h 4730496"/>
              <a:gd name="connsiteX8" fmla="*/ 530359 w 4828032"/>
              <a:gd name="connsiteY8" fmla="*/ 3304032 h 4730496"/>
              <a:gd name="connsiteX9" fmla="*/ 530359 w 4828032"/>
              <a:gd name="connsiteY9" fmla="*/ 1652016 h 4730496"/>
              <a:gd name="connsiteX10" fmla="*/ 4297673 w 4828032"/>
              <a:gd name="connsiteY10" fmla="*/ 1652016 h 4730496"/>
              <a:gd name="connsiteX11" fmla="*/ 4828032 w 4828032"/>
              <a:gd name="connsiteY11" fmla="*/ 2182375 h 4730496"/>
              <a:gd name="connsiteX12" fmla="*/ 4828032 w 4828032"/>
              <a:gd name="connsiteY12" fmla="*/ 2548121 h 4730496"/>
              <a:gd name="connsiteX13" fmla="*/ 4297673 w 4828032"/>
              <a:gd name="connsiteY13" fmla="*/ 3078480 h 4730496"/>
              <a:gd name="connsiteX14" fmla="*/ 530359 w 4828032"/>
              <a:gd name="connsiteY14" fmla="*/ 3078480 h 4730496"/>
              <a:gd name="connsiteX15" fmla="*/ 0 w 4828032"/>
              <a:gd name="connsiteY15" fmla="*/ 2548121 h 4730496"/>
              <a:gd name="connsiteX16" fmla="*/ 0 w 4828032"/>
              <a:gd name="connsiteY16" fmla="*/ 2182375 h 4730496"/>
              <a:gd name="connsiteX17" fmla="*/ 530359 w 4828032"/>
              <a:gd name="connsiteY17" fmla="*/ 1652016 h 4730496"/>
              <a:gd name="connsiteX18" fmla="*/ 530359 w 4828032"/>
              <a:gd name="connsiteY18" fmla="*/ 0 h 4730496"/>
              <a:gd name="connsiteX19" fmla="*/ 4297673 w 4828032"/>
              <a:gd name="connsiteY19" fmla="*/ 0 h 4730496"/>
              <a:gd name="connsiteX20" fmla="*/ 4828032 w 4828032"/>
              <a:gd name="connsiteY20" fmla="*/ 530359 h 4730496"/>
              <a:gd name="connsiteX21" fmla="*/ 4828032 w 4828032"/>
              <a:gd name="connsiteY21" fmla="*/ 896105 h 4730496"/>
              <a:gd name="connsiteX22" fmla="*/ 4297673 w 4828032"/>
              <a:gd name="connsiteY22" fmla="*/ 1426464 h 4730496"/>
              <a:gd name="connsiteX23" fmla="*/ 530359 w 4828032"/>
              <a:gd name="connsiteY23" fmla="*/ 1426464 h 4730496"/>
              <a:gd name="connsiteX24" fmla="*/ 0 w 4828032"/>
              <a:gd name="connsiteY24" fmla="*/ 896105 h 4730496"/>
              <a:gd name="connsiteX25" fmla="*/ 0 w 4828032"/>
              <a:gd name="connsiteY25" fmla="*/ 530359 h 4730496"/>
              <a:gd name="connsiteX26" fmla="*/ 530359 w 4828032"/>
              <a:gd name="connsiteY26" fmla="*/ 0 h 4730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28032" h="4730496">
                <a:moveTo>
                  <a:pt x="530359" y="3304032"/>
                </a:moveTo>
                <a:lnTo>
                  <a:pt x="4297673" y="3304032"/>
                </a:lnTo>
                <a:cubicBezTo>
                  <a:pt x="4590582" y="3304032"/>
                  <a:pt x="4828032" y="3541482"/>
                  <a:pt x="4828032" y="3834391"/>
                </a:cubicBezTo>
                <a:lnTo>
                  <a:pt x="4828032" y="4200137"/>
                </a:lnTo>
                <a:cubicBezTo>
                  <a:pt x="4828032" y="4493046"/>
                  <a:pt x="4590582" y="4730496"/>
                  <a:pt x="4297673" y="4730496"/>
                </a:cubicBezTo>
                <a:lnTo>
                  <a:pt x="530359" y="4730496"/>
                </a:lnTo>
                <a:cubicBezTo>
                  <a:pt x="237450" y="4730496"/>
                  <a:pt x="0" y="4493046"/>
                  <a:pt x="0" y="4200137"/>
                </a:cubicBezTo>
                <a:lnTo>
                  <a:pt x="0" y="3834391"/>
                </a:lnTo>
                <a:cubicBezTo>
                  <a:pt x="0" y="3541482"/>
                  <a:pt x="237450" y="3304032"/>
                  <a:pt x="530359" y="3304032"/>
                </a:cubicBezTo>
                <a:close/>
                <a:moveTo>
                  <a:pt x="530359" y="1652016"/>
                </a:moveTo>
                <a:lnTo>
                  <a:pt x="4297673" y="1652016"/>
                </a:lnTo>
                <a:cubicBezTo>
                  <a:pt x="4590582" y="1652016"/>
                  <a:pt x="4828032" y="1889466"/>
                  <a:pt x="4828032" y="2182375"/>
                </a:cubicBezTo>
                <a:lnTo>
                  <a:pt x="4828032" y="2548121"/>
                </a:lnTo>
                <a:cubicBezTo>
                  <a:pt x="4828032" y="2841030"/>
                  <a:pt x="4590582" y="3078480"/>
                  <a:pt x="4297673" y="3078480"/>
                </a:cubicBezTo>
                <a:lnTo>
                  <a:pt x="530359" y="3078480"/>
                </a:lnTo>
                <a:cubicBezTo>
                  <a:pt x="237450" y="3078480"/>
                  <a:pt x="0" y="2841030"/>
                  <a:pt x="0" y="2548121"/>
                </a:cubicBezTo>
                <a:lnTo>
                  <a:pt x="0" y="2182375"/>
                </a:lnTo>
                <a:cubicBezTo>
                  <a:pt x="0" y="1889466"/>
                  <a:pt x="237450" y="1652016"/>
                  <a:pt x="530359" y="1652016"/>
                </a:cubicBezTo>
                <a:close/>
                <a:moveTo>
                  <a:pt x="530359" y="0"/>
                </a:moveTo>
                <a:lnTo>
                  <a:pt x="4297673" y="0"/>
                </a:lnTo>
                <a:cubicBezTo>
                  <a:pt x="4590582" y="0"/>
                  <a:pt x="4828032" y="237450"/>
                  <a:pt x="4828032" y="530359"/>
                </a:cubicBezTo>
                <a:lnTo>
                  <a:pt x="4828032" y="896105"/>
                </a:lnTo>
                <a:cubicBezTo>
                  <a:pt x="4828032" y="1189014"/>
                  <a:pt x="4590582" y="1426464"/>
                  <a:pt x="4297673" y="1426464"/>
                </a:cubicBezTo>
                <a:lnTo>
                  <a:pt x="530359" y="1426464"/>
                </a:lnTo>
                <a:cubicBezTo>
                  <a:pt x="237450" y="1426464"/>
                  <a:pt x="0" y="1189014"/>
                  <a:pt x="0" y="896105"/>
                </a:cubicBezTo>
                <a:lnTo>
                  <a:pt x="0" y="530359"/>
                </a:lnTo>
                <a:cubicBezTo>
                  <a:pt x="0" y="237450"/>
                  <a:pt x="237450" y="0"/>
                  <a:pt x="530359" y="0"/>
                </a:cubicBezTo>
                <a:close/>
              </a:path>
            </a:pathLst>
          </a:custGeom>
          <a:pattFill prst="pct5">
            <a:fgClr>
              <a:schemeClr val="accent1"/>
            </a:fgClr>
            <a:bgClr>
              <a:schemeClr val="bg1"/>
            </a:bgClr>
          </a:pattFill>
        </p:spPr>
        <p:txBody>
          <a:bodyPr wrap="square" anchor="ctr">
            <a:noAutofit/>
          </a:bodyPr>
          <a:lstStyle>
            <a:lvl1pPr marL="0" indent="0" algn="ctr">
              <a:buNone/>
              <a:defRPr/>
            </a:lvl1pPr>
          </a:lstStyle>
          <a:p>
            <a:r>
              <a:rPr lang="en-US"/>
              <a:t>Click icon to add picture</a:t>
            </a:r>
            <a:endParaRPr lang="id-ID"/>
          </a:p>
        </p:txBody>
      </p:sp>
    </p:spTree>
    <p:extLst>
      <p:ext uri="{BB962C8B-B14F-4D97-AF65-F5344CB8AC3E}">
        <p14:creationId xmlns:p14="http://schemas.microsoft.com/office/powerpoint/2010/main" val="622310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1411359" y="994604"/>
            <a:ext cx="4151242" cy="4798634"/>
          </a:xfrm>
          <a:custGeom>
            <a:avLst/>
            <a:gdLst>
              <a:gd name="connsiteX0" fmla="*/ 2915326 w 4838949"/>
              <a:gd name="connsiteY0" fmla="*/ 149 h 5593590"/>
              <a:gd name="connsiteX1" fmla="*/ 3285041 w 4838949"/>
              <a:gd name="connsiteY1" fmla="*/ 113916 h 5593590"/>
              <a:gd name="connsiteX2" fmla="*/ 4396303 w 4838949"/>
              <a:gd name="connsiteY2" fmla="*/ 1536820 h 5593590"/>
              <a:gd name="connsiteX3" fmla="*/ 4518490 w 4838949"/>
              <a:gd name="connsiteY3" fmla="*/ 4773349 h 5593590"/>
              <a:gd name="connsiteX4" fmla="*/ 1983556 w 4838949"/>
              <a:gd name="connsiteY4" fmla="*/ 5491253 h 5593590"/>
              <a:gd name="connsiteX5" fmla="*/ 444578 w 4838949"/>
              <a:gd name="connsiteY5" fmla="*/ 5162972 h 5593590"/>
              <a:gd name="connsiteX6" fmla="*/ 279804 w 4838949"/>
              <a:gd name="connsiteY6" fmla="*/ 4938297 h 5593590"/>
              <a:gd name="connsiteX7" fmla="*/ 273610 w 4838949"/>
              <a:gd name="connsiteY7" fmla="*/ 4927634 h 5593590"/>
              <a:gd name="connsiteX8" fmla="*/ 233363 w 4838949"/>
              <a:gd name="connsiteY8" fmla="*/ 4855064 h 5593590"/>
              <a:gd name="connsiteX9" fmla="*/ 196336 w 4838949"/>
              <a:gd name="connsiteY9" fmla="*/ 4778954 h 5593590"/>
              <a:gd name="connsiteX10" fmla="*/ 2192 w 4838949"/>
              <a:gd name="connsiteY10" fmla="*/ 3867106 h 5593590"/>
              <a:gd name="connsiteX11" fmla="*/ 301034 w 4838949"/>
              <a:gd name="connsiteY11" fmla="*/ 2521425 h 5593590"/>
              <a:gd name="connsiteX12" fmla="*/ 362834 w 4838949"/>
              <a:gd name="connsiteY12" fmla="*/ 2434072 h 5593590"/>
              <a:gd name="connsiteX13" fmla="*/ 449168 w 4838949"/>
              <a:gd name="connsiteY13" fmla="*/ 2331566 h 5593590"/>
              <a:gd name="connsiteX14" fmla="*/ 476674 w 4838949"/>
              <a:gd name="connsiteY14" fmla="*/ 2303102 h 5593590"/>
              <a:gd name="connsiteX15" fmla="*/ 621170 w 4838949"/>
              <a:gd name="connsiteY15" fmla="*/ 2173708 h 5593590"/>
              <a:gd name="connsiteX16" fmla="*/ 1214002 w 4838949"/>
              <a:gd name="connsiteY16" fmla="*/ 1836731 h 5593590"/>
              <a:gd name="connsiteX17" fmla="*/ 2263605 w 4838949"/>
              <a:gd name="connsiteY17" fmla="*/ 655858 h 5593590"/>
              <a:gd name="connsiteX18" fmla="*/ 2915326 w 4838949"/>
              <a:gd name="connsiteY18" fmla="*/ 149 h 5593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38949" h="5593590">
                <a:moveTo>
                  <a:pt x="2915326" y="149"/>
                </a:moveTo>
                <a:cubicBezTo>
                  <a:pt x="3026101" y="2705"/>
                  <a:pt x="3149421" y="38070"/>
                  <a:pt x="3285041" y="113916"/>
                </a:cubicBezTo>
                <a:cubicBezTo>
                  <a:pt x="3285041" y="113916"/>
                  <a:pt x="4003181" y="570162"/>
                  <a:pt x="4396303" y="1536820"/>
                </a:cubicBezTo>
                <a:cubicBezTo>
                  <a:pt x="4789426" y="2503478"/>
                  <a:pt x="5097756" y="3487641"/>
                  <a:pt x="4518490" y="4773349"/>
                </a:cubicBezTo>
                <a:cubicBezTo>
                  <a:pt x="3939222" y="6059055"/>
                  <a:pt x="2584954" y="5268258"/>
                  <a:pt x="1983556" y="5491253"/>
                </a:cubicBezTo>
                <a:cubicBezTo>
                  <a:pt x="1444172" y="5691228"/>
                  <a:pt x="842305" y="5606493"/>
                  <a:pt x="444578" y="5162972"/>
                </a:cubicBezTo>
                <a:cubicBezTo>
                  <a:pt x="384874" y="5096261"/>
                  <a:pt x="329159" y="5021282"/>
                  <a:pt x="279804" y="4938297"/>
                </a:cubicBezTo>
                <a:cubicBezTo>
                  <a:pt x="277739" y="4934743"/>
                  <a:pt x="275674" y="4931188"/>
                  <a:pt x="273610" y="4927634"/>
                </a:cubicBezTo>
                <a:cubicBezTo>
                  <a:pt x="259859" y="4904095"/>
                  <a:pt x="246650" y="4880043"/>
                  <a:pt x="233363" y="4855064"/>
                </a:cubicBezTo>
                <a:cubicBezTo>
                  <a:pt x="220699" y="4830499"/>
                  <a:pt x="207953" y="4805008"/>
                  <a:pt x="196336" y="4778954"/>
                </a:cubicBezTo>
                <a:cubicBezTo>
                  <a:pt x="84491" y="4534835"/>
                  <a:pt x="14598" y="4232106"/>
                  <a:pt x="2192" y="3867106"/>
                </a:cubicBezTo>
                <a:cubicBezTo>
                  <a:pt x="-18589" y="3232358"/>
                  <a:pt x="110428" y="2811907"/>
                  <a:pt x="301034" y="2521425"/>
                </a:cubicBezTo>
                <a:cubicBezTo>
                  <a:pt x="321308" y="2490781"/>
                  <a:pt x="341701" y="2461526"/>
                  <a:pt x="362834" y="2434072"/>
                </a:cubicBezTo>
                <a:cubicBezTo>
                  <a:pt x="390832" y="2397639"/>
                  <a:pt x="419610" y="2363470"/>
                  <a:pt x="449168" y="2331566"/>
                </a:cubicBezTo>
                <a:cubicBezTo>
                  <a:pt x="458324" y="2321924"/>
                  <a:pt x="467478" y="2312281"/>
                  <a:pt x="476674" y="2303102"/>
                </a:cubicBezTo>
                <a:cubicBezTo>
                  <a:pt x="523069" y="2255303"/>
                  <a:pt x="571650" y="2212448"/>
                  <a:pt x="621170" y="2173708"/>
                </a:cubicBezTo>
                <a:cubicBezTo>
                  <a:pt x="826269" y="2011625"/>
                  <a:pt x="1044373" y="1919309"/>
                  <a:pt x="1214002" y="1836731"/>
                </a:cubicBezTo>
                <a:cubicBezTo>
                  <a:pt x="1668263" y="1616050"/>
                  <a:pt x="2130320" y="1156881"/>
                  <a:pt x="2263605" y="655858"/>
                </a:cubicBezTo>
                <a:cubicBezTo>
                  <a:pt x="2363570" y="280091"/>
                  <a:pt x="2582999" y="-7520"/>
                  <a:pt x="2915326" y="149"/>
                </a:cubicBezTo>
                <a:close/>
              </a:path>
            </a:pathLst>
          </a:custGeom>
          <a:pattFill prst="pct5">
            <a:fgClr>
              <a:schemeClr val="accent6"/>
            </a:fgClr>
            <a:bgClr>
              <a:schemeClr val="bg1"/>
            </a:bgClr>
          </a:pattFill>
          <a:effectLst>
            <a:outerShdw blurRad="50800" dist="38100" dir="2700000" algn="tl" rotWithShape="0">
              <a:prstClr val="black">
                <a:alpha val="40000"/>
              </a:prstClr>
            </a:outerShdw>
          </a:effectLst>
        </p:spPr>
        <p:txBody>
          <a:bodyPr wrap="square" anchor="ctr">
            <a:noAutofit/>
          </a:bodyPr>
          <a:lstStyle>
            <a:lvl1pPr marL="0" indent="0" algn="ctr">
              <a:buNone/>
              <a:defRPr/>
            </a:lvl1pPr>
          </a:lstStyle>
          <a:p>
            <a:endParaRPr lang="id-ID"/>
          </a:p>
        </p:txBody>
      </p:sp>
    </p:spTree>
    <p:extLst>
      <p:ext uri="{BB962C8B-B14F-4D97-AF65-F5344CB8AC3E}">
        <p14:creationId xmlns:p14="http://schemas.microsoft.com/office/powerpoint/2010/main" val="34030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style.rotation</p:attrName>
                                        </p:attrNameLst>
                                      </p:cBhvr>
                                      <p:tavLst>
                                        <p:tav tm="0">
                                          <p:val>
                                            <p:fltVal val="360"/>
                                          </p:val>
                                        </p:tav>
                                        <p:tav tm="100000">
                                          <p:val>
                                            <p:fltVal val="0"/>
                                          </p:val>
                                        </p:tav>
                                      </p:tavLst>
                                    </p:anim>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1_Content with Caption">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5362498" y="1435100"/>
            <a:ext cx="5111394" cy="3810000"/>
          </a:xfrm>
          <a:custGeom>
            <a:avLst/>
            <a:gdLst>
              <a:gd name="connsiteX0" fmla="*/ 1092383 w 6031992"/>
              <a:gd name="connsiteY0" fmla="*/ 3525624 h 4496208"/>
              <a:gd name="connsiteX1" fmla="*/ 5198689 w 6031992"/>
              <a:gd name="connsiteY1" fmla="*/ 3525624 h 4496208"/>
              <a:gd name="connsiteX2" fmla="*/ 5559552 w 6031992"/>
              <a:gd name="connsiteY2" fmla="*/ 3886487 h 4496208"/>
              <a:gd name="connsiteX3" fmla="*/ 5559552 w 6031992"/>
              <a:gd name="connsiteY3" fmla="*/ 4135345 h 4496208"/>
              <a:gd name="connsiteX4" fmla="*/ 5198689 w 6031992"/>
              <a:gd name="connsiteY4" fmla="*/ 4496208 h 4496208"/>
              <a:gd name="connsiteX5" fmla="*/ 1092383 w 6031992"/>
              <a:gd name="connsiteY5" fmla="*/ 4496208 h 4496208"/>
              <a:gd name="connsiteX6" fmla="*/ 731520 w 6031992"/>
              <a:gd name="connsiteY6" fmla="*/ 4135345 h 4496208"/>
              <a:gd name="connsiteX7" fmla="*/ 731520 w 6031992"/>
              <a:gd name="connsiteY7" fmla="*/ 3886487 h 4496208"/>
              <a:gd name="connsiteX8" fmla="*/ 1092383 w 6031992"/>
              <a:gd name="connsiteY8" fmla="*/ 3525624 h 4496208"/>
              <a:gd name="connsiteX9" fmla="*/ 360863 w 6031992"/>
              <a:gd name="connsiteY9" fmla="*/ 2248104 h 4496208"/>
              <a:gd name="connsiteX10" fmla="*/ 4467169 w 6031992"/>
              <a:gd name="connsiteY10" fmla="*/ 2248104 h 4496208"/>
              <a:gd name="connsiteX11" fmla="*/ 4828032 w 6031992"/>
              <a:gd name="connsiteY11" fmla="*/ 2608967 h 4496208"/>
              <a:gd name="connsiteX12" fmla="*/ 4828032 w 6031992"/>
              <a:gd name="connsiteY12" fmla="*/ 2857825 h 4496208"/>
              <a:gd name="connsiteX13" fmla="*/ 4467169 w 6031992"/>
              <a:gd name="connsiteY13" fmla="*/ 3218688 h 4496208"/>
              <a:gd name="connsiteX14" fmla="*/ 360863 w 6031992"/>
              <a:gd name="connsiteY14" fmla="*/ 3218688 h 4496208"/>
              <a:gd name="connsiteX15" fmla="*/ 0 w 6031992"/>
              <a:gd name="connsiteY15" fmla="*/ 2857825 h 4496208"/>
              <a:gd name="connsiteX16" fmla="*/ 0 w 6031992"/>
              <a:gd name="connsiteY16" fmla="*/ 2608967 h 4496208"/>
              <a:gd name="connsiteX17" fmla="*/ 360863 w 6031992"/>
              <a:gd name="connsiteY17" fmla="*/ 2248104 h 4496208"/>
              <a:gd name="connsiteX18" fmla="*/ 1564823 w 6031992"/>
              <a:gd name="connsiteY18" fmla="*/ 1124052 h 4496208"/>
              <a:gd name="connsiteX19" fmla="*/ 5671129 w 6031992"/>
              <a:gd name="connsiteY19" fmla="*/ 1124052 h 4496208"/>
              <a:gd name="connsiteX20" fmla="*/ 6031992 w 6031992"/>
              <a:gd name="connsiteY20" fmla="*/ 1484915 h 4496208"/>
              <a:gd name="connsiteX21" fmla="*/ 6031992 w 6031992"/>
              <a:gd name="connsiteY21" fmla="*/ 1733773 h 4496208"/>
              <a:gd name="connsiteX22" fmla="*/ 5671129 w 6031992"/>
              <a:gd name="connsiteY22" fmla="*/ 2094636 h 4496208"/>
              <a:gd name="connsiteX23" fmla="*/ 1564823 w 6031992"/>
              <a:gd name="connsiteY23" fmla="*/ 2094636 h 4496208"/>
              <a:gd name="connsiteX24" fmla="*/ 1203960 w 6031992"/>
              <a:gd name="connsiteY24" fmla="*/ 1733773 h 4496208"/>
              <a:gd name="connsiteX25" fmla="*/ 1203960 w 6031992"/>
              <a:gd name="connsiteY25" fmla="*/ 1484915 h 4496208"/>
              <a:gd name="connsiteX26" fmla="*/ 1564823 w 6031992"/>
              <a:gd name="connsiteY26" fmla="*/ 1124052 h 4496208"/>
              <a:gd name="connsiteX27" fmla="*/ 680903 w 6031992"/>
              <a:gd name="connsiteY27" fmla="*/ 0 h 4496208"/>
              <a:gd name="connsiteX28" fmla="*/ 4787209 w 6031992"/>
              <a:gd name="connsiteY28" fmla="*/ 0 h 4496208"/>
              <a:gd name="connsiteX29" fmla="*/ 5148072 w 6031992"/>
              <a:gd name="connsiteY29" fmla="*/ 360863 h 4496208"/>
              <a:gd name="connsiteX30" fmla="*/ 5148072 w 6031992"/>
              <a:gd name="connsiteY30" fmla="*/ 609721 h 4496208"/>
              <a:gd name="connsiteX31" fmla="*/ 4787209 w 6031992"/>
              <a:gd name="connsiteY31" fmla="*/ 970584 h 4496208"/>
              <a:gd name="connsiteX32" fmla="*/ 680903 w 6031992"/>
              <a:gd name="connsiteY32" fmla="*/ 970584 h 4496208"/>
              <a:gd name="connsiteX33" fmla="*/ 320040 w 6031992"/>
              <a:gd name="connsiteY33" fmla="*/ 609721 h 4496208"/>
              <a:gd name="connsiteX34" fmla="*/ 320040 w 6031992"/>
              <a:gd name="connsiteY34" fmla="*/ 360863 h 4496208"/>
              <a:gd name="connsiteX35" fmla="*/ 680903 w 6031992"/>
              <a:gd name="connsiteY35" fmla="*/ 0 h 449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31992" h="4496208">
                <a:moveTo>
                  <a:pt x="1092383" y="3525624"/>
                </a:moveTo>
                <a:lnTo>
                  <a:pt x="5198689" y="3525624"/>
                </a:lnTo>
                <a:cubicBezTo>
                  <a:pt x="5397988" y="3525624"/>
                  <a:pt x="5559552" y="3687188"/>
                  <a:pt x="5559552" y="3886487"/>
                </a:cubicBezTo>
                <a:lnTo>
                  <a:pt x="5559552" y="4135345"/>
                </a:lnTo>
                <a:cubicBezTo>
                  <a:pt x="5559552" y="4334644"/>
                  <a:pt x="5397988" y="4496208"/>
                  <a:pt x="5198689" y="4496208"/>
                </a:cubicBezTo>
                <a:lnTo>
                  <a:pt x="1092383" y="4496208"/>
                </a:lnTo>
                <a:cubicBezTo>
                  <a:pt x="893084" y="4496208"/>
                  <a:pt x="731520" y="4334644"/>
                  <a:pt x="731520" y="4135345"/>
                </a:cubicBezTo>
                <a:lnTo>
                  <a:pt x="731520" y="3886487"/>
                </a:lnTo>
                <a:cubicBezTo>
                  <a:pt x="731520" y="3687188"/>
                  <a:pt x="893084" y="3525624"/>
                  <a:pt x="1092383" y="3525624"/>
                </a:cubicBezTo>
                <a:close/>
                <a:moveTo>
                  <a:pt x="360863" y="2248104"/>
                </a:moveTo>
                <a:lnTo>
                  <a:pt x="4467169" y="2248104"/>
                </a:lnTo>
                <a:cubicBezTo>
                  <a:pt x="4666468" y="2248104"/>
                  <a:pt x="4828032" y="2409668"/>
                  <a:pt x="4828032" y="2608967"/>
                </a:cubicBezTo>
                <a:lnTo>
                  <a:pt x="4828032" y="2857825"/>
                </a:lnTo>
                <a:cubicBezTo>
                  <a:pt x="4828032" y="3057124"/>
                  <a:pt x="4666468" y="3218688"/>
                  <a:pt x="4467169" y="3218688"/>
                </a:cubicBezTo>
                <a:lnTo>
                  <a:pt x="360863" y="3218688"/>
                </a:lnTo>
                <a:cubicBezTo>
                  <a:pt x="161564" y="3218688"/>
                  <a:pt x="0" y="3057124"/>
                  <a:pt x="0" y="2857825"/>
                </a:cubicBezTo>
                <a:lnTo>
                  <a:pt x="0" y="2608967"/>
                </a:lnTo>
                <a:cubicBezTo>
                  <a:pt x="0" y="2409668"/>
                  <a:pt x="161564" y="2248104"/>
                  <a:pt x="360863" y="2248104"/>
                </a:cubicBezTo>
                <a:close/>
                <a:moveTo>
                  <a:pt x="1564823" y="1124052"/>
                </a:moveTo>
                <a:lnTo>
                  <a:pt x="5671129" y="1124052"/>
                </a:lnTo>
                <a:cubicBezTo>
                  <a:pt x="5870428" y="1124052"/>
                  <a:pt x="6031992" y="1285616"/>
                  <a:pt x="6031992" y="1484915"/>
                </a:cubicBezTo>
                <a:lnTo>
                  <a:pt x="6031992" y="1733773"/>
                </a:lnTo>
                <a:cubicBezTo>
                  <a:pt x="6031992" y="1933072"/>
                  <a:pt x="5870428" y="2094636"/>
                  <a:pt x="5671129" y="2094636"/>
                </a:cubicBezTo>
                <a:lnTo>
                  <a:pt x="1564823" y="2094636"/>
                </a:lnTo>
                <a:cubicBezTo>
                  <a:pt x="1365524" y="2094636"/>
                  <a:pt x="1203960" y="1933072"/>
                  <a:pt x="1203960" y="1733773"/>
                </a:cubicBezTo>
                <a:lnTo>
                  <a:pt x="1203960" y="1484915"/>
                </a:lnTo>
                <a:cubicBezTo>
                  <a:pt x="1203960" y="1285616"/>
                  <a:pt x="1365524" y="1124052"/>
                  <a:pt x="1564823" y="1124052"/>
                </a:cubicBezTo>
                <a:close/>
                <a:moveTo>
                  <a:pt x="680903" y="0"/>
                </a:moveTo>
                <a:lnTo>
                  <a:pt x="4787209" y="0"/>
                </a:lnTo>
                <a:cubicBezTo>
                  <a:pt x="4986508" y="0"/>
                  <a:pt x="5148072" y="161564"/>
                  <a:pt x="5148072" y="360863"/>
                </a:cubicBezTo>
                <a:lnTo>
                  <a:pt x="5148072" y="609721"/>
                </a:lnTo>
                <a:cubicBezTo>
                  <a:pt x="5148072" y="809020"/>
                  <a:pt x="4986508" y="970584"/>
                  <a:pt x="4787209" y="970584"/>
                </a:cubicBezTo>
                <a:lnTo>
                  <a:pt x="680903" y="970584"/>
                </a:lnTo>
                <a:cubicBezTo>
                  <a:pt x="481604" y="970584"/>
                  <a:pt x="320040" y="809020"/>
                  <a:pt x="320040" y="609721"/>
                </a:cubicBezTo>
                <a:lnTo>
                  <a:pt x="320040" y="360863"/>
                </a:lnTo>
                <a:cubicBezTo>
                  <a:pt x="320040" y="161564"/>
                  <a:pt x="481604" y="0"/>
                  <a:pt x="680903" y="0"/>
                </a:cubicBezTo>
                <a:close/>
              </a:path>
            </a:pathLst>
          </a:custGeom>
          <a:pattFill prst="pct5">
            <a:fgClr>
              <a:schemeClr val="accent1"/>
            </a:fgClr>
            <a:bgClr>
              <a:schemeClr val="bg1"/>
            </a:bgClr>
          </a:pattFill>
        </p:spPr>
        <p:txBody>
          <a:bodyPr wrap="square" anchor="ctr">
            <a:noAutofit/>
          </a:bodyPr>
          <a:lstStyle>
            <a:lvl1pPr marL="0" indent="0" algn="ctr">
              <a:buNone/>
              <a:defRPr/>
            </a:lvl1pPr>
          </a:lstStyle>
          <a:p>
            <a:r>
              <a:rPr lang="en-US"/>
              <a:t>Click icon to add picture</a:t>
            </a:r>
            <a:endParaRPr lang="id-ID"/>
          </a:p>
        </p:txBody>
      </p:sp>
    </p:spTree>
    <p:extLst>
      <p:ext uri="{BB962C8B-B14F-4D97-AF65-F5344CB8AC3E}">
        <p14:creationId xmlns:p14="http://schemas.microsoft.com/office/powerpoint/2010/main" val="375030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nodePh="1">
                                  <p:stCondLst>
                                    <p:cond delay="0"/>
                                  </p:stCondLst>
                                  <p:endCondLst>
                                    <p:cond evt="begin" delay="0">
                                      <p:tn val="5"/>
                                    </p:cond>
                                  </p:end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3" name="Picture Placeholder 12"/>
          <p:cNvSpPr>
            <a:spLocks noGrp="1"/>
          </p:cNvSpPr>
          <p:nvPr>
            <p:ph type="pic" sz="quarter" idx="11"/>
          </p:nvPr>
        </p:nvSpPr>
        <p:spPr>
          <a:xfrm>
            <a:off x="5067213" y="2436964"/>
            <a:ext cx="2057574" cy="2287438"/>
          </a:xfrm>
          <a:custGeom>
            <a:avLst/>
            <a:gdLst>
              <a:gd name="connsiteX0" fmla="*/ 1968457 w 2515540"/>
              <a:gd name="connsiteY0" fmla="*/ 2871 h 2796566"/>
              <a:gd name="connsiteX1" fmla="*/ 2286517 w 2515540"/>
              <a:gd name="connsiteY1" fmla="*/ 232533 h 2796566"/>
              <a:gd name="connsiteX2" fmla="*/ 2487025 w 2515540"/>
              <a:gd name="connsiteY2" fmla="*/ 1378039 h 2796566"/>
              <a:gd name="connsiteX3" fmla="*/ 2483681 w 2515540"/>
              <a:gd name="connsiteY3" fmla="*/ 1398282 h 2796566"/>
              <a:gd name="connsiteX4" fmla="*/ 2487026 w 2515540"/>
              <a:gd name="connsiteY4" fmla="*/ 1418528 h 2796566"/>
              <a:gd name="connsiteX5" fmla="*/ 2515233 w 2515540"/>
              <a:gd name="connsiteY5" fmla="*/ 1731250 h 2796566"/>
              <a:gd name="connsiteX6" fmla="*/ 2286517 w 2515540"/>
              <a:gd name="connsiteY6" fmla="*/ 2564033 h 2796566"/>
              <a:gd name="connsiteX7" fmla="*/ 1437103 w 2515540"/>
              <a:gd name="connsiteY7" fmla="*/ 2681057 h 2796566"/>
              <a:gd name="connsiteX8" fmla="*/ 1402372 w 2515540"/>
              <a:gd name="connsiteY8" fmla="*/ 2677802 h 2796566"/>
              <a:gd name="connsiteX9" fmla="*/ 1397662 w 2515540"/>
              <a:gd name="connsiteY9" fmla="*/ 2679354 h 2796566"/>
              <a:gd name="connsiteX10" fmla="*/ 1324207 w 2515540"/>
              <a:gd name="connsiteY10" fmla="*/ 2691040 h 2796566"/>
              <a:gd name="connsiteX11" fmla="*/ 1267486 w 2515540"/>
              <a:gd name="connsiteY11" fmla="*/ 2691313 h 2796566"/>
              <a:gd name="connsiteX12" fmla="*/ 1266842 w 2515540"/>
              <a:gd name="connsiteY12" fmla="*/ 2691404 h 2796566"/>
              <a:gd name="connsiteX13" fmla="*/ 1257697 w 2515540"/>
              <a:gd name="connsiteY13" fmla="*/ 2691361 h 2796566"/>
              <a:gd name="connsiteX14" fmla="*/ 1248699 w 2515540"/>
              <a:gd name="connsiteY14" fmla="*/ 2691404 h 2796566"/>
              <a:gd name="connsiteX15" fmla="*/ 1248065 w 2515540"/>
              <a:gd name="connsiteY15" fmla="*/ 2691314 h 2796566"/>
              <a:gd name="connsiteX16" fmla="*/ 1191334 w 2515540"/>
              <a:gd name="connsiteY16" fmla="*/ 2691040 h 2796566"/>
              <a:gd name="connsiteX17" fmla="*/ 1117879 w 2515540"/>
              <a:gd name="connsiteY17" fmla="*/ 2679354 h 2796566"/>
              <a:gd name="connsiteX18" fmla="*/ 1113165 w 2515540"/>
              <a:gd name="connsiteY18" fmla="*/ 2677801 h 2796566"/>
              <a:gd name="connsiteX19" fmla="*/ 1078437 w 2515540"/>
              <a:gd name="connsiteY19" fmla="*/ 2681056 h 2796566"/>
              <a:gd name="connsiteX20" fmla="*/ 229023 w 2515540"/>
              <a:gd name="connsiteY20" fmla="*/ 2564033 h 2796566"/>
              <a:gd name="connsiteX21" fmla="*/ 308 w 2515540"/>
              <a:gd name="connsiteY21" fmla="*/ 1731250 h 2796566"/>
              <a:gd name="connsiteX22" fmla="*/ 17931 w 2515540"/>
              <a:gd name="connsiteY22" fmla="*/ 1496182 h 2796566"/>
              <a:gd name="connsiteX23" fmla="*/ 31815 w 2515540"/>
              <a:gd name="connsiteY23" fmla="*/ 1398285 h 2796566"/>
              <a:gd name="connsiteX24" fmla="*/ 17931 w 2515540"/>
              <a:gd name="connsiteY24" fmla="*/ 1300384 h 2796566"/>
              <a:gd name="connsiteX25" fmla="*/ 307 w 2515540"/>
              <a:gd name="connsiteY25" fmla="*/ 1065316 h 2796566"/>
              <a:gd name="connsiteX26" fmla="*/ 229022 w 2515540"/>
              <a:gd name="connsiteY26" fmla="*/ 232533 h 2796566"/>
              <a:gd name="connsiteX27" fmla="*/ 1078437 w 2515540"/>
              <a:gd name="connsiteY27" fmla="*/ 115510 h 2796566"/>
              <a:gd name="connsiteX28" fmla="*/ 1113165 w 2515540"/>
              <a:gd name="connsiteY28" fmla="*/ 118766 h 2796566"/>
              <a:gd name="connsiteX29" fmla="*/ 1117878 w 2515540"/>
              <a:gd name="connsiteY29" fmla="*/ 117213 h 2796566"/>
              <a:gd name="connsiteX30" fmla="*/ 1191333 w 2515540"/>
              <a:gd name="connsiteY30" fmla="*/ 105526 h 2796566"/>
              <a:gd name="connsiteX31" fmla="*/ 1248064 w 2515540"/>
              <a:gd name="connsiteY31" fmla="*/ 105252 h 2796566"/>
              <a:gd name="connsiteX32" fmla="*/ 1248698 w 2515540"/>
              <a:gd name="connsiteY32" fmla="*/ 105162 h 2796566"/>
              <a:gd name="connsiteX33" fmla="*/ 1257697 w 2515540"/>
              <a:gd name="connsiteY33" fmla="*/ 105206 h 2796566"/>
              <a:gd name="connsiteX34" fmla="*/ 1266841 w 2515540"/>
              <a:gd name="connsiteY34" fmla="*/ 105162 h 2796566"/>
              <a:gd name="connsiteX35" fmla="*/ 1267486 w 2515540"/>
              <a:gd name="connsiteY35" fmla="*/ 105253 h 2796566"/>
              <a:gd name="connsiteX36" fmla="*/ 1324207 w 2515540"/>
              <a:gd name="connsiteY36" fmla="*/ 105526 h 2796566"/>
              <a:gd name="connsiteX37" fmla="*/ 1397662 w 2515540"/>
              <a:gd name="connsiteY37" fmla="*/ 117213 h 2796566"/>
              <a:gd name="connsiteX38" fmla="*/ 1402371 w 2515540"/>
              <a:gd name="connsiteY38" fmla="*/ 118764 h 2796566"/>
              <a:gd name="connsiteX39" fmla="*/ 1437103 w 2515540"/>
              <a:gd name="connsiteY39" fmla="*/ 115510 h 2796566"/>
              <a:gd name="connsiteX40" fmla="*/ 1968457 w 2515540"/>
              <a:gd name="connsiteY40" fmla="*/ 2871 h 279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515540" h="2796566">
                <a:moveTo>
                  <a:pt x="1968457" y="2871"/>
                </a:moveTo>
                <a:cubicBezTo>
                  <a:pt x="2081071" y="16045"/>
                  <a:pt x="2190990" y="76863"/>
                  <a:pt x="2286517" y="232533"/>
                </a:cubicBezTo>
                <a:cubicBezTo>
                  <a:pt x="2541253" y="647654"/>
                  <a:pt x="2540528" y="1016193"/>
                  <a:pt x="2487025" y="1378039"/>
                </a:cubicBezTo>
                <a:lnTo>
                  <a:pt x="2483681" y="1398282"/>
                </a:lnTo>
                <a:lnTo>
                  <a:pt x="2487026" y="1418528"/>
                </a:lnTo>
                <a:cubicBezTo>
                  <a:pt x="2502312" y="1521912"/>
                  <a:pt x="2513290" y="1625843"/>
                  <a:pt x="2515233" y="1731250"/>
                </a:cubicBezTo>
                <a:cubicBezTo>
                  <a:pt x="2520089" y="1994770"/>
                  <a:pt x="2468472" y="2267519"/>
                  <a:pt x="2286517" y="2564033"/>
                </a:cubicBezTo>
                <a:cubicBezTo>
                  <a:pt x="2031781" y="2979154"/>
                  <a:pt x="1674692" y="2719776"/>
                  <a:pt x="1437103" y="2681057"/>
                </a:cubicBezTo>
                <a:lnTo>
                  <a:pt x="1402372" y="2677802"/>
                </a:lnTo>
                <a:lnTo>
                  <a:pt x="1397662" y="2679354"/>
                </a:lnTo>
                <a:cubicBezTo>
                  <a:pt x="1373648" y="2685151"/>
                  <a:pt x="1349099" y="2689039"/>
                  <a:pt x="1324207" y="2691040"/>
                </a:cubicBezTo>
                <a:lnTo>
                  <a:pt x="1267486" y="2691313"/>
                </a:lnTo>
                <a:lnTo>
                  <a:pt x="1266842" y="2691404"/>
                </a:lnTo>
                <a:lnTo>
                  <a:pt x="1257697" y="2691361"/>
                </a:lnTo>
                <a:lnTo>
                  <a:pt x="1248699" y="2691404"/>
                </a:lnTo>
                <a:lnTo>
                  <a:pt x="1248065" y="2691314"/>
                </a:lnTo>
                <a:lnTo>
                  <a:pt x="1191334" y="2691040"/>
                </a:lnTo>
                <a:cubicBezTo>
                  <a:pt x="1166441" y="2689040"/>
                  <a:pt x="1141892" y="2685152"/>
                  <a:pt x="1117879" y="2679354"/>
                </a:cubicBezTo>
                <a:lnTo>
                  <a:pt x="1113165" y="2677801"/>
                </a:lnTo>
                <a:lnTo>
                  <a:pt x="1078437" y="2681056"/>
                </a:lnTo>
                <a:cubicBezTo>
                  <a:pt x="840848" y="2719775"/>
                  <a:pt x="483760" y="2979152"/>
                  <a:pt x="229023" y="2564033"/>
                </a:cubicBezTo>
                <a:cubicBezTo>
                  <a:pt x="47068" y="2267519"/>
                  <a:pt x="-4548" y="1994769"/>
                  <a:pt x="308" y="1731250"/>
                </a:cubicBezTo>
                <a:cubicBezTo>
                  <a:pt x="1764" y="1652194"/>
                  <a:pt x="8304" y="1573969"/>
                  <a:pt x="17931" y="1496182"/>
                </a:cubicBezTo>
                <a:lnTo>
                  <a:pt x="31815" y="1398285"/>
                </a:lnTo>
                <a:lnTo>
                  <a:pt x="17931" y="1300384"/>
                </a:lnTo>
                <a:cubicBezTo>
                  <a:pt x="8303" y="1222598"/>
                  <a:pt x="1764" y="1144373"/>
                  <a:pt x="307" y="1065316"/>
                </a:cubicBezTo>
                <a:cubicBezTo>
                  <a:pt x="-4549" y="801798"/>
                  <a:pt x="47068" y="529048"/>
                  <a:pt x="229022" y="232533"/>
                </a:cubicBezTo>
                <a:cubicBezTo>
                  <a:pt x="483759" y="-182586"/>
                  <a:pt x="840847" y="76791"/>
                  <a:pt x="1078437" y="115510"/>
                </a:cubicBezTo>
                <a:lnTo>
                  <a:pt x="1113165" y="118766"/>
                </a:lnTo>
                <a:lnTo>
                  <a:pt x="1117878" y="117213"/>
                </a:lnTo>
                <a:cubicBezTo>
                  <a:pt x="1141891" y="111415"/>
                  <a:pt x="1166441" y="107527"/>
                  <a:pt x="1191333" y="105526"/>
                </a:cubicBezTo>
                <a:lnTo>
                  <a:pt x="1248064" y="105252"/>
                </a:lnTo>
                <a:lnTo>
                  <a:pt x="1248698" y="105162"/>
                </a:lnTo>
                <a:lnTo>
                  <a:pt x="1257697" y="105206"/>
                </a:lnTo>
                <a:lnTo>
                  <a:pt x="1266841" y="105162"/>
                </a:lnTo>
                <a:lnTo>
                  <a:pt x="1267486" y="105253"/>
                </a:lnTo>
                <a:lnTo>
                  <a:pt x="1324207" y="105526"/>
                </a:lnTo>
                <a:cubicBezTo>
                  <a:pt x="1349099" y="107527"/>
                  <a:pt x="1373648" y="111415"/>
                  <a:pt x="1397662" y="117213"/>
                </a:cubicBezTo>
                <a:lnTo>
                  <a:pt x="1402371" y="118764"/>
                </a:lnTo>
                <a:lnTo>
                  <a:pt x="1437103" y="115510"/>
                </a:lnTo>
                <a:cubicBezTo>
                  <a:pt x="1585596" y="91310"/>
                  <a:pt x="1780768" y="-19084"/>
                  <a:pt x="1968457" y="2871"/>
                </a:cubicBezTo>
                <a:close/>
              </a:path>
            </a:pathLst>
          </a:custGeom>
          <a:pattFill prst="pct5">
            <a:fgClr>
              <a:schemeClr val="accent6"/>
            </a:fgClr>
            <a:bgClr>
              <a:schemeClr val="bg1"/>
            </a:bgClr>
          </a:pattFill>
          <a:effectLst>
            <a:outerShdw blurRad="50800" dist="38100" dir="5400000" algn="t" rotWithShape="0">
              <a:prstClr val="black">
                <a:alpha val="40000"/>
              </a:prstClr>
            </a:outerShdw>
          </a:effectLst>
        </p:spPr>
        <p:txBody>
          <a:bodyPr wrap="square" anchor="ctr">
            <a:noAutofit/>
          </a:bodyPr>
          <a:lstStyle>
            <a:lvl1pPr marL="0" indent="0" algn="ctr">
              <a:buNone/>
              <a:defRPr/>
            </a:lvl1pPr>
          </a:lstStyle>
          <a:p>
            <a:endParaRPr lang="id-ID"/>
          </a:p>
        </p:txBody>
      </p:sp>
      <p:sp>
        <p:nvSpPr>
          <p:cNvPr id="14" name="Picture Placeholder 13"/>
          <p:cNvSpPr>
            <a:spLocks noGrp="1"/>
          </p:cNvSpPr>
          <p:nvPr>
            <p:ph type="pic" sz="quarter" idx="12"/>
          </p:nvPr>
        </p:nvSpPr>
        <p:spPr>
          <a:xfrm>
            <a:off x="8136260" y="2436962"/>
            <a:ext cx="2057574" cy="2287438"/>
          </a:xfrm>
          <a:custGeom>
            <a:avLst/>
            <a:gdLst>
              <a:gd name="connsiteX0" fmla="*/ 1968457 w 2515540"/>
              <a:gd name="connsiteY0" fmla="*/ 2871 h 2796566"/>
              <a:gd name="connsiteX1" fmla="*/ 2286517 w 2515540"/>
              <a:gd name="connsiteY1" fmla="*/ 232533 h 2796566"/>
              <a:gd name="connsiteX2" fmla="*/ 2487025 w 2515540"/>
              <a:gd name="connsiteY2" fmla="*/ 1378039 h 2796566"/>
              <a:gd name="connsiteX3" fmla="*/ 2483681 w 2515540"/>
              <a:gd name="connsiteY3" fmla="*/ 1398282 h 2796566"/>
              <a:gd name="connsiteX4" fmla="*/ 2487026 w 2515540"/>
              <a:gd name="connsiteY4" fmla="*/ 1418528 h 2796566"/>
              <a:gd name="connsiteX5" fmla="*/ 2515233 w 2515540"/>
              <a:gd name="connsiteY5" fmla="*/ 1731250 h 2796566"/>
              <a:gd name="connsiteX6" fmla="*/ 2286517 w 2515540"/>
              <a:gd name="connsiteY6" fmla="*/ 2564033 h 2796566"/>
              <a:gd name="connsiteX7" fmla="*/ 1437103 w 2515540"/>
              <a:gd name="connsiteY7" fmla="*/ 2681057 h 2796566"/>
              <a:gd name="connsiteX8" fmla="*/ 1402372 w 2515540"/>
              <a:gd name="connsiteY8" fmla="*/ 2677802 h 2796566"/>
              <a:gd name="connsiteX9" fmla="*/ 1397662 w 2515540"/>
              <a:gd name="connsiteY9" fmla="*/ 2679354 h 2796566"/>
              <a:gd name="connsiteX10" fmla="*/ 1324207 w 2515540"/>
              <a:gd name="connsiteY10" fmla="*/ 2691040 h 2796566"/>
              <a:gd name="connsiteX11" fmla="*/ 1267486 w 2515540"/>
              <a:gd name="connsiteY11" fmla="*/ 2691313 h 2796566"/>
              <a:gd name="connsiteX12" fmla="*/ 1266842 w 2515540"/>
              <a:gd name="connsiteY12" fmla="*/ 2691404 h 2796566"/>
              <a:gd name="connsiteX13" fmla="*/ 1257697 w 2515540"/>
              <a:gd name="connsiteY13" fmla="*/ 2691361 h 2796566"/>
              <a:gd name="connsiteX14" fmla="*/ 1248699 w 2515540"/>
              <a:gd name="connsiteY14" fmla="*/ 2691404 h 2796566"/>
              <a:gd name="connsiteX15" fmla="*/ 1248065 w 2515540"/>
              <a:gd name="connsiteY15" fmla="*/ 2691314 h 2796566"/>
              <a:gd name="connsiteX16" fmla="*/ 1191334 w 2515540"/>
              <a:gd name="connsiteY16" fmla="*/ 2691040 h 2796566"/>
              <a:gd name="connsiteX17" fmla="*/ 1117879 w 2515540"/>
              <a:gd name="connsiteY17" fmla="*/ 2679354 h 2796566"/>
              <a:gd name="connsiteX18" fmla="*/ 1113165 w 2515540"/>
              <a:gd name="connsiteY18" fmla="*/ 2677801 h 2796566"/>
              <a:gd name="connsiteX19" fmla="*/ 1078437 w 2515540"/>
              <a:gd name="connsiteY19" fmla="*/ 2681056 h 2796566"/>
              <a:gd name="connsiteX20" fmla="*/ 229023 w 2515540"/>
              <a:gd name="connsiteY20" fmla="*/ 2564033 h 2796566"/>
              <a:gd name="connsiteX21" fmla="*/ 308 w 2515540"/>
              <a:gd name="connsiteY21" fmla="*/ 1731250 h 2796566"/>
              <a:gd name="connsiteX22" fmla="*/ 17931 w 2515540"/>
              <a:gd name="connsiteY22" fmla="*/ 1496182 h 2796566"/>
              <a:gd name="connsiteX23" fmla="*/ 31815 w 2515540"/>
              <a:gd name="connsiteY23" fmla="*/ 1398285 h 2796566"/>
              <a:gd name="connsiteX24" fmla="*/ 17931 w 2515540"/>
              <a:gd name="connsiteY24" fmla="*/ 1300384 h 2796566"/>
              <a:gd name="connsiteX25" fmla="*/ 307 w 2515540"/>
              <a:gd name="connsiteY25" fmla="*/ 1065316 h 2796566"/>
              <a:gd name="connsiteX26" fmla="*/ 229022 w 2515540"/>
              <a:gd name="connsiteY26" fmla="*/ 232533 h 2796566"/>
              <a:gd name="connsiteX27" fmla="*/ 1078437 w 2515540"/>
              <a:gd name="connsiteY27" fmla="*/ 115510 h 2796566"/>
              <a:gd name="connsiteX28" fmla="*/ 1113165 w 2515540"/>
              <a:gd name="connsiteY28" fmla="*/ 118766 h 2796566"/>
              <a:gd name="connsiteX29" fmla="*/ 1117878 w 2515540"/>
              <a:gd name="connsiteY29" fmla="*/ 117213 h 2796566"/>
              <a:gd name="connsiteX30" fmla="*/ 1191333 w 2515540"/>
              <a:gd name="connsiteY30" fmla="*/ 105526 h 2796566"/>
              <a:gd name="connsiteX31" fmla="*/ 1248064 w 2515540"/>
              <a:gd name="connsiteY31" fmla="*/ 105252 h 2796566"/>
              <a:gd name="connsiteX32" fmla="*/ 1248698 w 2515540"/>
              <a:gd name="connsiteY32" fmla="*/ 105162 h 2796566"/>
              <a:gd name="connsiteX33" fmla="*/ 1257697 w 2515540"/>
              <a:gd name="connsiteY33" fmla="*/ 105206 h 2796566"/>
              <a:gd name="connsiteX34" fmla="*/ 1266841 w 2515540"/>
              <a:gd name="connsiteY34" fmla="*/ 105162 h 2796566"/>
              <a:gd name="connsiteX35" fmla="*/ 1267486 w 2515540"/>
              <a:gd name="connsiteY35" fmla="*/ 105253 h 2796566"/>
              <a:gd name="connsiteX36" fmla="*/ 1324207 w 2515540"/>
              <a:gd name="connsiteY36" fmla="*/ 105526 h 2796566"/>
              <a:gd name="connsiteX37" fmla="*/ 1397662 w 2515540"/>
              <a:gd name="connsiteY37" fmla="*/ 117213 h 2796566"/>
              <a:gd name="connsiteX38" fmla="*/ 1402371 w 2515540"/>
              <a:gd name="connsiteY38" fmla="*/ 118764 h 2796566"/>
              <a:gd name="connsiteX39" fmla="*/ 1437103 w 2515540"/>
              <a:gd name="connsiteY39" fmla="*/ 115510 h 2796566"/>
              <a:gd name="connsiteX40" fmla="*/ 1968457 w 2515540"/>
              <a:gd name="connsiteY40" fmla="*/ 2871 h 279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515540" h="2796566">
                <a:moveTo>
                  <a:pt x="1968457" y="2871"/>
                </a:moveTo>
                <a:cubicBezTo>
                  <a:pt x="2081071" y="16045"/>
                  <a:pt x="2190990" y="76863"/>
                  <a:pt x="2286517" y="232533"/>
                </a:cubicBezTo>
                <a:cubicBezTo>
                  <a:pt x="2541253" y="647654"/>
                  <a:pt x="2540528" y="1016193"/>
                  <a:pt x="2487025" y="1378039"/>
                </a:cubicBezTo>
                <a:lnTo>
                  <a:pt x="2483681" y="1398282"/>
                </a:lnTo>
                <a:lnTo>
                  <a:pt x="2487026" y="1418528"/>
                </a:lnTo>
                <a:cubicBezTo>
                  <a:pt x="2502312" y="1521912"/>
                  <a:pt x="2513290" y="1625843"/>
                  <a:pt x="2515233" y="1731250"/>
                </a:cubicBezTo>
                <a:cubicBezTo>
                  <a:pt x="2520089" y="1994770"/>
                  <a:pt x="2468472" y="2267519"/>
                  <a:pt x="2286517" y="2564033"/>
                </a:cubicBezTo>
                <a:cubicBezTo>
                  <a:pt x="2031781" y="2979154"/>
                  <a:pt x="1674692" y="2719776"/>
                  <a:pt x="1437103" y="2681057"/>
                </a:cubicBezTo>
                <a:lnTo>
                  <a:pt x="1402372" y="2677802"/>
                </a:lnTo>
                <a:lnTo>
                  <a:pt x="1397662" y="2679354"/>
                </a:lnTo>
                <a:cubicBezTo>
                  <a:pt x="1373648" y="2685151"/>
                  <a:pt x="1349099" y="2689039"/>
                  <a:pt x="1324207" y="2691040"/>
                </a:cubicBezTo>
                <a:lnTo>
                  <a:pt x="1267486" y="2691313"/>
                </a:lnTo>
                <a:lnTo>
                  <a:pt x="1266842" y="2691404"/>
                </a:lnTo>
                <a:lnTo>
                  <a:pt x="1257697" y="2691361"/>
                </a:lnTo>
                <a:lnTo>
                  <a:pt x="1248699" y="2691404"/>
                </a:lnTo>
                <a:lnTo>
                  <a:pt x="1248065" y="2691314"/>
                </a:lnTo>
                <a:lnTo>
                  <a:pt x="1191334" y="2691040"/>
                </a:lnTo>
                <a:cubicBezTo>
                  <a:pt x="1166441" y="2689040"/>
                  <a:pt x="1141892" y="2685152"/>
                  <a:pt x="1117879" y="2679354"/>
                </a:cubicBezTo>
                <a:lnTo>
                  <a:pt x="1113165" y="2677801"/>
                </a:lnTo>
                <a:lnTo>
                  <a:pt x="1078437" y="2681056"/>
                </a:lnTo>
                <a:cubicBezTo>
                  <a:pt x="840848" y="2719775"/>
                  <a:pt x="483760" y="2979152"/>
                  <a:pt x="229023" y="2564033"/>
                </a:cubicBezTo>
                <a:cubicBezTo>
                  <a:pt x="47068" y="2267519"/>
                  <a:pt x="-4548" y="1994769"/>
                  <a:pt x="308" y="1731250"/>
                </a:cubicBezTo>
                <a:cubicBezTo>
                  <a:pt x="1764" y="1652194"/>
                  <a:pt x="8304" y="1573969"/>
                  <a:pt x="17931" y="1496182"/>
                </a:cubicBezTo>
                <a:lnTo>
                  <a:pt x="31815" y="1398285"/>
                </a:lnTo>
                <a:lnTo>
                  <a:pt x="17931" y="1300384"/>
                </a:lnTo>
                <a:cubicBezTo>
                  <a:pt x="8303" y="1222598"/>
                  <a:pt x="1764" y="1144373"/>
                  <a:pt x="307" y="1065316"/>
                </a:cubicBezTo>
                <a:cubicBezTo>
                  <a:pt x="-4549" y="801798"/>
                  <a:pt x="47068" y="529048"/>
                  <a:pt x="229022" y="232533"/>
                </a:cubicBezTo>
                <a:cubicBezTo>
                  <a:pt x="483759" y="-182586"/>
                  <a:pt x="840847" y="76791"/>
                  <a:pt x="1078437" y="115510"/>
                </a:cubicBezTo>
                <a:lnTo>
                  <a:pt x="1113165" y="118766"/>
                </a:lnTo>
                <a:lnTo>
                  <a:pt x="1117878" y="117213"/>
                </a:lnTo>
                <a:cubicBezTo>
                  <a:pt x="1141891" y="111415"/>
                  <a:pt x="1166441" y="107527"/>
                  <a:pt x="1191333" y="105526"/>
                </a:cubicBezTo>
                <a:lnTo>
                  <a:pt x="1248064" y="105252"/>
                </a:lnTo>
                <a:lnTo>
                  <a:pt x="1248698" y="105162"/>
                </a:lnTo>
                <a:lnTo>
                  <a:pt x="1257697" y="105206"/>
                </a:lnTo>
                <a:lnTo>
                  <a:pt x="1266841" y="105162"/>
                </a:lnTo>
                <a:lnTo>
                  <a:pt x="1267486" y="105253"/>
                </a:lnTo>
                <a:lnTo>
                  <a:pt x="1324207" y="105526"/>
                </a:lnTo>
                <a:cubicBezTo>
                  <a:pt x="1349099" y="107527"/>
                  <a:pt x="1373648" y="111415"/>
                  <a:pt x="1397662" y="117213"/>
                </a:cubicBezTo>
                <a:lnTo>
                  <a:pt x="1402371" y="118764"/>
                </a:lnTo>
                <a:lnTo>
                  <a:pt x="1437103" y="115510"/>
                </a:lnTo>
                <a:cubicBezTo>
                  <a:pt x="1585596" y="91310"/>
                  <a:pt x="1780768" y="-19084"/>
                  <a:pt x="1968457" y="2871"/>
                </a:cubicBezTo>
                <a:close/>
              </a:path>
            </a:pathLst>
          </a:custGeom>
          <a:pattFill prst="pct5">
            <a:fgClr>
              <a:schemeClr val="accent6"/>
            </a:fgClr>
            <a:bgClr>
              <a:schemeClr val="bg1"/>
            </a:bgClr>
          </a:pattFill>
          <a:effectLst>
            <a:outerShdw blurRad="50800" dist="38100" dir="5400000" algn="t" rotWithShape="0">
              <a:prstClr val="black">
                <a:alpha val="40000"/>
              </a:prstClr>
            </a:outerShdw>
          </a:effectLst>
        </p:spPr>
        <p:txBody>
          <a:bodyPr wrap="square" anchor="ctr">
            <a:noAutofit/>
          </a:bodyPr>
          <a:lstStyle>
            <a:lvl1pPr marL="0" indent="0" algn="ctr">
              <a:buNone/>
              <a:defRPr/>
            </a:lvl1pPr>
          </a:lstStyle>
          <a:p>
            <a:endParaRPr lang="id-ID"/>
          </a:p>
        </p:txBody>
      </p:sp>
      <p:sp>
        <p:nvSpPr>
          <p:cNvPr id="12" name="Picture Placeholder 11"/>
          <p:cNvSpPr>
            <a:spLocks noGrp="1"/>
          </p:cNvSpPr>
          <p:nvPr>
            <p:ph type="pic" sz="quarter" idx="10"/>
          </p:nvPr>
        </p:nvSpPr>
        <p:spPr>
          <a:xfrm>
            <a:off x="2041709" y="2436966"/>
            <a:ext cx="2057574" cy="2287438"/>
          </a:xfrm>
          <a:custGeom>
            <a:avLst/>
            <a:gdLst>
              <a:gd name="connsiteX0" fmla="*/ 1968457 w 2515540"/>
              <a:gd name="connsiteY0" fmla="*/ 2871 h 2796566"/>
              <a:gd name="connsiteX1" fmla="*/ 2286517 w 2515540"/>
              <a:gd name="connsiteY1" fmla="*/ 232533 h 2796566"/>
              <a:gd name="connsiteX2" fmla="*/ 2487025 w 2515540"/>
              <a:gd name="connsiteY2" fmla="*/ 1378039 h 2796566"/>
              <a:gd name="connsiteX3" fmla="*/ 2483681 w 2515540"/>
              <a:gd name="connsiteY3" fmla="*/ 1398282 h 2796566"/>
              <a:gd name="connsiteX4" fmla="*/ 2487026 w 2515540"/>
              <a:gd name="connsiteY4" fmla="*/ 1418528 h 2796566"/>
              <a:gd name="connsiteX5" fmla="*/ 2515233 w 2515540"/>
              <a:gd name="connsiteY5" fmla="*/ 1731250 h 2796566"/>
              <a:gd name="connsiteX6" fmla="*/ 2286517 w 2515540"/>
              <a:gd name="connsiteY6" fmla="*/ 2564033 h 2796566"/>
              <a:gd name="connsiteX7" fmla="*/ 1437103 w 2515540"/>
              <a:gd name="connsiteY7" fmla="*/ 2681057 h 2796566"/>
              <a:gd name="connsiteX8" fmla="*/ 1402372 w 2515540"/>
              <a:gd name="connsiteY8" fmla="*/ 2677802 h 2796566"/>
              <a:gd name="connsiteX9" fmla="*/ 1397662 w 2515540"/>
              <a:gd name="connsiteY9" fmla="*/ 2679354 h 2796566"/>
              <a:gd name="connsiteX10" fmla="*/ 1324207 w 2515540"/>
              <a:gd name="connsiteY10" fmla="*/ 2691040 h 2796566"/>
              <a:gd name="connsiteX11" fmla="*/ 1267486 w 2515540"/>
              <a:gd name="connsiteY11" fmla="*/ 2691313 h 2796566"/>
              <a:gd name="connsiteX12" fmla="*/ 1266842 w 2515540"/>
              <a:gd name="connsiteY12" fmla="*/ 2691404 h 2796566"/>
              <a:gd name="connsiteX13" fmla="*/ 1257697 w 2515540"/>
              <a:gd name="connsiteY13" fmla="*/ 2691361 h 2796566"/>
              <a:gd name="connsiteX14" fmla="*/ 1248699 w 2515540"/>
              <a:gd name="connsiteY14" fmla="*/ 2691404 h 2796566"/>
              <a:gd name="connsiteX15" fmla="*/ 1248065 w 2515540"/>
              <a:gd name="connsiteY15" fmla="*/ 2691314 h 2796566"/>
              <a:gd name="connsiteX16" fmla="*/ 1191334 w 2515540"/>
              <a:gd name="connsiteY16" fmla="*/ 2691040 h 2796566"/>
              <a:gd name="connsiteX17" fmla="*/ 1117879 w 2515540"/>
              <a:gd name="connsiteY17" fmla="*/ 2679354 h 2796566"/>
              <a:gd name="connsiteX18" fmla="*/ 1113165 w 2515540"/>
              <a:gd name="connsiteY18" fmla="*/ 2677801 h 2796566"/>
              <a:gd name="connsiteX19" fmla="*/ 1078437 w 2515540"/>
              <a:gd name="connsiteY19" fmla="*/ 2681056 h 2796566"/>
              <a:gd name="connsiteX20" fmla="*/ 229023 w 2515540"/>
              <a:gd name="connsiteY20" fmla="*/ 2564033 h 2796566"/>
              <a:gd name="connsiteX21" fmla="*/ 308 w 2515540"/>
              <a:gd name="connsiteY21" fmla="*/ 1731250 h 2796566"/>
              <a:gd name="connsiteX22" fmla="*/ 17931 w 2515540"/>
              <a:gd name="connsiteY22" fmla="*/ 1496182 h 2796566"/>
              <a:gd name="connsiteX23" fmla="*/ 31815 w 2515540"/>
              <a:gd name="connsiteY23" fmla="*/ 1398285 h 2796566"/>
              <a:gd name="connsiteX24" fmla="*/ 17931 w 2515540"/>
              <a:gd name="connsiteY24" fmla="*/ 1300384 h 2796566"/>
              <a:gd name="connsiteX25" fmla="*/ 307 w 2515540"/>
              <a:gd name="connsiteY25" fmla="*/ 1065316 h 2796566"/>
              <a:gd name="connsiteX26" fmla="*/ 229022 w 2515540"/>
              <a:gd name="connsiteY26" fmla="*/ 232533 h 2796566"/>
              <a:gd name="connsiteX27" fmla="*/ 1078437 w 2515540"/>
              <a:gd name="connsiteY27" fmla="*/ 115510 h 2796566"/>
              <a:gd name="connsiteX28" fmla="*/ 1113165 w 2515540"/>
              <a:gd name="connsiteY28" fmla="*/ 118766 h 2796566"/>
              <a:gd name="connsiteX29" fmla="*/ 1117878 w 2515540"/>
              <a:gd name="connsiteY29" fmla="*/ 117213 h 2796566"/>
              <a:gd name="connsiteX30" fmla="*/ 1191333 w 2515540"/>
              <a:gd name="connsiteY30" fmla="*/ 105526 h 2796566"/>
              <a:gd name="connsiteX31" fmla="*/ 1248064 w 2515540"/>
              <a:gd name="connsiteY31" fmla="*/ 105252 h 2796566"/>
              <a:gd name="connsiteX32" fmla="*/ 1248698 w 2515540"/>
              <a:gd name="connsiteY32" fmla="*/ 105162 h 2796566"/>
              <a:gd name="connsiteX33" fmla="*/ 1257697 w 2515540"/>
              <a:gd name="connsiteY33" fmla="*/ 105206 h 2796566"/>
              <a:gd name="connsiteX34" fmla="*/ 1266841 w 2515540"/>
              <a:gd name="connsiteY34" fmla="*/ 105162 h 2796566"/>
              <a:gd name="connsiteX35" fmla="*/ 1267486 w 2515540"/>
              <a:gd name="connsiteY35" fmla="*/ 105253 h 2796566"/>
              <a:gd name="connsiteX36" fmla="*/ 1324207 w 2515540"/>
              <a:gd name="connsiteY36" fmla="*/ 105526 h 2796566"/>
              <a:gd name="connsiteX37" fmla="*/ 1397662 w 2515540"/>
              <a:gd name="connsiteY37" fmla="*/ 117213 h 2796566"/>
              <a:gd name="connsiteX38" fmla="*/ 1402371 w 2515540"/>
              <a:gd name="connsiteY38" fmla="*/ 118764 h 2796566"/>
              <a:gd name="connsiteX39" fmla="*/ 1437103 w 2515540"/>
              <a:gd name="connsiteY39" fmla="*/ 115510 h 2796566"/>
              <a:gd name="connsiteX40" fmla="*/ 1968457 w 2515540"/>
              <a:gd name="connsiteY40" fmla="*/ 2871 h 279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515540" h="2796566">
                <a:moveTo>
                  <a:pt x="1968457" y="2871"/>
                </a:moveTo>
                <a:cubicBezTo>
                  <a:pt x="2081071" y="16045"/>
                  <a:pt x="2190990" y="76863"/>
                  <a:pt x="2286517" y="232533"/>
                </a:cubicBezTo>
                <a:cubicBezTo>
                  <a:pt x="2541253" y="647654"/>
                  <a:pt x="2540528" y="1016193"/>
                  <a:pt x="2487025" y="1378039"/>
                </a:cubicBezTo>
                <a:lnTo>
                  <a:pt x="2483681" y="1398282"/>
                </a:lnTo>
                <a:lnTo>
                  <a:pt x="2487026" y="1418528"/>
                </a:lnTo>
                <a:cubicBezTo>
                  <a:pt x="2502312" y="1521912"/>
                  <a:pt x="2513290" y="1625843"/>
                  <a:pt x="2515233" y="1731250"/>
                </a:cubicBezTo>
                <a:cubicBezTo>
                  <a:pt x="2520089" y="1994770"/>
                  <a:pt x="2468472" y="2267519"/>
                  <a:pt x="2286517" y="2564033"/>
                </a:cubicBezTo>
                <a:cubicBezTo>
                  <a:pt x="2031781" y="2979154"/>
                  <a:pt x="1674692" y="2719776"/>
                  <a:pt x="1437103" y="2681057"/>
                </a:cubicBezTo>
                <a:lnTo>
                  <a:pt x="1402372" y="2677802"/>
                </a:lnTo>
                <a:lnTo>
                  <a:pt x="1397662" y="2679354"/>
                </a:lnTo>
                <a:cubicBezTo>
                  <a:pt x="1373648" y="2685151"/>
                  <a:pt x="1349099" y="2689039"/>
                  <a:pt x="1324207" y="2691040"/>
                </a:cubicBezTo>
                <a:lnTo>
                  <a:pt x="1267486" y="2691313"/>
                </a:lnTo>
                <a:lnTo>
                  <a:pt x="1266842" y="2691404"/>
                </a:lnTo>
                <a:lnTo>
                  <a:pt x="1257697" y="2691361"/>
                </a:lnTo>
                <a:lnTo>
                  <a:pt x="1248699" y="2691404"/>
                </a:lnTo>
                <a:lnTo>
                  <a:pt x="1248065" y="2691314"/>
                </a:lnTo>
                <a:lnTo>
                  <a:pt x="1191334" y="2691040"/>
                </a:lnTo>
                <a:cubicBezTo>
                  <a:pt x="1166441" y="2689040"/>
                  <a:pt x="1141892" y="2685152"/>
                  <a:pt x="1117879" y="2679354"/>
                </a:cubicBezTo>
                <a:lnTo>
                  <a:pt x="1113165" y="2677801"/>
                </a:lnTo>
                <a:lnTo>
                  <a:pt x="1078437" y="2681056"/>
                </a:lnTo>
                <a:cubicBezTo>
                  <a:pt x="840848" y="2719775"/>
                  <a:pt x="483760" y="2979152"/>
                  <a:pt x="229023" y="2564033"/>
                </a:cubicBezTo>
                <a:cubicBezTo>
                  <a:pt x="47068" y="2267519"/>
                  <a:pt x="-4548" y="1994769"/>
                  <a:pt x="308" y="1731250"/>
                </a:cubicBezTo>
                <a:cubicBezTo>
                  <a:pt x="1764" y="1652194"/>
                  <a:pt x="8304" y="1573969"/>
                  <a:pt x="17931" y="1496182"/>
                </a:cubicBezTo>
                <a:lnTo>
                  <a:pt x="31815" y="1398285"/>
                </a:lnTo>
                <a:lnTo>
                  <a:pt x="17931" y="1300384"/>
                </a:lnTo>
                <a:cubicBezTo>
                  <a:pt x="8303" y="1222598"/>
                  <a:pt x="1764" y="1144373"/>
                  <a:pt x="307" y="1065316"/>
                </a:cubicBezTo>
                <a:cubicBezTo>
                  <a:pt x="-4549" y="801798"/>
                  <a:pt x="47068" y="529048"/>
                  <a:pt x="229022" y="232533"/>
                </a:cubicBezTo>
                <a:cubicBezTo>
                  <a:pt x="483759" y="-182586"/>
                  <a:pt x="840847" y="76791"/>
                  <a:pt x="1078437" y="115510"/>
                </a:cubicBezTo>
                <a:lnTo>
                  <a:pt x="1113165" y="118766"/>
                </a:lnTo>
                <a:lnTo>
                  <a:pt x="1117878" y="117213"/>
                </a:lnTo>
                <a:cubicBezTo>
                  <a:pt x="1141891" y="111415"/>
                  <a:pt x="1166441" y="107527"/>
                  <a:pt x="1191333" y="105526"/>
                </a:cubicBezTo>
                <a:lnTo>
                  <a:pt x="1248064" y="105252"/>
                </a:lnTo>
                <a:lnTo>
                  <a:pt x="1248698" y="105162"/>
                </a:lnTo>
                <a:lnTo>
                  <a:pt x="1257697" y="105206"/>
                </a:lnTo>
                <a:lnTo>
                  <a:pt x="1266841" y="105162"/>
                </a:lnTo>
                <a:lnTo>
                  <a:pt x="1267486" y="105253"/>
                </a:lnTo>
                <a:lnTo>
                  <a:pt x="1324207" y="105526"/>
                </a:lnTo>
                <a:cubicBezTo>
                  <a:pt x="1349099" y="107527"/>
                  <a:pt x="1373648" y="111415"/>
                  <a:pt x="1397662" y="117213"/>
                </a:cubicBezTo>
                <a:lnTo>
                  <a:pt x="1402371" y="118764"/>
                </a:lnTo>
                <a:lnTo>
                  <a:pt x="1437103" y="115510"/>
                </a:lnTo>
                <a:cubicBezTo>
                  <a:pt x="1585596" y="91310"/>
                  <a:pt x="1780768" y="-19084"/>
                  <a:pt x="1968457" y="2871"/>
                </a:cubicBezTo>
                <a:close/>
              </a:path>
            </a:pathLst>
          </a:custGeom>
          <a:pattFill prst="pct5">
            <a:fgClr>
              <a:schemeClr val="accent6"/>
            </a:fgClr>
            <a:bgClr>
              <a:schemeClr val="bg1"/>
            </a:bgClr>
          </a:pattFill>
          <a:effectLst>
            <a:outerShdw blurRad="50800" dist="38100" dir="5400000" algn="t" rotWithShape="0">
              <a:prstClr val="black">
                <a:alpha val="40000"/>
              </a:prstClr>
            </a:outerShdw>
          </a:effectLst>
        </p:spPr>
        <p:txBody>
          <a:bodyPr wrap="square" anchor="ctr">
            <a:noAutofit/>
          </a:bodyPr>
          <a:lstStyle>
            <a:lvl1pPr marL="0" indent="0" algn="ctr">
              <a:buNone/>
              <a:defRPr/>
            </a:lvl1pPr>
          </a:lstStyle>
          <a:p>
            <a:endParaRPr lang="id-ID"/>
          </a:p>
        </p:txBody>
      </p:sp>
    </p:spTree>
    <p:extLst>
      <p:ext uri="{BB962C8B-B14F-4D97-AF65-F5344CB8AC3E}">
        <p14:creationId xmlns:p14="http://schemas.microsoft.com/office/powerpoint/2010/main" val="2568352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900" decel="100000" fill="hold"/>
                                        <p:tgtEl>
                                          <p:spTgt spid="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900" decel="100000" fill="hold"/>
                                        <p:tgtEl>
                                          <p:spTgt spid="13"/>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900" decel="100000" fill="hold"/>
                                        <p:tgtEl>
                                          <p:spTgt spid="1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2"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2833DE-B08C-48E7-8F23-14B451B3709C}" type="datetimeFigureOut">
              <a:rPr lang="en-US" smtClean="0"/>
              <a:t>1/31/2023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556F09-9524-4917-B65D-FDD50BF9B508}" type="slidenum">
              <a:rPr lang="en-US" smtClean="0"/>
              <a:t>‹#›</a:t>
            </a:fld>
            <a:endParaRPr lang="en-US"/>
          </a:p>
        </p:txBody>
      </p:sp>
    </p:spTree>
    <p:extLst>
      <p:ext uri="{BB962C8B-B14F-4D97-AF65-F5344CB8AC3E}">
        <p14:creationId xmlns:p14="http://schemas.microsoft.com/office/powerpoint/2010/main" val="3685290175"/>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microsoft.com/office/2007/relationships/hdphoto" Target="../media/hdphoto2.wdp"/><Relationship Id="rId5" Type="http://schemas.openxmlformats.org/officeDocument/2006/relationships/image" Target="../media/image17.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19.png"/></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microsoft.com/office/2007/relationships/hdphoto" Target="../media/hdphoto5.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E48CD68-48C4-22F1-52D3-7B7BC1D0DE36}"/>
              </a:ext>
            </a:extLst>
          </p:cNvPr>
          <p:cNvGrpSpPr/>
          <p:nvPr/>
        </p:nvGrpSpPr>
        <p:grpSpPr>
          <a:xfrm>
            <a:off x="-374474" y="-425795"/>
            <a:ext cx="12136862" cy="7709590"/>
            <a:chOff x="-374474" y="-425795"/>
            <a:chExt cx="12136862" cy="7709590"/>
          </a:xfrm>
        </p:grpSpPr>
        <p:sp>
          <p:nvSpPr>
            <p:cNvPr id="7" name="Rectangle 6">
              <a:extLst>
                <a:ext uri="{FF2B5EF4-FFF2-40B4-BE49-F238E27FC236}">
                  <a16:creationId xmlns:a16="http://schemas.microsoft.com/office/drawing/2014/main" id="{7BD6EFAC-E62B-B62D-03D8-64FCB6BFBA1C}"/>
                </a:ext>
              </a:extLst>
            </p:cNvPr>
            <p:cNvSpPr/>
            <p:nvPr/>
          </p:nvSpPr>
          <p:spPr>
            <a:xfrm>
              <a:off x="-374474" y="0"/>
              <a:ext cx="3792793"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4A6B0BE9-F0A8-99A9-6037-6690D398AA6B}"/>
                </a:ext>
              </a:extLst>
            </p:cNvPr>
            <p:cNvSpPr/>
            <p:nvPr/>
          </p:nvSpPr>
          <p:spPr>
            <a:xfrm>
              <a:off x="428764" y="958645"/>
              <a:ext cx="2490951" cy="4940710"/>
            </a:xfrm>
            <a:prstGeom prst="roundRect">
              <a:avLst/>
            </a:prstGeom>
            <a:solidFill>
              <a:srgbClr val="CC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B88800"/>
                </a:solidFill>
              </a:endParaRPr>
            </a:p>
          </p:txBody>
        </p:sp>
        <p:sp>
          <p:nvSpPr>
            <p:cNvPr id="5" name="Rectangle 4">
              <a:extLst>
                <a:ext uri="{FF2B5EF4-FFF2-40B4-BE49-F238E27FC236}">
                  <a16:creationId xmlns:a16="http://schemas.microsoft.com/office/drawing/2014/main" id="{E7FEFA13-9FF0-47D3-90ED-01DAA231DB8C}"/>
                </a:ext>
              </a:extLst>
            </p:cNvPr>
            <p:cNvSpPr/>
            <p:nvPr/>
          </p:nvSpPr>
          <p:spPr>
            <a:xfrm>
              <a:off x="428763" y="1166842"/>
              <a:ext cx="2490951" cy="4524315"/>
            </a:xfrm>
            <a:prstGeom prst="rect">
              <a:avLst/>
            </a:prstGeom>
            <a:noFill/>
          </p:spPr>
          <p:txBody>
            <a:bodyPr wrap="square" lIns="91440" tIns="45720" rIns="91440" bIns="45720">
              <a:spAutoFit/>
            </a:bodyPr>
            <a:lstStyle/>
            <a:p>
              <a:pPr algn="ctr"/>
              <a:r>
                <a:rPr lang="en-US" sz="3600" b="1" cap="none" spc="0" dirty="0">
                  <a:ln w="0"/>
                  <a:solidFill>
                    <a:srgbClr val="0033CC"/>
                  </a:solidFill>
                  <a:effectLst>
                    <a:outerShdw blurRad="38100" dist="25400" dir="5400000" algn="ctr" rotWithShape="0">
                      <a:srgbClr val="6E747A">
                        <a:alpha val="43000"/>
                      </a:srgbClr>
                    </a:outerShdw>
                  </a:effectLst>
                </a:rPr>
                <a:t>A </a:t>
              </a:r>
            </a:p>
            <a:p>
              <a:pPr algn="ctr"/>
              <a:r>
                <a:rPr lang="en-US" sz="3600" b="1" dirty="0">
                  <a:ln w="0"/>
                  <a:solidFill>
                    <a:srgbClr val="0033CC"/>
                  </a:solidFill>
                  <a:effectLst>
                    <a:outerShdw blurRad="38100" dist="25400" dir="5400000" algn="ctr" rotWithShape="0">
                      <a:srgbClr val="6E747A">
                        <a:alpha val="43000"/>
                      </a:srgbClr>
                    </a:outerShdw>
                  </a:effectLst>
                </a:rPr>
                <a:t>PATHWAY TO FINANCIAL FREEDOM THE WAY GOD INTENDED</a:t>
              </a:r>
              <a:endParaRPr lang="en-US" sz="3600" b="1" cap="none" spc="0" dirty="0">
                <a:ln w="0"/>
                <a:solidFill>
                  <a:srgbClr val="0033CC"/>
                </a:solidFill>
                <a:effectLst>
                  <a:outerShdw blurRad="38100" dist="25400" dir="5400000" algn="ctr" rotWithShape="0">
                    <a:srgbClr val="6E747A">
                      <a:alpha val="43000"/>
                    </a:srgbClr>
                  </a:outerShdw>
                </a:effectLst>
              </a:endParaRPr>
            </a:p>
          </p:txBody>
        </p:sp>
        <p:pic>
          <p:nvPicPr>
            <p:cNvPr id="14" name="Picture 13">
              <a:extLst>
                <a:ext uri="{FF2B5EF4-FFF2-40B4-BE49-F238E27FC236}">
                  <a16:creationId xmlns:a16="http://schemas.microsoft.com/office/drawing/2014/main" id="{F19E70F6-7A75-A3C3-ACB8-70DEC85D51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2798" y="-425795"/>
              <a:ext cx="7709590" cy="7709590"/>
            </a:xfrm>
            <a:prstGeom prst="rect">
              <a:avLst/>
            </a:prstGeom>
          </p:spPr>
        </p:pic>
      </p:grpSp>
    </p:spTree>
    <p:extLst>
      <p:ext uri="{BB962C8B-B14F-4D97-AF65-F5344CB8AC3E}">
        <p14:creationId xmlns:p14="http://schemas.microsoft.com/office/powerpoint/2010/main" val="2065507205"/>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EF78CF5-FA43-07B5-5DB9-FE221C92BA27}"/>
              </a:ext>
            </a:extLst>
          </p:cNvPr>
          <p:cNvGrpSpPr/>
          <p:nvPr/>
        </p:nvGrpSpPr>
        <p:grpSpPr>
          <a:xfrm>
            <a:off x="-117987" y="-1"/>
            <a:ext cx="12309987" cy="6752041"/>
            <a:chOff x="-117987" y="-1"/>
            <a:chExt cx="12309987" cy="6752041"/>
          </a:xfrm>
        </p:grpSpPr>
        <p:sp>
          <p:nvSpPr>
            <p:cNvPr id="19" name="TextBox 18">
              <a:extLst>
                <a:ext uri="{FF2B5EF4-FFF2-40B4-BE49-F238E27FC236}">
                  <a16:creationId xmlns:a16="http://schemas.microsoft.com/office/drawing/2014/main" id="{AE5D10EB-868A-448A-8FB0-05059B3E5F3A}"/>
                </a:ext>
              </a:extLst>
            </p:cNvPr>
            <p:cNvSpPr txBox="1"/>
            <p:nvPr/>
          </p:nvSpPr>
          <p:spPr>
            <a:xfrm flipH="1">
              <a:off x="4748169" y="112270"/>
              <a:ext cx="2860644" cy="707886"/>
            </a:xfrm>
            <a:prstGeom prst="rect">
              <a:avLst/>
            </a:prstGeom>
            <a:noFill/>
          </p:spPr>
          <p:txBody>
            <a:bodyPr wrap="square" rtlCol="0">
              <a:spAutoFit/>
            </a:bodyPr>
            <a:lstStyle/>
            <a:p>
              <a:r>
                <a:rPr lang="en-US" sz="4000">
                  <a:latin typeface="Microsoft YaHei" pitchFamily="34" charset="-122"/>
                  <a:ea typeface="Microsoft YaHei" pitchFamily="34" charset="-122"/>
                  <a:cs typeface="Segoe UI" panose="020B0502040204020203" pitchFamily="34" charset="0"/>
                </a:rPr>
                <a:t>     </a:t>
              </a:r>
              <a:endParaRPr lang="id-ID" sz="4000">
                <a:latin typeface="Vrinda" panose="020B0502040204020203" pitchFamily="34" charset="0"/>
                <a:ea typeface="Microsoft YaHei" pitchFamily="34" charset="-122"/>
                <a:cs typeface="Vrinda" panose="020B0502040204020203" pitchFamily="34" charset="0"/>
              </a:endParaRPr>
            </a:p>
          </p:txBody>
        </p:sp>
        <p:sp>
          <p:nvSpPr>
            <p:cNvPr id="20" name="TextBox 19">
              <a:extLst>
                <a:ext uri="{FF2B5EF4-FFF2-40B4-BE49-F238E27FC236}">
                  <a16:creationId xmlns:a16="http://schemas.microsoft.com/office/drawing/2014/main" id="{1986E415-EBC4-4610-84CB-6C69D224F566}"/>
                </a:ext>
              </a:extLst>
            </p:cNvPr>
            <p:cNvSpPr txBox="1"/>
            <p:nvPr/>
          </p:nvSpPr>
          <p:spPr>
            <a:xfrm>
              <a:off x="-117987" y="-1"/>
              <a:ext cx="12309987" cy="6752041"/>
            </a:xfrm>
            <a:prstGeom prst="rect">
              <a:avLst/>
            </a:prstGeom>
            <a:solidFill>
              <a:srgbClr val="FFFFFF"/>
            </a:solidFill>
          </p:spPr>
          <p:style>
            <a:lnRef idx="2">
              <a:schemeClr val="dk1">
                <a:shade val="50000"/>
              </a:schemeClr>
            </a:lnRef>
            <a:fillRef idx="1">
              <a:schemeClr val="dk1"/>
            </a:fillRef>
            <a:effectRef idx="0">
              <a:schemeClr val="dk1"/>
            </a:effectRef>
            <a:fontRef idx="minor">
              <a:schemeClr val="lt1"/>
            </a:fontRef>
          </p:style>
          <p:txBody>
            <a:bodyPr wrap="square" lIns="91440" tIns="45720" rIns="91440" bIns="45720" rtlCol="0" anchor="t">
              <a:spAutoFit/>
            </a:bodyPr>
            <a:lstStyle/>
            <a:p>
              <a:pPr algn="ctr">
                <a:lnSpc>
                  <a:spcPct val="107000"/>
                </a:lnSpc>
              </a:pPr>
              <a:r>
                <a:rPr lang="en-US" sz="6600" b="1" u="sng" dirty="0">
                  <a:solidFill>
                    <a:srgbClr val="D18D05"/>
                  </a:solidFill>
                  <a:latin typeface="Meiryo"/>
                  <a:ea typeface="Meiryo"/>
                  <a:cs typeface="Meiryo" pitchFamily="34" charset="-128"/>
                </a:rPr>
                <a:t>OUR MISSION </a:t>
              </a:r>
              <a:endParaRPr lang="en-US" sz="6600" b="1" u="sng" dirty="0">
                <a:solidFill>
                  <a:srgbClr val="D18D05"/>
                </a:solidFill>
                <a:latin typeface="Meiryo" pitchFamily="34" charset="-128"/>
                <a:ea typeface="Meiryo" pitchFamily="34" charset="-128"/>
                <a:cs typeface="Meiryo" pitchFamily="34" charset="-128"/>
              </a:endParaRPr>
            </a:p>
            <a:p>
              <a:pPr algn="ctr">
                <a:lnSpc>
                  <a:spcPct val="107000"/>
                </a:lnSpc>
              </a:pPr>
              <a:r>
                <a:rPr lang="en-US" sz="3200" b="1" dirty="0">
                  <a:solidFill>
                    <a:srgbClr val="0033CC"/>
                  </a:solidFill>
                  <a:latin typeface="Aharoni"/>
                  <a:ea typeface="Calibri" panose="020F0502020204030204" pitchFamily="34" charset="0"/>
                  <a:cs typeface="Aharoni"/>
                </a:rPr>
                <a:t>To Educate, Elevate &amp; Empower </a:t>
              </a:r>
              <a:r>
                <a:rPr lang="en-US" sz="3200" b="1" dirty="0" err="1">
                  <a:solidFill>
                    <a:srgbClr val="0033CC"/>
                  </a:solidFill>
                  <a:latin typeface="Aharoni"/>
                  <a:ea typeface="Calibri" panose="020F0502020204030204" pitchFamily="34" charset="0"/>
                  <a:cs typeface="Aharoni"/>
                </a:rPr>
                <a:t>Churchs</a:t>
              </a:r>
              <a:r>
                <a:rPr lang="en-US" sz="3200" b="1" dirty="0">
                  <a:solidFill>
                    <a:srgbClr val="0033CC"/>
                  </a:solidFill>
                  <a:latin typeface="Aharoni"/>
                  <a:ea typeface="Calibri" panose="020F0502020204030204" pitchFamily="34" charset="0"/>
                  <a:cs typeface="Aharoni"/>
                </a:rPr>
                <a:t>’ Economically, and to help them obtain &amp; sustain greater Financial Stability, </a:t>
              </a:r>
            </a:p>
            <a:p>
              <a:pPr algn="ctr">
                <a:lnSpc>
                  <a:spcPct val="107000"/>
                </a:lnSpc>
              </a:pPr>
              <a:r>
                <a:rPr lang="en-US" sz="3200" b="1" dirty="0">
                  <a:solidFill>
                    <a:srgbClr val="0033CC"/>
                  </a:solidFill>
                  <a:latin typeface="Aharoni"/>
                  <a:ea typeface="Calibri" panose="020F0502020204030204" pitchFamily="34" charset="0"/>
                  <a:cs typeface="Aharoni"/>
                </a:rPr>
                <a:t>so they can continue fulfilling </a:t>
              </a:r>
              <a:endParaRPr lang="en-US" sz="3200" b="1" dirty="0">
                <a:solidFill>
                  <a:srgbClr val="0033CC"/>
                </a:solidFill>
                <a:latin typeface="Aharoni" panose="02010803020104030203" pitchFamily="2" charset="-79"/>
                <a:ea typeface="Calibri" panose="020F0502020204030204" pitchFamily="34" charset="0"/>
                <a:cs typeface="Aharoni" panose="02010803020104030203" pitchFamily="2" charset="-79"/>
              </a:endParaRPr>
            </a:p>
            <a:p>
              <a:pPr algn="ctr">
                <a:lnSpc>
                  <a:spcPct val="107000"/>
                </a:lnSpc>
              </a:pPr>
              <a:r>
                <a:rPr lang="en-US" sz="3200" b="1" dirty="0">
                  <a:solidFill>
                    <a:srgbClr val="0033CC"/>
                  </a:solidFill>
                  <a:latin typeface="Aharoni"/>
                  <a:ea typeface="Calibri" panose="020F0502020204030204" pitchFamily="34" charset="0"/>
                  <a:cs typeface="Aharoni"/>
                </a:rPr>
                <a:t>their God given Mission.</a:t>
              </a:r>
            </a:p>
            <a:p>
              <a:pPr algn="ctr">
                <a:lnSpc>
                  <a:spcPct val="120000"/>
                </a:lnSpc>
              </a:pPr>
              <a:r>
                <a:rPr lang="en-US" sz="6600" b="1" u="sng" dirty="0">
                  <a:solidFill>
                    <a:srgbClr val="D18D05"/>
                  </a:solidFill>
                  <a:latin typeface="Meiryo"/>
                  <a:ea typeface="Meiryo"/>
                  <a:cs typeface="Meiryo" pitchFamily="34" charset="-128"/>
                </a:rPr>
                <a:t>OUR</a:t>
              </a:r>
              <a:r>
                <a:rPr lang="id-ID" sz="6600" b="1" u="sng" dirty="0">
                  <a:solidFill>
                    <a:srgbClr val="D18D05"/>
                  </a:solidFill>
                  <a:latin typeface="Meiryo"/>
                  <a:ea typeface="Meiryo"/>
                  <a:cs typeface="Meiryo" pitchFamily="34" charset="-128"/>
                </a:rPr>
                <a:t> VISION </a:t>
              </a:r>
              <a:endParaRPr lang="en-US" sz="3200" b="1" dirty="0">
                <a:latin typeface="Amasis MT Pro" panose="02040504050005020304" pitchFamily="18" charset="0"/>
                <a:cs typeface="Arial" panose="020B0604020202020204" pitchFamily="34" charset="0"/>
              </a:endParaRPr>
            </a:p>
            <a:p>
              <a:pPr algn="ctr">
                <a:lnSpc>
                  <a:spcPct val="120000"/>
                </a:lnSpc>
              </a:pPr>
              <a:r>
                <a:rPr lang="en-US" sz="3200" b="1" dirty="0">
                  <a:solidFill>
                    <a:srgbClr val="0033CC"/>
                  </a:solidFill>
                  <a:latin typeface="Aharoni"/>
                  <a:cs typeface="Aharoni"/>
                </a:rPr>
                <a:t>Provide a sustainable economic system that is not </a:t>
              </a:r>
              <a:endParaRPr lang="en-US" sz="3200" b="1" dirty="0">
                <a:solidFill>
                  <a:srgbClr val="0033CC"/>
                </a:solidFill>
                <a:latin typeface="Aharoni" panose="02010803020104030203" pitchFamily="2" charset="-79"/>
                <a:cs typeface="Aharoni" panose="02010803020104030203" pitchFamily="2" charset="-79"/>
              </a:endParaRPr>
            </a:p>
            <a:p>
              <a:pPr algn="ctr">
                <a:lnSpc>
                  <a:spcPct val="120000"/>
                </a:lnSpc>
              </a:pPr>
              <a:r>
                <a:rPr lang="en-US" sz="3200" b="1" dirty="0">
                  <a:solidFill>
                    <a:srgbClr val="0033CC"/>
                  </a:solidFill>
                  <a:latin typeface="Aharoni"/>
                  <a:cs typeface="Aharoni"/>
                </a:rPr>
                <a:t>affected by the present world system of </a:t>
              </a:r>
              <a:endParaRPr lang="en-US" sz="3200" b="1" dirty="0">
                <a:solidFill>
                  <a:srgbClr val="0033CC"/>
                </a:solidFill>
                <a:latin typeface="Aharoni" panose="02010803020104030203" pitchFamily="2" charset="-79"/>
                <a:cs typeface="Aharoni" panose="02010803020104030203" pitchFamily="2" charset="-79"/>
              </a:endParaRPr>
            </a:p>
            <a:p>
              <a:pPr algn="ctr">
                <a:lnSpc>
                  <a:spcPct val="120000"/>
                </a:lnSpc>
              </a:pPr>
              <a:r>
                <a:rPr lang="en-US" sz="3200" b="1" dirty="0">
                  <a:solidFill>
                    <a:srgbClr val="0033CC"/>
                  </a:solidFill>
                  <a:latin typeface="Aharoni"/>
                  <a:cs typeface="Aharoni"/>
                </a:rPr>
                <a:t>greed and manipulation. </a:t>
              </a:r>
              <a:endParaRPr lang="en-US" sz="3200" b="1" dirty="0">
                <a:solidFill>
                  <a:srgbClr val="0033CC"/>
                </a:solidFill>
                <a:latin typeface="Aharoni" panose="02010803020104030203" pitchFamily="2" charset="-79"/>
                <a:cs typeface="Aharoni" panose="02010803020104030203" pitchFamily="2" charset="-79"/>
              </a:endParaRPr>
            </a:p>
            <a:p>
              <a:pPr algn="ctr">
                <a:lnSpc>
                  <a:spcPct val="120000"/>
                </a:lnSpc>
              </a:pPr>
              <a:endParaRPr lang="id-ID" sz="2800" b="1" dirty="0">
                <a:latin typeface="Amasis MT Pro" panose="02040504050005020304" pitchFamily="18" charset="0"/>
                <a:cs typeface="Arial" panose="020B0604020202020204" pitchFamily="34" charset="0"/>
              </a:endParaRPr>
            </a:p>
          </p:txBody>
        </p:sp>
      </p:grpSp>
      <p:pic>
        <p:nvPicPr>
          <p:cNvPr id="2" name="Picture 1">
            <a:extLst>
              <a:ext uri="{FF2B5EF4-FFF2-40B4-BE49-F238E27FC236}">
                <a16:creationId xmlns:a16="http://schemas.microsoft.com/office/drawing/2014/main" id="{F2A695EB-9D4D-5902-A9A7-C14B9BE6CD21}"/>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2182211" y="-263563"/>
            <a:ext cx="7709590" cy="7709590"/>
          </a:xfrm>
          <a:prstGeom prst="rect">
            <a:avLst/>
          </a:prstGeom>
        </p:spPr>
      </p:pic>
    </p:spTree>
    <p:extLst>
      <p:ext uri="{BB962C8B-B14F-4D97-AF65-F5344CB8AC3E}">
        <p14:creationId xmlns:p14="http://schemas.microsoft.com/office/powerpoint/2010/main" val="347271967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F44C5A0-AFA6-6C7B-7FCC-F5BED2C1E943}"/>
              </a:ext>
            </a:extLst>
          </p:cNvPr>
          <p:cNvGrpSpPr/>
          <p:nvPr/>
        </p:nvGrpSpPr>
        <p:grpSpPr>
          <a:xfrm>
            <a:off x="0" y="-25567"/>
            <a:ext cx="12329651" cy="7029986"/>
            <a:chOff x="0" y="-25567"/>
            <a:chExt cx="12329651" cy="7029986"/>
          </a:xfrm>
        </p:grpSpPr>
        <p:pic>
          <p:nvPicPr>
            <p:cNvPr id="8" name="Picture 7" descr="A picture containing graphical user interface&#10;&#10;Description automatically generated">
              <a:extLst>
                <a:ext uri="{FF2B5EF4-FFF2-40B4-BE49-F238E27FC236}">
                  <a16:creationId xmlns:a16="http://schemas.microsoft.com/office/drawing/2014/main" id="{F520B05C-0F9B-3281-4EED-6BEFE815E0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5567"/>
              <a:ext cx="12192000" cy="6909134"/>
            </a:xfrm>
            <a:prstGeom prst="rect">
              <a:avLst/>
            </a:prstGeom>
            <a:solidFill>
              <a:schemeClr val="bg1">
                <a:lumMod val="95000"/>
              </a:schemeClr>
            </a:solidFill>
          </p:spPr>
        </p:pic>
        <p:pic>
          <p:nvPicPr>
            <p:cNvPr id="12" name="Picture 11">
              <a:extLst>
                <a:ext uri="{FF2B5EF4-FFF2-40B4-BE49-F238E27FC236}">
                  <a16:creationId xmlns:a16="http://schemas.microsoft.com/office/drawing/2014/main" id="{6904D9B3-1EB1-4928-AA9F-D58B85D5C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2472" y="3187989"/>
              <a:ext cx="1343897" cy="923330"/>
            </a:xfrm>
            <a:prstGeom prst="rect">
              <a:avLst/>
            </a:prstGeom>
          </p:spPr>
        </p:pic>
        <p:sp>
          <p:nvSpPr>
            <p:cNvPr id="13" name="Rectangle 12">
              <a:extLst>
                <a:ext uri="{FF2B5EF4-FFF2-40B4-BE49-F238E27FC236}">
                  <a16:creationId xmlns:a16="http://schemas.microsoft.com/office/drawing/2014/main" id="{E98D9F54-9C37-C184-908B-F76F54FFF993}"/>
                </a:ext>
              </a:extLst>
            </p:cNvPr>
            <p:cNvSpPr/>
            <p:nvPr/>
          </p:nvSpPr>
          <p:spPr>
            <a:xfrm>
              <a:off x="188684" y="-25567"/>
              <a:ext cx="2991471" cy="690913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17" name="Picture 16" descr="Logo&#10;&#10;Description automatically generated">
              <a:extLst>
                <a:ext uri="{FF2B5EF4-FFF2-40B4-BE49-F238E27FC236}">
                  <a16:creationId xmlns:a16="http://schemas.microsoft.com/office/drawing/2014/main" id="{457CC5D1-E004-9126-FA84-4EA0D4BE71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657" y="2848825"/>
              <a:ext cx="2116651" cy="2116651"/>
            </a:xfrm>
            <a:prstGeom prst="rect">
              <a:avLst/>
            </a:prstGeom>
          </p:spPr>
        </p:pic>
        <p:sp>
          <p:nvSpPr>
            <p:cNvPr id="9" name="Rectangle 8">
              <a:extLst>
                <a:ext uri="{FF2B5EF4-FFF2-40B4-BE49-F238E27FC236}">
                  <a16:creationId xmlns:a16="http://schemas.microsoft.com/office/drawing/2014/main" id="{87B6E371-3D06-BB9C-C15C-59B89468A9D2}"/>
                </a:ext>
              </a:extLst>
            </p:cNvPr>
            <p:cNvSpPr/>
            <p:nvPr/>
          </p:nvSpPr>
          <p:spPr>
            <a:xfrm>
              <a:off x="676657" y="2333832"/>
              <a:ext cx="2116651"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CC9900"/>
                  </a:solidFill>
                  <a:effectLst/>
                  <a:latin typeface="Arial Black" panose="020B0A04020102020204" pitchFamily="34" charset="0"/>
                </a:rPr>
                <a:t>ABOUT</a:t>
              </a:r>
            </a:p>
          </p:txBody>
        </p:sp>
        <p:sp>
          <p:nvSpPr>
            <p:cNvPr id="11" name="TextBox 10">
              <a:extLst>
                <a:ext uri="{FF2B5EF4-FFF2-40B4-BE49-F238E27FC236}">
                  <a16:creationId xmlns:a16="http://schemas.microsoft.com/office/drawing/2014/main" id="{29F610C1-C446-E018-31E0-834EA9D2476F}"/>
                </a:ext>
              </a:extLst>
            </p:cNvPr>
            <p:cNvSpPr txBox="1"/>
            <p:nvPr/>
          </p:nvSpPr>
          <p:spPr>
            <a:xfrm>
              <a:off x="3469964" y="79446"/>
              <a:ext cx="8859687" cy="6924973"/>
            </a:xfrm>
            <a:prstGeom prst="rect">
              <a:avLst/>
            </a:prstGeom>
            <a:noFill/>
          </p:spPr>
          <p:txBody>
            <a:bodyPr wrap="square">
              <a:spAutoFit/>
            </a:bodyPr>
            <a:lstStyle/>
            <a:p>
              <a:pPr algn="ctr">
                <a:defRPr/>
              </a:pPr>
              <a:r>
                <a:rPr kumimoji="0" lang="en-US" sz="3600" b="1" i="0" u="none" strike="noStrike" kern="1200" cap="none" spc="0" normalizeH="0" baseline="0" noProof="0" dirty="0">
                  <a:ln>
                    <a:noFill/>
                  </a:ln>
                  <a:solidFill>
                    <a:srgbClr val="B88800"/>
                  </a:solidFill>
                  <a:effectLst/>
                  <a:uLnTx/>
                  <a:uFillTx/>
                  <a:latin typeface="Aharoni"/>
                  <a:cs typeface="Aharoni"/>
                </a:rPr>
                <a:t>A </a:t>
              </a:r>
              <a:r>
                <a:rPr lang="en-US" sz="3600" b="1" dirty="0">
                  <a:solidFill>
                    <a:srgbClr val="B88800"/>
                  </a:solidFill>
                  <a:latin typeface="Aharoni"/>
                  <a:cs typeface="Aharoni"/>
                </a:rPr>
                <a:t>Private </a:t>
              </a:r>
              <a:r>
                <a:rPr kumimoji="0" lang="en-US" sz="3600" b="1" i="0" u="none" strike="noStrike" kern="1200" cap="none" spc="0" normalizeH="0" baseline="0" noProof="0" dirty="0">
                  <a:ln>
                    <a:noFill/>
                  </a:ln>
                  <a:solidFill>
                    <a:srgbClr val="B88800"/>
                  </a:solidFill>
                  <a:effectLst/>
                  <a:uLnTx/>
                  <a:uFillTx/>
                  <a:latin typeface="Aharoni"/>
                  <a:cs typeface="Aharoni"/>
                </a:rPr>
                <a:t>Faith Based </a:t>
              </a:r>
            </a:p>
            <a:p>
              <a:pPr algn="ctr">
                <a:defRPr/>
              </a:pPr>
              <a:r>
                <a:rPr kumimoji="0" lang="en-US" sz="3600" b="1" i="0" u="none" strike="noStrike" kern="1200" cap="none" spc="0" normalizeH="0" baseline="0" noProof="0" dirty="0">
                  <a:ln>
                    <a:noFill/>
                  </a:ln>
                  <a:solidFill>
                    <a:srgbClr val="B88800"/>
                  </a:solidFill>
                  <a:effectLst/>
                  <a:uLnTx/>
                  <a:uFillTx/>
                  <a:latin typeface="Aharoni"/>
                  <a:cs typeface="Aharoni"/>
                </a:rPr>
                <a:t>Financial Education Platform</a:t>
              </a:r>
            </a:p>
            <a:p>
              <a:pPr algn="ctr">
                <a:defRPr/>
              </a:pPr>
              <a:endParaRPr kumimoji="0" lang="en-US" sz="2000" b="1" i="0" u="none" strike="noStrike" kern="1200" cap="none" spc="0" normalizeH="0" baseline="0" noProof="0" dirty="0">
                <a:ln>
                  <a:noFill/>
                </a:ln>
                <a:solidFill>
                  <a:srgbClr val="B88800"/>
                </a:solidFill>
                <a:effectLst/>
                <a:uLnTx/>
                <a:uFillTx/>
                <a:latin typeface="Aharoni" panose="02010803020104030203" pitchFamily="2" charset="-79"/>
                <a:ea typeface="+mn-ea"/>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rgbClr val="0033CC"/>
                  </a:solidFill>
                  <a:latin typeface="Arial Black" panose="020B0A04020102020204" pitchFamily="34" charset="0"/>
                  <a:cs typeface="Aharoni"/>
                </a:rPr>
                <a:t>A</a:t>
              </a:r>
              <a:r>
                <a:rPr kumimoji="0" lang="en-US" sz="2800" b="1" i="0" u="none" strike="noStrike" kern="1200" cap="none" spc="0" normalizeH="0" baseline="0" noProof="0" dirty="0" err="1">
                  <a:ln>
                    <a:noFill/>
                  </a:ln>
                  <a:solidFill>
                    <a:srgbClr val="0033CC"/>
                  </a:solidFill>
                  <a:effectLst/>
                  <a:uLnTx/>
                  <a:uFillTx/>
                  <a:latin typeface="Arial Black" panose="020B0A04020102020204" pitchFamily="34" charset="0"/>
                  <a:cs typeface="Aharoni"/>
                </a:rPr>
                <a:t>ligned</a:t>
              </a:r>
              <a:r>
                <a:rPr kumimoji="0" lang="en-US" sz="2800" b="1" i="0" u="none" strike="noStrike" kern="1200" cap="none" spc="0" normalizeH="0" baseline="0" noProof="0" dirty="0">
                  <a:ln>
                    <a:noFill/>
                  </a:ln>
                  <a:solidFill>
                    <a:srgbClr val="0033CC"/>
                  </a:solidFill>
                  <a:effectLst/>
                  <a:uLnTx/>
                  <a:uFillTx/>
                  <a:latin typeface="Arial Black" panose="020B0A04020102020204" pitchFamily="34" charset="0"/>
                  <a:cs typeface="Aharoni"/>
                </a:rPr>
                <a:t> with God’s Money $</a:t>
              </a:r>
              <a:r>
                <a:rPr kumimoji="0" lang="en-US" sz="2800" b="1" i="0" u="none" strike="noStrike" kern="1200" cap="none" spc="0" normalizeH="0" baseline="0" noProof="0" dirty="0" err="1">
                  <a:ln>
                    <a:noFill/>
                  </a:ln>
                  <a:solidFill>
                    <a:srgbClr val="0033CC"/>
                  </a:solidFill>
                  <a:effectLst/>
                  <a:uLnTx/>
                  <a:uFillTx/>
                  <a:latin typeface="Arial Black" panose="020B0A04020102020204" pitchFamily="34" charset="0"/>
                  <a:cs typeface="Aharoni"/>
                </a:rPr>
                <a:t>ystem</a:t>
              </a:r>
              <a:endParaRPr kumimoji="0" lang="en-US" sz="2800" b="1" i="0" u="none" strike="noStrike" kern="1200" cap="none" spc="0" normalizeH="0" baseline="0" noProof="0" dirty="0">
                <a:ln>
                  <a:noFill/>
                </a:ln>
                <a:solidFill>
                  <a:srgbClr val="0033CC"/>
                </a:solidFill>
                <a:effectLst/>
                <a:uLnTx/>
                <a:uFillTx/>
                <a:latin typeface="Arial Black" panose="020B0A04020102020204" pitchFamily="34" charset="0"/>
                <a:cs typeface="Aharoni"/>
              </a:endParaRPr>
            </a:p>
            <a:p>
              <a:pPr algn="ctr">
                <a:defRPr/>
              </a:pPr>
              <a:r>
                <a:rPr kumimoji="0" lang="en-US" sz="2800" b="1" i="0" u="none" strike="noStrike" kern="1200" cap="none" spc="0" normalizeH="0" baseline="0" noProof="0" dirty="0">
                  <a:ln>
                    <a:noFill/>
                  </a:ln>
                  <a:effectLst/>
                  <a:uLnTx/>
                  <a:uFillTx/>
                  <a:latin typeface="Arial Black" panose="020B0A04020102020204" pitchFamily="34" charset="0"/>
                  <a:cs typeface="Aharoni"/>
                </a:rPr>
                <a:t>where members </a:t>
              </a:r>
              <a:r>
                <a:rPr lang="en-US" sz="2800" b="1" dirty="0">
                  <a:latin typeface="Arial Black" panose="020B0A04020102020204" pitchFamily="34" charset="0"/>
                  <a:cs typeface="Aharoni"/>
                </a:rPr>
                <a:t>participate in our </a:t>
              </a:r>
              <a:r>
                <a:rPr lang="en-US" sz="2800" b="1" dirty="0">
                  <a:solidFill>
                    <a:srgbClr val="0033CC"/>
                  </a:solidFill>
                  <a:latin typeface="Arial Black" panose="020B0A04020102020204" pitchFamily="34" charset="0"/>
                  <a:cs typeface="Aharoni"/>
                </a:rPr>
                <a:t>KOU Financial Educational Platform </a:t>
              </a:r>
              <a:r>
                <a:rPr lang="en-US" sz="2800" b="1" dirty="0">
                  <a:latin typeface="Arial Black" panose="020B0A04020102020204" pitchFamily="34" charset="0"/>
                  <a:cs typeface="Aharoni"/>
                </a:rPr>
                <a:t>to learn ways to free them from the traditional slave wage cycle and complete their goals for </a:t>
              </a:r>
            </a:p>
            <a:p>
              <a:pPr algn="ctr">
                <a:defRPr/>
              </a:pPr>
              <a:r>
                <a:rPr lang="en-US" sz="2800" b="1" dirty="0">
                  <a:latin typeface="Arial Black" panose="020B0A04020102020204" pitchFamily="34" charset="0"/>
                  <a:cs typeface="Aharoni"/>
                </a:rPr>
                <a:t>financial independence.</a:t>
              </a:r>
              <a:endParaRPr lang="en-US" sz="2800" b="1" i="0" u="none" strike="noStrike" kern="1200" cap="none" spc="0" normalizeH="0" baseline="0" noProof="0" dirty="0">
                <a:ln>
                  <a:noFill/>
                </a:ln>
                <a:effectLst/>
                <a:uLnTx/>
                <a:uFillTx/>
                <a:latin typeface="Arial Black" panose="020B0A04020102020204" pitchFamily="34" charset="0"/>
                <a:cs typeface="Aharoni" panose="02010803020104030203" pitchFamily="2" charset="-79"/>
              </a:endParaRPr>
            </a:p>
            <a:p>
              <a:pPr algn="ctr">
                <a:defRPr/>
              </a:pPr>
              <a:endParaRPr lang="en-US" sz="2800" b="1" i="0" u="none" strike="noStrike" kern="1200" cap="none" spc="0" normalizeH="0" baseline="0" noProof="0" dirty="0">
                <a:ln>
                  <a:noFill/>
                </a:ln>
                <a:solidFill>
                  <a:srgbClr val="FFFFFF"/>
                </a:solidFill>
                <a:effectLst/>
                <a:uLnTx/>
                <a:uFillTx/>
                <a:latin typeface="Arial Black" panose="020B0A04020102020204" pitchFamily="34" charset="0"/>
                <a:cs typeface="Aharoni" panose="02010803020104030203" pitchFamily="2" charset="-79"/>
              </a:endParaRPr>
            </a:p>
            <a:p>
              <a:pPr algn="ctr">
                <a:defRPr/>
              </a:pPr>
              <a:r>
                <a:rPr kumimoji="0" lang="en-US" sz="2800" b="1" i="0" u="none" strike="noStrike" kern="1200" cap="none" spc="0" normalizeH="0" baseline="0" noProof="0" dirty="0">
                  <a:ln>
                    <a:noFill/>
                  </a:ln>
                  <a:effectLst/>
                  <a:uLnTx/>
                  <a:uFillTx/>
                  <a:latin typeface="Arial Black" panose="020B0A04020102020204" pitchFamily="34" charset="0"/>
                  <a:cs typeface="Aharoni"/>
                </a:rPr>
                <a:t>Providing a proven Pathway to</a:t>
              </a:r>
              <a:r>
                <a:rPr lang="en-US" sz="2800" b="1" dirty="0">
                  <a:latin typeface="Arial Black" panose="020B0A04020102020204" pitchFamily="34" charset="0"/>
                  <a:cs typeface="Aharoni"/>
                </a:rPr>
                <a:t> </a:t>
              </a:r>
              <a:endParaRPr lang="en-US" sz="2800" b="1" i="0" u="none" strike="noStrike" kern="1200" cap="none" spc="0" normalizeH="0" baseline="0" noProof="0" dirty="0">
                <a:ln>
                  <a:noFill/>
                </a:ln>
                <a:effectLst/>
                <a:uLnTx/>
                <a:uFillTx/>
                <a:latin typeface="Arial Black" panose="020B0A04020102020204" pitchFamily="34" charset="0"/>
                <a:cs typeface="Aharoni" panose="02010803020104030203" pitchFamily="2" charset="-79"/>
              </a:endParaRPr>
            </a:p>
            <a:p>
              <a:pPr algn="ctr">
                <a:defRPr/>
              </a:pPr>
              <a:r>
                <a:rPr kumimoji="0" lang="en-US" sz="2800" b="1" i="0" u="none" strike="noStrike" kern="1200" cap="none" spc="0" normalizeH="0" baseline="0" noProof="0" dirty="0">
                  <a:ln>
                    <a:noFill/>
                  </a:ln>
                  <a:solidFill>
                    <a:schemeClr val="accent4">
                      <a:lumMod val="75000"/>
                    </a:schemeClr>
                  </a:solidFill>
                  <a:effectLst/>
                  <a:uLnTx/>
                  <a:uFillTx/>
                  <a:latin typeface="Arial Black" panose="020B0A04020102020204" pitchFamily="34" charset="0"/>
                  <a:cs typeface="Aharoni"/>
                </a:rPr>
                <a:t>Financial Freedom </a:t>
              </a:r>
              <a:r>
                <a:rPr kumimoji="0" lang="en-US" sz="2800" b="1" i="0" u="none" strike="noStrike" kern="1200" cap="none" spc="0" normalizeH="0" baseline="0" noProof="0" dirty="0">
                  <a:ln>
                    <a:noFill/>
                  </a:ln>
                  <a:effectLst/>
                  <a:uLnTx/>
                  <a:uFillTx/>
                  <a:latin typeface="Arial Black" panose="020B0A04020102020204" pitchFamily="34" charset="0"/>
                  <a:cs typeface="Aharoni"/>
                </a:rPr>
                <a:t>for </a:t>
              </a:r>
              <a:r>
                <a:rPr lang="en-US" sz="2800" b="1" dirty="0">
                  <a:latin typeface="Arial Black" panose="020B0A04020102020204" pitchFamily="34" charset="0"/>
                  <a:cs typeface="Aharoni"/>
                </a:rPr>
                <a:t>the Church </a:t>
              </a:r>
              <a:r>
                <a:rPr kumimoji="0" lang="en-US" sz="2800" b="1" i="0" u="none" strike="noStrike" kern="1200" cap="none" spc="0" normalizeH="0" baseline="0" noProof="0" dirty="0">
                  <a:ln>
                    <a:noFill/>
                  </a:ln>
                  <a:effectLst/>
                  <a:uLnTx/>
                  <a:uFillTx/>
                  <a:latin typeface="Arial Black" panose="020B0A04020102020204" pitchFamily="34" charset="0"/>
                  <a:cs typeface="Aharoni"/>
                </a:rPr>
                <a:t>and</a:t>
              </a:r>
              <a:endParaRPr lang="en-US" sz="2800" b="1" i="0" u="none" strike="noStrike" kern="1200" cap="none" spc="0" normalizeH="0" baseline="0" noProof="0" dirty="0">
                <a:ln>
                  <a:noFill/>
                </a:ln>
                <a:effectLst/>
                <a:uLnTx/>
                <a:uFillTx/>
                <a:latin typeface="Arial Black" panose="020B0A04020102020204" pitchFamily="34" charset="0"/>
                <a:cs typeface="Aharoni"/>
              </a:endParaRPr>
            </a:p>
            <a:p>
              <a:pPr marL="0" marR="0" lvl="0" indent="0" algn="ctr" defTabSz="914400" rtl="0" eaLnBrk="1" fontAlgn="auto" latinLnBrk="0" hangingPunct="1">
                <a:buClrTx/>
                <a:buSzTx/>
                <a:buFontTx/>
                <a:buNone/>
                <a:tabLst/>
                <a:defRPr/>
              </a:pPr>
              <a:r>
                <a:rPr kumimoji="0" lang="en-US" sz="2800" b="1" i="0" u="none" strike="noStrike" kern="1200" cap="none" spc="0" normalizeH="0" baseline="0" noProof="0" dirty="0">
                  <a:ln>
                    <a:noFill/>
                  </a:ln>
                  <a:solidFill>
                    <a:srgbClr val="B88800"/>
                  </a:solidFill>
                  <a:effectLst/>
                  <a:uLnTx/>
                  <a:uFillTx/>
                  <a:latin typeface="Arial Black" panose="020B0A04020102020204" pitchFamily="34" charset="0"/>
                  <a:cs typeface="Aharoni"/>
                </a:rPr>
                <a:t>K.E.E.P-ING </a:t>
              </a:r>
              <a:r>
                <a:rPr kumimoji="0" lang="en-US" sz="2800" b="1" i="0" u="none" strike="noStrike" kern="1200" cap="none" spc="0" normalizeH="0" baseline="0" noProof="0" dirty="0">
                  <a:ln>
                    <a:noFill/>
                  </a:ln>
                  <a:effectLst/>
                  <a:uLnTx/>
                  <a:uFillTx/>
                  <a:latin typeface="Arial Black" panose="020B0A04020102020204" pitchFamily="34" charset="0"/>
                  <a:cs typeface="Aharoni"/>
                </a:rPr>
                <a:t>Our places of worship </a:t>
              </a:r>
              <a:r>
                <a:rPr lang="en-US" sz="2800" b="1" dirty="0">
                  <a:latin typeface="Arial Black" panose="020B0A04020102020204" pitchFamily="34" charset="0"/>
                  <a:cs typeface="Aharoni"/>
                </a:rPr>
                <a:t>and its members financially</a:t>
              </a:r>
              <a:r>
                <a:rPr kumimoji="0" lang="en-US" sz="2800" b="1" i="0" u="none" strike="noStrike" kern="1200" cap="none" spc="0" normalizeH="0" baseline="0" noProof="0" dirty="0">
                  <a:ln>
                    <a:noFill/>
                  </a:ln>
                  <a:effectLst/>
                  <a:uLnTx/>
                  <a:uFillTx/>
                  <a:latin typeface="Arial Black" panose="020B0A04020102020204" pitchFamily="34" charset="0"/>
                  <a:cs typeface="Aharoni"/>
                </a:rPr>
                <a:t> strong to stand for </a:t>
              </a:r>
            </a:p>
            <a:p>
              <a:pPr marL="0" marR="0" lvl="0" indent="0" algn="ctr" defTabSz="914400" rtl="0" eaLnBrk="1" fontAlgn="auto" latinLnBrk="0" hangingPunct="1">
                <a:buClrTx/>
                <a:buSzTx/>
                <a:buFontTx/>
                <a:buNone/>
                <a:tabLst/>
                <a:defRPr/>
              </a:pPr>
              <a:r>
                <a:rPr kumimoji="0" lang="en-US" sz="2800" b="1" i="0" u="none" strike="noStrike" kern="1200" cap="none" spc="0" normalizeH="0" baseline="0" noProof="0" dirty="0">
                  <a:ln>
                    <a:noFill/>
                  </a:ln>
                  <a:effectLst/>
                  <a:uLnTx/>
                  <a:uFillTx/>
                  <a:latin typeface="Arial Black" panose="020B0A04020102020204" pitchFamily="34" charset="0"/>
                  <a:cs typeface="Aharoni"/>
                </a:rPr>
                <a:t>future generations to come.</a:t>
              </a:r>
              <a:endParaRPr lang="en-US" sz="2800" b="1" dirty="0">
                <a:latin typeface="Arial Black" panose="020B0A04020102020204" pitchFamily="34" charset="0"/>
                <a:cs typeface="Aharoni"/>
              </a:endParaRPr>
            </a:p>
          </p:txBody>
        </p:sp>
      </p:grpSp>
    </p:spTree>
    <p:extLst>
      <p:ext uri="{BB962C8B-B14F-4D97-AF65-F5344CB8AC3E}">
        <p14:creationId xmlns:p14="http://schemas.microsoft.com/office/powerpoint/2010/main" val="40384825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383D9B8-3CD1-4B4F-BD04-1D054A913D43}"/>
              </a:ext>
            </a:extLst>
          </p:cNvPr>
          <p:cNvSpPr/>
          <p:nvPr/>
        </p:nvSpPr>
        <p:spPr>
          <a:xfrm>
            <a:off x="-153697" y="2216491"/>
            <a:ext cx="3368842" cy="584775"/>
          </a:xfrm>
          <a:prstGeom prst="rect">
            <a:avLst/>
          </a:prstGeom>
          <a:noFill/>
        </p:spPr>
        <p:txBody>
          <a:bodyPr wrap="square" lIns="91440" tIns="45720" rIns="91440" bIns="45720">
            <a:spAutoFit/>
          </a:bodyPr>
          <a:lstStyle/>
          <a:p>
            <a:pPr algn="ctr"/>
            <a:r>
              <a:rPr lang="en-US" sz="3200" b="1" cap="none" spc="0" dirty="0">
                <a:ln w="0"/>
                <a:solidFill>
                  <a:srgbClr val="CC9900"/>
                </a:solidFill>
                <a:effectLst>
                  <a:outerShdw blurRad="38100" dist="25400" dir="5400000" algn="ctr" rotWithShape="0">
                    <a:srgbClr val="6E747A">
                      <a:alpha val="43000"/>
                    </a:srgbClr>
                  </a:outerShdw>
                </a:effectLst>
                <a:latin typeface="Arial Black" panose="020B0A04020102020204" pitchFamily="34" charset="0"/>
              </a:rPr>
              <a:t>WHO</a:t>
            </a:r>
            <a:endParaRPr lang="en-US" sz="3200" b="1" dirty="0">
              <a:ln w="0"/>
              <a:solidFill>
                <a:srgbClr val="CC9900"/>
              </a:solidFill>
              <a:effectLst>
                <a:outerShdw blurRad="38100" dist="25400" dir="5400000" algn="ctr" rotWithShape="0">
                  <a:srgbClr val="6E747A">
                    <a:alpha val="43000"/>
                  </a:srgbClr>
                </a:outerShdw>
              </a:effectLst>
              <a:latin typeface="Arial Black" panose="020B0A04020102020204" pitchFamily="34" charset="0"/>
            </a:endParaRPr>
          </a:p>
        </p:txBody>
      </p:sp>
      <p:pic>
        <p:nvPicPr>
          <p:cNvPr id="9" name="Picture 8" descr="Logo&#10;&#10;Description automatically generated">
            <a:extLst>
              <a:ext uri="{FF2B5EF4-FFF2-40B4-BE49-F238E27FC236}">
                <a16:creationId xmlns:a16="http://schemas.microsoft.com/office/drawing/2014/main" id="{3680B454-DCA8-AAC3-5F3F-6EF6A2B239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254" y="2784401"/>
            <a:ext cx="2116651" cy="2116651"/>
          </a:xfrm>
          <a:prstGeom prst="rect">
            <a:avLst/>
          </a:prstGeom>
        </p:spPr>
      </p:pic>
      <p:grpSp>
        <p:nvGrpSpPr>
          <p:cNvPr id="5" name="Group 4">
            <a:extLst>
              <a:ext uri="{FF2B5EF4-FFF2-40B4-BE49-F238E27FC236}">
                <a16:creationId xmlns:a16="http://schemas.microsoft.com/office/drawing/2014/main" id="{E50F8099-1BBB-85B8-7208-69EA9B925383}"/>
              </a:ext>
            </a:extLst>
          </p:cNvPr>
          <p:cNvGrpSpPr/>
          <p:nvPr/>
        </p:nvGrpSpPr>
        <p:grpSpPr>
          <a:xfrm>
            <a:off x="-63133" y="0"/>
            <a:ext cx="12135993" cy="6858000"/>
            <a:chOff x="-63133" y="0"/>
            <a:chExt cx="12135993" cy="6858000"/>
          </a:xfrm>
        </p:grpSpPr>
        <p:sp>
          <p:nvSpPr>
            <p:cNvPr id="7" name="TextBox 6">
              <a:extLst>
                <a:ext uri="{FF2B5EF4-FFF2-40B4-BE49-F238E27FC236}">
                  <a16:creationId xmlns:a16="http://schemas.microsoft.com/office/drawing/2014/main" id="{705FC1D7-EF49-E370-5D09-48773327CFC0}"/>
                </a:ext>
              </a:extLst>
            </p:cNvPr>
            <p:cNvSpPr txBox="1"/>
            <p:nvPr/>
          </p:nvSpPr>
          <p:spPr>
            <a:xfrm>
              <a:off x="2978019" y="1841242"/>
              <a:ext cx="9094841" cy="5016758"/>
            </a:xfrm>
            <a:prstGeom prst="rect">
              <a:avLst/>
            </a:prstGeom>
            <a:noFill/>
          </p:spPr>
          <p:txBody>
            <a:bodyPr wrap="square">
              <a:spAutoFit/>
            </a:bodyPr>
            <a:lstStyle/>
            <a:p>
              <a:pPr algn="ctr"/>
              <a:r>
                <a:rPr lang="en-US" sz="4000" b="1" dirty="0">
                  <a:latin typeface="Arial Black" panose="020B0A04020102020204" pitchFamily="34" charset="0"/>
                  <a:cs typeface="Aharoni"/>
                </a:rPr>
                <a:t>Even the Bible tells us the importance of seeking  Knowledge. </a:t>
              </a:r>
            </a:p>
            <a:p>
              <a:pPr algn="ctr"/>
              <a:r>
                <a:rPr lang="en-US" sz="4000" b="1" dirty="0">
                  <a:latin typeface="Arial Black" panose="020B0A04020102020204" pitchFamily="34" charset="0"/>
                  <a:cs typeface="Aharoni"/>
                </a:rPr>
                <a:t>But this is not only a Biblical </a:t>
              </a:r>
              <a:r>
                <a:rPr lang="en-US" sz="4000" b="1" dirty="0">
                  <a:solidFill>
                    <a:srgbClr val="B88800"/>
                  </a:solidFill>
                  <a:latin typeface="Arial Black" panose="020B0A04020102020204" pitchFamily="34" charset="0"/>
                  <a:cs typeface="Aharoni"/>
                </a:rPr>
                <a:t>Mission, </a:t>
              </a:r>
              <a:r>
                <a:rPr lang="en-US" sz="4000" b="1" dirty="0">
                  <a:latin typeface="Arial Black" panose="020B0A04020102020204" pitchFamily="34" charset="0"/>
                  <a:cs typeface="Aharoni"/>
                </a:rPr>
                <a:t>It’s also a </a:t>
              </a:r>
              <a:r>
                <a:rPr lang="en-US" sz="4000" b="1" dirty="0">
                  <a:solidFill>
                    <a:srgbClr val="B88800"/>
                  </a:solidFill>
                  <a:latin typeface="Arial Black" panose="020B0A04020102020204" pitchFamily="34" charset="0"/>
                  <a:cs typeface="Aharoni"/>
                </a:rPr>
                <a:t>Movement </a:t>
              </a:r>
              <a:r>
                <a:rPr lang="en-US" sz="4000" b="1" dirty="0">
                  <a:latin typeface="Arial Black" panose="020B0A04020102020204" pitchFamily="34" charset="0"/>
                  <a:cs typeface="Aharoni"/>
                </a:rPr>
                <a:t>of Change, from the </a:t>
              </a:r>
              <a:r>
                <a:rPr lang="en-US" sz="4000" b="1" dirty="0">
                  <a:solidFill>
                    <a:srgbClr val="0033CC"/>
                  </a:solidFill>
                  <a:latin typeface="Arial Black" panose="020B0A04020102020204" pitchFamily="34" charset="0"/>
                  <a:cs typeface="Aharoni"/>
                </a:rPr>
                <a:t>World’s</a:t>
              </a:r>
              <a:r>
                <a:rPr lang="en-US" sz="4000" b="1" dirty="0">
                  <a:solidFill>
                    <a:srgbClr val="B88800"/>
                  </a:solidFill>
                  <a:latin typeface="Arial Black" panose="020B0A04020102020204" pitchFamily="34" charset="0"/>
                  <a:cs typeface="Aharoni"/>
                </a:rPr>
                <a:t> </a:t>
              </a:r>
              <a:r>
                <a:rPr lang="en-US" sz="4000" b="1" dirty="0">
                  <a:solidFill>
                    <a:schemeClr val="tx1"/>
                  </a:solidFill>
                  <a:latin typeface="Arial Black" panose="020B0A04020102020204" pitchFamily="34" charset="0"/>
                  <a:cs typeface="Aharoni"/>
                </a:rPr>
                <a:t>Money s</a:t>
              </a:r>
              <a:r>
                <a:rPr lang="en-US" sz="4000" b="1" dirty="0">
                  <a:latin typeface="Arial Black" panose="020B0A04020102020204" pitchFamily="34" charset="0"/>
                  <a:cs typeface="Aharoni"/>
                </a:rPr>
                <a:t>ystem </a:t>
              </a:r>
              <a:endParaRPr lang="en-US" sz="4000" b="1" dirty="0">
                <a:latin typeface="Arial Black" panose="020B0A04020102020204" pitchFamily="34" charset="0"/>
                <a:cs typeface="Aharoni" panose="02010803020104030203" pitchFamily="2" charset="-79"/>
              </a:endParaRPr>
            </a:p>
            <a:p>
              <a:pPr algn="ctr"/>
              <a:r>
                <a:rPr lang="en-US" sz="4000" b="1" dirty="0">
                  <a:latin typeface="Arial Black" panose="020B0A04020102020204" pitchFamily="34" charset="0"/>
                  <a:cs typeface="Aharoni"/>
                </a:rPr>
                <a:t>to </a:t>
              </a:r>
              <a:r>
                <a:rPr lang="en-US" sz="4000" b="1" dirty="0">
                  <a:solidFill>
                    <a:srgbClr val="0033CC"/>
                  </a:solidFill>
                  <a:latin typeface="Arial Black" panose="020B0A04020102020204" pitchFamily="34" charset="0"/>
                  <a:cs typeface="Aharoni"/>
                </a:rPr>
                <a:t>God’s</a:t>
              </a:r>
              <a:r>
                <a:rPr lang="en-US" sz="4000" b="1" dirty="0">
                  <a:latin typeface="Arial Black" panose="020B0A04020102020204" pitchFamily="34" charset="0"/>
                  <a:cs typeface="Aharoni"/>
                </a:rPr>
                <a:t> </a:t>
              </a:r>
              <a:r>
                <a:rPr lang="en-US" sz="4000" b="1" dirty="0">
                  <a:solidFill>
                    <a:schemeClr val="tx1"/>
                  </a:solidFill>
                  <a:latin typeface="Arial Black" panose="020B0A04020102020204" pitchFamily="34" charset="0"/>
                  <a:cs typeface="Aharoni"/>
                </a:rPr>
                <a:t>Money</a:t>
              </a:r>
              <a:r>
                <a:rPr lang="en-US" sz="4000" b="1" dirty="0">
                  <a:solidFill>
                    <a:srgbClr val="B88800"/>
                  </a:solidFill>
                  <a:latin typeface="Arial Black" panose="020B0A04020102020204" pitchFamily="34" charset="0"/>
                  <a:cs typeface="Aharoni"/>
                </a:rPr>
                <a:t> </a:t>
              </a:r>
              <a:r>
                <a:rPr lang="en-US" sz="4000" b="1" dirty="0">
                  <a:solidFill>
                    <a:schemeClr val="tx1"/>
                  </a:solidFill>
                  <a:latin typeface="Arial Black" panose="020B0A04020102020204" pitchFamily="34" charset="0"/>
                  <a:cs typeface="Aharoni"/>
                </a:rPr>
                <a:t>System</a:t>
              </a:r>
              <a:endParaRPr lang="en-US" sz="3600" dirty="0">
                <a:latin typeface="Arial Black" panose="020B0A04020102020204" pitchFamily="34" charset="0"/>
              </a:endParaRPr>
            </a:p>
          </p:txBody>
        </p:sp>
        <p:sp>
          <p:nvSpPr>
            <p:cNvPr id="8" name="Rectangle 7">
              <a:extLst>
                <a:ext uri="{FF2B5EF4-FFF2-40B4-BE49-F238E27FC236}">
                  <a16:creationId xmlns:a16="http://schemas.microsoft.com/office/drawing/2014/main" id="{7BD5BB86-1992-95B6-6164-D4F0EDB1EFEA}"/>
                </a:ext>
              </a:extLst>
            </p:cNvPr>
            <p:cNvSpPr/>
            <p:nvPr/>
          </p:nvSpPr>
          <p:spPr>
            <a:xfrm>
              <a:off x="-2" y="0"/>
              <a:ext cx="3097161"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5D2E9CB4-6DD8-16A5-161E-869A09B962B2}"/>
                </a:ext>
              </a:extLst>
            </p:cNvPr>
            <p:cNvSpPr/>
            <p:nvPr/>
          </p:nvSpPr>
          <p:spPr>
            <a:xfrm>
              <a:off x="-63133" y="2309475"/>
              <a:ext cx="2968566" cy="584775"/>
            </a:xfrm>
            <a:prstGeom prst="rect">
              <a:avLst/>
            </a:prstGeom>
            <a:noFill/>
          </p:spPr>
          <p:txBody>
            <a:bodyPr wrap="square" lIns="91440" tIns="45720" rIns="91440" bIns="45720">
              <a:spAutoFit/>
            </a:bodyPr>
            <a:lstStyle/>
            <a:p>
              <a:pPr algn="ctr"/>
              <a:r>
                <a:rPr lang="en-US" sz="3200" b="1" cap="none" spc="50" dirty="0">
                  <a:ln w="0"/>
                  <a:solidFill>
                    <a:srgbClr val="CC9900"/>
                  </a:solidFill>
                  <a:effectLst>
                    <a:innerShdw blurRad="63500" dist="50800" dir="13500000">
                      <a:srgbClr val="000000">
                        <a:alpha val="50000"/>
                      </a:srgbClr>
                    </a:innerShdw>
                  </a:effectLst>
                  <a:latin typeface="Arial Black" panose="020B0A04020102020204" pitchFamily="34" charset="0"/>
                </a:rPr>
                <a:t>WHAT</a:t>
              </a:r>
              <a:endParaRPr lang="en-US" sz="2800" b="1" cap="none" spc="50" dirty="0">
                <a:ln w="0"/>
                <a:solidFill>
                  <a:srgbClr val="CC9900"/>
                </a:solidFill>
                <a:effectLst>
                  <a:innerShdw blurRad="63500" dist="50800" dir="13500000">
                    <a:srgbClr val="000000">
                      <a:alpha val="50000"/>
                    </a:srgbClr>
                  </a:innerShdw>
                </a:effectLst>
                <a:latin typeface="Arial Black" panose="020B0A04020102020204" pitchFamily="34" charset="0"/>
              </a:endParaRPr>
            </a:p>
          </p:txBody>
        </p:sp>
      </p:grpSp>
      <p:pic>
        <p:nvPicPr>
          <p:cNvPr id="6" name="Picture 5">
            <a:extLst>
              <a:ext uri="{FF2B5EF4-FFF2-40B4-BE49-F238E27FC236}">
                <a16:creationId xmlns:a16="http://schemas.microsoft.com/office/drawing/2014/main" id="{A731FCC9-ADE5-5224-415E-6B8839BC35AD}"/>
              </a:ext>
            </a:extLst>
          </p:cNvPr>
          <p:cNvPicPr>
            <a:picLocks noChangeAspect="1"/>
          </p:cNvPicPr>
          <p:nvPr/>
        </p:nvPicPr>
        <p:blipFill>
          <a:blip r:embed="rId4"/>
          <a:stretch>
            <a:fillRect/>
          </a:stretch>
        </p:blipFill>
        <p:spPr>
          <a:xfrm>
            <a:off x="372268" y="2902955"/>
            <a:ext cx="2115495" cy="2121592"/>
          </a:xfrm>
          <a:prstGeom prst="rect">
            <a:avLst/>
          </a:prstGeom>
        </p:spPr>
      </p:pic>
      <p:sp>
        <p:nvSpPr>
          <p:cNvPr id="11" name="TextBox 10">
            <a:extLst>
              <a:ext uri="{FF2B5EF4-FFF2-40B4-BE49-F238E27FC236}">
                <a16:creationId xmlns:a16="http://schemas.microsoft.com/office/drawing/2014/main" id="{7E37B912-6643-B8C8-88C4-9B5A59EDA783}"/>
              </a:ext>
            </a:extLst>
          </p:cNvPr>
          <p:cNvSpPr txBox="1"/>
          <p:nvPr/>
        </p:nvSpPr>
        <p:spPr>
          <a:xfrm>
            <a:off x="4458269" y="144556"/>
            <a:ext cx="6172200" cy="1569660"/>
          </a:xfrm>
          <a:prstGeom prst="rect">
            <a:avLst/>
          </a:prstGeom>
          <a:noFill/>
        </p:spPr>
        <p:txBody>
          <a:bodyPr wrap="square">
            <a:spAutoFit/>
          </a:bodyPr>
          <a:lstStyle/>
          <a:p>
            <a:pPr algn="ctr"/>
            <a:r>
              <a:rPr lang="en-US" sz="3200" dirty="0">
                <a:ln w="9525">
                  <a:solidFill>
                    <a:schemeClr val="bg1"/>
                  </a:solidFill>
                  <a:prstDash val="solid"/>
                </a:ln>
                <a:solidFill>
                  <a:srgbClr val="0033CC"/>
                </a:solidFill>
                <a:effectLst>
                  <a:outerShdw blurRad="12700" dist="38100" dir="2700000" algn="tl" rotWithShape="0">
                    <a:schemeClr val="bg1">
                      <a:lumMod val="50000"/>
                    </a:schemeClr>
                  </a:outerShdw>
                </a:effectLst>
                <a:latin typeface="Amasis MT Pro Black" panose="02040A04050005020304" pitchFamily="18" charset="0"/>
                <a:cs typeface="Aharoni" panose="02010803020104030203" pitchFamily="2" charset="-79"/>
              </a:rPr>
              <a:t>My People are Destroyed </a:t>
            </a:r>
          </a:p>
          <a:p>
            <a:pPr algn="ctr"/>
            <a:r>
              <a:rPr lang="en-US" sz="3200" dirty="0">
                <a:ln w="9525">
                  <a:solidFill>
                    <a:schemeClr val="bg1"/>
                  </a:solidFill>
                  <a:prstDash val="solid"/>
                </a:ln>
                <a:solidFill>
                  <a:srgbClr val="0033CC"/>
                </a:solidFill>
                <a:effectLst>
                  <a:outerShdw blurRad="12700" dist="38100" dir="2700000" algn="tl" rotWithShape="0">
                    <a:schemeClr val="bg1">
                      <a:lumMod val="50000"/>
                    </a:schemeClr>
                  </a:outerShdw>
                </a:effectLst>
                <a:latin typeface="Amasis MT Pro Black" panose="02040A04050005020304" pitchFamily="18" charset="0"/>
                <a:cs typeface="Aharoni" panose="02010803020104030203" pitchFamily="2" charset="-79"/>
              </a:rPr>
              <a:t>for Lack of Knowledge</a:t>
            </a:r>
          </a:p>
          <a:p>
            <a:pPr algn="ctr"/>
            <a:r>
              <a:rPr lang="en-US" sz="3200" dirty="0">
                <a:ln w="9525">
                  <a:solidFill>
                    <a:schemeClr val="bg1"/>
                  </a:solidFill>
                  <a:prstDash val="solid"/>
                </a:ln>
                <a:solidFill>
                  <a:srgbClr val="0033CC"/>
                </a:solidFill>
                <a:effectLst>
                  <a:outerShdw blurRad="12700" dist="38100" dir="2700000" algn="tl" rotWithShape="0">
                    <a:schemeClr val="bg1">
                      <a:lumMod val="50000"/>
                    </a:schemeClr>
                  </a:outerShdw>
                </a:effectLst>
                <a:latin typeface="Amasis MT Pro Black" panose="02040A04050005020304" pitchFamily="18" charset="0"/>
                <a:cs typeface="Aharoni" panose="02010803020104030203" pitchFamily="2" charset="-79"/>
              </a:rPr>
              <a:t>                     Hosea 4:6</a:t>
            </a:r>
          </a:p>
        </p:txBody>
      </p:sp>
    </p:spTree>
    <p:extLst>
      <p:ext uri="{BB962C8B-B14F-4D97-AF65-F5344CB8AC3E}">
        <p14:creationId xmlns:p14="http://schemas.microsoft.com/office/powerpoint/2010/main" val="18122522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DB5BB1A-1681-24F3-0869-7DEA41C53AEE}"/>
              </a:ext>
            </a:extLst>
          </p:cNvPr>
          <p:cNvPicPr>
            <a:picLocks noChangeAspect="1"/>
          </p:cNvPicPr>
          <p:nvPr/>
        </p:nvPicPr>
        <p:blipFill>
          <a:blip r:embed="rId3"/>
          <a:stretch>
            <a:fillRect/>
          </a:stretch>
        </p:blipFill>
        <p:spPr>
          <a:xfrm>
            <a:off x="5627555" y="7940846"/>
            <a:ext cx="933932" cy="74862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4" name="Group 3">
            <a:extLst>
              <a:ext uri="{FF2B5EF4-FFF2-40B4-BE49-F238E27FC236}">
                <a16:creationId xmlns:a16="http://schemas.microsoft.com/office/drawing/2014/main" id="{FCF360D3-79B8-6D35-3F78-B41FAC750A6C}"/>
              </a:ext>
            </a:extLst>
          </p:cNvPr>
          <p:cNvGrpSpPr/>
          <p:nvPr/>
        </p:nvGrpSpPr>
        <p:grpSpPr>
          <a:xfrm>
            <a:off x="-63133" y="0"/>
            <a:ext cx="12554337" cy="6858000"/>
            <a:chOff x="-63133" y="0"/>
            <a:chExt cx="12554337" cy="6858000"/>
          </a:xfrm>
        </p:grpSpPr>
        <p:grpSp>
          <p:nvGrpSpPr>
            <p:cNvPr id="13" name="Group 12">
              <a:extLst>
                <a:ext uri="{FF2B5EF4-FFF2-40B4-BE49-F238E27FC236}">
                  <a16:creationId xmlns:a16="http://schemas.microsoft.com/office/drawing/2014/main" id="{6021D474-D074-716D-0675-9B5561E70573}"/>
                </a:ext>
              </a:extLst>
            </p:cNvPr>
            <p:cNvGrpSpPr/>
            <p:nvPr/>
          </p:nvGrpSpPr>
          <p:grpSpPr>
            <a:xfrm>
              <a:off x="-63133" y="0"/>
              <a:ext cx="2968566" cy="6858000"/>
              <a:chOff x="-63134" y="0"/>
              <a:chExt cx="3160295" cy="6858000"/>
            </a:xfrm>
          </p:grpSpPr>
          <p:sp>
            <p:nvSpPr>
              <p:cNvPr id="8" name="Rectangle 7">
                <a:extLst>
                  <a:ext uri="{FF2B5EF4-FFF2-40B4-BE49-F238E27FC236}">
                    <a16:creationId xmlns:a16="http://schemas.microsoft.com/office/drawing/2014/main" id="{03F8C0C4-CFFC-3E42-4B2E-7297798D1013}"/>
                  </a:ext>
                </a:extLst>
              </p:cNvPr>
              <p:cNvSpPr/>
              <p:nvPr/>
            </p:nvSpPr>
            <p:spPr>
              <a:xfrm>
                <a:off x="0" y="0"/>
                <a:ext cx="3097161"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B00FCD48-BCBE-4CE1-AA6E-D969230FC204}"/>
                  </a:ext>
                </a:extLst>
              </p:cNvPr>
              <p:cNvSpPr/>
              <p:nvPr/>
            </p:nvSpPr>
            <p:spPr>
              <a:xfrm>
                <a:off x="-63134" y="2309475"/>
                <a:ext cx="3160295" cy="584775"/>
              </a:xfrm>
              <a:prstGeom prst="rect">
                <a:avLst/>
              </a:prstGeom>
              <a:noFill/>
            </p:spPr>
            <p:txBody>
              <a:bodyPr wrap="square" lIns="91440" tIns="45720" rIns="91440" bIns="45720">
                <a:spAutoFit/>
              </a:bodyPr>
              <a:lstStyle/>
              <a:p>
                <a:pPr algn="ctr"/>
                <a:r>
                  <a:rPr lang="en-US" sz="3200" b="1" cap="none" spc="50" dirty="0">
                    <a:ln w="0"/>
                    <a:solidFill>
                      <a:srgbClr val="CC9900"/>
                    </a:solidFill>
                    <a:effectLst>
                      <a:innerShdw blurRad="63500" dist="50800" dir="13500000">
                        <a:srgbClr val="000000">
                          <a:alpha val="50000"/>
                        </a:srgbClr>
                      </a:innerShdw>
                    </a:effectLst>
                    <a:latin typeface="Arial Black" panose="020B0A04020102020204" pitchFamily="34" charset="0"/>
                  </a:rPr>
                  <a:t>HOW</a:t>
                </a:r>
                <a:endParaRPr lang="en-US" sz="2800" b="1" cap="none" spc="50" dirty="0">
                  <a:ln w="0"/>
                  <a:solidFill>
                    <a:srgbClr val="CC9900"/>
                  </a:solidFill>
                  <a:effectLst>
                    <a:innerShdw blurRad="63500" dist="50800" dir="13500000">
                      <a:srgbClr val="000000">
                        <a:alpha val="50000"/>
                      </a:srgbClr>
                    </a:innerShdw>
                  </a:effectLst>
                  <a:latin typeface="Arial Black" panose="020B0A04020102020204" pitchFamily="34" charset="0"/>
                </a:endParaRPr>
              </a:p>
            </p:txBody>
          </p:sp>
          <p:pic>
            <p:nvPicPr>
              <p:cNvPr id="9" name="Picture 8" descr="Logo&#10;&#10;Description automatically generated">
                <a:extLst>
                  <a:ext uri="{FF2B5EF4-FFF2-40B4-BE49-F238E27FC236}">
                    <a16:creationId xmlns:a16="http://schemas.microsoft.com/office/drawing/2014/main" id="{D1AD06F6-C6EC-14A1-F7B3-B7F7D9E1A8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254" y="2784401"/>
                <a:ext cx="2116651" cy="2116651"/>
              </a:xfrm>
              <a:prstGeom prst="rect">
                <a:avLst/>
              </a:prstGeom>
            </p:spPr>
          </p:pic>
        </p:grpSp>
        <p:sp>
          <p:nvSpPr>
            <p:cNvPr id="11" name="TextBox 10">
              <a:extLst>
                <a:ext uri="{FF2B5EF4-FFF2-40B4-BE49-F238E27FC236}">
                  <a16:creationId xmlns:a16="http://schemas.microsoft.com/office/drawing/2014/main" id="{72812E35-7801-66C0-799C-6FB9D93F0432}"/>
                </a:ext>
              </a:extLst>
            </p:cNvPr>
            <p:cNvSpPr txBox="1"/>
            <p:nvPr/>
          </p:nvSpPr>
          <p:spPr>
            <a:xfrm>
              <a:off x="2699634" y="1334347"/>
              <a:ext cx="9791570" cy="5016758"/>
            </a:xfrm>
            <a:prstGeom prst="rect">
              <a:avLst/>
            </a:prstGeom>
            <a:noFill/>
          </p:spPr>
          <p:txBody>
            <a:bodyPr wrap="square">
              <a:spAutoFit/>
            </a:bodyPr>
            <a:lstStyle/>
            <a:p>
              <a:pPr algn="ctr"/>
              <a:r>
                <a:rPr lang="en-US" sz="4000" b="1" dirty="0">
                  <a:solidFill>
                    <a:srgbClr val="0033CC"/>
                  </a:solidFill>
                  <a:latin typeface="Arial Black" panose="020B0A04020102020204" pitchFamily="34" charset="0"/>
                  <a:cs typeface="Aharoni"/>
                </a:rPr>
                <a:t>Kingdom Economics Educational Platform System </a:t>
              </a:r>
              <a:endParaRPr lang="en-US" sz="4000" dirty="0">
                <a:solidFill>
                  <a:srgbClr val="0033CC"/>
                </a:solidFill>
                <a:latin typeface="Arial Black" panose="020B0A04020102020204" pitchFamily="34" charset="0"/>
                <a:cs typeface="Calibri"/>
              </a:endParaRPr>
            </a:p>
            <a:p>
              <a:pPr algn="ctr"/>
              <a:r>
                <a:rPr lang="en-US" sz="4000" b="1" dirty="0">
                  <a:latin typeface="Arial Black" panose="020B0A04020102020204" pitchFamily="34" charset="0"/>
                  <a:cs typeface="Aharoni"/>
                </a:rPr>
                <a:t>Assists Churches </a:t>
              </a:r>
              <a:endParaRPr lang="en-US" sz="4000" b="1" dirty="0">
                <a:latin typeface="Arial Black" panose="020B0A04020102020204" pitchFamily="34" charset="0"/>
                <a:cs typeface="Aharoni" panose="02010803020104030203" pitchFamily="2" charset="-79"/>
              </a:endParaRPr>
            </a:p>
            <a:p>
              <a:pPr algn="ctr"/>
              <a:r>
                <a:rPr lang="en-US" sz="4000" b="1" dirty="0">
                  <a:latin typeface="Arial Black" panose="020B0A04020102020204" pitchFamily="34" charset="0"/>
                  <a:cs typeface="Aharoni"/>
                </a:rPr>
                <a:t>In Remaining </a:t>
              </a:r>
              <a:r>
                <a:rPr lang="en-US" sz="4000" b="1" dirty="0">
                  <a:solidFill>
                    <a:srgbClr val="0033CC"/>
                  </a:solidFill>
                  <a:latin typeface="Arial Black" panose="020B0A04020102020204" pitchFamily="34" charset="0"/>
                  <a:cs typeface="Aharoni"/>
                </a:rPr>
                <a:t>Relevant, Impactful</a:t>
              </a:r>
              <a:r>
                <a:rPr lang="en-US" sz="4000" b="1" dirty="0">
                  <a:latin typeface="Arial Black" panose="020B0A04020102020204" pitchFamily="34" charset="0"/>
                  <a:cs typeface="Aharoni"/>
                </a:rPr>
                <a:t> </a:t>
              </a:r>
              <a:endParaRPr lang="en-US" sz="4000" b="1" dirty="0">
                <a:latin typeface="Arial Black" panose="020B0A04020102020204" pitchFamily="34" charset="0"/>
                <a:cs typeface="Aharoni" panose="02010803020104030203" pitchFamily="2" charset="-79"/>
              </a:endParaRPr>
            </a:p>
            <a:p>
              <a:pPr algn="ctr"/>
              <a:r>
                <a:rPr lang="en-US" sz="4000" b="1" dirty="0">
                  <a:latin typeface="Arial Black" panose="020B0A04020102020204" pitchFamily="34" charset="0"/>
                  <a:cs typeface="Aharoni"/>
                </a:rPr>
                <a:t>and helps them</a:t>
              </a:r>
              <a:r>
                <a:rPr lang="en-US" sz="4000" b="1" dirty="0">
                  <a:solidFill>
                    <a:srgbClr val="D18D05"/>
                  </a:solidFill>
                  <a:latin typeface="Arial Black" panose="020B0A04020102020204" pitchFamily="34" charset="0"/>
                  <a:cs typeface="Aharoni"/>
                </a:rPr>
                <a:t> </a:t>
              </a:r>
              <a:r>
                <a:rPr lang="en-US" sz="4000" b="1" dirty="0">
                  <a:solidFill>
                    <a:schemeClr val="tx1"/>
                  </a:solidFill>
                  <a:latin typeface="Arial Black" panose="020B0A04020102020204" pitchFamily="34" charset="0"/>
                  <a:cs typeface="Aharoni"/>
                </a:rPr>
                <a:t>to</a:t>
              </a:r>
              <a:r>
                <a:rPr lang="en-US" sz="4000" b="1" dirty="0">
                  <a:solidFill>
                    <a:srgbClr val="D18D05"/>
                  </a:solidFill>
                  <a:latin typeface="Arial Black" panose="020B0A04020102020204" pitchFamily="34" charset="0"/>
                  <a:cs typeface="Aharoni"/>
                </a:rPr>
                <a:t> </a:t>
              </a:r>
              <a:r>
                <a:rPr lang="en-US" sz="4000" b="1" dirty="0">
                  <a:solidFill>
                    <a:srgbClr val="0033CC"/>
                  </a:solidFill>
                  <a:latin typeface="Arial Black" panose="020B0A04020102020204" pitchFamily="34" charset="0"/>
                  <a:cs typeface="Aharoni"/>
                </a:rPr>
                <a:t>Fund &amp; Fulfill </a:t>
              </a:r>
              <a:endParaRPr lang="en-US" sz="4000" b="1" dirty="0">
                <a:solidFill>
                  <a:srgbClr val="0033CC"/>
                </a:solidFill>
                <a:latin typeface="Arial Black" panose="020B0A04020102020204" pitchFamily="34" charset="0"/>
                <a:cs typeface="Aharoni" panose="02010803020104030203" pitchFamily="2" charset="-79"/>
              </a:endParaRPr>
            </a:p>
            <a:p>
              <a:pPr algn="ctr"/>
              <a:r>
                <a:rPr lang="en-US" sz="4000" b="1" dirty="0">
                  <a:latin typeface="Arial Black" panose="020B0A04020102020204" pitchFamily="34" charset="0"/>
                  <a:cs typeface="Aharoni"/>
                </a:rPr>
                <a:t>Their Vision, through the </a:t>
              </a:r>
              <a:r>
                <a:rPr lang="en-US" sz="4000" b="1" dirty="0">
                  <a:solidFill>
                    <a:srgbClr val="0033CC"/>
                  </a:solidFill>
                  <a:latin typeface="Arial Black" panose="020B0A04020102020204" pitchFamily="34" charset="0"/>
                  <a:cs typeface="Aharoni"/>
                </a:rPr>
                <a:t>Collective Empowerment </a:t>
              </a:r>
              <a:r>
                <a:rPr lang="en-US" sz="4000" b="1" dirty="0">
                  <a:latin typeface="Arial Black" panose="020B0A04020102020204" pitchFamily="34" charset="0"/>
                  <a:cs typeface="Aharoni"/>
                </a:rPr>
                <a:t>of it’s participating Members.</a:t>
              </a:r>
              <a:endParaRPr lang="en-US" sz="2800" b="1" dirty="0">
                <a:latin typeface="Arial Black" panose="020B0A04020102020204" pitchFamily="34" charset="0"/>
                <a:cs typeface="Aharoni"/>
              </a:endParaRPr>
            </a:p>
          </p:txBody>
        </p:sp>
        <p:sp>
          <p:nvSpPr>
            <p:cNvPr id="12" name="Rectangle 11">
              <a:extLst>
                <a:ext uri="{FF2B5EF4-FFF2-40B4-BE49-F238E27FC236}">
                  <a16:creationId xmlns:a16="http://schemas.microsoft.com/office/drawing/2014/main" id="{9D66DEB6-0394-DD87-909E-34A5B9EA3519}"/>
                </a:ext>
              </a:extLst>
            </p:cNvPr>
            <p:cNvSpPr/>
            <p:nvPr/>
          </p:nvSpPr>
          <p:spPr>
            <a:xfrm>
              <a:off x="5442156" y="257818"/>
              <a:ext cx="4306527" cy="1015663"/>
            </a:xfrm>
            <a:prstGeom prst="rect">
              <a:avLst/>
            </a:prstGeom>
            <a:noFill/>
          </p:spPr>
          <p:txBody>
            <a:bodyPr wrap="square" lIns="91440" tIns="45720" rIns="91440" bIns="45720">
              <a:spAutoFit/>
            </a:bodyPr>
            <a:lstStyle/>
            <a:p>
              <a:pPr algn="ctr"/>
              <a:r>
                <a:rPr lang="en-US" sz="6000" b="1" cap="none" spc="50" dirty="0">
                  <a:ln w="0"/>
                  <a:solidFill>
                    <a:srgbClr val="CC9900"/>
                  </a:solidFill>
                  <a:effectLst>
                    <a:innerShdw blurRad="63500" dist="50800" dir="13500000">
                      <a:srgbClr val="000000">
                        <a:alpha val="50000"/>
                      </a:srgbClr>
                    </a:innerShdw>
                  </a:effectLst>
                  <a:latin typeface="Arial Black" panose="020B0A04020102020204" pitchFamily="34" charset="0"/>
                </a:rPr>
                <a:t>K.E.E.P.S.</a:t>
              </a:r>
              <a:endParaRPr lang="en-US" sz="5400" b="1" cap="none" spc="50" dirty="0">
                <a:ln w="0"/>
                <a:solidFill>
                  <a:srgbClr val="CC9900"/>
                </a:solidFill>
                <a:effectLst>
                  <a:innerShdw blurRad="63500" dist="50800" dir="13500000">
                    <a:srgbClr val="000000">
                      <a:alpha val="50000"/>
                    </a:srgbClr>
                  </a:innerShdw>
                </a:effectLst>
                <a:latin typeface="Arial Black" panose="020B0A04020102020204" pitchFamily="34" charset="0"/>
              </a:endParaRPr>
            </a:p>
          </p:txBody>
        </p:sp>
      </p:grpSp>
    </p:spTree>
    <p:extLst>
      <p:ext uri="{BB962C8B-B14F-4D97-AF65-F5344CB8AC3E}">
        <p14:creationId xmlns:p14="http://schemas.microsoft.com/office/powerpoint/2010/main" val="2204728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E8F1B1C-F7A8-D63B-21BA-4AE4DB69C9B8}"/>
              </a:ext>
            </a:extLst>
          </p:cNvPr>
          <p:cNvGrpSpPr/>
          <p:nvPr/>
        </p:nvGrpSpPr>
        <p:grpSpPr>
          <a:xfrm>
            <a:off x="-63134" y="0"/>
            <a:ext cx="12392786" cy="7017306"/>
            <a:chOff x="-63134" y="0"/>
            <a:chExt cx="12392786" cy="7017306"/>
          </a:xfrm>
        </p:grpSpPr>
        <p:grpSp>
          <p:nvGrpSpPr>
            <p:cNvPr id="7" name="Group 6">
              <a:extLst>
                <a:ext uri="{FF2B5EF4-FFF2-40B4-BE49-F238E27FC236}">
                  <a16:creationId xmlns:a16="http://schemas.microsoft.com/office/drawing/2014/main" id="{53467D12-F7C5-D767-FBE7-BC553F6720B6}"/>
                </a:ext>
              </a:extLst>
            </p:cNvPr>
            <p:cNvGrpSpPr/>
            <p:nvPr/>
          </p:nvGrpSpPr>
          <p:grpSpPr>
            <a:xfrm>
              <a:off x="-63134" y="0"/>
              <a:ext cx="3160295" cy="6858000"/>
              <a:chOff x="-63134" y="0"/>
              <a:chExt cx="3160295" cy="6858000"/>
            </a:xfrm>
          </p:grpSpPr>
          <p:sp>
            <p:nvSpPr>
              <p:cNvPr id="9" name="Rectangle 8">
                <a:extLst>
                  <a:ext uri="{FF2B5EF4-FFF2-40B4-BE49-F238E27FC236}">
                    <a16:creationId xmlns:a16="http://schemas.microsoft.com/office/drawing/2014/main" id="{720C6726-426F-03C3-F14C-FFFB0DC90063}"/>
                  </a:ext>
                </a:extLst>
              </p:cNvPr>
              <p:cNvSpPr/>
              <p:nvPr/>
            </p:nvSpPr>
            <p:spPr>
              <a:xfrm>
                <a:off x="0" y="0"/>
                <a:ext cx="3097161"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60C9A17-0E18-D0EF-F112-CC8048751573}"/>
                  </a:ext>
                </a:extLst>
              </p:cNvPr>
              <p:cNvSpPr/>
              <p:nvPr/>
            </p:nvSpPr>
            <p:spPr>
              <a:xfrm>
                <a:off x="-63134" y="2309475"/>
                <a:ext cx="3160295" cy="584775"/>
              </a:xfrm>
              <a:prstGeom prst="rect">
                <a:avLst/>
              </a:prstGeom>
              <a:noFill/>
            </p:spPr>
            <p:txBody>
              <a:bodyPr wrap="square" lIns="91440" tIns="45720" rIns="91440" bIns="45720">
                <a:spAutoFit/>
              </a:bodyPr>
              <a:lstStyle/>
              <a:p>
                <a:pPr algn="ctr"/>
                <a:r>
                  <a:rPr lang="en-US" sz="3200" b="1" spc="50" dirty="0">
                    <a:ln w="0"/>
                    <a:solidFill>
                      <a:srgbClr val="CC9900"/>
                    </a:solidFill>
                    <a:effectLst>
                      <a:innerShdw blurRad="63500" dist="50800" dir="13500000">
                        <a:srgbClr val="000000">
                          <a:alpha val="50000"/>
                        </a:srgbClr>
                      </a:innerShdw>
                    </a:effectLst>
                    <a:latin typeface="Arial Black" panose="020B0A04020102020204" pitchFamily="34" charset="0"/>
                  </a:rPr>
                  <a:t>WHY</a:t>
                </a:r>
                <a:endParaRPr lang="en-US" sz="2800" b="1" cap="none" spc="50" dirty="0">
                  <a:ln w="0"/>
                  <a:solidFill>
                    <a:srgbClr val="CC9900"/>
                  </a:solidFill>
                  <a:effectLst>
                    <a:innerShdw blurRad="63500" dist="50800" dir="13500000">
                      <a:srgbClr val="000000">
                        <a:alpha val="50000"/>
                      </a:srgbClr>
                    </a:innerShdw>
                  </a:effectLst>
                  <a:latin typeface="Arial Black" panose="020B0A04020102020204" pitchFamily="34" charset="0"/>
                </a:endParaRPr>
              </a:p>
            </p:txBody>
          </p:sp>
          <p:pic>
            <p:nvPicPr>
              <p:cNvPr id="11" name="Picture 10" descr="Logo&#10;&#10;Description automatically generated">
                <a:extLst>
                  <a:ext uri="{FF2B5EF4-FFF2-40B4-BE49-F238E27FC236}">
                    <a16:creationId xmlns:a16="http://schemas.microsoft.com/office/drawing/2014/main" id="{7E99DB4A-045B-271A-1D5E-16F2A7A518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254" y="2784401"/>
                <a:ext cx="2116651" cy="2116651"/>
              </a:xfrm>
              <a:prstGeom prst="rect">
                <a:avLst/>
              </a:prstGeom>
            </p:spPr>
          </p:pic>
        </p:grpSp>
        <p:sp>
          <p:nvSpPr>
            <p:cNvPr id="14" name="TextBox 13">
              <a:extLst>
                <a:ext uri="{FF2B5EF4-FFF2-40B4-BE49-F238E27FC236}">
                  <a16:creationId xmlns:a16="http://schemas.microsoft.com/office/drawing/2014/main" id="{9AB004F6-2530-B910-8E8C-94AE7B72A77B}"/>
                </a:ext>
              </a:extLst>
            </p:cNvPr>
            <p:cNvSpPr txBox="1"/>
            <p:nvPr/>
          </p:nvSpPr>
          <p:spPr>
            <a:xfrm>
              <a:off x="3097159" y="0"/>
              <a:ext cx="9232493" cy="7017306"/>
            </a:xfrm>
            <a:prstGeom prst="rect">
              <a:avLst/>
            </a:prstGeom>
            <a:noFill/>
          </p:spPr>
          <p:txBody>
            <a:bodyPr wrap="square">
              <a:spAutoFit/>
            </a:bodyPr>
            <a:lstStyle/>
            <a:p>
              <a:pPr algn="ctr">
                <a:tabLst>
                  <a:tab pos="8174038" algn="l"/>
                </a:tabLst>
              </a:pPr>
              <a:r>
                <a:rPr lang="en-US" sz="6000" b="1" dirty="0">
                  <a:solidFill>
                    <a:srgbClr val="D18D05"/>
                  </a:solidFill>
                  <a:latin typeface="Aharoni"/>
                  <a:cs typeface="Aharoni"/>
                </a:rPr>
                <a:t>KEEPS</a:t>
              </a:r>
            </a:p>
            <a:p>
              <a:pPr algn="ctr"/>
              <a:r>
                <a:rPr lang="en-US" sz="3000" dirty="0">
                  <a:latin typeface="Arial Black" panose="020B0A04020102020204" pitchFamily="34" charset="0"/>
                  <a:cs typeface="Aharoni"/>
                </a:rPr>
                <a:t>Established to help churches and</a:t>
              </a:r>
            </a:p>
            <a:p>
              <a:pPr algn="ctr"/>
              <a:r>
                <a:rPr lang="en-US" sz="3000" dirty="0">
                  <a:latin typeface="Arial Black" panose="020B0A04020102020204" pitchFamily="34" charset="0"/>
                  <a:cs typeface="Aharoni"/>
                </a:rPr>
                <a:t> its members in the church, disrupt the current church’s financial model.</a:t>
              </a:r>
            </a:p>
            <a:p>
              <a:pPr algn="ctr"/>
              <a:r>
                <a:rPr lang="en-US" sz="3000" dirty="0">
                  <a:latin typeface="Arial Black" panose="020B0A04020102020204" pitchFamily="34" charset="0"/>
                  <a:cs typeface="Aharoni"/>
                </a:rPr>
                <a:t> We have created a proven &amp; sustainable </a:t>
              </a:r>
              <a:endParaRPr lang="en-US" sz="3000" dirty="0">
                <a:latin typeface="Arial Black" panose="020B0A04020102020204" pitchFamily="34" charset="0"/>
                <a:cs typeface="Aharoni" panose="02010803020104030203" pitchFamily="2" charset="-79"/>
              </a:endParaRPr>
            </a:p>
            <a:p>
              <a:pPr algn="ctr"/>
              <a:r>
                <a:rPr lang="en-US" sz="3000" dirty="0">
                  <a:latin typeface="Arial Black" panose="020B0A04020102020204" pitchFamily="34" charset="0"/>
                  <a:cs typeface="Aharoni"/>
                </a:rPr>
                <a:t>income system that is </a:t>
              </a:r>
              <a:endParaRPr lang="en-US" sz="3000" dirty="0">
                <a:latin typeface="Arial Black" panose="020B0A04020102020204" pitchFamily="34" charset="0"/>
                <a:cs typeface="Aharoni" panose="02010803020104030203" pitchFamily="2" charset="-79"/>
              </a:endParaRPr>
            </a:p>
            <a:p>
              <a:pPr algn="ctr"/>
              <a:r>
                <a:rPr lang="en-US" sz="3000" dirty="0">
                  <a:solidFill>
                    <a:srgbClr val="0033CC"/>
                  </a:solidFill>
                  <a:latin typeface="Arial Black" panose="020B0A04020102020204" pitchFamily="34" charset="0"/>
                  <a:cs typeface="Aharoni"/>
                </a:rPr>
                <a:t>Recession</a:t>
              </a:r>
              <a:r>
                <a:rPr lang="en-US" sz="3000" dirty="0">
                  <a:latin typeface="Arial Black" panose="020B0A04020102020204" pitchFamily="34" charset="0"/>
                  <a:cs typeface="Aharoni"/>
                </a:rPr>
                <a:t>-Proof</a:t>
              </a:r>
            </a:p>
            <a:p>
              <a:pPr algn="ctr"/>
              <a:r>
                <a:rPr lang="en-US" sz="3000" dirty="0">
                  <a:solidFill>
                    <a:srgbClr val="D18D05"/>
                  </a:solidFill>
                  <a:latin typeface="Arial Black" panose="020B0A04020102020204" pitchFamily="34" charset="0"/>
                  <a:cs typeface="Aharoni"/>
                </a:rPr>
                <a:t> </a:t>
              </a:r>
              <a:r>
                <a:rPr lang="en-US" sz="3000" dirty="0">
                  <a:solidFill>
                    <a:srgbClr val="0033CC"/>
                  </a:solidFill>
                  <a:latin typeface="Arial Black" panose="020B0A04020102020204" pitchFamily="34" charset="0"/>
                  <a:cs typeface="Aharoni"/>
                </a:rPr>
                <a:t>Real Estate</a:t>
              </a:r>
              <a:r>
                <a:rPr lang="en-US" sz="3000" dirty="0">
                  <a:latin typeface="Arial Black" panose="020B0A04020102020204" pitchFamily="34" charset="0"/>
                  <a:cs typeface="Aharoni"/>
                </a:rPr>
                <a:t>-Proof</a:t>
              </a:r>
            </a:p>
            <a:p>
              <a:pPr algn="ctr"/>
              <a:r>
                <a:rPr lang="en-US" sz="3000" dirty="0">
                  <a:solidFill>
                    <a:srgbClr val="0033CC"/>
                  </a:solidFill>
                  <a:latin typeface="Arial Black" panose="020B0A04020102020204" pitchFamily="34" charset="0"/>
                  <a:cs typeface="Aharoni"/>
                </a:rPr>
                <a:t>Stock Market</a:t>
              </a:r>
              <a:r>
                <a:rPr lang="en-US" sz="3000" dirty="0">
                  <a:latin typeface="Arial Black" panose="020B0A04020102020204" pitchFamily="34" charset="0"/>
                  <a:cs typeface="Aharoni"/>
                </a:rPr>
                <a:t>-Proof </a:t>
              </a:r>
              <a:endParaRPr lang="en-US" sz="3000" dirty="0">
                <a:latin typeface="Arial Black" panose="020B0A04020102020204" pitchFamily="34" charset="0"/>
                <a:cs typeface="Aharoni" panose="02010803020104030203" pitchFamily="2" charset="-79"/>
              </a:endParaRPr>
            </a:p>
            <a:p>
              <a:pPr algn="ctr"/>
              <a:r>
                <a:rPr lang="en-US" sz="3000" dirty="0">
                  <a:solidFill>
                    <a:srgbClr val="0033CC"/>
                  </a:solidFill>
                  <a:latin typeface="Arial Black" panose="020B0A04020102020204" pitchFamily="34" charset="0"/>
                  <a:cs typeface="Aharoni"/>
                </a:rPr>
                <a:t>Job Market</a:t>
              </a:r>
              <a:r>
                <a:rPr lang="en-US" sz="3000" dirty="0">
                  <a:latin typeface="Arial Black" panose="020B0A04020102020204" pitchFamily="34" charset="0"/>
                  <a:cs typeface="Aharoni"/>
                </a:rPr>
                <a:t>-Proof </a:t>
              </a:r>
              <a:endParaRPr lang="en-US" sz="3000" dirty="0">
                <a:latin typeface="Arial Black" panose="020B0A04020102020204" pitchFamily="34" charset="0"/>
                <a:cs typeface="Aharoni" panose="02010803020104030203" pitchFamily="2" charset="-79"/>
              </a:endParaRPr>
            </a:p>
            <a:p>
              <a:pPr algn="ctr"/>
              <a:r>
                <a:rPr lang="en-US" sz="3000" dirty="0">
                  <a:latin typeface="Arial Black" panose="020B0A04020102020204" pitchFamily="34" charset="0"/>
                  <a:cs typeface="Aharoni"/>
                </a:rPr>
                <a:t>This is done by utilizing </a:t>
              </a:r>
            </a:p>
            <a:p>
              <a:pPr algn="ctr"/>
              <a:r>
                <a:rPr lang="en-US" sz="3000" dirty="0">
                  <a:solidFill>
                    <a:srgbClr val="D18D05"/>
                  </a:solidFill>
                  <a:latin typeface="Arial Black" panose="020B0A04020102020204" pitchFamily="34" charset="0"/>
                  <a:cs typeface="Aharoni"/>
                </a:rPr>
                <a:t>KEEPS</a:t>
              </a:r>
              <a:r>
                <a:rPr lang="en-US" sz="3000" dirty="0">
                  <a:latin typeface="Arial Black" panose="020B0A04020102020204" pitchFamily="34" charset="0"/>
                  <a:cs typeface="Aharoni"/>
                </a:rPr>
                <a:t> </a:t>
              </a:r>
              <a:r>
                <a:rPr lang="en-US" sz="3000" dirty="0">
                  <a:solidFill>
                    <a:srgbClr val="D18D05"/>
                  </a:solidFill>
                  <a:latin typeface="Arial Black" panose="020B0A04020102020204" pitchFamily="34" charset="0"/>
                  <a:cs typeface="Aharoni"/>
                </a:rPr>
                <a:t>Online University (K.O.U.)</a:t>
              </a:r>
            </a:p>
            <a:p>
              <a:pPr algn="ctr"/>
              <a:r>
                <a:rPr lang="en-US" sz="3000" dirty="0">
                  <a:solidFill>
                    <a:schemeClr val="tx1"/>
                  </a:solidFill>
                  <a:latin typeface="Arial Black" panose="020B0A04020102020204" pitchFamily="34" charset="0"/>
                  <a:cs typeface="Aharoni"/>
                </a:rPr>
                <a:t>Education, Products &amp; Services</a:t>
              </a:r>
            </a:p>
            <a:p>
              <a:pPr algn="ctr"/>
              <a:r>
                <a:rPr lang="en-US" sz="3000" dirty="0">
                  <a:latin typeface="Arial Black" panose="020B0A04020102020204" pitchFamily="34" charset="0"/>
                  <a:cs typeface="Aharoni"/>
                </a:rPr>
                <a:t>And Our Proven Rewards Program</a:t>
              </a:r>
              <a:endParaRPr lang="en-US" sz="3000" dirty="0">
                <a:latin typeface="Arial Black" panose="020B0A04020102020204" pitchFamily="34" charset="0"/>
              </a:endParaRPr>
            </a:p>
          </p:txBody>
        </p:sp>
      </p:grpSp>
    </p:spTree>
    <p:extLst>
      <p:ext uri="{BB962C8B-B14F-4D97-AF65-F5344CB8AC3E}">
        <p14:creationId xmlns:p14="http://schemas.microsoft.com/office/powerpoint/2010/main" val="3438228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E93FF2B-6C93-B0C8-FC4F-F0B62C8D1990}"/>
              </a:ext>
            </a:extLst>
          </p:cNvPr>
          <p:cNvGrpSpPr/>
          <p:nvPr/>
        </p:nvGrpSpPr>
        <p:grpSpPr>
          <a:xfrm>
            <a:off x="1" y="0"/>
            <a:ext cx="12112358" cy="6858000"/>
            <a:chOff x="1" y="0"/>
            <a:chExt cx="12112358" cy="6858000"/>
          </a:xfrm>
        </p:grpSpPr>
        <p:pic>
          <p:nvPicPr>
            <p:cNvPr id="1028" name="Picture 4" descr="Giving back: Palm Springs area volunteers cook for homeless residents">
              <a:extLst>
                <a:ext uri="{FF2B5EF4-FFF2-40B4-BE49-F238E27FC236}">
                  <a16:creationId xmlns:a16="http://schemas.microsoft.com/office/drawing/2014/main" id="{29C9C976-41AE-43E0-AFF0-E716F03107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8646" y="266508"/>
              <a:ext cx="3353032" cy="18898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Why Homelessness is Going Up in Dallas, but Down in Houston - Latest News -  TAAHP - Texas Affiliation of Affordable Housing Providers %">
              <a:extLst>
                <a:ext uri="{FF2B5EF4-FFF2-40B4-BE49-F238E27FC236}">
                  <a16:creationId xmlns:a16="http://schemas.microsoft.com/office/drawing/2014/main" id="{E885A8D8-11B0-4468-8F36-9FAA8CC935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94898" y="4809960"/>
              <a:ext cx="3353032" cy="2048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C5C5BB-1B91-9381-77ED-9FE98AFEB763}"/>
                </a:ext>
              </a:extLst>
            </p:cNvPr>
            <p:cNvSpPr txBox="1"/>
            <p:nvPr/>
          </p:nvSpPr>
          <p:spPr>
            <a:xfrm>
              <a:off x="1" y="0"/>
              <a:ext cx="7860890" cy="6501332"/>
            </a:xfrm>
            <a:prstGeom prst="rect">
              <a:avLst/>
            </a:prstGeom>
            <a:noFill/>
          </p:spPr>
          <p:txBody>
            <a:bodyPr wrap="square">
              <a:spAutoFit/>
            </a:bodyPr>
            <a:lstStyle/>
            <a:p>
              <a:pPr marL="0" marR="0" algn="ctr">
                <a:lnSpc>
                  <a:spcPct val="107000"/>
                </a:lnSpc>
                <a:spcBef>
                  <a:spcPts val="0"/>
                </a:spcBef>
                <a:spcAft>
                  <a:spcPts val="0"/>
                </a:spcAft>
              </a:pPr>
              <a:r>
                <a:rPr lang="en-US" sz="4800" b="1" u="sng" dirty="0">
                  <a:solidFill>
                    <a:srgbClr val="0033CC"/>
                  </a:solidFill>
                  <a:latin typeface="Aharoni"/>
                  <a:ea typeface="Calibri" panose="020F0502020204030204" pitchFamily="34" charset="0"/>
                  <a:cs typeface="Aharoni"/>
                </a:rPr>
                <a:t>Your</a:t>
              </a:r>
              <a:r>
                <a:rPr lang="en-US" sz="4800" b="1" u="sng" dirty="0">
                  <a:solidFill>
                    <a:srgbClr val="0033CC"/>
                  </a:solidFill>
                  <a:effectLst/>
                  <a:latin typeface="Aharoni"/>
                  <a:ea typeface="Calibri" panose="020F0502020204030204" pitchFamily="34" charset="0"/>
                  <a:cs typeface="Aharoni"/>
                </a:rPr>
                <a:t> Church</a:t>
              </a:r>
            </a:p>
            <a:p>
              <a:pPr marL="0" marR="0">
                <a:spcBef>
                  <a:spcPts val="0"/>
                </a:spcBef>
                <a:spcAft>
                  <a:spcPts val="0"/>
                </a:spcAft>
              </a:pPr>
              <a:r>
                <a:rPr lang="en-US" sz="2400" b="1" dirty="0">
                  <a:effectLst/>
                  <a:latin typeface="Arial Black" panose="020B0A04020102020204" pitchFamily="34" charset="0"/>
                  <a:ea typeface="Calibri" panose="020F0502020204030204" pitchFamily="34" charset="0"/>
                  <a:cs typeface="Times New Roman"/>
                </a:rPr>
                <a:t>Is one of the most powerful change agents in the world. It helps Individuals and Families create strong spiritual lives.</a:t>
              </a:r>
              <a:r>
                <a:rPr lang="en-US" sz="2400" b="1" dirty="0">
                  <a:latin typeface="Arial Black" panose="020B0A04020102020204" pitchFamily="34" charset="0"/>
                  <a:ea typeface="Calibri" panose="020F0502020204030204" pitchFamily="34" charset="0"/>
                  <a:cs typeface="Times New Roman"/>
                </a:rPr>
                <a:t> </a:t>
              </a:r>
              <a:endParaRPr lang="en-US" sz="300" b="1" dirty="0">
                <a:latin typeface="Arial Black" panose="020B0A04020102020204" pitchFamily="34" charset="0"/>
                <a:ea typeface="Calibri" panose="020F0502020204030204" pitchFamily="34" charset="0"/>
                <a:cs typeface="Times New Roman"/>
              </a:endParaRPr>
            </a:p>
            <a:p>
              <a:pPr marL="0" marR="0">
                <a:spcBef>
                  <a:spcPts val="0"/>
                </a:spcBef>
                <a:spcAft>
                  <a:spcPts val="0"/>
                </a:spcAft>
              </a:pPr>
              <a:endParaRPr lang="en-US" sz="100" b="1" dirty="0">
                <a:effectLst/>
                <a:latin typeface="Arial Black" panose="020B0A04020102020204" pitchFamily="34" charset="0"/>
                <a:ea typeface="Calibri" panose="020F0502020204030204" pitchFamily="34" charset="0"/>
                <a:cs typeface="Times New Roman"/>
              </a:endParaRPr>
            </a:p>
            <a:p>
              <a:pPr marL="0" marR="0">
                <a:spcBef>
                  <a:spcPts val="0"/>
                </a:spcBef>
                <a:spcAft>
                  <a:spcPts val="0"/>
                </a:spcAft>
              </a:pPr>
              <a:endParaRPr lang="en-US" sz="100" b="1" dirty="0">
                <a:latin typeface="Arial Black" panose="020B0A04020102020204" pitchFamily="34" charset="0"/>
                <a:ea typeface="Calibri" panose="020F0502020204030204" pitchFamily="34" charset="0"/>
                <a:cs typeface="Times New Roman"/>
              </a:endParaRPr>
            </a:p>
            <a:p>
              <a:pPr marL="0" marR="0">
                <a:spcBef>
                  <a:spcPts val="0"/>
                </a:spcBef>
                <a:spcAft>
                  <a:spcPts val="0"/>
                </a:spcAft>
              </a:pPr>
              <a:endParaRPr lang="en-US" sz="100" b="1" dirty="0">
                <a:effectLst/>
                <a:latin typeface="Arial Black" panose="020B0A04020102020204" pitchFamily="34" charset="0"/>
                <a:ea typeface="Calibri" panose="020F0502020204030204" pitchFamily="34" charset="0"/>
                <a:cs typeface="Times New Roman"/>
              </a:endParaRPr>
            </a:p>
            <a:p>
              <a:pPr marL="0" marR="0">
                <a:spcBef>
                  <a:spcPts val="0"/>
                </a:spcBef>
                <a:spcAft>
                  <a:spcPts val="0"/>
                </a:spcAft>
              </a:pPr>
              <a:endParaRPr lang="en-US" sz="100" b="1" dirty="0">
                <a:latin typeface="Arial Black" panose="020B0A04020102020204" pitchFamily="34" charset="0"/>
                <a:ea typeface="Calibri" panose="020F0502020204030204" pitchFamily="34" charset="0"/>
                <a:cs typeface="Times New Roman"/>
              </a:endParaRPr>
            </a:p>
            <a:p>
              <a:pPr marL="0" marR="0">
                <a:spcBef>
                  <a:spcPts val="0"/>
                </a:spcBef>
                <a:spcAft>
                  <a:spcPts val="0"/>
                </a:spcAft>
              </a:pPr>
              <a:endParaRPr lang="en-US" sz="1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r>
                <a:rPr lang="en-US" sz="2400" b="1" dirty="0">
                  <a:latin typeface="Arial Black" panose="020B0A04020102020204" pitchFamily="34" charset="0"/>
                  <a:ea typeface="Calibri" panose="020F0502020204030204" pitchFamily="34" charset="0"/>
                  <a:cs typeface="Times New Roman"/>
                </a:rPr>
                <a:t>Your church</a:t>
              </a:r>
              <a:r>
                <a:rPr lang="en-US" sz="2400" b="1" dirty="0">
                  <a:effectLst/>
                  <a:latin typeface="Arial Black" panose="020B0A04020102020204" pitchFamily="34" charset="0"/>
                  <a:ea typeface="Calibri" panose="020F0502020204030204" pitchFamily="34" charset="0"/>
                  <a:cs typeface="Times New Roman"/>
                </a:rPr>
                <a:t> is a beacon of light in the community and has the potential to reach and change </a:t>
              </a:r>
              <a:r>
                <a:rPr lang="en-US" sz="2400" b="1" dirty="0">
                  <a:latin typeface="Arial Black" panose="020B0A04020102020204" pitchFamily="34" charset="0"/>
                  <a:ea typeface="Calibri" panose="020F0502020204030204" pitchFamily="34" charset="0"/>
                  <a:cs typeface="Times New Roman"/>
                </a:rPr>
                <a:t>thousands </a:t>
              </a:r>
              <a:r>
                <a:rPr lang="en-US" sz="2400" b="1" dirty="0">
                  <a:effectLst/>
                  <a:latin typeface="Arial Black" panose="020B0A04020102020204" pitchFamily="34" charset="0"/>
                  <a:ea typeface="Calibri" panose="020F0502020204030204" pitchFamily="34" charset="0"/>
                  <a:cs typeface="Times New Roman"/>
                </a:rPr>
                <a:t>of lives.</a:t>
              </a:r>
              <a:r>
                <a:rPr lang="en-US" sz="2400" b="1" dirty="0">
                  <a:latin typeface="Arial Black" panose="020B0A04020102020204" pitchFamily="34" charset="0"/>
                  <a:ea typeface="Calibri" panose="020F0502020204030204" pitchFamily="34" charset="0"/>
                  <a:cs typeface="Times New Roman"/>
                </a:rPr>
                <a:t> </a:t>
              </a:r>
              <a:endParaRPr lang="en-US" sz="24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r>
                <a:rPr lang="en-US" sz="2400" b="1" dirty="0">
                  <a:latin typeface="Arial Black" panose="020B0A04020102020204" pitchFamily="34" charset="0"/>
                  <a:ea typeface="Calibri" panose="020F0502020204030204" pitchFamily="34" charset="0"/>
                  <a:cs typeface="Times New Roman"/>
                </a:rPr>
                <a:t>Your</a:t>
              </a:r>
              <a:r>
                <a:rPr lang="en-US" sz="2400" b="1" dirty="0">
                  <a:effectLst/>
                  <a:latin typeface="Arial Black" panose="020B0A04020102020204" pitchFamily="34" charset="0"/>
                  <a:ea typeface="Calibri" panose="020F0502020204030204" pitchFamily="34" charset="0"/>
                  <a:cs typeface="Times New Roman"/>
                </a:rPr>
                <a:t> church is one of the most visible places</a:t>
              </a:r>
              <a:r>
                <a:rPr lang="en-US" sz="2400" b="1" dirty="0">
                  <a:latin typeface="Arial Black" panose="020B0A04020102020204" pitchFamily="34" charset="0"/>
                  <a:ea typeface="Calibri" panose="020F0502020204030204" pitchFamily="34" charset="0"/>
                  <a:cs typeface="Times New Roman"/>
                </a:rPr>
                <a:t> </a:t>
              </a:r>
              <a:r>
                <a:rPr lang="en-US" sz="2400" b="1" dirty="0">
                  <a:effectLst/>
                  <a:latin typeface="Arial Black" panose="020B0A04020102020204" pitchFamily="34" charset="0"/>
                  <a:ea typeface="Calibri" panose="020F0502020204030204" pitchFamily="34" charset="0"/>
                  <a:cs typeface="Times New Roman"/>
                </a:rPr>
                <a:t>of safety in any community.</a:t>
              </a:r>
              <a:r>
                <a:rPr lang="en-US" sz="2400" b="1" dirty="0">
                  <a:latin typeface="Arial Black" panose="020B0A04020102020204" pitchFamily="34" charset="0"/>
                  <a:ea typeface="Calibri" panose="020F0502020204030204" pitchFamily="34" charset="0"/>
                  <a:cs typeface="Times New Roman"/>
                </a:rPr>
                <a:t> </a:t>
              </a:r>
              <a:endParaRPr lang="en-US" sz="500" b="1" dirty="0">
                <a:latin typeface="Arial Black" panose="020B0A04020102020204" pitchFamily="34" charset="0"/>
                <a:ea typeface="Calibri" panose="020F0502020204030204" pitchFamily="34" charset="0"/>
                <a:cs typeface="Times New Roman"/>
              </a:endParaRPr>
            </a:p>
            <a:p>
              <a:endParaRPr lang="en-US" sz="1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effectLst/>
                <a:latin typeface="Arial Black" panose="020B0A04020102020204" pitchFamily="34" charset="0"/>
                <a:ea typeface="Calibri" panose="020F0502020204030204" pitchFamily="34" charset="0"/>
                <a:cs typeface="Times New Roman" panose="02020603050405020304" pitchFamily="18" charset="0"/>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endParaRPr lang="en-US" sz="100" b="1" dirty="0">
                <a:latin typeface="Arial Black" panose="020B0A04020102020204" pitchFamily="34" charset="0"/>
                <a:ea typeface="Calibri" panose="020F0502020204030204" pitchFamily="34" charset="0"/>
                <a:cs typeface="Times New Roman"/>
              </a:endParaRPr>
            </a:p>
            <a:p>
              <a:r>
                <a:rPr lang="en-US" sz="2400" b="1" dirty="0">
                  <a:latin typeface="Arial Black" panose="020B0A04020102020204" pitchFamily="34" charset="0"/>
                  <a:ea typeface="Calibri" panose="020F0502020204030204" pitchFamily="34" charset="0"/>
                  <a:cs typeface="Times New Roman"/>
                </a:rPr>
                <a:t>To help the community, m</a:t>
              </a:r>
              <a:r>
                <a:rPr lang="en-US" sz="2400" b="1" dirty="0">
                  <a:effectLst/>
                  <a:latin typeface="Arial Black" panose="020B0A04020102020204" pitchFamily="34" charset="0"/>
                  <a:ea typeface="Calibri" panose="020F0502020204030204" pitchFamily="34" charset="0"/>
                  <a:cs typeface="Times New Roman"/>
                </a:rPr>
                <a:t>any churches </a:t>
              </a:r>
              <a:r>
                <a:rPr lang="en-US" sz="2400" b="1" dirty="0">
                  <a:latin typeface="Arial Black" panose="020B0A04020102020204" pitchFamily="34" charset="0"/>
                  <a:ea typeface="Calibri" panose="020F0502020204030204" pitchFamily="34" charset="0"/>
                  <a:cs typeface="Times New Roman"/>
                </a:rPr>
                <a:t>like yours provide</a:t>
              </a:r>
              <a:r>
                <a:rPr lang="en-US" sz="2400" b="1" dirty="0">
                  <a:effectLst/>
                  <a:latin typeface="Arial Black" panose="020B0A04020102020204" pitchFamily="34" charset="0"/>
                  <a:ea typeface="Calibri" panose="020F0502020204030204" pitchFamily="34" charset="0"/>
                  <a:cs typeface="Times New Roman"/>
                </a:rPr>
                <a:t> food, shelter, </a:t>
              </a:r>
              <a:r>
                <a:rPr lang="en-US" sz="2400" b="1" dirty="0">
                  <a:latin typeface="Arial Black" panose="020B0A04020102020204" pitchFamily="34" charset="0"/>
                  <a:ea typeface="Calibri" panose="020F0502020204030204" pitchFamily="34" charset="0"/>
                  <a:cs typeface="Times New Roman"/>
                </a:rPr>
                <a:t>financial help, </a:t>
              </a:r>
              <a:r>
                <a:rPr lang="en-US" sz="2400" b="1" dirty="0">
                  <a:effectLst/>
                  <a:latin typeface="Arial Black" panose="020B0A04020102020204" pitchFamily="34" charset="0"/>
                  <a:ea typeface="Calibri" panose="020F0502020204030204" pitchFamily="34" charset="0"/>
                  <a:cs typeface="Times New Roman"/>
                </a:rPr>
                <a:t>medical support, counseling, drug rehab programs and SO MUCH MORE!</a:t>
              </a:r>
            </a:p>
            <a:p>
              <a:pPr algn="ctr">
                <a:lnSpc>
                  <a:spcPct val="107000"/>
                </a:lnSpc>
              </a:pPr>
              <a:r>
                <a:rPr lang="en-US" sz="2400" b="1" dirty="0">
                  <a:solidFill>
                    <a:srgbClr val="B88800"/>
                  </a:solidFill>
                  <a:latin typeface="Amasis MT Pro Black"/>
                  <a:ea typeface="Calibri" panose="020F0502020204030204" pitchFamily="34" charset="0"/>
                  <a:cs typeface="Times New Roman"/>
                </a:rPr>
                <a:t>ALL OF THESE THINGS REQUIRE </a:t>
              </a:r>
            </a:p>
            <a:p>
              <a:pPr algn="ctr">
                <a:lnSpc>
                  <a:spcPct val="107000"/>
                </a:lnSpc>
              </a:pPr>
              <a:r>
                <a:rPr lang="en-US" sz="2400" b="1" dirty="0">
                  <a:solidFill>
                    <a:srgbClr val="B88800"/>
                  </a:solidFill>
                  <a:latin typeface="Amasis MT Pro Black"/>
                  <a:ea typeface="Calibri" panose="020F0502020204030204" pitchFamily="34" charset="0"/>
                  <a:cs typeface="Times New Roman"/>
                </a:rPr>
                <a:t>FINANCIAL SUPPORT</a:t>
              </a:r>
              <a:endParaRPr lang="en-US" sz="1800" b="1" dirty="0">
                <a:solidFill>
                  <a:srgbClr val="B888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Miracle Center (@Mcc_Ventura) / Twitter">
              <a:extLst>
                <a:ext uri="{FF2B5EF4-FFF2-40B4-BE49-F238E27FC236}">
                  <a16:creationId xmlns:a16="http://schemas.microsoft.com/office/drawing/2014/main" id="{08F70FF6-5365-02AF-FE5B-94701A89C7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87556" y="2225326"/>
              <a:ext cx="4524803" cy="25452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15357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C165CD9-46E6-4E26-9C36-9A42C3C5AF39}"/>
              </a:ext>
            </a:extLst>
          </p:cNvPr>
          <p:cNvSpPr txBox="1"/>
          <p:nvPr/>
        </p:nvSpPr>
        <p:spPr>
          <a:xfrm>
            <a:off x="4678074" y="32717"/>
            <a:ext cx="7440309" cy="6792565"/>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wrap="square" lIns="91440" tIns="45720" rIns="91440" bIns="45720" anchor="t">
            <a:spAutoFit/>
          </a:bodyPr>
          <a:lstStyle/>
          <a:p>
            <a:pPr marL="0" marR="0" algn="ctr">
              <a:lnSpc>
                <a:spcPct val="107000"/>
              </a:lnSpc>
              <a:spcBef>
                <a:spcPts val="0"/>
              </a:spcBef>
              <a:spcAft>
                <a:spcPts val="0"/>
              </a:spcAft>
            </a:pPr>
            <a:r>
              <a:rPr lang="en-US" sz="4800" b="1" u="sng" dirty="0">
                <a:solidFill>
                  <a:srgbClr val="D18D05"/>
                </a:solidFill>
                <a:effectLst/>
                <a:latin typeface="Calibri"/>
                <a:ea typeface="Calibri" panose="020F0502020204030204" pitchFamily="34" charset="0"/>
                <a:cs typeface="Times New Roman"/>
              </a:rPr>
              <a:t>In the Past</a:t>
            </a:r>
          </a:p>
          <a:p>
            <a:pPr algn="ctr">
              <a:lnSpc>
                <a:spcPct val="107000"/>
              </a:lnSpc>
            </a:pPr>
            <a:endParaRPr lang="en-US" sz="2400" b="1" dirty="0">
              <a:latin typeface="Aharoni"/>
              <a:ea typeface="Calibri" panose="020F0502020204030204" pitchFamily="34" charset="0"/>
              <a:cs typeface="Aharoni"/>
            </a:endParaRPr>
          </a:p>
          <a:p>
            <a:pPr algn="ctr">
              <a:lnSpc>
                <a:spcPct val="107000"/>
              </a:lnSpc>
            </a:pPr>
            <a:r>
              <a:rPr lang="en-US" sz="2400" b="1" dirty="0">
                <a:solidFill>
                  <a:srgbClr val="0033CC"/>
                </a:solidFill>
                <a:effectLst/>
                <a:latin typeface="Arial Black" panose="020B0A04020102020204" pitchFamily="34" charset="0"/>
                <a:ea typeface="Calibri" panose="020F0502020204030204" pitchFamily="34" charset="0"/>
                <a:cs typeface="Aharoni"/>
              </a:rPr>
              <a:t>Most churches had to depend</a:t>
            </a:r>
            <a:r>
              <a:rPr lang="en-US" sz="2400" b="1" dirty="0">
                <a:solidFill>
                  <a:srgbClr val="0033CC"/>
                </a:solidFill>
                <a:latin typeface="Arial Black" panose="020B0A04020102020204" pitchFamily="34" charset="0"/>
                <a:ea typeface="Calibri" panose="020F0502020204030204" pitchFamily="34" charset="0"/>
                <a:cs typeface="Aharoni"/>
              </a:rPr>
              <a:t> </a:t>
            </a:r>
            <a:endParaRPr lang="en-US" sz="2400" b="1" dirty="0">
              <a:solidFill>
                <a:srgbClr val="0033CC"/>
              </a:solidFill>
              <a:effectLst/>
              <a:latin typeface="Arial Black" panose="020B0A04020102020204" pitchFamily="34" charset="0"/>
              <a:ea typeface="Calibri" panose="020F0502020204030204" pitchFamily="34" charset="0"/>
              <a:cs typeface="Aharoni" panose="02010803020104030203" pitchFamily="2" charset="-79"/>
            </a:endParaRPr>
          </a:p>
          <a:p>
            <a:pPr algn="ctr">
              <a:lnSpc>
                <a:spcPct val="107000"/>
              </a:lnSpc>
            </a:pPr>
            <a:r>
              <a:rPr lang="en-US" sz="2400" b="1" dirty="0">
                <a:solidFill>
                  <a:srgbClr val="0033CC"/>
                </a:solidFill>
                <a:effectLst/>
                <a:latin typeface="Arial Black" panose="020B0A04020102020204" pitchFamily="34" charset="0"/>
                <a:ea typeface="Calibri" panose="020F0502020204030204" pitchFamily="34" charset="0"/>
                <a:cs typeface="Aharoni"/>
              </a:rPr>
              <a:t>mainly on members within</a:t>
            </a:r>
            <a:r>
              <a:rPr lang="en-US" sz="2400" b="1" dirty="0">
                <a:solidFill>
                  <a:srgbClr val="0033CC"/>
                </a:solidFill>
                <a:latin typeface="Arial Black" panose="020B0A04020102020204" pitchFamily="34" charset="0"/>
                <a:ea typeface="Calibri" panose="020F0502020204030204" pitchFamily="34" charset="0"/>
                <a:cs typeface="Aharoni"/>
              </a:rPr>
              <a:t> </a:t>
            </a:r>
            <a:endParaRPr lang="en-US" sz="2400" b="1" dirty="0">
              <a:solidFill>
                <a:srgbClr val="0033CC"/>
              </a:solidFill>
              <a:effectLst/>
              <a:latin typeface="Arial Black" panose="020B0A04020102020204" pitchFamily="34" charset="0"/>
              <a:ea typeface="Calibri" panose="020F0502020204030204" pitchFamily="34" charset="0"/>
              <a:cs typeface="Aharoni" panose="02010803020104030203" pitchFamily="2" charset="-79"/>
            </a:endParaRPr>
          </a:p>
          <a:p>
            <a:pPr algn="ctr">
              <a:lnSpc>
                <a:spcPct val="107000"/>
              </a:lnSpc>
            </a:pPr>
            <a:r>
              <a:rPr lang="en-US" sz="2400" b="1" dirty="0">
                <a:solidFill>
                  <a:srgbClr val="0033CC"/>
                </a:solidFill>
                <a:effectLst/>
                <a:latin typeface="Arial Black" panose="020B0A04020102020204" pitchFamily="34" charset="0"/>
                <a:ea typeface="Calibri" panose="020F0502020204030204" pitchFamily="34" charset="0"/>
                <a:cs typeface="Aharoni"/>
              </a:rPr>
              <a:t>their church.</a:t>
            </a:r>
            <a:r>
              <a:rPr lang="en-US" sz="2400" b="1" dirty="0">
                <a:solidFill>
                  <a:srgbClr val="0033CC"/>
                </a:solidFill>
                <a:latin typeface="Arial Black" panose="020B0A04020102020204" pitchFamily="34" charset="0"/>
                <a:ea typeface="Calibri" panose="020F0502020204030204" pitchFamily="34" charset="0"/>
                <a:cs typeface="Aharoni"/>
              </a:rPr>
              <a:t> </a:t>
            </a:r>
            <a:endParaRPr lang="en-US" sz="2400" b="1" dirty="0">
              <a:solidFill>
                <a:srgbClr val="0033CC"/>
              </a:solidFill>
              <a:effectLst/>
              <a:latin typeface="Arial Black" panose="020B0A04020102020204" pitchFamily="34" charset="0"/>
              <a:ea typeface="Calibri" panose="020F0502020204030204" pitchFamily="34" charset="0"/>
              <a:cs typeface="Aharoni" panose="02010803020104030203" pitchFamily="2" charset="-79"/>
            </a:endParaRPr>
          </a:p>
          <a:p>
            <a:pPr marL="0" marR="0" algn="ctr">
              <a:lnSpc>
                <a:spcPct val="107000"/>
              </a:lnSpc>
              <a:spcBef>
                <a:spcPts val="0"/>
              </a:spcBef>
              <a:spcAft>
                <a:spcPts val="0"/>
              </a:spcAft>
            </a:pPr>
            <a:r>
              <a:rPr lang="en-US" sz="2400" b="1" dirty="0">
                <a:solidFill>
                  <a:schemeClr val="tx1"/>
                </a:solidFill>
                <a:latin typeface="Arial Black" panose="020B0A04020102020204" pitchFamily="34" charset="0"/>
                <a:ea typeface="Calibri" panose="020F0502020204030204" pitchFamily="34" charset="0"/>
                <a:cs typeface="Aharoni"/>
              </a:rPr>
              <a:t>T</a:t>
            </a:r>
            <a:r>
              <a:rPr lang="en-US" sz="2400" b="1" dirty="0">
                <a:solidFill>
                  <a:schemeClr val="tx1"/>
                </a:solidFill>
                <a:effectLst/>
                <a:latin typeface="Arial Black" panose="020B0A04020102020204" pitchFamily="34" charset="0"/>
                <a:ea typeface="Calibri" panose="020F0502020204030204" pitchFamily="34" charset="0"/>
                <a:cs typeface="Aharoni"/>
              </a:rPr>
              <a:t>he majority</a:t>
            </a:r>
            <a:r>
              <a:rPr lang="en-US" sz="2400" b="1" dirty="0">
                <a:solidFill>
                  <a:schemeClr val="tx1"/>
                </a:solidFill>
                <a:latin typeface="Arial Black" panose="020B0A04020102020204" pitchFamily="34" charset="0"/>
                <a:ea typeface="Calibri" panose="020F0502020204030204" pitchFamily="34" charset="0"/>
                <a:cs typeface="Aharoni"/>
              </a:rPr>
              <a:t> of </a:t>
            </a:r>
            <a:r>
              <a:rPr lang="en-US" sz="2400" b="1" dirty="0">
                <a:solidFill>
                  <a:schemeClr val="tx1"/>
                </a:solidFill>
                <a:effectLst/>
                <a:latin typeface="Arial Black" panose="020B0A04020102020204" pitchFamily="34" charset="0"/>
                <a:ea typeface="Calibri" panose="020F0502020204030204" pitchFamily="34" charset="0"/>
                <a:cs typeface="Aharoni"/>
              </a:rPr>
              <a:t>a church’s budget is raised by the local church itself, through various means such as Tithes &amp; Offerings, Building Fund Campaigns &amp; Fundraisers.</a:t>
            </a:r>
          </a:p>
          <a:p>
            <a:pPr algn="ctr">
              <a:lnSpc>
                <a:spcPct val="107000"/>
              </a:lnSpc>
            </a:pPr>
            <a:r>
              <a:rPr lang="en-US" sz="2400" b="1" dirty="0">
                <a:solidFill>
                  <a:schemeClr val="tx1"/>
                </a:solidFill>
                <a:effectLst/>
                <a:latin typeface="Arial Black" panose="020B0A04020102020204" pitchFamily="34" charset="0"/>
                <a:ea typeface="Calibri" panose="020F0502020204030204" pitchFamily="34" charset="0"/>
                <a:cs typeface="Aharoni"/>
              </a:rPr>
              <a:t>With many people </a:t>
            </a:r>
            <a:r>
              <a:rPr lang="en-US" sz="2400" b="1" dirty="0">
                <a:solidFill>
                  <a:schemeClr val="tx1"/>
                </a:solidFill>
                <a:latin typeface="Arial Black" panose="020B0A04020102020204" pitchFamily="34" charset="0"/>
                <a:ea typeface="Calibri" panose="020F0502020204030204" pitchFamily="34" charset="0"/>
                <a:cs typeface="Aharoni"/>
              </a:rPr>
              <a:t>experiencing </a:t>
            </a:r>
            <a:endParaRPr lang="en-US" sz="2400" b="1" dirty="0">
              <a:solidFill>
                <a:schemeClr val="tx1"/>
              </a:solidFill>
              <a:effectLst/>
              <a:latin typeface="Arial Black" panose="020B0A04020102020204" pitchFamily="34" charset="0"/>
              <a:ea typeface="Calibri" panose="020F0502020204030204" pitchFamily="34" charset="0"/>
              <a:cs typeface="Aharoni" panose="02010803020104030203" pitchFamily="2" charset="-79"/>
            </a:endParaRPr>
          </a:p>
          <a:p>
            <a:pPr algn="ctr">
              <a:lnSpc>
                <a:spcPct val="107000"/>
              </a:lnSpc>
            </a:pPr>
            <a:r>
              <a:rPr lang="en-US" sz="2400" b="1" dirty="0">
                <a:solidFill>
                  <a:schemeClr val="tx1"/>
                </a:solidFill>
                <a:effectLst/>
                <a:latin typeface="Arial Black" panose="020B0A04020102020204" pitchFamily="34" charset="0"/>
                <a:ea typeface="Calibri" panose="020F0502020204030204" pitchFamily="34" charset="0"/>
                <a:cs typeface="Aharoni"/>
              </a:rPr>
              <a:t>tough times due to the pandemic and the soaring prices of just about everything, </a:t>
            </a:r>
            <a:r>
              <a:rPr lang="en-US" sz="2400" b="1" dirty="0">
                <a:solidFill>
                  <a:srgbClr val="0033CC"/>
                </a:solidFill>
                <a:effectLst/>
                <a:latin typeface="Arial Black" panose="020B0A04020102020204" pitchFamily="34" charset="0"/>
                <a:ea typeface="Calibri" panose="020F0502020204030204" pitchFamily="34" charset="0"/>
                <a:cs typeface="Aharoni"/>
              </a:rPr>
              <a:t>the church is often the first thing that people stop supporting</a:t>
            </a:r>
            <a:r>
              <a:rPr lang="en-US" sz="2400" b="1" dirty="0">
                <a:solidFill>
                  <a:schemeClr val="tx1"/>
                </a:solidFill>
                <a:effectLst/>
                <a:latin typeface="Arial Black" panose="020B0A04020102020204" pitchFamily="34" charset="0"/>
                <a:ea typeface="Calibri" panose="020F0502020204030204" pitchFamily="34" charset="0"/>
                <a:cs typeface="Aharoni"/>
              </a:rPr>
              <a:t>.</a:t>
            </a:r>
            <a:r>
              <a:rPr lang="en-US" sz="2400" b="1" dirty="0">
                <a:solidFill>
                  <a:schemeClr val="tx1"/>
                </a:solidFill>
                <a:latin typeface="Arial Black" panose="020B0A04020102020204" pitchFamily="34" charset="0"/>
                <a:ea typeface="Calibri" panose="020F0502020204030204" pitchFamily="34" charset="0"/>
                <a:cs typeface="Aharoni"/>
              </a:rPr>
              <a:t> This is concerning.</a:t>
            </a:r>
            <a:endParaRPr lang="en-US" sz="2400" b="1" dirty="0">
              <a:solidFill>
                <a:schemeClr val="tx1"/>
              </a:solidFill>
              <a:effectLst/>
              <a:latin typeface="Arial Black" panose="020B0A04020102020204" pitchFamily="34" charset="0"/>
              <a:ea typeface="Calibri" panose="020F0502020204030204" pitchFamily="34" charset="0"/>
              <a:cs typeface="Aharoni" panose="02010803020104030203" pitchFamily="2" charset="-79"/>
            </a:endParaRPr>
          </a:p>
          <a:p>
            <a:pPr marL="0" marR="0" algn="ctr">
              <a:lnSpc>
                <a:spcPct val="107000"/>
              </a:lnSpc>
              <a:spcBef>
                <a:spcPts val="0"/>
              </a:spcBef>
              <a:spcAft>
                <a:spcPts val="0"/>
              </a:spcAft>
            </a:pPr>
            <a:r>
              <a:rPr lang="en-US" sz="2400" b="1" dirty="0">
                <a:solidFill>
                  <a:schemeClr val="tx1"/>
                </a:solidFill>
                <a:latin typeface="Arial Black" panose="020B0A04020102020204" pitchFamily="34" charset="0"/>
                <a:ea typeface="Calibri" panose="020F0502020204030204" pitchFamily="34" charset="0"/>
                <a:cs typeface="Aharoni"/>
              </a:rPr>
              <a:t>This leaves</a:t>
            </a:r>
            <a:r>
              <a:rPr lang="en-US" sz="2400" b="1" dirty="0">
                <a:solidFill>
                  <a:schemeClr val="tx1"/>
                </a:solidFill>
                <a:effectLst/>
                <a:latin typeface="Arial Black" panose="020B0A04020102020204" pitchFamily="34" charset="0"/>
                <a:ea typeface="Calibri" panose="020F0502020204030204" pitchFamily="34" charset="0"/>
                <a:cs typeface="Aharoni"/>
              </a:rPr>
              <a:t> many programs, resources and services </a:t>
            </a:r>
            <a:r>
              <a:rPr lang="en-US" sz="2400" b="1" dirty="0">
                <a:solidFill>
                  <a:schemeClr val="tx1"/>
                </a:solidFill>
                <a:latin typeface="Arial Black" panose="020B0A04020102020204" pitchFamily="34" charset="0"/>
                <a:ea typeface="Calibri" panose="020F0502020204030204" pitchFamily="34" charset="0"/>
                <a:cs typeface="Aharoni"/>
              </a:rPr>
              <a:t>canceled</a:t>
            </a:r>
            <a:r>
              <a:rPr lang="en-US" sz="2400" b="1" dirty="0">
                <a:solidFill>
                  <a:schemeClr val="tx1"/>
                </a:solidFill>
                <a:effectLst/>
                <a:latin typeface="Arial Black" panose="020B0A04020102020204" pitchFamily="34" charset="0"/>
                <a:ea typeface="Calibri" panose="020F0502020204030204" pitchFamily="34" charset="0"/>
                <a:cs typeface="Aharoni"/>
              </a:rPr>
              <a:t> or underfunded.</a:t>
            </a:r>
          </a:p>
        </p:txBody>
      </p:sp>
      <p:pic>
        <p:nvPicPr>
          <p:cNvPr id="1026" name="Picture 2">
            <a:extLst>
              <a:ext uri="{FF2B5EF4-FFF2-40B4-BE49-F238E27FC236}">
                <a16:creationId xmlns:a16="http://schemas.microsoft.com/office/drawing/2014/main" id="{30F7C9D6-D41E-FEB4-013A-E16F6BDBC9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58" y="113859"/>
            <a:ext cx="4483509" cy="15692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5 Effective Church Fundraising Ideas for 2021 - GiveForms Blog">
            <a:extLst>
              <a:ext uri="{FF2B5EF4-FFF2-40B4-BE49-F238E27FC236}">
                <a16:creationId xmlns:a16="http://schemas.microsoft.com/office/drawing/2014/main" id="{6F163691-D5AE-0736-A067-EFC5D81B40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28" y="1837466"/>
            <a:ext cx="4487039" cy="221278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illcrest Covenant Church">
            <a:extLst>
              <a:ext uri="{FF2B5EF4-FFF2-40B4-BE49-F238E27FC236}">
                <a16:creationId xmlns:a16="http://schemas.microsoft.com/office/drawing/2014/main" id="{F2C227F0-6861-7859-36A3-3DFE42E7CC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928" y="4230001"/>
            <a:ext cx="4469582" cy="2514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7862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D71B5B9-E3E0-6093-52EA-859CAC99C8F6}"/>
              </a:ext>
            </a:extLst>
          </p:cNvPr>
          <p:cNvGrpSpPr/>
          <p:nvPr/>
        </p:nvGrpSpPr>
        <p:grpSpPr>
          <a:xfrm>
            <a:off x="0" y="0"/>
            <a:ext cx="12387263" cy="7714260"/>
            <a:chOff x="0" y="0"/>
            <a:chExt cx="12387263" cy="7714260"/>
          </a:xfrm>
        </p:grpSpPr>
        <p:pic>
          <p:nvPicPr>
            <p:cNvPr id="10" name="Picture 9">
              <a:extLst>
                <a:ext uri="{FF2B5EF4-FFF2-40B4-BE49-F238E27FC236}">
                  <a16:creationId xmlns:a16="http://schemas.microsoft.com/office/drawing/2014/main" id="{AF32FD6B-4AA1-9E36-DB62-B0288D6A88F3}"/>
                </a:ext>
              </a:extLst>
            </p:cNvPr>
            <p:cNvPicPr>
              <a:picLocks noChangeAspect="1"/>
            </p:cNvPicPr>
            <p:nvPr/>
          </p:nvPicPr>
          <p:blipFill rotWithShape="1">
            <a:blip r:embed="rId3">
              <a:extLst>
                <a:ext uri="{28A0092B-C50C-407E-A947-70E740481C1C}">
                  <a14:useLocalDpi xmlns:a14="http://schemas.microsoft.com/office/drawing/2010/main" val="0"/>
                </a:ext>
              </a:extLst>
            </a:blip>
            <a:srcRect l="1452" t="39139" r="-1452" b="22152"/>
            <a:stretch/>
          </p:blipFill>
          <p:spPr>
            <a:xfrm>
              <a:off x="1" y="0"/>
              <a:ext cx="12387262" cy="2654711"/>
            </a:xfrm>
            <a:prstGeom prst="rect">
              <a:avLst/>
            </a:prstGeom>
          </p:spPr>
        </p:pic>
        <p:sp>
          <p:nvSpPr>
            <p:cNvPr id="12" name="TextBox 11">
              <a:extLst>
                <a:ext uri="{FF2B5EF4-FFF2-40B4-BE49-F238E27FC236}">
                  <a16:creationId xmlns:a16="http://schemas.microsoft.com/office/drawing/2014/main" id="{1C165CD9-46E6-4E26-9C36-9A42C3C5AF39}"/>
                </a:ext>
              </a:extLst>
            </p:cNvPr>
            <p:cNvSpPr txBox="1"/>
            <p:nvPr/>
          </p:nvSpPr>
          <p:spPr>
            <a:xfrm>
              <a:off x="0" y="2073870"/>
              <a:ext cx="12192000" cy="5640390"/>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wrap="square" lIns="91440" tIns="45720" rIns="91440" bIns="45720" anchor="t">
              <a:spAutoFit/>
            </a:bodyPr>
            <a:lstStyle/>
            <a:p>
              <a:pPr algn="ctr">
                <a:lnSpc>
                  <a:spcPct val="107000"/>
                </a:lnSpc>
              </a:pPr>
              <a:r>
                <a:rPr lang="en-US" sz="4400" b="1" u="sng" dirty="0">
                  <a:solidFill>
                    <a:srgbClr val="D18D05"/>
                  </a:solidFill>
                  <a:effectLst/>
                  <a:latin typeface="Aharoni"/>
                  <a:ea typeface="Calibri" panose="020F0502020204030204" pitchFamily="34" charset="0"/>
                  <a:cs typeface="Aharoni"/>
                </a:rPr>
                <a:t>The Future of </a:t>
              </a:r>
              <a:r>
                <a:rPr lang="en-US" sz="4400" b="1" u="sng" dirty="0">
                  <a:solidFill>
                    <a:srgbClr val="0033CC"/>
                  </a:solidFill>
                  <a:latin typeface="Aharoni"/>
                  <a:ea typeface="Calibri" panose="020F0502020204030204" pitchFamily="34" charset="0"/>
                  <a:cs typeface="Aharoni"/>
                </a:rPr>
                <a:t>Financial Independence</a:t>
              </a:r>
              <a:r>
                <a:rPr lang="en-US" sz="4400" b="1" u="sng" dirty="0">
                  <a:solidFill>
                    <a:srgbClr val="0033CC"/>
                  </a:solidFill>
                  <a:effectLst/>
                  <a:latin typeface="Aharoni"/>
                  <a:ea typeface="Calibri" panose="020F0502020204030204" pitchFamily="34" charset="0"/>
                  <a:cs typeface="Aharoni"/>
                </a:rPr>
                <a:t> </a:t>
              </a:r>
              <a:r>
                <a:rPr lang="en-US" sz="4400" b="1" u="sng" dirty="0">
                  <a:solidFill>
                    <a:srgbClr val="D18D05"/>
                  </a:solidFill>
                  <a:effectLst/>
                  <a:latin typeface="Aharoni"/>
                  <a:ea typeface="Calibri" panose="020F0502020204030204" pitchFamily="34" charset="0"/>
                  <a:cs typeface="Aharoni"/>
                </a:rPr>
                <a:t>Is Here</a:t>
              </a:r>
            </a:p>
            <a:p>
              <a:pPr algn="ctr">
                <a:lnSpc>
                  <a:spcPct val="107000"/>
                </a:lnSpc>
              </a:pPr>
              <a:r>
                <a:rPr lang="en-US" sz="3600" b="1" dirty="0">
                  <a:solidFill>
                    <a:schemeClr val="tx1"/>
                  </a:solidFill>
                  <a:effectLst/>
                  <a:latin typeface="Aharoni"/>
                  <a:ea typeface="Calibri" panose="020F0502020204030204" pitchFamily="34" charset="0"/>
                  <a:cs typeface="Aharoni"/>
                </a:rPr>
                <a:t>No more is there need for chicken dinners, fish fry,</a:t>
              </a:r>
              <a:r>
                <a:rPr lang="en-US" sz="3600" b="1" dirty="0">
                  <a:solidFill>
                    <a:schemeClr val="tx1"/>
                  </a:solidFill>
                  <a:latin typeface="Aharoni"/>
                  <a:ea typeface="Calibri" panose="020F0502020204030204" pitchFamily="34" charset="0"/>
                  <a:cs typeface="Aharoni"/>
                </a:rPr>
                <a:t> </a:t>
              </a:r>
            </a:p>
            <a:p>
              <a:pPr marL="0" marR="0" algn="ctr">
                <a:lnSpc>
                  <a:spcPct val="107000"/>
                </a:lnSpc>
                <a:spcBef>
                  <a:spcPts val="0"/>
                </a:spcBef>
                <a:spcAft>
                  <a:spcPts val="0"/>
                </a:spcAft>
              </a:pPr>
              <a:r>
                <a:rPr lang="en-US" sz="3600" b="1" dirty="0">
                  <a:solidFill>
                    <a:schemeClr val="tx1"/>
                  </a:solidFill>
                  <a:effectLst/>
                  <a:latin typeface="Aharoni"/>
                  <a:ea typeface="Calibri" panose="020F0502020204030204" pitchFamily="34" charset="0"/>
                  <a:cs typeface="Aharoni"/>
                </a:rPr>
                <a:t> Annual fundraisers, car washes, or rummage sales, </a:t>
              </a:r>
              <a:r>
                <a:rPr lang="en-US" sz="3600" b="1" dirty="0">
                  <a:effectLst/>
                  <a:latin typeface="Aharoni"/>
                  <a:ea typeface="Calibri" panose="020F0502020204030204" pitchFamily="34" charset="0"/>
                  <a:cs typeface="Aharoni"/>
                </a:rPr>
                <a:t>etc.</a:t>
              </a:r>
              <a:r>
                <a:rPr lang="en-US" sz="3600" b="1" dirty="0">
                  <a:latin typeface="Aharoni"/>
                  <a:ea typeface="Calibri" panose="020F0502020204030204" pitchFamily="34" charset="0"/>
                  <a:cs typeface="Aharoni"/>
                </a:rPr>
                <a:t> </a:t>
              </a:r>
              <a:r>
                <a:rPr lang="en-US" sz="3600" b="1" dirty="0">
                  <a:solidFill>
                    <a:srgbClr val="D18D05"/>
                  </a:solidFill>
                  <a:effectLst/>
                  <a:latin typeface="Aharoni"/>
                  <a:ea typeface="Calibri" panose="020F0502020204030204" pitchFamily="34" charset="0"/>
                  <a:cs typeface="Aharoni"/>
                </a:rPr>
                <a:t>KEEPS’</a:t>
              </a:r>
              <a:r>
                <a:rPr lang="en-US" sz="3600" b="1" dirty="0">
                  <a:solidFill>
                    <a:srgbClr val="824100"/>
                  </a:solidFill>
                  <a:effectLst/>
                  <a:latin typeface="Aharoni"/>
                  <a:ea typeface="Calibri" panose="020F0502020204030204" pitchFamily="34" charset="0"/>
                  <a:cs typeface="Aharoni"/>
                </a:rPr>
                <a:t> </a:t>
              </a:r>
              <a:r>
                <a:rPr lang="en-US" sz="3600" b="1" dirty="0">
                  <a:solidFill>
                    <a:schemeClr val="tx1"/>
                  </a:solidFill>
                  <a:effectLst/>
                  <a:latin typeface="Aharoni"/>
                  <a:ea typeface="Calibri" panose="020F0502020204030204" pitchFamily="34" charset="0"/>
                  <a:cs typeface="Aharoni"/>
                </a:rPr>
                <a:t>goal is to help create</a:t>
              </a:r>
            </a:p>
            <a:p>
              <a:pPr algn="ctr">
                <a:lnSpc>
                  <a:spcPct val="107000"/>
                </a:lnSpc>
              </a:pPr>
              <a:r>
                <a:rPr lang="en-US" sz="5400" b="1" dirty="0">
                  <a:latin typeface="Aharoni"/>
                  <a:ea typeface="Calibri" panose="020F0502020204030204" pitchFamily="34" charset="0"/>
                  <a:cs typeface="Aharoni"/>
                </a:rPr>
                <a:t> </a:t>
              </a:r>
              <a:r>
                <a:rPr lang="en-US" sz="5400" b="1" dirty="0">
                  <a:solidFill>
                    <a:srgbClr val="0033CC"/>
                  </a:solidFill>
                  <a:effectLst/>
                  <a:latin typeface="Aharoni"/>
                  <a:ea typeface="Calibri" panose="020F0502020204030204" pitchFamily="34" charset="0"/>
                  <a:cs typeface="Aharoni"/>
                </a:rPr>
                <a:t>SUSTAINABLE INCOME</a:t>
              </a:r>
              <a:r>
                <a:rPr lang="en-US" sz="5400" b="1" dirty="0">
                  <a:solidFill>
                    <a:srgbClr val="0033CC"/>
                  </a:solidFill>
                  <a:latin typeface="Aharoni"/>
                  <a:ea typeface="Calibri" panose="020F0502020204030204" pitchFamily="34" charset="0"/>
                  <a:cs typeface="Aharoni"/>
                </a:rPr>
                <a:t> </a:t>
              </a:r>
              <a:endParaRPr lang="en-US" sz="5400" b="1" dirty="0">
                <a:solidFill>
                  <a:srgbClr val="0033CC"/>
                </a:solidFill>
                <a:effectLst/>
                <a:latin typeface="Aharoni" panose="02010803020104030203" pitchFamily="2" charset="-79"/>
                <a:ea typeface="Calibri" panose="020F0502020204030204" pitchFamily="34" charset="0"/>
                <a:cs typeface="Aharoni" panose="02010803020104030203" pitchFamily="2" charset="-79"/>
              </a:endParaRPr>
            </a:p>
            <a:p>
              <a:pPr algn="ctr">
                <a:lnSpc>
                  <a:spcPct val="107000"/>
                </a:lnSpc>
              </a:pPr>
              <a:r>
                <a:rPr lang="en-US" sz="3600" b="1" dirty="0">
                  <a:solidFill>
                    <a:schemeClr val="tx1"/>
                  </a:solidFill>
                  <a:effectLst/>
                  <a:latin typeface="Aharoni"/>
                  <a:ea typeface="Calibri" panose="020F0502020204030204" pitchFamily="34" charset="0"/>
                  <a:cs typeface="Aharoni"/>
                </a:rPr>
                <a:t>for</a:t>
              </a:r>
              <a:r>
                <a:rPr lang="en-US" sz="3600" b="1" dirty="0">
                  <a:solidFill>
                    <a:schemeClr val="tx1"/>
                  </a:solidFill>
                  <a:latin typeface="Aharoni"/>
                  <a:ea typeface="Calibri" panose="020F0502020204030204" pitchFamily="34" charset="0"/>
                  <a:cs typeface="Aharoni"/>
                </a:rPr>
                <a:t> your </a:t>
              </a:r>
              <a:r>
                <a:rPr lang="en-US" sz="3600" b="1" dirty="0">
                  <a:solidFill>
                    <a:schemeClr val="tx1"/>
                  </a:solidFill>
                  <a:effectLst/>
                  <a:latin typeface="Aharoni"/>
                  <a:ea typeface="Calibri" panose="020F0502020204030204" pitchFamily="34" charset="0"/>
                  <a:cs typeface="Aharoni"/>
                </a:rPr>
                <a:t>church and its members</a:t>
              </a:r>
              <a:r>
                <a:rPr lang="en-US" sz="3600" b="1" dirty="0">
                  <a:solidFill>
                    <a:schemeClr val="tx1"/>
                  </a:solidFill>
                  <a:latin typeface="Aharoni"/>
                  <a:ea typeface="Calibri" panose="020F0502020204030204" pitchFamily="34" charset="0"/>
                  <a:cs typeface="Aharoni"/>
                </a:rPr>
                <a:t> and we have the</a:t>
              </a:r>
            </a:p>
            <a:p>
              <a:pPr algn="ctr">
                <a:lnSpc>
                  <a:spcPct val="107000"/>
                </a:lnSpc>
              </a:pPr>
              <a:r>
                <a:rPr lang="en-US" sz="3600" b="1" dirty="0">
                  <a:solidFill>
                    <a:schemeClr val="tx1"/>
                  </a:solidFill>
                  <a:latin typeface="Aharoni"/>
                  <a:ea typeface="Calibri" panose="020F0502020204030204" pitchFamily="34" charset="0"/>
                  <a:cs typeface="Aharoni"/>
                </a:rPr>
                <a:t>Roadmap to lead you to the Financial Independence you truly deserve. </a:t>
              </a:r>
              <a:endParaRPr lang="en-US" sz="3200" b="1" dirty="0">
                <a:solidFill>
                  <a:schemeClr val="tx1"/>
                </a:solidFill>
                <a:latin typeface="Calibri Light" panose="020F03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6657703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81D919A-D374-4E73-88CC-BF21D7B7C0AD}"/>
              </a:ext>
            </a:extLst>
          </p:cNvPr>
          <p:cNvSpPr/>
          <p:nvPr/>
        </p:nvSpPr>
        <p:spPr>
          <a:xfrm>
            <a:off x="27000" y="232436"/>
            <a:ext cx="8101811" cy="6924973"/>
          </a:xfrm>
          <a:prstGeom prst="rect">
            <a:avLst/>
          </a:prstGeom>
          <a:noFill/>
        </p:spPr>
        <p:txBody>
          <a:bodyPr wrap="square" lIns="91440" tIns="45720" rIns="91440" bIns="45720" anchor="t">
            <a:spAutoFit/>
          </a:bodyPr>
          <a:lstStyle/>
          <a:p>
            <a:pPr algn="ctr"/>
            <a:r>
              <a:rPr lang="en-US" sz="2800" b="1" dirty="0">
                <a:effectLst/>
                <a:latin typeface="Arial Black" panose="020B0A04020102020204" pitchFamily="34" charset="0"/>
                <a:cs typeface="Aharoni"/>
              </a:rPr>
              <a:t>Financial Literacy is a </a:t>
            </a:r>
            <a:r>
              <a:rPr lang="en-US" sz="2800" b="1" dirty="0">
                <a:solidFill>
                  <a:srgbClr val="D18D05"/>
                </a:solidFill>
                <a:effectLst/>
                <a:latin typeface="Arial Black" panose="020B0A04020102020204" pitchFamily="34" charset="0"/>
                <a:cs typeface="Aharoni"/>
              </a:rPr>
              <a:t>MUST</a:t>
            </a:r>
            <a:r>
              <a:rPr lang="en-US" sz="2800" b="1" dirty="0">
                <a:effectLst/>
                <a:latin typeface="Arial Black" panose="020B0A04020102020204" pitchFamily="34" charset="0"/>
                <a:cs typeface="Aharoni"/>
              </a:rPr>
              <a:t> for</a:t>
            </a:r>
            <a:r>
              <a:rPr lang="en-US" sz="2800" b="1" dirty="0">
                <a:latin typeface="Arial Black" panose="020B0A04020102020204" pitchFamily="34" charset="0"/>
                <a:cs typeface="Aharoni"/>
              </a:rPr>
              <a:t> </a:t>
            </a:r>
            <a:r>
              <a:rPr lang="en-US" sz="2800" b="1" dirty="0">
                <a:effectLst/>
                <a:latin typeface="Arial Black" panose="020B0A04020102020204" pitchFamily="34" charset="0"/>
                <a:cs typeface="Aharoni"/>
              </a:rPr>
              <a:t>Faith-Based </a:t>
            </a:r>
            <a:r>
              <a:rPr lang="en-US" sz="2800" b="1" dirty="0">
                <a:latin typeface="Arial Black" panose="020B0A04020102020204" pitchFamily="34" charset="0"/>
                <a:cs typeface="Aharoni"/>
              </a:rPr>
              <a:t>Communities, </a:t>
            </a:r>
            <a:r>
              <a:rPr lang="en-US" sz="2800" b="1" dirty="0">
                <a:effectLst/>
                <a:latin typeface="Arial Black" panose="020B0A04020102020204" pitchFamily="34" charset="0"/>
                <a:cs typeface="Aharoni"/>
              </a:rPr>
              <a:t>if </a:t>
            </a:r>
            <a:r>
              <a:rPr lang="en-US" sz="2800" b="1" dirty="0">
                <a:latin typeface="Arial Black" panose="020B0A04020102020204" pitchFamily="34" charset="0"/>
                <a:cs typeface="Aharoni"/>
              </a:rPr>
              <a:t>you </a:t>
            </a:r>
            <a:r>
              <a:rPr lang="en-US" sz="2800" b="1" dirty="0">
                <a:effectLst/>
                <a:latin typeface="Arial Black" panose="020B0A04020102020204" pitchFamily="34" charset="0"/>
                <a:cs typeface="Aharoni"/>
              </a:rPr>
              <a:t>are going to remain relevant.</a:t>
            </a:r>
            <a:r>
              <a:rPr lang="en-US" sz="2800" b="1" dirty="0">
                <a:latin typeface="Arial Black" panose="020B0A04020102020204" pitchFamily="34" charset="0"/>
                <a:cs typeface="Aharoni"/>
              </a:rPr>
              <a:t> </a:t>
            </a:r>
            <a:r>
              <a:rPr lang="en-US" sz="2800" b="1" dirty="0">
                <a:effectLst/>
                <a:latin typeface="Arial Black" panose="020B0A04020102020204" pitchFamily="34" charset="0"/>
                <a:cs typeface="Aharoni"/>
              </a:rPr>
              <a:t>The Stakes are too high to remain ignorant</a:t>
            </a:r>
            <a:r>
              <a:rPr lang="en-US" sz="2800" b="1" dirty="0">
                <a:latin typeface="Arial Black" panose="020B0A04020102020204" pitchFamily="34" charset="0"/>
                <a:cs typeface="Aharoni"/>
              </a:rPr>
              <a:t>, especially in relation to Financial Matters.</a:t>
            </a:r>
            <a:endParaRPr lang="en-US" sz="2000" dirty="0">
              <a:latin typeface="Arial Black" panose="020B0A04020102020204" pitchFamily="34" charset="0"/>
              <a:cs typeface="Calibri"/>
            </a:endParaRPr>
          </a:p>
          <a:p>
            <a:pPr algn="ctr"/>
            <a:r>
              <a:rPr lang="en-US" sz="2800" b="1" dirty="0">
                <a:solidFill>
                  <a:srgbClr val="0033CC"/>
                </a:solidFill>
                <a:latin typeface="Arial Black" panose="020B0A04020102020204" pitchFamily="34" charset="0"/>
                <a:cs typeface="Aharoni"/>
              </a:rPr>
              <a:t>We strongly believe Kingdom Economics Educational Platform System, is the solution for such a time as this. </a:t>
            </a:r>
          </a:p>
          <a:p>
            <a:pPr algn="ctr"/>
            <a:r>
              <a:rPr lang="en-US" sz="2800" b="1" dirty="0">
                <a:latin typeface="Arial Black" panose="020B0A04020102020204" pitchFamily="34" charset="0"/>
                <a:cs typeface="Aharoni"/>
              </a:rPr>
              <a:t>The world has changed and impacted our Churches, Jobs, and our Families.  </a:t>
            </a:r>
            <a:endParaRPr lang="en-US" sz="2000" dirty="0">
              <a:latin typeface="Arial Black" panose="020B0A04020102020204" pitchFamily="34" charset="0"/>
              <a:cs typeface="Calibri"/>
            </a:endParaRPr>
          </a:p>
          <a:p>
            <a:pPr algn="ctr"/>
            <a:r>
              <a:rPr lang="en-US" sz="2800" b="1" dirty="0">
                <a:latin typeface="Arial Black" panose="020B0A04020102020204" pitchFamily="34" charset="0"/>
                <a:cs typeface="Aharoni"/>
              </a:rPr>
              <a:t>We need to stop the ignorance and open the eyes of our understanding and learn fundamentals for a better way.  </a:t>
            </a:r>
            <a:endParaRPr lang="en-US" sz="2000" dirty="0">
              <a:latin typeface="Arial Black" panose="020B0A04020102020204" pitchFamily="34" charset="0"/>
              <a:cs typeface="Calibri"/>
            </a:endParaRPr>
          </a:p>
          <a:p>
            <a:pPr algn="ctr"/>
            <a:r>
              <a:rPr lang="en-US" sz="2800" b="1" dirty="0">
                <a:latin typeface="Arial Black" panose="020B0A04020102020204" pitchFamily="34" charset="0"/>
                <a:cs typeface="Aharoni"/>
              </a:rPr>
              <a:t>In</a:t>
            </a:r>
            <a:r>
              <a:rPr lang="en-US" sz="2800" b="1" dirty="0">
                <a:effectLst/>
                <a:latin typeface="Arial Black" panose="020B0A04020102020204" pitchFamily="34" charset="0"/>
                <a:cs typeface="Aharoni"/>
              </a:rPr>
              <a:t> Today’s </a:t>
            </a:r>
            <a:r>
              <a:rPr lang="en-US" sz="2800" b="1" dirty="0">
                <a:latin typeface="Arial Black" panose="020B0A04020102020204" pitchFamily="34" charset="0"/>
                <a:cs typeface="Aharoni"/>
              </a:rPr>
              <a:t>world Ignorance is a Choice, </a:t>
            </a:r>
            <a:endParaRPr lang="en-US" sz="2000" dirty="0">
              <a:latin typeface="Arial Black" panose="020B0A04020102020204" pitchFamily="34" charset="0"/>
              <a:cs typeface="Calibri"/>
            </a:endParaRPr>
          </a:p>
          <a:p>
            <a:pPr algn="ctr"/>
            <a:r>
              <a:rPr lang="en-US" sz="2800" b="1" dirty="0">
                <a:latin typeface="Arial Black" panose="020B0A04020102020204" pitchFamily="34" charset="0"/>
                <a:cs typeface="Aharoni"/>
              </a:rPr>
              <a:t>So make sure you Choose Wisely.</a:t>
            </a:r>
            <a:endParaRPr lang="en-US" sz="2000" dirty="0">
              <a:latin typeface="Arial Black" panose="020B0A04020102020204" pitchFamily="34" charset="0"/>
              <a:cs typeface="Calibri"/>
            </a:endParaRPr>
          </a:p>
          <a:p>
            <a:pPr algn="ctr"/>
            <a:endParaRPr lang="en-US" sz="2400" b="1" dirty="0">
              <a:latin typeface="Aharoni" panose="02010803020104030203" pitchFamily="2" charset="-79"/>
              <a:cs typeface="Aharoni" panose="02010803020104030203" pitchFamily="2" charset="-79"/>
            </a:endParaRPr>
          </a:p>
        </p:txBody>
      </p:sp>
      <p:sp>
        <p:nvSpPr>
          <p:cNvPr id="5" name="TextBox 4">
            <a:extLst>
              <a:ext uri="{FF2B5EF4-FFF2-40B4-BE49-F238E27FC236}">
                <a16:creationId xmlns:a16="http://schemas.microsoft.com/office/drawing/2014/main" id="{912001DF-887C-0EAD-09C4-F2BFE33C4798}"/>
              </a:ext>
            </a:extLst>
          </p:cNvPr>
          <p:cNvSpPr txBox="1"/>
          <p:nvPr/>
        </p:nvSpPr>
        <p:spPr>
          <a:xfrm>
            <a:off x="7820034" y="4888098"/>
            <a:ext cx="4126160" cy="1785104"/>
          </a:xfrm>
          <a:prstGeom prst="rect">
            <a:avLst/>
          </a:prstGeom>
          <a:noFill/>
        </p:spPr>
        <p:txBody>
          <a:bodyPr wrap="square">
            <a:spAutoFit/>
          </a:bodyPr>
          <a:lstStyle/>
          <a:p>
            <a:pPr algn="ctr"/>
            <a:r>
              <a:rPr lang="en-US" sz="2200" b="1" i="1" dirty="0">
                <a:ln w="9525">
                  <a:solidFill>
                    <a:schemeClr val="bg1"/>
                  </a:solidFill>
                  <a:prstDash val="solid"/>
                </a:ln>
                <a:solidFill>
                  <a:srgbClr val="0033CC"/>
                </a:solidFill>
                <a:effectLst>
                  <a:outerShdw blurRad="12700" dist="38100" dir="2700000" algn="tl" rotWithShape="0">
                    <a:schemeClr val="bg1">
                      <a:lumMod val="50000"/>
                    </a:schemeClr>
                  </a:outerShdw>
                </a:effectLst>
                <a:latin typeface="Arial Black" panose="020B0A04020102020204" pitchFamily="34" charset="0"/>
                <a:cs typeface="Aharoni"/>
              </a:rPr>
              <a:t>“Give a Man a Fish and you feed him for a Day</a:t>
            </a:r>
          </a:p>
          <a:p>
            <a:pPr algn="ctr"/>
            <a:r>
              <a:rPr lang="en-US" sz="2200" b="1" i="1" dirty="0">
                <a:ln w="9525">
                  <a:solidFill>
                    <a:schemeClr val="bg1"/>
                  </a:solidFill>
                  <a:prstDash val="solid"/>
                </a:ln>
                <a:solidFill>
                  <a:srgbClr val="0033CC"/>
                </a:solidFill>
                <a:effectLst>
                  <a:outerShdw blurRad="12700" dist="38100" dir="2700000" algn="tl" rotWithShape="0">
                    <a:schemeClr val="bg1">
                      <a:lumMod val="50000"/>
                    </a:schemeClr>
                  </a:outerShdw>
                </a:effectLst>
                <a:latin typeface="Arial Black" panose="020B0A04020102020204" pitchFamily="34" charset="0"/>
                <a:cs typeface="Aharoni"/>
              </a:rPr>
              <a:t>Teach a Man to Fish and you feed him for a Lifetime”</a:t>
            </a:r>
            <a:endParaRPr lang="en-US" sz="2200" b="1" i="1" dirty="0">
              <a:ln w="9525">
                <a:solidFill>
                  <a:srgbClr val="000000"/>
                </a:solidFill>
                <a:prstDash val="solid"/>
              </a:ln>
              <a:solidFill>
                <a:srgbClr val="0033CC"/>
              </a:solidFill>
              <a:effectLst>
                <a:outerShdw blurRad="12700" dist="38100" dir="2700000" algn="tl" rotWithShape="0">
                  <a:srgbClr val="000000">
                    <a:lumMod val="50000"/>
                  </a:srgbClr>
                </a:outerShdw>
              </a:effectLst>
              <a:latin typeface="Arial Black" panose="020B0A04020102020204" pitchFamily="34" charset="0"/>
              <a:cs typeface="Aharoni"/>
            </a:endParaRPr>
          </a:p>
        </p:txBody>
      </p:sp>
      <p:pic>
        <p:nvPicPr>
          <p:cNvPr id="3074" name="Picture 2" descr="How to Get Out of Debt in 5 Easy Steps - Money Bliss">
            <a:extLst>
              <a:ext uri="{FF2B5EF4-FFF2-40B4-BE49-F238E27FC236}">
                <a16:creationId xmlns:a16="http://schemas.microsoft.com/office/drawing/2014/main" id="{A9B7016C-50E0-C26F-6D11-7359471C9A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3082" y="424071"/>
            <a:ext cx="3291943" cy="172827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1BB6703-68BB-7A76-8B92-13DEF234415A}"/>
              </a:ext>
            </a:extLst>
          </p:cNvPr>
          <p:cNvSpPr/>
          <p:nvPr/>
        </p:nvSpPr>
        <p:spPr>
          <a:xfrm>
            <a:off x="9261984" y="1769806"/>
            <a:ext cx="1179871" cy="340402"/>
          </a:xfrm>
          <a:prstGeom prst="rect">
            <a:avLst/>
          </a:prstGeom>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7" name="Rectangle 6">
            <a:extLst>
              <a:ext uri="{FF2B5EF4-FFF2-40B4-BE49-F238E27FC236}">
                <a16:creationId xmlns:a16="http://schemas.microsoft.com/office/drawing/2014/main" id="{162BDC93-36F2-D876-7F72-738DD2F0AF97}"/>
              </a:ext>
            </a:extLst>
          </p:cNvPr>
          <p:cNvSpPr/>
          <p:nvPr/>
        </p:nvSpPr>
        <p:spPr>
          <a:xfrm>
            <a:off x="9289905" y="1645981"/>
            <a:ext cx="1124026" cy="523220"/>
          </a:xfrm>
          <a:prstGeom prst="rect">
            <a:avLst/>
          </a:prstGeom>
          <a:noFill/>
        </p:spPr>
        <p:txBody>
          <a:bodyPr wrap="none" lIns="91440" tIns="45720" rIns="91440" bIns="45720">
            <a:spAutoFit/>
          </a:bodyPr>
          <a:lstStyle/>
          <a:p>
            <a:pPr algn="ctr"/>
            <a:r>
              <a:rPr lang="en-US" sz="2800" b="1" cap="none" spc="50" dirty="0">
                <a:ln w="0"/>
                <a:solidFill>
                  <a:schemeClr val="bg2"/>
                </a:solidFill>
                <a:effectLst>
                  <a:innerShdw blurRad="63500" dist="50800" dir="13500000">
                    <a:srgbClr val="000000">
                      <a:alpha val="50000"/>
                    </a:srgbClr>
                  </a:innerShdw>
                </a:effectLst>
              </a:rPr>
              <a:t>KEEPS</a:t>
            </a:r>
          </a:p>
        </p:txBody>
      </p:sp>
      <p:pic>
        <p:nvPicPr>
          <p:cNvPr id="3076" name="Picture 4" descr="What Documents Do You Need to Form an LLC?">
            <a:extLst>
              <a:ext uri="{FF2B5EF4-FFF2-40B4-BE49-F238E27FC236}">
                <a16:creationId xmlns:a16="http://schemas.microsoft.com/office/drawing/2014/main" id="{6BAD255F-4D98-705A-D544-32524F3BA4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3084" y="2304448"/>
            <a:ext cx="3291942" cy="2115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488350"/>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1475CA5-0552-96EA-94E9-20E72FA701D7}"/>
              </a:ext>
            </a:extLst>
          </p:cNvPr>
          <p:cNvSpPr txBox="1"/>
          <p:nvPr/>
        </p:nvSpPr>
        <p:spPr>
          <a:xfrm>
            <a:off x="0" y="0"/>
            <a:ext cx="12192000" cy="6952673"/>
          </a:xfrm>
          <a:prstGeom prst="rect">
            <a:avLst/>
          </a:prstGeom>
          <a:noFill/>
        </p:spPr>
        <p:txBody>
          <a:bodyPr wrap="square">
            <a:spAutoFit/>
          </a:bodyPr>
          <a:lstStyle/>
          <a:p>
            <a:pPr algn="ctr">
              <a:lnSpc>
                <a:spcPct val="107000"/>
              </a:lnSpc>
            </a:pPr>
            <a:r>
              <a:rPr lang="en-US" sz="4000" b="1" u="sng" dirty="0">
                <a:solidFill>
                  <a:srgbClr val="D18D05"/>
                </a:solidFill>
                <a:effectLst/>
                <a:latin typeface="Calibri"/>
                <a:ea typeface="Calibri" panose="020F0502020204030204" pitchFamily="34" charset="0"/>
                <a:cs typeface="Times New Roman"/>
              </a:rPr>
              <a:t>How It works</a:t>
            </a:r>
            <a:r>
              <a:rPr lang="en-US" sz="4000" b="1" u="sng" dirty="0">
                <a:solidFill>
                  <a:srgbClr val="D18D05"/>
                </a:solidFill>
                <a:latin typeface="Calibri"/>
                <a:ea typeface="Calibri" panose="020F0502020204030204" pitchFamily="34" charset="0"/>
                <a:cs typeface="Times New Roman"/>
              </a:rPr>
              <a:t> </a:t>
            </a:r>
          </a:p>
          <a:p>
            <a:pPr algn="l" rtl="0" fontAlgn="base"/>
            <a:endParaRPr lang="en-US" sz="300" b="0" i="0" dirty="0">
              <a:solidFill>
                <a:srgbClr val="FFFFFF"/>
              </a:solidFill>
              <a:effectLst/>
              <a:latin typeface="Segoe UI" panose="020B0502040204020203" pitchFamily="34" charset="0"/>
            </a:endParaRPr>
          </a:p>
          <a:p>
            <a:pPr algn="l" rtl="0" fontAlgn="base"/>
            <a:r>
              <a:rPr lang="en-US" sz="2500" b="1" i="1" u="none" strike="noStrike" dirty="0">
                <a:effectLst/>
                <a:latin typeface="Calibri" panose="020F0502020204030204" pitchFamily="34" charset="0"/>
              </a:rPr>
              <a:t>-</a:t>
            </a:r>
            <a:r>
              <a:rPr lang="en-US" sz="2500" u="none" strike="noStrike" dirty="0">
                <a:effectLst/>
                <a:latin typeface="Calibri" panose="020F0502020204030204" pitchFamily="34" charset="0"/>
              </a:rPr>
              <a:t>Each Church that </a:t>
            </a:r>
            <a:r>
              <a:rPr lang="en-US" sz="2500" dirty="0">
                <a:latin typeface="Calibri" panose="020F0502020204030204" pitchFamily="34" charset="0"/>
              </a:rPr>
              <a:t>agrees to become a </a:t>
            </a:r>
            <a:r>
              <a:rPr lang="en-US" sz="2500" b="1" i="1" dirty="0">
                <a:solidFill>
                  <a:srgbClr val="0033CC"/>
                </a:solidFill>
                <a:latin typeface="Calibri" panose="020F0502020204030204" pitchFamily="34" charset="0"/>
              </a:rPr>
              <a:t>Partnering Hosts Church, shall establish a Community of 60. The Pastors of each church</a:t>
            </a:r>
            <a:r>
              <a:rPr lang="en-US" sz="2500" b="1" dirty="0">
                <a:latin typeface="Calibri" panose="020F0502020204030204" pitchFamily="34" charset="0"/>
              </a:rPr>
              <a:t> </a:t>
            </a:r>
            <a:r>
              <a:rPr lang="en-US" sz="2500" b="1" dirty="0">
                <a:solidFill>
                  <a:srgbClr val="B88800"/>
                </a:solidFill>
                <a:latin typeface="Calibri" panose="020F0502020204030204" pitchFamily="34" charset="0"/>
              </a:rPr>
              <a:t>must identify </a:t>
            </a:r>
            <a:r>
              <a:rPr lang="en-US" sz="2500" b="1" dirty="0">
                <a:solidFill>
                  <a:srgbClr val="0033CC"/>
                </a:solidFill>
                <a:latin typeface="Calibri" panose="020F0502020204030204" pitchFamily="34" charset="0"/>
              </a:rPr>
              <a:t>12 </a:t>
            </a:r>
            <a:r>
              <a:rPr lang="en-US" sz="2500" b="1" i="1" dirty="0">
                <a:solidFill>
                  <a:srgbClr val="0033CC"/>
                </a:solidFill>
                <a:latin typeface="Calibri" panose="020F0502020204030204" pitchFamily="34" charset="0"/>
              </a:rPr>
              <a:t>Kingdom Finance Leaders</a:t>
            </a:r>
            <a:r>
              <a:rPr lang="en-US" sz="2500" b="1" dirty="0">
                <a:latin typeface="Calibri" panose="020F0502020204030204" pitchFamily="34" charset="0"/>
              </a:rPr>
              <a:t>, </a:t>
            </a:r>
            <a:r>
              <a:rPr lang="en-US" sz="2500" dirty="0">
                <a:latin typeface="Calibri" panose="020F0502020204030204" pitchFamily="34" charset="0"/>
              </a:rPr>
              <a:t>who will be assigned 5 Members each, to Manage and Assist, as they matriculate through the various Levels of Course work. </a:t>
            </a:r>
            <a:endParaRPr lang="en-US" sz="2500" u="none" strike="noStrike" dirty="0">
              <a:effectLst/>
              <a:latin typeface="Calibri" panose="020F0502020204030204" pitchFamily="34" charset="0"/>
            </a:endParaRPr>
          </a:p>
          <a:p>
            <a:pPr algn="l" rtl="0" fontAlgn="base"/>
            <a:r>
              <a:rPr lang="en-US" sz="2500" b="1" i="1" u="none" strike="noStrike" dirty="0">
                <a:effectLst/>
                <a:latin typeface="Calibri" panose="020F0502020204030204" pitchFamily="34" charset="0"/>
              </a:rPr>
              <a:t>-</a:t>
            </a:r>
            <a:r>
              <a:rPr lang="en-US" sz="2500" b="1" i="1" u="none" strike="noStrike" dirty="0">
                <a:solidFill>
                  <a:srgbClr val="0033CC"/>
                </a:solidFill>
                <a:effectLst/>
                <a:latin typeface="Calibri" panose="020F0502020204030204" pitchFamily="34" charset="0"/>
              </a:rPr>
              <a:t>Register for a Membership Account </a:t>
            </a:r>
            <a:r>
              <a:rPr lang="en-US" sz="2500" b="1" i="1" u="none" strike="noStrike" dirty="0">
                <a:effectLst/>
                <a:latin typeface="Calibri" panose="020F0502020204030204" pitchFamily="34" charset="0"/>
              </a:rPr>
              <a:t> </a:t>
            </a:r>
            <a:r>
              <a:rPr lang="en-US" sz="2500" b="1" i="0" u="none" strike="noStrike" dirty="0">
                <a:solidFill>
                  <a:srgbClr val="B88800"/>
                </a:solidFill>
                <a:effectLst/>
                <a:latin typeface="Calibri" panose="020F0502020204030204" pitchFamily="34" charset="0"/>
              </a:rPr>
              <a:t>on our Secure Web Based Digital Platform </a:t>
            </a:r>
            <a:r>
              <a:rPr lang="en-US" sz="2500" i="0" u="none" strike="noStrike" dirty="0">
                <a:effectLst/>
                <a:latin typeface="Calibri" panose="020F0502020204030204" pitchFamily="34" charset="0"/>
              </a:rPr>
              <a:t>and o</a:t>
            </a:r>
            <a:r>
              <a:rPr lang="en-US" sz="2500" b="0" i="0" u="none" strike="noStrike" dirty="0">
                <a:effectLst/>
                <a:latin typeface="Calibri" panose="020F0502020204030204" pitchFamily="34" charset="0"/>
              </a:rPr>
              <a:t>btain immediate access to KEEPS Online University (K.O.U.) to start your Pathway to Financial Freedom.</a:t>
            </a:r>
            <a:r>
              <a:rPr lang="en-US" sz="2500" b="0" i="0" dirty="0">
                <a:effectLst/>
                <a:latin typeface="Calibri" panose="020F0502020204030204" pitchFamily="34" charset="0"/>
              </a:rPr>
              <a:t>​</a:t>
            </a:r>
            <a:endParaRPr lang="en-US" sz="2500" b="0" i="0" dirty="0">
              <a:effectLst/>
              <a:latin typeface="Segoe UI" panose="020B0502040204020203" pitchFamily="34" charset="0"/>
            </a:endParaRPr>
          </a:p>
          <a:p>
            <a:pPr algn="l" rtl="0" fontAlgn="base"/>
            <a:r>
              <a:rPr lang="en-US" sz="2500" b="1" dirty="0">
                <a:latin typeface="Calibri" panose="020F0502020204030204" pitchFamily="34" charset="0"/>
              </a:rPr>
              <a:t>-</a:t>
            </a:r>
            <a:r>
              <a:rPr lang="en-US" sz="2500" b="1" i="1" u="none" strike="noStrike" dirty="0">
                <a:solidFill>
                  <a:srgbClr val="0033CC"/>
                </a:solidFill>
                <a:effectLst/>
                <a:latin typeface="Calibri" panose="020F0502020204030204" pitchFamily="34" charset="0"/>
              </a:rPr>
              <a:t>All Members start off at Level 1</a:t>
            </a:r>
            <a:r>
              <a:rPr lang="en-US" sz="2500" b="1" dirty="0">
                <a:solidFill>
                  <a:srgbClr val="0033CC"/>
                </a:solidFill>
                <a:latin typeface="Calibri" panose="020F0502020204030204" pitchFamily="34" charset="0"/>
              </a:rPr>
              <a:t> </a:t>
            </a:r>
            <a:r>
              <a:rPr lang="en-US" sz="2500" dirty="0">
                <a:latin typeface="Calibri" panose="020F0502020204030204" pitchFamily="34" charset="0"/>
              </a:rPr>
              <a:t>within </a:t>
            </a:r>
            <a:r>
              <a:rPr lang="en-US" sz="2500" b="1" dirty="0">
                <a:solidFill>
                  <a:srgbClr val="B88800"/>
                </a:solidFill>
                <a:latin typeface="Calibri" panose="020F0502020204030204" pitchFamily="34" charset="0"/>
              </a:rPr>
              <a:t>KEEPS Online University </a:t>
            </a:r>
            <a:r>
              <a:rPr lang="en-US" sz="2500" dirty="0">
                <a:latin typeface="Calibri" panose="020F0502020204030204" pitchFamily="34" charset="0"/>
              </a:rPr>
              <a:t>and gain access to the Level 1 Courses. </a:t>
            </a:r>
            <a:endParaRPr lang="en-US" sz="2500" i="0" dirty="0">
              <a:effectLst/>
              <a:latin typeface="Segoe UI" panose="020B0502040204020203" pitchFamily="34" charset="0"/>
            </a:endParaRPr>
          </a:p>
          <a:p>
            <a:pPr fontAlgn="base"/>
            <a:r>
              <a:rPr lang="en-US" sz="2500" b="1" dirty="0">
                <a:latin typeface="Calibri" panose="020F0502020204030204" pitchFamily="34" charset="0"/>
              </a:rPr>
              <a:t>-</a:t>
            </a:r>
            <a:r>
              <a:rPr lang="en-US" sz="2500" u="none" strike="noStrike" dirty="0">
                <a:solidFill>
                  <a:schemeClr val="tx1"/>
                </a:solidFill>
                <a:effectLst/>
                <a:latin typeface="Calibri" panose="020F0502020204030204" pitchFamily="34" charset="0"/>
              </a:rPr>
              <a:t>Once a Member has </a:t>
            </a:r>
            <a:r>
              <a:rPr lang="en-US" sz="2500" b="1" i="1" u="none" strike="noStrike" dirty="0">
                <a:solidFill>
                  <a:srgbClr val="0033CC"/>
                </a:solidFill>
                <a:effectLst/>
                <a:latin typeface="Calibri" panose="020F0502020204030204" pitchFamily="34" charset="0"/>
              </a:rPr>
              <a:t>Satisfactorily</a:t>
            </a:r>
            <a:r>
              <a:rPr lang="en-US" sz="2500" u="none" strike="noStrike" dirty="0">
                <a:solidFill>
                  <a:srgbClr val="0033CC"/>
                </a:solidFill>
                <a:effectLst/>
                <a:latin typeface="Calibri" panose="020F0502020204030204" pitchFamily="34" charset="0"/>
              </a:rPr>
              <a:t> </a:t>
            </a:r>
            <a:r>
              <a:rPr lang="en-US" sz="2500" b="1" i="1" u="none" strike="noStrike" dirty="0">
                <a:solidFill>
                  <a:srgbClr val="0033CC"/>
                </a:solidFill>
                <a:effectLst/>
                <a:latin typeface="Calibri" panose="020F0502020204030204" pitchFamily="34" charset="0"/>
              </a:rPr>
              <a:t>Completed the Course Work and passed the accompanying Assessment</a:t>
            </a:r>
            <a:r>
              <a:rPr lang="en-US" sz="2500" u="none" strike="noStrike" dirty="0">
                <a:solidFill>
                  <a:srgbClr val="0033CC"/>
                </a:solidFill>
                <a:effectLst/>
                <a:latin typeface="Calibri" panose="020F0502020204030204" pitchFamily="34" charset="0"/>
              </a:rPr>
              <a:t> </a:t>
            </a:r>
            <a:r>
              <a:rPr lang="en-US" sz="2500" u="none" strike="noStrike" dirty="0">
                <a:solidFill>
                  <a:schemeClr val="tx1"/>
                </a:solidFill>
                <a:effectLst/>
                <a:latin typeface="Calibri" panose="020F0502020204030204" pitchFamily="34" charset="0"/>
              </a:rPr>
              <a:t>for that </a:t>
            </a:r>
            <a:r>
              <a:rPr lang="en-US" sz="2500" dirty="0">
                <a:solidFill>
                  <a:schemeClr val="tx1"/>
                </a:solidFill>
                <a:latin typeface="Calibri" panose="020F0502020204030204" pitchFamily="34" charset="0"/>
              </a:rPr>
              <a:t>Level C</a:t>
            </a:r>
            <a:r>
              <a:rPr lang="en-US" sz="2500" u="none" strike="noStrike" dirty="0">
                <a:solidFill>
                  <a:schemeClr val="tx1"/>
                </a:solidFill>
                <a:effectLst/>
                <a:latin typeface="Calibri" panose="020F0502020204030204" pitchFamily="34" charset="0"/>
              </a:rPr>
              <a:t>ourse, </a:t>
            </a:r>
            <a:r>
              <a:rPr lang="en-US" sz="2500" b="1" i="1" dirty="0">
                <a:solidFill>
                  <a:srgbClr val="0033CC"/>
                </a:solidFill>
                <a:latin typeface="Calibri" panose="020F0502020204030204" pitchFamily="34" charset="0"/>
              </a:rPr>
              <a:t>access to the next level course will be unlocked</a:t>
            </a:r>
            <a:r>
              <a:rPr lang="en-US" sz="2500" dirty="0">
                <a:solidFill>
                  <a:schemeClr val="tx1"/>
                </a:solidFill>
                <a:latin typeface="Calibri" panose="020F0502020204030204" pitchFamily="34" charset="0"/>
              </a:rPr>
              <a:t>. </a:t>
            </a:r>
            <a:r>
              <a:rPr lang="en-US" sz="2500" u="none" strike="noStrike" dirty="0">
                <a:solidFill>
                  <a:schemeClr val="tx1"/>
                </a:solidFill>
                <a:effectLst/>
                <a:latin typeface="Calibri" panose="020F0502020204030204" pitchFamily="34" charset="0"/>
              </a:rPr>
              <a:t> </a:t>
            </a:r>
          </a:p>
          <a:p>
            <a:pPr algn="l" rtl="0" fontAlgn="base"/>
            <a:r>
              <a:rPr lang="en-US" sz="2500" b="0" i="0" u="none" strike="noStrike" dirty="0">
                <a:effectLst/>
                <a:latin typeface="Calibri" panose="020F0502020204030204" pitchFamily="34" charset="0"/>
              </a:rPr>
              <a:t>-Each time a Member successfully completes each Level in K.O.U. &amp; advances to the next,</a:t>
            </a:r>
            <a:r>
              <a:rPr lang="en-US" sz="2500" b="0" i="0" u="none" strike="noStrike" dirty="0">
                <a:solidFill>
                  <a:srgbClr val="FFFFFF"/>
                </a:solidFill>
                <a:effectLst/>
                <a:latin typeface="Calibri" panose="020F0502020204030204" pitchFamily="34" charset="0"/>
              </a:rPr>
              <a:t> </a:t>
            </a:r>
            <a:r>
              <a:rPr lang="en-US" sz="2500" b="1" i="1" dirty="0">
                <a:solidFill>
                  <a:srgbClr val="0033CC"/>
                </a:solidFill>
                <a:latin typeface="Calibri" panose="020F0502020204030204" pitchFamily="34" charset="0"/>
              </a:rPr>
              <a:t>their</a:t>
            </a:r>
            <a:r>
              <a:rPr lang="en-US" sz="2500" b="1" i="1" u="none" strike="noStrike" dirty="0">
                <a:solidFill>
                  <a:srgbClr val="0033CC"/>
                </a:solidFill>
                <a:effectLst/>
                <a:latin typeface="Calibri" panose="020F0502020204030204" pitchFamily="34" charset="0"/>
              </a:rPr>
              <a:t> Reward Payment increases</a:t>
            </a:r>
            <a:r>
              <a:rPr lang="en-US" sz="2500" b="1" i="1" dirty="0">
                <a:solidFill>
                  <a:srgbClr val="0033CC"/>
                </a:solidFill>
                <a:latin typeface="Calibri" panose="020F0502020204030204" pitchFamily="34" charset="0"/>
              </a:rPr>
              <a:t>.</a:t>
            </a:r>
            <a:r>
              <a:rPr lang="en-US" sz="2500" b="0" i="0" dirty="0">
                <a:effectLst/>
                <a:latin typeface="Calibri" panose="020F0502020204030204" pitchFamily="34" charset="0"/>
              </a:rPr>
              <a:t>​</a:t>
            </a:r>
            <a:endParaRPr lang="en-US" sz="2500" b="0" i="0" dirty="0">
              <a:effectLst/>
              <a:latin typeface="Segoe UI" panose="020B0502040204020203" pitchFamily="34" charset="0"/>
            </a:endParaRPr>
          </a:p>
          <a:p>
            <a:pPr algn="l" rtl="0" fontAlgn="base"/>
            <a:r>
              <a:rPr lang="en-US" sz="2500" b="0" i="0" u="none" strike="noStrike" dirty="0">
                <a:effectLst/>
                <a:latin typeface="Calibri" panose="020F0502020204030204" pitchFamily="34" charset="0"/>
              </a:rPr>
              <a:t>-</a:t>
            </a:r>
            <a:r>
              <a:rPr lang="en-US" sz="2500" u="none" strike="noStrike" dirty="0">
                <a:effectLst/>
                <a:latin typeface="Calibri" panose="020F0502020204030204" pitchFamily="34" charset="0"/>
              </a:rPr>
              <a:t>When a Member has</a:t>
            </a:r>
            <a:r>
              <a:rPr lang="en-US" sz="2500" u="none" strike="noStrike" dirty="0">
                <a:solidFill>
                  <a:srgbClr val="FFFFFF"/>
                </a:solidFill>
                <a:effectLst/>
                <a:latin typeface="Calibri" panose="020F0502020204030204" pitchFamily="34" charset="0"/>
              </a:rPr>
              <a:t> </a:t>
            </a:r>
            <a:r>
              <a:rPr lang="en-US" sz="2500" b="1" i="1" u="none" strike="noStrike" dirty="0">
                <a:solidFill>
                  <a:srgbClr val="0033CC"/>
                </a:solidFill>
                <a:effectLst/>
                <a:latin typeface="Calibri" panose="020F0502020204030204" pitchFamily="34" charset="0"/>
              </a:rPr>
              <a:t>successfully completed all 5 Levels of Courses in </a:t>
            </a:r>
            <a:r>
              <a:rPr lang="en-US" sz="2500" b="1" i="1" u="none" strike="noStrike" dirty="0" err="1">
                <a:solidFill>
                  <a:srgbClr val="0033CC"/>
                </a:solidFill>
                <a:effectLst/>
                <a:latin typeface="Calibri" panose="020F0502020204030204" pitchFamily="34" charset="0"/>
              </a:rPr>
              <a:t>K.O.U.</a:t>
            </a:r>
            <a:r>
              <a:rPr lang="en-US" sz="2500" b="1" u="none" strike="noStrike" dirty="0" err="1">
                <a:solidFill>
                  <a:srgbClr val="FFFFFF"/>
                </a:solidFill>
                <a:effectLst/>
                <a:latin typeface="Calibri" panose="020F0502020204030204" pitchFamily="34" charset="0"/>
              </a:rPr>
              <a:t>,</a:t>
            </a:r>
            <a:r>
              <a:rPr lang="en-US" sz="2500" u="none" strike="noStrike" dirty="0" err="1">
                <a:effectLst/>
                <a:latin typeface="Calibri" panose="020F0502020204030204" pitchFamily="34" charset="0"/>
              </a:rPr>
              <a:t>he</a:t>
            </a:r>
            <a:r>
              <a:rPr lang="en-US" sz="2500" u="none" strike="noStrike" dirty="0">
                <a:effectLst/>
                <a:latin typeface="Calibri" panose="020F0502020204030204" pitchFamily="34" charset="0"/>
              </a:rPr>
              <a:t>/she now will qualify for the </a:t>
            </a:r>
            <a:r>
              <a:rPr lang="en-US" sz="2500" b="1" i="1" u="none" strike="noStrike" dirty="0">
                <a:solidFill>
                  <a:srgbClr val="0033CC"/>
                </a:solidFill>
                <a:effectLst/>
                <a:latin typeface="Calibri" panose="020F0502020204030204" pitchFamily="34" charset="0"/>
              </a:rPr>
              <a:t>Maximum Monthly Passive Rewards Benefit</a:t>
            </a:r>
            <a:r>
              <a:rPr lang="en-US" sz="2500" u="none" strike="noStrike" dirty="0">
                <a:effectLst/>
                <a:latin typeface="Calibri" panose="020F0502020204030204" pitchFamily="34" charset="0"/>
              </a:rPr>
              <a:t>.</a:t>
            </a:r>
            <a:endParaRPr lang="en-US" sz="2500" dirty="0">
              <a:effectLst/>
              <a:latin typeface="Segoe UI" panose="020B0502040204020203" pitchFamily="34" charset="0"/>
            </a:endParaRPr>
          </a:p>
        </p:txBody>
      </p:sp>
    </p:spTree>
    <p:extLst>
      <p:ext uri="{BB962C8B-B14F-4D97-AF65-F5344CB8AC3E}">
        <p14:creationId xmlns:p14="http://schemas.microsoft.com/office/powerpoint/2010/main" val="23099622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460C346-ACAE-4DFD-8168-2EAC489457A7}"/>
              </a:ext>
            </a:extLst>
          </p:cNvPr>
          <p:cNvSpPr/>
          <p:nvPr/>
        </p:nvSpPr>
        <p:spPr>
          <a:xfrm>
            <a:off x="2859162" y="1950052"/>
            <a:ext cx="6463437"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4 PILLARS OF WEALTH</a:t>
            </a:r>
          </a:p>
        </p:txBody>
      </p:sp>
      <p:grpSp>
        <p:nvGrpSpPr>
          <p:cNvPr id="3" name="Group 2">
            <a:extLst>
              <a:ext uri="{FF2B5EF4-FFF2-40B4-BE49-F238E27FC236}">
                <a16:creationId xmlns:a16="http://schemas.microsoft.com/office/drawing/2014/main" id="{2447C30D-56DF-23FB-00C5-220016BD3709}"/>
              </a:ext>
            </a:extLst>
          </p:cNvPr>
          <p:cNvGrpSpPr/>
          <p:nvPr/>
        </p:nvGrpSpPr>
        <p:grpSpPr>
          <a:xfrm>
            <a:off x="484345" y="2217681"/>
            <a:ext cx="3843445" cy="4229690"/>
            <a:chOff x="484345" y="2217681"/>
            <a:chExt cx="3843445" cy="4229690"/>
          </a:xfrm>
        </p:grpSpPr>
        <p:pic>
          <p:nvPicPr>
            <p:cNvPr id="18" name="Picture 17" descr="Icon&#10;&#10;Description automatically generated">
              <a:extLst>
                <a:ext uri="{FF2B5EF4-FFF2-40B4-BE49-F238E27FC236}">
                  <a16:creationId xmlns:a16="http://schemas.microsoft.com/office/drawing/2014/main" id="{09563606-C529-479C-BFC0-D3ECBC677CD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054" b="89865" l="9804" r="89706">
                          <a14:foregroundMark x1="41667" y1="38063" x2="39706" y2="74099"/>
                          <a14:foregroundMark x1="53922" y1="38964" x2="54902" y2="71622"/>
                          <a14:foregroundMark x1="73529" y1="40766" x2="73039" y2="68018"/>
                          <a14:foregroundMark x1="77941" y1="81306" x2="44179" y2="79843"/>
                          <a14:foregroundMark x1="89216" y1="86261" x2="16667" y2="84910"/>
                          <a14:foregroundMark x1="72059" y1="30180" x2="28431" y2="30856"/>
                          <a14:foregroundMark x1="12745" y1="30631" x2="10294" y2="28604"/>
                          <a14:foregroundMark x1="25000" y1="38514" x2="24020" y2="61937"/>
                          <a14:foregroundMark x1="51471" y1="81081" x2="44608" y2="79955"/>
                          <a14:backgroundMark x1="37255" y1="4505" x2="57843" y2="4505"/>
                          <a14:backgroundMark x1="28431" y1="78378" x2="28431" y2="78378"/>
                          <a14:backgroundMark x1="31373" y1="78829" x2="41667" y2="79054"/>
                          <a14:backgroundMark x1="43137" y1="79054" x2="24020" y2="78378"/>
                        </a14:backgroundRemoval>
                      </a14:imgEffect>
                    </a14:imgLayer>
                  </a14:imgProps>
                </a:ext>
                <a:ext uri="{28A0092B-C50C-407E-A947-70E740481C1C}">
                  <a14:useLocalDpi xmlns:a14="http://schemas.microsoft.com/office/drawing/2010/main" val="0"/>
                </a:ext>
              </a:extLst>
            </a:blip>
            <a:stretch>
              <a:fillRect/>
            </a:stretch>
          </p:blipFill>
          <p:spPr>
            <a:xfrm>
              <a:off x="1434383" y="2217681"/>
              <a:ext cx="1943371" cy="4229690"/>
            </a:xfrm>
            <a:prstGeom prst="rect">
              <a:avLst/>
            </a:prstGeom>
          </p:spPr>
        </p:pic>
        <p:sp>
          <p:nvSpPr>
            <p:cNvPr id="22" name="Rectangle 21">
              <a:extLst>
                <a:ext uri="{FF2B5EF4-FFF2-40B4-BE49-F238E27FC236}">
                  <a16:creationId xmlns:a16="http://schemas.microsoft.com/office/drawing/2014/main" id="{CCF6A63E-7666-47D3-A9AA-F1488B735060}"/>
                </a:ext>
              </a:extLst>
            </p:cNvPr>
            <p:cNvSpPr/>
            <p:nvPr/>
          </p:nvSpPr>
          <p:spPr>
            <a:xfrm>
              <a:off x="484345" y="3984618"/>
              <a:ext cx="3843445" cy="954107"/>
            </a:xfrm>
            <a:prstGeom prst="rect">
              <a:avLst/>
            </a:prstGeom>
            <a:noFill/>
          </p:spPr>
          <p:txBody>
            <a:bodyPr wrap="square" lIns="91440" tIns="45720" rIns="91440" bIns="45720">
              <a:spAutoFit/>
            </a:bodyPr>
            <a:lstStyle/>
            <a:p>
              <a:pPr algn="ctr"/>
              <a:r>
                <a:rPr lang="en-US" sz="2800" b="1" cap="none" spc="0" dirty="0">
                  <a:ln w="0"/>
                  <a:solidFill>
                    <a:schemeClr val="tx1"/>
                  </a:solidFill>
                  <a:effectLst>
                    <a:outerShdw blurRad="38100" dist="19050" dir="2700000" algn="tl" rotWithShape="0">
                      <a:schemeClr val="dk1">
                        <a:alpha val="40000"/>
                      </a:schemeClr>
                    </a:outerShdw>
                  </a:effectLst>
                </a:rPr>
                <a:t>DEBT</a:t>
              </a:r>
            </a:p>
            <a:p>
              <a:pPr algn="ctr"/>
              <a:r>
                <a:rPr lang="en-US" sz="2800" b="1" dirty="0">
                  <a:ln w="0"/>
                  <a:effectLst>
                    <a:outerShdw blurRad="38100" dist="19050" dir="2700000" algn="tl" rotWithShape="0">
                      <a:schemeClr val="dk1">
                        <a:alpha val="40000"/>
                      </a:schemeClr>
                    </a:outerShdw>
                  </a:effectLst>
                </a:rPr>
                <a:t>ELIMINATION</a:t>
              </a:r>
              <a:endParaRPr lang="en-US" sz="2800" b="1" cap="none" spc="0" dirty="0">
                <a:ln w="0"/>
                <a:solidFill>
                  <a:schemeClr val="tx1"/>
                </a:solidFill>
                <a:effectLst>
                  <a:outerShdw blurRad="38100" dist="19050" dir="2700000" algn="tl" rotWithShape="0">
                    <a:schemeClr val="dk1">
                      <a:alpha val="40000"/>
                    </a:schemeClr>
                  </a:outerShdw>
                </a:effectLst>
              </a:endParaRPr>
            </a:p>
          </p:txBody>
        </p:sp>
      </p:grpSp>
      <p:grpSp>
        <p:nvGrpSpPr>
          <p:cNvPr id="4" name="Group 3">
            <a:extLst>
              <a:ext uri="{FF2B5EF4-FFF2-40B4-BE49-F238E27FC236}">
                <a16:creationId xmlns:a16="http://schemas.microsoft.com/office/drawing/2014/main" id="{066ADF38-63EA-F01C-90B1-D9CC2AFA7AEE}"/>
              </a:ext>
            </a:extLst>
          </p:cNvPr>
          <p:cNvGrpSpPr/>
          <p:nvPr/>
        </p:nvGrpSpPr>
        <p:grpSpPr>
          <a:xfrm>
            <a:off x="2844927" y="2273240"/>
            <a:ext cx="3843445" cy="4210638"/>
            <a:chOff x="2844927" y="2273240"/>
            <a:chExt cx="3843445" cy="4210638"/>
          </a:xfrm>
        </p:grpSpPr>
        <p:pic>
          <p:nvPicPr>
            <p:cNvPr id="19" name="Picture 18" descr="Icon&#10;&#10;Description automatically generated">
              <a:extLst>
                <a:ext uri="{FF2B5EF4-FFF2-40B4-BE49-F238E27FC236}">
                  <a16:creationId xmlns:a16="http://schemas.microsoft.com/office/drawing/2014/main" id="{02B98132-FC2E-466A-8782-8BC39CF7F579}"/>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955" b="89819" l="9744" r="91282">
                          <a14:foregroundMark x1="35385" y1="30995" x2="35385" y2="30995"/>
                          <a14:foregroundMark x1="11795" y1="29864" x2="11795" y2="29864"/>
                          <a14:foregroundMark x1="17949" y1="21041" x2="17949" y2="21041"/>
                          <a14:foregroundMark x1="91282" y1="24887" x2="91282" y2="24887"/>
                          <a14:foregroundMark x1="39487" y1="38235" x2="39487" y2="38235"/>
                          <a14:foregroundMark x1="54359" y1="37557" x2="54359" y2="37557"/>
                          <a14:foregroundMark x1="71282" y1="37104" x2="71282" y2="37104"/>
                          <a14:foregroundMark x1="31795" y1="80090" x2="31795" y2="80090"/>
                          <a14:foregroundMark x1="22051" y1="86652" x2="22051" y2="86652"/>
                        </a14:backgroundRemoval>
                      </a14:imgEffect>
                    </a14:imgLayer>
                  </a14:imgProps>
                </a:ext>
                <a:ext uri="{28A0092B-C50C-407E-A947-70E740481C1C}">
                  <a14:useLocalDpi xmlns:a14="http://schemas.microsoft.com/office/drawing/2010/main" val="0"/>
                </a:ext>
              </a:extLst>
            </a:blip>
            <a:stretch>
              <a:fillRect/>
            </a:stretch>
          </p:blipFill>
          <p:spPr>
            <a:xfrm>
              <a:off x="3890010" y="2273240"/>
              <a:ext cx="1857634" cy="4210638"/>
            </a:xfrm>
            <a:prstGeom prst="rect">
              <a:avLst/>
            </a:prstGeom>
          </p:spPr>
        </p:pic>
        <p:sp>
          <p:nvSpPr>
            <p:cNvPr id="23" name="Rectangle 22">
              <a:extLst>
                <a:ext uri="{FF2B5EF4-FFF2-40B4-BE49-F238E27FC236}">
                  <a16:creationId xmlns:a16="http://schemas.microsoft.com/office/drawing/2014/main" id="{BDC3B923-86A8-4655-AB81-5C181EE7AAAD}"/>
                </a:ext>
              </a:extLst>
            </p:cNvPr>
            <p:cNvSpPr/>
            <p:nvPr/>
          </p:nvSpPr>
          <p:spPr>
            <a:xfrm>
              <a:off x="2844927" y="4005646"/>
              <a:ext cx="3843445" cy="954107"/>
            </a:xfrm>
            <a:prstGeom prst="rect">
              <a:avLst/>
            </a:prstGeom>
            <a:noFill/>
          </p:spPr>
          <p:txBody>
            <a:bodyPr wrap="square" lIns="91440" tIns="45720" rIns="91440" bIns="45720">
              <a:spAutoFit/>
            </a:bodyPr>
            <a:lstStyle/>
            <a:p>
              <a:pPr algn="ctr"/>
              <a:r>
                <a:rPr lang="en-US" sz="2800" b="1" cap="none" spc="0" dirty="0">
                  <a:ln w="0"/>
                  <a:solidFill>
                    <a:schemeClr val="tx1"/>
                  </a:solidFill>
                  <a:effectLst>
                    <a:outerShdw blurRad="38100" dist="19050" dir="2700000" algn="tl" rotWithShape="0">
                      <a:schemeClr val="dk1">
                        <a:alpha val="40000"/>
                      </a:schemeClr>
                    </a:outerShdw>
                  </a:effectLst>
                </a:rPr>
                <a:t>INCOME</a:t>
              </a:r>
            </a:p>
            <a:p>
              <a:pPr algn="ctr"/>
              <a:r>
                <a:rPr lang="en-US" sz="2800" b="1" dirty="0">
                  <a:ln w="0"/>
                  <a:effectLst>
                    <a:outerShdw blurRad="38100" dist="19050" dir="2700000" algn="tl" rotWithShape="0">
                      <a:schemeClr val="dk1">
                        <a:alpha val="40000"/>
                      </a:schemeClr>
                    </a:outerShdw>
                  </a:effectLst>
                </a:rPr>
                <a:t>GENERATOR</a:t>
              </a:r>
              <a:endParaRPr lang="en-US" sz="2800" b="1" cap="none" spc="0" dirty="0">
                <a:ln w="0"/>
                <a:solidFill>
                  <a:schemeClr val="tx1"/>
                </a:solidFill>
                <a:effectLst>
                  <a:outerShdw blurRad="38100" dist="19050" dir="2700000" algn="tl" rotWithShape="0">
                    <a:schemeClr val="dk1">
                      <a:alpha val="40000"/>
                    </a:schemeClr>
                  </a:outerShdw>
                </a:effectLst>
              </a:endParaRPr>
            </a:p>
          </p:txBody>
        </p:sp>
      </p:grpSp>
      <p:grpSp>
        <p:nvGrpSpPr>
          <p:cNvPr id="5" name="Group 4">
            <a:extLst>
              <a:ext uri="{FF2B5EF4-FFF2-40B4-BE49-F238E27FC236}">
                <a16:creationId xmlns:a16="http://schemas.microsoft.com/office/drawing/2014/main" id="{BA37ED60-D110-F18A-0C13-ABC5EDF607F7}"/>
              </a:ext>
            </a:extLst>
          </p:cNvPr>
          <p:cNvGrpSpPr/>
          <p:nvPr/>
        </p:nvGrpSpPr>
        <p:grpSpPr>
          <a:xfrm>
            <a:off x="5660322" y="2217682"/>
            <a:ext cx="3843445" cy="4314040"/>
            <a:chOff x="5660322" y="2349662"/>
            <a:chExt cx="3843445" cy="4182059"/>
          </a:xfrm>
        </p:grpSpPr>
        <p:pic>
          <p:nvPicPr>
            <p:cNvPr id="20" name="Picture 19" descr="Icon&#10;&#10;Description automatically generated">
              <a:extLst>
                <a:ext uri="{FF2B5EF4-FFF2-40B4-BE49-F238E27FC236}">
                  <a16:creationId xmlns:a16="http://schemas.microsoft.com/office/drawing/2014/main" id="{20B7F2C0-D35E-4929-AF27-00958E198DDA}"/>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foregroundMark x1="14646" y1="28929" x2="14646" y2="28929"/>
                          <a14:foregroundMark x1="41919" y1="29385" x2="41919" y2="29385"/>
                          <a14:foregroundMark x1="24747" y1="38269" x2="24747" y2="38269"/>
                          <a14:foregroundMark x1="57071" y1="39636" x2="57071" y2="39636"/>
                          <a14:foregroundMark x1="71717" y1="38497" x2="71717" y2="38497"/>
                          <a14:foregroundMark x1="46970" y1="80410" x2="46970" y2="80410"/>
                          <a14:foregroundMark x1="42424" y1="87244" x2="42424" y2="87244"/>
                        </a14:backgroundRemoval>
                      </a14:imgEffect>
                    </a14:imgLayer>
                  </a14:imgProps>
                </a:ext>
                <a:ext uri="{28A0092B-C50C-407E-A947-70E740481C1C}">
                  <a14:useLocalDpi xmlns:a14="http://schemas.microsoft.com/office/drawing/2010/main" val="0"/>
                </a:ext>
              </a:extLst>
            </a:blip>
            <a:stretch>
              <a:fillRect/>
            </a:stretch>
          </p:blipFill>
          <p:spPr>
            <a:xfrm>
              <a:off x="6625182" y="2349662"/>
              <a:ext cx="1886213" cy="4182059"/>
            </a:xfrm>
            <a:prstGeom prst="rect">
              <a:avLst/>
            </a:prstGeom>
          </p:spPr>
        </p:pic>
        <p:sp>
          <p:nvSpPr>
            <p:cNvPr id="24" name="Rectangle 23">
              <a:extLst>
                <a:ext uri="{FF2B5EF4-FFF2-40B4-BE49-F238E27FC236}">
                  <a16:creationId xmlns:a16="http://schemas.microsoft.com/office/drawing/2014/main" id="{03F7AE6D-7627-4A0A-8D49-DB8025853C30}"/>
                </a:ext>
              </a:extLst>
            </p:cNvPr>
            <p:cNvSpPr/>
            <p:nvPr/>
          </p:nvSpPr>
          <p:spPr>
            <a:xfrm>
              <a:off x="5660322" y="4045752"/>
              <a:ext cx="3843445" cy="954107"/>
            </a:xfrm>
            <a:prstGeom prst="rect">
              <a:avLst/>
            </a:prstGeom>
            <a:noFill/>
          </p:spPr>
          <p:txBody>
            <a:bodyPr wrap="square" lIns="91440" tIns="45720" rIns="91440" bIns="45720">
              <a:spAutoFit/>
            </a:bodyPr>
            <a:lstStyle/>
            <a:p>
              <a:pPr algn="ctr"/>
              <a:r>
                <a:rPr lang="en-US" sz="2800" b="1" cap="none" spc="0" dirty="0">
                  <a:ln w="0"/>
                  <a:solidFill>
                    <a:schemeClr val="tx1"/>
                  </a:solidFill>
                  <a:effectLst>
                    <a:outerShdw blurRad="38100" dist="19050" dir="2700000" algn="tl" rotWithShape="0">
                      <a:schemeClr val="dk1">
                        <a:alpha val="40000"/>
                      </a:schemeClr>
                    </a:outerShdw>
                  </a:effectLst>
                </a:rPr>
                <a:t>ACQUIRING</a:t>
              </a:r>
            </a:p>
            <a:p>
              <a:pPr algn="ctr"/>
              <a:r>
                <a:rPr lang="en-US" sz="2800" b="1" dirty="0">
                  <a:ln w="0"/>
                  <a:effectLst>
                    <a:outerShdw blurRad="38100" dist="19050" dir="2700000" algn="tl" rotWithShape="0">
                      <a:schemeClr val="dk1">
                        <a:alpha val="40000"/>
                      </a:schemeClr>
                    </a:outerShdw>
                  </a:effectLst>
                </a:rPr>
                <a:t>ASSETS</a:t>
              </a:r>
              <a:endParaRPr lang="en-US" sz="2800" b="1" cap="none" spc="0" dirty="0">
                <a:ln w="0"/>
                <a:solidFill>
                  <a:schemeClr val="tx1"/>
                </a:solidFill>
                <a:effectLst>
                  <a:outerShdw blurRad="38100" dist="19050" dir="2700000" algn="tl" rotWithShape="0">
                    <a:schemeClr val="dk1">
                      <a:alpha val="40000"/>
                    </a:schemeClr>
                  </a:outerShdw>
                </a:effectLst>
              </a:endParaRPr>
            </a:p>
          </p:txBody>
        </p:sp>
      </p:grpSp>
      <p:grpSp>
        <p:nvGrpSpPr>
          <p:cNvPr id="6" name="Group 5">
            <a:extLst>
              <a:ext uri="{FF2B5EF4-FFF2-40B4-BE49-F238E27FC236}">
                <a16:creationId xmlns:a16="http://schemas.microsoft.com/office/drawing/2014/main" id="{2C4666ED-E45B-9F4A-300D-127459B4DC87}"/>
              </a:ext>
            </a:extLst>
          </p:cNvPr>
          <p:cNvGrpSpPr/>
          <p:nvPr/>
        </p:nvGrpSpPr>
        <p:grpSpPr>
          <a:xfrm>
            <a:off x="8114273" y="2321013"/>
            <a:ext cx="3843445" cy="4201111"/>
            <a:chOff x="8114273" y="2321013"/>
            <a:chExt cx="3843445" cy="4201111"/>
          </a:xfrm>
        </p:grpSpPr>
        <p:pic>
          <p:nvPicPr>
            <p:cNvPr id="21" name="Picture 20" descr="Icon&#10;&#10;Description automatically generated">
              <a:extLst>
                <a:ext uri="{FF2B5EF4-FFF2-40B4-BE49-F238E27FC236}">
                  <a16:creationId xmlns:a16="http://schemas.microsoft.com/office/drawing/2014/main" id="{ACC00980-C9B6-4BB2-AE8E-936215818F79}"/>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9977" b="89796" l="5128" r="89744">
                          <a14:foregroundMark x1="11795" y1="29252" x2="11795" y2="29252"/>
                          <a14:foregroundMark x1="5128" y1="26077" x2="5128" y2="26077"/>
                          <a14:foregroundMark x1="51795" y1="31066" x2="51795" y2="31066"/>
                          <a14:foregroundMark x1="41026" y1="39229" x2="41026" y2="39229"/>
                          <a14:foregroundMark x1="59487" y1="39456" x2="59487" y2="39456"/>
                          <a14:foregroundMark x1="69744" y1="39909" x2="69744" y2="39909"/>
                          <a14:foregroundMark x1="62051" y1="81179" x2="62051" y2="81179"/>
                          <a14:foregroundMark x1="61026" y1="86168" x2="61026" y2="86168"/>
                        </a14:backgroundRemoval>
                      </a14:imgEffect>
                    </a14:imgLayer>
                  </a14:imgProps>
                </a:ext>
                <a:ext uri="{28A0092B-C50C-407E-A947-70E740481C1C}">
                  <a14:useLocalDpi xmlns:a14="http://schemas.microsoft.com/office/drawing/2010/main" val="0"/>
                </a:ext>
              </a:extLst>
            </a:blip>
            <a:stretch>
              <a:fillRect/>
            </a:stretch>
          </p:blipFill>
          <p:spPr>
            <a:xfrm>
              <a:off x="9206027" y="2321013"/>
              <a:ext cx="1857634" cy="4201111"/>
            </a:xfrm>
            <a:prstGeom prst="rect">
              <a:avLst/>
            </a:prstGeom>
          </p:spPr>
        </p:pic>
        <p:sp>
          <p:nvSpPr>
            <p:cNvPr id="25" name="Rectangle 24">
              <a:extLst>
                <a:ext uri="{FF2B5EF4-FFF2-40B4-BE49-F238E27FC236}">
                  <a16:creationId xmlns:a16="http://schemas.microsoft.com/office/drawing/2014/main" id="{9CF1CBE6-A3E3-4BEB-974D-5CA5CEAF6EB4}"/>
                </a:ext>
              </a:extLst>
            </p:cNvPr>
            <p:cNvSpPr/>
            <p:nvPr/>
          </p:nvSpPr>
          <p:spPr>
            <a:xfrm>
              <a:off x="8114273" y="4045752"/>
              <a:ext cx="3843445" cy="954107"/>
            </a:xfrm>
            <a:prstGeom prst="rect">
              <a:avLst/>
            </a:prstGeom>
            <a:noFill/>
          </p:spPr>
          <p:txBody>
            <a:bodyPr wrap="square" lIns="91440" tIns="45720" rIns="91440" bIns="45720">
              <a:spAutoFit/>
            </a:bodyPr>
            <a:lstStyle/>
            <a:p>
              <a:pPr algn="ctr"/>
              <a:r>
                <a:rPr lang="en-US" sz="2800" b="1" cap="none" spc="0" dirty="0">
                  <a:ln w="0"/>
                  <a:solidFill>
                    <a:schemeClr val="tx1"/>
                  </a:solidFill>
                  <a:effectLst>
                    <a:outerShdw blurRad="38100" dist="19050" dir="2700000" algn="tl" rotWithShape="0">
                      <a:schemeClr val="dk1">
                        <a:alpha val="40000"/>
                      </a:schemeClr>
                    </a:outerShdw>
                  </a:effectLst>
                </a:rPr>
                <a:t>ASSET</a:t>
              </a:r>
            </a:p>
            <a:p>
              <a:pPr algn="ctr"/>
              <a:r>
                <a:rPr lang="en-US" sz="2800" b="1" dirty="0">
                  <a:ln w="0"/>
                  <a:effectLst>
                    <a:outerShdw blurRad="38100" dist="19050" dir="2700000" algn="tl" rotWithShape="0">
                      <a:schemeClr val="dk1">
                        <a:alpha val="40000"/>
                      </a:schemeClr>
                    </a:outerShdw>
                  </a:effectLst>
                </a:rPr>
                <a:t>PROTECTION</a:t>
              </a:r>
              <a:endParaRPr lang="en-US" sz="2800" b="1" cap="none" spc="0" dirty="0">
                <a:ln w="0"/>
                <a:solidFill>
                  <a:schemeClr val="tx1"/>
                </a:solidFill>
                <a:effectLst>
                  <a:outerShdw blurRad="38100" dist="19050" dir="2700000" algn="tl" rotWithShape="0">
                    <a:schemeClr val="dk1">
                      <a:alpha val="40000"/>
                    </a:schemeClr>
                  </a:outerShdw>
                </a:effectLst>
              </a:endParaRPr>
            </a:p>
          </p:txBody>
        </p:sp>
      </p:grpSp>
      <p:sp>
        <p:nvSpPr>
          <p:cNvPr id="7" name="Rectangle 6">
            <a:extLst>
              <a:ext uri="{FF2B5EF4-FFF2-40B4-BE49-F238E27FC236}">
                <a16:creationId xmlns:a16="http://schemas.microsoft.com/office/drawing/2014/main" id="{8BB86C3B-AC0A-D024-DD74-595B1EBE954A}"/>
              </a:ext>
            </a:extLst>
          </p:cNvPr>
          <p:cNvSpPr/>
          <p:nvPr/>
        </p:nvSpPr>
        <p:spPr>
          <a:xfrm>
            <a:off x="157024" y="60862"/>
            <a:ext cx="11553483" cy="461665"/>
          </a:xfrm>
          <a:prstGeom prst="rect">
            <a:avLst/>
          </a:prstGeom>
          <a:noFill/>
        </p:spPr>
        <p:txBody>
          <a:bodyPr wrap="none" lIns="91440" tIns="45720" rIns="91440" bIns="45720">
            <a:spAutoFit/>
          </a:bodyPr>
          <a:lstStyle/>
          <a:p>
            <a:pPr algn="ctr"/>
            <a:r>
              <a:rPr lang="en-US" sz="24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MEMBERSHIP IN THIS EXCLUSIVE PROGRAM HAS IT’S PRIVILEGES</a:t>
            </a:r>
            <a:endParaRPr lang="en-US" sz="2400" b="0" cap="none" spc="0" dirty="0">
              <a:ln w="0"/>
              <a:solidFill>
                <a:srgbClr val="0033CC"/>
              </a:solidFill>
              <a:effectLst>
                <a:outerShdw blurRad="38100" dist="19050" dir="2700000" algn="tl" rotWithShape="0">
                  <a:schemeClr val="dk1">
                    <a:alpha val="40000"/>
                  </a:schemeClr>
                </a:outerShdw>
              </a:effectLst>
            </a:endParaRPr>
          </a:p>
        </p:txBody>
      </p:sp>
      <p:sp>
        <p:nvSpPr>
          <p:cNvPr id="8" name="Rectangle 7">
            <a:extLst>
              <a:ext uri="{FF2B5EF4-FFF2-40B4-BE49-F238E27FC236}">
                <a16:creationId xmlns:a16="http://schemas.microsoft.com/office/drawing/2014/main" id="{C80F46E9-1CB1-14F5-5DBD-24716FE27369}"/>
              </a:ext>
            </a:extLst>
          </p:cNvPr>
          <p:cNvSpPr/>
          <p:nvPr/>
        </p:nvSpPr>
        <p:spPr>
          <a:xfrm>
            <a:off x="992786" y="740620"/>
            <a:ext cx="10196188" cy="1246495"/>
          </a:xfrm>
          <a:prstGeom prst="rect">
            <a:avLst/>
          </a:prstGeom>
          <a:noFill/>
        </p:spPr>
        <p:txBody>
          <a:bodyPr wrap="none" lIns="91440" tIns="45720" rIns="91440" bIns="45720">
            <a:spAutoFit/>
          </a:bodyPr>
          <a:lstStyle/>
          <a:p>
            <a:pPr algn="ctr"/>
            <a:r>
              <a:rPr lang="en-US" sz="25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You Can Take Advantage of a Full Range of</a:t>
            </a:r>
          </a:p>
          <a:p>
            <a:pPr algn="ctr"/>
            <a:r>
              <a:rPr lang="en-US" sz="25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Financial Educational Products &amp; Services, to Equip You </a:t>
            </a:r>
          </a:p>
          <a:p>
            <a:pPr algn="ctr"/>
            <a:r>
              <a:rPr lang="en-US" sz="2500" b="0" cap="none" spc="0" dirty="0">
                <a:ln w="0"/>
                <a:solidFill>
                  <a:srgbClr val="0033CC"/>
                </a:solidFill>
                <a:effectLst>
                  <a:outerShdw blurRad="38100" dist="19050" dir="2700000" algn="tl" rotWithShape="0">
                    <a:schemeClr val="dk1">
                      <a:alpha val="40000"/>
                    </a:schemeClr>
                  </a:outerShdw>
                </a:effectLst>
                <a:latin typeface="Arial Black" panose="020B0A04020102020204" pitchFamily="34" charset="0"/>
              </a:rPr>
              <a:t>for a Financially Secure Future</a:t>
            </a:r>
          </a:p>
        </p:txBody>
      </p:sp>
    </p:spTree>
    <p:extLst>
      <p:ext uri="{BB962C8B-B14F-4D97-AF65-F5344CB8AC3E}">
        <p14:creationId xmlns:p14="http://schemas.microsoft.com/office/powerpoint/2010/main" val="391408750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FCA51CD9-25BC-4FE8-8015-FDBE359C8AC9}"/>
              </a:ext>
            </a:extLst>
          </p:cNvPr>
          <p:cNvGrpSpPr/>
          <p:nvPr/>
        </p:nvGrpSpPr>
        <p:grpSpPr>
          <a:xfrm>
            <a:off x="-412510" y="-50919"/>
            <a:ext cx="13234783" cy="7594443"/>
            <a:chOff x="-412510" y="-50919"/>
            <a:chExt cx="13234783" cy="7594443"/>
          </a:xfrm>
        </p:grpSpPr>
        <p:pic>
          <p:nvPicPr>
            <p:cNvPr id="8" name="Picture 7">
              <a:extLst>
                <a:ext uri="{FF2B5EF4-FFF2-40B4-BE49-F238E27FC236}">
                  <a16:creationId xmlns:a16="http://schemas.microsoft.com/office/drawing/2014/main" id="{92011758-3DF5-4D26-ADD2-1E29522AF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1283" y="1488113"/>
              <a:ext cx="3053406" cy="4164055"/>
            </a:xfrm>
            <a:prstGeom prst="rect">
              <a:avLst/>
            </a:prstGeom>
          </p:spPr>
        </p:pic>
        <p:pic>
          <p:nvPicPr>
            <p:cNvPr id="9" name="Picture 8">
              <a:extLst>
                <a:ext uri="{FF2B5EF4-FFF2-40B4-BE49-F238E27FC236}">
                  <a16:creationId xmlns:a16="http://schemas.microsoft.com/office/drawing/2014/main" id="{833CD7CE-EB0E-46EB-8BC4-5C0839C9C8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96505" y="1488113"/>
              <a:ext cx="3125318" cy="4262124"/>
            </a:xfrm>
            <a:prstGeom prst="rect">
              <a:avLst/>
            </a:prstGeom>
          </p:spPr>
        </p:pic>
        <p:pic>
          <p:nvPicPr>
            <p:cNvPr id="10" name="Picture 9">
              <a:extLst>
                <a:ext uri="{FF2B5EF4-FFF2-40B4-BE49-F238E27FC236}">
                  <a16:creationId xmlns:a16="http://schemas.microsoft.com/office/drawing/2014/main" id="{FCF27A0B-183A-4F4E-9E5C-38F2958373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58930" y="1398237"/>
              <a:ext cx="3174787" cy="4441875"/>
            </a:xfrm>
            <a:prstGeom prst="rect">
              <a:avLst/>
            </a:prstGeom>
          </p:spPr>
        </p:pic>
        <p:pic>
          <p:nvPicPr>
            <p:cNvPr id="11" name="Picture 10">
              <a:extLst>
                <a:ext uri="{FF2B5EF4-FFF2-40B4-BE49-F238E27FC236}">
                  <a16:creationId xmlns:a16="http://schemas.microsoft.com/office/drawing/2014/main" id="{9D407896-8431-4D6A-A76F-CD3639467D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2510" y="470830"/>
              <a:ext cx="3094545" cy="3947218"/>
            </a:xfrm>
            <a:prstGeom prst="rect">
              <a:avLst/>
            </a:prstGeom>
          </p:spPr>
        </p:pic>
        <p:pic>
          <p:nvPicPr>
            <p:cNvPr id="12" name="Picture 11">
              <a:extLst>
                <a:ext uri="{FF2B5EF4-FFF2-40B4-BE49-F238E27FC236}">
                  <a16:creationId xmlns:a16="http://schemas.microsoft.com/office/drawing/2014/main" id="{BEC5176D-DE16-426E-A641-53A866DB83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2510" y="3426565"/>
              <a:ext cx="3018871" cy="4116959"/>
            </a:xfrm>
            <a:prstGeom prst="rect">
              <a:avLst/>
            </a:prstGeom>
          </p:spPr>
        </p:pic>
        <p:pic>
          <p:nvPicPr>
            <p:cNvPr id="13" name="Picture 12">
              <a:extLst>
                <a:ext uri="{FF2B5EF4-FFF2-40B4-BE49-F238E27FC236}">
                  <a16:creationId xmlns:a16="http://schemas.microsoft.com/office/drawing/2014/main" id="{15EE8BEA-457A-4019-9243-1066098D22A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963369" y="519242"/>
              <a:ext cx="2858904" cy="3898806"/>
            </a:xfrm>
            <a:prstGeom prst="rect">
              <a:avLst/>
            </a:prstGeom>
          </p:spPr>
        </p:pic>
        <p:pic>
          <p:nvPicPr>
            <p:cNvPr id="14" name="Picture 13">
              <a:extLst>
                <a:ext uri="{FF2B5EF4-FFF2-40B4-BE49-F238E27FC236}">
                  <a16:creationId xmlns:a16="http://schemas.microsoft.com/office/drawing/2014/main" id="{51D32466-7CD8-4DCA-8DB2-85E22006C03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05750" y="3510978"/>
              <a:ext cx="2895075" cy="3948134"/>
            </a:xfrm>
            <a:prstGeom prst="rect">
              <a:avLst/>
            </a:prstGeom>
          </p:spPr>
        </p:pic>
        <p:pic>
          <p:nvPicPr>
            <p:cNvPr id="15" name="Picture 14">
              <a:extLst>
                <a:ext uri="{FF2B5EF4-FFF2-40B4-BE49-F238E27FC236}">
                  <a16:creationId xmlns:a16="http://schemas.microsoft.com/office/drawing/2014/main" id="{B4D1D778-A037-4823-B9F9-620FBC1B6C4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980080" y="1553110"/>
              <a:ext cx="2979480" cy="4063241"/>
            </a:xfrm>
            <a:prstGeom prst="rect">
              <a:avLst/>
            </a:prstGeom>
          </p:spPr>
        </p:pic>
        <p:sp>
          <p:nvSpPr>
            <p:cNvPr id="16" name="Rectangle 15">
              <a:extLst>
                <a:ext uri="{FF2B5EF4-FFF2-40B4-BE49-F238E27FC236}">
                  <a16:creationId xmlns:a16="http://schemas.microsoft.com/office/drawing/2014/main" id="{16270B01-4238-4F43-8F8F-A6093271F82F}"/>
                </a:ext>
              </a:extLst>
            </p:cNvPr>
            <p:cNvSpPr/>
            <p:nvPr/>
          </p:nvSpPr>
          <p:spPr>
            <a:xfrm>
              <a:off x="812842" y="-50919"/>
              <a:ext cx="10676541" cy="923330"/>
            </a:xfrm>
            <a:prstGeom prst="rect">
              <a:avLst/>
            </a:prstGeom>
            <a:noFill/>
          </p:spPr>
          <p:txBody>
            <a:bodyPr wrap="square" lIns="91440" tIns="45720" rIns="91440" bIns="45720">
              <a:spAutoFit/>
            </a:bodyPr>
            <a:lstStyle/>
            <a:p>
              <a:pPr algn="ctr"/>
              <a:r>
                <a:rPr lang="en-US" sz="5400" b="1" cap="none" spc="0" dirty="0">
                  <a:ln w="13462">
                    <a:solidFill>
                      <a:schemeClr val="bg1"/>
                    </a:solidFill>
                    <a:prstDash val="solid"/>
                  </a:ln>
                  <a:solidFill>
                    <a:srgbClr val="0033CC"/>
                  </a:solidFill>
                  <a:effectLst>
                    <a:outerShdw dist="38100" dir="2700000" algn="bl" rotWithShape="0">
                      <a:schemeClr val="accent5"/>
                    </a:outerShdw>
                  </a:effectLst>
                </a:rPr>
                <a:t>MEMBERSHIP BENEFITS OF K.E.E.P.S.</a:t>
              </a:r>
            </a:p>
          </p:txBody>
        </p:sp>
        <p:sp>
          <p:nvSpPr>
            <p:cNvPr id="17" name="Rectangle 16">
              <a:extLst>
                <a:ext uri="{FF2B5EF4-FFF2-40B4-BE49-F238E27FC236}">
                  <a16:creationId xmlns:a16="http://schemas.microsoft.com/office/drawing/2014/main" id="{2610B8D6-D050-4434-B59F-CE387DE96D78}"/>
                </a:ext>
              </a:extLst>
            </p:cNvPr>
            <p:cNvSpPr/>
            <p:nvPr/>
          </p:nvSpPr>
          <p:spPr>
            <a:xfrm>
              <a:off x="843965" y="815777"/>
              <a:ext cx="10676541" cy="707886"/>
            </a:xfrm>
            <a:prstGeom prst="rect">
              <a:avLst/>
            </a:prstGeom>
            <a:noFill/>
          </p:spPr>
          <p:txBody>
            <a:bodyPr wrap="square" lIns="91440" tIns="45720" rIns="91440" bIns="45720">
              <a:spAutoFit/>
            </a:bodyPr>
            <a:lstStyle/>
            <a:p>
              <a:pPr algn="ctr"/>
              <a:r>
                <a:rPr lang="en-US" sz="4000" b="1" cap="none" spc="0" dirty="0">
                  <a:ln w="13462">
                    <a:solidFill>
                      <a:schemeClr val="bg1"/>
                    </a:solidFill>
                    <a:prstDash val="solid"/>
                  </a:ln>
                  <a:solidFill>
                    <a:srgbClr val="0033CC"/>
                  </a:solidFill>
                  <a:effectLst>
                    <a:outerShdw dist="38100" dir="2700000" algn="bl" rotWithShape="0">
                      <a:schemeClr val="accent5"/>
                    </a:outerShdw>
                  </a:effectLst>
                </a:rPr>
                <a:t>EDUCATION, PRODUCTS &amp; SERVICES</a:t>
              </a:r>
            </a:p>
          </p:txBody>
        </p:sp>
        <p:sp>
          <p:nvSpPr>
            <p:cNvPr id="18" name="Rectangle 17">
              <a:extLst>
                <a:ext uri="{FF2B5EF4-FFF2-40B4-BE49-F238E27FC236}">
                  <a16:creationId xmlns:a16="http://schemas.microsoft.com/office/drawing/2014/main" id="{D54160AD-FC25-4D9B-9EEE-A3B438B8F033}"/>
                </a:ext>
              </a:extLst>
            </p:cNvPr>
            <p:cNvSpPr/>
            <p:nvPr/>
          </p:nvSpPr>
          <p:spPr>
            <a:xfrm>
              <a:off x="843965" y="5497008"/>
              <a:ext cx="10676541" cy="1323439"/>
            </a:xfrm>
            <a:prstGeom prst="rect">
              <a:avLst/>
            </a:prstGeom>
            <a:noFill/>
          </p:spPr>
          <p:txBody>
            <a:bodyPr wrap="square" lIns="91440" tIns="45720" rIns="91440" bIns="45720">
              <a:spAutoFit/>
            </a:bodyPr>
            <a:lstStyle/>
            <a:p>
              <a:pPr algn="ctr"/>
              <a:r>
                <a:rPr lang="en-US" sz="2000" b="1" cap="none" spc="0"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EACH K.O.U. LEVEL FEATURES DIFFERENT </a:t>
              </a:r>
              <a:r>
                <a:rPr lang="en-US" sz="2000" b="1"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COURSES THAT</a:t>
              </a:r>
            </a:p>
            <a:p>
              <a:pPr algn="ctr"/>
              <a:r>
                <a:rPr lang="en-US" sz="2000" b="1"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ARE ALL DESIGNED WITH A MEMBERS </a:t>
              </a:r>
            </a:p>
            <a:p>
              <a:pPr algn="ctr"/>
              <a:r>
                <a:rPr lang="en-US" sz="2000" b="1"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FINANCIAL INDEPENDENCE</a:t>
              </a:r>
            </a:p>
            <a:p>
              <a:pPr algn="ctr"/>
              <a:r>
                <a:rPr lang="en-US" sz="2000" b="1" dirty="0">
                  <a:ln w="13462">
                    <a:solidFill>
                      <a:schemeClr val="bg1"/>
                    </a:solidFill>
                    <a:prstDash val="solid"/>
                  </a:ln>
                  <a:solidFill>
                    <a:srgbClr val="0033CC"/>
                  </a:solidFill>
                  <a:effectLst>
                    <a:outerShdw blurRad="38100" dist="38100" dir="2700000" algn="tl">
                      <a:srgbClr val="000000">
                        <a:alpha val="43137"/>
                      </a:srgbClr>
                    </a:outerShdw>
                  </a:effectLst>
                  <a:latin typeface="Arial Black" panose="020B0A04020102020204" pitchFamily="34" charset="0"/>
                </a:rPr>
                <a:t>IN MIND</a:t>
              </a:r>
            </a:p>
          </p:txBody>
        </p:sp>
      </p:grpSp>
    </p:spTree>
    <p:extLst>
      <p:ext uri="{BB962C8B-B14F-4D97-AF65-F5344CB8AC3E}">
        <p14:creationId xmlns:p14="http://schemas.microsoft.com/office/powerpoint/2010/main" val="1731481824"/>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C165CD9-46E6-4E26-9C36-9A42C3C5AF39}"/>
              </a:ext>
            </a:extLst>
          </p:cNvPr>
          <p:cNvSpPr txBox="1"/>
          <p:nvPr/>
        </p:nvSpPr>
        <p:spPr>
          <a:xfrm>
            <a:off x="0" y="0"/>
            <a:ext cx="12192000" cy="6657913"/>
          </a:xfrm>
          <a:prstGeom prst="rect">
            <a:avLst/>
          </a:prstGeom>
          <a:solidFill>
            <a:srgbClr val="FFFFFF"/>
          </a:solidFill>
        </p:spPr>
        <p:style>
          <a:lnRef idx="2">
            <a:schemeClr val="dk1">
              <a:shade val="50000"/>
            </a:schemeClr>
          </a:lnRef>
          <a:fillRef idx="1">
            <a:schemeClr val="dk1"/>
          </a:fillRef>
          <a:effectRef idx="0">
            <a:schemeClr val="dk1"/>
          </a:effectRef>
          <a:fontRef idx="minor">
            <a:schemeClr val="lt1"/>
          </a:fontRef>
        </p:style>
        <p:txBody>
          <a:bodyPr wrap="square" lIns="91440" tIns="45720" rIns="91440" bIns="45720" anchor="t">
            <a:spAutoFit/>
          </a:bodyPr>
          <a:lstStyle/>
          <a:p>
            <a:pPr algn="ctr">
              <a:lnSpc>
                <a:spcPct val="107000"/>
              </a:lnSpc>
            </a:pPr>
            <a:r>
              <a:rPr lang="en-US" sz="3200" b="1" dirty="0">
                <a:solidFill>
                  <a:srgbClr val="0033CC"/>
                </a:solidFill>
                <a:latin typeface="Aharoni"/>
                <a:ea typeface="Calibri" panose="020F0502020204030204" pitchFamily="34" charset="0"/>
                <a:cs typeface="Aharoni"/>
              </a:rPr>
              <a:t>WHAT’S IN IT FOR YOU AS A MEMBER OF </a:t>
            </a:r>
            <a:endParaRPr lang="en-US" sz="3200" b="1" dirty="0">
              <a:solidFill>
                <a:srgbClr val="0033CC"/>
              </a:solidFill>
              <a:effectLst/>
              <a:latin typeface="Aharoni" panose="02010803020104030203" pitchFamily="2" charset="-79"/>
              <a:ea typeface="Calibri" panose="020F0502020204030204" pitchFamily="34" charset="0"/>
              <a:cs typeface="Aharoni" panose="02010803020104030203" pitchFamily="2" charset="-79"/>
            </a:endParaRPr>
          </a:p>
          <a:p>
            <a:pPr marL="0" marR="0" algn="ctr">
              <a:lnSpc>
                <a:spcPct val="107000"/>
              </a:lnSpc>
              <a:spcBef>
                <a:spcPts val="0"/>
              </a:spcBef>
              <a:spcAft>
                <a:spcPts val="0"/>
              </a:spcAft>
            </a:pPr>
            <a:r>
              <a:rPr lang="en-US" sz="3200" b="1" dirty="0">
                <a:solidFill>
                  <a:srgbClr val="D18D05"/>
                </a:solidFill>
                <a:effectLst/>
                <a:latin typeface="Arial Black" panose="020B0A04020102020204" pitchFamily="34" charset="0"/>
                <a:ea typeface="Calibri" panose="020F0502020204030204" pitchFamily="34" charset="0"/>
                <a:cs typeface="Aharoni"/>
              </a:rPr>
              <a:t>Kingdom Economics Education Platform System</a:t>
            </a:r>
          </a:p>
          <a:p>
            <a:pPr>
              <a:lnSpc>
                <a:spcPct val="107000"/>
              </a:lnSpc>
            </a:pPr>
            <a:r>
              <a:rPr lang="en-US" sz="2800" b="1" dirty="0">
                <a:solidFill>
                  <a:srgbClr val="0033CC"/>
                </a:solidFill>
                <a:latin typeface="Arial Black" panose="020B0A04020102020204" pitchFamily="34" charset="0"/>
                <a:ea typeface="Calibri" panose="020F0502020204030204" pitchFamily="34" charset="0"/>
                <a:cs typeface="Aharoni"/>
              </a:rPr>
              <a:t>-Access to a Full Range of Financial Education, Products &amp; Services, through the KEEPS Online University, valued at over $10,000</a:t>
            </a:r>
            <a:endParaRPr lang="en-US" sz="4000" dirty="0">
              <a:solidFill>
                <a:srgbClr val="0033CC"/>
              </a:solidFill>
              <a:latin typeface="Arial Black" panose="020B0A04020102020204" pitchFamily="34" charset="0"/>
              <a:cs typeface="Calibri"/>
            </a:endParaRPr>
          </a:p>
          <a:p>
            <a:pPr>
              <a:lnSpc>
                <a:spcPct val="107000"/>
              </a:lnSpc>
            </a:pPr>
            <a:r>
              <a:rPr lang="en-US" sz="2800" b="1" dirty="0">
                <a:solidFill>
                  <a:srgbClr val="0033CC"/>
                </a:solidFill>
                <a:latin typeface="Arial Black" panose="020B0A04020102020204" pitchFamily="34" charset="0"/>
                <a:ea typeface="Calibri" panose="020F0502020204030204" pitchFamily="34" charset="0"/>
                <a:cs typeface="Aharoni"/>
              </a:rPr>
              <a:t>-Ability to Obtain a Continuous Passive Income &amp; Sustain it for long term Financial Security</a:t>
            </a:r>
            <a:endParaRPr lang="en-US" sz="2800" dirty="0">
              <a:solidFill>
                <a:srgbClr val="0033CC"/>
              </a:solidFill>
              <a:effectLst/>
              <a:latin typeface="Arial Black" panose="020B0A04020102020204" pitchFamily="34" charset="0"/>
              <a:ea typeface="Calibri" panose="020F0502020204030204" pitchFamily="34" charset="0"/>
              <a:cs typeface="Aharoni"/>
            </a:endParaRPr>
          </a:p>
          <a:p>
            <a:pPr>
              <a:lnSpc>
                <a:spcPct val="107000"/>
              </a:lnSpc>
            </a:pPr>
            <a:r>
              <a:rPr lang="en-US" sz="2800" b="1" dirty="0">
                <a:solidFill>
                  <a:srgbClr val="0033CC"/>
                </a:solidFill>
                <a:latin typeface="Arial Black" panose="020B0A04020102020204" pitchFamily="34" charset="0"/>
                <a:ea typeface="Calibri" panose="020F0502020204030204" pitchFamily="34" charset="0"/>
                <a:cs typeface="Aharoni"/>
              </a:rPr>
              <a:t>-Confidence in knowing that you are laying the foundation for Financial Independence by applying all the education, tips &amp; tools provided though KEEPS Online University</a:t>
            </a:r>
          </a:p>
          <a:p>
            <a:pPr>
              <a:lnSpc>
                <a:spcPct val="107000"/>
              </a:lnSpc>
            </a:pPr>
            <a:r>
              <a:rPr lang="en-US" sz="2800" dirty="0">
                <a:solidFill>
                  <a:srgbClr val="0033CC"/>
                </a:solidFill>
                <a:latin typeface="Arial Black" panose="020B0A04020102020204" pitchFamily="34" charset="0"/>
                <a:ea typeface="Calibri" panose="020F0502020204030204" pitchFamily="34" charset="0"/>
                <a:cs typeface="Aharoni"/>
              </a:rPr>
              <a:t>-An Opportunity to be a Generous Monthly Financial Contributor to Your Local Church or Organization</a:t>
            </a:r>
            <a:endParaRPr lang="en-US" sz="2800" dirty="0">
              <a:solidFill>
                <a:srgbClr val="0033CC"/>
              </a:solidFill>
              <a:latin typeface="Arial Black" panose="020B0A04020102020204" pitchFamily="34" charset="0"/>
              <a:ea typeface="Calibri" panose="020F0502020204030204" pitchFamily="34" charset="0"/>
              <a:cs typeface="Aharoni" panose="02010803020104030203" pitchFamily="2" charset="-79"/>
            </a:endParaRPr>
          </a:p>
          <a:p>
            <a:pPr>
              <a:lnSpc>
                <a:spcPct val="107000"/>
              </a:lnSpc>
            </a:pPr>
            <a:r>
              <a:rPr lang="en-US" sz="2800" dirty="0">
                <a:solidFill>
                  <a:srgbClr val="0033CC"/>
                </a:solidFill>
                <a:effectLst/>
                <a:latin typeface="Arial Black" panose="020B0A04020102020204" pitchFamily="34" charset="0"/>
                <a:ea typeface="Calibri" panose="020F0502020204030204" pitchFamily="34" charset="0"/>
                <a:cs typeface="Aharoni"/>
              </a:rPr>
              <a:t>-An </a:t>
            </a:r>
            <a:r>
              <a:rPr lang="en-US" sz="2800" dirty="0">
                <a:solidFill>
                  <a:srgbClr val="0033CC"/>
                </a:solidFill>
                <a:latin typeface="Arial Black" panose="020B0A04020102020204" pitchFamily="34" charset="0"/>
                <a:ea typeface="Calibri" panose="020F0502020204030204" pitchFamily="34" charset="0"/>
                <a:cs typeface="Aharoni"/>
              </a:rPr>
              <a:t>Established pathway to building Wealth that can be passed down to generations</a:t>
            </a:r>
            <a:endParaRPr lang="en-US" sz="2800" dirty="0">
              <a:solidFill>
                <a:srgbClr val="0033CC"/>
              </a:solidFill>
              <a:effectLst/>
              <a:latin typeface="Arial Black" panose="020B0A04020102020204" pitchFamily="34" charset="0"/>
              <a:ea typeface="Calibri" panose="020F0502020204030204" pitchFamily="34" charset="0"/>
              <a:cs typeface="Aharoni"/>
            </a:endParaRPr>
          </a:p>
        </p:txBody>
      </p:sp>
      <p:pic>
        <p:nvPicPr>
          <p:cNvPr id="2" name="Picture 1">
            <a:extLst>
              <a:ext uri="{FF2B5EF4-FFF2-40B4-BE49-F238E27FC236}">
                <a16:creationId xmlns:a16="http://schemas.microsoft.com/office/drawing/2014/main" id="{0A21B536-D0A7-41A2-D55E-4ECF50B3E73B}"/>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2241205" y="282127"/>
            <a:ext cx="7709590" cy="7709590"/>
          </a:xfrm>
          <a:prstGeom prst="rect">
            <a:avLst/>
          </a:prstGeom>
        </p:spPr>
      </p:pic>
    </p:spTree>
    <p:extLst>
      <p:ext uri="{BB962C8B-B14F-4D97-AF65-F5344CB8AC3E}">
        <p14:creationId xmlns:p14="http://schemas.microsoft.com/office/powerpoint/2010/main" val="21521152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anim calcmode="lin" valueType="num">
                                      <p:cBhvr>
                                        <p:cTn id="8" dur="2000" fill="hold"/>
                                        <p:tgtEl>
                                          <p:spTgt spid="1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12">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C165CD9-46E6-4E26-9C36-9A42C3C5AF39}"/>
              </a:ext>
            </a:extLst>
          </p:cNvPr>
          <p:cNvSpPr txBox="1"/>
          <p:nvPr/>
        </p:nvSpPr>
        <p:spPr>
          <a:xfrm>
            <a:off x="0" y="0"/>
            <a:ext cx="12192000" cy="6134372"/>
          </a:xfrm>
          <a:prstGeom prst="rect">
            <a:avLst/>
          </a:prstGeom>
          <a:solidFill>
            <a:srgbClr val="FFFFFF"/>
          </a:solidFill>
          <a:ln>
            <a:noFill/>
          </a:ln>
        </p:spPr>
        <p:style>
          <a:lnRef idx="2">
            <a:schemeClr val="dk1">
              <a:shade val="50000"/>
            </a:schemeClr>
          </a:lnRef>
          <a:fillRef idx="1">
            <a:schemeClr val="dk1"/>
          </a:fillRef>
          <a:effectRef idx="0">
            <a:schemeClr val="dk1"/>
          </a:effectRef>
          <a:fontRef idx="minor">
            <a:schemeClr val="lt1"/>
          </a:fontRef>
        </p:style>
        <p:txBody>
          <a:bodyPr wrap="square" lIns="91440" tIns="45720" rIns="91440" bIns="45720" anchor="t">
            <a:spAutoFit/>
          </a:bodyPr>
          <a:lstStyle/>
          <a:p>
            <a:pPr marL="0" marR="0" algn="ctr">
              <a:lnSpc>
                <a:spcPct val="107000"/>
              </a:lnSpc>
              <a:spcBef>
                <a:spcPts val="0"/>
              </a:spcBef>
              <a:spcAft>
                <a:spcPts val="0"/>
              </a:spcAft>
            </a:pPr>
            <a:r>
              <a:rPr lang="en-US" sz="7200" b="1" u="sng" dirty="0">
                <a:solidFill>
                  <a:srgbClr val="D18D05"/>
                </a:solidFill>
                <a:effectLst/>
                <a:latin typeface="Calibri"/>
                <a:ea typeface="Calibri" panose="020F0502020204030204" pitchFamily="34" charset="0"/>
                <a:cs typeface="Times New Roman"/>
              </a:rPr>
              <a:t>Membership Fee</a:t>
            </a:r>
          </a:p>
          <a:p>
            <a:pPr marL="0" marR="0" algn="ctr">
              <a:lnSpc>
                <a:spcPct val="107000"/>
              </a:lnSpc>
              <a:spcBef>
                <a:spcPts val="0"/>
              </a:spcBef>
              <a:spcAft>
                <a:spcPts val="0"/>
              </a:spcAft>
            </a:pPr>
            <a:r>
              <a:rPr lang="en-US" sz="20000" dirty="0">
                <a:solidFill>
                  <a:srgbClr val="0033CC"/>
                </a:solidFill>
                <a:effectLst/>
                <a:latin typeface="Calibri"/>
                <a:ea typeface="Calibri" panose="020F0502020204030204" pitchFamily="34" charset="0"/>
                <a:cs typeface="Times New Roman"/>
              </a:rPr>
              <a:t>$289</a:t>
            </a:r>
            <a:r>
              <a:rPr lang="en-US" sz="7000" dirty="0">
                <a:solidFill>
                  <a:srgbClr val="0033CC"/>
                </a:solidFill>
                <a:effectLst/>
                <a:latin typeface="Calibri"/>
                <a:ea typeface="Calibri" panose="020F0502020204030204" pitchFamily="34" charset="0"/>
                <a:cs typeface="Times New Roman"/>
              </a:rPr>
              <a:t>*</a:t>
            </a:r>
            <a:endParaRPr lang="en-US" sz="7000" dirty="0">
              <a:solidFill>
                <a:srgbClr val="0033CC"/>
              </a:solidFill>
              <a:latin typeface="Calibri"/>
              <a:ea typeface="Calibri" panose="020F0502020204030204" pitchFamily="34" charset="0"/>
              <a:cs typeface="Times New Roman"/>
            </a:endParaRPr>
          </a:p>
          <a:p>
            <a:pPr algn="ctr">
              <a:lnSpc>
                <a:spcPct val="107000"/>
              </a:lnSpc>
            </a:pPr>
            <a:r>
              <a:rPr lang="en-US" sz="3600" dirty="0">
                <a:solidFill>
                  <a:srgbClr val="0033CC"/>
                </a:solidFill>
                <a:latin typeface="Calibri"/>
                <a:ea typeface="Calibri" panose="020F0502020204030204" pitchFamily="34" charset="0"/>
                <a:cs typeface="Times New Roman"/>
              </a:rPr>
              <a:t>Due at the Time of Enrollment and Due Monthly, Starting 30 Days from the Initial Membership Fee Payment. </a:t>
            </a:r>
          </a:p>
          <a:p>
            <a:pPr algn="ctr">
              <a:lnSpc>
                <a:spcPct val="107000"/>
              </a:lnSpc>
            </a:pPr>
            <a:r>
              <a:rPr lang="en-US" sz="2000" dirty="0">
                <a:solidFill>
                  <a:srgbClr val="0033CC"/>
                </a:solidFill>
                <a:latin typeface="Calibri"/>
                <a:ea typeface="Calibri" panose="020F0502020204030204" pitchFamily="34" charset="0"/>
                <a:cs typeface="Times New Roman"/>
              </a:rPr>
              <a:t>*All Membership Fees will be Automatically Deducted from Members KEEPS Account.</a:t>
            </a:r>
            <a:endParaRPr lang="en-US" sz="1400" b="1" dirty="0">
              <a:solidFill>
                <a:srgbClr val="0033CC"/>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843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circle(in)">
                                      <p:cBhvr>
                                        <p:cTn id="7" dur="2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p:cTn id="12" dur="10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12">
                                            <p:txEl>
                                              <p:pRg st="1" end="1"/>
                                            </p:txEl>
                                          </p:spTgt>
                                        </p:tgtEl>
                                        <p:attrNameLst>
                                          <p:attrName>ppt_h</p:attrName>
                                        </p:attrNameLst>
                                      </p:cBhvr>
                                      <p:tavLst>
                                        <p:tav tm="0">
                                          <p:val>
                                            <p:fltVal val="0"/>
                                          </p:val>
                                        </p:tav>
                                        <p:tav tm="100000">
                                          <p:val>
                                            <p:strVal val="#ppt_h"/>
                                          </p:val>
                                        </p:tav>
                                      </p:tavLst>
                                    </p:anim>
                                    <p:anim calcmode="lin" valueType="num">
                                      <p:cBhvr>
                                        <p:cTn id="14" dur="1000" fill="hold"/>
                                        <p:tgtEl>
                                          <p:spTgt spid="12">
                                            <p:txEl>
                                              <p:pRg st="1" end="1"/>
                                            </p:txEl>
                                          </p:spTgt>
                                        </p:tgtEl>
                                        <p:attrNameLst>
                                          <p:attrName>style.rotation</p:attrName>
                                        </p:attrNameLst>
                                      </p:cBhvr>
                                      <p:tavLst>
                                        <p:tav tm="0">
                                          <p:val>
                                            <p:fltVal val="90"/>
                                          </p:val>
                                        </p:tav>
                                        <p:tav tm="100000">
                                          <p:val>
                                            <p:fltVal val="0"/>
                                          </p:val>
                                        </p:tav>
                                      </p:tavLst>
                                    </p:anim>
                                    <p:animEffect transition="in" filter="fade">
                                      <p:cBhvr>
                                        <p:cTn id="15" dur="1000"/>
                                        <p:tgtEl>
                                          <p:spTgt spid="1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12">
                                            <p:txEl>
                                              <p:pRg st="2" end="2"/>
                                            </p:txEl>
                                          </p:spTgt>
                                        </p:tgtEl>
                                        <p:attrNameLst>
                                          <p:attrName>style.visibility</p:attrName>
                                        </p:attrNameLst>
                                      </p:cBhvr>
                                      <p:to>
                                        <p:strVal val="visible"/>
                                      </p:to>
                                    </p:set>
                                    <p:animEffect transition="in" filter="randombar(horizontal)">
                                      <p:cBhvr>
                                        <p:cTn id="20" dur="3000"/>
                                        <p:tgtEl>
                                          <p:spTgt spid="12">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Effect transition="in" filter="randombar(horizontal)">
                                      <p:cBhvr>
                                        <p:cTn id="25" dur="3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9C8205B-3638-48A4-996E-38DAB12357ED}"/>
              </a:ext>
            </a:extLst>
          </p:cNvPr>
          <p:cNvSpPr txBox="1"/>
          <p:nvPr/>
        </p:nvSpPr>
        <p:spPr>
          <a:xfrm>
            <a:off x="-8758" y="6027003"/>
            <a:ext cx="12192001" cy="830997"/>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ctr"/>
            <a:r>
              <a:rPr lang="en-US" sz="4800" b="1" dirty="0">
                <a:solidFill>
                  <a:srgbClr val="0033CC"/>
                </a:solidFill>
                <a:latin typeface="Aharoni" panose="02010803020104030203" pitchFamily="2" charset="-79"/>
                <a:cs typeface="Aharoni" panose="02010803020104030203" pitchFamily="2" charset="-79"/>
              </a:rPr>
              <a:t>WEALTHCOME</a:t>
            </a:r>
            <a:r>
              <a:rPr lang="en-US" sz="4800" dirty="0">
                <a:solidFill>
                  <a:srgbClr val="0033CC"/>
                </a:solidFill>
                <a:latin typeface="Abadi Extra Light" panose="020B0204020104020204" pitchFamily="34" charset="0"/>
                <a:cs typeface="Aharoni" panose="02010803020104030203" pitchFamily="2" charset="-79"/>
              </a:rPr>
              <a:t> IN ADVANCE TO K.E.E.P.S.</a:t>
            </a:r>
          </a:p>
        </p:txBody>
      </p:sp>
      <p:sp>
        <p:nvSpPr>
          <p:cNvPr id="3" name="TextBox 2">
            <a:extLst>
              <a:ext uri="{FF2B5EF4-FFF2-40B4-BE49-F238E27FC236}">
                <a16:creationId xmlns:a16="http://schemas.microsoft.com/office/drawing/2014/main" id="{0C759482-1E0D-CB54-EB6D-FFE26AADED53}"/>
              </a:ext>
            </a:extLst>
          </p:cNvPr>
          <p:cNvSpPr txBox="1"/>
          <p:nvPr/>
        </p:nvSpPr>
        <p:spPr>
          <a:xfrm>
            <a:off x="324466" y="363915"/>
            <a:ext cx="11562734" cy="646331"/>
          </a:xfrm>
          <a:prstGeom prst="rect">
            <a:avLst/>
          </a:prstGeom>
          <a:noFill/>
        </p:spPr>
        <p:txBody>
          <a:bodyPr wrap="square" rtlCol="0">
            <a:spAutoFit/>
          </a:bodyPr>
          <a:lstStyle/>
          <a:p>
            <a:pPr algn="ctr"/>
            <a:r>
              <a:rPr lang="en-US" sz="3600" dirty="0">
                <a:solidFill>
                  <a:srgbClr val="0033CC"/>
                </a:solidFill>
                <a:latin typeface="Arial Black" panose="020B0A04020102020204" pitchFamily="34" charset="0"/>
              </a:rPr>
              <a:t>FINANCIAL FREEDOM IS A DECISION AWAY</a:t>
            </a:r>
          </a:p>
        </p:txBody>
      </p:sp>
      <p:pic>
        <p:nvPicPr>
          <p:cNvPr id="7" name="Picture 6">
            <a:extLst>
              <a:ext uri="{FF2B5EF4-FFF2-40B4-BE49-F238E27FC236}">
                <a16:creationId xmlns:a16="http://schemas.microsoft.com/office/drawing/2014/main" id="{370F056D-BEFF-BBE7-BF35-38AE10FB0070}"/>
              </a:ext>
            </a:extLst>
          </p:cNvPr>
          <p:cNvPicPr>
            <a:picLocks noChangeAspect="1"/>
          </p:cNvPicPr>
          <p:nvPr/>
        </p:nvPicPr>
        <p:blipFill>
          <a:blip r:embed="rId3">
            <a:alphaModFix amt="20000"/>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643493" y="257465"/>
            <a:ext cx="6343069" cy="6343069"/>
          </a:xfrm>
          <a:prstGeom prst="rect">
            <a:avLst/>
          </a:prstGeom>
        </p:spPr>
      </p:pic>
      <p:sp>
        <p:nvSpPr>
          <p:cNvPr id="4" name="TextBox 3">
            <a:extLst>
              <a:ext uri="{FF2B5EF4-FFF2-40B4-BE49-F238E27FC236}">
                <a16:creationId xmlns:a16="http://schemas.microsoft.com/office/drawing/2014/main" id="{F423B5C3-AE8C-4B41-998D-D1A2AE60E30F}"/>
              </a:ext>
            </a:extLst>
          </p:cNvPr>
          <p:cNvSpPr txBox="1"/>
          <p:nvPr/>
        </p:nvSpPr>
        <p:spPr>
          <a:xfrm>
            <a:off x="685799" y="1120245"/>
            <a:ext cx="10558463" cy="4401205"/>
          </a:xfrm>
          <a:prstGeom prst="rect">
            <a:avLst/>
          </a:prstGeom>
          <a:noFill/>
        </p:spPr>
        <p:txBody>
          <a:bodyPr wrap="square" rtlCol="0">
            <a:spAutoFit/>
          </a:bodyPr>
          <a:lstStyle/>
          <a:p>
            <a:pPr algn="ctr"/>
            <a:r>
              <a:rPr lang="en-US" sz="2800" dirty="0">
                <a:solidFill>
                  <a:srgbClr val="D18D05"/>
                </a:solidFill>
                <a:latin typeface="Arial Black" panose="020B0A04020102020204" pitchFamily="34" charset="0"/>
              </a:rPr>
              <a:t>EACH MEMBER HAS THE POWER TO CHANGE THEIR FINANCIAL FUTURE, BY 1</a:t>
            </a:r>
            <a:r>
              <a:rPr lang="en-US" sz="2800" baseline="30000" dirty="0">
                <a:solidFill>
                  <a:srgbClr val="D18D05"/>
                </a:solidFill>
                <a:latin typeface="Arial Black" panose="020B0A04020102020204" pitchFamily="34" charset="0"/>
              </a:rPr>
              <a:t>ST</a:t>
            </a:r>
            <a:r>
              <a:rPr lang="en-US" sz="2800" dirty="0">
                <a:solidFill>
                  <a:srgbClr val="D18D05"/>
                </a:solidFill>
                <a:latin typeface="Arial Black" panose="020B0A04020102020204" pitchFamily="34" charset="0"/>
              </a:rPr>
              <a:t> LEARNING THE BIBLICAL &amp; PRACTICAL PRINCIPLES OF WEALTH, THEN EARNING A PASSIVE INCOME FOR COMPLETION OF THE KEEPS ONLINE UNIVERSITY COURSES. LASTLY, APPLYING WHAT YOU’VE LEARNED TO ENSURE WHAT YOU EARN, GARNERS YOU A SECURE FINANCIAL FUTURE THAT ALLOWS YOU TO  LEND YOUR FINANCIAL SUPPORT TO THE </a:t>
            </a:r>
          </a:p>
          <a:p>
            <a:pPr algn="ctr"/>
            <a:r>
              <a:rPr lang="en-US" sz="2800" dirty="0">
                <a:solidFill>
                  <a:srgbClr val="D18D05"/>
                </a:solidFill>
                <a:latin typeface="Arial Black" panose="020B0A04020102020204" pitchFamily="34" charset="0"/>
              </a:rPr>
              <a:t>CHURCH OR ORGANIZATION OF YOUR CHOICE</a:t>
            </a:r>
            <a:endParaRPr lang="en-US" sz="3200" dirty="0">
              <a:solidFill>
                <a:srgbClr val="D18D05"/>
              </a:solidFill>
              <a:latin typeface="Arial Black" panose="020B0A04020102020204" pitchFamily="34" charset="0"/>
            </a:endParaRPr>
          </a:p>
        </p:txBody>
      </p:sp>
    </p:spTree>
    <p:extLst>
      <p:ext uri="{BB962C8B-B14F-4D97-AF65-F5344CB8AC3E}">
        <p14:creationId xmlns:p14="http://schemas.microsoft.com/office/powerpoint/2010/main" val="13581478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9895</TotalTime>
  <Words>2437</Words>
  <Application>Microsoft Office PowerPoint</Application>
  <PresentationFormat>Widescreen</PresentationFormat>
  <Paragraphs>247</Paragraphs>
  <Slides>16</Slides>
  <Notes>16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Meiryo</vt:lpstr>
      <vt:lpstr>Microsoft YaHei</vt:lpstr>
      <vt:lpstr>Abadi Extra Light</vt:lpstr>
      <vt:lpstr>Aharoni</vt:lpstr>
      <vt:lpstr>Amasis MT Pro</vt:lpstr>
      <vt:lpstr>Amasis MT Pro Black</vt:lpstr>
      <vt:lpstr>Arial</vt:lpstr>
      <vt:lpstr>Arial Black</vt:lpstr>
      <vt:lpstr>Calibri</vt:lpstr>
      <vt:lpstr>Calibri Light</vt:lpstr>
      <vt:lpstr>Segoe UI</vt:lpstr>
      <vt:lpstr>Vrinda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ROGDEKSTOP</dc:creator>
  <cp:lastModifiedBy>Haile Lindsay</cp:lastModifiedBy>
  <cp:revision>2031</cp:revision>
  <dcterms:created xsi:type="dcterms:W3CDTF">2019-11-15T05:39:33Z</dcterms:created>
  <dcterms:modified xsi:type="dcterms:W3CDTF">2023-01-31T22:02:59Z</dcterms:modified>
</cp:coreProperties>
</file>