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85" r:id="rId15"/>
    <p:sldId id="275" r:id="rId16"/>
    <p:sldId id="270" r:id="rId17"/>
    <p:sldId id="272" r:id="rId18"/>
    <p:sldId id="271" r:id="rId19"/>
    <p:sldId id="276" r:id="rId20"/>
    <p:sldId id="286" r:id="rId21"/>
    <p:sldId id="287" r:id="rId22"/>
    <p:sldId id="274" r:id="rId23"/>
    <p:sldId id="273" r:id="rId24"/>
    <p:sldId id="280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815D68-6CE6-470C-BA71-D2DD12CAFB70}" v="802" dt="2022-05-28T13:49:19.538"/>
    <p1510:client id="{6665A7ED-35FE-4166-876D-B31993AC1043}" v="5" dt="2022-05-28T14:30:08.417"/>
    <p1510:client id="{8C66761A-13DE-4743-9EE2-C11F2C7DF063}" v="16" dt="2022-05-27T23:15:05.335"/>
    <p1510:client id="{A23FF525-F531-4E36-85E9-5F701BBA3B50}" v="1558" dt="2022-05-28T02:50:46.861"/>
    <p1510:client id="{C405576D-F9F1-4E61-A09C-92C017FE63BC}" v="73" dt="2022-05-29T15:46:50.532"/>
    <p1510:client id="{F6357C5B-DC50-438F-B71D-6F9549BA49E8}" v="849" dt="2022-05-29T22:59:26.0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14" y="8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6DB5A-ECDA-473E-B476-119C82555947}" type="datetimeFigureOut">
              <a:t>30/05/2022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FEC302-76B2-4C37-B0A4-83E813929946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9203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82577D-A779-03E4-73C5-46AF97080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B1E6F8A-517E-A40B-B714-1C64473074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B1BE08-D984-BBC5-A22E-87252BA23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C5B2540-2507-3BFD-BE95-939594E5E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049716F-5760-09CA-90C0-43791CFA4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2414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1BA952-8CF3-A117-FF52-0486147DD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77C164C-1DA5-3AF6-C958-ECD1ED7A3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589F82B-960E-6E4E-7EE9-E02097FDB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8487492-192B-3556-52B7-055092524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0BD1940-BF86-DDA4-32DD-0A69D36CF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3976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D4D577-8253-8FB9-1ED8-D38C351F9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5CC8FB6-21DC-18A4-9789-59AA706A86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09D18A2-13FA-26FF-0893-3722D09CD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FD6E7A4-4C9E-64EF-1754-E526444EE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821CAC1-0DB4-B5E8-FD35-93248E92D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7996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50040E-764D-5A51-33FA-F3F61D433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71D8381-7400-5373-318F-1B7195592B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BA7882B-D850-61F5-8E6D-CE7B458D9E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AFA2E34-0093-FABF-5AE5-8459A7367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0B08CBE-958B-924F-31DF-32051612E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3EDC1C0-BCB6-7DC2-83BA-4171E2BDA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3269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B43005-B92B-38FF-BF1A-A84FB1F25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5A9B7AB-3746-1A22-A60E-552020381B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7023C2F-1D45-4EEB-5430-4C149CD032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2CE9BC6-1412-568C-3013-03ABAFF1D9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5615599C-3F23-92FC-297B-708EDD17FD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FB01F424-DBDC-7CF3-E43C-93B69ED4F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28956BAA-38F4-F452-CC38-857720EE1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0659F079-9D69-50C7-86C5-430CDF1C0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5400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030D72-10C7-0A6A-2320-2D04EF65A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076BE04D-BE84-C845-2339-F59E51216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3E08233-FF0E-8655-9194-32967153E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3BB3ABB-E440-AF1F-E402-E6AFDFB16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9893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3E9BA2E-DD91-189E-06AA-03B66DA24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2BCC6039-D76A-9E7D-FF20-F9809E064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F9EF79B-4A93-B741-F46D-35A391178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3100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E1A233-6139-9921-13FF-420477771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1B22694-DC76-DE84-09BE-BA01AF905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45D519A-9B0B-82F5-5F93-D8CA4F4547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100643B-85CC-7C86-6FE0-8CA8CD03B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44532DE-CD0A-D5EC-0692-258508097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D550A4D-39EE-3EAB-6B5A-DE5D8B1BD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4189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B0BF0D-B01C-02A9-358A-7B3A3FDF5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F85DE7F-0E93-EFC2-AE6D-637E9EFFB3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83BBD93-5AA0-F8FD-FBF8-2E465A8CE1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1C883C5-3AB4-EBD1-6E33-D3545C063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2A31BDD-F0C7-F978-5748-F097D7627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27AE38A-9CF8-34EA-FBE2-3A4A237DD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0919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1F079C-0A0D-33D2-C68C-3942193DA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F442983-2CE1-7C8F-EB3F-8FD6A1A363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E0CFE5F-3642-E224-EB54-6C07CBF72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B052005-64DF-8953-B906-26741C9DD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B61F129-5A34-AC6C-541D-12BE5835F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7223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238569E-803D-6F7E-DA08-3BD775D9F6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50CB7BE-AA6F-9D0B-A88E-8F77C75BFB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8518A3C-9CF7-58B3-4DE9-DD1DFECC3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ECF4730-B17A-20EB-2916-D2BC6FD2E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36A1AB4-94DC-7C92-3849-865459CC1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4298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3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3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70F31D7D-B8DA-B80E-E955-D2F96B571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F1909BA-F05C-D3CD-E04A-0EE8F47F10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8989B49-F58D-2563-FECC-D9ADE95F59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AD569-3E38-46F8-8EE1-E740019B3228}" type="datetimeFigureOut">
              <a:rPr lang="pt-BR" smtClean="0"/>
              <a:t>30/05/2022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5FE3A68-7ABE-ECA2-8C5A-D029DBF934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DE981C9-4A2E-6E9B-4D0E-391D91EDA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3C4A8-03F6-4C0E-82EF-7CE12E74E2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560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2.png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.png"/><Relationship Id="rId5" Type="http://schemas.openxmlformats.org/officeDocument/2006/relationships/image" Target="../media/image19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Toxoplasmose – Wikipédia, a enciclopédia livre">
            <a:extLst>
              <a:ext uri="{FF2B5EF4-FFF2-40B4-BE49-F238E27FC236}">
                <a16:creationId xmlns:a16="http://schemas.microsoft.com/office/drawing/2014/main" id="{A6E14B3E-C6FC-2A6C-C09C-74E1807582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6" t="21443" r="75624" b="50971"/>
          <a:stretch/>
        </p:blipFill>
        <p:spPr bwMode="auto">
          <a:xfrm rot="972380">
            <a:off x="5808406" y="5613583"/>
            <a:ext cx="575188" cy="85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A634EB24-3631-1583-551A-74204F42D9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4335" y="1605122"/>
            <a:ext cx="9144000" cy="1655763"/>
          </a:xfrm>
        </p:spPr>
        <p:txBody>
          <a:bodyPr>
            <a:normAutofit/>
          </a:bodyPr>
          <a:lstStyle/>
          <a:p>
            <a:r>
              <a:rPr lang="pt-BR" sz="8000" b="1" i="0" dirty="0">
                <a:effectLst/>
                <a:latin typeface="Poor Richard" panose="02080502050505020702" pitchFamily="18" charset="0"/>
              </a:rPr>
              <a:t>TOXOPLASMOSE</a:t>
            </a:r>
            <a:endParaRPr lang="pt-BR" sz="8000" dirty="0">
              <a:latin typeface="Poor Richard" panose="02080502050505020702" pitchFamily="18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F8D3358-CF74-45C0-C519-F593B394E8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4444" y="3560388"/>
            <a:ext cx="10037823" cy="322451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Amanda</a:t>
            </a:r>
            <a:r>
              <a:rPr lang="pt-BR" sz="1800" dirty="0">
                <a:latin typeface="Calibri"/>
                <a:ea typeface="Calibri" panose="020F0502020204030204" pitchFamily="34" charset="0"/>
                <a:cs typeface="Times New Roman"/>
              </a:rPr>
              <a:t> Vieira Lima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Ana Paula </a:t>
            </a:r>
            <a:r>
              <a:rPr lang="pt-BR" sz="1800" dirty="0">
                <a:latin typeface="Calibri"/>
                <a:ea typeface="Calibri" panose="020F0502020204030204" pitchFamily="34" charset="0"/>
                <a:cs typeface="Times New Roman"/>
              </a:rPr>
              <a:t>Cordeiro Lima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Gabriela</a:t>
            </a:r>
            <a:r>
              <a:rPr lang="pt-BR" sz="1800" dirty="0">
                <a:latin typeface="Calibri"/>
                <a:ea typeface="Calibri" panose="020F0502020204030204" pitchFamily="34" charset="0"/>
                <a:cs typeface="Times New Roman"/>
              </a:rPr>
              <a:t> Marques Silva</a:t>
            </a:r>
            <a:endParaRPr lang="pt-BR" sz="1800" dirty="0">
              <a:effectLst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Jaqueline Moreira dos Santos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Luana Muniz dos Passos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Marcela Oliveira de Toledo</a:t>
            </a:r>
          </a:p>
        </p:txBody>
      </p:sp>
      <p:pic>
        <p:nvPicPr>
          <p:cNvPr id="4098" name="Picture 2" descr="Toxoplasmose – Wikipédia, a enciclopédia livre">
            <a:extLst>
              <a:ext uri="{FF2B5EF4-FFF2-40B4-BE49-F238E27FC236}">
                <a16:creationId xmlns:a16="http://schemas.microsoft.com/office/drawing/2014/main" id="{E83C2145-672F-D72C-497A-FB32C1DB0E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6" t="21443" r="75624" b="50971"/>
          <a:stretch/>
        </p:blipFill>
        <p:spPr bwMode="auto">
          <a:xfrm rot="972380">
            <a:off x="545690" y="457199"/>
            <a:ext cx="575188" cy="85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oxoplasmose – Wikipédia, a enciclopédia livre">
            <a:extLst>
              <a:ext uri="{FF2B5EF4-FFF2-40B4-BE49-F238E27FC236}">
                <a16:creationId xmlns:a16="http://schemas.microsoft.com/office/drawing/2014/main" id="{32FC3757-C7AD-BDB3-CCBA-DA70711DF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65272"/>
          <a:stretch/>
        </p:blipFill>
        <p:spPr bwMode="auto">
          <a:xfrm>
            <a:off x="9338612" y="793138"/>
            <a:ext cx="2549011" cy="109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oxoplasmose – Wikipédia, a enciclopédia livre">
            <a:extLst>
              <a:ext uri="{FF2B5EF4-FFF2-40B4-BE49-F238E27FC236}">
                <a16:creationId xmlns:a16="http://schemas.microsoft.com/office/drawing/2014/main" id="{EE2E1B90-3AEE-E309-21ED-F1F1D425BD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87" r="23832" b="83013"/>
          <a:stretch/>
        </p:blipFill>
        <p:spPr bwMode="auto">
          <a:xfrm>
            <a:off x="5678129" y="1161845"/>
            <a:ext cx="545691" cy="57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Toxoplasmose – Wikipédia, a enciclopédia livre">
            <a:extLst>
              <a:ext uri="{FF2B5EF4-FFF2-40B4-BE49-F238E27FC236}">
                <a16:creationId xmlns:a16="http://schemas.microsoft.com/office/drawing/2014/main" id="{9C18AC32-DD7A-3045-BD62-4BD47227A8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87" r="23832" b="83013"/>
          <a:stretch/>
        </p:blipFill>
        <p:spPr bwMode="auto">
          <a:xfrm>
            <a:off x="2644877" y="4681384"/>
            <a:ext cx="545691" cy="57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Toxoplasmose – Wikipédia, a enciclopédia livre">
            <a:extLst>
              <a:ext uri="{FF2B5EF4-FFF2-40B4-BE49-F238E27FC236}">
                <a16:creationId xmlns:a16="http://schemas.microsoft.com/office/drawing/2014/main" id="{506C6A2C-FB10-3194-752B-E47130753D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87" r="23832" b="83013"/>
          <a:stretch/>
        </p:blipFill>
        <p:spPr bwMode="auto">
          <a:xfrm>
            <a:off x="7939548" y="4104968"/>
            <a:ext cx="545691" cy="57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Toxoplasmose – Wikipédia, a enciclopédia livre">
            <a:extLst>
              <a:ext uri="{FF2B5EF4-FFF2-40B4-BE49-F238E27FC236}">
                <a16:creationId xmlns:a16="http://schemas.microsoft.com/office/drawing/2014/main" id="{D14E539A-9F29-FCCE-0217-F3135616E8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87" r="23832" b="83013"/>
          <a:stretch/>
        </p:blipFill>
        <p:spPr bwMode="auto">
          <a:xfrm>
            <a:off x="938980" y="2105664"/>
            <a:ext cx="545691" cy="57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Toxoplasmose – Wikipédia, a enciclopédia livre">
            <a:extLst>
              <a:ext uri="{FF2B5EF4-FFF2-40B4-BE49-F238E27FC236}">
                <a16:creationId xmlns:a16="http://schemas.microsoft.com/office/drawing/2014/main" id="{A6F8381D-8AF6-49DB-75EC-E4F4D8F472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65272"/>
          <a:stretch/>
        </p:blipFill>
        <p:spPr bwMode="auto">
          <a:xfrm>
            <a:off x="9045678" y="5379374"/>
            <a:ext cx="2549011" cy="109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Toxoplasmose – Wikipédia, a enciclopédia livre">
            <a:extLst>
              <a:ext uri="{FF2B5EF4-FFF2-40B4-BE49-F238E27FC236}">
                <a16:creationId xmlns:a16="http://schemas.microsoft.com/office/drawing/2014/main" id="{B3D76397-8212-B3A4-8B97-081571C96E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65272"/>
          <a:stretch/>
        </p:blipFill>
        <p:spPr bwMode="auto">
          <a:xfrm>
            <a:off x="368711" y="5550312"/>
            <a:ext cx="2549011" cy="1091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Toxoplasmose – Wikipédia, a enciclopédia livre">
            <a:extLst>
              <a:ext uri="{FF2B5EF4-FFF2-40B4-BE49-F238E27FC236}">
                <a16:creationId xmlns:a16="http://schemas.microsoft.com/office/drawing/2014/main" id="{2DCF276F-F211-18AB-08EC-0F670D073D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6" t="21443" r="75624" b="50971"/>
          <a:stretch/>
        </p:blipFill>
        <p:spPr bwMode="auto">
          <a:xfrm rot="972380">
            <a:off x="10775943" y="2457142"/>
            <a:ext cx="575188" cy="85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Toxoplasmose – Wikipédia, a enciclopédia livre">
            <a:extLst>
              <a:ext uri="{FF2B5EF4-FFF2-40B4-BE49-F238E27FC236}">
                <a16:creationId xmlns:a16="http://schemas.microsoft.com/office/drawing/2014/main" id="{9EE8CF43-1E10-E103-9E5C-1AAE47F2A8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6" t="21443" r="75624" b="50971"/>
          <a:stretch/>
        </p:blipFill>
        <p:spPr bwMode="auto">
          <a:xfrm rot="972380">
            <a:off x="3247103" y="813947"/>
            <a:ext cx="575188" cy="85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Subtítulo 2">
            <a:extLst>
              <a:ext uri="{FF2B5EF4-FFF2-40B4-BE49-F238E27FC236}">
                <a16:creationId xmlns:a16="http://schemas.microsoft.com/office/drawing/2014/main" id="{251410CF-F6D9-6457-25F6-30CA8CCF1183}"/>
              </a:ext>
            </a:extLst>
          </p:cNvPr>
          <p:cNvSpPr txBox="1">
            <a:spLocks/>
          </p:cNvSpPr>
          <p:nvPr/>
        </p:nvSpPr>
        <p:spPr>
          <a:xfrm>
            <a:off x="1919537" y="8249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dirty="0"/>
              <a:t>Instituto Adolfo Lutz</a:t>
            </a:r>
          </a:p>
          <a:p>
            <a:r>
              <a:rPr lang="pt-BR" b="1" dirty="0"/>
              <a:t>Curso de especialização Vigilância Laboratorial em Saúde Pública</a:t>
            </a:r>
          </a:p>
          <a:p>
            <a:endParaRPr lang="pt-BR" dirty="0"/>
          </a:p>
        </p:txBody>
      </p:sp>
      <p:pic>
        <p:nvPicPr>
          <p:cNvPr id="16" name="Picture 6" descr="Toxoplasmose – Wikipédia, a enciclopédia livre">
            <a:extLst>
              <a:ext uri="{FF2B5EF4-FFF2-40B4-BE49-F238E27FC236}">
                <a16:creationId xmlns:a16="http://schemas.microsoft.com/office/drawing/2014/main" id="{E6CD99A1-B127-56D5-9F75-F967383E80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87" r="23832" b="83013"/>
          <a:stretch/>
        </p:blipFill>
        <p:spPr bwMode="auto">
          <a:xfrm>
            <a:off x="11266644" y="149611"/>
            <a:ext cx="545691" cy="57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8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oxoplasmose – Wikipédia, a enciclopédia livre">
            <a:extLst>
              <a:ext uri="{FF2B5EF4-FFF2-40B4-BE49-F238E27FC236}">
                <a16:creationId xmlns:a16="http://schemas.microsoft.com/office/drawing/2014/main" id="{D4B7E0AE-34DE-4903-EC0A-EBE0A17E4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748" y="1787013"/>
            <a:ext cx="5070987" cy="507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449212C-B70C-08F4-2960-7AC44192B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b="1" i="0" dirty="0">
                <a:effectLst/>
                <a:latin typeface="Poor Richard" panose="02080502050505020702" pitchFamily="18" charset="0"/>
              </a:rPr>
              <a:t>O QUE É TOXOPLASMOSE?</a:t>
            </a:r>
            <a:endParaRPr lang="pt-BR" sz="4000" dirty="0">
              <a:latin typeface="Poor Richard" panose="02080502050505020702" pitchFamily="18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2970489-E005-3485-BE8A-116F2EEEB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l" fontAlgn="base"/>
            <a:r>
              <a:rPr lang="pt-BR" b="0" dirty="0">
                <a:effectLst/>
                <a:latin typeface="Calibri"/>
                <a:cs typeface="Times New Roman"/>
              </a:rPr>
              <a:t>protozoário chamado </a:t>
            </a:r>
            <a:r>
              <a:rPr lang="pt-BR" b="0" i="1" dirty="0">
                <a:effectLst/>
                <a:latin typeface="Calibri"/>
                <a:cs typeface="Times New Roman"/>
              </a:rPr>
              <a:t>Toxoplasma </a:t>
            </a:r>
            <a:r>
              <a:rPr lang="pt-BR" i="1" dirty="0" err="1">
                <a:latin typeface="Calibri"/>
                <a:cs typeface="Times New Roman"/>
              </a:rPr>
              <a:t>g</a:t>
            </a:r>
            <a:r>
              <a:rPr lang="pt-BR" b="0" i="1" dirty="0" err="1">
                <a:effectLst/>
                <a:latin typeface="Calibri"/>
                <a:cs typeface="Times New Roman"/>
              </a:rPr>
              <a:t>ondii</a:t>
            </a:r>
            <a:endParaRPr lang="pt-BR" b="0" i="1">
              <a:effectLst/>
              <a:latin typeface="Calibri"/>
              <a:cs typeface="Times New Roman"/>
            </a:endParaRPr>
          </a:p>
          <a:p>
            <a:pPr algn="l" fontAlgn="base"/>
            <a:r>
              <a:rPr lang="pt-BR" b="0" dirty="0">
                <a:effectLst/>
                <a:latin typeface="Calibri"/>
                <a:cs typeface="Times New Roman"/>
              </a:rPr>
              <a:t>fezes de gatos e outros felinos</a:t>
            </a:r>
          </a:p>
          <a:p>
            <a:pPr fontAlgn="base"/>
            <a:r>
              <a:rPr lang="pt-BR" b="0" dirty="0">
                <a:effectLst/>
                <a:latin typeface="Calibri"/>
                <a:cs typeface="Times New Roman"/>
              </a:rPr>
              <a:t>ingestão de água ou alimentos contaminados</a:t>
            </a:r>
            <a:r>
              <a:rPr lang="pt-BR" dirty="0">
                <a:latin typeface="Calibri"/>
                <a:cs typeface="Times New Roman"/>
              </a:rPr>
              <a:t> </a:t>
            </a:r>
            <a:endParaRPr lang="pt-BR" dirty="0">
              <a:latin typeface="Calibri"/>
              <a:cs typeface="Times New Roman" panose="02020603050405020304" pitchFamily="18" charset="0"/>
            </a:endParaRPr>
          </a:p>
          <a:p>
            <a:pPr algn="l" fontAlgn="base"/>
            <a:r>
              <a:rPr lang="pt-BR" b="0" dirty="0">
                <a:effectLst/>
                <a:latin typeface="Calibri"/>
                <a:cs typeface="Times New Roman"/>
              </a:rPr>
              <a:t>zoonoses mais comuns em todo o mundo</a:t>
            </a:r>
            <a:endParaRPr lang="pt-BR" dirty="0">
              <a:latin typeface="Calibri"/>
              <a:cs typeface="Times New Roman"/>
            </a:endParaRPr>
          </a:p>
          <a:p>
            <a:pPr algn="l" fontAlgn="base"/>
            <a:r>
              <a:rPr lang="pt-BR" b="0" i="0" dirty="0">
                <a:effectLst/>
                <a:latin typeface="Calibri"/>
                <a:cs typeface="Times New Roman"/>
              </a:rPr>
              <a:t>Casos agudos ou crônicos</a:t>
            </a:r>
          </a:p>
          <a:p>
            <a:endParaRPr lang="pt-BR" dirty="0">
              <a:latin typeface="Calibri"/>
              <a:cs typeface="Times New Roman" panose="02020603050405020304" pitchFamily="18" charset="0"/>
            </a:endParaRPr>
          </a:p>
        </p:txBody>
      </p:sp>
      <p:pic>
        <p:nvPicPr>
          <p:cNvPr id="4" name="slide tox">
            <a:hlinkClick r:id="" action="ppaction://media"/>
            <a:extLst>
              <a:ext uri="{FF2B5EF4-FFF2-40B4-BE49-F238E27FC236}">
                <a16:creationId xmlns:a16="http://schemas.microsoft.com/office/drawing/2014/main" id="{A67AF359-325E-BCB9-E431-27E9AC08BB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3855" y="61769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240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7C88CB5B-55BF-ECF9-D850-D5AC1FF97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4000" b="1" i="0" dirty="0">
                <a:effectLst/>
                <a:latin typeface="Poor Richard"/>
              </a:rPr>
              <a:t>FORMAS INFECTANTES E </a:t>
            </a:r>
            <a:r>
              <a:rPr lang="pt-BR" sz="4000" b="1" dirty="0">
                <a:latin typeface="Poor Richard"/>
              </a:rPr>
              <a:t>CICLO </a:t>
            </a:r>
            <a:r>
              <a:rPr lang="pt-BR" sz="4000" b="1" i="0" dirty="0">
                <a:effectLst/>
                <a:latin typeface="Poor Richard"/>
              </a:rPr>
              <a:t>DE VIDA</a:t>
            </a:r>
            <a:r>
              <a:rPr lang="pt-BR" sz="4000" b="1" dirty="0">
                <a:latin typeface="Poor Richard"/>
              </a:rPr>
              <a:t> </a:t>
            </a:r>
            <a:endParaRPr lang="pt-BR" sz="4000" dirty="0">
              <a:latin typeface="Poor Richard" panose="02080502050505020702" pitchFamily="18" charset="0"/>
            </a:endParaRPr>
          </a:p>
        </p:txBody>
      </p:sp>
      <p:pic>
        <p:nvPicPr>
          <p:cNvPr id="2050" name="Picture 2" descr="Formas evolutivas Toxoplasma gondii">
            <a:extLst>
              <a:ext uri="{FF2B5EF4-FFF2-40B4-BE49-F238E27FC236}">
                <a16:creationId xmlns:a16="http://schemas.microsoft.com/office/drawing/2014/main" id="{34DB8FE0-F577-0E9E-BD15-5EB15685DA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82"/>
          <a:stretch/>
        </p:blipFill>
        <p:spPr bwMode="auto">
          <a:xfrm>
            <a:off x="2268794" y="1128205"/>
            <a:ext cx="8115300" cy="572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3">
            <a:hlinkClick r:id="" action="ppaction://media"/>
            <a:extLst>
              <a:ext uri="{FF2B5EF4-FFF2-40B4-BE49-F238E27FC236}">
                <a16:creationId xmlns:a16="http://schemas.microsoft.com/office/drawing/2014/main" id="{81CCE8B0-AFB3-5B53-BFF8-189A1DE6DC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53800" y="61286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6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iclo biológico">
            <a:extLst>
              <a:ext uri="{FF2B5EF4-FFF2-40B4-BE49-F238E27FC236}">
                <a16:creationId xmlns:a16="http://schemas.microsoft.com/office/drawing/2014/main" id="{7C2E3127-F2EE-6329-6D90-DDF97DA668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9" t="11163" r="6135"/>
          <a:stretch/>
        </p:blipFill>
        <p:spPr bwMode="auto">
          <a:xfrm>
            <a:off x="1887794" y="44215"/>
            <a:ext cx="8716297" cy="676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4">
            <a:hlinkClick r:id="" action="ppaction://media"/>
            <a:extLst>
              <a:ext uri="{FF2B5EF4-FFF2-40B4-BE49-F238E27FC236}">
                <a16:creationId xmlns:a16="http://schemas.microsoft.com/office/drawing/2014/main" id="{661F9F28-891C-8B2D-9888-7F5E39D4CF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30098" y="59624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027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7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Foto de Transmissão De Parasitas De Toxoplasma Gondii Para O Feto Conceito  Médico e mais fotos de stock de Animal - iStock">
            <a:extLst>
              <a:ext uri="{FF2B5EF4-FFF2-40B4-BE49-F238E27FC236}">
                <a16:creationId xmlns:a16="http://schemas.microsoft.com/office/drawing/2014/main" id="{D3748081-B55B-8B89-E6F5-FC7DFA264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0258" y="5057830"/>
            <a:ext cx="3003755" cy="1726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CF3A0A85-2CFE-31C0-9756-A9E0D8503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7821"/>
            <a:ext cx="10515600" cy="1325563"/>
          </a:xfrm>
        </p:spPr>
        <p:txBody>
          <a:bodyPr/>
          <a:lstStyle/>
          <a:p>
            <a:pPr algn="ctr"/>
            <a:r>
              <a:rPr lang="pt-BR" sz="4000" b="1" dirty="0">
                <a:latin typeface="Poor Richard" panose="02080502050505020702" pitchFamily="18" charset="0"/>
              </a:rPr>
              <a:t>TRANSMISSÃO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ABDC225-044E-BD6B-0D2E-321BF57F2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904" y="1713797"/>
            <a:ext cx="11967713" cy="495319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pt-BR" dirty="0">
                <a:latin typeface="Calibri"/>
                <a:cs typeface="Times New Roman"/>
              </a:rPr>
              <a:t>Três vias principais:</a:t>
            </a:r>
          </a:p>
          <a:p>
            <a:pPr marL="457200" indent="-457200" algn="just">
              <a:buAutoNum type="arabicPeriod"/>
            </a:pPr>
            <a:r>
              <a:rPr lang="pt-BR" dirty="0">
                <a:latin typeface="Calibri"/>
                <a:cs typeface="Times New Roman"/>
              </a:rPr>
              <a:t>Ingestão de oocistos presentes em alimento ou água contaminadas, jardins, caixas de areia, latas de lixo ou disseminados mecanicamente por moscas, baratas, minhocas.</a:t>
            </a:r>
          </a:p>
          <a:p>
            <a:pPr marL="0" indent="0" algn="just">
              <a:buNone/>
            </a:pPr>
            <a:endParaRPr lang="pt-BR" dirty="0">
              <a:latin typeface="Calibri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t-BR" dirty="0">
                <a:latin typeface="Calibri"/>
                <a:cs typeface="Times New Roman"/>
              </a:rPr>
              <a:t>2. Ingestão de cistos (contendo </a:t>
            </a:r>
            <a:r>
              <a:rPr lang="pt-BR" dirty="0" err="1">
                <a:latin typeface="Calibri"/>
                <a:cs typeface="Times New Roman"/>
              </a:rPr>
              <a:t>bradizoítos</a:t>
            </a:r>
            <a:r>
              <a:rPr lang="pt-BR" dirty="0">
                <a:latin typeface="Calibri"/>
                <a:cs typeface="Times New Roman"/>
              </a:rPr>
              <a:t>) em carne crua ou mal cozida especialmente de porco e carneiro.</a:t>
            </a:r>
          </a:p>
          <a:p>
            <a:pPr marL="0" indent="0" algn="just">
              <a:buNone/>
            </a:pPr>
            <a:endParaRPr lang="pt-BR" dirty="0">
              <a:latin typeface="Calibri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t-BR" dirty="0">
                <a:latin typeface="Calibri"/>
                <a:cs typeface="Times New Roman"/>
              </a:rPr>
              <a:t>3. Congênita ou transplacentária – transmissão dos </a:t>
            </a:r>
            <a:r>
              <a:rPr lang="pt-BR" dirty="0" err="1">
                <a:latin typeface="Calibri"/>
                <a:cs typeface="Times New Roman"/>
              </a:rPr>
              <a:t>taquizoítos</a:t>
            </a:r>
            <a:r>
              <a:rPr lang="pt-BR" dirty="0">
                <a:latin typeface="Calibri"/>
                <a:cs typeface="Times New Roman"/>
              </a:rPr>
              <a:t> </a:t>
            </a:r>
          </a:p>
          <a:p>
            <a:pPr marL="0" indent="0" algn="just">
              <a:buNone/>
            </a:pPr>
            <a:r>
              <a:rPr lang="pt-BR" dirty="0">
                <a:latin typeface="Calibri"/>
                <a:cs typeface="Times New Roman"/>
              </a:rPr>
              <a:t>para o feto.</a:t>
            </a:r>
            <a:endParaRPr lang="pt-BR" dirty="0"/>
          </a:p>
          <a:p>
            <a:pPr algn="just"/>
            <a:endParaRPr lang="pt-BR" sz="3200" dirty="0"/>
          </a:p>
        </p:txBody>
      </p:sp>
      <p:pic>
        <p:nvPicPr>
          <p:cNvPr id="5122" name="Picture 2" descr="Fotos de Alimentos contaminados, imagem para Alimentos contaminados ✓  Melhores imagens | Depositphotos">
            <a:extLst>
              <a:ext uri="{FF2B5EF4-FFF2-40B4-BE49-F238E27FC236}">
                <a16:creationId xmlns:a16="http://schemas.microsoft.com/office/drawing/2014/main" id="{75619872-ED22-D887-1AD9-95D40AD5E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0654" y="1"/>
            <a:ext cx="2201346" cy="1595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4" name="Picture 4" descr="Doenças Transmitidas por Alimentos (DTA) – Causa, Sintomas e Como Evitar! -  Baktron">
            <a:extLst>
              <a:ext uri="{FF2B5EF4-FFF2-40B4-BE49-F238E27FC236}">
                <a16:creationId xmlns:a16="http://schemas.microsoft.com/office/drawing/2014/main" id="{2575E1E0-090E-BEFE-387E-4A4B23BB1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04" y="191013"/>
            <a:ext cx="2908993" cy="1404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de 5">
            <a:hlinkClick r:id="" action="ppaction://media"/>
            <a:extLst>
              <a:ext uri="{FF2B5EF4-FFF2-40B4-BE49-F238E27FC236}">
                <a16:creationId xmlns:a16="http://schemas.microsoft.com/office/drawing/2014/main" id="{E8D9E3DA-6187-B9B6-92BE-79FBDEF116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13766" y="62316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62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oxoplasmosis: Signs, Symptoms, and Complications">
            <a:extLst>
              <a:ext uri="{FF2B5EF4-FFF2-40B4-BE49-F238E27FC236}">
                <a16:creationId xmlns:a16="http://schemas.microsoft.com/office/drawing/2014/main" id="{611ABAA3-1D7A-7E22-702E-BD4C1CFE3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883" y="-3688"/>
            <a:ext cx="4508739" cy="686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6A02056-3ADC-77B7-03D5-2DFDA4AC0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166668" y="-6182"/>
            <a:ext cx="10515600" cy="1325563"/>
          </a:xfrm>
        </p:spPr>
        <p:txBody>
          <a:bodyPr/>
          <a:lstStyle/>
          <a:p>
            <a:pPr algn="ctr"/>
            <a:r>
              <a:rPr lang="pt-BR" sz="4000" b="1" dirty="0">
                <a:latin typeface="Poor Richard" panose="02080502050505020702" pitchFamily="18" charset="0"/>
              </a:rPr>
              <a:t>PATOGENIA E INFECÇÃO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3755D4E-A66A-24CF-E65A-71AC18B28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81" y="1218740"/>
            <a:ext cx="10515600" cy="539529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pt-BR" dirty="0">
                <a:latin typeface="Calibri"/>
                <a:cs typeface="Times New Roman"/>
              </a:rPr>
              <a:t>Virulência da cepa do </a:t>
            </a:r>
            <a:r>
              <a:rPr lang="pt-BR" i="1" dirty="0">
                <a:latin typeface="Calibri"/>
                <a:cs typeface="Times New Roman"/>
              </a:rPr>
              <a:t>T. </a:t>
            </a:r>
            <a:r>
              <a:rPr lang="pt-BR" i="1" dirty="0" err="1">
                <a:latin typeface="Calibri"/>
                <a:cs typeface="Times New Roman"/>
              </a:rPr>
              <a:t>gondii</a:t>
            </a:r>
            <a:endParaRPr lang="pt-BR" i="1" dirty="0">
              <a:latin typeface="Calibri"/>
              <a:cs typeface="Times New Roman"/>
            </a:endParaRPr>
          </a:p>
          <a:p>
            <a:pPr algn="l"/>
            <a:r>
              <a:rPr lang="pt-BR" dirty="0">
                <a:latin typeface="Calibri"/>
                <a:cs typeface="Times New Roman"/>
              </a:rPr>
              <a:t>Imunidade do hospedeiro.</a:t>
            </a:r>
          </a:p>
          <a:p>
            <a:pPr algn="l"/>
            <a:r>
              <a:rPr lang="pt-BR" dirty="0">
                <a:latin typeface="Calibri"/>
                <a:cs typeface="Times New Roman"/>
              </a:rPr>
              <a:t>Assintomática ou até levar à morte.</a:t>
            </a:r>
          </a:p>
          <a:p>
            <a:pPr algn="l"/>
            <a:endParaRPr lang="pt-BR" dirty="0">
              <a:latin typeface="Calibri"/>
              <a:cs typeface="Times New Roman" panose="02020603050405020304" pitchFamily="18" charset="0"/>
            </a:endParaRPr>
          </a:p>
          <a:p>
            <a:pPr algn="l"/>
            <a:r>
              <a:rPr lang="pt-BR" dirty="0">
                <a:latin typeface="Calibri"/>
                <a:cs typeface="Times New Roman"/>
              </a:rPr>
              <a:t>Várias manifestações:</a:t>
            </a:r>
          </a:p>
          <a:p>
            <a:pPr lvl="1"/>
            <a:r>
              <a:rPr lang="pt-BR" dirty="0">
                <a:latin typeface="Calibri"/>
                <a:cs typeface="Times New Roman"/>
              </a:rPr>
              <a:t>Congênita ou pré-natal;</a:t>
            </a:r>
          </a:p>
          <a:p>
            <a:pPr lvl="1"/>
            <a:r>
              <a:rPr lang="pt-BR" dirty="0">
                <a:latin typeface="Calibri"/>
                <a:cs typeface="Times New Roman"/>
              </a:rPr>
              <a:t>Pós-natal;</a:t>
            </a:r>
          </a:p>
          <a:p>
            <a:pPr lvl="1"/>
            <a:r>
              <a:rPr lang="pt-BR" dirty="0">
                <a:latin typeface="Calibri"/>
                <a:cs typeface="Times New Roman"/>
              </a:rPr>
              <a:t>Ganglionar ou febril aguda;</a:t>
            </a:r>
          </a:p>
          <a:p>
            <a:pPr lvl="1"/>
            <a:r>
              <a:rPr lang="pt-BR" dirty="0">
                <a:latin typeface="Calibri"/>
                <a:cs typeface="Times New Roman"/>
              </a:rPr>
              <a:t>Ocular;</a:t>
            </a:r>
          </a:p>
          <a:p>
            <a:pPr lvl="1"/>
            <a:r>
              <a:rPr lang="pt-BR" dirty="0">
                <a:latin typeface="Calibri"/>
                <a:cs typeface="Times New Roman"/>
              </a:rPr>
              <a:t>Cutânea;</a:t>
            </a:r>
          </a:p>
          <a:p>
            <a:pPr lvl="1"/>
            <a:r>
              <a:rPr lang="pt-BR" dirty="0" err="1">
                <a:latin typeface="Calibri"/>
                <a:cs typeface="Times New Roman"/>
              </a:rPr>
              <a:t>Cerebro-espinal</a:t>
            </a:r>
            <a:r>
              <a:rPr lang="pt-BR" dirty="0">
                <a:latin typeface="Calibri"/>
                <a:cs typeface="Times New Roman"/>
              </a:rPr>
              <a:t> ou </a:t>
            </a:r>
            <a:r>
              <a:rPr lang="pt-BR" dirty="0" err="1">
                <a:latin typeface="Calibri"/>
                <a:cs typeface="Times New Roman"/>
              </a:rPr>
              <a:t>meningoencefálica</a:t>
            </a:r>
            <a:r>
              <a:rPr lang="pt-BR" dirty="0">
                <a:latin typeface="Calibri"/>
                <a:cs typeface="Times New Roman"/>
              </a:rPr>
              <a:t>;</a:t>
            </a:r>
          </a:p>
          <a:p>
            <a:pPr lvl="1"/>
            <a:r>
              <a:rPr lang="pt-BR" dirty="0">
                <a:latin typeface="Calibri"/>
                <a:cs typeface="Times New Roman"/>
              </a:rPr>
              <a:t>Generalizada.</a:t>
            </a:r>
          </a:p>
        </p:txBody>
      </p:sp>
      <p:pic>
        <p:nvPicPr>
          <p:cNvPr id="5" name="Slide 6">
            <a:hlinkClick r:id="" action="ppaction://media"/>
            <a:extLst>
              <a:ext uri="{FF2B5EF4-FFF2-40B4-BE49-F238E27FC236}">
                <a16:creationId xmlns:a16="http://schemas.microsoft.com/office/drawing/2014/main" id="{794439CE-7969-3E96-5F0E-4AF8B891A8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96353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33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12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66A43B-7407-D2D9-3D3C-1DEA93D98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704" y="0"/>
            <a:ext cx="10252587" cy="1168707"/>
          </a:xfrm>
        </p:spPr>
        <p:txBody>
          <a:bodyPr/>
          <a:lstStyle/>
          <a:p>
            <a:pPr algn="ctr"/>
            <a:r>
              <a:rPr lang="pt-BR" sz="4000" b="1" dirty="0">
                <a:latin typeface="Poor Richard" panose="02080502050505020702" pitchFamily="18" charset="0"/>
              </a:rPr>
              <a:t>ESTUDO DE CASO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4505795-8EF4-745F-46C2-3D253561CFB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879" t="25158" r="13639" b="-24"/>
          <a:stretch/>
        </p:blipFill>
        <p:spPr>
          <a:xfrm>
            <a:off x="728574" y="950143"/>
            <a:ext cx="10734849" cy="5907857"/>
          </a:xfrm>
          <a:prstGeom prst="rect">
            <a:avLst/>
          </a:prstGeom>
        </p:spPr>
      </p:pic>
      <p:pic>
        <p:nvPicPr>
          <p:cNvPr id="3" name="Slide 7">
            <a:hlinkClick r:id="" action="ppaction://media"/>
            <a:extLst>
              <a:ext uri="{FF2B5EF4-FFF2-40B4-BE49-F238E27FC236}">
                <a16:creationId xmlns:a16="http://schemas.microsoft.com/office/drawing/2014/main" id="{133B67B2-6528-43A7-8C3C-07138630D9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72602" y="61286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83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m 5" descr="Uma imagem contendo Diagrama&#10;&#10;Descrição gerada automaticamente">
            <a:extLst>
              <a:ext uri="{FF2B5EF4-FFF2-40B4-BE49-F238E27FC236}">
                <a16:creationId xmlns:a16="http://schemas.microsoft.com/office/drawing/2014/main" id="{E891519D-D739-62B0-774D-0D9B3EE82A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705" r="5369" b="-1"/>
          <a:stretch/>
        </p:blipFill>
        <p:spPr>
          <a:xfrm>
            <a:off x="20" y="10"/>
            <a:ext cx="5872134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73061B2-CA6A-062F-193F-A6BB607F2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3034" y="234203"/>
            <a:ext cx="6162726" cy="625906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pt-BR" b="1" dirty="0">
                <a:latin typeface="Poor Richard"/>
                <a:cs typeface="Calibri"/>
              </a:rPr>
              <a:t>Dados do caso</a:t>
            </a:r>
          </a:p>
          <a:p>
            <a:pPr marL="0" indent="0" algn="just">
              <a:buNone/>
            </a:pPr>
            <a:endParaRPr lang="pt-BR" sz="2000" b="1" dirty="0">
              <a:cs typeface="Calibri"/>
            </a:endParaRPr>
          </a:p>
          <a:p>
            <a:pPr algn="just"/>
            <a:r>
              <a:rPr lang="pt-BR" sz="2400" dirty="0">
                <a:cs typeface="Calibri"/>
              </a:rPr>
              <a:t>Surto de Toxoplasmose no primeiro semestre de 2018 com pico de notificação os meses de março e abril em Santa Maria – SC;</a:t>
            </a:r>
          </a:p>
          <a:p>
            <a:pPr algn="just"/>
            <a:r>
              <a:rPr lang="pt-BR" sz="2400" dirty="0">
                <a:cs typeface="Calibri"/>
              </a:rPr>
              <a:t>Aumento de casos com Síndrome Clínica;</a:t>
            </a:r>
          </a:p>
          <a:p>
            <a:pPr algn="just"/>
            <a:r>
              <a:rPr lang="pt-BR" sz="2400" dirty="0">
                <a:cs typeface="Calibri"/>
              </a:rPr>
              <a:t>Principais sintomas: febre, mialgia, cefaleia, erupção cutânea, sinais gastrointestinais e respiratórios leves;</a:t>
            </a:r>
          </a:p>
          <a:p>
            <a:pPr algn="just"/>
            <a:r>
              <a:rPr lang="pt-BR" sz="2400" dirty="0">
                <a:latin typeface="Calibri" panose="020F0502020204030204"/>
                <a:cs typeface="Calibri"/>
              </a:rPr>
              <a:t>902 casos confirmados laboratorialmente e 260 permaneceram sob investigação.</a:t>
            </a:r>
          </a:p>
          <a:p>
            <a:pPr algn="just"/>
            <a:r>
              <a:rPr lang="pt-BR" sz="2400" dirty="0">
                <a:latin typeface="Calibri" panose="020F0502020204030204"/>
                <a:cs typeface="Calibri"/>
              </a:rPr>
              <a:t>Dos confirmados: </a:t>
            </a:r>
          </a:p>
          <a:p>
            <a:pPr lvl="1" algn="just"/>
            <a:r>
              <a:rPr lang="pt-BR" dirty="0">
                <a:latin typeface="Calibri" panose="020F0502020204030204"/>
                <a:cs typeface="Calibri"/>
              </a:rPr>
              <a:t>135 (15%) eram gestantes, sendo 3 óbitos fetais; 9 abortos e 28 casos de toxoplasmose congênita.</a:t>
            </a:r>
            <a:endParaRPr lang="pt" dirty="0">
              <a:latin typeface="Calibri"/>
              <a:cs typeface="Calibri"/>
            </a:endParaRPr>
          </a:p>
          <a:p>
            <a:pPr algn="just"/>
            <a:endParaRPr lang="pt-BR" sz="2000" dirty="0">
              <a:cs typeface="Calibri"/>
            </a:endParaRPr>
          </a:p>
        </p:txBody>
      </p:sp>
      <p:pic>
        <p:nvPicPr>
          <p:cNvPr id="2" name="Slide 8">
            <a:hlinkClick r:id="" action="ppaction://media"/>
            <a:extLst>
              <a:ext uri="{FF2B5EF4-FFF2-40B4-BE49-F238E27FC236}">
                <a16:creationId xmlns:a16="http://schemas.microsoft.com/office/drawing/2014/main" id="{DCFD9245-1231-85E5-7358-3E21FADC87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90368" y="61884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08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1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m 4">
            <a:extLst>
              <a:ext uri="{FF2B5EF4-FFF2-40B4-BE49-F238E27FC236}">
                <a16:creationId xmlns:a16="http://schemas.microsoft.com/office/drawing/2014/main" id="{B7DD63CD-592E-43E1-1734-643B465655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934" r="18315" b="-2"/>
          <a:stretch/>
        </p:blipFill>
        <p:spPr>
          <a:xfrm>
            <a:off x="419154" y="554151"/>
            <a:ext cx="5555283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13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48E97FA-E10D-1809-25F8-E2836C0CFA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6394" y="2070667"/>
            <a:ext cx="5288351" cy="182119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pt" sz="2400">
                <a:latin typeface="Calibri"/>
                <a:cs typeface="Calibri"/>
              </a:rPr>
              <a:t>A distribuição temporal e espacial dos casos sugerem uma Infecção transmitida pela água ou  por alimentos.</a:t>
            </a:r>
            <a:endParaRPr lang="pt" sz="2400">
              <a:solidFill>
                <a:srgbClr val="000000">
                  <a:alpha val="80000"/>
                </a:srgbClr>
              </a:solidFill>
              <a:latin typeface="Calibri"/>
              <a:cs typeface="Calibri"/>
            </a:endParaRPr>
          </a:p>
        </p:txBody>
      </p:sp>
      <p:sp>
        <p:nvSpPr>
          <p:cNvPr id="17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Slide9">
            <a:hlinkClick r:id="" action="ppaction://media"/>
            <a:extLst>
              <a:ext uri="{FF2B5EF4-FFF2-40B4-BE49-F238E27FC236}">
                <a16:creationId xmlns:a16="http://schemas.microsoft.com/office/drawing/2014/main" id="{07A9A737-26EF-2A5C-470D-6AB6775BBE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27759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662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5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E8E2A8-C727-C15B-E2B5-54C1A3887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6879" y="192597"/>
            <a:ext cx="4290204" cy="1339940"/>
          </a:xfrm>
        </p:spPr>
        <p:txBody>
          <a:bodyPr/>
          <a:lstStyle/>
          <a:p>
            <a:pPr algn="ctr"/>
            <a:r>
              <a:rPr lang="pt-BR" b="1" dirty="0">
                <a:latin typeface="Poor Richard"/>
                <a:cs typeface="Calibri Light"/>
              </a:rPr>
              <a:t>Objetivo do Estudo</a:t>
            </a:r>
            <a:endParaRPr lang="pt-BR" b="1" dirty="0">
              <a:latin typeface="Poor Richard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D40B62D-4FCB-8A3B-81EA-FC7BD00BE2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60656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">
                <a:cs typeface="Calibri"/>
              </a:rPr>
              <a:t>Investigar possível envolvimento da água potável tratada como a origem do surto.</a:t>
            </a:r>
            <a:endParaRPr lang="pt-BR">
              <a:cs typeface="Calibri"/>
            </a:endParaRPr>
          </a:p>
        </p:txBody>
      </p:sp>
      <p:pic>
        <p:nvPicPr>
          <p:cNvPr id="4" name="Imagem 4" descr="Uma imagem contendo Gráfico&#10;&#10;Descrição gerada automaticamente">
            <a:extLst>
              <a:ext uri="{FF2B5EF4-FFF2-40B4-BE49-F238E27FC236}">
                <a16:creationId xmlns:a16="http://schemas.microsoft.com/office/drawing/2014/main" id="{03C18C2D-E4A1-FA73-03C6-10D1AD831B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0023" y="4004851"/>
            <a:ext cx="3677727" cy="2730184"/>
          </a:xfrm>
          <a:prstGeom prst="rect">
            <a:avLst/>
          </a:prstGeom>
        </p:spPr>
      </p:pic>
      <p:pic>
        <p:nvPicPr>
          <p:cNvPr id="5" name="Slide 10">
            <a:hlinkClick r:id="" action="ppaction://media"/>
            <a:extLst>
              <a:ext uri="{FF2B5EF4-FFF2-40B4-BE49-F238E27FC236}">
                <a16:creationId xmlns:a16="http://schemas.microsoft.com/office/drawing/2014/main" id="{038206BF-C2A8-7BC2-F81F-A8AD2ED138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4176" y="61977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71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908D1E-3070-5CAF-6610-3F67EC920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068"/>
            <a:ext cx="10515600" cy="1325563"/>
          </a:xfrm>
        </p:spPr>
        <p:txBody>
          <a:bodyPr/>
          <a:lstStyle/>
          <a:p>
            <a:pPr algn="ctr"/>
            <a:r>
              <a:rPr lang="pt-BR" b="1" dirty="0">
                <a:latin typeface="Poor Richard"/>
                <a:cs typeface="Calibri Light"/>
              </a:rPr>
              <a:t>Materiais e Métodos</a:t>
            </a:r>
            <a:endParaRPr lang="pt-BR" b="1" dirty="0">
              <a:latin typeface="Poor Richard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9A4C3C4-85B9-C43D-92A4-7CA964A87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483" y="1193021"/>
            <a:ext cx="5253485" cy="5012696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algn="just"/>
            <a:r>
              <a:rPr lang="pt">
                <a:latin typeface="Calibri"/>
                <a:cs typeface="Calibri"/>
              </a:rPr>
              <a:t>Exposição de 12 leitões  com 30 dias de vida isentos de exposição à patógenos contaminates;</a:t>
            </a:r>
            <a:endParaRPr lang="pt-BR">
              <a:latin typeface="Calibri"/>
              <a:cs typeface="Calibri"/>
            </a:endParaRPr>
          </a:p>
          <a:p>
            <a:pPr algn="just"/>
            <a:r>
              <a:rPr lang="pt">
                <a:latin typeface="Calibri"/>
                <a:cs typeface="Calibri"/>
              </a:rPr>
              <a:t> A água a ser testada com oocistos de </a:t>
            </a:r>
            <a:r>
              <a:rPr lang="pt" i="1">
                <a:latin typeface="Calibri"/>
                <a:cs typeface="Calibri"/>
              </a:rPr>
              <a:t>T. gondii</a:t>
            </a:r>
            <a:r>
              <a:rPr lang="pt">
                <a:latin typeface="Calibri"/>
                <a:cs typeface="Calibri"/>
              </a:rPr>
              <a:t> foi fornecida à vontade a 8 suínos durante 21 dias;</a:t>
            </a:r>
            <a:endParaRPr lang="pt-BR">
              <a:latin typeface="Calibri"/>
              <a:cs typeface="Calibri"/>
            </a:endParaRPr>
          </a:p>
          <a:p>
            <a:pPr algn="just"/>
            <a:r>
              <a:rPr lang="pt">
                <a:latin typeface="Calibri"/>
                <a:cs typeface="Calibri"/>
              </a:rPr>
              <a:t>A infecção foi monitorada por sorologia (IFI IgM) e investigação do DNA do protozoário por PCR em tecidos dos leitões e camundongos. </a:t>
            </a:r>
            <a:endParaRPr lang="pt-BR">
              <a:latin typeface="Calibri"/>
              <a:cs typeface="Calibri"/>
            </a:endParaRPr>
          </a:p>
          <a:p>
            <a:pPr algn="just"/>
            <a:r>
              <a:rPr lang="pt">
                <a:latin typeface="Calibri"/>
                <a:cs typeface="Calibri"/>
              </a:rPr>
              <a:t> O projeto foi aprovado pelo Comitê de Ética Animal (CEUA).</a:t>
            </a:r>
          </a:p>
        </p:txBody>
      </p:sp>
      <p:pic>
        <p:nvPicPr>
          <p:cNvPr id="4" name="Imagem 4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A37F76CC-59D1-A04E-37AD-FFABBA8DB7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476" t="32174" r="8681" b="35169"/>
          <a:stretch/>
        </p:blipFill>
        <p:spPr>
          <a:xfrm>
            <a:off x="5540492" y="1435776"/>
            <a:ext cx="6492677" cy="4864497"/>
          </a:xfrm>
          <a:prstGeom prst="rect">
            <a:avLst/>
          </a:prstGeom>
        </p:spPr>
      </p:pic>
      <p:pic>
        <p:nvPicPr>
          <p:cNvPr id="5" name="Slide 11">
            <a:hlinkClick r:id="" action="ppaction://media"/>
            <a:extLst>
              <a:ext uri="{FF2B5EF4-FFF2-40B4-BE49-F238E27FC236}">
                <a16:creationId xmlns:a16="http://schemas.microsoft.com/office/drawing/2014/main" id="{628A2760-BA27-E0BB-EDC6-F433DDB619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18223" y="62057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0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8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1693CE-D3A5-1F8E-E0A2-A0CB18990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710"/>
            <a:ext cx="10515600" cy="1325563"/>
          </a:xfrm>
        </p:spPr>
        <p:txBody>
          <a:bodyPr/>
          <a:lstStyle/>
          <a:p>
            <a:pPr algn="ctr"/>
            <a:r>
              <a:rPr lang="pt-BR" b="1" dirty="0">
                <a:latin typeface="Poor Richard"/>
                <a:cs typeface="Calibri Light"/>
              </a:rPr>
              <a:t>Inóculo e </a:t>
            </a:r>
            <a:r>
              <a:rPr lang="pt-BR" b="1" dirty="0" err="1">
                <a:latin typeface="Poor Richard"/>
                <a:cs typeface="Calibri Light"/>
              </a:rPr>
              <a:t>bioensaios</a:t>
            </a:r>
            <a:r>
              <a:rPr lang="pt-BR" b="1" dirty="0">
                <a:latin typeface="Poor Richard"/>
                <a:cs typeface="Calibri Light"/>
              </a:rPr>
              <a:t> em leitões</a:t>
            </a:r>
            <a:endParaRPr lang="pt-BR" b="1" dirty="0">
              <a:latin typeface="Poor Richard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3953C19-1428-E72B-F172-0593EF06C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351" y="1063625"/>
            <a:ext cx="11795185" cy="567405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pt-BR" dirty="0">
                <a:cs typeface="Calibri"/>
              </a:rPr>
              <a:t>O inóculo para os leitões consistiu em água coletada das seguintes fontes:</a:t>
            </a:r>
            <a:endParaRPr lang="pt-BR" dirty="0"/>
          </a:p>
          <a:p>
            <a:pPr marL="0" indent="0" algn="just">
              <a:buNone/>
            </a:pPr>
            <a:r>
              <a:rPr lang="pt-BR" dirty="0">
                <a:cs typeface="Calibri"/>
              </a:rPr>
              <a:t>A) Caixa d'água/torre  de domicílios de pacientes com diagnóstico positivo para toxoplasmose aguda;</a:t>
            </a:r>
          </a:p>
          <a:p>
            <a:pPr marL="0" indent="0" algn="just">
              <a:buNone/>
            </a:pPr>
            <a:r>
              <a:rPr lang="pt-BR" dirty="0">
                <a:latin typeface="Calibri" panose="020F0502020204030204"/>
                <a:cs typeface="Calibri"/>
              </a:rPr>
              <a:t>B) Água dos reservatórios da companhia de Água e Esgoto (CORSAM);</a:t>
            </a:r>
          </a:p>
          <a:p>
            <a:pPr marL="0" indent="0" algn="just">
              <a:buNone/>
            </a:pPr>
            <a:r>
              <a:rPr lang="pt-BR" dirty="0">
                <a:latin typeface="Calibri" panose="020F0502020204030204"/>
                <a:cs typeface="Calibri"/>
              </a:rPr>
              <a:t>C) Amostra de água coletada de fontes.</a:t>
            </a:r>
          </a:p>
          <a:p>
            <a:pPr marL="0" indent="0" algn="just">
              <a:buNone/>
            </a:pPr>
            <a:endParaRPr lang="pt" dirty="0">
              <a:cs typeface="Calibri"/>
            </a:endParaRPr>
          </a:p>
        </p:txBody>
      </p:sp>
      <p:pic>
        <p:nvPicPr>
          <p:cNvPr id="5" name="Imagem 5" descr="Diagrama&#10;&#10;Descrição gerada automaticamente">
            <a:extLst>
              <a:ext uri="{FF2B5EF4-FFF2-40B4-BE49-F238E27FC236}">
                <a16:creationId xmlns:a16="http://schemas.microsoft.com/office/drawing/2014/main" id="{1A60DC48-0559-21D8-C34D-63081D9E73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1645" y="2938509"/>
            <a:ext cx="4986067" cy="35689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Slide12">
            <a:hlinkClick r:id="" action="ppaction://media"/>
            <a:extLst>
              <a:ext uri="{FF2B5EF4-FFF2-40B4-BE49-F238E27FC236}">
                <a16:creationId xmlns:a16="http://schemas.microsoft.com/office/drawing/2014/main" id="{535D59D8-FF07-3ED4-2D35-D6F41A0643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50848" y="61280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91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7D2794B-D563-A6A9-FD4A-6F88E51AF0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93" y="1466190"/>
            <a:ext cx="3715108" cy="137522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pt" sz="1800" b="1">
                <a:ea typeface="+mn-lt"/>
                <a:cs typeface="+mn-lt"/>
              </a:rPr>
              <a:t>Controles positivos (#11 e #12)</a:t>
            </a:r>
            <a:endParaRPr lang="pt-BR" sz="1800" dirty="0">
              <a:ea typeface="+mn-lt"/>
              <a:cs typeface="+mn-lt"/>
            </a:endParaRPr>
          </a:p>
          <a:p>
            <a:pPr marL="0" indent="0" algn="just">
              <a:buNone/>
            </a:pPr>
            <a:r>
              <a:rPr lang="pt" sz="1800">
                <a:ea typeface="+mn-lt"/>
                <a:cs typeface="+mn-lt"/>
              </a:rPr>
              <a:t>Inoculados com taquizoítos de </a:t>
            </a:r>
            <a:r>
              <a:rPr lang="pt" sz="1800" i="1">
                <a:ea typeface="+mn-lt"/>
                <a:cs typeface="+mn-lt"/>
              </a:rPr>
              <a:t>T. gondii</a:t>
            </a:r>
            <a:r>
              <a:rPr lang="pt" sz="1800">
                <a:ea typeface="+mn-lt"/>
                <a:cs typeface="+mn-lt"/>
              </a:rPr>
              <a:t> injetados intraperitonealente e recebendo água ultrapura</a:t>
            </a:r>
            <a:r>
              <a:rPr lang="pt" sz="1800">
                <a:cs typeface="Calibri"/>
              </a:rPr>
              <a:t> (Milli-Q) até o final do estudo. </a:t>
            </a:r>
            <a:endParaRPr lang="pt-BR" sz="1800">
              <a:cs typeface="Calibri" panose="020F0502020204030204"/>
            </a:endParaRPr>
          </a:p>
        </p:txBody>
      </p:sp>
      <p:pic>
        <p:nvPicPr>
          <p:cNvPr id="4" name="Imagem 4">
            <a:extLst>
              <a:ext uri="{FF2B5EF4-FFF2-40B4-BE49-F238E27FC236}">
                <a16:creationId xmlns:a16="http://schemas.microsoft.com/office/drawing/2014/main" id="{81260410-F04E-2653-4E7F-2A26DD0F16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759" y="-7832"/>
            <a:ext cx="1664899" cy="1582798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F066D6C-086C-E4D9-53EF-6CC5F77583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0853" y="-7833"/>
            <a:ext cx="1664899" cy="1582798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7B1E64E-9900-81FD-54AA-9128DD3879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3682" y="35298"/>
            <a:ext cx="1664899" cy="158279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3791314-E392-C8CD-04C6-2EC6A6C423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5796" y="35299"/>
            <a:ext cx="1664899" cy="1582798"/>
          </a:xfrm>
          <a:prstGeom prst="rect">
            <a:avLst/>
          </a:prstGeom>
        </p:spPr>
      </p:pic>
      <p:sp>
        <p:nvSpPr>
          <p:cNvPr id="9" name="Espaço Reservado para Conteúdo 2">
            <a:extLst>
              <a:ext uri="{FF2B5EF4-FFF2-40B4-BE49-F238E27FC236}">
                <a16:creationId xmlns:a16="http://schemas.microsoft.com/office/drawing/2014/main" id="{484DFCC1-E235-8591-7741-8EDBE2751BC2}"/>
              </a:ext>
            </a:extLst>
          </p:cNvPr>
          <p:cNvSpPr txBox="1">
            <a:spLocks/>
          </p:cNvSpPr>
          <p:nvPr/>
        </p:nvSpPr>
        <p:spPr>
          <a:xfrm>
            <a:off x="8035505" y="1589836"/>
            <a:ext cx="2967487" cy="10014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" sz="1800" b="1">
                <a:ea typeface="+mn-lt"/>
                <a:cs typeface="+mn-lt"/>
              </a:rPr>
              <a:t>Controles ngativos (#1 e #2)</a:t>
            </a:r>
            <a:endParaRPr lang="pt-BR" sz="1800">
              <a:ea typeface="+mn-lt"/>
              <a:cs typeface="+mn-lt"/>
            </a:endParaRPr>
          </a:p>
          <a:p>
            <a:pPr marL="0" indent="0" algn="just">
              <a:buNone/>
            </a:pPr>
            <a:r>
              <a:rPr lang="pt" sz="1800">
                <a:ea typeface="+mn-lt"/>
                <a:cs typeface="+mn-lt"/>
              </a:rPr>
              <a:t>Receberam apenas água ultrapura</a:t>
            </a:r>
            <a:r>
              <a:rPr lang="pt" sz="1800">
                <a:cs typeface="Calibri"/>
              </a:rPr>
              <a:t> (Milli-Q) até o final do estudo. </a:t>
            </a:r>
            <a:endParaRPr lang="pt-BR" sz="1800">
              <a:cs typeface="Calibri" panose="020F0502020204030204"/>
            </a:endParaRPr>
          </a:p>
        </p:txBody>
      </p:sp>
      <p:pic>
        <p:nvPicPr>
          <p:cNvPr id="10" name="Imagem 4">
            <a:extLst>
              <a:ext uri="{FF2B5EF4-FFF2-40B4-BE49-F238E27FC236}">
                <a16:creationId xmlns:a16="http://schemas.microsoft.com/office/drawing/2014/main" id="{DC4C86F9-D4CA-AF6C-67DC-D89C5DCAA1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8966" y="4046582"/>
            <a:ext cx="1664899" cy="1582798"/>
          </a:xfrm>
          <a:prstGeom prst="rect">
            <a:avLst/>
          </a:prstGeom>
        </p:spPr>
      </p:pic>
      <p:pic>
        <p:nvPicPr>
          <p:cNvPr id="11" name="Imagem 4">
            <a:extLst>
              <a:ext uri="{FF2B5EF4-FFF2-40B4-BE49-F238E27FC236}">
                <a16:creationId xmlns:a16="http://schemas.microsoft.com/office/drawing/2014/main" id="{F257C349-FFDC-403D-F76F-A1479FB456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872" y="4046583"/>
            <a:ext cx="1664899" cy="1582798"/>
          </a:xfrm>
          <a:prstGeom prst="rect">
            <a:avLst/>
          </a:prstGeom>
        </p:spPr>
      </p:pic>
      <p:pic>
        <p:nvPicPr>
          <p:cNvPr id="12" name="Imagem 4">
            <a:extLst>
              <a:ext uri="{FF2B5EF4-FFF2-40B4-BE49-F238E27FC236}">
                <a16:creationId xmlns:a16="http://schemas.microsoft.com/office/drawing/2014/main" id="{348A5A90-3D7D-58A9-B06E-85129A2F0C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8966" y="2695110"/>
            <a:ext cx="1664899" cy="1582798"/>
          </a:xfrm>
          <a:prstGeom prst="rect">
            <a:avLst/>
          </a:prstGeom>
        </p:spPr>
      </p:pic>
      <p:pic>
        <p:nvPicPr>
          <p:cNvPr id="13" name="Imagem 4">
            <a:extLst>
              <a:ext uri="{FF2B5EF4-FFF2-40B4-BE49-F238E27FC236}">
                <a16:creationId xmlns:a16="http://schemas.microsoft.com/office/drawing/2014/main" id="{BC92FB67-5759-B897-6480-5CA44D5F8C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871" y="2695111"/>
            <a:ext cx="1664899" cy="1582798"/>
          </a:xfrm>
          <a:prstGeom prst="rect">
            <a:avLst/>
          </a:prstGeom>
        </p:spPr>
      </p:pic>
      <p:pic>
        <p:nvPicPr>
          <p:cNvPr id="14" name="Imagem 4">
            <a:extLst>
              <a:ext uri="{FF2B5EF4-FFF2-40B4-BE49-F238E27FC236}">
                <a16:creationId xmlns:a16="http://schemas.microsoft.com/office/drawing/2014/main" id="{C6A05596-BCCD-7678-C2D1-FE7211197A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9531" y="4060959"/>
            <a:ext cx="1664899" cy="1582798"/>
          </a:xfrm>
          <a:prstGeom prst="rect">
            <a:avLst/>
          </a:prstGeom>
        </p:spPr>
      </p:pic>
      <p:pic>
        <p:nvPicPr>
          <p:cNvPr id="15" name="Imagem 4">
            <a:extLst>
              <a:ext uri="{FF2B5EF4-FFF2-40B4-BE49-F238E27FC236}">
                <a16:creationId xmlns:a16="http://schemas.microsoft.com/office/drawing/2014/main" id="{0E784A29-9525-BC4C-E906-A5B7B2A55B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3683" y="4060960"/>
            <a:ext cx="1664899" cy="1582798"/>
          </a:xfrm>
          <a:prstGeom prst="rect">
            <a:avLst/>
          </a:prstGeom>
        </p:spPr>
      </p:pic>
      <p:pic>
        <p:nvPicPr>
          <p:cNvPr id="16" name="Imagem 4">
            <a:extLst>
              <a:ext uri="{FF2B5EF4-FFF2-40B4-BE49-F238E27FC236}">
                <a16:creationId xmlns:a16="http://schemas.microsoft.com/office/drawing/2014/main" id="{00BA192D-7655-A46E-9AB9-32D340EFE1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2022" y="2853261"/>
            <a:ext cx="1664899" cy="1582798"/>
          </a:xfrm>
          <a:prstGeom prst="rect">
            <a:avLst/>
          </a:prstGeom>
        </p:spPr>
      </p:pic>
      <p:pic>
        <p:nvPicPr>
          <p:cNvPr id="17" name="Imagem 4">
            <a:extLst>
              <a:ext uri="{FF2B5EF4-FFF2-40B4-BE49-F238E27FC236}">
                <a16:creationId xmlns:a16="http://schemas.microsoft.com/office/drawing/2014/main" id="{7B4D3256-FD97-2656-5633-3549DDE270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3682" y="2853262"/>
            <a:ext cx="1664899" cy="1582798"/>
          </a:xfrm>
          <a:prstGeom prst="rect">
            <a:avLst/>
          </a:prstGeom>
        </p:spPr>
      </p:pic>
      <p:sp>
        <p:nvSpPr>
          <p:cNvPr id="18" name="Espaço Reservado para Conteúdo 2">
            <a:extLst>
              <a:ext uri="{FF2B5EF4-FFF2-40B4-BE49-F238E27FC236}">
                <a16:creationId xmlns:a16="http://schemas.microsoft.com/office/drawing/2014/main" id="{70C720C5-DBB1-4192-7E12-89B102634F06}"/>
              </a:ext>
            </a:extLst>
          </p:cNvPr>
          <p:cNvSpPr txBox="1">
            <a:spLocks/>
          </p:cNvSpPr>
          <p:nvPr/>
        </p:nvSpPr>
        <p:spPr>
          <a:xfrm>
            <a:off x="329241" y="5543608"/>
            <a:ext cx="3413185" cy="9726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" sz="2000" b="1">
                <a:ea typeface="+mn-lt"/>
                <a:cs typeface="+mn-lt"/>
              </a:rPr>
              <a:t> (#3 a #6)</a:t>
            </a:r>
            <a:endParaRPr lang="pt-BR" sz="2000">
              <a:ea typeface="+mn-lt"/>
              <a:cs typeface="+mn-lt"/>
            </a:endParaRPr>
          </a:p>
          <a:p>
            <a:pPr marL="0" indent="0" algn="just">
              <a:buNone/>
            </a:pPr>
            <a:r>
              <a:rPr lang="pt" sz="2000">
                <a:ea typeface="+mn-lt"/>
                <a:cs typeface="+mn-lt"/>
              </a:rPr>
              <a:t>Receberam água dos tanques de água domésticos/públicos.</a:t>
            </a:r>
            <a:endParaRPr lang="pt" sz="2000">
              <a:cs typeface="Calibri" panose="020F0502020204030204"/>
            </a:endParaRPr>
          </a:p>
        </p:txBody>
      </p:sp>
      <p:sp>
        <p:nvSpPr>
          <p:cNvPr id="19" name="Espaço Reservado para Conteúdo 2">
            <a:extLst>
              <a:ext uri="{FF2B5EF4-FFF2-40B4-BE49-F238E27FC236}">
                <a16:creationId xmlns:a16="http://schemas.microsoft.com/office/drawing/2014/main" id="{FC67A4DD-15CD-1309-CDF3-2739FC1C48F5}"/>
              </a:ext>
            </a:extLst>
          </p:cNvPr>
          <p:cNvSpPr txBox="1">
            <a:spLocks/>
          </p:cNvSpPr>
          <p:nvPr/>
        </p:nvSpPr>
        <p:spPr>
          <a:xfrm>
            <a:off x="7992372" y="5644249"/>
            <a:ext cx="3096883" cy="95828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" b="1">
                <a:ea typeface="+mn-lt"/>
                <a:cs typeface="+mn-lt"/>
              </a:rPr>
              <a:t> (#7 a #10)</a:t>
            </a:r>
            <a:endParaRPr lang="pt-BR" dirty="0">
              <a:ea typeface="+mn-lt"/>
              <a:cs typeface="+mn-lt"/>
            </a:endParaRPr>
          </a:p>
          <a:p>
            <a:pPr marL="0" indent="0" algn="just">
              <a:buNone/>
            </a:pPr>
            <a:r>
              <a:rPr lang="pt">
                <a:ea typeface="+mn-lt"/>
                <a:cs typeface="+mn-lt"/>
              </a:rPr>
              <a:t>Receberam água doméstica /da fonte.</a:t>
            </a:r>
            <a:endParaRPr lang="pt">
              <a:cs typeface="Calibri" panose="020F0502020204030204"/>
            </a:endParaRP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3DCC2C23-10C3-8F9D-05B7-6E4C80643EBD}"/>
              </a:ext>
            </a:extLst>
          </p:cNvPr>
          <p:cNvSpPr txBox="1"/>
          <p:nvPr/>
        </p:nvSpPr>
        <p:spPr>
          <a:xfrm>
            <a:off x="4192439" y="3085381"/>
            <a:ext cx="3447690" cy="175432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pt-BR" dirty="0"/>
              <a:t>Consumo médio de água contaminada é de </a:t>
            </a:r>
            <a:r>
              <a:rPr lang="pt-BR" b="1" dirty="0"/>
              <a:t>3,5 (L/animal) </a:t>
            </a:r>
            <a:r>
              <a:rPr lang="pt-BR" dirty="0"/>
              <a:t>e posteriormente </a:t>
            </a:r>
            <a:r>
              <a:rPr lang="pt"/>
              <a:t>receberam água ultrapura (Milli-Q) até o final do estudo durante 21 dias.</a:t>
            </a:r>
            <a:endParaRPr lang="pt-BR">
              <a:ea typeface="+mn-lt"/>
              <a:cs typeface="+mn-lt"/>
            </a:endParaRPr>
          </a:p>
          <a:p>
            <a:endParaRPr lang="pt-BR" b="1" dirty="0">
              <a:cs typeface="Calibri"/>
            </a:endParaRPr>
          </a:p>
        </p:txBody>
      </p:sp>
      <p:pic>
        <p:nvPicPr>
          <p:cNvPr id="2" name="Slide 13">
            <a:hlinkClick r:id="" action="ppaction://media"/>
            <a:extLst>
              <a:ext uri="{FF2B5EF4-FFF2-40B4-BE49-F238E27FC236}">
                <a16:creationId xmlns:a16="http://schemas.microsoft.com/office/drawing/2014/main" id="{83DCD410-CECB-F7F4-31F9-4DE8E1FAB5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0727" y="60982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68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2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1AF3A45-F3A8-01AF-8E29-B79449EEC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pt-BR" sz="3600" b="1">
                <a:latin typeface="Poor Richard"/>
                <a:cs typeface="Calibri Light"/>
              </a:rPr>
              <a:t>Monitoramento Clínico e Coleta de Amostras</a:t>
            </a:r>
            <a:endParaRPr lang="pt-BR" sz="3600" b="1">
              <a:latin typeface="Poor Richard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A2655C1-3E19-9D19-161F-DC8D843D6A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507" y="3637660"/>
            <a:ext cx="3375779" cy="17773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pt-BR" sz="2400" dirty="0">
                <a:cs typeface="Calibri"/>
              </a:rPr>
              <a:t>Os animais foram monitorados clinicamente diariamente.</a:t>
            </a:r>
            <a:endParaRPr lang="pt-BR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Imagem 5">
            <a:extLst>
              <a:ext uri="{FF2B5EF4-FFF2-40B4-BE49-F238E27FC236}">
                <a16:creationId xmlns:a16="http://schemas.microsoft.com/office/drawing/2014/main" id="{21ADDE82-B8C3-50DB-68CA-AB0F280DBB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3268" y="1324154"/>
            <a:ext cx="1981200" cy="1981200"/>
          </a:xfrm>
          <a:prstGeom prst="rect">
            <a:avLst/>
          </a:prstGeom>
        </p:spPr>
      </p:pic>
      <p:pic>
        <p:nvPicPr>
          <p:cNvPr id="6" name="Imagem 6" descr="Ícone&#10;&#10;Descrição gerada automaticamente">
            <a:extLst>
              <a:ext uri="{FF2B5EF4-FFF2-40B4-BE49-F238E27FC236}">
                <a16:creationId xmlns:a16="http://schemas.microsoft.com/office/drawing/2014/main" id="{BBCD3AA4-1657-5293-C9F3-1CAABBE13B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5533" y="1323525"/>
            <a:ext cx="1823050" cy="2370647"/>
          </a:xfrm>
          <a:prstGeom prst="rect">
            <a:avLst/>
          </a:prstGeom>
        </p:spPr>
      </p:pic>
      <p:sp>
        <p:nvSpPr>
          <p:cNvPr id="14" name="Espaço Reservado para Conteúdo 2">
            <a:extLst>
              <a:ext uri="{FF2B5EF4-FFF2-40B4-BE49-F238E27FC236}">
                <a16:creationId xmlns:a16="http://schemas.microsoft.com/office/drawing/2014/main" id="{4EFEECCB-7C91-D2E9-688D-1F391044C410}"/>
              </a:ext>
            </a:extLst>
          </p:cNvPr>
          <p:cNvSpPr txBox="1">
            <a:spLocks/>
          </p:cNvSpPr>
          <p:nvPr/>
        </p:nvSpPr>
        <p:spPr>
          <a:xfrm>
            <a:off x="7303061" y="3827441"/>
            <a:ext cx="3706459" cy="20504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400" dirty="0">
                <a:cs typeface="Calibri"/>
              </a:rPr>
              <a:t>O sangue para sorologia foi coletado nos dias 0, 7, 15 e 21 (durante o teste de administração de água) e depois nos dias 28 e 35.</a:t>
            </a:r>
            <a:endParaRPr lang="pt-BR"/>
          </a:p>
        </p:txBody>
      </p:sp>
      <p:pic>
        <p:nvPicPr>
          <p:cNvPr id="4" name="Slide 14">
            <a:hlinkClick r:id="" action="ppaction://media"/>
            <a:extLst>
              <a:ext uri="{FF2B5EF4-FFF2-40B4-BE49-F238E27FC236}">
                <a16:creationId xmlns:a16="http://schemas.microsoft.com/office/drawing/2014/main" id="{811C02E4-2231-D728-B4E9-C1852FC287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48533" y="61201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940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028591-2584-26DE-727A-61D3DF31D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>
                <a:latin typeface="Poor Richard"/>
                <a:cs typeface="Calibri Light"/>
              </a:rPr>
              <a:t>Coleta dos Tecidos </a:t>
            </a:r>
            <a:endParaRPr lang="pt-BR" b="1">
              <a:latin typeface="Poor Richard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6E53A0B-2ACE-5E72-4B95-684A114FB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pt-BR" dirty="0">
                <a:cs typeface="Calibri"/>
              </a:rPr>
              <a:t>Leitões inoculados foram eutanasiados em abatedouro no dia 60 para coleta de tecidos. Cérebro, parênquima pulmonar e miocárdio foram obtidos dos animais para análise ( PCR e </a:t>
            </a:r>
            <a:r>
              <a:rPr lang="pt-BR" dirty="0" err="1">
                <a:cs typeface="Calibri"/>
              </a:rPr>
              <a:t>bioensaios</a:t>
            </a:r>
            <a:r>
              <a:rPr lang="pt-BR" dirty="0">
                <a:cs typeface="Calibri"/>
              </a:rPr>
              <a:t> de camundongo). </a:t>
            </a:r>
          </a:p>
          <a:p>
            <a:r>
              <a:rPr lang="pt-BR" dirty="0">
                <a:cs typeface="Calibri"/>
              </a:rPr>
              <a:t>Foram utilizados 18 camundongos suíços e divididos em grupos de 3 animais cada, cada grupo foi inoculado com tecidos digeridos dos oito leitões </a:t>
            </a:r>
            <a:r>
              <a:rPr lang="pt-BR" dirty="0" err="1">
                <a:cs typeface="Calibri"/>
              </a:rPr>
              <a:t>oculados</a:t>
            </a:r>
            <a:r>
              <a:rPr lang="pt-BR" dirty="0">
                <a:cs typeface="Calibri"/>
              </a:rPr>
              <a:t>.</a:t>
            </a:r>
          </a:p>
        </p:txBody>
      </p:sp>
      <p:pic>
        <p:nvPicPr>
          <p:cNvPr id="5" name="Imagem 7" descr="Diagrama&#10;&#10;Descrição gerada automaticamente">
            <a:extLst>
              <a:ext uri="{FF2B5EF4-FFF2-40B4-BE49-F238E27FC236}">
                <a16:creationId xmlns:a16="http://schemas.microsoft.com/office/drawing/2014/main" id="{3A164E1F-7BB0-69E4-2916-E61B5A1E62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143" t="19048" r="17460" b="23278"/>
          <a:stretch/>
        </p:blipFill>
        <p:spPr>
          <a:xfrm>
            <a:off x="8016816" y="4604494"/>
            <a:ext cx="3995029" cy="2074381"/>
          </a:xfrm>
          <a:prstGeom prst="rect">
            <a:avLst/>
          </a:prstGeom>
        </p:spPr>
      </p:pic>
      <p:pic>
        <p:nvPicPr>
          <p:cNvPr id="4" name="Slide 15">
            <a:hlinkClick r:id="" action="ppaction://media"/>
            <a:extLst>
              <a:ext uri="{FF2B5EF4-FFF2-40B4-BE49-F238E27FC236}">
                <a16:creationId xmlns:a16="http://schemas.microsoft.com/office/drawing/2014/main" id="{3F883B4A-EC35-98EF-45AA-09ECB23567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8600" y="61769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87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028591-2584-26DE-727A-61D3DF31D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>
                <a:latin typeface="Poor Richard"/>
                <a:cs typeface="Calibri Light"/>
              </a:rPr>
              <a:t>Coleta dos Tecidos </a:t>
            </a:r>
            <a:endParaRPr lang="pt-BR" b="1">
              <a:latin typeface="Poor Richard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6E53A0B-2ACE-5E72-4B95-684A114FB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238" y="1566833"/>
            <a:ext cx="11478883" cy="324428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pt-BR" dirty="0">
                <a:cs typeface="Calibri"/>
              </a:rPr>
              <a:t>Os camundongos foram monitorados diariamente</a:t>
            </a:r>
            <a:r>
              <a:rPr lang="pt-BR" dirty="0">
                <a:latin typeface="Calibri"/>
                <a:cs typeface="Calibri"/>
              </a:rPr>
              <a:t>;</a:t>
            </a:r>
            <a:endParaRPr lang="pt-BR" dirty="0"/>
          </a:p>
          <a:p>
            <a:pPr algn="just"/>
            <a:r>
              <a:rPr lang="pt">
                <a:latin typeface="Calibri"/>
                <a:cs typeface="Calibri"/>
              </a:rPr>
              <a:t>Os animais que desenvolveram sinais de toxoplasmose aguda foram eutanasiados com </a:t>
            </a:r>
            <a:r>
              <a:rPr lang="pt" dirty="0">
                <a:latin typeface="Calibri"/>
                <a:cs typeface="Calibri"/>
              </a:rPr>
              <a:t>Tiopental ;</a:t>
            </a:r>
            <a:endParaRPr lang="pt"/>
          </a:p>
          <a:p>
            <a:pPr algn="just"/>
            <a:r>
              <a:rPr lang="pt">
                <a:latin typeface="Calibri"/>
                <a:cs typeface="Calibri"/>
              </a:rPr>
              <a:t>Os  que morrem após doença aguda foram submetidos a lavagem peritoneal para investigação de taquizoítos.</a:t>
            </a:r>
            <a:endParaRPr lang="pt"/>
          </a:p>
          <a:p>
            <a:pPr algn="just"/>
            <a:r>
              <a:rPr lang="pt">
                <a:latin typeface="Calibri"/>
                <a:cs typeface="Calibri"/>
              </a:rPr>
              <a:t>Os camundongos que permaneceram saudáveis ​​foram sacrificados no dia 45 para coleta de tecidos. </a:t>
            </a:r>
          </a:p>
        </p:txBody>
      </p:sp>
      <p:pic>
        <p:nvPicPr>
          <p:cNvPr id="5" name="Imagem 7" descr="Diagrama&#10;&#10;Descrição gerada automaticamente">
            <a:extLst>
              <a:ext uri="{FF2B5EF4-FFF2-40B4-BE49-F238E27FC236}">
                <a16:creationId xmlns:a16="http://schemas.microsoft.com/office/drawing/2014/main" id="{DD8B5471-2DC3-95E6-3EDF-630CB2A4E61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143" t="19048" r="17460" b="23278"/>
          <a:stretch/>
        </p:blipFill>
        <p:spPr>
          <a:xfrm>
            <a:off x="8016816" y="4604494"/>
            <a:ext cx="3995029" cy="2074381"/>
          </a:xfrm>
          <a:prstGeom prst="rect">
            <a:avLst/>
          </a:prstGeom>
        </p:spPr>
      </p:pic>
      <p:pic>
        <p:nvPicPr>
          <p:cNvPr id="4" name="Slide 16">
            <a:hlinkClick r:id="" action="ppaction://media"/>
            <a:extLst>
              <a:ext uri="{FF2B5EF4-FFF2-40B4-BE49-F238E27FC236}">
                <a16:creationId xmlns:a16="http://schemas.microsoft.com/office/drawing/2014/main" id="{95369DC6-F9D2-F4A5-497A-204A8374B3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0155" y="62335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77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2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A210FF-E3DB-F486-D4AA-534CD8D39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91"/>
            <a:ext cx="10515600" cy="1325563"/>
          </a:xfrm>
        </p:spPr>
        <p:txBody>
          <a:bodyPr/>
          <a:lstStyle/>
          <a:p>
            <a:pPr algn="ctr"/>
            <a:r>
              <a:rPr lang="pt-BR" b="1" dirty="0">
                <a:latin typeface="Poor Richard"/>
                <a:cs typeface="Calibri Light"/>
              </a:rPr>
              <a:t>Extração de DNA e PCR</a:t>
            </a:r>
            <a:endParaRPr lang="pt-BR" b="1">
              <a:latin typeface="Poor Richard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99909AE-F93D-6204-2796-65587FD12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578" y="3579663"/>
            <a:ext cx="3024998" cy="1403979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 algn="just">
              <a:buNone/>
            </a:pPr>
            <a:r>
              <a:rPr lang="pt-BR" dirty="0">
                <a:cs typeface="Calibri"/>
              </a:rPr>
              <a:t>Três fragmentos de tecido de cada cérebro, </a:t>
            </a:r>
            <a:r>
              <a:rPr lang="pt">
                <a:latin typeface="Calibri"/>
                <a:cs typeface="Calibri"/>
              </a:rPr>
              <a:t>pulmão e coração de camundongos inoculados foram submetidos à extração de DNA independentemente. </a:t>
            </a:r>
            <a:endParaRPr lang="pt-BR">
              <a:latin typeface="Calibri"/>
              <a:cs typeface="Calibri"/>
            </a:endParaRPr>
          </a:p>
        </p:txBody>
      </p:sp>
      <p:pic>
        <p:nvPicPr>
          <p:cNvPr id="5" name="Imagem 5" descr="Uma imagem contendo comida, placar&#10;&#10;Descrição gerada automaticamente">
            <a:extLst>
              <a:ext uri="{FF2B5EF4-FFF2-40B4-BE49-F238E27FC236}">
                <a16:creationId xmlns:a16="http://schemas.microsoft.com/office/drawing/2014/main" id="{F842CE3D-50CB-5726-A44D-69380390ED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960000">
            <a:off x="4484425" y="1390175"/>
            <a:ext cx="1938068" cy="1995577"/>
          </a:xfrm>
          <a:prstGeom prst="rect">
            <a:avLst/>
          </a:prstGeom>
        </p:spPr>
      </p:pic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07315E2F-5B41-6536-EEA9-587FADD4E8F2}"/>
              </a:ext>
            </a:extLst>
          </p:cNvPr>
          <p:cNvSpPr txBox="1">
            <a:spLocks/>
          </p:cNvSpPr>
          <p:nvPr/>
        </p:nvSpPr>
        <p:spPr>
          <a:xfrm>
            <a:off x="8006751" y="3588289"/>
            <a:ext cx="3197525" cy="12026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">
                <a:latin typeface="Calibri"/>
                <a:cs typeface="Calibri"/>
              </a:rPr>
              <a:t>Realizado PCR convencional (eletroforese em gel de agarose) e visualizados sob luz UV. </a:t>
            </a:r>
            <a:endParaRPr lang="pt">
              <a:cs typeface="Calibri"/>
            </a:endParaRPr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CFFD7657-C702-F3CB-9C93-EE31211E5BBA}"/>
              </a:ext>
            </a:extLst>
          </p:cNvPr>
          <p:cNvSpPr txBox="1">
            <a:spLocks/>
          </p:cNvSpPr>
          <p:nvPr/>
        </p:nvSpPr>
        <p:spPr>
          <a:xfrm>
            <a:off x="4191000" y="3582539"/>
            <a:ext cx="2579298" cy="147586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">
                <a:latin typeface="Calibri"/>
                <a:cs typeface="Calibri"/>
              </a:rPr>
              <a:t>O DNA extraído de taquizoítos da cepa RH e água ultrapura foi usada como controle positivo e negativo, respectivamente. </a:t>
            </a:r>
            <a:endParaRPr lang="pt-BR">
              <a:latin typeface="Calibri" panose="020F0502020204030204"/>
              <a:cs typeface="Calibri"/>
            </a:endParaRPr>
          </a:p>
          <a:p>
            <a:pPr marL="0" indent="0" algn="just">
              <a:buNone/>
            </a:pPr>
            <a:endParaRPr lang="pt" dirty="0">
              <a:latin typeface="Calibri"/>
              <a:cs typeface="Calibri"/>
            </a:endParaRPr>
          </a:p>
          <a:p>
            <a:pPr algn="just"/>
            <a:endParaRPr lang="pt-BR" dirty="0">
              <a:cs typeface="Calibri"/>
            </a:endParaRPr>
          </a:p>
        </p:txBody>
      </p:sp>
      <p:pic>
        <p:nvPicPr>
          <p:cNvPr id="12" name="Imagem 12">
            <a:extLst>
              <a:ext uri="{FF2B5EF4-FFF2-40B4-BE49-F238E27FC236}">
                <a16:creationId xmlns:a16="http://schemas.microsoft.com/office/drawing/2014/main" id="{A21DDADC-B11E-7E2B-9382-6A748E24FA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278" y="1387685"/>
            <a:ext cx="2188952" cy="2055423"/>
          </a:xfrm>
          <a:prstGeom prst="rect">
            <a:avLst/>
          </a:prstGeom>
        </p:spPr>
      </p:pic>
      <p:pic>
        <p:nvPicPr>
          <p:cNvPr id="13" name="Imagem 13" descr="Diagrama&#10;&#10;Descrição gerada automaticamente">
            <a:extLst>
              <a:ext uri="{FF2B5EF4-FFF2-40B4-BE49-F238E27FC236}">
                <a16:creationId xmlns:a16="http://schemas.microsoft.com/office/drawing/2014/main" id="{08E5CAFE-A5E7-EFAE-6542-B0908CD364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05004" y="1001950"/>
            <a:ext cx="2743200" cy="2438705"/>
          </a:xfrm>
          <a:prstGeom prst="rect">
            <a:avLst/>
          </a:prstGeom>
        </p:spPr>
      </p:pic>
      <p:pic>
        <p:nvPicPr>
          <p:cNvPr id="6" name="Slide 17">
            <a:hlinkClick r:id="" action="ppaction://media"/>
            <a:extLst>
              <a:ext uri="{FF2B5EF4-FFF2-40B4-BE49-F238E27FC236}">
                <a16:creationId xmlns:a16="http://schemas.microsoft.com/office/drawing/2014/main" id="{9423A479-E31D-B324-1339-03E6F6D48E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81509" y="62343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02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18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E028591-2584-26DE-727A-61D3DF31D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0811" y="421984"/>
            <a:ext cx="5458838" cy="1325563"/>
          </a:xfrm>
        </p:spPr>
        <p:txBody>
          <a:bodyPr>
            <a:normAutofit/>
          </a:bodyPr>
          <a:lstStyle/>
          <a:p>
            <a:r>
              <a:rPr lang="pt-BR" b="1" dirty="0">
                <a:latin typeface="Poor Richard"/>
                <a:cs typeface="Calibri Light"/>
              </a:rPr>
              <a:t>Resultados Sorologia</a:t>
            </a:r>
            <a:endParaRPr lang="pt-BR" b="1">
              <a:latin typeface="Poor Richard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Imagem 6" descr="Ícone&#10;&#10;Descrição gerada automaticamente">
            <a:extLst>
              <a:ext uri="{FF2B5EF4-FFF2-40B4-BE49-F238E27FC236}">
                <a16:creationId xmlns:a16="http://schemas.microsoft.com/office/drawing/2014/main" id="{347DD8C3-DCCB-CEC3-26A2-F6FC5E9E67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0" y="79972"/>
            <a:ext cx="1716920" cy="202820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6E53A0B-2ACE-5E72-4B95-684A114FB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547" y="2257613"/>
            <a:ext cx="5458838" cy="41925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" sz="2000">
                <a:latin typeface="Calibri"/>
                <a:cs typeface="Calibri"/>
              </a:rPr>
              <a:t>Todos os leitões (# 3–#10) recebendo água de teste, bem como os controles positivos (#11 e 12) foram soroconvertidos para </a:t>
            </a:r>
            <a:r>
              <a:rPr lang="pt" sz="2000" i="1">
                <a:latin typeface="Calibri"/>
                <a:cs typeface="Calibri"/>
              </a:rPr>
              <a:t>T. gondii</a:t>
            </a:r>
            <a:r>
              <a:rPr lang="pt" sz="2000">
                <a:latin typeface="Calibri"/>
                <a:cs typeface="Calibri"/>
              </a:rPr>
              <a:t> no dia 21;</a:t>
            </a:r>
            <a:endParaRPr lang="pt-BR" sz="2000">
              <a:latin typeface="Calibri"/>
              <a:cs typeface="Calibri"/>
            </a:endParaRPr>
          </a:p>
          <a:p>
            <a:r>
              <a:rPr lang="pt" sz="2000">
                <a:latin typeface="Calibri"/>
                <a:cs typeface="Calibri"/>
              </a:rPr>
              <a:t>Anticorpos de </a:t>
            </a:r>
            <a:r>
              <a:rPr lang="pt" sz="2000" i="1">
                <a:latin typeface="Calibri"/>
                <a:cs typeface="Calibri"/>
              </a:rPr>
              <a:t>T. gondii </a:t>
            </a:r>
            <a:r>
              <a:rPr lang="pt" sz="2000">
                <a:latin typeface="Calibri"/>
                <a:cs typeface="Calibri"/>
              </a:rPr>
              <a:t>foram detectados pela primeira vez em 75% (6/8) dos animais no dia 7 e em 100% (8/8) no dia 21.</a:t>
            </a:r>
            <a:endParaRPr lang="pt-BR" sz="2000" dirty="0">
              <a:latin typeface="Calibri"/>
              <a:cs typeface="Calibri"/>
            </a:endParaRPr>
          </a:p>
          <a:p>
            <a:r>
              <a:rPr lang="pt" sz="2000">
                <a:latin typeface="Calibri"/>
                <a:cs typeface="Calibri"/>
              </a:rPr>
              <a:t>Os leitões de controle negativo (#1 e #2)  que receberam água ultra pura Milli - Q permaneceram soronegativos.</a:t>
            </a:r>
          </a:p>
        </p:txBody>
      </p:sp>
      <p:pic>
        <p:nvPicPr>
          <p:cNvPr id="6" name="Google Shape;235;p18">
            <a:extLst>
              <a:ext uri="{FF2B5EF4-FFF2-40B4-BE49-F238E27FC236}">
                <a16:creationId xmlns:a16="http://schemas.microsoft.com/office/drawing/2014/main" id="{F39860B2-6D29-58F8-9727-9CD36D518203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39274" t="13426" r="12060" b="13889"/>
          <a:stretch/>
        </p:blipFill>
        <p:spPr>
          <a:xfrm>
            <a:off x="5405886" y="2256026"/>
            <a:ext cx="6563678" cy="451218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Slide 18">
            <a:hlinkClick r:id="" action="ppaction://media"/>
            <a:extLst>
              <a:ext uri="{FF2B5EF4-FFF2-40B4-BE49-F238E27FC236}">
                <a16:creationId xmlns:a16="http://schemas.microsoft.com/office/drawing/2014/main" id="{EDFA14D9-2D0C-6828-69B9-3DE7575353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59964" y="61675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07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8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699EAC21-FDF1-F4E6-1B89-68D361D96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114" y="120058"/>
            <a:ext cx="8952535" cy="1325563"/>
          </a:xfrm>
        </p:spPr>
        <p:txBody>
          <a:bodyPr>
            <a:normAutofit/>
          </a:bodyPr>
          <a:lstStyle/>
          <a:p>
            <a:r>
              <a:rPr lang="pt-BR" b="1" dirty="0">
                <a:latin typeface="Poor Richard"/>
                <a:cs typeface="Calibri Light"/>
              </a:rPr>
              <a:t>Resultados teste DNA (PCR) - leitões</a:t>
            </a:r>
            <a:endParaRPr lang="pt-BR" b="1" dirty="0">
              <a:latin typeface="Poor Richard"/>
            </a:endParaRPr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42D669F6-3855-3D3D-3714-0E0912D31C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435" y="1826293"/>
            <a:ext cx="11655475" cy="3099841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just"/>
            <a:r>
              <a:rPr lang="pt" sz="2400">
                <a:latin typeface="Calibri"/>
                <a:cs typeface="Calibri"/>
              </a:rPr>
              <a:t>Foi detectado em pelo menos um órgão/tecido de 62,5% (5/8) leitões que receberam água de teste. </a:t>
            </a:r>
            <a:endParaRPr lang="pt-BR" sz="2400">
              <a:latin typeface="Calibri"/>
              <a:cs typeface="Calibri"/>
            </a:endParaRPr>
          </a:p>
          <a:p>
            <a:pPr algn="just"/>
            <a:r>
              <a:rPr lang="pt" sz="2400">
                <a:latin typeface="Calibri"/>
                <a:cs typeface="Calibri"/>
              </a:rPr>
              <a:t>Leitão #6 foi PCR-positivo  para </a:t>
            </a:r>
            <a:r>
              <a:rPr lang="pt" sz="2400" i="1">
                <a:latin typeface="Calibri"/>
                <a:cs typeface="Calibri"/>
              </a:rPr>
              <a:t>T. gondii </a:t>
            </a:r>
            <a:r>
              <a:rPr lang="pt" sz="2400">
                <a:latin typeface="Calibri"/>
                <a:cs typeface="Calibri"/>
              </a:rPr>
              <a:t>em cérebro, pulmões e coração; </a:t>
            </a:r>
            <a:endParaRPr lang="pt-BR" sz="2400">
              <a:latin typeface="Calibri"/>
              <a:cs typeface="Calibri"/>
            </a:endParaRPr>
          </a:p>
          <a:p>
            <a:pPr algn="just"/>
            <a:r>
              <a:rPr lang="pt" sz="2400">
                <a:latin typeface="Calibri"/>
                <a:cs typeface="Calibri"/>
              </a:rPr>
              <a:t> (# 3 e # 8) abrigavam </a:t>
            </a:r>
            <a:r>
              <a:rPr lang="pt" sz="2400" i="1">
                <a:latin typeface="Calibri"/>
                <a:cs typeface="Calibri"/>
              </a:rPr>
              <a:t>T. gondii</a:t>
            </a:r>
            <a:r>
              <a:rPr lang="pt" sz="2400">
                <a:latin typeface="Calibri"/>
                <a:cs typeface="Calibri"/>
              </a:rPr>
              <a:t>  no coração e nos pulmões;</a:t>
            </a:r>
            <a:endParaRPr lang="pt-BR" sz="2400">
              <a:latin typeface="Calibri"/>
              <a:cs typeface="Calibri"/>
            </a:endParaRPr>
          </a:p>
          <a:p>
            <a:pPr algn="just"/>
            <a:r>
              <a:rPr lang="pt" sz="2400">
                <a:latin typeface="Calibri"/>
                <a:cs typeface="Calibri"/>
              </a:rPr>
              <a:t> (# 4 e #10) apenas nos pulmões;</a:t>
            </a:r>
            <a:endParaRPr lang="pt-BR" sz="2400">
              <a:latin typeface="Calibri"/>
              <a:cs typeface="Calibri"/>
            </a:endParaRPr>
          </a:p>
          <a:p>
            <a:pPr algn="just"/>
            <a:r>
              <a:rPr lang="pt" sz="2400">
                <a:latin typeface="Calibri"/>
                <a:cs typeface="Calibri"/>
              </a:rPr>
              <a:t>Todos três órgãos dos controles positivos (#11 e #12) foram PCR-positivos. </a:t>
            </a:r>
            <a:endParaRPr lang="pt-BR" sz="2400">
              <a:latin typeface="Calibri"/>
              <a:cs typeface="Calibri"/>
            </a:endParaRPr>
          </a:p>
          <a:p>
            <a:pPr algn="just"/>
            <a:r>
              <a:rPr lang="pt" sz="2400">
                <a:latin typeface="Calibri"/>
                <a:cs typeface="Calibri"/>
              </a:rPr>
              <a:t>O DNA de protozoário não foi detectado em tecidos de 3/8 leitões inoculados nem nos tecidos dos controles negativos (#1 e #2).</a:t>
            </a:r>
            <a:endParaRPr lang="pt-BR" sz="2400">
              <a:latin typeface="Calibri"/>
              <a:cs typeface="Calibri"/>
            </a:endParaRPr>
          </a:p>
        </p:txBody>
      </p:sp>
      <p:pic>
        <p:nvPicPr>
          <p:cNvPr id="9" name="Google Shape;246;p19" descr="Tabela, Calendário&#10;&#10;Descrição gerada automaticamente">
            <a:extLst>
              <a:ext uri="{FF2B5EF4-FFF2-40B4-BE49-F238E27FC236}">
                <a16:creationId xmlns:a16="http://schemas.microsoft.com/office/drawing/2014/main" id="{DE3B6689-8027-E4FB-02E1-807DE78D1D00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4870" t="38959" r="14223" b="36045"/>
          <a:stretch/>
        </p:blipFill>
        <p:spPr>
          <a:xfrm>
            <a:off x="1289369" y="4935190"/>
            <a:ext cx="9863449" cy="1694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247;p19">
            <a:extLst>
              <a:ext uri="{FF2B5EF4-FFF2-40B4-BE49-F238E27FC236}">
                <a16:creationId xmlns:a16="http://schemas.microsoft.com/office/drawing/2014/main" id="{E3D99044-E935-A7B7-9627-8AB5A8582A5B}"/>
              </a:ext>
            </a:extLst>
          </p:cNvPr>
          <p:cNvSpPr/>
          <p:nvPr/>
        </p:nvSpPr>
        <p:spPr>
          <a:xfrm>
            <a:off x="4645594" y="5470740"/>
            <a:ext cx="701700" cy="11589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248;p19">
            <a:extLst>
              <a:ext uri="{FF2B5EF4-FFF2-40B4-BE49-F238E27FC236}">
                <a16:creationId xmlns:a16="http://schemas.microsoft.com/office/drawing/2014/main" id="{15C15875-8B02-B857-6704-21D2DB1FA054}"/>
              </a:ext>
            </a:extLst>
          </p:cNvPr>
          <p:cNvSpPr/>
          <p:nvPr/>
        </p:nvSpPr>
        <p:spPr>
          <a:xfrm>
            <a:off x="2489144" y="5470740"/>
            <a:ext cx="701700" cy="11589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249;p19">
            <a:extLst>
              <a:ext uri="{FF2B5EF4-FFF2-40B4-BE49-F238E27FC236}">
                <a16:creationId xmlns:a16="http://schemas.microsoft.com/office/drawing/2014/main" id="{1251705A-853B-F719-F210-46A5AD5510CE}"/>
              </a:ext>
            </a:extLst>
          </p:cNvPr>
          <p:cNvSpPr/>
          <p:nvPr/>
        </p:nvSpPr>
        <p:spPr>
          <a:xfrm>
            <a:off x="6076532" y="5470740"/>
            <a:ext cx="701700" cy="11589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250;p19">
            <a:extLst>
              <a:ext uri="{FF2B5EF4-FFF2-40B4-BE49-F238E27FC236}">
                <a16:creationId xmlns:a16="http://schemas.microsoft.com/office/drawing/2014/main" id="{79CA16FB-1000-7DCA-E1C1-5CAA87F9DCEC}"/>
              </a:ext>
            </a:extLst>
          </p:cNvPr>
          <p:cNvSpPr/>
          <p:nvPr/>
        </p:nvSpPr>
        <p:spPr>
          <a:xfrm>
            <a:off x="7507494" y="5470740"/>
            <a:ext cx="701700" cy="11589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251;p19">
            <a:extLst>
              <a:ext uri="{FF2B5EF4-FFF2-40B4-BE49-F238E27FC236}">
                <a16:creationId xmlns:a16="http://schemas.microsoft.com/office/drawing/2014/main" id="{9F8DA1F1-CA54-087A-5D88-FA639C484C22}"/>
              </a:ext>
            </a:extLst>
          </p:cNvPr>
          <p:cNvSpPr/>
          <p:nvPr/>
        </p:nvSpPr>
        <p:spPr>
          <a:xfrm>
            <a:off x="3214644" y="5470740"/>
            <a:ext cx="701700" cy="11589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3" name="Imagem 5" descr="Uma imagem contendo comida, placar&#10;&#10;Descrição gerada automaticamente">
            <a:extLst>
              <a:ext uri="{FF2B5EF4-FFF2-40B4-BE49-F238E27FC236}">
                <a16:creationId xmlns:a16="http://schemas.microsoft.com/office/drawing/2014/main" id="{D447F437-7A09-4AA4-CC6B-D86E958D07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960000">
            <a:off x="372336" y="60557"/>
            <a:ext cx="1319842" cy="1334219"/>
          </a:xfrm>
          <a:prstGeom prst="rect">
            <a:avLst/>
          </a:prstGeom>
        </p:spPr>
      </p:pic>
      <p:pic>
        <p:nvPicPr>
          <p:cNvPr id="2" name="Slide19">
            <a:hlinkClick r:id="" action="ppaction://media"/>
            <a:extLst>
              <a:ext uri="{FF2B5EF4-FFF2-40B4-BE49-F238E27FC236}">
                <a16:creationId xmlns:a16="http://schemas.microsoft.com/office/drawing/2014/main" id="{08E8F7EC-ACF6-947F-C95C-14F2221950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431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42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8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26C164B6-B705-B531-6334-EC2F73336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6850" y="292587"/>
            <a:ext cx="9757667" cy="1325563"/>
          </a:xfrm>
        </p:spPr>
        <p:txBody>
          <a:bodyPr>
            <a:normAutofit/>
          </a:bodyPr>
          <a:lstStyle/>
          <a:p>
            <a:pPr algn="ctr"/>
            <a:r>
              <a:rPr lang="pt-BR" b="1" dirty="0">
                <a:latin typeface="Poor Richard"/>
                <a:cs typeface="Calibri Light"/>
              </a:rPr>
              <a:t>Resultados teste DNA (PCR) - camundongos</a:t>
            </a:r>
            <a:endParaRPr lang="pt-BR" b="1" dirty="0">
              <a:latin typeface="Poor Richard"/>
            </a:endParaRPr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6D8CD24A-0F67-C44C-184B-21F8EBB2C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755" y="2070707"/>
            <a:ext cx="12029287" cy="46525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pt" sz="2000">
                <a:latin typeface="Calibri"/>
                <a:cs typeface="Calibri"/>
              </a:rPr>
              <a:t>Todos os três camundongos inoculados com tecidos de cada leitão foram PCR-positivos. </a:t>
            </a:r>
            <a:endParaRPr lang="pt-BR" sz="2000">
              <a:latin typeface="Calibri"/>
              <a:cs typeface="Calibri"/>
            </a:endParaRPr>
          </a:p>
          <a:p>
            <a:pPr algn="just"/>
            <a:r>
              <a:rPr lang="pt" sz="2000">
                <a:latin typeface="Calibri"/>
                <a:cs typeface="Calibri"/>
              </a:rPr>
              <a:t>Tecidos de camundongos inoculados com homogenatos de leitões de controle - além de camundongos inoculados com os homogeneizados dos leitões #5, #7 e #9 foram negativos para PCR. Esses dados demonstram a infectividade do protozoário em tecidos suínos uma vez que a infecção pode ser transmitida experimentalmente a camundongos demonstrado pela detecção de DNA em tecidos de camundongos.</a:t>
            </a:r>
            <a:endParaRPr lang="pt-BR" sz="2000">
              <a:latin typeface="Calibri"/>
              <a:cs typeface="Calibri"/>
            </a:endParaRPr>
          </a:p>
          <a:p>
            <a:pPr algn="just"/>
            <a:r>
              <a:rPr lang="pt" sz="2000">
                <a:latin typeface="Calibri"/>
                <a:cs typeface="Calibri"/>
              </a:rPr>
              <a:t> Leitões 5, 7 e 9 pode não ter amplificado o DNA na PCR porque o DNA não está presente na porção tecidual analisada ou sua replicação foi insuficiente.</a:t>
            </a:r>
            <a:endParaRPr lang="pt-BR" sz="2000">
              <a:latin typeface="Calibri"/>
              <a:cs typeface="Calibri"/>
            </a:endParaRPr>
          </a:p>
        </p:txBody>
      </p:sp>
      <p:pic>
        <p:nvPicPr>
          <p:cNvPr id="9" name="Imagem 12">
            <a:extLst>
              <a:ext uri="{FF2B5EF4-FFF2-40B4-BE49-F238E27FC236}">
                <a16:creationId xmlns:a16="http://schemas.microsoft.com/office/drawing/2014/main" id="{CB4B4055-D121-B5D0-CE09-A829490626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30" y="151233"/>
            <a:ext cx="1915781" cy="1782253"/>
          </a:xfrm>
          <a:prstGeom prst="rect">
            <a:avLst/>
          </a:prstGeom>
        </p:spPr>
      </p:pic>
      <p:pic>
        <p:nvPicPr>
          <p:cNvPr id="11" name="Google Shape;261;p20">
            <a:extLst>
              <a:ext uri="{FF2B5EF4-FFF2-40B4-BE49-F238E27FC236}">
                <a16:creationId xmlns:a16="http://schemas.microsoft.com/office/drawing/2014/main" id="{9E0E5143-AF6D-7FB2-7074-082B152F9DA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887" t="42496" r="14200" b="31512"/>
          <a:stretch/>
        </p:blipFill>
        <p:spPr>
          <a:xfrm>
            <a:off x="1331062" y="4663230"/>
            <a:ext cx="9864576" cy="17816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262;p20">
            <a:extLst>
              <a:ext uri="{FF2B5EF4-FFF2-40B4-BE49-F238E27FC236}">
                <a16:creationId xmlns:a16="http://schemas.microsoft.com/office/drawing/2014/main" id="{0FA93338-AF4F-FF7C-4FBA-C84E8286F87B}"/>
              </a:ext>
            </a:extLst>
          </p:cNvPr>
          <p:cNvSpPr/>
          <p:nvPr/>
        </p:nvSpPr>
        <p:spPr>
          <a:xfrm>
            <a:off x="2500574" y="5257743"/>
            <a:ext cx="745500" cy="118710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263;p20">
            <a:extLst>
              <a:ext uri="{FF2B5EF4-FFF2-40B4-BE49-F238E27FC236}">
                <a16:creationId xmlns:a16="http://schemas.microsoft.com/office/drawing/2014/main" id="{78265FC9-2110-75AB-E31C-148B7986DE73}"/>
              </a:ext>
            </a:extLst>
          </p:cNvPr>
          <p:cNvSpPr/>
          <p:nvPr/>
        </p:nvSpPr>
        <p:spPr>
          <a:xfrm>
            <a:off x="3246074" y="5257743"/>
            <a:ext cx="745500" cy="118710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264;p20">
            <a:extLst>
              <a:ext uri="{FF2B5EF4-FFF2-40B4-BE49-F238E27FC236}">
                <a16:creationId xmlns:a16="http://schemas.microsoft.com/office/drawing/2014/main" id="{29B728A1-9284-783F-C7AE-66FA1BCB132F}"/>
              </a:ext>
            </a:extLst>
          </p:cNvPr>
          <p:cNvSpPr/>
          <p:nvPr/>
        </p:nvSpPr>
        <p:spPr>
          <a:xfrm>
            <a:off x="4687024" y="5257743"/>
            <a:ext cx="745500" cy="118710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265;p20">
            <a:extLst>
              <a:ext uri="{FF2B5EF4-FFF2-40B4-BE49-F238E27FC236}">
                <a16:creationId xmlns:a16="http://schemas.microsoft.com/office/drawing/2014/main" id="{1F97E78B-9499-F443-36F3-9E984FCCAEFF}"/>
              </a:ext>
            </a:extLst>
          </p:cNvPr>
          <p:cNvSpPr/>
          <p:nvPr/>
        </p:nvSpPr>
        <p:spPr>
          <a:xfrm>
            <a:off x="6127974" y="5257743"/>
            <a:ext cx="745500" cy="118710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66;p20">
            <a:extLst>
              <a:ext uri="{FF2B5EF4-FFF2-40B4-BE49-F238E27FC236}">
                <a16:creationId xmlns:a16="http://schemas.microsoft.com/office/drawing/2014/main" id="{18651448-FE3C-9F4D-5AAC-9C2C512B4713}"/>
              </a:ext>
            </a:extLst>
          </p:cNvPr>
          <p:cNvSpPr/>
          <p:nvPr/>
        </p:nvSpPr>
        <p:spPr>
          <a:xfrm>
            <a:off x="7568924" y="5257743"/>
            <a:ext cx="745500" cy="118710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Slide 20">
            <a:hlinkClick r:id="" action="ppaction://media"/>
            <a:extLst>
              <a:ext uri="{FF2B5EF4-FFF2-40B4-BE49-F238E27FC236}">
                <a16:creationId xmlns:a16="http://schemas.microsoft.com/office/drawing/2014/main" id="{C0D443C8-1B59-8321-F612-9AB5E6D1B2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77442" y="61400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42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4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1AF3A45-F3A8-01AF-8E29-B79449EEC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pPr algn="ctr"/>
            <a:r>
              <a:rPr lang="pt-BR" sz="3600" b="1" dirty="0">
                <a:latin typeface="Poor Richard"/>
                <a:cs typeface="Calibri Light"/>
              </a:rPr>
              <a:t>Conclusão</a:t>
            </a:r>
            <a:endParaRPr lang="pt-BR" sz="3600" b="1" dirty="0">
              <a:latin typeface="Poor Richard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A2655C1-3E19-9D19-161F-DC8D843D6A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393" y="1308528"/>
            <a:ext cx="11527742" cy="397703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algn="just"/>
            <a:r>
              <a:rPr lang="pt" sz="2400">
                <a:ea typeface="+mn-lt"/>
                <a:cs typeface="+mn-lt"/>
              </a:rPr>
              <a:t>Os resultados demonstram que os leitões representam um atrativo modelo para tais ensaios devido à sua alta suscetibilidade ao </a:t>
            </a:r>
            <a:r>
              <a:rPr lang="pt" sz="2400" i="1">
                <a:ea typeface="+mn-lt"/>
                <a:cs typeface="+mn-lt"/>
              </a:rPr>
              <a:t>T. gondii.</a:t>
            </a:r>
            <a:endParaRPr lang="pt-BR" sz="2400" dirty="0">
              <a:cs typeface="Calibri"/>
            </a:endParaRPr>
          </a:p>
          <a:p>
            <a:pPr algn="just"/>
            <a:r>
              <a:rPr lang="pt" sz="2400">
                <a:cs typeface="Calibri"/>
              </a:rPr>
              <a:t>O bioensaio em camundongos tem se mostrado uma ferramenta valiosa para diagnóstico de </a:t>
            </a:r>
            <a:r>
              <a:rPr lang="pt" sz="2400" dirty="0">
                <a:cs typeface="Calibri"/>
              </a:rPr>
              <a:t>toxoplasmose, mas apresenta baixa sensibilidade detectar os protozoários em amostras de água devido à concentração de oocistos ser geralmente baixa e/ou sua baixa viabilidade na água. </a:t>
            </a:r>
            <a:endParaRPr lang="pt-BR" sz="2400">
              <a:ea typeface="+mn-lt"/>
              <a:cs typeface="+mn-lt"/>
            </a:endParaRPr>
          </a:p>
          <a:p>
            <a:pPr algn="just"/>
            <a:r>
              <a:rPr lang="pt" sz="2400">
                <a:cs typeface="Calibri"/>
              </a:rPr>
              <a:t>Os achados reforçam a hipótese de que a água potável é a principal fonte de surto de Santa Maria, há uma </a:t>
            </a:r>
            <a:r>
              <a:rPr lang="pt-BR" sz="2400" dirty="0">
                <a:ea typeface="+mn-lt"/>
                <a:cs typeface="+mn-lt"/>
              </a:rPr>
              <a:t>necessidade de monitoramento contínuo da contaminação por </a:t>
            </a:r>
            <a:r>
              <a:rPr lang="pt-BR" sz="2400" i="1" dirty="0">
                <a:ea typeface="+mn-lt"/>
                <a:cs typeface="+mn-lt"/>
              </a:rPr>
              <a:t>T. </a:t>
            </a:r>
            <a:r>
              <a:rPr lang="pt-BR" sz="2400" i="1" dirty="0" err="1">
                <a:ea typeface="+mn-lt"/>
                <a:cs typeface="+mn-lt"/>
              </a:rPr>
              <a:t>gondii</a:t>
            </a:r>
            <a:r>
              <a:rPr lang="pt-BR" sz="2400" dirty="0">
                <a:ea typeface="+mn-lt"/>
                <a:cs typeface="+mn-lt"/>
              </a:rPr>
              <a:t> em estações de tratamento de água</a:t>
            </a:r>
            <a:r>
              <a:rPr lang="pt" sz="2400" dirty="0">
                <a:cs typeface="Calibri"/>
              </a:rPr>
              <a:t>.</a:t>
            </a:r>
            <a:endParaRPr lang="pt-BR" sz="2400" dirty="0">
              <a:ea typeface="+mn-lt"/>
              <a:cs typeface="+mn-lt"/>
            </a:endParaRPr>
          </a:p>
          <a:p>
            <a:pPr algn="just"/>
            <a:r>
              <a:rPr lang="pt" sz="2400">
                <a:cs typeface="Calibri"/>
              </a:rPr>
              <a:t> A contaminação da água com oocistos provavelmente ocorre durante inundações ocorrendo principalmente nas estações chuvosas, muito comum na região de Santa Maria.</a:t>
            </a:r>
            <a:endParaRPr lang="pt-BR" sz="2400">
              <a:ea typeface="+mn-lt"/>
              <a:cs typeface="+mn-lt"/>
            </a:endParaRPr>
          </a:p>
          <a:p>
            <a:pPr algn="just"/>
            <a:endParaRPr lang="pt" sz="2400" i="1" dirty="0">
              <a:cs typeface="Calibri"/>
            </a:endParaRPr>
          </a:p>
          <a:p>
            <a:pPr algn="just"/>
            <a:endParaRPr lang="pt-BR" sz="2400" dirty="0">
              <a:cs typeface="Calibri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8E97A01E-757B-76F8-E154-3DEC5D117E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07066" y="618251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39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1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95D264-DDBC-3109-F296-255A8ED05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>
                <a:latin typeface="Poor Richard"/>
                <a:cs typeface="Calibri Light"/>
              </a:rPr>
              <a:t>Referência</a:t>
            </a:r>
            <a:endParaRPr lang="pt-BR" b="1">
              <a:latin typeface="Poor Richard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3F45D6D-98C1-BFD0-2E90-387589552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257" y="1653096"/>
            <a:ext cx="1147888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pt-BR" dirty="0" err="1">
                <a:ea typeface="+mn-lt"/>
                <a:cs typeface="+mn-lt"/>
              </a:rPr>
              <a:t>Minuzzi</a:t>
            </a:r>
            <a:r>
              <a:rPr lang="pt-BR" dirty="0">
                <a:ea typeface="+mn-lt"/>
                <a:cs typeface="+mn-lt"/>
              </a:rPr>
              <a:t>, Camila Encarnação et al. “</a:t>
            </a:r>
            <a:r>
              <a:rPr lang="pt-BR" dirty="0" err="1">
                <a:ea typeface="+mn-lt"/>
                <a:cs typeface="+mn-lt"/>
              </a:rPr>
              <a:t>Contaminated</a:t>
            </a:r>
            <a:r>
              <a:rPr lang="pt-BR" dirty="0">
                <a:ea typeface="+mn-lt"/>
                <a:cs typeface="+mn-lt"/>
              </a:rPr>
              <a:t> </a:t>
            </a:r>
            <a:r>
              <a:rPr lang="pt-BR" dirty="0" err="1">
                <a:ea typeface="+mn-lt"/>
                <a:cs typeface="+mn-lt"/>
              </a:rPr>
              <a:t>water</a:t>
            </a:r>
            <a:r>
              <a:rPr lang="pt-BR" dirty="0">
                <a:ea typeface="+mn-lt"/>
                <a:cs typeface="+mn-lt"/>
              </a:rPr>
              <a:t> </a:t>
            </a:r>
            <a:r>
              <a:rPr lang="pt-BR" dirty="0" err="1">
                <a:ea typeface="+mn-lt"/>
                <a:cs typeface="+mn-lt"/>
              </a:rPr>
              <a:t>confirmed</a:t>
            </a:r>
            <a:r>
              <a:rPr lang="pt-BR" dirty="0">
                <a:ea typeface="+mn-lt"/>
                <a:cs typeface="+mn-lt"/>
              </a:rPr>
              <a:t> as </a:t>
            </a:r>
            <a:r>
              <a:rPr lang="pt-BR" dirty="0" err="1">
                <a:ea typeface="+mn-lt"/>
                <a:cs typeface="+mn-lt"/>
              </a:rPr>
              <a:t>source</a:t>
            </a:r>
            <a:r>
              <a:rPr lang="pt-BR" dirty="0">
                <a:ea typeface="+mn-lt"/>
                <a:cs typeface="+mn-lt"/>
              </a:rPr>
              <a:t> </a:t>
            </a:r>
            <a:r>
              <a:rPr lang="pt-BR" dirty="0" err="1">
                <a:ea typeface="+mn-lt"/>
                <a:cs typeface="+mn-lt"/>
              </a:rPr>
              <a:t>of</a:t>
            </a:r>
            <a:r>
              <a:rPr lang="pt-BR" dirty="0">
                <a:ea typeface="+mn-lt"/>
                <a:cs typeface="+mn-lt"/>
              </a:rPr>
              <a:t> </a:t>
            </a:r>
            <a:r>
              <a:rPr lang="pt-BR" dirty="0" err="1">
                <a:ea typeface="+mn-lt"/>
                <a:cs typeface="+mn-lt"/>
              </a:rPr>
              <a:t>infection</a:t>
            </a:r>
            <a:r>
              <a:rPr lang="pt-BR" dirty="0">
                <a:ea typeface="+mn-lt"/>
                <a:cs typeface="+mn-lt"/>
              </a:rPr>
              <a:t> </a:t>
            </a:r>
            <a:r>
              <a:rPr lang="pt-BR" dirty="0" err="1">
                <a:ea typeface="+mn-lt"/>
                <a:cs typeface="+mn-lt"/>
              </a:rPr>
              <a:t>by</a:t>
            </a:r>
            <a:r>
              <a:rPr lang="pt-BR" dirty="0">
                <a:ea typeface="+mn-lt"/>
                <a:cs typeface="+mn-lt"/>
              </a:rPr>
              <a:t> </a:t>
            </a:r>
            <a:r>
              <a:rPr lang="pt-BR" dirty="0" err="1">
                <a:ea typeface="+mn-lt"/>
                <a:cs typeface="+mn-lt"/>
              </a:rPr>
              <a:t>bioassay</a:t>
            </a:r>
            <a:r>
              <a:rPr lang="pt-BR" dirty="0">
                <a:ea typeface="+mn-lt"/>
                <a:cs typeface="+mn-lt"/>
              </a:rPr>
              <a:t> in a </a:t>
            </a:r>
            <a:r>
              <a:rPr lang="pt-BR" dirty="0" err="1">
                <a:ea typeface="+mn-lt"/>
                <a:cs typeface="+mn-lt"/>
              </a:rPr>
              <a:t>outbreak</a:t>
            </a:r>
            <a:r>
              <a:rPr lang="pt-BR" dirty="0">
                <a:ea typeface="+mn-lt"/>
                <a:cs typeface="+mn-lt"/>
              </a:rPr>
              <a:t> </a:t>
            </a:r>
            <a:r>
              <a:rPr lang="pt-BR" dirty="0" err="1">
                <a:ea typeface="+mn-lt"/>
                <a:cs typeface="+mn-lt"/>
              </a:rPr>
              <a:t>of</a:t>
            </a:r>
            <a:r>
              <a:rPr lang="pt-BR" dirty="0">
                <a:ea typeface="+mn-lt"/>
                <a:cs typeface="+mn-lt"/>
              </a:rPr>
              <a:t> </a:t>
            </a:r>
            <a:r>
              <a:rPr lang="pt-BR" dirty="0" err="1">
                <a:ea typeface="+mn-lt"/>
                <a:cs typeface="+mn-lt"/>
              </a:rPr>
              <a:t>toxoplasmosis</a:t>
            </a:r>
            <a:r>
              <a:rPr lang="pt-BR" dirty="0">
                <a:ea typeface="+mn-lt"/>
                <a:cs typeface="+mn-lt"/>
              </a:rPr>
              <a:t> in South  </a:t>
            </a:r>
            <a:r>
              <a:rPr lang="pt-BR" dirty="0" err="1">
                <a:ea typeface="+mn-lt"/>
                <a:cs typeface="+mn-lt"/>
              </a:rPr>
              <a:t>Brazil</a:t>
            </a:r>
            <a:r>
              <a:rPr lang="pt-BR" dirty="0">
                <a:ea typeface="+mn-lt"/>
                <a:cs typeface="+mn-lt"/>
              </a:rPr>
              <a:t>." </a:t>
            </a:r>
            <a:r>
              <a:rPr lang="pt-BR" i="1" dirty="0" err="1">
                <a:ea typeface="+mn-lt"/>
                <a:cs typeface="+mn-lt"/>
              </a:rPr>
              <a:t>Transboundary</a:t>
            </a:r>
            <a:r>
              <a:rPr lang="pt-BR" i="1" dirty="0">
                <a:ea typeface="+mn-lt"/>
                <a:cs typeface="+mn-lt"/>
              </a:rPr>
              <a:t> </a:t>
            </a:r>
            <a:r>
              <a:rPr lang="pt-BR" i="1" dirty="0" err="1">
                <a:ea typeface="+mn-lt"/>
                <a:cs typeface="+mn-lt"/>
              </a:rPr>
              <a:t>and</a:t>
            </a:r>
            <a:r>
              <a:rPr lang="pt-BR" i="1" dirty="0">
                <a:ea typeface="+mn-lt"/>
                <a:cs typeface="+mn-lt"/>
              </a:rPr>
              <a:t> </a:t>
            </a:r>
            <a:r>
              <a:rPr lang="pt-BR" i="1" dirty="0" err="1">
                <a:ea typeface="+mn-lt"/>
                <a:cs typeface="+mn-lt"/>
              </a:rPr>
              <a:t>emerging</a:t>
            </a:r>
            <a:r>
              <a:rPr lang="pt-BR" i="1" dirty="0">
                <a:ea typeface="+mn-lt"/>
                <a:cs typeface="+mn-lt"/>
              </a:rPr>
              <a:t> </a:t>
            </a:r>
            <a:r>
              <a:rPr lang="pt-BR" i="1" dirty="0" err="1">
                <a:ea typeface="+mn-lt"/>
                <a:cs typeface="+mn-lt"/>
              </a:rPr>
              <a:t>diseases</a:t>
            </a:r>
            <a:r>
              <a:rPr lang="pt-BR" dirty="0">
                <a:ea typeface="+mn-lt"/>
                <a:cs typeface="+mn-lt"/>
              </a:rPr>
              <a:t> vol. 68,2 (2021): 767-772. doi:10.1111/tbed.13741</a:t>
            </a:r>
            <a:endParaRPr lang="pt-BR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5864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8BE4F0C-27AB-3F36-DFD4-4AD71C1E2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4716" y="739978"/>
            <a:ext cx="5334930" cy="30041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b="1" dirty="0" err="1">
                <a:latin typeface="Poor Richard"/>
              </a:rPr>
              <a:t>Obrigado</a:t>
            </a:r>
            <a:r>
              <a:rPr lang="en-US" sz="6000" b="1" dirty="0">
                <a:latin typeface="Poor Richard"/>
              </a:rPr>
              <a:t>!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Imagem 4" descr="Diagrama&#10;&#10;Descrição gerada automaticamente">
            <a:extLst>
              <a:ext uri="{FF2B5EF4-FFF2-40B4-BE49-F238E27FC236}">
                <a16:creationId xmlns:a16="http://schemas.microsoft.com/office/drawing/2014/main" id="{09FCEBF1-7393-AEC7-1172-C2589AC324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41" r="4211" b="2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016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1280</Words>
  <Application>Microsoft Office PowerPoint</Application>
  <PresentationFormat>Widescreen</PresentationFormat>
  <Paragraphs>106</Paragraphs>
  <Slides>23</Slides>
  <Notes>0</Notes>
  <HiddenSlides>0</HiddenSlides>
  <MMClips>20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Poor Richard</vt:lpstr>
      <vt:lpstr>Tema do Office</vt:lpstr>
      <vt:lpstr>Tema do Office</vt:lpstr>
      <vt:lpstr>TOXOPLASMOSE</vt:lpstr>
      <vt:lpstr>O QUE É TOXOPLASMOSE?</vt:lpstr>
      <vt:lpstr>FORMAS INFECTANTES E CICLO DE VIDA </vt:lpstr>
      <vt:lpstr>Apresentação do PowerPoint</vt:lpstr>
      <vt:lpstr>TRANSMISSÃO</vt:lpstr>
      <vt:lpstr>PATOGENIA E INFECÇÃO</vt:lpstr>
      <vt:lpstr>ESTUDO DE CASO</vt:lpstr>
      <vt:lpstr>Apresentação do PowerPoint</vt:lpstr>
      <vt:lpstr>Apresentação do PowerPoint</vt:lpstr>
      <vt:lpstr>Objetivo do Estudo</vt:lpstr>
      <vt:lpstr>Materiais e Métodos</vt:lpstr>
      <vt:lpstr>Inóculo e bioensaios em leitões</vt:lpstr>
      <vt:lpstr>Apresentação do PowerPoint</vt:lpstr>
      <vt:lpstr>Monitoramento Clínico e Coleta de Amostras</vt:lpstr>
      <vt:lpstr>Coleta dos Tecidos </vt:lpstr>
      <vt:lpstr>Coleta dos Tecidos </vt:lpstr>
      <vt:lpstr>Extração de DNA e PCR</vt:lpstr>
      <vt:lpstr>Resultados Sorologia</vt:lpstr>
      <vt:lpstr>Resultados teste DNA (PCR) - leitões</vt:lpstr>
      <vt:lpstr>Resultados teste DNA (PCR) - camundongos</vt:lpstr>
      <vt:lpstr>Conclusão</vt:lpstr>
      <vt:lpstr>Referência</vt:lpstr>
      <vt:lpstr>Obrigado!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TOXOPLASMOSE</dc:title>
  <dc:creator>Jaqueline Moreira</dc:creator>
  <cp:lastModifiedBy>Luana Muniz</cp:lastModifiedBy>
  <cp:revision>1275</cp:revision>
  <dcterms:created xsi:type="dcterms:W3CDTF">2022-05-27T13:52:32Z</dcterms:created>
  <dcterms:modified xsi:type="dcterms:W3CDTF">2022-05-30T22:49:03Z</dcterms:modified>
</cp:coreProperties>
</file>