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81" r:id="rId3"/>
    <p:sldId id="257" r:id="rId4"/>
    <p:sldId id="258" r:id="rId5"/>
    <p:sldId id="266" r:id="rId6"/>
    <p:sldId id="282" r:id="rId7"/>
    <p:sldId id="265" r:id="rId8"/>
    <p:sldId id="267" r:id="rId9"/>
    <p:sldId id="268" r:id="rId10"/>
    <p:sldId id="269" r:id="rId11"/>
    <p:sldId id="259" r:id="rId12"/>
    <p:sldId id="260" r:id="rId13"/>
    <p:sldId id="262" r:id="rId14"/>
    <p:sldId id="285" r:id="rId15"/>
    <p:sldId id="261" r:id="rId16"/>
    <p:sldId id="263" r:id="rId17"/>
    <p:sldId id="270" r:id="rId18"/>
    <p:sldId id="264" r:id="rId19"/>
    <p:sldId id="271" r:id="rId20"/>
    <p:sldId id="272" r:id="rId21"/>
    <p:sldId id="283" r:id="rId22"/>
    <p:sldId id="273" r:id="rId23"/>
    <p:sldId id="284" r:id="rId24"/>
    <p:sldId id="274" r:id="rId25"/>
    <p:sldId id="275" r:id="rId26"/>
    <p:sldId id="276" r:id="rId27"/>
    <p:sldId id="277" r:id="rId28"/>
    <p:sldId id="278" r:id="rId29"/>
    <p:sldId id="279" r:id="rId30"/>
    <p:sldId id="280" r:id="rId31"/>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kv168230@gmail.com" initials="k" lastIdx="1" clrIdx="0">
    <p:extLst>
      <p:ext uri="{19B8F6BF-5375-455C-9EA6-DF929625EA0E}">
        <p15:presenceInfo xmlns:p15="http://schemas.microsoft.com/office/powerpoint/2012/main" userId="a05ef0de5a0db042"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9" d="100"/>
          <a:sy n="79" d="100"/>
        </p:scale>
        <p:origin x="396" y="12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commentAuthors" Target="commentAuthor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417779" y="802298"/>
            <a:ext cx="8637073" cy="2541431"/>
          </a:xfrm>
        </p:spPr>
        <p:txBody>
          <a:bodyPr bIns="0" anchor="b">
            <a:normAutofit/>
          </a:bodyPr>
          <a:lstStyle>
            <a:lvl1pPr algn="l">
              <a:defRPr sz="6600"/>
            </a:lvl1pPr>
          </a:lstStyle>
          <a:p>
            <a:r>
              <a:rPr lang="en-US"/>
              <a:t>Click to edit Master title style</a:t>
            </a:r>
            <a:endParaRPr lang="en-US" dirty="0"/>
          </a:p>
        </p:txBody>
      </p:sp>
      <p:sp>
        <p:nvSpPr>
          <p:cNvPr id="3" name="Subtitle 2"/>
          <p:cNvSpPr>
            <a:spLocks noGrp="1"/>
          </p:cNvSpPr>
          <p:nvPr>
            <p:ph type="subTitle" idx="1"/>
          </p:nvPr>
        </p:nvSpPr>
        <p:spPr>
          <a:xfrm>
            <a:off x="2417780" y="3531204"/>
            <a:ext cx="8637072" cy="977621"/>
          </a:xfrm>
        </p:spPr>
        <p:txBody>
          <a:bodyPr tIns="91440" bIns="91440">
            <a:normAutofit/>
          </a:bodyPr>
          <a:lstStyle>
            <a:lvl1pPr marL="0" indent="0" algn="l">
              <a:buNone/>
              <a:defRPr sz="1800" b="0" cap="all" baseline="0">
                <a:solidFill>
                  <a:schemeClr val="tx1"/>
                </a:solidFill>
              </a:defRPr>
            </a:lvl1pPr>
            <a:lvl2pPr marL="457200" indent="0" algn="ctr">
              <a:buNone/>
              <a:defRPr sz="18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6/22/2023</a:t>
            </a:fld>
            <a:endParaRPr lang="en-US" dirty="0"/>
          </a:p>
        </p:txBody>
      </p:sp>
      <p:sp>
        <p:nvSpPr>
          <p:cNvPr id="5" name="Footer Placeholder 4"/>
          <p:cNvSpPr>
            <a:spLocks noGrp="1"/>
          </p:cNvSpPr>
          <p:nvPr>
            <p:ph type="ftr" sz="quarter" idx="11"/>
          </p:nvPr>
        </p:nvSpPr>
        <p:spPr>
          <a:xfrm>
            <a:off x="2416500" y="329307"/>
            <a:ext cx="4973915" cy="309201"/>
          </a:xfrm>
        </p:spPr>
        <p:txBody>
          <a:bodyPr/>
          <a:lstStyle/>
          <a:p>
            <a:endParaRPr lang="en-US" dirty="0"/>
          </a:p>
        </p:txBody>
      </p:sp>
      <p:sp>
        <p:nvSpPr>
          <p:cNvPr id="6" name="Slide Number Placeholder 5"/>
          <p:cNvSpPr>
            <a:spLocks noGrp="1"/>
          </p:cNvSpPr>
          <p:nvPr>
            <p:ph type="sldNum" sz="quarter" idx="12"/>
          </p:nvPr>
        </p:nvSpPr>
        <p:spPr>
          <a:xfrm>
            <a:off x="1437664" y="798973"/>
            <a:ext cx="811019" cy="503578"/>
          </a:xfrm>
        </p:spPr>
        <p:txBody>
          <a:bodyPr/>
          <a:lstStyle/>
          <a:p>
            <a:fld id="{6D22F896-40B5-4ADD-8801-0D06FADFA095}" type="slidenum">
              <a:rPr lang="en-US" dirty="0"/>
              <a:t>‹#›</a:t>
            </a:fld>
            <a:endParaRPr lang="en-US" dirty="0"/>
          </a:p>
        </p:txBody>
      </p:sp>
      <p:cxnSp>
        <p:nvCxnSpPr>
          <p:cNvPr id="15" name="Straight Connector 14"/>
          <p:cNvCxnSpPr/>
          <p:nvPr/>
        </p:nvCxnSpPr>
        <p:spPr>
          <a:xfrm>
            <a:off x="2417780" y="3528542"/>
            <a:ext cx="8637072"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6/22/2023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cxnSp>
        <p:nvCxnSpPr>
          <p:cNvPr id="33" name="Straight Connector 32"/>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454239" y="1756130"/>
            <a:ext cx="8643154" cy="1887950"/>
          </a:xfrm>
        </p:spPr>
        <p:txBody>
          <a:bodyPr anchor="b">
            <a:normAutofit/>
          </a:bodyPr>
          <a:lstStyle>
            <a:lvl1pPr algn="l">
              <a:defRPr sz="3600"/>
            </a:lvl1pPr>
          </a:lstStyle>
          <a:p>
            <a:r>
              <a:rPr lang="en-US"/>
              <a:t>Click to edit Master title style</a:t>
            </a:r>
            <a:endParaRPr lang="en-US" dirty="0"/>
          </a:p>
        </p:txBody>
      </p:sp>
      <p:sp>
        <p:nvSpPr>
          <p:cNvPr id="3" name="Text Placeholder 2"/>
          <p:cNvSpPr>
            <a:spLocks noGrp="1"/>
          </p:cNvSpPr>
          <p:nvPr>
            <p:ph type="body" idx="1"/>
          </p:nvPr>
        </p:nvSpPr>
        <p:spPr>
          <a:xfrm>
            <a:off x="1454239" y="3806195"/>
            <a:ext cx="8630446" cy="1012929"/>
          </a:xfrm>
        </p:spPr>
        <p:txBody>
          <a:bodyPr tIns="91440">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8A87A34-81AB-432B-8DAE-1953F412C126}" type="datetimeFigureOut">
              <a:rPr lang="en-US" dirty="0"/>
              <a:t>6/22/2023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cxnSp>
        <p:nvCxnSpPr>
          <p:cNvPr id="15" name="Straight Connector 14"/>
          <p:cNvCxnSpPr/>
          <p:nvPr/>
        </p:nvCxnSpPr>
        <p:spPr>
          <a:xfrm>
            <a:off x="1454239" y="3804985"/>
            <a:ext cx="8630446"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49217" y="804889"/>
            <a:ext cx="9605635" cy="1059305"/>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447331" y="2010878"/>
            <a:ext cx="4645152" cy="344859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413771" y="2017343"/>
            <a:ext cx="4645152" cy="34415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48A87A34-81AB-432B-8DAE-1953F412C126}" type="datetimeFigureOut">
              <a:rPr lang="en-US" dirty="0"/>
              <a:t>6/22/2023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cxnSp>
        <p:nvCxnSpPr>
          <p:cNvPr id="35" name="Straight Connector 34"/>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447191" y="804163"/>
            <a:ext cx="9607661" cy="1056319"/>
          </a:xfrm>
        </p:spPr>
        <p:txBody>
          <a:bodyPr/>
          <a:lstStyle/>
          <a:p>
            <a:r>
              <a:rPr lang="en-US"/>
              <a:t>Click to edit Master title style</a:t>
            </a:r>
            <a:endParaRPr lang="en-US" dirty="0"/>
          </a:p>
        </p:txBody>
      </p:sp>
      <p:sp>
        <p:nvSpPr>
          <p:cNvPr id="3" name="Text Placeholder 2"/>
          <p:cNvSpPr>
            <a:spLocks noGrp="1"/>
          </p:cNvSpPr>
          <p:nvPr>
            <p:ph type="body" idx="1"/>
          </p:nvPr>
        </p:nvSpPr>
        <p:spPr>
          <a:xfrm>
            <a:off x="1447191" y="2019549"/>
            <a:ext cx="4645152" cy="801943"/>
          </a:xfrm>
        </p:spPr>
        <p:txBody>
          <a:bodyPr anchor="b">
            <a:normAutofit/>
          </a:bodyPr>
          <a:lstStyle>
            <a:lvl1pPr marL="0" indent="0">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447191" y="2824269"/>
            <a:ext cx="4645152" cy="264445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12362" y="2023003"/>
            <a:ext cx="4645152" cy="802237"/>
          </a:xfrm>
        </p:spPr>
        <p:txBody>
          <a:bodyPr anchor="b">
            <a:normAutofit/>
          </a:bodyPr>
          <a:lstStyle>
            <a:lvl1pPr marL="0" indent="0">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412362" y="2821491"/>
            <a:ext cx="4645152" cy="263737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48A87A34-81AB-432B-8DAE-1953F412C126}" type="datetimeFigureOut">
              <a:rPr lang="en-US" dirty="0"/>
              <a:t>6/22/2023</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dirty="0"/>
              <a:t>‹#›</a:t>
            </a:fld>
            <a:endParaRPr lang="en-US" dirty="0"/>
          </a:p>
        </p:txBody>
      </p:sp>
      <p:cxnSp>
        <p:nvCxnSpPr>
          <p:cNvPr id="29" name="Straight Connector 28"/>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48A87A34-81AB-432B-8DAE-1953F412C126}" type="datetimeFigureOut">
              <a:rPr lang="en-US" dirty="0"/>
              <a:t>6/22/2023</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cxnSp>
        <p:nvCxnSpPr>
          <p:cNvPr id="25" name="Straight Connector 24"/>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8A87A34-81AB-432B-8DAE-1953F412C126}" type="datetimeFigureOut">
              <a:rPr lang="en-US" dirty="0"/>
              <a:t>6/22/2023</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4671" y="798973"/>
            <a:ext cx="3273099" cy="2247117"/>
          </a:xfrm>
        </p:spPr>
        <p:txBody>
          <a:bodyPr anchor="b">
            <a:normAutofit/>
          </a:bodyPr>
          <a:lstStyle>
            <a:lvl1pPr algn="l">
              <a:defRPr sz="2400"/>
            </a:lvl1pPr>
          </a:lstStyle>
          <a:p>
            <a:r>
              <a:rPr lang="en-US"/>
              <a:t>Click to edit Master title style</a:t>
            </a:r>
            <a:endParaRPr lang="en-US" dirty="0"/>
          </a:p>
        </p:txBody>
      </p:sp>
      <p:sp>
        <p:nvSpPr>
          <p:cNvPr id="3" name="Content Placeholder 2"/>
          <p:cNvSpPr>
            <a:spLocks noGrp="1"/>
          </p:cNvSpPr>
          <p:nvPr>
            <p:ph idx="1"/>
          </p:nvPr>
        </p:nvSpPr>
        <p:spPr>
          <a:xfrm>
            <a:off x="5043714" y="798974"/>
            <a:ext cx="6012470" cy="4658826"/>
          </a:xfrm>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444671" y="3205491"/>
            <a:ext cx="3275013" cy="2248181"/>
          </a:xfrm>
        </p:spPr>
        <p:txBody>
          <a:bodyPr/>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6/22/2023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cxnSp>
        <p:nvCxnSpPr>
          <p:cNvPr id="17" name="Straight Connector 16"/>
          <p:cNvCxnSpPr/>
          <p:nvPr/>
        </p:nvCxnSpPr>
        <p:spPr>
          <a:xfrm>
            <a:off x="1448280" y="3205491"/>
            <a:ext cx="3269490"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grpSp>
        <p:nvGrpSpPr>
          <p:cNvPr id="8" name="Group 7"/>
          <p:cNvGrpSpPr/>
          <p:nvPr/>
        </p:nvGrpSpPr>
        <p:grpSpPr>
          <a:xfrm>
            <a:off x="7477387" y="482170"/>
            <a:ext cx="4074533" cy="5149101"/>
            <a:chOff x="7477387" y="482170"/>
            <a:chExt cx="4074533" cy="5149101"/>
          </a:xfrm>
        </p:grpSpPr>
        <p:sp>
          <p:nvSpPr>
            <p:cNvPr id="18" name="Rectangle 17"/>
            <p:cNvSpPr/>
            <p:nvPr/>
          </p:nvSpPr>
          <p:spPr bwMode="black">
            <a:xfrm>
              <a:off x="7477387" y="482170"/>
              <a:ext cx="4074533" cy="5149101"/>
            </a:xfrm>
            <a:prstGeom prst="rect">
              <a:avLst/>
            </a:prstGeom>
            <a:gradFill>
              <a:gsLst>
                <a:gs pos="0">
                  <a:srgbClr val="000001"/>
                </a:gs>
                <a:gs pos="100000">
                  <a:srgbClr val="191919"/>
                </a:gs>
              </a:gsLst>
            </a:gradFill>
            <a:ln w="76200" cmpd="sng">
              <a:noFill/>
              <a:miter lim="800000"/>
            </a:ln>
            <a:effectLst>
              <a:outerShdw blurRad="127000" dist="228600" dir="4740000" sx="98000" sy="98000" algn="tl" rotWithShape="0">
                <a:srgbClr val="000000">
                  <a:alpha val="34000"/>
                </a:srgbClr>
              </a:outerShdw>
            </a:effectLst>
            <a:scene3d>
              <a:camera prst="orthographicFront"/>
              <a:lightRig rig="threePt" dir="t"/>
            </a:scene3d>
            <a:sp3d>
              <a:bevelT w="152400" h="50800" prst="softRound"/>
            </a:sp3d>
          </p:spPr>
          <p:style>
            <a:lnRef idx="1">
              <a:schemeClr val="accent1"/>
            </a:lnRef>
            <a:fillRef idx="3">
              <a:schemeClr val="accent1"/>
            </a:fillRef>
            <a:effectRef idx="2">
              <a:schemeClr val="accent1"/>
            </a:effectRef>
            <a:fontRef idx="minor">
              <a:schemeClr val="lt1"/>
            </a:fontRef>
          </p:style>
        </p:sp>
        <p:sp>
          <p:nvSpPr>
            <p:cNvPr id="19" name="Rectangle 18"/>
            <p:cNvSpPr/>
            <p:nvPr/>
          </p:nvSpPr>
          <p:spPr bwMode="blackWhite">
            <a:xfrm>
              <a:off x="7790446" y="812506"/>
              <a:ext cx="3450289" cy="4466452"/>
            </a:xfrm>
            <a:prstGeom prst="rect">
              <a:avLst/>
            </a:prstGeom>
            <a:gradFill>
              <a:gsLst>
                <a:gs pos="0">
                  <a:srgbClr val="DADADA"/>
                </a:gs>
                <a:gs pos="100000">
                  <a:srgbClr val="FFFFFE"/>
                </a:gs>
              </a:gsLst>
              <a:lin ang="16200000" scaled="0"/>
            </a:gradFill>
            <a:ln w="50800" cmpd="sng">
              <a:solidFill>
                <a:srgbClr val="191919"/>
              </a:solidFill>
              <a:miter lim="800000"/>
            </a:ln>
            <a:effectLst>
              <a:innerShdw blurRad="63500" dist="88900" dir="14100000">
                <a:srgbClr val="000000">
                  <a:alpha val="30000"/>
                </a:srgbClr>
              </a:innerShdw>
            </a:effectLst>
            <a:scene3d>
              <a:camera prst="orthographicFront"/>
              <a:lightRig rig="threePt" dir="t"/>
            </a:scene3d>
            <a:sp3d>
              <a:bevelT prst="relaxedInset"/>
            </a:sp3d>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title"/>
          </p:nvPr>
        </p:nvSpPr>
        <p:spPr>
          <a:xfrm>
            <a:off x="1451206" y="1129513"/>
            <a:ext cx="5532328" cy="1830584"/>
          </a:xfrm>
        </p:spPr>
        <p:txBody>
          <a:bodyPr anchor="b">
            <a:normAutofit/>
          </a:bodyPr>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8124389" y="1122542"/>
            <a:ext cx="2791171" cy="3866327"/>
          </a:xfrm>
          <a:solidFill>
            <a:schemeClr val="bg1">
              <a:lumMod val="85000"/>
            </a:schemeClr>
          </a:solidFill>
          <a:ln w="9525" cap="sq">
            <a:noFill/>
            <a:miter lim="800000"/>
          </a:ln>
          <a:effectLst/>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450329" y="3145992"/>
            <a:ext cx="5524404" cy="2003742"/>
          </a:xfrm>
        </p:spPr>
        <p:txBody>
          <a:bodyPr>
            <a:normAutofit/>
          </a:bodyPr>
          <a:lstStyle>
            <a:lvl1pPr marL="0" indent="0" algn="l">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1447382" y="5469856"/>
            <a:ext cx="5527351" cy="320123"/>
          </a:xfrm>
        </p:spPr>
        <p:txBody>
          <a:bodyPr/>
          <a:lstStyle>
            <a:lvl1pPr algn="l">
              <a:defRPr/>
            </a:lvl1pPr>
          </a:lstStyle>
          <a:p>
            <a:fld id="{48A87A34-81AB-432B-8DAE-1953F412C126}" type="datetimeFigureOut">
              <a:rPr lang="en-US" dirty="0"/>
              <a:pPr/>
              <a:t>6/22/2023</a:t>
            </a:fld>
            <a:endParaRPr lang="en-US" dirty="0"/>
          </a:p>
        </p:txBody>
      </p:sp>
      <p:sp>
        <p:nvSpPr>
          <p:cNvPr id="6" name="Footer Placeholder 5"/>
          <p:cNvSpPr>
            <a:spLocks noGrp="1"/>
          </p:cNvSpPr>
          <p:nvPr>
            <p:ph type="ftr" sz="quarter" idx="11"/>
          </p:nvPr>
        </p:nvSpPr>
        <p:spPr>
          <a:xfrm>
            <a:off x="1447382" y="318640"/>
            <a:ext cx="5541004" cy="320931"/>
          </a:xfrm>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cxnSp>
        <p:nvCxnSpPr>
          <p:cNvPr id="31" name="Straight Connector 30"/>
          <p:cNvCxnSpPr/>
          <p:nvPr/>
        </p:nvCxnSpPr>
        <p:spPr>
          <a:xfrm>
            <a:off x="1447382" y="3143605"/>
            <a:ext cx="5527351"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6/22/2023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cxnSp>
        <p:nvCxnSpPr>
          <p:cNvPr id="26" name="Straight Connector 25"/>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439111" y="798973"/>
            <a:ext cx="1615742" cy="4659889"/>
          </a:xfrm>
        </p:spPr>
        <p:txBody>
          <a:bodyPr vert="eaVert"/>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1444672" y="798973"/>
            <a:ext cx="7828830" cy="4659889"/>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6/22/2023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cxnSp>
        <p:nvCxnSpPr>
          <p:cNvPr id="15" name="Straight Connector 14"/>
          <p:cNvCxnSpPr/>
          <p:nvPr/>
        </p:nvCxnSpPr>
        <p:spPr>
          <a:xfrm>
            <a:off x="9439111" y="798973"/>
            <a:ext cx="0" cy="4659889"/>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8" name="Rectangle 7"/>
          <p:cNvSpPr/>
          <p:nvPr/>
        </p:nvSpPr>
        <p:spPr>
          <a:xfrm>
            <a:off x="0" y="2019476"/>
            <a:ext cx="12192000" cy="4105941"/>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sp>
      <p:pic>
        <p:nvPicPr>
          <p:cNvPr id="7" name="Picture 6"/>
          <p:cNvPicPr>
            <a:picLocks noChangeAspect="1"/>
          </p:cNvPicPr>
          <p:nvPr/>
        </p:nvPicPr>
        <p:blipFill rotWithShape="1">
          <a:blip r:embed="rId13">
            <a:extLst>
              <a:ext uri="{28A0092B-C50C-407E-A947-70E740481C1C}">
                <a14:useLocalDpi xmlns:a14="http://schemas.microsoft.com/office/drawing/2010/main" val="0"/>
              </a:ext>
            </a:extLst>
          </a:blip>
          <a:srcRect t="1538" b="-1538"/>
          <a:stretch/>
        </p:blipFill>
        <p:spPr bwMode="black">
          <a:xfrm>
            <a:off x="0" y="6126480"/>
            <a:ext cx="12192000" cy="742950"/>
          </a:xfrm>
          <a:prstGeom prst="rect">
            <a:avLst/>
          </a:prstGeom>
        </p:spPr>
      </p:pic>
      <p:sp>
        <p:nvSpPr>
          <p:cNvPr id="2" name="Title Placeholder 1"/>
          <p:cNvSpPr>
            <a:spLocks noGrp="1"/>
          </p:cNvSpPr>
          <p:nvPr>
            <p:ph type="title"/>
          </p:nvPr>
        </p:nvSpPr>
        <p:spPr>
          <a:xfrm>
            <a:off x="1451579" y="804519"/>
            <a:ext cx="9603275" cy="1049235"/>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1451579" y="2015732"/>
            <a:ext cx="9603275" cy="345061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554138" y="330370"/>
            <a:ext cx="3500715" cy="309201"/>
          </a:xfrm>
          <a:prstGeom prst="rect">
            <a:avLst/>
          </a:prstGeom>
        </p:spPr>
        <p:txBody>
          <a:bodyPr vert="horz" lIns="91440" tIns="45720" rIns="91440" bIns="45720" rtlCol="0" anchor="ctr"/>
          <a:lstStyle>
            <a:lvl1pPr algn="r">
              <a:defRPr sz="1000">
                <a:solidFill>
                  <a:schemeClr val="tx1">
                    <a:tint val="75000"/>
                  </a:schemeClr>
                </a:solidFill>
              </a:defRPr>
            </a:lvl1pPr>
          </a:lstStyle>
          <a:p>
            <a:fld id="{48A87A34-81AB-432B-8DAE-1953F412C126}" type="datetimeFigureOut">
              <a:rPr lang="en-US" dirty="0"/>
              <a:pPr/>
              <a:t>6/22/2023</a:t>
            </a:fld>
            <a:endParaRPr lang="en-US" dirty="0"/>
          </a:p>
        </p:txBody>
      </p:sp>
      <p:sp>
        <p:nvSpPr>
          <p:cNvPr id="5" name="Footer Placeholder 4"/>
          <p:cNvSpPr>
            <a:spLocks noGrp="1"/>
          </p:cNvSpPr>
          <p:nvPr>
            <p:ph type="ftr" sz="quarter" idx="3"/>
          </p:nvPr>
        </p:nvSpPr>
        <p:spPr>
          <a:xfrm>
            <a:off x="1451579" y="329307"/>
            <a:ext cx="5938836" cy="309201"/>
          </a:xfrm>
          <a:prstGeom prst="rect">
            <a:avLst/>
          </a:prstGeom>
        </p:spPr>
        <p:txBody>
          <a:bodyPr vert="horz" lIns="91440" tIns="45720" rIns="91440" bIns="45720" rtlCol="0" anchor="ctr"/>
          <a:lstStyle>
            <a:lvl1pPr algn="l">
              <a:defRPr sz="10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480060" y="798973"/>
            <a:ext cx="811019" cy="503578"/>
          </a:xfrm>
          <a:prstGeom prst="rect">
            <a:avLst/>
          </a:prstGeom>
        </p:spPr>
        <p:txBody>
          <a:bodyPr vert="horz" lIns="91440" tIns="45720" rIns="91440" bIns="45720" rtlCol="0" anchor="t"/>
          <a:lstStyle>
            <a:lvl1pPr algn="r">
              <a:defRPr sz="2800">
                <a:solidFill>
                  <a:schemeClr val="accent1"/>
                </a:solidFill>
              </a:defRPr>
            </a:lvl1pPr>
          </a:lstStyle>
          <a:p>
            <a:fld id="{6D22F896-40B5-4ADD-8801-0D06FADFA095}" type="slidenum">
              <a:rPr lang="en-US" dirty="0"/>
              <a:pPr/>
              <a:t>‹#›</a:t>
            </a:fld>
            <a:endParaRPr lang="en-US" dirty="0"/>
          </a:p>
        </p:txBody>
      </p:sp>
      <p:cxnSp>
        <p:nvCxnSpPr>
          <p:cNvPr id="10" name="Straight Connector 9"/>
          <p:cNvCxnSpPr/>
          <p:nvPr/>
        </p:nvCxnSpPr>
        <p:spPr>
          <a:xfrm>
            <a:off x="0" y="6128413"/>
            <a:ext cx="12192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3200" b="0" i="0" kern="1200" cap="all">
          <a:solidFill>
            <a:schemeClr val="tx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accent1"/>
        </a:buClr>
        <a:buSzPct val="100000"/>
        <a:buFont typeface="Arial" panose="020B0604020202020204" pitchFamily="34" charset="0"/>
        <a:buChar char="•"/>
        <a:defRPr sz="2000" kern="120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800" kern="1200" cap="none"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600" kern="120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400" kern="1200" cap="none"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27.jpeg"/><Relationship Id="rId1" Type="http://schemas.openxmlformats.org/officeDocument/2006/relationships/slideLayout" Target="../slideLayouts/slideLayout7.xml"/><Relationship Id="rId4" Type="http://schemas.openxmlformats.org/officeDocument/2006/relationships/image" Target="../media/image29.jpeg"/></Relationships>
</file>

<file path=ppt/slides/_rels/slide28.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3E854D06-9556-3EBC-6F8F-A5B3B8300702}"/>
              </a:ext>
            </a:extLst>
          </p:cNvPr>
          <p:cNvSpPr>
            <a:spLocks noGrp="1"/>
          </p:cNvSpPr>
          <p:nvPr>
            <p:ph type="ctrTitle" idx="4294967295"/>
          </p:nvPr>
        </p:nvSpPr>
        <p:spPr>
          <a:xfrm>
            <a:off x="2858753" y="1622323"/>
            <a:ext cx="7369134" cy="1614212"/>
          </a:xfrm>
        </p:spPr>
        <p:txBody>
          <a:bodyPr vert="horz">
            <a:noAutofit/>
          </a:bodyPr>
          <a:lstStyle/>
          <a:p>
            <a:r>
              <a:rPr lang="en-GB" sz="5400" b="1" dirty="0"/>
              <a:t>A PRESENTATION </a:t>
            </a:r>
            <a:br>
              <a:rPr lang="en-GB" sz="5400" b="1" dirty="0"/>
            </a:br>
            <a:r>
              <a:rPr lang="en-GB" sz="5400" b="1" dirty="0"/>
              <a:t>           ON</a:t>
            </a:r>
            <a:br>
              <a:rPr lang="en-GB" sz="4400" dirty="0"/>
            </a:br>
            <a:endParaRPr lang="en-US" sz="4400" dirty="0"/>
          </a:p>
        </p:txBody>
      </p:sp>
      <p:sp>
        <p:nvSpPr>
          <p:cNvPr id="5" name="Subtitle 4">
            <a:extLst>
              <a:ext uri="{FF2B5EF4-FFF2-40B4-BE49-F238E27FC236}">
                <a16:creationId xmlns:a16="http://schemas.microsoft.com/office/drawing/2014/main" id="{D034A1E1-2606-A0F3-D62D-01CD8FE04D38}"/>
              </a:ext>
            </a:extLst>
          </p:cNvPr>
          <p:cNvSpPr>
            <a:spLocks noGrp="1"/>
          </p:cNvSpPr>
          <p:nvPr>
            <p:ph type="subTitle" idx="4294967295"/>
          </p:nvPr>
        </p:nvSpPr>
        <p:spPr>
          <a:xfrm>
            <a:off x="2703554" y="3236535"/>
            <a:ext cx="7679532" cy="2857501"/>
          </a:xfrm>
        </p:spPr>
        <p:txBody>
          <a:bodyPr>
            <a:noAutofit/>
          </a:bodyPr>
          <a:lstStyle/>
          <a:p>
            <a:pPr marL="0" indent="0">
              <a:buNone/>
            </a:pPr>
            <a:r>
              <a:rPr lang="en-GB" sz="3200" b="1" dirty="0"/>
              <a:t>CLOSED CIRCUIT TELEVISION</a:t>
            </a:r>
          </a:p>
          <a:p>
            <a:pPr marL="0" indent="0">
              <a:buNone/>
            </a:pPr>
            <a:r>
              <a:rPr lang="en-GB" sz="3200" b="1" dirty="0"/>
              <a:t>                 (CCTV)</a:t>
            </a:r>
            <a:endParaRPr lang="en-US" sz="3200" b="1" dirty="0"/>
          </a:p>
        </p:txBody>
      </p:sp>
    </p:spTree>
    <p:extLst>
      <p:ext uri="{BB962C8B-B14F-4D97-AF65-F5344CB8AC3E}">
        <p14:creationId xmlns:p14="http://schemas.microsoft.com/office/powerpoint/2010/main" val="416337018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5C1ABEE3-DDA6-8CEC-A9A0-67FA2F6CE96A}"/>
              </a:ext>
            </a:extLst>
          </p:cNvPr>
          <p:cNvSpPr txBox="1"/>
          <p:nvPr/>
        </p:nvSpPr>
        <p:spPr>
          <a:xfrm>
            <a:off x="154782" y="0"/>
            <a:ext cx="9152929" cy="5878532"/>
          </a:xfrm>
          <a:prstGeom prst="rect">
            <a:avLst/>
          </a:prstGeom>
          <a:noFill/>
        </p:spPr>
        <p:txBody>
          <a:bodyPr wrap="square">
            <a:spAutoFit/>
          </a:bodyPr>
          <a:lstStyle/>
          <a:p>
            <a:endParaRPr lang="en-GB" sz="4000" b="1" dirty="0"/>
          </a:p>
          <a:p>
            <a:pPr marL="457200" indent="-457200">
              <a:buFont typeface="Arial" panose="020B0604020202020204" pitchFamily="34" charset="0"/>
              <a:buChar char="•"/>
            </a:pPr>
            <a:r>
              <a:rPr lang="en-GB" sz="2800" dirty="0"/>
              <a:t>Definition</a:t>
            </a:r>
          </a:p>
          <a:p>
            <a:pPr marL="457200" indent="-457200">
              <a:buFont typeface="Arial" panose="020B0604020202020204" pitchFamily="34" charset="0"/>
              <a:buChar char="•"/>
            </a:pPr>
            <a:r>
              <a:rPr lang="en-GB" sz="2800" dirty="0"/>
              <a:t>Uses</a:t>
            </a:r>
          </a:p>
          <a:p>
            <a:pPr marL="457200" indent="-457200">
              <a:buFont typeface="Arial" panose="020B0604020202020204" pitchFamily="34" charset="0"/>
              <a:buChar char="•"/>
            </a:pPr>
            <a:r>
              <a:rPr lang="en-GB" sz="2800" dirty="0"/>
              <a:t>Types of CCTV system</a:t>
            </a:r>
          </a:p>
          <a:p>
            <a:pPr marL="457200" indent="-457200">
              <a:buFont typeface="Arial" panose="020B0604020202020204" pitchFamily="34" charset="0"/>
              <a:buChar char="•"/>
            </a:pPr>
            <a:r>
              <a:rPr lang="en-GB" sz="2800" dirty="0"/>
              <a:t>Block diagram</a:t>
            </a:r>
          </a:p>
          <a:p>
            <a:pPr marL="457200" indent="-457200">
              <a:buFont typeface="Arial" panose="020B0604020202020204" pitchFamily="34" charset="0"/>
              <a:buChar char="•"/>
            </a:pPr>
            <a:r>
              <a:rPr lang="en-GB" sz="2800" dirty="0"/>
              <a:t>Types of CCTV lens</a:t>
            </a:r>
          </a:p>
          <a:p>
            <a:pPr marL="457200" indent="-457200">
              <a:buFont typeface="Arial" panose="020B0604020202020204" pitchFamily="34" charset="0"/>
              <a:buChar char="•"/>
            </a:pPr>
            <a:r>
              <a:rPr lang="en-GB" sz="2800" dirty="0"/>
              <a:t>Camera selection</a:t>
            </a:r>
          </a:p>
          <a:p>
            <a:pPr marL="457200" indent="-457200">
              <a:buFont typeface="Arial" panose="020B0604020202020204" pitchFamily="34" charset="0"/>
              <a:buChar char="•"/>
            </a:pPr>
            <a:r>
              <a:rPr lang="en-GB" sz="2800" dirty="0"/>
              <a:t>Elements of CCTV system</a:t>
            </a:r>
          </a:p>
          <a:p>
            <a:pPr marL="514350" indent="-514350">
              <a:buFont typeface="+mj-lt"/>
              <a:buAutoNum type="arabicPeriod"/>
            </a:pPr>
            <a:r>
              <a:rPr lang="en-GB" sz="2800" dirty="0"/>
              <a:t>Monitor Unit</a:t>
            </a:r>
          </a:p>
          <a:p>
            <a:pPr marL="514350" indent="-514350">
              <a:buFont typeface="+mj-lt"/>
              <a:buAutoNum type="arabicPeriod"/>
            </a:pPr>
            <a:r>
              <a:rPr lang="en-GB" sz="2800" dirty="0"/>
              <a:t>Video Recorders (DVR/NVR)</a:t>
            </a:r>
          </a:p>
          <a:p>
            <a:pPr marL="514350" indent="-514350">
              <a:buFont typeface="+mj-lt"/>
              <a:buAutoNum type="arabicPeriod"/>
            </a:pPr>
            <a:r>
              <a:rPr lang="en-GB" sz="2800" dirty="0"/>
              <a:t>Cables</a:t>
            </a:r>
          </a:p>
          <a:p>
            <a:pPr marL="514350" indent="-514350">
              <a:buFont typeface="+mj-lt"/>
              <a:buAutoNum type="arabicPeriod"/>
            </a:pPr>
            <a:r>
              <a:rPr lang="en-GB" sz="2800" dirty="0"/>
              <a:t>Storage device</a:t>
            </a:r>
          </a:p>
          <a:p>
            <a:pPr marL="457200" indent="-457200">
              <a:buFont typeface="Arial" panose="020B0604020202020204" pitchFamily="34" charset="0"/>
              <a:buChar char="•"/>
            </a:pPr>
            <a:r>
              <a:rPr lang="en-GB" sz="2800" dirty="0"/>
              <a:t>Applications</a:t>
            </a:r>
          </a:p>
        </p:txBody>
      </p:sp>
      <p:sp>
        <p:nvSpPr>
          <p:cNvPr id="5" name="TextBox 4">
            <a:extLst>
              <a:ext uri="{FF2B5EF4-FFF2-40B4-BE49-F238E27FC236}">
                <a16:creationId xmlns:a16="http://schemas.microsoft.com/office/drawing/2014/main" id="{00AFCBC9-B213-D727-7C17-FB47A7255F60}"/>
              </a:ext>
            </a:extLst>
          </p:cNvPr>
          <p:cNvSpPr txBox="1"/>
          <p:nvPr/>
        </p:nvSpPr>
        <p:spPr>
          <a:xfrm>
            <a:off x="-116085" y="0"/>
            <a:ext cx="6101952" cy="707886"/>
          </a:xfrm>
          <a:prstGeom prst="rect">
            <a:avLst/>
          </a:prstGeom>
          <a:noFill/>
        </p:spPr>
        <p:txBody>
          <a:bodyPr wrap="square">
            <a:spAutoFit/>
          </a:bodyPr>
          <a:lstStyle/>
          <a:p>
            <a:r>
              <a:rPr lang="en-GB" sz="4000" b="1" dirty="0"/>
              <a:t>Contents</a:t>
            </a:r>
            <a:endParaRPr lang="en-US" sz="4000" b="1" dirty="0"/>
          </a:p>
        </p:txBody>
      </p:sp>
    </p:spTree>
    <p:extLst>
      <p:ext uri="{BB962C8B-B14F-4D97-AF65-F5344CB8AC3E}">
        <p14:creationId xmlns:p14="http://schemas.microsoft.com/office/powerpoint/2010/main" val="24782944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4">
            <a:extLst>
              <a:ext uri="{FF2B5EF4-FFF2-40B4-BE49-F238E27FC236}">
                <a16:creationId xmlns:a16="http://schemas.microsoft.com/office/drawing/2014/main" id="{66B6C5B7-BE02-4F91-883B-6528F994950F}"/>
              </a:ext>
            </a:extLst>
          </p:cNvPr>
          <p:cNvPicPr>
            <a:picLocks noChangeAspect="1"/>
          </p:cNvPicPr>
          <p:nvPr/>
        </p:nvPicPr>
        <p:blipFill>
          <a:blip r:embed="rId2"/>
          <a:stretch>
            <a:fillRect/>
          </a:stretch>
        </p:blipFill>
        <p:spPr>
          <a:xfrm>
            <a:off x="7735093" y="3176401"/>
            <a:ext cx="4337844" cy="2803533"/>
          </a:xfrm>
          <a:prstGeom prst="rect">
            <a:avLst/>
          </a:prstGeom>
        </p:spPr>
      </p:pic>
      <p:sp>
        <p:nvSpPr>
          <p:cNvPr id="3" name="TextBox 2">
            <a:extLst>
              <a:ext uri="{FF2B5EF4-FFF2-40B4-BE49-F238E27FC236}">
                <a16:creationId xmlns:a16="http://schemas.microsoft.com/office/drawing/2014/main" id="{5A39B76D-5F91-8037-1089-A9F5DE8C9D50}"/>
              </a:ext>
            </a:extLst>
          </p:cNvPr>
          <p:cNvSpPr txBox="1"/>
          <p:nvPr/>
        </p:nvSpPr>
        <p:spPr>
          <a:xfrm>
            <a:off x="0" y="55847"/>
            <a:ext cx="4752313" cy="1200329"/>
          </a:xfrm>
          <a:prstGeom prst="rect">
            <a:avLst/>
          </a:prstGeom>
          <a:noFill/>
        </p:spPr>
        <p:txBody>
          <a:bodyPr wrap="square">
            <a:spAutoFit/>
          </a:bodyPr>
          <a:lstStyle/>
          <a:p>
            <a:r>
              <a:rPr lang="en-US" sz="4000" b="1" dirty="0"/>
              <a:t>What is CCTV</a:t>
            </a:r>
            <a:r>
              <a:rPr lang="en-GB" sz="4000" b="1" dirty="0"/>
              <a:t>?</a:t>
            </a:r>
          </a:p>
          <a:p>
            <a:endParaRPr lang="en-US" sz="3200" b="1" dirty="0"/>
          </a:p>
        </p:txBody>
      </p:sp>
      <p:sp>
        <p:nvSpPr>
          <p:cNvPr id="5" name="TextBox 4">
            <a:extLst>
              <a:ext uri="{FF2B5EF4-FFF2-40B4-BE49-F238E27FC236}">
                <a16:creationId xmlns:a16="http://schemas.microsoft.com/office/drawing/2014/main" id="{AD54F6E4-140B-15C3-C291-29BE27969370}"/>
              </a:ext>
            </a:extLst>
          </p:cNvPr>
          <p:cNvSpPr txBox="1"/>
          <p:nvPr/>
        </p:nvSpPr>
        <p:spPr>
          <a:xfrm>
            <a:off x="209801" y="878066"/>
            <a:ext cx="11982199" cy="3539430"/>
          </a:xfrm>
          <a:prstGeom prst="rect">
            <a:avLst/>
          </a:prstGeom>
          <a:noFill/>
        </p:spPr>
        <p:txBody>
          <a:bodyPr wrap="square">
            <a:spAutoFit/>
          </a:bodyPr>
          <a:lstStyle/>
          <a:p>
            <a:pPr marL="342900" indent="-342900" algn="l">
              <a:buFont typeface="Arial" panose="020B0604020202020204" pitchFamily="34" charset="0"/>
              <a:buChar char="•"/>
            </a:pPr>
            <a:r>
              <a:rPr lang="en-GB" sz="2800" b="0" i="1" dirty="0">
                <a:solidFill>
                  <a:srgbClr val="000000"/>
                </a:solidFill>
                <a:effectLst/>
                <a:latin typeface="ff0"/>
              </a:rPr>
              <a:t>Closed-circui</a:t>
            </a:r>
            <a:r>
              <a:rPr lang="en-GB" sz="2800" i="1" dirty="0">
                <a:solidFill>
                  <a:srgbClr val="000000"/>
                </a:solidFill>
                <a:latin typeface="ff0"/>
              </a:rPr>
              <a:t>t </a:t>
            </a:r>
            <a:r>
              <a:rPr lang="en-GB" sz="2800" b="0" i="1" dirty="0">
                <a:solidFill>
                  <a:srgbClr val="000000"/>
                </a:solidFill>
                <a:effectLst/>
                <a:latin typeface="ff0"/>
              </a:rPr>
              <a:t>television CCTV</a:t>
            </a:r>
            <a:r>
              <a:rPr lang="en-GB" sz="2800" dirty="0">
                <a:solidFill>
                  <a:srgbClr val="000000"/>
                </a:solidFill>
                <a:latin typeface="Source Sans Pro" panose="02000000000000000000" pitchFamily="2" charset="0"/>
              </a:rPr>
              <a:t> </a:t>
            </a:r>
            <a:r>
              <a:rPr lang="en-GB" sz="2800" i="0" dirty="0">
                <a:solidFill>
                  <a:srgbClr val="000000"/>
                </a:solidFill>
                <a:effectLst/>
                <a:latin typeface="ff2"/>
              </a:rPr>
              <a:t>is the use of video cameras to transmit a signal to a specific place, on a limited set of monitors. </a:t>
            </a:r>
          </a:p>
          <a:p>
            <a:pPr marL="342900" indent="-342900" algn="l">
              <a:buFont typeface="Arial" panose="020B0604020202020204" pitchFamily="34" charset="0"/>
              <a:buChar char="•"/>
            </a:pPr>
            <a:r>
              <a:rPr lang="en-GB" sz="2800" i="0" dirty="0">
                <a:solidFill>
                  <a:srgbClr val="000000"/>
                </a:solidFill>
                <a:effectLst/>
                <a:latin typeface="ff2"/>
              </a:rPr>
              <a:t>It differs from broadcast television in that the signal is not openly transmitted, though it may</a:t>
            </a:r>
            <a:endParaRPr lang="en-GB" sz="2800" i="0" dirty="0">
              <a:solidFill>
                <a:srgbClr val="000000"/>
              </a:solidFill>
              <a:effectLst/>
              <a:latin typeface="Source Sans Pro" panose="02000000000000000000" pitchFamily="2" charset="0"/>
            </a:endParaRPr>
          </a:p>
          <a:p>
            <a:pPr algn="l"/>
            <a:r>
              <a:rPr lang="en-GB" sz="2800" dirty="0">
                <a:solidFill>
                  <a:srgbClr val="000000"/>
                </a:solidFill>
                <a:latin typeface="ff2"/>
              </a:rPr>
              <a:t>     </a:t>
            </a:r>
            <a:r>
              <a:rPr lang="en-GB" sz="2800" i="0" dirty="0">
                <a:solidFill>
                  <a:srgbClr val="000000"/>
                </a:solidFill>
                <a:effectLst/>
                <a:latin typeface="ff2"/>
              </a:rPr>
              <a:t>employ point to point (P2P), point to multipoint, or mesh wireless links.</a:t>
            </a:r>
            <a:endParaRPr lang="en-GB" sz="2800" i="0" dirty="0">
              <a:solidFill>
                <a:srgbClr val="000000"/>
              </a:solidFill>
              <a:effectLst/>
              <a:latin typeface="Source Sans Pro" panose="02000000000000000000" pitchFamily="2" charset="0"/>
            </a:endParaRPr>
          </a:p>
          <a:p>
            <a:pPr algn="l"/>
            <a:r>
              <a:rPr lang="en-GB" sz="2400" dirty="0">
                <a:solidFill>
                  <a:srgbClr val="000000"/>
                </a:solidFill>
                <a:latin typeface="ff2"/>
              </a:rPr>
              <a:t>     </a:t>
            </a:r>
            <a:endParaRPr lang="en-GB" sz="2400" i="0" dirty="0">
              <a:solidFill>
                <a:srgbClr val="000000"/>
              </a:solidFill>
              <a:effectLst/>
              <a:latin typeface="Source Sans Pro" panose="02000000000000000000" pitchFamily="2" charset="0"/>
            </a:endParaRPr>
          </a:p>
          <a:p>
            <a:pPr algn="l"/>
            <a:endParaRPr lang="en-GB" sz="2400" i="0" dirty="0">
              <a:solidFill>
                <a:srgbClr val="000000"/>
              </a:solidFill>
              <a:effectLst/>
              <a:latin typeface="Source Sans Pro" panose="02000000000000000000" pitchFamily="2" charset="0"/>
            </a:endParaRPr>
          </a:p>
          <a:p>
            <a:br>
              <a:rPr lang="en-GB" dirty="0"/>
            </a:br>
            <a:endParaRPr lang="en-US" dirty="0"/>
          </a:p>
        </p:txBody>
      </p:sp>
      <p:sp>
        <p:nvSpPr>
          <p:cNvPr id="7" name="TextBox 6">
            <a:extLst>
              <a:ext uri="{FF2B5EF4-FFF2-40B4-BE49-F238E27FC236}">
                <a16:creationId xmlns:a16="http://schemas.microsoft.com/office/drawing/2014/main" id="{58164D4B-108D-DE5E-73A1-8C459911C2E6}"/>
              </a:ext>
            </a:extLst>
          </p:cNvPr>
          <p:cNvSpPr txBox="1"/>
          <p:nvPr/>
        </p:nvSpPr>
        <p:spPr>
          <a:xfrm>
            <a:off x="209801" y="2770891"/>
            <a:ext cx="7092156" cy="3293209"/>
          </a:xfrm>
          <a:prstGeom prst="rect">
            <a:avLst/>
          </a:prstGeom>
          <a:noFill/>
        </p:spPr>
        <p:txBody>
          <a:bodyPr wrap="square">
            <a:spAutoFit/>
          </a:bodyPr>
          <a:lstStyle/>
          <a:p>
            <a:pPr algn="l"/>
            <a:endParaRPr lang="en-GB" sz="2800" b="0" i="0" dirty="0">
              <a:solidFill>
                <a:srgbClr val="000000"/>
              </a:solidFill>
              <a:effectLst/>
              <a:latin typeface="Source Sans Pro" panose="020B0503030403020204" pitchFamily="34" charset="0"/>
            </a:endParaRPr>
          </a:p>
          <a:p>
            <a:pPr marL="342900" indent="-342900" algn="l">
              <a:buFont typeface="Arial" panose="020B0604020202020204" pitchFamily="34" charset="0"/>
              <a:buChar char="•"/>
            </a:pPr>
            <a:r>
              <a:rPr lang="en-GB" sz="2800" b="0" i="0" dirty="0">
                <a:solidFill>
                  <a:srgbClr val="000000"/>
                </a:solidFill>
                <a:effectLst/>
                <a:latin typeface="ff3"/>
              </a:rPr>
              <a:t>CCTV systems may operate continuously or only as required to monitor a particular event.</a:t>
            </a:r>
            <a:endParaRPr lang="en-GB" sz="2800" b="0" i="0" dirty="0">
              <a:solidFill>
                <a:srgbClr val="000000"/>
              </a:solidFill>
              <a:effectLst/>
              <a:latin typeface="Source Sans Pro" panose="020B0503030403020204" pitchFamily="34" charset="0"/>
            </a:endParaRPr>
          </a:p>
          <a:p>
            <a:pPr algn="l"/>
            <a:endParaRPr lang="en-GB" sz="2400" b="0" i="0" dirty="0">
              <a:solidFill>
                <a:srgbClr val="000000"/>
              </a:solidFill>
              <a:effectLst/>
              <a:latin typeface="Source Sans Pro" panose="020B0503030403020204" pitchFamily="34" charset="0"/>
            </a:endParaRPr>
          </a:p>
          <a:p>
            <a:pPr marL="342900" indent="-342900" algn="l">
              <a:buFont typeface="Arial" panose="020B0604020202020204" pitchFamily="34" charset="0"/>
              <a:buChar char="•"/>
            </a:pPr>
            <a:endParaRPr lang="en-GB" sz="2400" b="0" i="0" dirty="0">
              <a:solidFill>
                <a:srgbClr val="000000"/>
              </a:solidFill>
              <a:effectLst/>
              <a:latin typeface="Source Sans Pro" panose="020B0503030403020204" pitchFamily="34" charset="0"/>
            </a:endParaRPr>
          </a:p>
          <a:p>
            <a:br>
              <a:rPr lang="en-GB" sz="2400" dirty="0"/>
            </a:br>
            <a:endParaRPr lang="en-US" sz="2400" dirty="0"/>
          </a:p>
        </p:txBody>
      </p:sp>
    </p:spTree>
    <p:extLst>
      <p:ext uri="{BB962C8B-B14F-4D97-AF65-F5344CB8AC3E}">
        <p14:creationId xmlns:p14="http://schemas.microsoft.com/office/powerpoint/2010/main" val="153957774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696A1494-4078-832F-977B-D6C503924ADC}"/>
              </a:ext>
            </a:extLst>
          </p:cNvPr>
          <p:cNvSpPr txBox="1"/>
          <p:nvPr/>
        </p:nvSpPr>
        <p:spPr>
          <a:xfrm>
            <a:off x="0" y="0"/>
            <a:ext cx="12168187" cy="6063198"/>
          </a:xfrm>
          <a:prstGeom prst="rect">
            <a:avLst/>
          </a:prstGeom>
          <a:noFill/>
        </p:spPr>
        <p:txBody>
          <a:bodyPr wrap="square">
            <a:spAutoFit/>
          </a:bodyPr>
          <a:lstStyle/>
          <a:p>
            <a:pPr algn="l"/>
            <a:r>
              <a:rPr lang="en-GB" sz="4000" b="1" dirty="0">
                <a:effectLst/>
                <a:latin typeface="ff5"/>
              </a:rPr>
              <a:t>Uses</a:t>
            </a:r>
            <a:r>
              <a:rPr lang="en-GB" sz="4000" b="1" dirty="0">
                <a:latin typeface="Source Sans Pro" panose="020B0503030403020204" pitchFamily="34" charset="0"/>
              </a:rPr>
              <a:t> </a:t>
            </a:r>
            <a:r>
              <a:rPr lang="en-GB" sz="4000" b="1" dirty="0">
                <a:effectLst/>
                <a:latin typeface="ff5"/>
              </a:rPr>
              <a:t>of</a:t>
            </a:r>
            <a:r>
              <a:rPr lang="en-GB" sz="4000" b="1" dirty="0">
                <a:effectLst/>
                <a:latin typeface="Source Sans Pro" panose="020B0503030403020204" pitchFamily="34" charset="0"/>
              </a:rPr>
              <a:t> </a:t>
            </a:r>
            <a:r>
              <a:rPr lang="en-GB" sz="4000" b="1" dirty="0">
                <a:effectLst/>
                <a:latin typeface="ff5"/>
              </a:rPr>
              <a:t>CCTV</a:t>
            </a:r>
            <a:endParaRPr lang="en-GB" sz="4000" b="1" dirty="0">
              <a:effectLst/>
              <a:latin typeface="Source Sans Pro" panose="020B0503030403020204" pitchFamily="34" charset="0"/>
            </a:endParaRPr>
          </a:p>
          <a:p>
            <a:pPr algn="l"/>
            <a:r>
              <a:rPr lang="en-GB" sz="2800" b="0" i="0" dirty="0">
                <a:effectLst/>
                <a:latin typeface="ff3"/>
              </a:rPr>
              <a:t>CCTV is commonly used for a variety of purposes, including;</a:t>
            </a:r>
            <a:endParaRPr lang="en-GB" sz="2800" b="0" i="0" dirty="0">
              <a:effectLst/>
              <a:latin typeface="Source Sans Pro" panose="020B0503030403020204" pitchFamily="34" charset="0"/>
            </a:endParaRPr>
          </a:p>
          <a:p>
            <a:pPr algn="l"/>
            <a:endParaRPr lang="en-GB" sz="2800" b="0" i="0" dirty="0">
              <a:effectLst/>
              <a:latin typeface="Source Sans Pro" panose="020B0503030403020204" pitchFamily="34" charset="0"/>
            </a:endParaRPr>
          </a:p>
          <a:p>
            <a:pPr marL="285750" indent="-285750" algn="l">
              <a:buFont typeface="Arial" panose="020B0604020202020204" pitchFamily="34" charset="0"/>
              <a:buChar char="•"/>
            </a:pPr>
            <a:r>
              <a:rPr lang="en-GB" sz="2800" b="1" i="0" dirty="0">
                <a:effectLst/>
                <a:latin typeface="ff2"/>
              </a:rPr>
              <a:t>  Maintaining perimeter security</a:t>
            </a:r>
            <a:r>
              <a:rPr lang="en-GB" sz="2800" dirty="0">
                <a:latin typeface="Source Sans Pro" panose="020B0503030403020204" pitchFamily="34" charset="0"/>
              </a:rPr>
              <a:t> </a:t>
            </a:r>
            <a:r>
              <a:rPr lang="en-GB" sz="2800" b="0" i="0" dirty="0">
                <a:effectLst/>
                <a:latin typeface="ff3"/>
              </a:rPr>
              <a:t>in medium-to-high secure areas &amp;installations.</a:t>
            </a:r>
            <a:endParaRPr lang="en-GB" sz="2800" b="0" i="0" dirty="0">
              <a:effectLst/>
              <a:latin typeface="Source Sans Pro" panose="020B0503030403020204" pitchFamily="34" charset="0"/>
            </a:endParaRPr>
          </a:p>
          <a:p>
            <a:pPr marL="457200" indent="-457200" algn="l">
              <a:buFont typeface="Arial" panose="020B0604020202020204" pitchFamily="34" charset="0"/>
              <a:buChar char="•"/>
            </a:pPr>
            <a:r>
              <a:rPr lang="en-GB" sz="2800" b="1" i="0" dirty="0">
                <a:effectLst/>
                <a:latin typeface="ff2"/>
              </a:rPr>
              <a:t>Observing behaviour</a:t>
            </a:r>
            <a:r>
              <a:rPr lang="en-GB" sz="2800" b="0" i="0" dirty="0">
                <a:effectLst/>
                <a:latin typeface="ff3"/>
              </a:rPr>
              <a:t> of incarcerated inmates and potentially dangerous patients in medical facilities.</a:t>
            </a:r>
            <a:endParaRPr lang="en-GB" sz="2800" b="0" i="0" dirty="0">
              <a:effectLst/>
              <a:latin typeface="Source Sans Pro" panose="020B0503030403020204" pitchFamily="34" charset="0"/>
            </a:endParaRPr>
          </a:p>
          <a:p>
            <a:pPr marL="457200" indent="-457200" algn="l">
              <a:buFont typeface="Arial" panose="020B0604020202020204" pitchFamily="34" charset="0"/>
              <a:buChar char="•"/>
            </a:pPr>
            <a:r>
              <a:rPr lang="en-GB" sz="2800" b="1" i="0" dirty="0">
                <a:effectLst/>
                <a:latin typeface="ff2"/>
              </a:rPr>
              <a:t>Traffic monitoring</a:t>
            </a:r>
            <a:endParaRPr lang="en-GB" sz="2800" b="0" i="0" dirty="0">
              <a:effectLst/>
              <a:latin typeface="Source Sans Pro" panose="020B0503030403020204" pitchFamily="34" charset="0"/>
            </a:endParaRPr>
          </a:p>
          <a:p>
            <a:pPr marL="457200" indent="-457200" algn="l">
              <a:buFont typeface="Arial" panose="020B0604020202020204" pitchFamily="34" charset="0"/>
              <a:buChar char="•"/>
            </a:pPr>
            <a:r>
              <a:rPr lang="en-GB" sz="2800" b="1" i="0" dirty="0">
                <a:effectLst/>
                <a:latin typeface="ff2"/>
              </a:rPr>
              <a:t>Building &amp; ground security</a:t>
            </a:r>
            <a:endParaRPr lang="en-GB" sz="2800" b="0" i="0" dirty="0">
              <a:effectLst/>
              <a:latin typeface="Source Sans Pro" panose="020B0503030403020204" pitchFamily="34" charset="0"/>
            </a:endParaRPr>
          </a:p>
          <a:p>
            <a:pPr marL="457200" indent="-457200" algn="l">
              <a:buFont typeface="Arial" panose="020B0604020202020204" pitchFamily="34" charset="0"/>
              <a:buChar char="•"/>
            </a:pPr>
            <a:r>
              <a:rPr lang="en-GB" sz="2800" b="1" i="0" dirty="0">
                <a:effectLst/>
                <a:latin typeface="ff2"/>
              </a:rPr>
              <a:t>Overseeing locations</a:t>
            </a:r>
            <a:r>
              <a:rPr lang="en-GB" sz="2800" b="0" i="0" dirty="0">
                <a:effectLst/>
                <a:latin typeface="ff3"/>
              </a:rPr>
              <a:t> that would be</a:t>
            </a:r>
            <a:r>
              <a:rPr lang="en-GB" sz="2800" b="1" i="0" dirty="0">
                <a:effectLst/>
                <a:latin typeface="ff2"/>
              </a:rPr>
              <a:t> hazardous to a human</a:t>
            </a:r>
            <a:r>
              <a:rPr lang="en-GB" sz="2800" b="0" i="0" dirty="0">
                <a:effectLst/>
                <a:latin typeface="ff3"/>
              </a:rPr>
              <a:t>, for example, highly radioactive environment.</a:t>
            </a:r>
            <a:endParaRPr lang="en-GB" sz="2800" b="0" i="0" dirty="0">
              <a:effectLst/>
              <a:latin typeface="Source Sans Pro" panose="020B0503030403020204" pitchFamily="34" charset="0"/>
            </a:endParaRPr>
          </a:p>
          <a:p>
            <a:pPr marL="457200" indent="-457200" algn="l">
              <a:buFont typeface="Arial" panose="020B0604020202020204" pitchFamily="34" charset="0"/>
              <a:buChar char="•"/>
            </a:pPr>
            <a:r>
              <a:rPr lang="en-GB" sz="2800" b="1" i="0" dirty="0">
                <a:effectLst/>
                <a:latin typeface="ff2"/>
              </a:rPr>
              <a:t>Obtaining a visual record of activities</a:t>
            </a:r>
            <a:r>
              <a:rPr lang="en-GB" sz="2800" b="0" i="0" dirty="0">
                <a:effectLst/>
                <a:latin typeface="ff3"/>
              </a:rPr>
              <a:t> where it is necessary to maintain proper security, for example, in banks, casinos or airports.</a:t>
            </a:r>
            <a:endParaRPr lang="en-GB" sz="2800" b="0" i="0" dirty="0">
              <a:effectLst/>
              <a:latin typeface="Source Sans Pro" panose="020B0503030403020204" pitchFamily="34" charset="0"/>
            </a:endParaRPr>
          </a:p>
          <a:p>
            <a:br>
              <a:rPr lang="en-GB" sz="2000" dirty="0"/>
            </a:br>
            <a:endParaRPr lang="en-US" sz="2000" dirty="0"/>
          </a:p>
        </p:txBody>
      </p:sp>
    </p:spTree>
    <p:extLst>
      <p:ext uri="{BB962C8B-B14F-4D97-AF65-F5344CB8AC3E}">
        <p14:creationId xmlns:p14="http://schemas.microsoft.com/office/powerpoint/2010/main" val="179522263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B5DCB684-A773-D323-7E5D-3C4493134450}"/>
              </a:ext>
            </a:extLst>
          </p:cNvPr>
          <p:cNvSpPr txBox="1"/>
          <p:nvPr/>
        </p:nvSpPr>
        <p:spPr>
          <a:xfrm>
            <a:off x="0" y="0"/>
            <a:ext cx="11156156" cy="5016758"/>
          </a:xfrm>
          <a:prstGeom prst="rect">
            <a:avLst/>
          </a:prstGeom>
          <a:noFill/>
        </p:spPr>
        <p:txBody>
          <a:bodyPr wrap="square">
            <a:spAutoFit/>
          </a:bodyPr>
          <a:lstStyle/>
          <a:p>
            <a:r>
              <a:rPr lang="en-GB" sz="4000" b="1" dirty="0">
                <a:latin typeface="Museo Sans"/>
              </a:rPr>
              <a:t>Types of CCTV system</a:t>
            </a:r>
          </a:p>
          <a:p>
            <a:endParaRPr lang="en-GB" sz="2800" b="1" dirty="0">
              <a:latin typeface="Museo Sans"/>
            </a:endParaRPr>
          </a:p>
          <a:p>
            <a:r>
              <a:rPr lang="en-GB" sz="2800" b="1" dirty="0">
                <a:latin typeface="Museo Sans"/>
              </a:rPr>
              <a:t>1. </a:t>
            </a:r>
            <a:r>
              <a:rPr lang="en-GB" sz="2400" dirty="0">
                <a:latin typeface="Museo Sans"/>
              </a:rPr>
              <a:t> </a:t>
            </a:r>
            <a:r>
              <a:rPr lang="en-GB" sz="2800" b="1" dirty="0">
                <a:latin typeface="Museo Sans"/>
              </a:rPr>
              <a:t>Analog CCTV system</a:t>
            </a:r>
          </a:p>
          <a:p>
            <a:pPr marL="342900" indent="-342900">
              <a:buFont typeface="Arial" panose="020B0604020202020204" pitchFamily="34" charset="0"/>
              <a:buChar char="•"/>
            </a:pPr>
            <a:r>
              <a:rPr lang="en-GB" sz="2800" dirty="0"/>
              <a:t>Analog security cameras an analog video signal and transfer that signal over coax cable to Digital  Video Recorder (DVR). Each camera may be powered by plugging in the power supply right at the camera or by using RG siamese cable or which bundles the video and the power cable.</a:t>
            </a:r>
          </a:p>
          <a:p>
            <a:pPr marL="457200" indent="-457200">
              <a:buAutoNum type="arabicPeriod" startAt="2"/>
            </a:pPr>
            <a:r>
              <a:rPr lang="en-GB" sz="2800" b="1" dirty="0"/>
              <a:t>Digital/IP CCTV system</a:t>
            </a:r>
          </a:p>
          <a:p>
            <a:pPr marL="342900" indent="-342900">
              <a:buFont typeface="Arial" panose="020B0604020202020204" pitchFamily="34" charset="0"/>
              <a:buChar char="•"/>
            </a:pPr>
            <a:r>
              <a:rPr lang="en-GB" sz="2800" dirty="0"/>
              <a:t>IP stand for Internet Protocol, and basically refers to a digital video camera that can send and receive data via a computer network.</a:t>
            </a:r>
          </a:p>
          <a:p>
            <a:pPr marL="342900" indent="-342900">
              <a:buFont typeface="Arial" panose="020B0604020202020204" pitchFamily="34" charset="0"/>
              <a:buChar char="•"/>
            </a:pPr>
            <a:endParaRPr lang="en-US" sz="2800" dirty="0"/>
          </a:p>
        </p:txBody>
      </p:sp>
    </p:spTree>
    <p:extLst>
      <p:ext uri="{BB962C8B-B14F-4D97-AF65-F5344CB8AC3E}">
        <p14:creationId xmlns:p14="http://schemas.microsoft.com/office/powerpoint/2010/main" val="366066902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6D58BEE5-2AF5-B340-7BA8-A6190C65AC43}"/>
              </a:ext>
            </a:extLst>
          </p:cNvPr>
          <p:cNvSpPr txBox="1"/>
          <p:nvPr/>
        </p:nvSpPr>
        <p:spPr>
          <a:xfrm>
            <a:off x="0" y="0"/>
            <a:ext cx="7295554" cy="707886"/>
          </a:xfrm>
          <a:prstGeom prst="rect">
            <a:avLst/>
          </a:prstGeom>
          <a:noFill/>
        </p:spPr>
        <p:txBody>
          <a:bodyPr wrap="square">
            <a:spAutoFit/>
          </a:bodyPr>
          <a:lstStyle/>
          <a:p>
            <a:r>
              <a:rPr lang="en-GB" sz="4000" b="1" dirty="0"/>
              <a:t>CCTV systems block diagram</a:t>
            </a:r>
            <a:endParaRPr lang="en-US" sz="4000" b="1" dirty="0"/>
          </a:p>
        </p:txBody>
      </p:sp>
      <p:pic>
        <p:nvPicPr>
          <p:cNvPr id="6" name="Picture 6">
            <a:extLst>
              <a:ext uri="{FF2B5EF4-FFF2-40B4-BE49-F238E27FC236}">
                <a16:creationId xmlns:a16="http://schemas.microsoft.com/office/drawing/2014/main" id="{F6224BF4-D32F-7E73-5A92-ACAB3D4031FF}"/>
              </a:ext>
            </a:extLst>
          </p:cNvPr>
          <p:cNvPicPr>
            <a:picLocks noChangeAspect="1"/>
          </p:cNvPicPr>
          <p:nvPr/>
        </p:nvPicPr>
        <p:blipFill>
          <a:blip r:embed="rId2"/>
          <a:stretch>
            <a:fillRect/>
          </a:stretch>
        </p:blipFill>
        <p:spPr>
          <a:xfrm>
            <a:off x="417630" y="707886"/>
            <a:ext cx="5678370" cy="5418667"/>
          </a:xfrm>
          <a:prstGeom prst="rect">
            <a:avLst/>
          </a:prstGeom>
        </p:spPr>
      </p:pic>
      <p:pic>
        <p:nvPicPr>
          <p:cNvPr id="7" name="Picture 7">
            <a:extLst>
              <a:ext uri="{FF2B5EF4-FFF2-40B4-BE49-F238E27FC236}">
                <a16:creationId xmlns:a16="http://schemas.microsoft.com/office/drawing/2014/main" id="{68A2841D-5B6F-BD12-5300-C480E03F191A}"/>
              </a:ext>
            </a:extLst>
          </p:cNvPr>
          <p:cNvPicPr>
            <a:picLocks noChangeAspect="1"/>
          </p:cNvPicPr>
          <p:nvPr/>
        </p:nvPicPr>
        <p:blipFill>
          <a:blip r:embed="rId3"/>
          <a:stretch>
            <a:fillRect/>
          </a:stretch>
        </p:blipFill>
        <p:spPr>
          <a:xfrm>
            <a:off x="6096000" y="707885"/>
            <a:ext cx="5529064" cy="5418667"/>
          </a:xfrm>
          <a:prstGeom prst="rect">
            <a:avLst/>
          </a:prstGeom>
        </p:spPr>
      </p:pic>
    </p:spTree>
    <p:extLst>
      <p:ext uri="{BB962C8B-B14F-4D97-AF65-F5344CB8AC3E}">
        <p14:creationId xmlns:p14="http://schemas.microsoft.com/office/powerpoint/2010/main" val="373193982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37A2F132-5F3D-2479-4508-C3700E30D53C}"/>
              </a:ext>
            </a:extLst>
          </p:cNvPr>
          <p:cNvSpPr txBox="1"/>
          <p:nvPr/>
        </p:nvSpPr>
        <p:spPr>
          <a:xfrm>
            <a:off x="-5953" y="0"/>
            <a:ext cx="9206333" cy="5016758"/>
          </a:xfrm>
          <a:prstGeom prst="rect">
            <a:avLst/>
          </a:prstGeom>
          <a:noFill/>
        </p:spPr>
        <p:txBody>
          <a:bodyPr wrap="square">
            <a:spAutoFit/>
          </a:bodyPr>
          <a:lstStyle/>
          <a:p>
            <a:pPr algn="l"/>
            <a:r>
              <a:rPr lang="en-GB" sz="4000" b="1" i="0" dirty="0">
                <a:solidFill>
                  <a:srgbClr val="000000"/>
                </a:solidFill>
                <a:effectLst/>
                <a:latin typeface="Arial" panose="020B0604020202020204" pitchFamily="34" charset="0"/>
              </a:rPr>
              <a:t>Types of CCTV camera </a:t>
            </a:r>
          </a:p>
          <a:p>
            <a:pPr algn="l">
              <a:buFont typeface="Arial" panose="020B0604020202020204" pitchFamily="34" charset="0"/>
              <a:buChar char="•"/>
            </a:pPr>
            <a:endParaRPr lang="en-GB" sz="2800" b="0" i="0" dirty="0">
              <a:solidFill>
                <a:srgbClr val="000000"/>
              </a:solidFill>
              <a:effectLst/>
              <a:latin typeface="Arial" panose="020B0604020202020204" pitchFamily="34" charset="0"/>
            </a:endParaRPr>
          </a:p>
          <a:p>
            <a:pPr marL="514350" indent="-514350" algn="l">
              <a:buFont typeface="+mj-lt"/>
              <a:buAutoNum type="arabicPeriod"/>
            </a:pPr>
            <a:r>
              <a:rPr lang="en-GB" sz="2800" b="0" i="0" dirty="0">
                <a:solidFill>
                  <a:srgbClr val="000000"/>
                </a:solidFill>
                <a:effectLst/>
                <a:latin typeface="Arial" panose="020B0604020202020204" pitchFamily="34" charset="0"/>
              </a:rPr>
              <a:t>Indoor camera</a:t>
            </a:r>
          </a:p>
          <a:p>
            <a:pPr marL="514350" indent="-514350" algn="l">
              <a:buFont typeface="+mj-lt"/>
              <a:buAutoNum type="arabicPeriod"/>
            </a:pPr>
            <a:r>
              <a:rPr lang="en-GB" sz="2800" b="0" i="0" dirty="0">
                <a:solidFill>
                  <a:srgbClr val="000000"/>
                </a:solidFill>
                <a:effectLst/>
                <a:latin typeface="Arial" panose="020B0604020202020204" pitchFamily="34" charset="0"/>
              </a:rPr>
              <a:t>Outdoor camera</a:t>
            </a:r>
          </a:p>
          <a:p>
            <a:pPr marL="514350" indent="-514350" algn="l">
              <a:buFont typeface="+mj-lt"/>
              <a:buAutoNum type="arabicPeriod"/>
            </a:pPr>
            <a:r>
              <a:rPr lang="en-GB" sz="2800" b="0" i="0" dirty="0">
                <a:solidFill>
                  <a:srgbClr val="000000"/>
                </a:solidFill>
                <a:effectLst/>
                <a:latin typeface="Arial" panose="020B0604020202020204" pitchFamily="34" charset="0"/>
              </a:rPr>
              <a:t>IR Day/Night camera</a:t>
            </a:r>
          </a:p>
          <a:p>
            <a:pPr marL="514350" indent="-514350" algn="l">
              <a:buFont typeface="+mj-lt"/>
              <a:buAutoNum type="arabicPeriod"/>
            </a:pPr>
            <a:r>
              <a:rPr lang="en-GB" sz="2800" b="0" i="0" dirty="0">
                <a:solidFill>
                  <a:srgbClr val="000000"/>
                </a:solidFill>
                <a:effectLst/>
                <a:latin typeface="Arial" panose="020B0604020202020204" pitchFamily="34" charset="0"/>
              </a:rPr>
              <a:t>Dome camera</a:t>
            </a:r>
          </a:p>
          <a:p>
            <a:pPr marL="514350" indent="-514350" algn="l">
              <a:buFont typeface="+mj-lt"/>
              <a:buAutoNum type="arabicPeriod"/>
            </a:pPr>
            <a:r>
              <a:rPr lang="en-GB" sz="2800" b="0" i="0" dirty="0">
                <a:solidFill>
                  <a:srgbClr val="000000"/>
                </a:solidFill>
                <a:effectLst/>
                <a:latin typeface="Arial" panose="020B0604020202020204" pitchFamily="34" charset="0"/>
              </a:rPr>
              <a:t>Bullet camera</a:t>
            </a:r>
          </a:p>
          <a:p>
            <a:pPr marL="514350" indent="-514350" algn="l">
              <a:buFont typeface="+mj-lt"/>
              <a:buAutoNum type="arabicPeriod"/>
            </a:pPr>
            <a:r>
              <a:rPr lang="en-GB" sz="2800" b="0" i="0" dirty="0">
                <a:solidFill>
                  <a:srgbClr val="000000"/>
                </a:solidFill>
                <a:effectLst/>
                <a:latin typeface="Arial" panose="020B0604020202020204" pitchFamily="34" charset="0"/>
              </a:rPr>
              <a:t>Hidden camera</a:t>
            </a:r>
          </a:p>
          <a:p>
            <a:pPr marL="514350" indent="-514350" algn="l">
              <a:buFont typeface="+mj-lt"/>
              <a:buAutoNum type="arabicPeriod"/>
            </a:pPr>
            <a:r>
              <a:rPr lang="en-GB" sz="2800" b="0" i="0" dirty="0">
                <a:solidFill>
                  <a:srgbClr val="000000"/>
                </a:solidFill>
                <a:effectLst/>
                <a:latin typeface="Arial" panose="020B0604020202020204" pitchFamily="34" charset="0"/>
              </a:rPr>
              <a:t>Pan Tilt zoom camera</a:t>
            </a:r>
          </a:p>
          <a:p>
            <a:pPr marL="514350" indent="-514350" algn="l">
              <a:buFont typeface="+mj-lt"/>
              <a:buAutoNum type="arabicPeriod"/>
            </a:pPr>
            <a:r>
              <a:rPr lang="en-GB" sz="2800" dirty="0">
                <a:solidFill>
                  <a:srgbClr val="000000"/>
                </a:solidFill>
                <a:latin typeface="Arial" panose="020B0604020202020204" pitchFamily="34" charset="0"/>
              </a:rPr>
              <a:t>Fish eye camera</a:t>
            </a:r>
          </a:p>
          <a:p>
            <a:pPr algn="l"/>
            <a:endParaRPr lang="en-GB" sz="2800" b="0" i="0" dirty="0">
              <a:solidFill>
                <a:srgbClr val="000000"/>
              </a:solidFill>
              <a:effectLst/>
              <a:latin typeface="Arial" panose="020B0604020202020204" pitchFamily="34" charset="0"/>
            </a:endParaRPr>
          </a:p>
        </p:txBody>
      </p:sp>
      <p:pic>
        <p:nvPicPr>
          <p:cNvPr id="2" name="Picture 3">
            <a:extLst>
              <a:ext uri="{FF2B5EF4-FFF2-40B4-BE49-F238E27FC236}">
                <a16:creationId xmlns:a16="http://schemas.microsoft.com/office/drawing/2014/main" id="{88576D25-7CF2-A120-425A-F854C5D73BEE}"/>
              </a:ext>
            </a:extLst>
          </p:cNvPr>
          <p:cNvPicPr>
            <a:picLocks noChangeAspect="1"/>
          </p:cNvPicPr>
          <p:nvPr/>
        </p:nvPicPr>
        <p:blipFill>
          <a:blip r:embed="rId2"/>
          <a:stretch>
            <a:fillRect/>
          </a:stretch>
        </p:blipFill>
        <p:spPr>
          <a:xfrm>
            <a:off x="7048500" y="0"/>
            <a:ext cx="4667249" cy="5987985"/>
          </a:xfrm>
          <a:prstGeom prst="rect">
            <a:avLst/>
          </a:prstGeom>
        </p:spPr>
      </p:pic>
    </p:spTree>
    <p:extLst>
      <p:ext uri="{BB962C8B-B14F-4D97-AF65-F5344CB8AC3E}">
        <p14:creationId xmlns:p14="http://schemas.microsoft.com/office/powerpoint/2010/main" val="101149682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35F875F-AEB9-0A08-729E-9AF44CFAB12A}"/>
              </a:ext>
            </a:extLst>
          </p:cNvPr>
          <p:cNvSpPr txBox="1"/>
          <p:nvPr/>
        </p:nvSpPr>
        <p:spPr>
          <a:xfrm>
            <a:off x="0" y="-2"/>
            <a:ext cx="7548563" cy="3477875"/>
          </a:xfrm>
          <a:prstGeom prst="rect">
            <a:avLst/>
          </a:prstGeom>
          <a:noFill/>
        </p:spPr>
        <p:txBody>
          <a:bodyPr wrap="square">
            <a:spAutoFit/>
          </a:bodyPr>
          <a:lstStyle/>
          <a:p>
            <a:r>
              <a:rPr lang="en-GB" sz="4000" b="1" dirty="0"/>
              <a:t>Indoor Camera</a:t>
            </a:r>
          </a:p>
          <a:p>
            <a:endParaRPr lang="en-GB" sz="4000" b="1" dirty="0"/>
          </a:p>
          <a:p>
            <a:pPr marL="571500" indent="-571500">
              <a:buFont typeface="Arial" panose="020B0604020202020204" pitchFamily="34" charset="0"/>
              <a:buChar char="•"/>
            </a:pPr>
            <a:r>
              <a:rPr lang="en-GB" sz="2800" dirty="0"/>
              <a:t>Indoor camera as it name suggests used for indoor security mechanism.</a:t>
            </a:r>
          </a:p>
          <a:p>
            <a:pPr marL="571500" indent="-571500">
              <a:buFont typeface="Arial" panose="020B0604020202020204" pitchFamily="34" charset="0"/>
              <a:buChar char="•"/>
            </a:pPr>
            <a:endParaRPr lang="en-GB" sz="2800" dirty="0"/>
          </a:p>
          <a:p>
            <a:pPr marL="571500" indent="-571500">
              <a:buFont typeface="Arial" panose="020B0604020202020204" pitchFamily="34" charset="0"/>
              <a:buChar char="•"/>
            </a:pPr>
            <a:r>
              <a:rPr lang="en-GB" sz="2800" dirty="0"/>
              <a:t>These are suitable for security in homes, schools,  offices, hotels etc...</a:t>
            </a:r>
            <a:endParaRPr lang="en-US" sz="2800" dirty="0"/>
          </a:p>
        </p:txBody>
      </p:sp>
      <p:pic>
        <p:nvPicPr>
          <p:cNvPr id="4" name="Picture 4">
            <a:extLst>
              <a:ext uri="{FF2B5EF4-FFF2-40B4-BE49-F238E27FC236}">
                <a16:creationId xmlns:a16="http://schemas.microsoft.com/office/drawing/2014/main" id="{4A43D322-18C5-8F77-EAB4-F175FDAF0921}"/>
              </a:ext>
            </a:extLst>
          </p:cNvPr>
          <p:cNvPicPr>
            <a:picLocks noChangeAspect="1"/>
          </p:cNvPicPr>
          <p:nvPr/>
        </p:nvPicPr>
        <p:blipFill>
          <a:blip r:embed="rId2"/>
          <a:stretch>
            <a:fillRect/>
          </a:stretch>
        </p:blipFill>
        <p:spPr>
          <a:xfrm>
            <a:off x="7645878" y="189238"/>
            <a:ext cx="4362346" cy="4080204"/>
          </a:xfrm>
          <a:prstGeom prst="rect">
            <a:avLst/>
          </a:prstGeom>
        </p:spPr>
      </p:pic>
    </p:spTree>
    <p:extLst>
      <p:ext uri="{BB962C8B-B14F-4D97-AF65-F5344CB8AC3E}">
        <p14:creationId xmlns:p14="http://schemas.microsoft.com/office/powerpoint/2010/main" val="290348908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a:extLst>
              <a:ext uri="{FF2B5EF4-FFF2-40B4-BE49-F238E27FC236}">
                <a16:creationId xmlns:a16="http://schemas.microsoft.com/office/drawing/2014/main" id="{EF8BEB37-242F-E73F-9401-D57394FF802E}"/>
              </a:ext>
            </a:extLst>
          </p:cNvPr>
          <p:cNvPicPr>
            <a:picLocks noChangeAspect="1"/>
          </p:cNvPicPr>
          <p:nvPr/>
        </p:nvPicPr>
        <p:blipFill>
          <a:blip r:embed="rId2"/>
          <a:stretch>
            <a:fillRect/>
          </a:stretch>
        </p:blipFill>
        <p:spPr>
          <a:xfrm>
            <a:off x="8125409" y="545306"/>
            <a:ext cx="3621298" cy="3306404"/>
          </a:xfrm>
          <a:prstGeom prst="rect">
            <a:avLst/>
          </a:prstGeom>
        </p:spPr>
      </p:pic>
      <p:sp>
        <p:nvSpPr>
          <p:cNvPr id="4" name="TextBox 3">
            <a:extLst>
              <a:ext uri="{FF2B5EF4-FFF2-40B4-BE49-F238E27FC236}">
                <a16:creationId xmlns:a16="http://schemas.microsoft.com/office/drawing/2014/main" id="{4A1F83AD-9218-98A5-4315-571E88C3849E}"/>
              </a:ext>
            </a:extLst>
          </p:cNvPr>
          <p:cNvSpPr txBox="1"/>
          <p:nvPr/>
        </p:nvSpPr>
        <p:spPr>
          <a:xfrm>
            <a:off x="0" y="0"/>
            <a:ext cx="7119938" cy="4339650"/>
          </a:xfrm>
          <a:prstGeom prst="rect">
            <a:avLst/>
          </a:prstGeom>
          <a:noFill/>
        </p:spPr>
        <p:txBody>
          <a:bodyPr wrap="square">
            <a:spAutoFit/>
          </a:bodyPr>
          <a:lstStyle/>
          <a:p>
            <a:r>
              <a:rPr lang="en-GB" sz="4000" b="1" dirty="0"/>
              <a:t>Outdoor Camera</a:t>
            </a:r>
          </a:p>
          <a:p>
            <a:endParaRPr lang="en-GB" sz="4000" b="1" dirty="0"/>
          </a:p>
          <a:p>
            <a:pPr marL="457200" indent="-457200">
              <a:buFont typeface="Arial" panose="020B0604020202020204" pitchFamily="34" charset="0"/>
              <a:buChar char="•"/>
            </a:pPr>
            <a:r>
              <a:rPr lang="en-GB" sz="2800" dirty="0"/>
              <a:t>Outdoor camera is used for outdoor places.</a:t>
            </a:r>
          </a:p>
          <a:p>
            <a:pPr marL="457200" indent="-457200">
              <a:buFont typeface="Arial" panose="020B0604020202020204" pitchFamily="34" charset="0"/>
              <a:buChar char="•"/>
            </a:pPr>
            <a:endParaRPr lang="en-GB" sz="2800" dirty="0"/>
          </a:p>
          <a:p>
            <a:pPr marL="457200" indent="-457200">
              <a:buFont typeface="Arial" panose="020B0604020202020204" pitchFamily="34" charset="0"/>
              <a:buChar char="•"/>
            </a:pPr>
            <a:r>
              <a:rPr lang="en-GB" sz="2800" dirty="0"/>
              <a:t>They are mostly used for entry and exit points with limited night lighting.</a:t>
            </a:r>
          </a:p>
          <a:p>
            <a:pPr marL="457200" indent="-457200">
              <a:buFont typeface="Arial" panose="020B0604020202020204" pitchFamily="34" charset="0"/>
              <a:buChar char="•"/>
            </a:pPr>
            <a:endParaRPr lang="en-GB" sz="2800" dirty="0"/>
          </a:p>
          <a:p>
            <a:pPr marL="457200" indent="-457200">
              <a:buFont typeface="Arial" panose="020B0604020202020204" pitchFamily="34" charset="0"/>
              <a:buChar char="•"/>
            </a:pPr>
            <a:r>
              <a:rPr lang="en-GB" sz="2800" dirty="0"/>
              <a:t>These cameras have hard shell vandal-proof  casings.</a:t>
            </a:r>
            <a:endParaRPr lang="en-US" sz="2800" dirty="0"/>
          </a:p>
        </p:txBody>
      </p:sp>
    </p:spTree>
    <p:extLst>
      <p:ext uri="{BB962C8B-B14F-4D97-AF65-F5344CB8AC3E}">
        <p14:creationId xmlns:p14="http://schemas.microsoft.com/office/powerpoint/2010/main" val="292062474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EF3E3BCB-A212-0D72-E49F-07B185479FDE}"/>
              </a:ext>
            </a:extLst>
          </p:cNvPr>
          <p:cNvSpPr txBox="1"/>
          <p:nvPr/>
        </p:nvSpPr>
        <p:spPr>
          <a:xfrm rot="10800000" flipV="1">
            <a:off x="0" y="0"/>
            <a:ext cx="8179594" cy="4154984"/>
          </a:xfrm>
          <a:prstGeom prst="rect">
            <a:avLst/>
          </a:prstGeom>
          <a:noFill/>
        </p:spPr>
        <p:txBody>
          <a:bodyPr wrap="square">
            <a:spAutoFit/>
          </a:bodyPr>
          <a:lstStyle/>
          <a:p>
            <a:r>
              <a:rPr lang="en-GB" sz="4000" b="1" dirty="0"/>
              <a:t>IR day/Night Camera</a:t>
            </a:r>
            <a:endParaRPr lang="en-GB" sz="2800" b="1" dirty="0"/>
          </a:p>
          <a:p>
            <a:endParaRPr lang="en-GB" sz="2800" dirty="0"/>
          </a:p>
          <a:p>
            <a:pPr marL="457200" indent="-457200">
              <a:buFont typeface="Arial" panose="020B0604020202020204" pitchFamily="34" charset="0"/>
              <a:buChar char="•"/>
            </a:pPr>
            <a:r>
              <a:rPr lang="en-GB" sz="2800" dirty="0"/>
              <a:t>IR day/night camera are used for high alert security areas were surveillance needs to happed day and night</a:t>
            </a:r>
          </a:p>
          <a:p>
            <a:pPr marL="457200" indent="-457200">
              <a:buFont typeface="Arial" panose="020B0604020202020204" pitchFamily="34" charset="0"/>
              <a:buChar char="•"/>
            </a:pPr>
            <a:r>
              <a:rPr lang="en-GB" sz="2800" dirty="0"/>
              <a:t>These cameras are used by military personal, in parking a lots and high security zones.</a:t>
            </a:r>
          </a:p>
          <a:p>
            <a:pPr marL="457200" indent="-457200">
              <a:buFont typeface="Arial" panose="020B0604020202020204" pitchFamily="34" charset="0"/>
              <a:buChar char="•"/>
            </a:pPr>
            <a:r>
              <a:rPr lang="en-GB" sz="2800" dirty="0"/>
              <a:t>The cameras are ideal for outdoor surveillance application.</a:t>
            </a:r>
          </a:p>
        </p:txBody>
      </p:sp>
      <p:pic>
        <p:nvPicPr>
          <p:cNvPr id="4" name="Picture 4">
            <a:extLst>
              <a:ext uri="{FF2B5EF4-FFF2-40B4-BE49-F238E27FC236}">
                <a16:creationId xmlns:a16="http://schemas.microsoft.com/office/drawing/2014/main" id="{D005670C-694A-2FC2-87FF-7A618FCA8D0C}"/>
              </a:ext>
            </a:extLst>
          </p:cNvPr>
          <p:cNvPicPr>
            <a:picLocks noChangeAspect="1"/>
          </p:cNvPicPr>
          <p:nvPr/>
        </p:nvPicPr>
        <p:blipFill>
          <a:blip r:embed="rId2"/>
          <a:stretch>
            <a:fillRect/>
          </a:stretch>
        </p:blipFill>
        <p:spPr>
          <a:xfrm>
            <a:off x="8005764" y="195262"/>
            <a:ext cx="4055269" cy="4055269"/>
          </a:xfrm>
          <a:prstGeom prst="rect">
            <a:avLst/>
          </a:prstGeom>
        </p:spPr>
      </p:pic>
    </p:spTree>
    <p:extLst>
      <p:ext uri="{BB962C8B-B14F-4D97-AF65-F5344CB8AC3E}">
        <p14:creationId xmlns:p14="http://schemas.microsoft.com/office/powerpoint/2010/main" val="87389335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838F6EDB-AF21-25CE-EEF3-C08B94E8D307}"/>
              </a:ext>
            </a:extLst>
          </p:cNvPr>
          <p:cNvSpPr txBox="1"/>
          <p:nvPr/>
        </p:nvSpPr>
        <p:spPr>
          <a:xfrm>
            <a:off x="0" y="0"/>
            <a:ext cx="8179595" cy="5940088"/>
          </a:xfrm>
          <a:prstGeom prst="rect">
            <a:avLst/>
          </a:prstGeom>
          <a:noFill/>
        </p:spPr>
        <p:txBody>
          <a:bodyPr wrap="square">
            <a:spAutoFit/>
          </a:bodyPr>
          <a:lstStyle/>
          <a:p>
            <a:pPr algn="l"/>
            <a:r>
              <a:rPr lang="en-GB" sz="4000" b="1" i="0" dirty="0">
                <a:solidFill>
                  <a:srgbClr val="000000"/>
                </a:solidFill>
                <a:effectLst/>
                <a:latin typeface="ff4"/>
              </a:rPr>
              <a:t>Dome Camera </a:t>
            </a:r>
            <a:r>
              <a:rPr lang="en-GB" sz="4000" dirty="0">
                <a:solidFill>
                  <a:srgbClr val="000000"/>
                </a:solidFill>
                <a:latin typeface="Source Sans Pro" panose="020B0503030403020204" pitchFamily="34" charset="0"/>
              </a:rPr>
              <a:t>   </a:t>
            </a:r>
          </a:p>
          <a:p>
            <a:pPr marL="285750" indent="-285750" algn="l">
              <a:buFont typeface="Arial" panose="020B0604020202020204" pitchFamily="34" charset="0"/>
              <a:buChar char="•"/>
            </a:pPr>
            <a:endParaRPr lang="en-GB" sz="2400" dirty="0">
              <a:solidFill>
                <a:srgbClr val="000000"/>
              </a:solidFill>
              <a:latin typeface="Source Sans Pro" panose="020B0503030403020204" pitchFamily="34" charset="0"/>
            </a:endParaRPr>
          </a:p>
          <a:p>
            <a:pPr marL="285750" indent="-285750" algn="l">
              <a:buFont typeface="Arial" panose="020B0604020202020204" pitchFamily="34" charset="0"/>
              <a:buChar char="•"/>
            </a:pPr>
            <a:r>
              <a:rPr lang="en-GB" sz="2400" dirty="0">
                <a:solidFill>
                  <a:srgbClr val="000000"/>
                </a:solidFill>
                <a:latin typeface="Source Sans Pro" panose="020B0503030403020204" pitchFamily="34" charset="0"/>
              </a:rPr>
              <a:t> </a:t>
            </a:r>
            <a:r>
              <a:rPr lang="en-GB" sz="2800" i="0" dirty="0">
                <a:solidFill>
                  <a:srgbClr val="000000"/>
                </a:solidFill>
                <a:effectLst/>
                <a:latin typeface="ff7"/>
              </a:rPr>
              <a:t>Dome</a:t>
            </a:r>
            <a:r>
              <a:rPr lang="en-GB" sz="2800" b="1" i="0" dirty="0">
                <a:solidFill>
                  <a:srgbClr val="000000"/>
                </a:solidFill>
                <a:effectLst/>
                <a:latin typeface="ff7"/>
              </a:rPr>
              <a:t> </a:t>
            </a:r>
            <a:r>
              <a:rPr lang="en-GB" sz="2800" i="0" dirty="0">
                <a:solidFill>
                  <a:srgbClr val="000000"/>
                </a:solidFill>
                <a:effectLst/>
                <a:latin typeface="ff7"/>
              </a:rPr>
              <a:t>CCTV</a:t>
            </a:r>
            <a:r>
              <a:rPr lang="en-GB" sz="2800" b="1" i="0" dirty="0">
                <a:solidFill>
                  <a:srgbClr val="000000"/>
                </a:solidFill>
                <a:effectLst/>
                <a:latin typeface="ff7"/>
              </a:rPr>
              <a:t> </a:t>
            </a:r>
            <a:r>
              <a:rPr lang="en-GB" sz="2800" i="0" dirty="0">
                <a:solidFill>
                  <a:srgbClr val="000000"/>
                </a:solidFill>
                <a:effectLst/>
                <a:latin typeface="ff7"/>
              </a:rPr>
              <a:t>Cameras</a:t>
            </a:r>
            <a:r>
              <a:rPr lang="en-GB" sz="2800" b="0" i="0" dirty="0">
                <a:solidFill>
                  <a:srgbClr val="000000"/>
                </a:solidFill>
                <a:effectLst/>
                <a:latin typeface="ff2"/>
              </a:rPr>
              <a:t>.</a:t>
            </a:r>
            <a:r>
              <a:rPr lang="en-GB" sz="2800" dirty="0">
                <a:solidFill>
                  <a:srgbClr val="000000"/>
                </a:solidFill>
                <a:latin typeface="Source Sans Pro" panose="020B0503030403020204" pitchFamily="34" charset="0"/>
              </a:rPr>
              <a:t> </a:t>
            </a:r>
            <a:r>
              <a:rPr lang="en-GB" sz="2800" i="0" dirty="0">
                <a:solidFill>
                  <a:srgbClr val="000000"/>
                </a:solidFill>
                <a:effectLst/>
                <a:latin typeface="ff7"/>
              </a:rPr>
              <a:t>Dome</a:t>
            </a:r>
            <a:r>
              <a:rPr lang="en-GB" sz="2800" b="1" i="0" dirty="0">
                <a:solidFill>
                  <a:srgbClr val="000000"/>
                </a:solidFill>
                <a:effectLst/>
                <a:latin typeface="ff7"/>
              </a:rPr>
              <a:t> </a:t>
            </a:r>
            <a:r>
              <a:rPr lang="en-GB" sz="2800" i="0" dirty="0">
                <a:solidFill>
                  <a:srgbClr val="000000"/>
                </a:solidFill>
                <a:effectLst/>
                <a:latin typeface="ff7"/>
              </a:rPr>
              <a:t>Security</a:t>
            </a:r>
            <a:r>
              <a:rPr lang="en-GB" sz="2800" b="1" i="0" dirty="0">
                <a:solidFill>
                  <a:srgbClr val="000000"/>
                </a:solidFill>
                <a:effectLst/>
                <a:latin typeface="ff7"/>
              </a:rPr>
              <a:t> </a:t>
            </a:r>
            <a:r>
              <a:rPr lang="en-GB" sz="2800" i="0" dirty="0">
                <a:solidFill>
                  <a:srgbClr val="000000"/>
                </a:solidFill>
                <a:effectLst/>
                <a:latin typeface="ff7"/>
              </a:rPr>
              <a:t>Cameras</a:t>
            </a:r>
            <a:r>
              <a:rPr lang="en-GB" sz="2800" b="0" i="0" dirty="0">
                <a:solidFill>
                  <a:srgbClr val="000000"/>
                </a:solidFill>
                <a:effectLst/>
                <a:latin typeface="ff2"/>
              </a:rPr>
              <a:t> are named for their </a:t>
            </a:r>
            <a:r>
              <a:rPr lang="en-GB" sz="2800" i="0" dirty="0">
                <a:solidFill>
                  <a:srgbClr val="000000"/>
                </a:solidFill>
                <a:effectLst/>
                <a:latin typeface="ff7"/>
              </a:rPr>
              <a:t>dome</a:t>
            </a:r>
            <a:r>
              <a:rPr lang="en-GB" sz="2800" b="0" i="0" dirty="0">
                <a:solidFill>
                  <a:srgbClr val="000000"/>
                </a:solidFill>
                <a:effectLst/>
                <a:latin typeface="ff2"/>
              </a:rPr>
              <a:t>-like shape.</a:t>
            </a:r>
            <a:endParaRPr lang="en-GB" sz="2800" b="0" i="0" dirty="0">
              <a:solidFill>
                <a:srgbClr val="000000"/>
              </a:solidFill>
              <a:effectLst/>
              <a:latin typeface="Source Sans Pro" panose="020B0503030403020204" pitchFamily="34" charset="0"/>
            </a:endParaRPr>
          </a:p>
          <a:p>
            <a:pPr marL="342900" indent="-342900" algn="l">
              <a:buFont typeface="Arial" panose="020B0604020202020204" pitchFamily="34" charset="0"/>
              <a:buChar char="•"/>
            </a:pPr>
            <a:r>
              <a:rPr lang="en-GB" sz="2800" dirty="0">
                <a:solidFill>
                  <a:srgbClr val="000000"/>
                </a:solidFill>
                <a:latin typeface="ff7"/>
              </a:rPr>
              <a:t>Cameras are installed inside a dark dome and are  design in a way that they go unnoticed by the visitors.</a:t>
            </a:r>
            <a:endParaRPr lang="en-GB" sz="2800" i="0" dirty="0">
              <a:solidFill>
                <a:srgbClr val="000000"/>
              </a:solidFill>
              <a:effectLst/>
              <a:latin typeface="ff7"/>
            </a:endParaRPr>
          </a:p>
          <a:p>
            <a:pPr marL="342900" indent="-342900" algn="l">
              <a:buFont typeface="Arial" panose="020B0604020202020204" pitchFamily="34" charset="0"/>
              <a:buChar char="•"/>
            </a:pPr>
            <a:r>
              <a:rPr lang="en-GB" sz="2800" dirty="0">
                <a:solidFill>
                  <a:srgbClr val="000000"/>
                </a:solidFill>
                <a:latin typeface="ff7"/>
              </a:rPr>
              <a:t>The camera can be rotated and tilted manually.</a:t>
            </a:r>
            <a:endParaRPr lang="en-GB" sz="2800" i="0" dirty="0">
              <a:solidFill>
                <a:srgbClr val="000000"/>
              </a:solidFill>
              <a:effectLst/>
              <a:latin typeface="ff7"/>
            </a:endParaRPr>
          </a:p>
          <a:p>
            <a:pPr marL="342900" indent="-342900" algn="l">
              <a:buFont typeface="Arial" panose="020B0604020202020204" pitchFamily="34" charset="0"/>
              <a:buChar char="•"/>
            </a:pPr>
            <a:r>
              <a:rPr lang="en-GB" sz="2800" i="0" dirty="0">
                <a:solidFill>
                  <a:srgbClr val="000000"/>
                </a:solidFill>
                <a:effectLst/>
                <a:latin typeface="ff7"/>
              </a:rPr>
              <a:t>Dome</a:t>
            </a:r>
            <a:r>
              <a:rPr lang="en-GB" sz="2800" b="1" i="0" dirty="0">
                <a:solidFill>
                  <a:srgbClr val="000000"/>
                </a:solidFill>
                <a:effectLst/>
                <a:latin typeface="ff7"/>
              </a:rPr>
              <a:t> </a:t>
            </a:r>
            <a:r>
              <a:rPr lang="en-GB" sz="2800" i="0" dirty="0">
                <a:solidFill>
                  <a:srgbClr val="000000"/>
                </a:solidFill>
                <a:effectLst/>
                <a:latin typeface="ff7"/>
              </a:rPr>
              <a:t>cameras</a:t>
            </a:r>
            <a:r>
              <a:rPr lang="en-GB" sz="2800" dirty="0">
                <a:solidFill>
                  <a:srgbClr val="000000"/>
                </a:solidFill>
                <a:latin typeface="Source Sans Pro" panose="020B0503030403020204" pitchFamily="34" charset="0"/>
              </a:rPr>
              <a:t> </a:t>
            </a:r>
            <a:r>
              <a:rPr lang="en-GB" sz="2800" b="0" i="0" dirty="0">
                <a:solidFill>
                  <a:srgbClr val="000000"/>
                </a:solidFill>
                <a:effectLst/>
                <a:latin typeface="ff2"/>
              </a:rPr>
              <a:t>are commonly used in surveillance systems inside of homes, casinos, retail stores, and restaurants.</a:t>
            </a:r>
            <a:endParaRPr lang="en-GB" sz="2800" b="0" i="0" dirty="0">
              <a:solidFill>
                <a:srgbClr val="000000"/>
              </a:solidFill>
              <a:effectLst/>
              <a:latin typeface="Source Sans Pro" panose="020B0503030403020204" pitchFamily="34" charset="0"/>
            </a:endParaRPr>
          </a:p>
          <a:p>
            <a:pPr algn="l"/>
            <a:endParaRPr lang="en-GB" sz="2800" b="0" i="0" dirty="0">
              <a:solidFill>
                <a:srgbClr val="000000"/>
              </a:solidFill>
              <a:effectLst/>
              <a:latin typeface="Source Sans Pro" panose="020B0503030403020204" pitchFamily="34" charset="0"/>
            </a:endParaRPr>
          </a:p>
          <a:p>
            <a:br>
              <a:rPr lang="en-GB" dirty="0"/>
            </a:br>
            <a:endParaRPr lang="en-US" dirty="0"/>
          </a:p>
        </p:txBody>
      </p:sp>
      <p:pic>
        <p:nvPicPr>
          <p:cNvPr id="2" name="Picture 3">
            <a:extLst>
              <a:ext uri="{FF2B5EF4-FFF2-40B4-BE49-F238E27FC236}">
                <a16:creationId xmlns:a16="http://schemas.microsoft.com/office/drawing/2014/main" id="{70F80F53-7A51-BA7B-8B98-73CA90BE787C}"/>
              </a:ext>
            </a:extLst>
          </p:cNvPr>
          <p:cNvPicPr>
            <a:picLocks noChangeAspect="1"/>
          </p:cNvPicPr>
          <p:nvPr/>
        </p:nvPicPr>
        <p:blipFill>
          <a:blip r:embed="rId2"/>
          <a:stretch>
            <a:fillRect/>
          </a:stretch>
        </p:blipFill>
        <p:spPr>
          <a:xfrm>
            <a:off x="8691563" y="142878"/>
            <a:ext cx="3405188" cy="2712800"/>
          </a:xfrm>
          <a:prstGeom prst="rect">
            <a:avLst/>
          </a:prstGeom>
        </p:spPr>
      </p:pic>
      <p:pic>
        <p:nvPicPr>
          <p:cNvPr id="4" name="Picture 4">
            <a:extLst>
              <a:ext uri="{FF2B5EF4-FFF2-40B4-BE49-F238E27FC236}">
                <a16:creationId xmlns:a16="http://schemas.microsoft.com/office/drawing/2014/main" id="{DB46EC0D-A2EA-890D-1DF5-7621FFA5C596}"/>
              </a:ext>
            </a:extLst>
          </p:cNvPr>
          <p:cNvPicPr>
            <a:picLocks noChangeAspect="1"/>
          </p:cNvPicPr>
          <p:nvPr/>
        </p:nvPicPr>
        <p:blipFill>
          <a:blip r:embed="rId3"/>
          <a:stretch>
            <a:fillRect/>
          </a:stretch>
        </p:blipFill>
        <p:spPr>
          <a:xfrm>
            <a:off x="8691563" y="3001592"/>
            <a:ext cx="3394026" cy="2800767"/>
          </a:xfrm>
          <a:prstGeom prst="rect">
            <a:avLst/>
          </a:prstGeom>
        </p:spPr>
      </p:pic>
    </p:spTree>
    <p:extLst>
      <p:ext uri="{BB962C8B-B14F-4D97-AF65-F5344CB8AC3E}">
        <p14:creationId xmlns:p14="http://schemas.microsoft.com/office/powerpoint/2010/main" val="285127095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8FB42109-42C0-10CF-5CCB-77BA692A9841}"/>
              </a:ext>
            </a:extLst>
          </p:cNvPr>
          <p:cNvSpPr txBox="1"/>
          <p:nvPr/>
        </p:nvSpPr>
        <p:spPr>
          <a:xfrm>
            <a:off x="0" y="1"/>
            <a:ext cx="8191500" cy="4708981"/>
          </a:xfrm>
          <a:prstGeom prst="rect">
            <a:avLst/>
          </a:prstGeom>
          <a:noFill/>
        </p:spPr>
        <p:txBody>
          <a:bodyPr wrap="square">
            <a:spAutoFit/>
          </a:bodyPr>
          <a:lstStyle/>
          <a:p>
            <a:pPr algn="l"/>
            <a:r>
              <a:rPr lang="en-GB" sz="4000" b="1" i="0" dirty="0">
                <a:solidFill>
                  <a:srgbClr val="000000"/>
                </a:solidFill>
                <a:effectLst/>
                <a:latin typeface="ff1"/>
              </a:rPr>
              <a:t>Bullet Camera</a:t>
            </a:r>
            <a:endParaRPr lang="en-GB" sz="4000" b="1" i="0" dirty="0">
              <a:solidFill>
                <a:srgbClr val="000000"/>
              </a:solidFill>
              <a:effectLst/>
              <a:latin typeface="Source Sans Pro" panose="020B0503030403020204" pitchFamily="34" charset="0"/>
            </a:endParaRPr>
          </a:p>
          <a:p>
            <a:pPr marL="457200" indent="-457200" algn="l">
              <a:buFont typeface="Arial" panose="020B0604020202020204" pitchFamily="34" charset="0"/>
              <a:buChar char="•"/>
            </a:pPr>
            <a:endParaRPr lang="en-GB" sz="2800" dirty="0">
              <a:solidFill>
                <a:srgbClr val="000000"/>
              </a:solidFill>
              <a:latin typeface="ff3"/>
            </a:endParaRPr>
          </a:p>
          <a:p>
            <a:pPr marL="457200" indent="-457200" algn="l">
              <a:buFont typeface="Arial" panose="020B0604020202020204" pitchFamily="34" charset="0"/>
              <a:buChar char="•"/>
            </a:pPr>
            <a:r>
              <a:rPr lang="en-GB" sz="2800" dirty="0">
                <a:solidFill>
                  <a:srgbClr val="000000"/>
                </a:solidFill>
                <a:latin typeface="ff3"/>
              </a:rPr>
              <a:t>Bullet Security Cameras are a type video surveillance camera that is typically small and shaped like a rifle bullet shell.</a:t>
            </a:r>
            <a:endParaRPr lang="en-GB" sz="2800" b="0" i="0" dirty="0">
              <a:solidFill>
                <a:srgbClr val="000000"/>
              </a:solidFill>
              <a:effectLst/>
              <a:latin typeface="ff2"/>
            </a:endParaRPr>
          </a:p>
          <a:p>
            <a:pPr marL="457200" indent="-457200" algn="l">
              <a:buFont typeface="Arial" panose="020B0604020202020204" pitchFamily="34" charset="0"/>
              <a:buChar char="•"/>
            </a:pPr>
            <a:r>
              <a:rPr lang="en-GB" sz="2800" b="0" i="0" dirty="0">
                <a:solidFill>
                  <a:srgbClr val="000000"/>
                </a:solidFill>
                <a:effectLst/>
                <a:latin typeface="ff2"/>
              </a:rPr>
              <a:t>Cylindrical </a:t>
            </a:r>
          </a:p>
          <a:p>
            <a:pPr marL="457200" indent="-457200" algn="l">
              <a:buFont typeface="Arial" panose="020B0604020202020204" pitchFamily="34" charset="0"/>
              <a:buChar char="•"/>
            </a:pPr>
            <a:r>
              <a:rPr lang="en-GB" sz="2800" dirty="0">
                <a:solidFill>
                  <a:srgbClr val="000000"/>
                </a:solidFill>
                <a:latin typeface="ff2"/>
              </a:rPr>
              <a:t>Outdoor use</a:t>
            </a:r>
          </a:p>
          <a:p>
            <a:pPr marL="457200" indent="-457200" algn="l">
              <a:buFont typeface="Arial" panose="020B0604020202020204" pitchFamily="34" charset="0"/>
              <a:buChar char="•"/>
            </a:pPr>
            <a:r>
              <a:rPr lang="en-GB" sz="2800" b="0" i="0" dirty="0">
                <a:solidFill>
                  <a:srgbClr val="000000"/>
                </a:solidFill>
                <a:effectLst/>
                <a:latin typeface="ff2"/>
              </a:rPr>
              <a:t>Installed inside </a:t>
            </a:r>
            <a:r>
              <a:rPr lang="en-GB" sz="2800" dirty="0">
                <a:solidFill>
                  <a:srgbClr val="000000"/>
                </a:solidFill>
                <a:latin typeface="ff2"/>
              </a:rPr>
              <a:t>pr</a:t>
            </a:r>
            <a:r>
              <a:rPr lang="en-GB" sz="2800" b="0" i="0" dirty="0">
                <a:solidFill>
                  <a:srgbClr val="000000"/>
                </a:solidFill>
                <a:effectLst/>
                <a:latin typeface="ff2"/>
              </a:rPr>
              <a:t>otective casings, which protects against dust, dirt, rain and other harmful element.</a:t>
            </a:r>
          </a:p>
          <a:p>
            <a:br>
              <a:rPr lang="en-GB" dirty="0"/>
            </a:br>
            <a:endParaRPr lang="en-US" dirty="0"/>
          </a:p>
        </p:txBody>
      </p:sp>
      <p:pic>
        <p:nvPicPr>
          <p:cNvPr id="4" name="Picture 4">
            <a:extLst>
              <a:ext uri="{FF2B5EF4-FFF2-40B4-BE49-F238E27FC236}">
                <a16:creationId xmlns:a16="http://schemas.microsoft.com/office/drawing/2014/main" id="{6D5A7B40-9BA0-52EE-ABF8-22710520D677}"/>
              </a:ext>
            </a:extLst>
          </p:cNvPr>
          <p:cNvPicPr>
            <a:picLocks noChangeAspect="1"/>
          </p:cNvPicPr>
          <p:nvPr/>
        </p:nvPicPr>
        <p:blipFill>
          <a:blip r:embed="rId2"/>
          <a:stretch>
            <a:fillRect/>
          </a:stretch>
        </p:blipFill>
        <p:spPr>
          <a:xfrm>
            <a:off x="8282609" y="161096"/>
            <a:ext cx="3603678" cy="2726642"/>
          </a:xfrm>
          <a:prstGeom prst="rect">
            <a:avLst/>
          </a:prstGeom>
        </p:spPr>
      </p:pic>
      <p:pic>
        <p:nvPicPr>
          <p:cNvPr id="5" name="Picture 5">
            <a:extLst>
              <a:ext uri="{FF2B5EF4-FFF2-40B4-BE49-F238E27FC236}">
                <a16:creationId xmlns:a16="http://schemas.microsoft.com/office/drawing/2014/main" id="{BCA150F6-535F-FAC2-3D1D-3F35E7ADADBD}"/>
              </a:ext>
            </a:extLst>
          </p:cNvPr>
          <p:cNvPicPr>
            <a:picLocks noChangeAspect="1"/>
          </p:cNvPicPr>
          <p:nvPr/>
        </p:nvPicPr>
        <p:blipFill>
          <a:blip r:embed="rId3"/>
          <a:stretch>
            <a:fillRect/>
          </a:stretch>
        </p:blipFill>
        <p:spPr>
          <a:xfrm>
            <a:off x="8282609" y="3110410"/>
            <a:ext cx="3603678" cy="2726642"/>
          </a:xfrm>
          <a:prstGeom prst="rect">
            <a:avLst/>
          </a:prstGeom>
        </p:spPr>
      </p:pic>
    </p:spTree>
    <p:extLst>
      <p:ext uri="{BB962C8B-B14F-4D97-AF65-F5344CB8AC3E}">
        <p14:creationId xmlns:p14="http://schemas.microsoft.com/office/powerpoint/2010/main" val="145546835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a:extLst>
              <a:ext uri="{FF2B5EF4-FFF2-40B4-BE49-F238E27FC236}">
                <a16:creationId xmlns:a16="http://schemas.microsoft.com/office/drawing/2014/main" id="{365A916D-2476-1868-DA9D-AD9C5B547634}"/>
              </a:ext>
            </a:extLst>
          </p:cNvPr>
          <p:cNvPicPr>
            <a:picLocks noChangeAspect="1"/>
          </p:cNvPicPr>
          <p:nvPr/>
        </p:nvPicPr>
        <p:blipFill>
          <a:blip r:embed="rId2"/>
          <a:stretch>
            <a:fillRect/>
          </a:stretch>
        </p:blipFill>
        <p:spPr>
          <a:xfrm>
            <a:off x="8763235" y="189161"/>
            <a:ext cx="3239839" cy="3239839"/>
          </a:xfrm>
          <a:prstGeom prst="rect">
            <a:avLst/>
          </a:prstGeom>
        </p:spPr>
      </p:pic>
      <p:sp>
        <p:nvSpPr>
          <p:cNvPr id="4" name="TextBox 3">
            <a:extLst>
              <a:ext uri="{FF2B5EF4-FFF2-40B4-BE49-F238E27FC236}">
                <a16:creationId xmlns:a16="http://schemas.microsoft.com/office/drawing/2014/main" id="{BAFF8B6B-34C2-6927-4FE2-8D1A1C6E909E}"/>
              </a:ext>
            </a:extLst>
          </p:cNvPr>
          <p:cNvSpPr txBox="1"/>
          <p:nvPr/>
        </p:nvSpPr>
        <p:spPr>
          <a:xfrm>
            <a:off x="0" y="0"/>
            <a:ext cx="8763235" cy="5386090"/>
          </a:xfrm>
          <a:prstGeom prst="rect">
            <a:avLst/>
          </a:prstGeom>
          <a:noFill/>
        </p:spPr>
        <p:txBody>
          <a:bodyPr wrap="square">
            <a:spAutoFit/>
          </a:bodyPr>
          <a:lstStyle/>
          <a:p>
            <a:r>
              <a:rPr lang="en-GB" sz="4000" b="1" i="0" dirty="0">
                <a:effectLst/>
                <a:latin typeface="Söhne"/>
              </a:rPr>
              <a:t>PTZ (Pan-Tilt-Zoom) cameras </a:t>
            </a:r>
          </a:p>
          <a:p>
            <a:endParaRPr lang="en-GB" sz="2800" b="1" dirty="0">
              <a:latin typeface="Söhne"/>
            </a:endParaRPr>
          </a:p>
          <a:p>
            <a:pPr marL="342900" indent="-342900">
              <a:buFont typeface="Arial" panose="020B0604020202020204" pitchFamily="34" charset="0"/>
              <a:buChar char="•"/>
            </a:pPr>
            <a:r>
              <a:rPr lang="en-GB" sz="2800" dirty="0"/>
              <a:t>PTZ cameras offer pan, tilt, and zoom capabilities, allowing them to rotate horizontally (pan), vertically (tilt), and adjust the focal length (zoom). This flexibility enables users to remotely control the camera’s movements and focus on specific areas or objects of interest.</a:t>
            </a:r>
          </a:p>
          <a:p>
            <a:pPr marL="342900" indent="-342900">
              <a:buFont typeface="Arial" panose="020B0604020202020204" pitchFamily="34" charset="0"/>
              <a:buChar char="•"/>
            </a:pPr>
            <a:r>
              <a:rPr lang="en-GB" sz="2800" dirty="0"/>
              <a:t>Remote Control: PTZ cameras can be controlled remotely through various methods, such as using a joystick controller, software interface, or mobile applications. </a:t>
            </a:r>
          </a:p>
          <a:p>
            <a:endParaRPr lang="en-US" sz="2400" dirty="0"/>
          </a:p>
        </p:txBody>
      </p:sp>
    </p:spTree>
    <p:extLst>
      <p:ext uri="{BB962C8B-B14F-4D97-AF65-F5344CB8AC3E}">
        <p14:creationId xmlns:p14="http://schemas.microsoft.com/office/powerpoint/2010/main" val="282347725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015D0B73-5BB7-5214-E59F-F495D766C30F}"/>
              </a:ext>
            </a:extLst>
          </p:cNvPr>
          <p:cNvSpPr txBox="1"/>
          <p:nvPr/>
        </p:nvSpPr>
        <p:spPr>
          <a:xfrm>
            <a:off x="0" y="0"/>
            <a:ext cx="9453561" cy="707886"/>
          </a:xfrm>
          <a:prstGeom prst="rect">
            <a:avLst/>
          </a:prstGeom>
          <a:noFill/>
        </p:spPr>
        <p:txBody>
          <a:bodyPr wrap="square">
            <a:spAutoFit/>
          </a:bodyPr>
          <a:lstStyle/>
          <a:p>
            <a:r>
              <a:rPr lang="en-GB" sz="4000" b="1" dirty="0"/>
              <a:t>Connecting methods of PTZ camera</a:t>
            </a:r>
            <a:endParaRPr lang="en-US" sz="4000" b="1" dirty="0"/>
          </a:p>
        </p:txBody>
      </p:sp>
      <p:pic>
        <p:nvPicPr>
          <p:cNvPr id="4" name="Picture 4">
            <a:extLst>
              <a:ext uri="{FF2B5EF4-FFF2-40B4-BE49-F238E27FC236}">
                <a16:creationId xmlns:a16="http://schemas.microsoft.com/office/drawing/2014/main" id="{4BB3FF70-C3A0-EDDB-69D0-AAD39D94FD28}"/>
              </a:ext>
            </a:extLst>
          </p:cNvPr>
          <p:cNvPicPr>
            <a:picLocks noChangeAspect="1"/>
          </p:cNvPicPr>
          <p:nvPr/>
        </p:nvPicPr>
        <p:blipFill>
          <a:blip r:embed="rId2"/>
          <a:stretch>
            <a:fillRect/>
          </a:stretch>
        </p:blipFill>
        <p:spPr>
          <a:xfrm>
            <a:off x="452437" y="702469"/>
            <a:ext cx="11287125" cy="5453062"/>
          </a:xfrm>
          <a:prstGeom prst="rect">
            <a:avLst/>
          </a:prstGeom>
        </p:spPr>
      </p:pic>
    </p:spTree>
    <p:extLst>
      <p:ext uri="{BB962C8B-B14F-4D97-AF65-F5344CB8AC3E}">
        <p14:creationId xmlns:p14="http://schemas.microsoft.com/office/powerpoint/2010/main" val="352590873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a:extLst>
              <a:ext uri="{FF2B5EF4-FFF2-40B4-BE49-F238E27FC236}">
                <a16:creationId xmlns:a16="http://schemas.microsoft.com/office/drawing/2014/main" id="{2A8DA300-EE86-6200-196E-822AC9B37EA5}"/>
              </a:ext>
            </a:extLst>
          </p:cNvPr>
          <p:cNvPicPr>
            <a:picLocks noChangeAspect="1"/>
          </p:cNvPicPr>
          <p:nvPr/>
        </p:nvPicPr>
        <p:blipFill>
          <a:blip r:embed="rId2"/>
          <a:stretch>
            <a:fillRect/>
          </a:stretch>
        </p:blipFill>
        <p:spPr>
          <a:xfrm>
            <a:off x="8028771" y="2937656"/>
            <a:ext cx="3758604" cy="3060753"/>
          </a:xfrm>
          <a:prstGeom prst="rect">
            <a:avLst/>
          </a:prstGeom>
        </p:spPr>
      </p:pic>
      <p:pic>
        <p:nvPicPr>
          <p:cNvPr id="3" name="Picture 3">
            <a:extLst>
              <a:ext uri="{FF2B5EF4-FFF2-40B4-BE49-F238E27FC236}">
                <a16:creationId xmlns:a16="http://schemas.microsoft.com/office/drawing/2014/main" id="{EC041097-9588-A22E-17D8-416FFF8175F8}"/>
              </a:ext>
            </a:extLst>
          </p:cNvPr>
          <p:cNvPicPr>
            <a:picLocks noChangeAspect="1"/>
          </p:cNvPicPr>
          <p:nvPr/>
        </p:nvPicPr>
        <p:blipFill>
          <a:blip r:embed="rId3"/>
          <a:stretch>
            <a:fillRect/>
          </a:stretch>
        </p:blipFill>
        <p:spPr>
          <a:xfrm>
            <a:off x="8007655" y="79582"/>
            <a:ext cx="3800836" cy="2764244"/>
          </a:xfrm>
          <a:prstGeom prst="rect">
            <a:avLst/>
          </a:prstGeom>
        </p:spPr>
      </p:pic>
      <p:sp>
        <p:nvSpPr>
          <p:cNvPr id="5" name="TextBox 4">
            <a:extLst>
              <a:ext uri="{FF2B5EF4-FFF2-40B4-BE49-F238E27FC236}">
                <a16:creationId xmlns:a16="http://schemas.microsoft.com/office/drawing/2014/main" id="{E5820BE7-1C2C-F3E1-5EC1-0A488F75C3B7}"/>
              </a:ext>
            </a:extLst>
          </p:cNvPr>
          <p:cNvSpPr txBox="1"/>
          <p:nvPr/>
        </p:nvSpPr>
        <p:spPr>
          <a:xfrm>
            <a:off x="-5953" y="79582"/>
            <a:ext cx="7875983" cy="5016758"/>
          </a:xfrm>
          <a:prstGeom prst="rect">
            <a:avLst/>
          </a:prstGeom>
          <a:noFill/>
        </p:spPr>
        <p:txBody>
          <a:bodyPr wrap="square">
            <a:spAutoFit/>
          </a:bodyPr>
          <a:lstStyle/>
          <a:p>
            <a:r>
              <a:rPr lang="en-GB" sz="4000" b="1" dirty="0">
                <a:latin typeface="Source Sans Pro" panose="020B0503030403020204" pitchFamily="34" charset="0"/>
              </a:rPr>
              <a:t>Fish Eye Camera</a:t>
            </a:r>
          </a:p>
          <a:p>
            <a:endParaRPr lang="en-GB" sz="2800" b="1" dirty="0">
              <a:latin typeface="Source Sans Pro" panose="020B0503030403020204" pitchFamily="34" charset="0"/>
            </a:endParaRPr>
          </a:p>
          <a:p>
            <a:pPr marL="457200" indent="-457200">
              <a:buFont typeface="Arial" panose="020B0604020202020204" pitchFamily="34" charset="0"/>
              <a:buChar char="•"/>
            </a:pPr>
            <a:r>
              <a:rPr lang="en-GB" sz="2800" dirty="0">
                <a:latin typeface="Source Sans Pro" panose="020B0503030403020204" pitchFamily="34" charset="0"/>
              </a:rPr>
              <a:t>The fish eye camera is the single camera which allows you to record everything With a 180 or 360 degree panoramic view. </a:t>
            </a:r>
          </a:p>
          <a:p>
            <a:pPr marL="457200" indent="-457200">
              <a:buFont typeface="Arial" panose="020B0604020202020204" pitchFamily="34" charset="0"/>
              <a:buChar char="•"/>
            </a:pPr>
            <a:r>
              <a:rPr lang="en-GB" sz="2800" dirty="0">
                <a:latin typeface="Source Sans Pro" panose="020B0503030403020204" pitchFamily="34" charset="0"/>
              </a:rPr>
              <a:t>Types of fish-eye lenses: There are primarily two types of fish-eye lenses: circular fish-eye and full-frame fish-eye. Circular fish-eye lenses capture a complete circular image within the frame, while full-frame fish-eye lenses cover the entire rectangular frame.</a:t>
            </a:r>
            <a:endParaRPr lang="en-US" sz="2800" dirty="0"/>
          </a:p>
        </p:txBody>
      </p:sp>
    </p:spTree>
    <p:extLst>
      <p:ext uri="{BB962C8B-B14F-4D97-AF65-F5344CB8AC3E}">
        <p14:creationId xmlns:p14="http://schemas.microsoft.com/office/powerpoint/2010/main" val="232088184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D76E6EAD-9645-4442-C4FB-FF878253887B}"/>
              </a:ext>
            </a:extLst>
          </p:cNvPr>
          <p:cNvSpPr txBox="1"/>
          <p:nvPr/>
        </p:nvSpPr>
        <p:spPr>
          <a:xfrm>
            <a:off x="1" y="0"/>
            <a:ext cx="11525249" cy="5447645"/>
          </a:xfrm>
          <a:prstGeom prst="rect">
            <a:avLst/>
          </a:prstGeom>
          <a:noFill/>
        </p:spPr>
        <p:txBody>
          <a:bodyPr wrap="square">
            <a:spAutoFit/>
          </a:bodyPr>
          <a:lstStyle/>
          <a:p>
            <a:pPr algn="l"/>
            <a:r>
              <a:rPr lang="en-GB" sz="4000" b="1" dirty="0">
                <a:latin typeface="Source Sans Pro" panose="020B0503030403020204" pitchFamily="34" charset="0"/>
              </a:rPr>
              <a:t>Types of cctv lens </a:t>
            </a:r>
          </a:p>
          <a:p>
            <a:pPr algn="l"/>
            <a:r>
              <a:rPr lang="en-GB" sz="2800" b="1" dirty="0">
                <a:latin typeface="Source Sans Pro" panose="020B0503030403020204" pitchFamily="34" charset="0"/>
              </a:rPr>
              <a:t> </a:t>
            </a:r>
            <a:r>
              <a:rPr lang="en-GB" sz="2800" dirty="0">
                <a:latin typeface="Source Sans Pro" panose="020B0503030403020204" pitchFamily="34" charset="0"/>
              </a:rPr>
              <a:t>There are two types of lenses.</a:t>
            </a:r>
          </a:p>
          <a:p>
            <a:pPr algn="l"/>
            <a:r>
              <a:rPr lang="en-GB" sz="2800" b="1" i="0" dirty="0">
                <a:effectLst/>
                <a:latin typeface="Source Sans Pro" panose="020B0503030403020204" pitchFamily="34" charset="0"/>
              </a:rPr>
              <a:t>1. Fixed</a:t>
            </a:r>
          </a:p>
          <a:p>
            <a:pPr marL="285750" indent="-285750" algn="l">
              <a:buFont typeface="Arial" panose="020B0604020202020204" pitchFamily="34" charset="0"/>
              <a:buChar char="•"/>
            </a:pPr>
            <a:r>
              <a:rPr lang="en-GB" sz="2800" dirty="0">
                <a:latin typeface="Source Sans Pro" panose="020B0503030403020204" pitchFamily="34" charset="0"/>
              </a:rPr>
              <a:t>Fixed lens are those lenses where lens size doesn’t make change, all we can do is focus, we can’t join or zoom out</a:t>
            </a:r>
          </a:p>
          <a:p>
            <a:pPr marL="342900" indent="-342900" algn="l">
              <a:buFont typeface="Arial" panose="020B0604020202020204" pitchFamily="34" charset="0"/>
              <a:buChar char="•"/>
            </a:pPr>
            <a:r>
              <a:rPr lang="en-GB" sz="2800" dirty="0">
                <a:latin typeface="Source Sans Pro" panose="020B0503030403020204" pitchFamily="34" charset="0"/>
              </a:rPr>
              <a:t>Common sizes are</a:t>
            </a:r>
          </a:p>
          <a:p>
            <a:pPr algn="l"/>
            <a:r>
              <a:rPr lang="en-GB" sz="2800" i="0" dirty="0">
                <a:effectLst/>
                <a:latin typeface="Source Sans Pro" panose="020B0503030403020204" pitchFamily="34" charset="0"/>
              </a:rPr>
              <a:t>      12mm, 0.8mm, 06mm, 04mm, 3.6mm, 2.8mm</a:t>
            </a:r>
          </a:p>
          <a:p>
            <a:pPr algn="l"/>
            <a:r>
              <a:rPr lang="en-GB" sz="2800" b="1" dirty="0">
                <a:latin typeface="Source Sans Pro" panose="020B0503030403020204" pitchFamily="34" charset="0"/>
              </a:rPr>
              <a:t>2. </a:t>
            </a:r>
            <a:r>
              <a:rPr lang="en-GB" sz="2800" b="1" i="0" dirty="0">
                <a:effectLst/>
                <a:latin typeface="Source Sans Pro" panose="020B0503030403020204" pitchFamily="34" charset="0"/>
              </a:rPr>
              <a:t>Varifocal</a:t>
            </a:r>
          </a:p>
          <a:p>
            <a:pPr marL="285750" indent="-285750" algn="l">
              <a:buFont typeface="Arial" panose="020B0604020202020204" pitchFamily="34" charset="0"/>
              <a:buChar char="•"/>
            </a:pPr>
            <a:r>
              <a:rPr lang="en-GB" sz="2800" i="0" dirty="0">
                <a:effectLst/>
                <a:latin typeface="Source Sans Pro" panose="020B0503030403020204" pitchFamily="34" charset="0"/>
              </a:rPr>
              <a:t>In varifocal lens size can be changed during the installation process and Zoom In and zoom out is possible</a:t>
            </a:r>
          </a:p>
          <a:p>
            <a:pPr marL="342900" indent="-342900" algn="l">
              <a:buFont typeface="Arial" panose="020B0604020202020204" pitchFamily="34" charset="0"/>
              <a:buChar char="•"/>
            </a:pPr>
            <a:r>
              <a:rPr lang="en-GB" sz="2800" dirty="0">
                <a:latin typeface="Source Sans Pro" panose="020B0503030403020204" pitchFamily="34" charset="0"/>
              </a:rPr>
              <a:t>Common sizes available are</a:t>
            </a:r>
          </a:p>
          <a:p>
            <a:pPr algn="l"/>
            <a:r>
              <a:rPr lang="en-GB" sz="2800" i="0" dirty="0">
                <a:effectLst/>
                <a:latin typeface="Source Sans Pro" panose="020B0503030403020204" pitchFamily="34" charset="0"/>
              </a:rPr>
              <a:t>     2.5mm~8mm, 3.0mm~12mm, 5.0mm~50mm</a:t>
            </a:r>
          </a:p>
        </p:txBody>
      </p:sp>
    </p:spTree>
    <p:extLst>
      <p:ext uri="{BB962C8B-B14F-4D97-AF65-F5344CB8AC3E}">
        <p14:creationId xmlns:p14="http://schemas.microsoft.com/office/powerpoint/2010/main" val="151580779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5EE99AD3-5721-28CF-B600-F2325EF47F1F}"/>
              </a:ext>
            </a:extLst>
          </p:cNvPr>
          <p:cNvSpPr txBox="1"/>
          <p:nvPr/>
        </p:nvSpPr>
        <p:spPr>
          <a:xfrm>
            <a:off x="0" y="0"/>
            <a:ext cx="12192000" cy="2123658"/>
          </a:xfrm>
          <a:prstGeom prst="rect">
            <a:avLst/>
          </a:prstGeom>
          <a:noFill/>
        </p:spPr>
        <p:txBody>
          <a:bodyPr wrap="square">
            <a:spAutoFit/>
          </a:bodyPr>
          <a:lstStyle/>
          <a:p>
            <a:r>
              <a:rPr lang="en-GB" sz="4000" b="1" dirty="0"/>
              <a:t>Camera Selection</a:t>
            </a:r>
          </a:p>
          <a:p>
            <a:endParaRPr lang="en-GB" sz="4000" b="1" dirty="0"/>
          </a:p>
          <a:p>
            <a:pPr marL="457200" indent="-457200">
              <a:buFont typeface="Arial" panose="020B0604020202020204" pitchFamily="34" charset="0"/>
              <a:buChar char="•"/>
            </a:pPr>
            <a:r>
              <a:rPr lang="en-GB" sz="2800" dirty="0"/>
              <a:t>If we select the camera, we will consider about these categories.</a:t>
            </a:r>
          </a:p>
          <a:p>
            <a:endParaRPr lang="en-GB" sz="2400" dirty="0">
              <a:solidFill>
                <a:srgbClr val="000000"/>
              </a:solidFill>
              <a:latin typeface="ff3"/>
            </a:endParaRPr>
          </a:p>
        </p:txBody>
      </p:sp>
      <p:sp>
        <p:nvSpPr>
          <p:cNvPr id="5" name="TextBox 4">
            <a:extLst>
              <a:ext uri="{FF2B5EF4-FFF2-40B4-BE49-F238E27FC236}">
                <a16:creationId xmlns:a16="http://schemas.microsoft.com/office/drawing/2014/main" id="{02150F3F-D748-A3F5-27DA-0A8B9FA8032E}"/>
              </a:ext>
            </a:extLst>
          </p:cNvPr>
          <p:cNvSpPr txBox="1"/>
          <p:nvPr/>
        </p:nvSpPr>
        <p:spPr>
          <a:xfrm>
            <a:off x="463874" y="1800835"/>
            <a:ext cx="6209108" cy="3108543"/>
          </a:xfrm>
          <a:prstGeom prst="rect">
            <a:avLst/>
          </a:prstGeom>
          <a:noFill/>
        </p:spPr>
        <p:txBody>
          <a:bodyPr wrap="square">
            <a:spAutoFit/>
          </a:bodyPr>
          <a:lstStyle/>
          <a:p>
            <a:pPr marL="457200" indent="-457200">
              <a:buFont typeface="Arial" panose="020B0604020202020204" pitchFamily="34" charset="0"/>
              <a:buChar char="•"/>
            </a:pPr>
            <a:r>
              <a:rPr lang="en-GB" sz="2800" dirty="0"/>
              <a:t>Indoor or Outdoor</a:t>
            </a:r>
          </a:p>
          <a:p>
            <a:pPr marL="457200" indent="-457200">
              <a:buFont typeface="Arial" panose="020B0604020202020204" pitchFamily="34" charset="0"/>
              <a:buChar char="•"/>
            </a:pPr>
            <a:r>
              <a:rPr lang="en-GB" sz="2800" dirty="0"/>
              <a:t>Day / Night surveillance</a:t>
            </a:r>
          </a:p>
          <a:p>
            <a:pPr marL="457200" indent="-457200">
              <a:buFont typeface="Arial" panose="020B0604020202020204" pitchFamily="34" charset="0"/>
              <a:buChar char="•"/>
            </a:pPr>
            <a:r>
              <a:rPr lang="en-GB" sz="2800" dirty="0"/>
              <a:t>Camera form factor</a:t>
            </a:r>
          </a:p>
          <a:p>
            <a:pPr marL="457200" indent="-457200">
              <a:buFont typeface="Arial" panose="020B0604020202020204" pitchFamily="34" charset="0"/>
              <a:buChar char="•"/>
            </a:pPr>
            <a:r>
              <a:rPr lang="en-GB" sz="2800" dirty="0"/>
              <a:t>Video codec</a:t>
            </a:r>
          </a:p>
          <a:p>
            <a:pPr marL="457200" indent="-457200">
              <a:buFont typeface="Arial" panose="020B0604020202020204" pitchFamily="34" charset="0"/>
              <a:buChar char="•"/>
            </a:pPr>
            <a:r>
              <a:rPr lang="en-GB" sz="2800" dirty="0"/>
              <a:t>Motion detection</a:t>
            </a:r>
          </a:p>
          <a:p>
            <a:pPr marL="457200" indent="-457200">
              <a:buFont typeface="Arial" panose="020B0604020202020204" pitchFamily="34" charset="0"/>
              <a:buChar char="•"/>
            </a:pPr>
            <a:r>
              <a:rPr lang="en-GB" sz="2800" dirty="0"/>
              <a:t>Wireless</a:t>
            </a:r>
          </a:p>
          <a:p>
            <a:pPr marL="457200" indent="-457200">
              <a:buFont typeface="Arial" panose="020B0604020202020204" pitchFamily="34" charset="0"/>
              <a:buChar char="•"/>
            </a:pPr>
            <a:r>
              <a:rPr lang="en-GB" sz="2800" dirty="0"/>
              <a:t>Viewing</a:t>
            </a:r>
            <a:endParaRPr lang="en-US" sz="2800" dirty="0"/>
          </a:p>
        </p:txBody>
      </p:sp>
    </p:spTree>
    <p:extLst>
      <p:ext uri="{BB962C8B-B14F-4D97-AF65-F5344CB8AC3E}">
        <p14:creationId xmlns:p14="http://schemas.microsoft.com/office/powerpoint/2010/main" val="262226421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a:extLst>
              <a:ext uri="{FF2B5EF4-FFF2-40B4-BE49-F238E27FC236}">
                <a16:creationId xmlns:a16="http://schemas.microsoft.com/office/drawing/2014/main" id="{EFB84236-8AF2-29B9-1DAC-08C38F379F75}"/>
              </a:ext>
            </a:extLst>
          </p:cNvPr>
          <p:cNvPicPr>
            <a:picLocks noChangeAspect="1"/>
          </p:cNvPicPr>
          <p:nvPr/>
        </p:nvPicPr>
        <p:blipFill>
          <a:blip r:embed="rId2"/>
          <a:stretch>
            <a:fillRect/>
          </a:stretch>
        </p:blipFill>
        <p:spPr>
          <a:xfrm>
            <a:off x="6096001" y="102870"/>
            <a:ext cx="5992812" cy="5814536"/>
          </a:xfrm>
          <a:prstGeom prst="rect">
            <a:avLst/>
          </a:prstGeom>
        </p:spPr>
      </p:pic>
      <p:sp>
        <p:nvSpPr>
          <p:cNvPr id="4" name="TextBox 3">
            <a:extLst>
              <a:ext uri="{FF2B5EF4-FFF2-40B4-BE49-F238E27FC236}">
                <a16:creationId xmlns:a16="http://schemas.microsoft.com/office/drawing/2014/main" id="{73147DF4-DE41-1A80-20DA-8F1283E6422F}"/>
              </a:ext>
            </a:extLst>
          </p:cNvPr>
          <p:cNvSpPr txBox="1"/>
          <p:nvPr/>
        </p:nvSpPr>
        <p:spPr>
          <a:xfrm>
            <a:off x="-5953" y="0"/>
            <a:ext cx="6447233" cy="707886"/>
          </a:xfrm>
          <a:prstGeom prst="rect">
            <a:avLst/>
          </a:prstGeom>
          <a:noFill/>
        </p:spPr>
        <p:txBody>
          <a:bodyPr wrap="square">
            <a:spAutoFit/>
          </a:bodyPr>
          <a:lstStyle/>
          <a:p>
            <a:pPr algn="l"/>
            <a:r>
              <a:rPr lang="en-GB" sz="4000" b="1" dirty="0">
                <a:latin typeface="Source Sans Pro" panose="020B0503030403020204" pitchFamily="34" charset="0"/>
              </a:rPr>
              <a:t>Elements of cctv system</a:t>
            </a:r>
            <a:endParaRPr lang="en-GB" sz="4000" b="1" i="0" dirty="0">
              <a:effectLst/>
              <a:latin typeface="Source Sans Pro" panose="020B0503030403020204" pitchFamily="34" charset="0"/>
            </a:endParaRPr>
          </a:p>
        </p:txBody>
      </p:sp>
      <p:sp>
        <p:nvSpPr>
          <p:cNvPr id="5" name="TextBox 4">
            <a:extLst>
              <a:ext uri="{FF2B5EF4-FFF2-40B4-BE49-F238E27FC236}">
                <a16:creationId xmlns:a16="http://schemas.microsoft.com/office/drawing/2014/main" id="{2264C61B-2317-9D6D-829D-E472A773F1D8}"/>
              </a:ext>
            </a:extLst>
          </p:cNvPr>
          <p:cNvSpPr txBox="1"/>
          <p:nvPr/>
        </p:nvSpPr>
        <p:spPr>
          <a:xfrm>
            <a:off x="133578" y="934522"/>
            <a:ext cx="6168170" cy="3108543"/>
          </a:xfrm>
          <a:prstGeom prst="rect">
            <a:avLst/>
          </a:prstGeom>
          <a:noFill/>
        </p:spPr>
        <p:txBody>
          <a:bodyPr wrap="square">
            <a:spAutoFit/>
          </a:bodyPr>
          <a:lstStyle/>
          <a:p>
            <a:pPr marL="342900" indent="-342900">
              <a:buFont typeface="Arial" panose="020B0604020202020204" pitchFamily="34" charset="0"/>
              <a:buChar char="•"/>
            </a:pPr>
            <a:r>
              <a:rPr lang="en-GB" sz="2800" dirty="0">
                <a:latin typeface="Museo Sans"/>
              </a:rPr>
              <a:t>Camera</a:t>
            </a:r>
          </a:p>
          <a:p>
            <a:pPr marL="342900" indent="-342900">
              <a:buFont typeface="Arial" panose="020B0604020202020204" pitchFamily="34" charset="0"/>
              <a:buChar char="•"/>
            </a:pPr>
            <a:r>
              <a:rPr lang="en-GB" sz="2800" dirty="0"/>
              <a:t>Lens </a:t>
            </a:r>
          </a:p>
          <a:p>
            <a:pPr marL="342900" indent="-342900">
              <a:buFont typeface="Arial" panose="020B0604020202020204" pitchFamily="34" charset="0"/>
              <a:buChar char="•"/>
            </a:pPr>
            <a:r>
              <a:rPr lang="en-GB" sz="2800" dirty="0"/>
              <a:t>Monitor unit </a:t>
            </a:r>
          </a:p>
          <a:p>
            <a:pPr marL="342900" indent="-342900">
              <a:buFont typeface="Arial" panose="020B0604020202020204" pitchFamily="34" charset="0"/>
              <a:buChar char="•"/>
            </a:pPr>
            <a:r>
              <a:rPr lang="en-GB" sz="2800" dirty="0"/>
              <a:t>DVR/NVR</a:t>
            </a:r>
          </a:p>
          <a:p>
            <a:pPr marL="342900" indent="-342900">
              <a:buFont typeface="Arial" panose="020B0604020202020204" pitchFamily="34" charset="0"/>
              <a:buChar char="•"/>
            </a:pPr>
            <a:r>
              <a:rPr lang="en-GB" sz="2800" dirty="0"/>
              <a:t>Cables</a:t>
            </a:r>
          </a:p>
          <a:p>
            <a:pPr marL="342900" indent="-342900">
              <a:buFont typeface="Arial" panose="020B0604020202020204" pitchFamily="34" charset="0"/>
              <a:buChar char="•"/>
            </a:pPr>
            <a:r>
              <a:rPr lang="en-GB" sz="2800" dirty="0"/>
              <a:t>Storage Device </a:t>
            </a:r>
          </a:p>
          <a:p>
            <a:pPr marL="342900" indent="-342900">
              <a:buFont typeface="Arial" panose="020B0604020202020204" pitchFamily="34" charset="0"/>
              <a:buChar char="•"/>
            </a:pPr>
            <a:r>
              <a:rPr lang="en-GB" sz="2800" dirty="0"/>
              <a:t>DC Power supply (12volt)</a:t>
            </a:r>
            <a:endParaRPr lang="en-US" sz="2800" dirty="0"/>
          </a:p>
        </p:txBody>
      </p:sp>
    </p:spTree>
    <p:extLst>
      <p:ext uri="{BB962C8B-B14F-4D97-AF65-F5344CB8AC3E}">
        <p14:creationId xmlns:p14="http://schemas.microsoft.com/office/powerpoint/2010/main" val="409593499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28181D85-5BA3-2180-E3FF-AF57DFD3CD0C}"/>
              </a:ext>
            </a:extLst>
          </p:cNvPr>
          <p:cNvSpPr txBox="1"/>
          <p:nvPr/>
        </p:nvSpPr>
        <p:spPr>
          <a:xfrm>
            <a:off x="0" y="0"/>
            <a:ext cx="11858625" cy="2616101"/>
          </a:xfrm>
          <a:prstGeom prst="rect">
            <a:avLst/>
          </a:prstGeom>
          <a:noFill/>
        </p:spPr>
        <p:txBody>
          <a:bodyPr wrap="square">
            <a:spAutoFit/>
          </a:bodyPr>
          <a:lstStyle/>
          <a:p>
            <a:r>
              <a:rPr lang="en-GB" sz="4000" b="1" dirty="0"/>
              <a:t>Monitor Unit</a:t>
            </a:r>
          </a:p>
          <a:p>
            <a:endParaRPr lang="en-GB" sz="4000" b="1" dirty="0"/>
          </a:p>
          <a:p>
            <a:pPr marL="457200" indent="-457200">
              <a:buFont typeface="Arial" panose="020B0604020202020204" pitchFamily="34" charset="0"/>
              <a:buChar char="•"/>
            </a:pPr>
            <a:r>
              <a:rPr lang="en-GB" sz="2800" dirty="0"/>
              <a:t>The functions of the monitor is to </a:t>
            </a:r>
            <a:r>
              <a:rPr lang="en-GB" sz="2800"/>
              <a:t>display  </a:t>
            </a:r>
            <a:r>
              <a:rPr lang="en-GB" sz="2800" dirty="0"/>
              <a:t>video images for viewing.</a:t>
            </a:r>
          </a:p>
          <a:p>
            <a:pPr marL="457200" indent="-457200">
              <a:buFont typeface="Arial" panose="020B0604020202020204" pitchFamily="34" charset="0"/>
              <a:buChar char="•"/>
            </a:pPr>
            <a:r>
              <a:rPr lang="en-GB" sz="2800" dirty="0"/>
              <a:t>The selection of monitors is as important to the quality of image as the selection of cameras, lenses and other components in the imaging chain.</a:t>
            </a:r>
            <a:endParaRPr lang="en-US" sz="2800" dirty="0"/>
          </a:p>
        </p:txBody>
      </p:sp>
      <p:pic>
        <p:nvPicPr>
          <p:cNvPr id="4" name="Picture 4">
            <a:extLst>
              <a:ext uri="{FF2B5EF4-FFF2-40B4-BE49-F238E27FC236}">
                <a16:creationId xmlns:a16="http://schemas.microsoft.com/office/drawing/2014/main" id="{CEEB7CF8-55EC-24CE-E4E5-CB04EC2C3E45}"/>
              </a:ext>
            </a:extLst>
          </p:cNvPr>
          <p:cNvPicPr>
            <a:picLocks noChangeAspect="1"/>
          </p:cNvPicPr>
          <p:nvPr/>
        </p:nvPicPr>
        <p:blipFill>
          <a:blip r:embed="rId2"/>
          <a:stretch>
            <a:fillRect/>
          </a:stretch>
        </p:blipFill>
        <p:spPr>
          <a:xfrm>
            <a:off x="7620000" y="2836992"/>
            <a:ext cx="4400452" cy="2903927"/>
          </a:xfrm>
          <a:prstGeom prst="rect">
            <a:avLst/>
          </a:prstGeom>
        </p:spPr>
      </p:pic>
      <p:sp>
        <p:nvSpPr>
          <p:cNvPr id="5" name="TextBox 4">
            <a:extLst>
              <a:ext uri="{FF2B5EF4-FFF2-40B4-BE49-F238E27FC236}">
                <a16:creationId xmlns:a16="http://schemas.microsoft.com/office/drawing/2014/main" id="{077BF5FF-251B-5ADD-06EF-396A17B34452}"/>
              </a:ext>
            </a:extLst>
          </p:cNvPr>
          <p:cNvSpPr txBox="1"/>
          <p:nvPr/>
        </p:nvSpPr>
        <p:spPr>
          <a:xfrm>
            <a:off x="0" y="2616101"/>
            <a:ext cx="6888858" cy="2677656"/>
          </a:xfrm>
          <a:prstGeom prst="rect">
            <a:avLst/>
          </a:prstGeom>
          <a:noFill/>
        </p:spPr>
        <p:txBody>
          <a:bodyPr wrap="square">
            <a:spAutoFit/>
          </a:bodyPr>
          <a:lstStyle/>
          <a:p>
            <a:pPr marL="457200" indent="-457200">
              <a:buFont typeface="Arial" panose="020B0604020202020204" pitchFamily="34" charset="0"/>
              <a:buChar char="•"/>
            </a:pPr>
            <a:r>
              <a:rPr lang="en-GB" sz="2800" dirty="0"/>
              <a:t>Liquid crystal displays(LCDs) and LED displays, various sizes, and other features.</a:t>
            </a:r>
          </a:p>
          <a:p>
            <a:pPr marL="457200" indent="-457200">
              <a:buFont typeface="Arial" panose="020B0604020202020204" pitchFamily="34" charset="0"/>
              <a:buChar char="•"/>
            </a:pPr>
            <a:r>
              <a:rPr lang="en-GB" sz="2800" dirty="0"/>
              <a:t>Considerations for monitor selection.</a:t>
            </a:r>
          </a:p>
          <a:p>
            <a:r>
              <a:rPr lang="en-GB" sz="2800" dirty="0"/>
              <a:t>      </a:t>
            </a:r>
          </a:p>
          <a:p>
            <a:endParaRPr lang="en-GB" sz="2800" dirty="0"/>
          </a:p>
          <a:p>
            <a:endParaRPr lang="en-US" sz="2800" dirty="0"/>
          </a:p>
        </p:txBody>
      </p:sp>
      <p:sp>
        <p:nvSpPr>
          <p:cNvPr id="7" name="TextBox 6">
            <a:extLst>
              <a:ext uri="{FF2B5EF4-FFF2-40B4-BE49-F238E27FC236}">
                <a16:creationId xmlns:a16="http://schemas.microsoft.com/office/drawing/2014/main" id="{E1D125F0-EC80-4DD2-375A-242E9829C8A5}"/>
              </a:ext>
            </a:extLst>
          </p:cNvPr>
          <p:cNvSpPr txBox="1"/>
          <p:nvPr/>
        </p:nvSpPr>
        <p:spPr>
          <a:xfrm>
            <a:off x="339875" y="3954929"/>
            <a:ext cx="6209108" cy="954107"/>
          </a:xfrm>
          <a:prstGeom prst="rect">
            <a:avLst/>
          </a:prstGeom>
          <a:noFill/>
        </p:spPr>
        <p:txBody>
          <a:bodyPr wrap="square">
            <a:spAutoFit/>
          </a:bodyPr>
          <a:lstStyle/>
          <a:p>
            <a:pPr marL="457200" indent="-457200">
              <a:buFont typeface="Arial" panose="020B0604020202020204" pitchFamily="34" charset="0"/>
              <a:buChar char="•"/>
            </a:pPr>
            <a:r>
              <a:rPr lang="en-GB" sz="2800" b="1" dirty="0"/>
              <a:t>Pixels</a:t>
            </a:r>
          </a:p>
          <a:p>
            <a:pPr marL="457200" indent="-457200">
              <a:buFont typeface="Arial" panose="020B0604020202020204" pitchFamily="34" charset="0"/>
              <a:buChar char="•"/>
            </a:pPr>
            <a:r>
              <a:rPr lang="en-GB" sz="2800" b="1" dirty="0"/>
              <a:t>Size</a:t>
            </a:r>
            <a:endParaRPr lang="en-US" sz="2800" b="1" dirty="0"/>
          </a:p>
        </p:txBody>
      </p:sp>
    </p:spTree>
    <p:extLst>
      <p:ext uri="{BB962C8B-B14F-4D97-AF65-F5344CB8AC3E}">
        <p14:creationId xmlns:p14="http://schemas.microsoft.com/office/powerpoint/2010/main" val="92661207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A9FC020B-0036-6C4A-2F61-9F79FD7A0092}"/>
              </a:ext>
            </a:extLst>
          </p:cNvPr>
          <p:cNvSpPr txBox="1"/>
          <p:nvPr/>
        </p:nvSpPr>
        <p:spPr>
          <a:xfrm>
            <a:off x="0" y="0"/>
            <a:ext cx="12192000" cy="3908762"/>
          </a:xfrm>
          <a:prstGeom prst="rect">
            <a:avLst/>
          </a:prstGeom>
          <a:noFill/>
        </p:spPr>
        <p:txBody>
          <a:bodyPr wrap="square">
            <a:spAutoFit/>
          </a:bodyPr>
          <a:lstStyle/>
          <a:p>
            <a:r>
              <a:rPr lang="en-GB" sz="4000" b="1" dirty="0"/>
              <a:t>Video Recorders (DVR/NVR)</a:t>
            </a:r>
          </a:p>
          <a:p>
            <a:endParaRPr lang="en-GB" sz="4000" dirty="0"/>
          </a:p>
          <a:p>
            <a:pPr marL="457200" indent="-457200">
              <a:buFont typeface="Arial" panose="020B0604020202020204" pitchFamily="34" charset="0"/>
              <a:buChar char="•"/>
            </a:pPr>
            <a:r>
              <a:rPr lang="en-GB" sz="2800" dirty="0"/>
              <a:t>Video recorder is at the heart of the CCTV installation. They received, manage, store and record the video captured by the cameras. </a:t>
            </a:r>
          </a:p>
          <a:p>
            <a:pPr marL="457200" indent="-457200">
              <a:buFont typeface="Arial" panose="020B0604020202020204" pitchFamily="34" charset="0"/>
              <a:buChar char="•"/>
            </a:pPr>
            <a:endParaRPr lang="en-GB" sz="2800" dirty="0"/>
          </a:p>
          <a:p>
            <a:pPr marL="457200" indent="-457200">
              <a:buFont typeface="Arial" panose="020B0604020202020204" pitchFamily="34" charset="0"/>
              <a:buChar char="•"/>
            </a:pPr>
            <a:r>
              <a:rPr lang="en-GB" sz="2800" dirty="0"/>
              <a:t>Video recorders are two types</a:t>
            </a:r>
          </a:p>
          <a:p>
            <a:endParaRPr lang="en-GB" sz="2800" b="1" dirty="0"/>
          </a:p>
          <a:p>
            <a:endParaRPr lang="en-US" sz="2800" b="1" dirty="0"/>
          </a:p>
        </p:txBody>
      </p:sp>
      <p:sp>
        <p:nvSpPr>
          <p:cNvPr id="5" name="TextBox 4">
            <a:extLst>
              <a:ext uri="{FF2B5EF4-FFF2-40B4-BE49-F238E27FC236}">
                <a16:creationId xmlns:a16="http://schemas.microsoft.com/office/drawing/2014/main" id="{BF5FC44C-54CC-DAB4-045B-38B82C03BCDD}"/>
              </a:ext>
            </a:extLst>
          </p:cNvPr>
          <p:cNvSpPr txBox="1"/>
          <p:nvPr/>
        </p:nvSpPr>
        <p:spPr>
          <a:xfrm>
            <a:off x="532804" y="3000821"/>
            <a:ext cx="6209108" cy="954107"/>
          </a:xfrm>
          <a:prstGeom prst="rect">
            <a:avLst/>
          </a:prstGeom>
          <a:noFill/>
        </p:spPr>
        <p:txBody>
          <a:bodyPr wrap="square">
            <a:spAutoFit/>
          </a:bodyPr>
          <a:lstStyle/>
          <a:p>
            <a:pPr marL="514350" indent="-514350">
              <a:buFont typeface="+mj-lt"/>
              <a:buAutoNum type="arabicPeriod"/>
            </a:pPr>
            <a:r>
              <a:rPr lang="en-GB" sz="2800" dirty="0"/>
              <a:t>DVR- Digital Video Recorder</a:t>
            </a:r>
          </a:p>
          <a:p>
            <a:pPr marL="514350" indent="-514350">
              <a:buFont typeface="+mj-lt"/>
              <a:buAutoNum type="arabicPeriod"/>
            </a:pPr>
            <a:r>
              <a:rPr lang="en-GB" sz="2800" dirty="0"/>
              <a:t>NVR- Network Video Recorder</a:t>
            </a:r>
            <a:endParaRPr lang="en-US" sz="2800" dirty="0"/>
          </a:p>
        </p:txBody>
      </p:sp>
    </p:spTree>
    <p:extLst>
      <p:ext uri="{BB962C8B-B14F-4D97-AF65-F5344CB8AC3E}">
        <p14:creationId xmlns:p14="http://schemas.microsoft.com/office/powerpoint/2010/main" val="376910503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78CCC034-52DA-2CCD-6649-C1542DFDFFED}"/>
              </a:ext>
            </a:extLst>
          </p:cNvPr>
          <p:cNvSpPr txBox="1"/>
          <p:nvPr/>
        </p:nvSpPr>
        <p:spPr>
          <a:xfrm>
            <a:off x="0" y="0"/>
            <a:ext cx="6524625" cy="4770537"/>
          </a:xfrm>
          <a:prstGeom prst="rect">
            <a:avLst/>
          </a:prstGeom>
          <a:noFill/>
        </p:spPr>
        <p:txBody>
          <a:bodyPr wrap="square">
            <a:spAutoFit/>
          </a:bodyPr>
          <a:lstStyle/>
          <a:p>
            <a:r>
              <a:rPr lang="en-GB" sz="4000" dirty="0"/>
              <a:t>DVR (Digital Video Recorder)</a:t>
            </a:r>
          </a:p>
          <a:p>
            <a:endParaRPr lang="en-GB" sz="4000" dirty="0"/>
          </a:p>
          <a:p>
            <a:pPr marL="457200" indent="-457200">
              <a:buFont typeface="Arial" panose="020B0604020202020204" pitchFamily="34" charset="0"/>
              <a:buChar char="•"/>
            </a:pPr>
            <a:r>
              <a:rPr lang="en-GB" sz="2800" b="0" i="0" dirty="0">
                <a:effectLst/>
                <a:latin typeface="Söhne"/>
              </a:rPr>
              <a:t>It is a device that records video and audio signals from various sources, typically television broadcasts, security cameras, or other video input devices.</a:t>
            </a:r>
          </a:p>
          <a:p>
            <a:pPr marL="457200" indent="-457200">
              <a:buFont typeface="Arial" panose="020B0604020202020204" pitchFamily="34" charset="0"/>
              <a:buChar char="•"/>
            </a:pPr>
            <a:endParaRPr lang="en-GB" sz="2800" dirty="0">
              <a:latin typeface="Söhne"/>
            </a:endParaRPr>
          </a:p>
          <a:p>
            <a:pPr marL="457200" indent="-457200">
              <a:buFont typeface="Arial" panose="020B0604020202020204" pitchFamily="34" charset="0"/>
              <a:buChar char="•"/>
            </a:pPr>
            <a:r>
              <a:rPr lang="en-GB" sz="2800" dirty="0">
                <a:latin typeface="Söhne"/>
              </a:rPr>
              <a:t>In surveillance systems, DVRs are used to capture and store video footage from security cameras</a:t>
            </a:r>
            <a:endParaRPr lang="en-US" sz="2800" dirty="0"/>
          </a:p>
        </p:txBody>
      </p:sp>
      <p:pic>
        <p:nvPicPr>
          <p:cNvPr id="4" name="Picture 4">
            <a:extLst>
              <a:ext uri="{FF2B5EF4-FFF2-40B4-BE49-F238E27FC236}">
                <a16:creationId xmlns:a16="http://schemas.microsoft.com/office/drawing/2014/main" id="{5A36F232-918B-1075-99A8-D53051436897}"/>
              </a:ext>
            </a:extLst>
          </p:cNvPr>
          <p:cNvPicPr>
            <a:picLocks noChangeAspect="1"/>
          </p:cNvPicPr>
          <p:nvPr/>
        </p:nvPicPr>
        <p:blipFill>
          <a:blip r:embed="rId2"/>
          <a:stretch>
            <a:fillRect/>
          </a:stretch>
        </p:blipFill>
        <p:spPr>
          <a:xfrm>
            <a:off x="6719887" y="254792"/>
            <a:ext cx="5276850" cy="5276850"/>
          </a:xfrm>
          <a:prstGeom prst="rect">
            <a:avLst/>
          </a:prstGeom>
        </p:spPr>
      </p:pic>
    </p:spTree>
    <p:extLst>
      <p:ext uri="{BB962C8B-B14F-4D97-AF65-F5344CB8AC3E}">
        <p14:creationId xmlns:p14="http://schemas.microsoft.com/office/powerpoint/2010/main" val="373676544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A4EA5AD5-0C8B-6AF7-45B1-B748D5CA864A}"/>
              </a:ext>
            </a:extLst>
          </p:cNvPr>
          <p:cNvSpPr txBox="1"/>
          <p:nvPr/>
        </p:nvSpPr>
        <p:spPr>
          <a:xfrm>
            <a:off x="0" y="0"/>
            <a:ext cx="6503789" cy="707886"/>
          </a:xfrm>
          <a:prstGeom prst="rect">
            <a:avLst/>
          </a:prstGeom>
          <a:noFill/>
        </p:spPr>
        <p:txBody>
          <a:bodyPr wrap="square">
            <a:spAutoFit/>
          </a:bodyPr>
          <a:lstStyle/>
          <a:p>
            <a:r>
              <a:rPr lang="en-GB" sz="4000" b="1" dirty="0"/>
              <a:t>DVR back side ports</a:t>
            </a:r>
            <a:endParaRPr lang="en-US" sz="4000" b="1" dirty="0"/>
          </a:p>
        </p:txBody>
      </p:sp>
      <p:pic>
        <p:nvPicPr>
          <p:cNvPr id="4" name="Picture 4">
            <a:extLst>
              <a:ext uri="{FF2B5EF4-FFF2-40B4-BE49-F238E27FC236}">
                <a16:creationId xmlns:a16="http://schemas.microsoft.com/office/drawing/2014/main" id="{10977331-88B9-7EB5-1CB4-A3A6BE9ABED6}"/>
              </a:ext>
            </a:extLst>
          </p:cNvPr>
          <p:cNvPicPr>
            <a:picLocks noChangeAspect="1"/>
          </p:cNvPicPr>
          <p:nvPr/>
        </p:nvPicPr>
        <p:blipFill>
          <a:blip r:embed="rId2"/>
          <a:stretch>
            <a:fillRect/>
          </a:stretch>
        </p:blipFill>
        <p:spPr>
          <a:xfrm>
            <a:off x="238125" y="707886"/>
            <a:ext cx="11275219" cy="5430447"/>
          </a:xfrm>
          <a:prstGeom prst="rect">
            <a:avLst/>
          </a:prstGeom>
        </p:spPr>
      </p:pic>
    </p:spTree>
    <p:extLst>
      <p:ext uri="{BB962C8B-B14F-4D97-AF65-F5344CB8AC3E}">
        <p14:creationId xmlns:p14="http://schemas.microsoft.com/office/powerpoint/2010/main" val="79353529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BFBB0853-8D89-3BA4-8279-4FA95BE161D8}"/>
              </a:ext>
            </a:extLst>
          </p:cNvPr>
          <p:cNvSpPr txBox="1"/>
          <p:nvPr/>
        </p:nvSpPr>
        <p:spPr>
          <a:xfrm>
            <a:off x="0" y="0"/>
            <a:ext cx="7289601" cy="4585871"/>
          </a:xfrm>
          <a:prstGeom prst="rect">
            <a:avLst/>
          </a:prstGeom>
          <a:noFill/>
        </p:spPr>
        <p:txBody>
          <a:bodyPr wrap="square">
            <a:spAutoFit/>
          </a:bodyPr>
          <a:lstStyle/>
          <a:p>
            <a:r>
              <a:rPr lang="en-GB" sz="4000" dirty="0"/>
              <a:t>NVR (Network Video Recorder)</a:t>
            </a:r>
          </a:p>
          <a:p>
            <a:endParaRPr lang="en-GB" sz="2800" dirty="0"/>
          </a:p>
          <a:p>
            <a:pPr marL="571500" indent="-571500">
              <a:buFont typeface="Arial" panose="020B0604020202020204" pitchFamily="34" charset="0"/>
              <a:buChar char="•"/>
            </a:pPr>
            <a:r>
              <a:rPr lang="en-GB" sz="2800" dirty="0"/>
              <a:t>It is a device used in video surveillance systems to capture, store, and manage video footage from IP cameras or network-based video sources. </a:t>
            </a:r>
          </a:p>
          <a:p>
            <a:pPr marL="571500" indent="-571500">
              <a:buFont typeface="Arial" panose="020B0604020202020204" pitchFamily="34" charset="0"/>
              <a:buChar char="•"/>
            </a:pPr>
            <a:endParaRPr lang="en-GB" sz="2800" dirty="0"/>
          </a:p>
          <a:p>
            <a:pPr marL="571500" indent="-571500">
              <a:buFont typeface="Arial" panose="020B0604020202020204" pitchFamily="34" charset="0"/>
              <a:buChar char="•"/>
            </a:pPr>
            <a:r>
              <a:rPr lang="en-GB" sz="2800" dirty="0"/>
              <a:t>NVRs are designed to work with IP cameras, which are cameras that transmit video over a network or the internet.</a:t>
            </a:r>
            <a:endParaRPr lang="en-US" sz="2800" dirty="0"/>
          </a:p>
        </p:txBody>
      </p:sp>
      <p:pic>
        <p:nvPicPr>
          <p:cNvPr id="4" name="Picture 4">
            <a:extLst>
              <a:ext uri="{FF2B5EF4-FFF2-40B4-BE49-F238E27FC236}">
                <a16:creationId xmlns:a16="http://schemas.microsoft.com/office/drawing/2014/main" id="{5641354F-010A-F837-B71F-E92A4619B425}"/>
              </a:ext>
            </a:extLst>
          </p:cNvPr>
          <p:cNvPicPr>
            <a:picLocks noChangeAspect="1"/>
          </p:cNvPicPr>
          <p:nvPr/>
        </p:nvPicPr>
        <p:blipFill>
          <a:blip r:embed="rId2"/>
          <a:stretch>
            <a:fillRect/>
          </a:stretch>
        </p:blipFill>
        <p:spPr>
          <a:xfrm>
            <a:off x="7289601" y="595312"/>
            <a:ext cx="4762500" cy="4762500"/>
          </a:xfrm>
          <a:prstGeom prst="rect">
            <a:avLst/>
          </a:prstGeom>
        </p:spPr>
      </p:pic>
    </p:spTree>
    <p:extLst>
      <p:ext uri="{BB962C8B-B14F-4D97-AF65-F5344CB8AC3E}">
        <p14:creationId xmlns:p14="http://schemas.microsoft.com/office/powerpoint/2010/main" val="16152831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5D4DB106-1573-CA34-5BCA-531D6BF5F260}"/>
              </a:ext>
            </a:extLst>
          </p:cNvPr>
          <p:cNvSpPr txBox="1"/>
          <p:nvPr/>
        </p:nvSpPr>
        <p:spPr>
          <a:xfrm>
            <a:off x="-5952" y="0"/>
            <a:ext cx="6101952" cy="707886"/>
          </a:xfrm>
          <a:prstGeom prst="rect">
            <a:avLst/>
          </a:prstGeom>
          <a:noFill/>
        </p:spPr>
        <p:txBody>
          <a:bodyPr wrap="square">
            <a:spAutoFit/>
          </a:bodyPr>
          <a:lstStyle/>
          <a:p>
            <a:r>
              <a:rPr lang="en-GB" sz="4000" b="1" dirty="0"/>
              <a:t>NVR back side ports</a:t>
            </a:r>
            <a:endParaRPr lang="en-US" sz="4000" b="1" dirty="0"/>
          </a:p>
        </p:txBody>
      </p:sp>
      <p:pic>
        <p:nvPicPr>
          <p:cNvPr id="4" name="Picture 4">
            <a:extLst>
              <a:ext uri="{FF2B5EF4-FFF2-40B4-BE49-F238E27FC236}">
                <a16:creationId xmlns:a16="http://schemas.microsoft.com/office/drawing/2014/main" id="{063AB2EE-A33B-071E-75E1-4B5AA8220B5C}"/>
              </a:ext>
            </a:extLst>
          </p:cNvPr>
          <p:cNvPicPr>
            <a:picLocks noChangeAspect="1"/>
          </p:cNvPicPr>
          <p:nvPr/>
        </p:nvPicPr>
        <p:blipFill>
          <a:blip r:embed="rId2"/>
          <a:stretch>
            <a:fillRect/>
          </a:stretch>
        </p:blipFill>
        <p:spPr>
          <a:xfrm>
            <a:off x="690563" y="707886"/>
            <a:ext cx="10620374" cy="5095875"/>
          </a:xfrm>
          <a:prstGeom prst="rect">
            <a:avLst/>
          </a:prstGeom>
        </p:spPr>
      </p:pic>
    </p:spTree>
    <p:extLst>
      <p:ext uri="{BB962C8B-B14F-4D97-AF65-F5344CB8AC3E}">
        <p14:creationId xmlns:p14="http://schemas.microsoft.com/office/powerpoint/2010/main" val="234587461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EFFCA841-433D-C24F-AB5C-1676CE1A291A}"/>
              </a:ext>
            </a:extLst>
          </p:cNvPr>
          <p:cNvSpPr txBox="1"/>
          <p:nvPr/>
        </p:nvSpPr>
        <p:spPr>
          <a:xfrm>
            <a:off x="0" y="0"/>
            <a:ext cx="6414491" cy="1138773"/>
          </a:xfrm>
          <a:prstGeom prst="rect">
            <a:avLst/>
          </a:prstGeom>
          <a:noFill/>
        </p:spPr>
        <p:txBody>
          <a:bodyPr wrap="square">
            <a:spAutoFit/>
          </a:bodyPr>
          <a:lstStyle/>
          <a:p>
            <a:r>
              <a:rPr lang="en-GB" sz="4000" b="1" dirty="0"/>
              <a:t>Cable</a:t>
            </a:r>
          </a:p>
          <a:p>
            <a:pPr marL="457200" indent="-457200">
              <a:buFont typeface="Arial" panose="020B0604020202020204" pitchFamily="34" charset="0"/>
              <a:buChar char="•"/>
            </a:pPr>
            <a:r>
              <a:rPr lang="en-GB" sz="2800" b="1" dirty="0"/>
              <a:t>Coaxial / Ethernet</a:t>
            </a:r>
            <a:endParaRPr lang="en-US" sz="2800" b="1" dirty="0"/>
          </a:p>
        </p:txBody>
      </p:sp>
      <p:sp>
        <p:nvSpPr>
          <p:cNvPr id="5" name="TextBox 4">
            <a:extLst>
              <a:ext uri="{FF2B5EF4-FFF2-40B4-BE49-F238E27FC236}">
                <a16:creationId xmlns:a16="http://schemas.microsoft.com/office/drawing/2014/main" id="{8664E7C9-49D4-BFDD-9852-CBB643C9BB15}"/>
              </a:ext>
            </a:extLst>
          </p:cNvPr>
          <p:cNvSpPr txBox="1"/>
          <p:nvPr/>
        </p:nvSpPr>
        <p:spPr>
          <a:xfrm>
            <a:off x="413742" y="1250036"/>
            <a:ext cx="6503790" cy="3108543"/>
          </a:xfrm>
          <a:prstGeom prst="rect">
            <a:avLst/>
          </a:prstGeom>
          <a:noFill/>
        </p:spPr>
        <p:txBody>
          <a:bodyPr wrap="square">
            <a:spAutoFit/>
          </a:bodyPr>
          <a:lstStyle/>
          <a:p>
            <a:pPr marL="457200" indent="-457200">
              <a:buFont typeface="Arial" panose="020B0604020202020204" pitchFamily="34" charset="0"/>
              <a:buChar char="•"/>
            </a:pPr>
            <a:r>
              <a:rPr lang="en-GB" sz="2800" dirty="0"/>
              <a:t>CCTV can be analogue or IP based. Depending on that the cables can be coaxial cable or CAT5/CAT6(RJ45) cables also known as Ethernet cable.</a:t>
            </a:r>
          </a:p>
          <a:p>
            <a:pPr marL="457200" indent="-457200">
              <a:buFont typeface="Arial" panose="020B0604020202020204" pitchFamily="34" charset="0"/>
              <a:buChar char="•"/>
            </a:pPr>
            <a:endParaRPr lang="en-GB" sz="2800" dirty="0"/>
          </a:p>
          <a:p>
            <a:pPr marL="457200" indent="-457200">
              <a:buFont typeface="Arial" panose="020B0604020202020204" pitchFamily="34" charset="0"/>
              <a:buChar char="•"/>
            </a:pPr>
            <a:r>
              <a:rPr lang="en-GB" sz="2800" dirty="0"/>
              <a:t>Cables connect the camera with the DVR / NVR</a:t>
            </a:r>
          </a:p>
        </p:txBody>
      </p:sp>
      <p:pic>
        <p:nvPicPr>
          <p:cNvPr id="8" name="Picture 8">
            <a:extLst>
              <a:ext uri="{FF2B5EF4-FFF2-40B4-BE49-F238E27FC236}">
                <a16:creationId xmlns:a16="http://schemas.microsoft.com/office/drawing/2014/main" id="{EB2950C9-FB95-AB20-6394-1E5C70C0198C}"/>
              </a:ext>
            </a:extLst>
          </p:cNvPr>
          <p:cNvPicPr>
            <a:picLocks noChangeAspect="1"/>
          </p:cNvPicPr>
          <p:nvPr/>
        </p:nvPicPr>
        <p:blipFill>
          <a:blip r:embed="rId2"/>
          <a:stretch>
            <a:fillRect/>
          </a:stretch>
        </p:blipFill>
        <p:spPr>
          <a:xfrm>
            <a:off x="6762978" y="70503"/>
            <a:ext cx="5119584" cy="2968425"/>
          </a:xfrm>
          <a:prstGeom prst="rect">
            <a:avLst/>
          </a:prstGeom>
        </p:spPr>
      </p:pic>
      <p:pic>
        <p:nvPicPr>
          <p:cNvPr id="9" name="Picture 9">
            <a:extLst>
              <a:ext uri="{FF2B5EF4-FFF2-40B4-BE49-F238E27FC236}">
                <a16:creationId xmlns:a16="http://schemas.microsoft.com/office/drawing/2014/main" id="{FC2F0AB9-C1B0-8465-8D15-85E79159A04D}"/>
              </a:ext>
            </a:extLst>
          </p:cNvPr>
          <p:cNvPicPr>
            <a:picLocks noChangeAspect="1"/>
          </p:cNvPicPr>
          <p:nvPr/>
        </p:nvPicPr>
        <p:blipFill>
          <a:blip r:embed="rId3"/>
          <a:stretch>
            <a:fillRect/>
          </a:stretch>
        </p:blipFill>
        <p:spPr>
          <a:xfrm>
            <a:off x="6762978" y="3150191"/>
            <a:ext cx="5119584" cy="2772835"/>
          </a:xfrm>
          <a:prstGeom prst="rect">
            <a:avLst/>
          </a:prstGeom>
        </p:spPr>
      </p:pic>
    </p:spTree>
    <p:extLst>
      <p:ext uri="{BB962C8B-B14F-4D97-AF65-F5344CB8AC3E}">
        <p14:creationId xmlns:p14="http://schemas.microsoft.com/office/powerpoint/2010/main" val="248662026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7A5E2ABA-46F2-1399-102B-D522D4614500}"/>
              </a:ext>
            </a:extLst>
          </p:cNvPr>
          <p:cNvSpPr txBox="1"/>
          <p:nvPr/>
        </p:nvSpPr>
        <p:spPr>
          <a:xfrm>
            <a:off x="0" y="309443"/>
            <a:ext cx="6101952" cy="954107"/>
          </a:xfrm>
          <a:prstGeom prst="rect">
            <a:avLst/>
          </a:prstGeom>
          <a:noFill/>
        </p:spPr>
        <p:txBody>
          <a:bodyPr wrap="square">
            <a:spAutoFit/>
          </a:bodyPr>
          <a:lstStyle/>
          <a:p>
            <a:pPr marL="457200" indent="-457200">
              <a:buFont typeface="Arial" panose="020B0604020202020204" pitchFamily="34" charset="0"/>
              <a:buChar char="•"/>
            </a:pPr>
            <a:r>
              <a:rPr lang="en-GB" sz="2800" b="1" dirty="0"/>
              <a:t>VGA cable</a:t>
            </a:r>
          </a:p>
          <a:p>
            <a:endParaRPr lang="en-US" sz="2800" b="1" dirty="0"/>
          </a:p>
        </p:txBody>
      </p:sp>
      <p:sp>
        <p:nvSpPr>
          <p:cNvPr id="5" name="TextBox 4">
            <a:extLst>
              <a:ext uri="{FF2B5EF4-FFF2-40B4-BE49-F238E27FC236}">
                <a16:creationId xmlns:a16="http://schemas.microsoft.com/office/drawing/2014/main" id="{D362CAE6-BBEA-AF2C-5E00-D310F71999F3}"/>
              </a:ext>
            </a:extLst>
          </p:cNvPr>
          <p:cNvSpPr txBox="1"/>
          <p:nvPr/>
        </p:nvSpPr>
        <p:spPr>
          <a:xfrm rot="10800000" flipV="1">
            <a:off x="427210" y="835852"/>
            <a:ext cx="6667501" cy="1384995"/>
          </a:xfrm>
          <a:prstGeom prst="rect">
            <a:avLst/>
          </a:prstGeom>
          <a:noFill/>
        </p:spPr>
        <p:txBody>
          <a:bodyPr wrap="square">
            <a:spAutoFit/>
          </a:bodyPr>
          <a:lstStyle/>
          <a:p>
            <a:pPr marL="285750" indent="-285750">
              <a:buFont typeface="Arial" panose="020B0604020202020204" pitchFamily="34" charset="0"/>
              <a:buChar char="•"/>
            </a:pPr>
            <a:r>
              <a:rPr lang="en-GB" sz="2800" dirty="0"/>
              <a:t>Video Graphics Array is a standard type of connection for video devices such as monitors and projectors.</a:t>
            </a:r>
            <a:endParaRPr lang="en-US" sz="2800" dirty="0"/>
          </a:p>
        </p:txBody>
      </p:sp>
      <p:sp>
        <p:nvSpPr>
          <p:cNvPr id="7" name="TextBox 6">
            <a:extLst>
              <a:ext uri="{FF2B5EF4-FFF2-40B4-BE49-F238E27FC236}">
                <a16:creationId xmlns:a16="http://schemas.microsoft.com/office/drawing/2014/main" id="{543B55D5-2C4F-7C57-065B-BB898B34B316}"/>
              </a:ext>
            </a:extLst>
          </p:cNvPr>
          <p:cNvSpPr txBox="1"/>
          <p:nvPr/>
        </p:nvSpPr>
        <p:spPr>
          <a:xfrm>
            <a:off x="-26789" y="2220848"/>
            <a:ext cx="6155530" cy="523220"/>
          </a:xfrm>
          <a:prstGeom prst="rect">
            <a:avLst/>
          </a:prstGeom>
          <a:noFill/>
        </p:spPr>
        <p:txBody>
          <a:bodyPr wrap="square">
            <a:spAutoFit/>
          </a:bodyPr>
          <a:lstStyle/>
          <a:p>
            <a:pPr marL="457200" indent="-457200">
              <a:buFont typeface="Arial" panose="020B0604020202020204" pitchFamily="34" charset="0"/>
              <a:buChar char="•"/>
            </a:pPr>
            <a:r>
              <a:rPr lang="en-GB" sz="2800" b="1" dirty="0"/>
              <a:t>HDMI cable</a:t>
            </a:r>
            <a:endParaRPr lang="en-US" sz="2800" b="1" dirty="0"/>
          </a:p>
        </p:txBody>
      </p:sp>
      <p:sp>
        <p:nvSpPr>
          <p:cNvPr id="9" name="TextBox 8">
            <a:extLst>
              <a:ext uri="{FF2B5EF4-FFF2-40B4-BE49-F238E27FC236}">
                <a16:creationId xmlns:a16="http://schemas.microsoft.com/office/drawing/2014/main" id="{DF5A6E41-B3DF-160A-3B5B-7C595CADAA0E}"/>
              </a:ext>
            </a:extLst>
          </p:cNvPr>
          <p:cNvSpPr txBox="1"/>
          <p:nvPr/>
        </p:nvSpPr>
        <p:spPr>
          <a:xfrm>
            <a:off x="427210" y="2744068"/>
            <a:ext cx="6378929" cy="3108543"/>
          </a:xfrm>
          <a:prstGeom prst="rect">
            <a:avLst/>
          </a:prstGeom>
          <a:noFill/>
        </p:spPr>
        <p:txBody>
          <a:bodyPr wrap="square">
            <a:spAutoFit/>
          </a:bodyPr>
          <a:lstStyle/>
          <a:p>
            <a:pPr marL="457200" indent="-457200">
              <a:buFont typeface="Arial" panose="020B0604020202020204" pitchFamily="34" charset="0"/>
              <a:buChar char="•"/>
            </a:pPr>
            <a:r>
              <a:rPr lang="en-GB" sz="2800" dirty="0"/>
              <a:t>HDMI (High Definition Multimedia Interface) provides and interface between any audio / video source for transferring UN compressed video data and compressed or uncompressed Digital audio data from HDMI-compliant source device.</a:t>
            </a:r>
            <a:endParaRPr lang="en-US" sz="2800" dirty="0"/>
          </a:p>
        </p:txBody>
      </p:sp>
      <p:pic>
        <p:nvPicPr>
          <p:cNvPr id="10" name="Picture 10">
            <a:extLst>
              <a:ext uri="{FF2B5EF4-FFF2-40B4-BE49-F238E27FC236}">
                <a16:creationId xmlns:a16="http://schemas.microsoft.com/office/drawing/2014/main" id="{0DAB0CE9-B89F-C170-00BE-255E92E6A482}"/>
              </a:ext>
            </a:extLst>
          </p:cNvPr>
          <p:cNvPicPr>
            <a:picLocks noChangeAspect="1"/>
          </p:cNvPicPr>
          <p:nvPr/>
        </p:nvPicPr>
        <p:blipFill>
          <a:blip r:embed="rId2"/>
          <a:stretch>
            <a:fillRect/>
          </a:stretch>
        </p:blipFill>
        <p:spPr>
          <a:xfrm>
            <a:off x="7260138" y="182883"/>
            <a:ext cx="4670079" cy="2690932"/>
          </a:xfrm>
          <a:prstGeom prst="rect">
            <a:avLst/>
          </a:prstGeom>
        </p:spPr>
      </p:pic>
      <p:pic>
        <p:nvPicPr>
          <p:cNvPr id="11" name="Picture 11">
            <a:extLst>
              <a:ext uri="{FF2B5EF4-FFF2-40B4-BE49-F238E27FC236}">
                <a16:creationId xmlns:a16="http://schemas.microsoft.com/office/drawing/2014/main" id="{FB8CB886-C2C2-0227-060F-D734FC0FB358}"/>
              </a:ext>
            </a:extLst>
          </p:cNvPr>
          <p:cNvPicPr>
            <a:picLocks noChangeAspect="1"/>
          </p:cNvPicPr>
          <p:nvPr/>
        </p:nvPicPr>
        <p:blipFill>
          <a:blip r:embed="rId3"/>
          <a:stretch>
            <a:fillRect/>
          </a:stretch>
        </p:blipFill>
        <p:spPr>
          <a:xfrm>
            <a:off x="7260138" y="2873815"/>
            <a:ext cx="4670080" cy="3073108"/>
          </a:xfrm>
          <a:prstGeom prst="rect">
            <a:avLst/>
          </a:prstGeom>
        </p:spPr>
      </p:pic>
    </p:spTree>
    <p:extLst>
      <p:ext uri="{BB962C8B-B14F-4D97-AF65-F5344CB8AC3E}">
        <p14:creationId xmlns:p14="http://schemas.microsoft.com/office/powerpoint/2010/main" val="353378095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D15B5F40-B8B9-436B-545D-ED54BC09E94C}"/>
              </a:ext>
            </a:extLst>
          </p:cNvPr>
          <p:cNvSpPr txBox="1"/>
          <p:nvPr/>
        </p:nvSpPr>
        <p:spPr>
          <a:xfrm>
            <a:off x="-5952" y="0"/>
            <a:ext cx="6101952" cy="707886"/>
          </a:xfrm>
          <a:prstGeom prst="rect">
            <a:avLst/>
          </a:prstGeom>
          <a:noFill/>
        </p:spPr>
        <p:txBody>
          <a:bodyPr wrap="square">
            <a:spAutoFit/>
          </a:bodyPr>
          <a:lstStyle/>
          <a:p>
            <a:r>
              <a:rPr lang="en-GB" sz="4000" b="1" dirty="0"/>
              <a:t>Cable Connectors </a:t>
            </a:r>
            <a:endParaRPr lang="en-US" sz="4000" b="1" dirty="0"/>
          </a:p>
        </p:txBody>
      </p:sp>
      <p:sp>
        <p:nvSpPr>
          <p:cNvPr id="5" name="TextBox 4">
            <a:extLst>
              <a:ext uri="{FF2B5EF4-FFF2-40B4-BE49-F238E27FC236}">
                <a16:creationId xmlns:a16="http://schemas.microsoft.com/office/drawing/2014/main" id="{13B655E9-D59A-7204-ED5D-175D45897A6E}"/>
              </a:ext>
            </a:extLst>
          </p:cNvPr>
          <p:cNvSpPr txBox="1"/>
          <p:nvPr/>
        </p:nvSpPr>
        <p:spPr>
          <a:xfrm>
            <a:off x="273842" y="976192"/>
            <a:ext cx="6215062" cy="3539430"/>
          </a:xfrm>
          <a:prstGeom prst="rect">
            <a:avLst/>
          </a:prstGeom>
          <a:noFill/>
        </p:spPr>
        <p:txBody>
          <a:bodyPr wrap="square">
            <a:spAutoFit/>
          </a:bodyPr>
          <a:lstStyle/>
          <a:p>
            <a:pPr marL="285750" indent="-285750">
              <a:buFont typeface="Arial" panose="020B0604020202020204" pitchFamily="34" charset="0"/>
              <a:buChar char="•"/>
            </a:pPr>
            <a:r>
              <a:rPr lang="en-GB" sz="2800" b="1" dirty="0"/>
              <a:t>BNC Connectors</a:t>
            </a:r>
          </a:p>
          <a:p>
            <a:pPr marL="285750" indent="-285750">
              <a:buFont typeface="Arial" panose="020B0604020202020204" pitchFamily="34" charset="0"/>
              <a:buChar char="•"/>
            </a:pPr>
            <a:r>
              <a:rPr lang="en-GB" sz="2800" dirty="0"/>
              <a:t>Type of connector used to connect coaxial cables.</a:t>
            </a:r>
          </a:p>
          <a:p>
            <a:pPr marL="285750" indent="-285750">
              <a:buFont typeface="Arial" panose="020B0604020202020204" pitchFamily="34" charset="0"/>
              <a:buChar char="•"/>
            </a:pPr>
            <a:endParaRPr lang="en-GB" sz="2800" b="1" dirty="0"/>
          </a:p>
          <a:p>
            <a:pPr marL="285750" indent="-285750">
              <a:buFont typeface="Arial" panose="020B0604020202020204" pitchFamily="34" charset="0"/>
              <a:buChar char="•"/>
            </a:pPr>
            <a:r>
              <a:rPr lang="en-GB" sz="2800" b="1" dirty="0"/>
              <a:t>RJ 45</a:t>
            </a:r>
          </a:p>
          <a:p>
            <a:pPr marL="285750" indent="-285750">
              <a:buFont typeface="Arial" panose="020B0604020202020204" pitchFamily="34" charset="0"/>
              <a:buChar char="•"/>
            </a:pPr>
            <a:r>
              <a:rPr lang="en-GB" sz="2800" dirty="0"/>
              <a:t>Type of connector used to connect internet cables</a:t>
            </a:r>
          </a:p>
          <a:p>
            <a:endParaRPr lang="en-US" sz="2800" dirty="0"/>
          </a:p>
        </p:txBody>
      </p:sp>
      <p:pic>
        <p:nvPicPr>
          <p:cNvPr id="6" name="Picture 6">
            <a:extLst>
              <a:ext uri="{FF2B5EF4-FFF2-40B4-BE49-F238E27FC236}">
                <a16:creationId xmlns:a16="http://schemas.microsoft.com/office/drawing/2014/main" id="{090256E1-B2F4-A930-911E-105C9FE46300}"/>
              </a:ext>
            </a:extLst>
          </p:cNvPr>
          <p:cNvPicPr>
            <a:picLocks noChangeAspect="1"/>
          </p:cNvPicPr>
          <p:nvPr/>
        </p:nvPicPr>
        <p:blipFill>
          <a:blip r:embed="rId2"/>
          <a:stretch>
            <a:fillRect/>
          </a:stretch>
        </p:blipFill>
        <p:spPr>
          <a:xfrm>
            <a:off x="5643665" y="97013"/>
            <a:ext cx="2724102" cy="1438785"/>
          </a:xfrm>
          <a:prstGeom prst="rect">
            <a:avLst/>
          </a:prstGeom>
        </p:spPr>
      </p:pic>
      <p:pic>
        <p:nvPicPr>
          <p:cNvPr id="7" name="Picture 7">
            <a:extLst>
              <a:ext uri="{FF2B5EF4-FFF2-40B4-BE49-F238E27FC236}">
                <a16:creationId xmlns:a16="http://schemas.microsoft.com/office/drawing/2014/main" id="{F52E171C-052D-6054-FD2A-41441439708E}"/>
              </a:ext>
            </a:extLst>
          </p:cNvPr>
          <p:cNvPicPr>
            <a:picLocks noChangeAspect="1"/>
          </p:cNvPicPr>
          <p:nvPr/>
        </p:nvPicPr>
        <p:blipFill>
          <a:blip r:embed="rId3"/>
          <a:stretch>
            <a:fillRect/>
          </a:stretch>
        </p:blipFill>
        <p:spPr>
          <a:xfrm>
            <a:off x="6903882" y="2764823"/>
            <a:ext cx="5014276" cy="3276771"/>
          </a:xfrm>
          <a:prstGeom prst="rect">
            <a:avLst/>
          </a:prstGeom>
        </p:spPr>
      </p:pic>
      <p:pic>
        <p:nvPicPr>
          <p:cNvPr id="8" name="Picture 8">
            <a:extLst>
              <a:ext uri="{FF2B5EF4-FFF2-40B4-BE49-F238E27FC236}">
                <a16:creationId xmlns:a16="http://schemas.microsoft.com/office/drawing/2014/main" id="{F3185B19-BB79-E99A-3A06-3C830F6603F2}"/>
              </a:ext>
            </a:extLst>
          </p:cNvPr>
          <p:cNvPicPr>
            <a:picLocks noChangeAspect="1"/>
          </p:cNvPicPr>
          <p:nvPr/>
        </p:nvPicPr>
        <p:blipFill>
          <a:blip r:embed="rId4"/>
          <a:stretch>
            <a:fillRect/>
          </a:stretch>
        </p:blipFill>
        <p:spPr>
          <a:xfrm>
            <a:off x="8653515" y="130969"/>
            <a:ext cx="3264643" cy="2454792"/>
          </a:xfrm>
          <a:prstGeom prst="rect">
            <a:avLst/>
          </a:prstGeom>
        </p:spPr>
      </p:pic>
    </p:spTree>
    <p:extLst>
      <p:ext uri="{BB962C8B-B14F-4D97-AF65-F5344CB8AC3E}">
        <p14:creationId xmlns:p14="http://schemas.microsoft.com/office/powerpoint/2010/main" val="123294992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92B3BC53-4D2B-8DF0-E2B8-E067FE9EA44A}"/>
              </a:ext>
            </a:extLst>
          </p:cNvPr>
          <p:cNvSpPr txBox="1"/>
          <p:nvPr/>
        </p:nvSpPr>
        <p:spPr>
          <a:xfrm>
            <a:off x="253008" y="238005"/>
            <a:ext cx="6101952" cy="2431435"/>
          </a:xfrm>
          <a:prstGeom prst="rect">
            <a:avLst/>
          </a:prstGeom>
          <a:noFill/>
        </p:spPr>
        <p:txBody>
          <a:bodyPr wrap="square">
            <a:spAutoFit/>
          </a:bodyPr>
          <a:lstStyle/>
          <a:p>
            <a:r>
              <a:rPr lang="en-GB" sz="4000" b="1" dirty="0"/>
              <a:t>Storage devices</a:t>
            </a:r>
          </a:p>
          <a:p>
            <a:pPr marL="571500" indent="-571500">
              <a:buFont typeface="Arial" panose="020B0604020202020204" pitchFamily="34" charset="0"/>
              <a:buChar char="•"/>
            </a:pPr>
            <a:endParaRPr lang="en-GB" sz="2800" dirty="0"/>
          </a:p>
          <a:p>
            <a:pPr marL="571500" indent="-571500">
              <a:buFont typeface="Arial" panose="020B0604020202020204" pitchFamily="34" charset="0"/>
              <a:buChar char="•"/>
            </a:pPr>
            <a:r>
              <a:rPr lang="en-GB" sz="2800" dirty="0"/>
              <a:t>Hard disc drive or HDD need to store the CCTV camera footage. It help to review the system footage</a:t>
            </a:r>
            <a:endParaRPr lang="en-US" sz="2800" dirty="0"/>
          </a:p>
        </p:txBody>
      </p:sp>
      <p:pic>
        <p:nvPicPr>
          <p:cNvPr id="4" name="Picture 4">
            <a:extLst>
              <a:ext uri="{FF2B5EF4-FFF2-40B4-BE49-F238E27FC236}">
                <a16:creationId xmlns:a16="http://schemas.microsoft.com/office/drawing/2014/main" id="{D631B4CC-5516-54AB-BDEA-3B07F7B62523}"/>
              </a:ext>
            </a:extLst>
          </p:cNvPr>
          <p:cNvPicPr>
            <a:picLocks noChangeAspect="1"/>
          </p:cNvPicPr>
          <p:nvPr/>
        </p:nvPicPr>
        <p:blipFill>
          <a:blip r:embed="rId2"/>
          <a:stretch>
            <a:fillRect/>
          </a:stretch>
        </p:blipFill>
        <p:spPr>
          <a:xfrm>
            <a:off x="6541294" y="350043"/>
            <a:ext cx="5276850" cy="5276850"/>
          </a:xfrm>
          <a:prstGeom prst="rect">
            <a:avLst/>
          </a:prstGeom>
        </p:spPr>
      </p:pic>
    </p:spTree>
    <p:extLst>
      <p:ext uri="{BB962C8B-B14F-4D97-AF65-F5344CB8AC3E}">
        <p14:creationId xmlns:p14="http://schemas.microsoft.com/office/powerpoint/2010/main" val="175562184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56A758F1-680F-5D45-63DD-4149B3ECE9D5}"/>
              </a:ext>
            </a:extLst>
          </p:cNvPr>
          <p:cNvSpPr txBox="1"/>
          <p:nvPr/>
        </p:nvSpPr>
        <p:spPr>
          <a:xfrm>
            <a:off x="0" y="0"/>
            <a:ext cx="7878962" cy="707886"/>
          </a:xfrm>
          <a:prstGeom prst="rect">
            <a:avLst/>
          </a:prstGeom>
          <a:noFill/>
        </p:spPr>
        <p:txBody>
          <a:bodyPr wrap="square">
            <a:spAutoFit/>
          </a:bodyPr>
          <a:lstStyle/>
          <a:p>
            <a:r>
              <a:rPr lang="en-GB" sz="4000" b="1" dirty="0"/>
              <a:t>Applications of CCTV camera</a:t>
            </a:r>
            <a:endParaRPr lang="en-US" sz="4000" b="1" dirty="0"/>
          </a:p>
        </p:txBody>
      </p:sp>
      <p:sp>
        <p:nvSpPr>
          <p:cNvPr id="5" name="TextBox 4">
            <a:extLst>
              <a:ext uri="{FF2B5EF4-FFF2-40B4-BE49-F238E27FC236}">
                <a16:creationId xmlns:a16="http://schemas.microsoft.com/office/drawing/2014/main" id="{58759D03-A35E-C20B-C5E9-0C28A4293497}"/>
              </a:ext>
            </a:extLst>
          </p:cNvPr>
          <p:cNvSpPr txBox="1"/>
          <p:nvPr/>
        </p:nvSpPr>
        <p:spPr>
          <a:xfrm>
            <a:off x="247055" y="1107161"/>
            <a:ext cx="4229696" cy="3970318"/>
          </a:xfrm>
          <a:prstGeom prst="rect">
            <a:avLst/>
          </a:prstGeom>
          <a:noFill/>
        </p:spPr>
        <p:txBody>
          <a:bodyPr wrap="square">
            <a:spAutoFit/>
          </a:bodyPr>
          <a:lstStyle/>
          <a:p>
            <a:pPr marL="457200" indent="-457200">
              <a:buFont typeface="Arial" panose="020B0604020202020204" pitchFamily="34" charset="0"/>
              <a:buChar char="•"/>
            </a:pPr>
            <a:r>
              <a:rPr lang="en-GB" sz="2800" dirty="0"/>
              <a:t>Bars</a:t>
            </a:r>
          </a:p>
          <a:p>
            <a:pPr marL="457200" indent="-457200">
              <a:buFont typeface="Arial" panose="020B0604020202020204" pitchFamily="34" charset="0"/>
              <a:buChar char="•"/>
            </a:pPr>
            <a:r>
              <a:rPr lang="en-GB" sz="2800" dirty="0"/>
              <a:t>Cash rooms</a:t>
            </a:r>
          </a:p>
          <a:p>
            <a:pPr marL="457200" indent="-457200">
              <a:buFont typeface="Arial" panose="020B0604020202020204" pitchFamily="34" charset="0"/>
              <a:buChar char="•"/>
            </a:pPr>
            <a:r>
              <a:rPr lang="en-GB" sz="2800" dirty="0"/>
              <a:t>Gaming machines</a:t>
            </a:r>
          </a:p>
          <a:p>
            <a:pPr marL="457200" indent="-457200">
              <a:buFont typeface="Arial" panose="020B0604020202020204" pitchFamily="34" charset="0"/>
              <a:buChar char="•"/>
            </a:pPr>
            <a:r>
              <a:rPr lang="en-GB" sz="2800" dirty="0"/>
              <a:t>Historic sites</a:t>
            </a:r>
          </a:p>
          <a:p>
            <a:pPr marL="457200" indent="-457200">
              <a:buFont typeface="Arial" panose="020B0604020202020204" pitchFamily="34" charset="0"/>
              <a:buChar char="•"/>
            </a:pPr>
            <a:r>
              <a:rPr lang="en-GB" sz="2800" dirty="0"/>
              <a:t>Holiday sites</a:t>
            </a:r>
          </a:p>
          <a:p>
            <a:pPr marL="457200" indent="-457200">
              <a:buFont typeface="Arial" panose="020B0604020202020204" pitchFamily="34" charset="0"/>
              <a:buChar char="•"/>
            </a:pPr>
            <a:r>
              <a:rPr lang="en-GB" sz="2800" dirty="0"/>
              <a:t>Hospitals</a:t>
            </a:r>
          </a:p>
          <a:p>
            <a:pPr marL="457200" indent="-457200">
              <a:buFont typeface="Arial" panose="020B0604020202020204" pitchFamily="34" charset="0"/>
              <a:buChar char="•"/>
            </a:pPr>
            <a:r>
              <a:rPr lang="en-GB" sz="2800" dirty="0"/>
              <a:t>Number plate recording</a:t>
            </a:r>
          </a:p>
          <a:p>
            <a:pPr marL="457200" indent="-457200">
              <a:buFont typeface="Arial" panose="020B0604020202020204" pitchFamily="34" charset="0"/>
              <a:buChar char="•"/>
            </a:pPr>
            <a:r>
              <a:rPr lang="en-GB" sz="2800" dirty="0"/>
              <a:t>Public species and other large areas</a:t>
            </a:r>
            <a:endParaRPr lang="en-US" sz="2800" dirty="0"/>
          </a:p>
        </p:txBody>
      </p:sp>
      <p:sp>
        <p:nvSpPr>
          <p:cNvPr id="7" name="TextBox 6">
            <a:extLst>
              <a:ext uri="{FF2B5EF4-FFF2-40B4-BE49-F238E27FC236}">
                <a16:creationId xmlns:a16="http://schemas.microsoft.com/office/drawing/2014/main" id="{0B83FA80-6D69-50DD-2FFC-CD0CACFBD855}"/>
              </a:ext>
            </a:extLst>
          </p:cNvPr>
          <p:cNvSpPr txBox="1"/>
          <p:nvPr/>
        </p:nvSpPr>
        <p:spPr>
          <a:xfrm>
            <a:off x="4390430" y="1107161"/>
            <a:ext cx="3836789" cy="4401205"/>
          </a:xfrm>
          <a:prstGeom prst="rect">
            <a:avLst/>
          </a:prstGeom>
          <a:noFill/>
        </p:spPr>
        <p:txBody>
          <a:bodyPr wrap="square">
            <a:spAutoFit/>
          </a:bodyPr>
          <a:lstStyle/>
          <a:p>
            <a:pPr marL="285750" indent="-285750">
              <a:buFont typeface="Arial" panose="020B0604020202020204" pitchFamily="34" charset="0"/>
              <a:buChar char="•"/>
            </a:pPr>
            <a:r>
              <a:rPr lang="en-GB" sz="2800" dirty="0"/>
              <a:t>Reception areas</a:t>
            </a:r>
          </a:p>
          <a:p>
            <a:pPr marL="285750" indent="-285750">
              <a:buFont typeface="Arial" panose="020B0604020202020204" pitchFamily="34" charset="0"/>
              <a:buChar char="•"/>
            </a:pPr>
            <a:r>
              <a:rPr lang="en-GB" sz="2800" dirty="0"/>
              <a:t>Retail</a:t>
            </a:r>
          </a:p>
          <a:p>
            <a:pPr marL="285750" indent="-285750">
              <a:buFont typeface="Arial" panose="020B0604020202020204" pitchFamily="34" charset="0"/>
              <a:buChar char="•"/>
            </a:pPr>
            <a:r>
              <a:rPr lang="en-GB" sz="2800" dirty="0"/>
              <a:t>Schools</a:t>
            </a:r>
          </a:p>
          <a:p>
            <a:pPr marL="285750" indent="-285750">
              <a:buFont typeface="Arial" panose="020B0604020202020204" pitchFamily="34" charset="0"/>
              <a:buChar char="•"/>
            </a:pPr>
            <a:r>
              <a:rPr lang="en-GB" sz="2800" dirty="0"/>
              <a:t>Shops</a:t>
            </a:r>
          </a:p>
          <a:p>
            <a:pPr marL="285750" indent="-285750">
              <a:buFont typeface="Arial" panose="020B0604020202020204" pitchFamily="34" charset="0"/>
              <a:buChar char="•"/>
            </a:pPr>
            <a:r>
              <a:rPr lang="en-GB" sz="2800" dirty="0"/>
              <a:t>Football and cricket stadiums</a:t>
            </a:r>
          </a:p>
          <a:p>
            <a:pPr marL="285750" indent="-285750">
              <a:buFont typeface="Arial" panose="020B0604020202020204" pitchFamily="34" charset="0"/>
              <a:buChar char="•"/>
            </a:pPr>
            <a:r>
              <a:rPr lang="en-GB" sz="2800" dirty="0"/>
              <a:t>Staff thief and fraud</a:t>
            </a:r>
          </a:p>
          <a:p>
            <a:pPr marL="285750" indent="-285750">
              <a:buFont typeface="Arial" panose="020B0604020202020204" pitchFamily="34" charset="0"/>
              <a:buChar char="•"/>
            </a:pPr>
            <a:r>
              <a:rPr lang="en-GB" sz="2800" dirty="0"/>
              <a:t>Swimming pools</a:t>
            </a:r>
          </a:p>
          <a:p>
            <a:endParaRPr lang="en-GB" sz="2800" dirty="0"/>
          </a:p>
          <a:p>
            <a:pPr marL="285750" indent="-285750">
              <a:buFont typeface="Arial" panose="020B0604020202020204" pitchFamily="34" charset="0"/>
              <a:buChar char="•"/>
            </a:pPr>
            <a:endParaRPr lang="en-US" sz="2800" dirty="0"/>
          </a:p>
        </p:txBody>
      </p:sp>
      <p:sp>
        <p:nvSpPr>
          <p:cNvPr id="9" name="TextBox 8">
            <a:extLst>
              <a:ext uri="{FF2B5EF4-FFF2-40B4-BE49-F238E27FC236}">
                <a16:creationId xmlns:a16="http://schemas.microsoft.com/office/drawing/2014/main" id="{145A0D0C-9617-EF61-E4F6-FBF2C679FDBC}"/>
              </a:ext>
            </a:extLst>
          </p:cNvPr>
          <p:cNvSpPr txBox="1"/>
          <p:nvPr/>
        </p:nvSpPr>
        <p:spPr>
          <a:xfrm>
            <a:off x="8105180" y="1107161"/>
            <a:ext cx="6209108" cy="1815882"/>
          </a:xfrm>
          <a:prstGeom prst="rect">
            <a:avLst/>
          </a:prstGeom>
          <a:noFill/>
        </p:spPr>
        <p:txBody>
          <a:bodyPr wrap="square">
            <a:spAutoFit/>
          </a:bodyPr>
          <a:lstStyle/>
          <a:p>
            <a:pPr marL="285750" indent="-285750">
              <a:buFont typeface="Arial" panose="020B0604020202020204" pitchFamily="34" charset="0"/>
              <a:buChar char="•"/>
            </a:pPr>
            <a:r>
              <a:rPr lang="en-GB" sz="2800" dirty="0"/>
              <a:t>Car park</a:t>
            </a:r>
          </a:p>
          <a:p>
            <a:pPr marL="285750" indent="-285750">
              <a:buFont typeface="Arial" panose="020B0604020202020204" pitchFamily="34" charset="0"/>
              <a:buChar char="•"/>
            </a:pPr>
            <a:r>
              <a:rPr lang="en-GB" sz="2800" dirty="0"/>
              <a:t>Vending machine</a:t>
            </a:r>
          </a:p>
          <a:p>
            <a:pPr marL="285750" indent="-285750">
              <a:buFont typeface="Arial" panose="020B0604020202020204" pitchFamily="34" charset="0"/>
              <a:buChar char="•"/>
            </a:pPr>
            <a:r>
              <a:rPr lang="en-GB" sz="2800" dirty="0"/>
              <a:t>Warehouse CCTV</a:t>
            </a:r>
          </a:p>
          <a:p>
            <a:pPr marL="285750" indent="-285750">
              <a:buFont typeface="Arial" panose="020B0604020202020204" pitchFamily="34" charset="0"/>
              <a:buChar char="•"/>
            </a:pPr>
            <a:r>
              <a:rPr lang="en-GB" sz="2800" dirty="0"/>
              <a:t>Other uses</a:t>
            </a:r>
            <a:endParaRPr lang="en-US" sz="2800" dirty="0"/>
          </a:p>
        </p:txBody>
      </p:sp>
    </p:spTree>
    <p:extLst>
      <p:ext uri="{BB962C8B-B14F-4D97-AF65-F5344CB8AC3E}">
        <p14:creationId xmlns:p14="http://schemas.microsoft.com/office/powerpoint/2010/main" val="384848169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28E97633-0A0F-07C8-763E-95E286AD970D}"/>
              </a:ext>
            </a:extLst>
          </p:cNvPr>
          <p:cNvSpPr txBox="1"/>
          <p:nvPr/>
        </p:nvSpPr>
        <p:spPr>
          <a:xfrm>
            <a:off x="2455665" y="2154912"/>
            <a:ext cx="6521648" cy="1569660"/>
          </a:xfrm>
          <a:prstGeom prst="rect">
            <a:avLst/>
          </a:prstGeom>
          <a:noFill/>
        </p:spPr>
        <p:txBody>
          <a:bodyPr wrap="square">
            <a:spAutoFit/>
          </a:bodyPr>
          <a:lstStyle/>
          <a:p>
            <a:r>
              <a:rPr lang="en-GB" sz="9600" b="1" dirty="0"/>
              <a:t>Thank you</a:t>
            </a:r>
            <a:endParaRPr lang="en-US" sz="9600" b="1" dirty="0"/>
          </a:p>
        </p:txBody>
      </p:sp>
    </p:spTree>
    <p:extLst>
      <p:ext uri="{BB962C8B-B14F-4D97-AF65-F5344CB8AC3E}">
        <p14:creationId xmlns:p14="http://schemas.microsoft.com/office/powerpoint/2010/main" val="1152070806"/>
      </p:ext>
    </p:extLst>
  </p:cSld>
  <p:clrMapOvr>
    <a:masterClrMapping/>
  </p:clrMapOvr>
</p:sld>
</file>

<file path=ppt/theme/theme1.xml><?xml version="1.0" encoding="utf-8"?>
<a:theme xmlns:a="http://schemas.openxmlformats.org/drawingml/2006/main" name="Gallery">
  <a:themeElements>
    <a:clrScheme name="Gallery">
      <a:dk1>
        <a:sysClr val="windowText" lastClr="000000"/>
      </a:dk1>
      <a:lt1>
        <a:sysClr val="window" lastClr="FFFFFF"/>
      </a:lt1>
      <a:dk2>
        <a:srgbClr val="454545"/>
      </a:dk2>
      <a:lt2>
        <a:srgbClr val="DFDBD5"/>
      </a:lt2>
      <a:accent1>
        <a:srgbClr val="B71E42"/>
      </a:accent1>
      <a:accent2>
        <a:srgbClr val="DE478E"/>
      </a:accent2>
      <a:accent3>
        <a:srgbClr val="BC72F0"/>
      </a:accent3>
      <a:accent4>
        <a:srgbClr val="795FAF"/>
      </a:accent4>
      <a:accent5>
        <a:srgbClr val="586EA6"/>
      </a:accent5>
      <a:accent6>
        <a:srgbClr val="6892A0"/>
      </a:accent6>
      <a:hlink>
        <a:srgbClr val="FA2B5C"/>
      </a:hlink>
      <a:folHlink>
        <a:srgbClr val="BC658E"/>
      </a:folHlink>
    </a:clrScheme>
    <a:fontScheme name="Gallery">
      <a:majorFont>
        <a:latin typeface="Gill Sans MT" panose="020B0502020104020203"/>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Gill Sans MT" panose="020B0502020104020203"/>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Gallery">
      <a:fillStyleLst>
        <a:solidFill>
          <a:schemeClr val="phClr"/>
        </a:solidFill>
        <a:gradFill rotWithShape="1">
          <a:gsLst>
            <a:gs pos="0">
              <a:schemeClr val="phClr">
                <a:tint val="54000"/>
                <a:alpha val="100000"/>
                <a:satMod val="105000"/>
                <a:lumMod val="110000"/>
              </a:schemeClr>
            </a:gs>
            <a:gs pos="100000">
              <a:schemeClr val="phClr">
                <a:tint val="78000"/>
                <a:alpha val="92000"/>
                <a:satMod val="109000"/>
                <a:lumMod val="100000"/>
              </a:schemeClr>
            </a:gs>
          </a:gsLst>
          <a:lin ang="5400000" scaled="0"/>
        </a:gradFill>
        <a:gradFill rotWithShape="1">
          <a:gsLst>
            <a:gs pos="0">
              <a:schemeClr val="phClr">
                <a:tint val="98000"/>
                <a:satMod val="110000"/>
                <a:lumMod val="104000"/>
              </a:schemeClr>
            </a:gs>
            <a:gs pos="69000">
              <a:schemeClr val="phClr">
                <a:shade val="88000"/>
                <a:satMod val="130000"/>
                <a:lumMod val="92000"/>
              </a:schemeClr>
            </a:gs>
            <a:gs pos="100000">
              <a:schemeClr val="phClr">
                <a:shade val="78000"/>
                <a:satMod val="130000"/>
                <a:lumMod val="92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0800" dist="50800" dir="5400000" sx="96000" sy="96000" rotWithShape="0">
              <a:srgbClr val="000000">
                <a:alpha val="48000"/>
              </a:srgbClr>
            </a:outerShdw>
          </a:effectLst>
          <a:scene3d>
            <a:camera prst="orthographicFront">
              <a:rot lat="0" lon="0" rev="0"/>
            </a:camera>
            <a:lightRig rig="balanced" dir="t">
              <a:rot lat="0" lon="0" rev="1080000"/>
            </a:lightRig>
          </a:scene3d>
          <a:sp3d>
            <a:bevelT w="38100" h="12700" prst="softRound"/>
          </a:sp3d>
        </a:effectStyle>
      </a:effectStyleLst>
      <a:bgFillStyleLst>
        <a:solidFill>
          <a:schemeClr val="phClr"/>
        </a:solidFill>
        <a:solidFill>
          <a:schemeClr val="phClr"/>
        </a:solidFill>
        <a:gradFill rotWithShape="1">
          <a:gsLst>
            <a:gs pos="0">
              <a:schemeClr val="phClr">
                <a:tint val="94000"/>
                <a:satMod val="80000"/>
                <a:lumMod val="106000"/>
              </a:schemeClr>
            </a:gs>
            <a:gs pos="100000">
              <a:schemeClr val="phClr">
                <a:shade val="8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Gallery" id="{BBFCD31E-59A1-489D-B089-A3EAD7CAE12E}" vid="{F5E91637-A7B6-4E27-B710-77DA7014EE1E}"/>
    </a:ext>
  </a:extLst>
</a:theme>
</file>

<file path=docProps/app.xml><?xml version="1.0" encoding="utf-8"?>
<Properties xmlns="http://schemas.openxmlformats.org/officeDocument/2006/extended-properties" xmlns:vt="http://schemas.openxmlformats.org/officeDocument/2006/docPropsVTypes">
  <TotalTime>0</TotalTime>
  <Words>1277</Words>
  <Application>Microsoft Office PowerPoint</Application>
  <PresentationFormat>Widescreen</PresentationFormat>
  <Paragraphs>192</Paragraphs>
  <Slides>30</Slides>
  <Notes>0</Notes>
  <HiddenSlides>0</HiddenSlides>
  <MMClips>0</MMClips>
  <ScaleCrop>false</ScaleCrop>
  <HeadingPairs>
    <vt:vector size="6" baseType="variant">
      <vt:variant>
        <vt:lpstr>Fonts Used</vt:lpstr>
      </vt:variant>
      <vt:variant>
        <vt:i4>12</vt:i4>
      </vt:variant>
      <vt:variant>
        <vt:lpstr>Theme</vt:lpstr>
      </vt:variant>
      <vt:variant>
        <vt:i4>1</vt:i4>
      </vt:variant>
      <vt:variant>
        <vt:lpstr>Slide Titles</vt:lpstr>
      </vt:variant>
      <vt:variant>
        <vt:i4>30</vt:i4>
      </vt:variant>
    </vt:vector>
  </HeadingPairs>
  <TitlesOfParts>
    <vt:vector size="43" baseType="lpstr">
      <vt:lpstr>Arial</vt:lpstr>
      <vt:lpstr>ff0</vt:lpstr>
      <vt:lpstr>ff1</vt:lpstr>
      <vt:lpstr>ff2</vt:lpstr>
      <vt:lpstr>ff3</vt:lpstr>
      <vt:lpstr>ff4</vt:lpstr>
      <vt:lpstr>ff5</vt:lpstr>
      <vt:lpstr>ff7</vt:lpstr>
      <vt:lpstr>Gill Sans MT</vt:lpstr>
      <vt:lpstr>Museo Sans</vt:lpstr>
      <vt:lpstr>Söhne</vt:lpstr>
      <vt:lpstr>Source Sans Pro</vt:lpstr>
      <vt:lpstr>Gallery</vt:lpstr>
      <vt:lpstr>A PRESENTATION             ON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 PRESENTATION             ON </dc:title>
  <dc:creator>kv168230@gmail.com</dc:creator>
  <cp:lastModifiedBy>rajanisainijaipur@outlook.com</cp:lastModifiedBy>
  <cp:revision>17</cp:revision>
  <dcterms:created xsi:type="dcterms:W3CDTF">2023-06-13T15:04:51Z</dcterms:created>
  <dcterms:modified xsi:type="dcterms:W3CDTF">2023-06-22T02:52:37Z</dcterms:modified>
</cp:coreProperties>
</file>