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p\Downloads\Ground%20water%20Survey(X=pH%20of%20well%20water,Y%20=%20Bicarbonate%20(parts%20per%20million)%20of%20well%20water)%20(2)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43"/>
  <c:chart>
    <c:plotArea>
      <c:layout>
        <c:manualLayout>
          <c:layoutTarget val="inner"/>
          <c:xMode val="edge"/>
          <c:yMode val="edge"/>
          <c:x val="6.9992964544576972E-2"/>
          <c:y val="5.3809348894827302E-2"/>
          <c:w val="0.64795908164582394"/>
          <c:h val="0.85435859357156918"/>
        </c:manualLayout>
      </c:layout>
      <c:scatterChart>
        <c:scatterStyle val="lineMarker"/>
        <c:ser>
          <c:idx val="0"/>
          <c:order val="0"/>
          <c:trendline>
            <c:trendlineType val="linear"/>
            <c:dispEq val="1"/>
            <c:trendlineLbl>
              <c:layout>
                <c:manualLayout>
                  <c:x val="-5.064391951006126E-2"/>
                  <c:y val="0.26056758530183732"/>
                </c:manualLayout>
              </c:layout>
              <c:numFmt formatCode="General" sourceLinked="0"/>
            </c:trendlineLbl>
          </c:trendline>
          <c:xVal>
            <c:numRef>
              <c:f>'Ground water Survey(X=pH of wel'!$A$2:$A$15</c:f>
              <c:numCache>
                <c:formatCode>General</c:formatCode>
                <c:ptCount val="14"/>
                <c:pt idx="0">
                  <c:v>7.6</c:v>
                </c:pt>
                <c:pt idx="1">
                  <c:v>7.1</c:v>
                </c:pt>
                <c:pt idx="2">
                  <c:v>8.1999999999999993</c:v>
                </c:pt>
                <c:pt idx="3">
                  <c:v>7.5</c:v>
                </c:pt>
                <c:pt idx="4">
                  <c:v>7.4</c:v>
                </c:pt>
                <c:pt idx="5">
                  <c:v>7.8</c:v>
                </c:pt>
                <c:pt idx="6">
                  <c:v>7.3</c:v>
                </c:pt>
                <c:pt idx="7">
                  <c:v>8</c:v>
                </c:pt>
                <c:pt idx="8">
                  <c:v>7.1</c:v>
                </c:pt>
                <c:pt idx="9">
                  <c:v>7.5</c:v>
                </c:pt>
                <c:pt idx="10">
                  <c:v>8.1</c:v>
                </c:pt>
                <c:pt idx="11">
                  <c:v>7</c:v>
                </c:pt>
                <c:pt idx="12">
                  <c:v>7.3</c:v>
                </c:pt>
                <c:pt idx="13">
                  <c:v>7.8</c:v>
                </c:pt>
              </c:numCache>
            </c:numRef>
          </c:xVal>
          <c:yVal>
            <c:numRef>
              <c:f>'Ground water Survey(X=pH of wel'!$B$2:$B$15</c:f>
              <c:numCache>
                <c:formatCode>General</c:formatCode>
                <c:ptCount val="14"/>
                <c:pt idx="0">
                  <c:v>157</c:v>
                </c:pt>
                <c:pt idx="1">
                  <c:v>174</c:v>
                </c:pt>
                <c:pt idx="2">
                  <c:v>175</c:v>
                </c:pt>
                <c:pt idx="3">
                  <c:v>188</c:v>
                </c:pt>
                <c:pt idx="4">
                  <c:v>171</c:v>
                </c:pt>
                <c:pt idx="5">
                  <c:v>143</c:v>
                </c:pt>
                <c:pt idx="6">
                  <c:v>217</c:v>
                </c:pt>
                <c:pt idx="7">
                  <c:v>190</c:v>
                </c:pt>
                <c:pt idx="8">
                  <c:v>142</c:v>
                </c:pt>
                <c:pt idx="9">
                  <c:v>190</c:v>
                </c:pt>
                <c:pt idx="10">
                  <c:v>215</c:v>
                </c:pt>
                <c:pt idx="11">
                  <c:v>199</c:v>
                </c:pt>
                <c:pt idx="12">
                  <c:v>262</c:v>
                </c:pt>
                <c:pt idx="13">
                  <c:v>105</c:v>
                </c:pt>
              </c:numCache>
            </c:numRef>
          </c:yVal>
        </c:ser>
        <c:axId val="151884160"/>
        <c:axId val="172562304"/>
      </c:scatterChart>
      <c:valAx>
        <c:axId val="151884160"/>
        <c:scaling>
          <c:orientation val="minMax"/>
        </c:scaling>
        <c:axPos val="b"/>
        <c:numFmt formatCode="General" sourceLinked="1"/>
        <c:tickLblPos val="nextTo"/>
        <c:crossAx val="172562304"/>
        <c:crosses val="autoZero"/>
        <c:crossBetween val="midCat"/>
      </c:valAx>
      <c:valAx>
        <c:axId val="172562304"/>
        <c:scaling>
          <c:orientation val="minMax"/>
        </c:scaling>
        <c:axPos val="l"/>
        <c:majorGridlines/>
        <c:numFmt formatCode="General" sourceLinked="1"/>
        <c:tickLblPos val="nextTo"/>
        <c:crossAx val="151884160"/>
        <c:crosses val="autoZero"/>
        <c:crossBetween val="midCat"/>
      </c:valAx>
    </c:plotArea>
    <c:legend>
      <c:legendPos val="r"/>
      <c:layout/>
    </c:legend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712C99-803F-4635-83C0-D14910547A70}" type="datetimeFigureOut">
              <a:rPr lang="en-US" smtClean="0"/>
              <a:t>12/19/2023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267765-0DBC-4AE5-B63F-041F230F5F62}" type="slidenum">
              <a:rPr lang="en-US" smtClean="0"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712C99-803F-4635-83C0-D14910547A70}" type="datetimeFigureOut">
              <a:rPr lang="en-US" smtClean="0"/>
              <a:t>12/19/2023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267765-0DBC-4AE5-B63F-041F230F5F6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712C99-803F-4635-83C0-D14910547A70}" type="datetimeFigureOut">
              <a:rPr lang="en-US" smtClean="0"/>
              <a:t>12/19/2023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267765-0DBC-4AE5-B63F-041F230F5F6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712C99-803F-4635-83C0-D14910547A70}" type="datetimeFigureOut">
              <a:rPr lang="en-US" smtClean="0"/>
              <a:t>12/19/2023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267765-0DBC-4AE5-B63F-041F230F5F6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712C99-803F-4635-83C0-D14910547A70}" type="datetimeFigureOut">
              <a:rPr lang="en-US" smtClean="0"/>
              <a:t>12/19/2023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267765-0DBC-4AE5-B63F-041F230F5F62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712C99-803F-4635-83C0-D14910547A70}" type="datetimeFigureOut">
              <a:rPr lang="en-US" smtClean="0"/>
              <a:t>12/19/2023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267765-0DBC-4AE5-B63F-041F230F5F6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712C99-803F-4635-83C0-D14910547A70}" type="datetimeFigureOut">
              <a:rPr lang="en-US" smtClean="0"/>
              <a:t>12/19/2023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267765-0DBC-4AE5-B63F-041F230F5F6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712C99-803F-4635-83C0-D14910547A70}" type="datetimeFigureOut">
              <a:rPr lang="en-US" smtClean="0"/>
              <a:t>12/19/2023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267765-0DBC-4AE5-B63F-041F230F5F6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E1712C99-803F-4635-83C0-D14910547A70}" type="datetimeFigureOut">
              <a:rPr lang="en-US" smtClean="0"/>
              <a:t>12/19/2023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A5267765-0DBC-4AE5-B63F-041F230F5F6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712C99-803F-4635-83C0-D14910547A70}" type="datetimeFigureOut">
              <a:rPr lang="en-US" smtClean="0"/>
              <a:t>12/19/2023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267765-0DBC-4AE5-B63F-041F230F5F6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712C99-803F-4635-83C0-D14910547A70}" type="datetimeFigureOut">
              <a:rPr lang="en-US" smtClean="0"/>
              <a:t>12/19/2023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267765-0DBC-4AE5-B63F-041F230F5F6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1712C99-803F-4635-83C0-D14910547A70}" type="datetimeFigureOut">
              <a:rPr lang="en-US" smtClean="0"/>
              <a:t>12/19/2023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A5267765-0DBC-4AE5-B63F-041F230F5F62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4414" y="1857364"/>
            <a:ext cx="546656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4400" dirty="0" smtClean="0"/>
              <a:t>LINEAR REGRESSION </a:t>
            </a:r>
            <a:endParaRPr lang="en-US" sz="4400" dirty="0"/>
          </a:p>
        </p:txBody>
      </p:sp>
      <p:sp>
        <p:nvSpPr>
          <p:cNvPr id="3" name="TextBox 2"/>
          <p:cNvSpPr txBox="1"/>
          <p:nvPr/>
        </p:nvSpPr>
        <p:spPr>
          <a:xfrm>
            <a:off x="4286248" y="3571876"/>
            <a:ext cx="27597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4000" dirty="0" smtClean="0"/>
              <a:t>AI PROJECT</a:t>
            </a:r>
            <a:endParaRPr lang="en-US" sz="4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42976" y="1785926"/>
            <a:ext cx="74107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800" dirty="0" smtClean="0"/>
              <a:t>GROUND WATER SURVEY</a:t>
            </a:r>
            <a:endParaRPr lang="en-US" sz="4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57356" y="0"/>
            <a:ext cx="63355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200" dirty="0" smtClean="0"/>
              <a:t>DATA OF GROUND WATER SURVEY</a:t>
            </a:r>
            <a:endParaRPr lang="en-US" sz="3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524000" y="1397000"/>
          <a:ext cx="6096000" cy="55670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INDEX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r>
                        <a:rPr lang="en-IN" dirty="0" smtClean="0"/>
                        <a:t>PH</a:t>
                      </a:r>
                      <a:r>
                        <a:rPr lang="en-IN" baseline="0" dirty="0" smtClean="0"/>
                        <a:t> OF WELL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dirty="0" smtClean="0"/>
                        <a:t>BICARBON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7.6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157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175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188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143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217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190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190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215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199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dirty="0" smtClean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262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IN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105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/>
        </p:nvGraphicFramePr>
        <p:xfrm>
          <a:off x="214282" y="2357430"/>
          <a:ext cx="5500710" cy="38004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500694" y="928670"/>
            <a:ext cx="12891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2800" dirty="0" smtClean="0"/>
              <a:t>STEP  1</a:t>
            </a: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6000760" y="1857364"/>
            <a:ext cx="2415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 smtClean="0"/>
              <a:t>PLOTTING THE GRAPH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143636" y="2928934"/>
            <a:ext cx="21323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3600" dirty="0" smtClean="0">
                <a:latin typeface="Arial Rounded MT Bold" pitchFamily="34" charset="0"/>
              </a:rPr>
              <a:t>Y= MX+C</a:t>
            </a:r>
            <a:endParaRPr lang="en-US" sz="3600" dirty="0">
              <a:latin typeface="Arial Rounded MT Bold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43240" y="1000108"/>
            <a:ext cx="27668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3600" dirty="0" smtClean="0"/>
              <a:t>THE  VALUES</a:t>
            </a:r>
            <a:endParaRPr 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357158" y="2571744"/>
            <a:ext cx="87693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2400" dirty="0" smtClean="0"/>
              <a:t>USING LINEAR REGRESSION WE GOT  THE FOLLOWING VALUES </a:t>
            </a:r>
            <a:r>
              <a:rPr lang="en-IN" dirty="0" smtClean="0"/>
              <a:t>:-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00034" y="2928934"/>
            <a:ext cx="49292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IN" sz="2400" dirty="0" smtClean="0"/>
              <a:t>    m(slope)= 14.93</a:t>
            </a:r>
          </a:p>
          <a:p>
            <a:pPr>
              <a:buFont typeface="Arial" pitchFamily="34" charset="0"/>
              <a:buChar char="•"/>
            </a:pPr>
            <a:r>
              <a:rPr lang="en-IN" sz="2400" dirty="0"/>
              <a:t> </a:t>
            </a:r>
            <a:r>
              <a:rPr lang="en-IN" sz="2400" dirty="0" smtClean="0"/>
              <a:t>   c(y-intercept)= 293.3</a:t>
            </a:r>
          </a:p>
          <a:p>
            <a:pPr>
              <a:buFont typeface="Arial" pitchFamily="34" charset="0"/>
              <a:buChar char="•"/>
            </a:pPr>
            <a:r>
              <a:rPr lang="en-IN" sz="2400" dirty="0"/>
              <a:t> </a:t>
            </a:r>
            <a:r>
              <a:rPr lang="en-IN" sz="2400" dirty="0" smtClean="0"/>
              <a:t>   y stands for dependent variable</a:t>
            </a:r>
          </a:p>
          <a:p>
            <a:pPr>
              <a:buFont typeface="Arial" pitchFamily="34" charset="0"/>
              <a:buChar char="•"/>
            </a:pPr>
            <a:r>
              <a:rPr lang="en-IN" sz="2400" dirty="0"/>
              <a:t> </a:t>
            </a:r>
            <a:r>
              <a:rPr lang="en-IN" sz="2400" dirty="0" smtClean="0"/>
              <a:t>   x stands for independent variable</a:t>
            </a:r>
            <a:endParaRPr lang="en-US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868" y="785794"/>
            <a:ext cx="2857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600" u="sng" dirty="0" smtClean="0">
                <a:latin typeface="Arial Rounded MT Bold" pitchFamily="34" charset="0"/>
              </a:rPr>
              <a:t>STEP-2</a:t>
            </a:r>
            <a:endParaRPr lang="en-US" sz="3600" u="sng" dirty="0">
              <a:latin typeface="Arial Rounded MT Bold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57356" y="1714488"/>
            <a:ext cx="58380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3600" dirty="0" smtClean="0">
                <a:latin typeface="Arial Rounded MT Bold" pitchFamily="34" charset="0"/>
              </a:rPr>
              <a:t>Predicting required value</a:t>
            </a:r>
            <a:endParaRPr lang="en-US" sz="3600" dirty="0">
              <a:latin typeface="Arial Rounded MT Bold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3000372"/>
            <a:ext cx="382155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 smtClean="0"/>
              <a:t>BY USING  LINEAR REGRESSION  LET</a:t>
            </a:r>
          </a:p>
          <a:p>
            <a:r>
              <a:rPr lang="en-IN" dirty="0" smtClean="0"/>
              <a:t>X=8</a:t>
            </a:r>
          </a:p>
          <a:p>
            <a:endParaRPr lang="en-IN" dirty="0"/>
          </a:p>
          <a:p>
            <a:endParaRPr lang="en-IN" dirty="0" smtClean="0"/>
          </a:p>
          <a:p>
            <a:r>
              <a:rPr lang="en-IN" dirty="0" smtClean="0"/>
              <a:t>Y=14.93*8 +293.3</a:t>
            </a:r>
          </a:p>
          <a:p>
            <a:r>
              <a:rPr lang="en-IN" dirty="0" smtClean="0"/>
              <a:t>Y=294.4</a:t>
            </a:r>
          </a:p>
          <a:p>
            <a:endParaRPr lang="en-IN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14480" y="1643050"/>
            <a:ext cx="59293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dirty="0" smtClean="0"/>
              <a:t>THANKS FOR WATCHING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14480" y="2857496"/>
            <a:ext cx="45005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000" dirty="0" smtClean="0"/>
              <a:t>PRESENTED BY :- UDIT DAS MAHANT</a:t>
            </a:r>
          </a:p>
          <a:p>
            <a:r>
              <a:rPr lang="en-IN" sz="2000" dirty="0"/>
              <a:t> </a:t>
            </a:r>
            <a:r>
              <a:rPr lang="en-IN" sz="2000" dirty="0" smtClean="0"/>
              <a:t>                                      VIHAAN SAHU</a:t>
            </a:r>
            <a:endParaRPr lang="en-US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79</TotalTime>
  <Words>124</Words>
  <Application>Microsoft Office PowerPoint</Application>
  <PresentationFormat>On-screen Show (4:3)</PresentationFormat>
  <Paragraphs>69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Metro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GROUND WATER SURVEY</dc:title>
  <dc:creator>Windows User</dc:creator>
  <cp:lastModifiedBy>Windows User</cp:lastModifiedBy>
  <cp:revision>8</cp:revision>
  <dcterms:created xsi:type="dcterms:W3CDTF">2023-12-19T13:39:11Z</dcterms:created>
  <dcterms:modified xsi:type="dcterms:W3CDTF">2023-12-19T14:58:33Z</dcterms:modified>
</cp:coreProperties>
</file>