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ags/tag1.xml" ContentType="application/vnd.openxmlformats-officedocument.presentationml.tag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74" r:id="rId4"/>
    <p:sldId id="270" r:id="rId5"/>
    <p:sldId id="259" r:id="rId6"/>
    <p:sldId id="262" r:id="rId7"/>
    <p:sldId id="269" r:id="rId8"/>
    <p:sldId id="264" r:id="rId9"/>
    <p:sldId id="268" r:id="rId10"/>
    <p:sldId id="258" r:id="rId11"/>
    <p:sldId id="276" r:id="rId12"/>
    <p:sldId id="267" r:id="rId13"/>
    <p:sldId id="266" r:id="rId14"/>
    <p:sldId id="273" r:id="rId15"/>
    <p:sldId id="272" r:id="rId16"/>
    <p:sldId id="271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2F61"/>
    <a:srgbClr val="48AF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F39A5C0-73B9-465D-AFE2-AAB434DD4403}" v="44" dt="2022-03-16T06:49:22.35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34590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63305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3868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66772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26417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58787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386618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80349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10619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267067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988624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048260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398174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601079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800468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767294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61485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2CCD7D36-B31F-4EBA-A8AA-7312BF3F28FB}" type="datetimeFigureOut">
              <a:rPr lang="en-ZA" smtClean="0"/>
              <a:t>2022/06/25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46103E8-EAA9-45C3-BC83-F03B8834049B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5985901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g"/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0" Type="http://schemas.openxmlformats.org/officeDocument/2006/relationships/image" Target="../media/image14.jpg"/><Relationship Id="rId4" Type="http://schemas.openxmlformats.org/officeDocument/2006/relationships/image" Target="../media/image8.jpeg"/><Relationship Id="rId9" Type="http://schemas.openxmlformats.org/officeDocument/2006/relationships/image" Target="../media/image13.jpg"/><Relationship Id="rId1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video" Target="../media/media1.mp4"/><Relationship Id="rId2" Type="http://schemas.microsoft.com/office/2007/relationships/media" Target="../media/media1.mp4"/><Relationship Id="rId1" Type="http://schemas.openxmlformats.org/officeDocument/2006/relationships/tags" Target="../tags/tag1.xml"/><Relationship Id="rId6" Type="http://schemas.openxmlformats.org/officeDocument/2006/relationships/image" Target="../media/image19.png"/><Relationship Id="rId5" Type="http://schemas.openxmlformats.org/officeDocument/2006/relationships/image" Target="../media/image15.jpeg"/><Relationship Id="rId4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2" name="Group 70">
            <a:extLst>
              <a:ext uri="{FF2B5EF4-FFF2-40B4-BE49-F238E27FC236}">
                <a16:creationId xmlns:a16="http://schemas.microsoft.com/office/drawing/2014/main" id="{12D8CD66-6E34-4232-868C-F61EC84AFC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BA1EDB24-D25E-4498-9742-07355DA2B1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3" name="Straight Connector 72">
              <a:extLst>
                <a:ext uri="{FF2B5EF4-FFF2-40B4-BE49-F238E27FC236}">
                  <a16:creationId xmlns:a16="http://schemas.microsoft.com/office/drawing/2014/main" id="{0E5C3020-0F81-4919-9D1F-B6ED9A8353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83ECD783-8E88-4D10-99BD-C579F0CA2AD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4" name="Straight Connector 74">
              <a:extLst>
                <a:ext uri="{FF2B5EF4-FFF2-40B4-BE49-F238E27FC236}">
                  <a16:creationId xmlns:a16="http://schemas.microsoft.com/office/drawing/2014/main" id="{29EDE005-2618-4634-B693-DAB7F60138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>
              <a:extLst>
                <a:ext uri="{FF2B5EF4-FFF2-40B4-BE49-F238E27FC236}">
                  <a16:creationId xmlns:a16="http://schemas.microsoft.com/office/drawing/2014/main" id="{C4252634-CD2F-416D-80D4-1C184472B0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8" name="Rectangle 77">
            <a:extLst>
              <a:ext uri="{FF2B5EF4-FFF2-40B4-BE49-F238E27FC236}">
                <a16:creationId xmlns:a16="http://schemas.microsoft.com/office/drawing/2014/main" id="{FF45FBF2-7D66-42AD-9DF3-D6B32C25A4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B30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7083BFF-C075-42CB-8C90-2C4DB4FF914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21" r="1" b="462"/>
          <a:stretch/>
        </p:blipFill>
        <p:spPr bwMode="auto">
          <a:xfrm>
            <a:off x="486774" y="685800"/>
            <a:ext cx="10905066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" name="Rectangle 79">
            <a:extLst>
              <a:ext uri="{FF2B5EF4-FFF2-40B4-BE49-F238E27FC236}">
                <a16:creationId xmlns:a16="http://schemas.microsoft.com/office/drawing/2014/main" id="{E04044DE-2387-41C2-857F-132B167932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87580A9-3F36-4884-83CC-5BCB3B034E72}"/>
              </a:ext>
            </a:extLst>
          </p:cNvPr>
          <p:cNvSpPr txBox="1"/>
          <p:nvPr/>
        </p:nvSpPr>
        <p:spPr>
          <a:xfrm>
            <a:off x="6096000" y="4070396"/>
            <a:ext cx="4925228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800" b="1" i="1" u="sng" dirty="0">
                <a:solidFill>
                  <a:srgbClr val="00B0F0"/>
                </a:solidFill>
                <a:effectLst/>
                <a:latin typeface="Amienne"/>
                <a:ea typeface="Calibri" panose="020F0502020204030204" pitchFamily="34" charset="0"/>
                <a:cs typeface="BradleyHandITC"/>
              </a:rPr>
              <a:t>We are passionate about pure water…</a:t>
            </a:r>
            <a:endParaRPr lang="en-ZA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5FE7339-63F8-4186-A71B-4CD8E0E3BD34}"/>
              </a:ext>
            </a:extLst>
          </p:cNvPr>
          <p:cNvSpPr txBox="1"/>
          <p:nvPr/>
        </p:nvSpPr>
        <p:spPr>
          <a:xfrm>
            <a:off x="7702693" y="2708061"/>
            <a:ext cx="232395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3600" kern="1200" dirty="0">
                <a:effectLst/>
                <a:latin typeface="Brush Script MT" panose="03060802040406070304" pitchFamily="66" charset="0"/>
                <a:ea typeface="Times New Roman" panose="02020603050405020304" pitchFamily="18" charset="0"/>
                <a:cs typeface="Vijaya" panose="02020604020202020204" pitchFamily="18" charset="0"/>
              </a:rPr>
              <a:t>Franchises</a:t>
            </a:r>
            <a:r>
              <a:rPr lang="en-US" sz="3600" kern="1200" dirty="0">
                <a:effectLst/>
                <a:latin typeface="Brush Script MT" panose="03060802040406070304" pitchFamily="66" charset="0"/>
                <a:ea typeface="Times New Roman" panose="02020603050405020304" pitchFamily="18" charset="0"/>
                <a:cs typeface="Dreaming Outloud Script Pro" panose="03050502040304050704" pitchFamily="66" charset="0"/>
              </a:rPr>
              <a:t> Opportunity</a:t>
            </a:r>
            <a:endParaRPr lang="en-ZA" sz="3600" dirty="0">
              <a:effectLst/>
              <a:latin typeface="Brush Script MT" panose="03060802040406070304" pitchFamily="66" charset="0"/>
              <a:ea typeface="Times New Roman" panose="02020603050405020304" pitchFamily="18" charset="0"/>
            </a:endParaRPr>
          </a:p>
        </p:txBody>
      </p: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9A58D3F1-0D7E-481C-BF1B-016166C85B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691" y="480060"/>
            <a:ext cx="3703965" cy="2857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804418"/>
      </p:ext>
    </p:extLst>
  </p:cSld>
  <p:clrMapOvr>
    <a:masterClrMapping/>
  </p:clrMapOvr>
  <p:transition spd="slow" advTm="6950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tangle 39">
            <a:extLst>
              <a:ext uri="{FF2B5EF4-FFF2-40B4-BE49-F238E27FC236}">
                <a16:creationId xmlns:a16="http://schemas.microsoft.com/office/drawing/2014/main" id="{CBEC666E-043C-4EA7-B3A5-55D2F52D57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CF46CA-883B-4AA0-AE2D-5F0B9A3090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1232" y="223242"/>
            <a:ext cx="5627258" cy="1507067"/>
          </a:xfrm>
        </p:spPr>
        <p:txBody>
          <a:bodyPr>
            <a:normAutofit/>
          </a:bodyPr>
          <a:lstStyle/>
          <a:p>
            <a:pPr marR="0" lv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000"/>
              <a:tabLst>
                <a:tab pos="457200" algn="l"/>
              </a:tabLst>
            </a:pPr>
            <a:r>
              <a:rPr lang="en-US" sz="3300" dirty="0"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PRODUCTS WILL BE SOLD at 4 U PURE WATERSHOP?</a:t>
            </a:r>
            <a:endParaRPr lang="en-ZA" sz="33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6" name="Snip Diagonal Corner Rectangle 16">
            <a:extLst>
              <a:ext uri="{FF2B5EF4-FFF2-40B4-BE49-F238E27FC236}">
                <a16:creationId xmlns:a16="http://schemas.microsoft.com/office/drawing/2014/main" id="{D05C369B-0FDD-402D-9EE1-858137FB5D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001" y="620722"/>
            <a:ext cx="3670674" cy="5286838"/>
          </a:xfrm>
          <a:prstGeom prst="snip2DiagRect">
            <a:avLst>
              <a:gd name="adj1" fmla="val 11518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picture containing text, indoor, wall, several&#10;&#10;Description automatically generated">
            <a:extLst>
              <a:ext uri="{FF2B5EF4-FFF2-40B4-BE49-F238E27FC236}">
                <a16:creationId xmlns:a16="http://schemas.microsoft.com/office/drawing/2014/main" id="{E2DE7EC5-2B43-49C4-BDBB-7C4E781EA4A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94" r="-2" b="28279"/>
          <a:stretch/>
        </p:blipFill>
        <p:spPr>
          <a:xfrm>
            <a:off x="800558" y="786118"/>
            <a:ext cx="3337560" cy="2404227"/>
          </a:xfrm>
          <a:custGeom>
            <a:avLst/>
            <a:gdLst/>
            <a:ahLst/>
            <a:cxnLst/>
            <a:rect l="l" t="t" r="r" b="b"/>
            <a:pathLst>
              <a:path w="3337560" h="2404227">
                <a:moveTo>
                  <a:pt x="384420" y="0"/>
                </a:moveTo>
                <a:lnTo>
                  <a:pt x="3337560" y="0"/>
                </a:lnTo>
                <a:lnTo>
                  <a:pt x="3337560" y="2404227"/>
                </a:lnTo>
                <a:lnTo>
                  <a:pt x="0" y="2404227"/>
                </a:lnTo>
                <a:lnTo>
                  <a:pt x="0" y="384420"/>
                </a:lnTo>
                <a:close/>
              </a:path>
            </a:pathLst>
          </a:custGeom>
        </p:spPr>
      </p:pic>
      <p:pic>
        <p:nvPicPr>
          <p:cNvPr id="7" name="Picture 6" descr="A picture containing text, indoor, wall, several&#10;&#10;Description automatically generated">
            <a:extLst>
              <a:ext uri="{FF2B5EF4-FFF2-40B4-BE49-F238E27FC236}">
                <a16:creationId xmlns:a16="http://schemas.microsoft.com/office/drawing/2014/main" id="{E6A75444-73C2-44E9-A4E7-89C10E6DF28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4219"/>
          <a:stretch/>
        </p:blipFill>
        <p:spPr>
          <a:xfrm>
            <a:off x="800558" y="3344575"/>
            <a:ext cx="3337560" cy="2397590"/>
          </a:xfrm>
          <a:custGeom>
            <a:avLst/>
            <a:gdLst/>
            <a:ahLst/>
            <a:cxnLst/>
            <a:rect l="l" t="t" r="r" b="b"/>
            <a:pathLst>
              <a:path w="3337560" h="2397590">
                <a:moveTo>
                  <a:pt x="0" y="0"/>
                </a:moveTo>
                <a:lnTo>
                  <a:pt x="3337560" y="0"/>
                </a:lnTo>
                <a:lnTo>
                  <a:pt x="3337560" y="2013170"/>
                </a:lnTo>
                <a:lnTo>
                  <a:pt x="2953140" y="2397590"/>
                </a:lnTo>
                <a:lnTo>
                  <a:pt x="0" y="2397590"/>
                </a:lnTo>
                <a:close/>
              </a:path>
            </a:pathLst>
          </a:custGeom>
        </p:spPr>
      </p:pic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63390914-AE18-253D-F376-2E8DED28FE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8952" y="1747935"/>
            <a:ext cx="6563885" cy="3615267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Blip>
                <a:blip r:embed="rId4"/>
              </a:buBlip>
              <a:tabLst>
                <a:tab pos="457200" algn="l"/>
              </a:tabLst>
            </a:pPr>
            <a:r>
              <a:rPr lang="en-US" sz="1900" dirty="0"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PURE PURIFIED REFILL WATER</a:t>
            </a:r>
            <a:endParaRPr lang="en-ZA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Blip>
                <a:blip r:embed="rId4"/>
              </a:buBlip>
              <a:tabLst>
                <a:tab pos="457200" algn="l"/>
              </a:tabLst>
            </a:pPr>
            <a:r>
              <a:rPr lang="en-US" sz="1900" dirty="0"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PURE PURIFIED ICE CUBES</a:t>
            </a:r>
            <a:endParaRPr lang="en-ZA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Blip>
                <a:blip r:embed="rId4"/>
              </a:buBlip>
              <a:tabLst>
                <a:tab pos="457200" algn="l"/>
              </a:tabLst>
            </a:pPr>
            <a:r>
              <a:rPr lang="en-US" sz="1900" dirty="0"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COLD DRINKS and JUICES</a:t>
            </a:r>
            <a:endParaRPr lang="en-ZA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Blip>
                <a:blip r:embed="rId4"/>
              </a:buBlip>
              <a:tabLst>
                <a:tab pos="457200" algn="l"/>
              </a:tabLst>
            </a:pPr>
            <a:r>
              <a:rPr lang="en-US" sz="1900" dirty="0"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LARGE VARIETY OF BEVERAGES</a:t>
            </a:r>
            <a:endParaRPr lang="en-ZA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Blip>
                <a:blip r:embed="rId4"/>
              </a:buBlip>
              <a:tabLst>
                <a:tab pos="457200" algn="l"/>
              </a:tabLst>
            </a:pPr>
            <a:r>
              <a:rPr lang="en-US" sz="1900" dirty="0"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WATER CONTAINERS</a:t>
            </a:r>
            <a:endParaRPr lang="en-ZA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Blip>
                <a:blip r:embed="rId4"/>
              </a:buBlip>
              <a:tabLst>
                <a:tab pos="457200" algn="l"/>
              </a:tabLst>
            </a:pPr>
            <a:r>
              <a:rPr lang="en-US" sz="1900" dirty="0"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WATER DISPENSER</a:t>
            </a:r>
            <a:endParaRPr lang="en-ZA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Blip>
                <a:blip r:embed="rId4"/>
              </a:buBlip>
              <a:tabLst>
                <a:tab pos="457200" algn="l"/>
              </a:tabLst>
            </a:pPr>
            <a:r>
              <a:rPr lang="en-US" sz="1900" dirty="0"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HOME USE PURIFING SYSTEMS AND CARTRIDGES</a:t>
            </a:r>
            <a:endParaRPr lang="en-ZA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Blip>
                <a:blip r:embed="rId4"/>
              </a:buBlip>
              <a:tabLst>
                <a:tab pos="457200" algn="l"/>
              </a:tabLst>
            </a:pPr>
            <a:r>
              <a:rPr lang="en-US" sz="1900" dirty="0"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PERSONALIZED LABELED PURIFIED BOTTLED WATER</a:t>
            </a:r>
            <a:endParaRPr lang="en-ZA" sz="1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000"/>
              <a:buFont typeface="Symbol" panose="05050102010706020507" pitchFamily="18" charset="2"/>
              <a:buBlip>
                <a:blip r:embed="rId4"/>
              </a:buBlip>
              <a:tabLst>
                <a:tab pos="457200" algn="l"/>
              </a:tabLst>
            </a:pPr>
            <a:r>
              <a:rPr lang="en-US" sz="1900" dirty="0">
                <a:effectLst/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ALKALINE BOTTLED WATER ON TAP</a:t>
            </a:r>
            <a:endParaRPr lang="en-US" sz="1900" dirty="0"/>
          </a:p>
        </p:txBody>
      </p:sp>
      <p:grpSp>
        <p:nvGrpSpPr>
          <p:cNvPr id="57" name="Group 43">
            <a:extLst>
              <a:ext uri="{FF2B5EF4-FFF2-40B4-BE49-F238E27FC236}">
                <a16:creationId xmlns:a16="http://schemas.microsoft.com/office/drawing/2014/main" id="{ADDE2C3E-3205-470A-BD3C-E856A8E21F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69FA431E-B32D-412B-8EE8-27BFACD9B9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7F1AC587-B106-44DD-92F0-2DCA0B700D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CFFBA5D3-FE61-4D23-AB2F-EC12CE5A6C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DA661ABF-E2D0-44E1-9762-393FF470A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F0F6BF17-560A-4388-83EB-CD5FABE5DE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00822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3764">
        <p:split orient="vert"/>
      </p:transition>
    </mc:Choice>
    <mc:Fallback xmlns="">
      <p:transition spd="slow" advTm="13764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7DE3C46E-5FB2-45AE-9C51-A33FB0818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4425" y="78781"/>
            <a:ext cx="9963150" cy="92373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8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Water shop standard Investment starts at  R 460,000.00</a:t>
            </a:r>
            <a:br>
              <a:rPr lang="en-ZA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ZA" dirty="0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685A8DB-DDF8-42E0-AD90-BEBCCBCBB8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002" y="739186"/>
            <a:ext cx="11383363" cy="537962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100" dirty="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The 4 U Pure Water Standard shop offers a complete package with the standard of excellence. 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100" dirty="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 This is our top of the range, fully fitted water shop that offers the client a beautiful environment to shop and the franchisee the ultimate environment to render quality service.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100" dirty="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The Standard Shop also projects our trendy brand in a modern designed shop fit and state of the art purification plant.</a:t>
            </a:r>
            <a:r>
              <a:rPr lang="en-ZA" sz="2100" dirty="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 4000 GPD RO System</a:t>
            </a:r>
          </a:p>
          <a:p>
            <a:pPr>
              <a:buFont typeface="Wingdings" panose="05000000000000000000" pitchFamily="2" charset="2"/>
              <a:buChar char="Ø"/>
            </a:pPr>
            <a:endParaRPr lang="en-ZA" sz="2100" dirty="0">
              <a:solidFill>
                <a:schemeClr val="tx1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1900" dirty="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Complete Pre &amp; Post Filtration                                 </a:t>
            </a:r>
            <a:r>
              <a:rPr lang="en-US" sz="1900" dirty="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Bottle Shelve</a:t>
            </a:r>
            <a:endParaRPr lang="en-ZA" sz="1900" dirty="0">
              <a:solidFill>
                <a:schemeClr val="tx1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en-US" sz="1900" dirty="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2 Reservoir Tanks                                                        Dispensing Pump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1900" dirty="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1 Bulk Filling Station							    Filter Shelves</a:t>
            </a:r>
            <a:endParaRPr lang="en-ZA" sz="1900" dirty="0">
              <a:solidFill>
                <a:schemeClr val="tx1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en-US" sz="1900" dirty="0">
                <a:solidFill>
                  <a:schemeClr val="tx1"/>
                </a:solidFill>
                <a:latin typeface="Open Sans" panose="020B0606030504020204" pitchFamily="34" charset="0"/>
                <a:cs typeface="Open Sans" panose="020B0606030504020204" pitchFamily="34" charset="0"/>
              </a:rPr>
              <a:t>Full Display Units 								    Sales Counter</a:t>
            </a:r>
            <a:endParaRPr lang="en-ZA" sz="1900" dirty="0">
              <a:solidFill>
                <a:schemeClr val="tx1"/>
              </a:solidFill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8558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21063">
        <p159:morph option="byObject"/>
      </p:transition>
    </mc:Choice>
    <mc:Fallback xmlns="">
      <p:transition spd="slow" advTm="21063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0C6549-3B9C-4F6D-BF7D-ED60385BB3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832" y="4256916"/>
            <a:ext cx="8870335" cy="1507067"/>
          </a:xfrm>
        </p:spPr>
        <p:txBody>
          <a:bodyPr/>
          <a:lstStyle/>
          <a:p>
            <a:r>
              <a:rPr lang="en-US" sz="3600" b="1" dirty="0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Open Sans" panose="020B0606030504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Water shop Ultimate CONTINUED</a:t>
            </a:r>
            <a:endParaRPr lang="en-Z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99FA09-4511-4284-BBA9-301DCACE0E46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 rot="10800000" flipH="1" flipV="1">
            <a:off x="693559" y="603224"/>
            <a:ext cx="4111723" cy="2178481"/>
          </a:xfrm>
          <a:prstGeom prst="rect">
            <a:avLst/>
          </a:prstGeom>
          <a:solidFill>
            <a:srgbClr val="48AFD2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marR="0" lvl="0" indent="-285750" eaLnBrk="1" fontAlgn="base" hangingPunct="1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tabLst>
                <a:tab pos="457200" algn="l"/>
              </a:tabLst>
            </a:pPr>
            <a:r>
              <a:rPr lang="en-US" altLang="en-US" sz="2400" dirty="0">
                <a:latin typeface="Open Sans" panose="020B0606030504020204" pitchFamily="34" charset="0"/>
                <a:cs typeface="Open Sans" panose="020B0606030504020204" pitchFamily="34" charset="0"/>
              </a:rPr>
              <a:t>Full Shop Branding</a:t>
            </a:r>
            <a:endParaRPr lang="en-ZA" altLang="en-US" sz="2400" dirty="0">
              <a:latin typeface="Open Sans" panose="020B0606030504020204" pitchFamily="34" charset="0"/>
              <a:cs typeface="Open Sans" panose="020B0606030504020204" pitchFamily="34" charset="0"/>
            </a:endParaRPr>
          </a:p>
          <a:p>
            <a:pPr marL="285750" marR="0" lvl="0" indent="-285750" eaLnBrk="1" fontAlgn="base" hangingPunct="1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tabLst>
                <a:tab pos="457200" algn="l"/>
              </a:tabLst>
            </a:pPr>
            <a:r>
              <a:rPr lang="en-US" altLang="en-US" sz="2400" dirty="0">
                <a:latin typeface="Open Sans" panose="020B0606030504020204" pitchFamily="34" charset="0"/>
                <a:cs typeface="Open Sans" panose="020B0606030504020204" pitchFamily="34" charset="0"/>
              </a:rPr>
              <a:t>Window Branding </a:t>
            </a:r>
            <a:endParaRPr lang="en-ZA" altLang="en-US" sz="2400" dirty="0">
              <a:latin typeface="Open Sans" panose="020B0606030504020204" pitchFamily="34" charset="0"/>
              <a:cs typeface="Open Sans" panose="020B0606030504020204" pitchFamily="34" charset="0"/>
            </a:endParaRPr>
          </a:p>
          <a:p>
            <a:pPr marL="285750" marR="0" lvl="0" indent="-285750" eaLnBrk="1" fontAlgn="base" hangingPunct="1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tabLst>
                <a:tab pos="457200" algn="l"/>
              </a:tabLst>
            </a:pPr>
            <a:r>
              <a:rPr lang="en-US" altLang="en-US" sz="2400" dirty="0">
                <a:latin typeface="Open Sans" panose="020B0606030504020204" pitchFamily="34" charset="0"/>
                <a:cs typeface="Open Sans" panose="020B0606030504020204" pitchFamily="34" charset="0"/>
              </a:rPr>
              <a:t>Promotional Material</a:t>
            </a:r>
            <a:endParaRPr lang="en-ZA" altLang="en-US" sz="2400" dirty="0">
              <a:latin typeface="Open Sans" panose="020B0606030504020204" pitchFamily="34" charset="0"/>
              <a:cs typeface="Open Sans" panose="020B0606030504020204" pitchFamily="34" charset="0"/>
            </a:endParaRPr>
          </a:p>
          <a:p>
            <a:pPr marL="285750" marR="0" lvl="0" indent="-285750" eaLnBrk="1" fontAlgn="base" hangingPunct="1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  <a:tabLst>
                <a:tab pos="457200" algn="l"/>
              </a:tabLst>
            </a:pPr>
            <a:r>
              <a:rPr lang="en-US" altLang="en-US" sz="2400" dirty="0">
                <a:latin typeface="Open Sans" panose="020B0606030504020204" pitchFamily="34" charset="0"/>
                <a:cs typeface="Open Sans" panose="020B0606030504020204" pitchFamily="34" charset="0"/>
              </a:rPr>
              <a:t>Image Wear</a:t>
            </a:r>
          </a:p>
          <a:p>
            <a:pPr marL="285750" indent="-285750" eaLnBrk="1" hangingPunct="1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altLang="en-US" sz="2400" dirty="0">
                <a:latin typeface="Open Sans" panose="020B0606030504020204" pitchFamily="34" charset="0"/>
                <a:cs typeface="Open Sans" panose="020B0606030504020204" pitchFamily="34" charset="0"/>
              </a:rPr>
              <a:t>Advertising</a:t>
            </a:r>
            <a:endParaRPr lang="en-ZA" altLang="en-US" sz="2400" dirty="0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8871E36-E500-4DB1-872D-D89B5942D3CF}"/>
              </a:ext>
            </a:extLst>
          </p:cNvPr>
          <p:cNvSpPr>
            <a:spLocks noChangeArrowheads="1"/>
          </p:cNvSpPr>
          <p:nvPr/>
        </p:nvSpPr>
        <p:spPr bwMode="auto">
          <a:xfrm rot="10800000" flipH="1" flipV="1">
            <a:off x="5068070" y="603225"/>
            <a:ext cx="4224288" cy="2178481"/>
          </a:xfrm>
          <a:prstGeom prst="rect">
            <a:avLst/>
          </a:prstGeom>
          <a:solidFill>
            <a:srgbClr val="48AFD2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indent="-285750" eaLnBrk="1" hangingPunct="1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altLang="en-US" sz="2400" dirty="0">
                <a:latin typeface="Open Sans" panose="020B0606030504020204" pitchFamily="34" charset="0"/>
                <a:cs typeface="Open Sans" panose="020B0606030504020204" pitchFamily="34" charset="0"/>
              </a:rPr>
              <a:t>Start up stock</a:t>
            </a:r>
          </a:p>
          <a:p>
            <a:pPr marL="285750" indent="-285750" eaLnBrk="1" hangingPunct="1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altLang="en-US" sz="2400" dirty="0">
                <a:latin typeface="Open Sans" panose="020B0606030504020204" pitchFamily="34" charset="0"/>
                <a:cs typeface="Open Sans" panose="020B0606030504020204" pitchFamily="34" charset="0"/>
              </a:rPr>
              <a:t>Range of Dispensers</a:t>
            </a:r>
          </a:p>
          <a:p>
            <a:pPr marL="285750" indent="-285750" eaLnBrk="1" hangingPunct="1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altLang="en-US" sz="2400" dirty="0">
                <a:latin typeface="Open Sans" panose="020B0606030504020204" pitchFamily="34" charset="0"/>
                <a:cs typeface="Open Sans" panose="020B0606030504020204" pitchFamily="34" charset="0"/>
              </a:rPr>
              <a:t>Full Range of Filters</a:t>
            </a:r>
          </a:p>
          <a:p>
            <a:pPr marL="285750" indent="-285750" eaLnBrk="1" hangingPunct="1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altLang="en-US" sz="2400" dirty="0">
                <a:latin typeface="Open Sans" panose="020B0606030504020204" pitchFamily="34" charset="0"/>
                <a:cs typeface="Open Sans" panose="020B0606030504020204" pitchFamily="34" charset="0"/>
              </a:rPr>
              <a:t>Full Range of Fittings</a:t>
            </a:r>
          </a:p>
          <a:p>
            <a:pPr marL="285750" indent="-285750" eaLnBrk="1" hangingPunct="1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altLang="en-US" sz="2400" dirty="0">
                <a:latin typeface="Open Sans" panose="020B0606030504020204" pitchFamily="34" charset="0"/>
                <a:cs typeface="Open Sans" panose="020B0606030504020204" pitchFamily="34" charset="0"/>
              </a:rPr>
              <a:t>Loading Trolly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2F7C557-A2D1-4F77-BFF5-B899FAED39DE}"/>
              </a:ext>
            </a:extLst>
          </p:cNvPr>
          <p:cNvSpPr>
            <a:spLocks noChangeArrowheads="1"/>
          </p:cNvSpPr>
          <p:nvPr/>
        </p:nvSpPr>
        <p:spPr bwMode="auto">
          <a:xfrm rot="10800000" flipH="1" flipV="1">
            <a:off x="693559" y="3466221"/>
            <a:ext cx="8749022" cy="393377"/>
          </a:xfrm>
          <a:prstGeom prst="rect">
            <a:avLst/>
          </a:prstGeom>
          <a:solidFill>
            <a:srgbClr val="48AFD2"/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285750" indent="-285750" eaLnBrk="1" hangingPunct="1">
              <a:lnSpc>
                <a:spcPct val="80000"/>
              </a:lnSpc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sz="2400" dirty="0">
                <a:latin typeface="Open Sans" panose="020B0606030504020204" pitchFamily="34" charset="0"/>
                <a:cs typeface="Open Sans" panose="020B0606030504020204" pitchFamily="34" charset="0"/>
              </a:rPr>
              <a:t>NO TURNOVER ROYALTIES’ FEES ARE PAYABLE</a:t>
            </a:r>
            <a:endParaRPr lang="en-ZA" sz="2400" dirty="0">
              <a:latin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75989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Tm="19303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E09CCB3F-DBCE-4964-9E34-8C5DE80EF4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Snip Diagonal Corner Rectangle 24">
            <a:extLst>
              <a:ext uri="{FF2B5EF4-FFF2-40B4-BE49-F238E27FC236}">
                <a16:creationId xmlns:a16="http://schemas.microsoft.com/office/drawing/2014/main" id="{1DFF944F-74BA-483A-82C0-64E3AAF4A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90" y="620722"/>
            <a:ext cx="6575496" cy="5286838"/>
          </a:xfrm>
          <a:prstGeom prst="snip2DiagRect">
            <a:avLst>
              <a:gd name="adj1" fmla="val 10787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icture containing text, indoor, wall, several&#10;&#10;Description automatically generated">
            <a:extLst>
              <a:ext uri="{FF2B5EF4-FFF2-40B4-BE49-F238E27FC236}">
                <a16:creationId xmlns:a16="http://schemas.microsoft.com/office/drawing/2014/main" id="{A8FE3C46-5657-4235-B35A-A40C132382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88" b="-1"/>
          <a:stretch/>
        </p:blipFill>
        <p:spPr>
          <a:xfrm>
            <a:off x="778062" y="786117"/>
            <a:ext cx="6245352" cy="4956048"/>
          </a:xfrm>
          <a:custGeom>
            <a:avLst/>
            <a:gdLst/>
            <a:ahLst/>
            <a:cxnLst/>
            <a:rect l="l" t="t" r="r" b="b"/>
            <a:pathLst>
              <a:path w="6245352" h="4956048">
                <a:moveTo>
                  <a:pt x="534609" y="0"/>
                </a:moveTo>
                <a:lnTo>
                  <a:pt x="6245352" y="0"/>
                </a:lnTo>
                <a:lnTo>
                  <a:pt x="6245352" y="4421439"/>
                </a:lnTo>
                <a:lnTo>
                  <a:pt x="5710743" y="4956048"/>
                </a:lnTo>
                <a:lnTo>
                  <a:pt x="0" y="4956048"/>
                </a:lnTo>
                <a:lnTo>
                  <a:pt x="0" y="534609"/>
                </a:lnTo>
                <a:close/>
              </a:path>
            </a:pathLst>
          </a:custGeom>
        </p:spPr>
      </p:pic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A926F7B-AA05-4F1A-98BF-D5566B318C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80600" y="570954"/>
            <a:ext cx="4516432" cy="4994104"/>
          </a:xfrm>
        </p:spPr>
        <p:txBody>
          <a:bodyPr anchor="t">
            <a:noAutofit/>
          </a:bodyPr>
          <a:lstStyle/>
          <a:p>
            <a:pPr>
              <a:buClr>
                <a:schemeClr val="bg2">
                  <a:lumMod val="20000"/>
                  <a:lumOff val="80000"/>
                </a:schemeClr>
              </a:buClr>
              <a:buFont typeface="Wingdings" panose="05000000000000000000" pitchFamily="2" charset="2"/>
              <a:buChar char="Ø"/>
            </a:pPr>
            <a:r>
              <a:rPr lang="en-ZA" dirty="0">
                <a:solidFill>
                  <a:schemeClr val="accent1"/>
                </a:solidFill>
                <a:effectLst/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Standard Water shop </a:t>
            </a:r>
          </a:p>
          <a:p>
            <a:pPr>
              <a:buClr>
                <a:schemeClr val="bg2">
                  <a:lumMod val="20000"/>
                  <a:lumOff val="80000"/>
                </a:schemeClr>
              </a:buClr>
              <a:buFont typeface="Wingdings" panose="05000000000000000000" pitchFamily="2" charset="2"/>
              <a:buChar char="Ø"/>
            </a:pPr>
            <a:r>
              <a:rPr lang="en-ZA" dirty="0">
                <a:solidFill>
                  <a:schemeClr val="accent1"/>
                </a:solidFill>
                <a:effectLst/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Investment starts at 460000</a:t>
            </a:r>
          </a:p>
          <a:p>
            <a:pPr>
              <a:buClr>
                <a:schemeClr val="bg2">
                  <a:lumMod val="20000"/>
                  <a:lumOff val="80000"/>
                </a:schemeClr>
              </a:buClr>
              <a:buFont typeface="Wingdings" panose="05000000000000000000" pitchFamily="2" charset="2"/>
              <a:buChar char="Ø"/>
            </a:pPr>
            <a:endParaRPr lang="en-ZA" dirty="0">
              <a:solidFill>
                <a:schemeClr val="accent1"/>
              </a:solidFill>
              <a:effectLst/>
              <a:latin typeface="Bodoni MT" panose="020706030806060202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bg2">
                  <a:lumMod val="20000"/>
                  <a:lumOff val="80000"/>
                </a:schemeClr>
              </a:buClr>
              <a:buFont typeface="Wingdings" panose="05000000000000000000" pitchFamily="2" charset="2"/>
              <a:buChar char="Ø"/>
            </a:pPr>
            <a:r>
              <a:rPr lang="en-ZA" dirty="0">
                <a:solidFill>
                  <a:schemeClr val="accent1"/>
                </a:solidFill>
                <a:effectLst/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Premium Water shop </a:t>
            </a:r>
          </a:p>
          <a:p>
            <a:pPr>
              <a:buClr>
                <a:schemeClr val="bg2">
                  <a:lumMod val="20000"/>
                  <a:lumOff val="80000"/>
                </a:schemeClr>
              </a:buClr>
              <a:buFont typeface="Wingdings" panose="05000000000000000000" pitchFamily="2" charset="2"/>
              <a:buChar char="Ø"/>
            </a:pPr>
            <a:r>
              <a:rPr lang="en-ZA" dirty="0">
                <a:solidFill>
                  <a:schemeClr val="accent1"/>
                </a:solidFill>
                <a:effectLst/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Investment starts at 560 000</a:t>
            </a:r>
          </a:p>
          <a:p>
            <a:pPr>
              <a:buClr>
                <a:schemeClr val="bg2">
                  <a:lumMod val="20000"/>
                  <a:lumOff val="80000"/>
                </a:schemeClr>
              </a:buClr>
              <a:buFont typeface="Wingdings" panose="05000000000000000000" pitchFamily="2" charset="2"/>
              <a:buChar char="Ø"/>
            </a:pPr>
            <a:endParaRPr lang="en-ZA" dirty="0">
              <a:solidFill>
                <a:schemeClr val="accent1"/>
              </a:solidFill>
              <a:effectLst/>
              <a:latin typeface="Bodoni MT" panose="020706030806060202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bg2">
                  <a:lumMod val="20000"/>
                  <a:lumOff val="80000"/>
                </a:schemeClr>
              </a:buClr>
              <a:buFont typeface="Wingdings" panose="05000000000000000000" pitchFamily="2" charset="2"/>
              <a:buChar char="Ø"/>
            </a:pPr>
            <a:r>
              <a:rPr lang="en-ZA" dirty="0">
                <a:solidFill>
                  <a:schemeClr val="accent1"/>
                </a:solidFill>
                <a:effectLst/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Superior Water shop </a:t>
            </a:r>
          </a:p>
          <a:p>
            <a:pPr>
              <a:buClr>
                <a:schemeClr val="bg2">
                  <a:lumMod val="20000"/>
                  <a:lumOff val="80000"/>
                </a:schemeClr>
              </a:buClr>
              <a:buFont typeface="Wingdings" panose="05000000000000000000" pitchFamily="2" charset="2"/>
              <a:buChar char="Ø"/>
            </a:pPr>
            <a:r>
              <a:rPr lang="en-ZA" dirty="0">
                <a:solidFill>
                  <a:schemeClr val="accent1"/>
                </a:solidFill>
                <a:effectLst/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Investment starts at 660000</a:t>
            </a:r>
          </a:p>
          <a:p>
            <a:pPr>
              <a:buClr>
                <a:schemeClr val="bg2">
                  <a:lumMod val="20000"/>
                  <a:lumOff val="80000"/>
                </a:schemeClr>
              </a:buClr>
              <a:buFont typeface="Wingdings" panose="05000000000000000000" pitchFamily="2" charset="2"/>
              <a:buChar char="Ø"/>
            </a:pPr>
            <a:endParaRPr lang="en-ZA" dirty="0">
              <a:solidFill>
                <a:schemeClr val="accent1"/>
              </a:solidFill>
              <a:latin typeface="Bodoni MT" panose="02070603080606020203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bg2">
                  <a:lumMod val="20000"/>
                  <a:lumOff val="80000"/>
                </a:schemeClr>
              </a:buClr>
              <a:buFont typeface="Wingdings" panose="05000000000000000000" pitchFamily="2" charset="2"/>
              <a:buChar char="Ø"/>
            </a:pPr>
            <a:r>
              <a:rPr lang="en-ZA" dirty="0">
                <a:solidFill>
                  <a:schemeClr val="accent1"/>
                </a:solidFill>
                <a:effectLst/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Ultimate Water shop</a:t>
            </a:r>
          </a:p>
          <a:p>
            <a:pPr>
              <a:buClr>
                <a:schemeClr val="bg2">
                  <a:lumMod val="20000"/>
                  <a:lumOff val="80000"/>
                </a:schemeClr>
              </a:buClr>
              <a:buFont typeface="Wingdings" panose="05000000000000000000" pitchFamily="2" charset="2"/>
              <a:buChar char="Ø"/>
            </a:pPr>
            <a:r>
              <a:rPr lang="en-ZA" dirty="0">
                <a:solidFill>
                  <a:schemeClr val="accent1"/>
                </a:solidFill>
                <a:effectLst/>
                <a:latin typeface="Bodoni MT" panose="02070603080606020203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Investment starts at 760000</a:t>
            </a:r>
            <a:endParaRPr lang="en-ZA" i="1" dirty="0">
              <a:solidFill>
                <a:schemeClr val="accent1"/>
              </a:solidFill>
              <a:latin typeface="Bodoni MT" panose="02070603080606020203" pitchFamily="18" charset="0"/>
            </a:endParaRP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A9733A91-F958-4629-801A-3F6F1E09A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3812972-C68B-4C59-B3A7-4AF61E935D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CB3F3B7C-7909-4486-AA08-5C6B625C3A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00BD7DA8-741F-4296-9363-05EF9154111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62068EFC-20FC-456F-839F-4BCFFCAA81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3251C60F-B911-433E-BF75-3BBEFD0538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57109943"/>
      </p:ext>
    </p:extLst>
  </p:cSld>
  <p:clrMapOvr>
    <a:masterClrMapping/>
  </p:clrMapOvr>
  <p:transition spd="slow" advTm="10886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BD914EC-F476-437F-9810-617BA2D0EDE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6867331" y="481978"/>
            <a:ext cx="2219206" cy="180368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A picture containing kitchenware, pan&#10;&#10;Description automatically generated">
            <a:extLst>
              <a:ext uri="{FF2B5EF4-FFF2-40B4-BE49-F238E27FC236}">
                <a16:creationId xmlns:a16="http://schemas.microsoft.com/office/drawing/2014/main" id="{7F92930E-BABA-4247-AB23-43204C69F33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963" y="1060660"/>
            <a:ext cx="876158" cy="1026079"/>
          </a:xfrm>
          <a:prstGeom prst="rect">
            <a:avLst/>
          </a:prstGeom>
        </p:spPr>
      </p:pic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C0922858-A882-484E-BE6E-8CFE972441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43" y="1060660"/>
            <a:ext cx="970874" cy="1025963"/>
          </a:xfrm>
          <a:prstGeom prst="rect">
            <a:avLst/>
          </a:prstGeom>
        </p:spPr>
      </p:pic>
      <p:pic>
        <p:nvPicPr>
          <p:cNvPr id="8" name="Picture 7" descr="A picture containing handcart, table&#10;&#10;Description automatically generated">
            <a:extLst>
              <a:ext uri="{FF2B5EF4-FFF2-40B4-BE49-F238E27FC236}">
                <a16:creationId xmlns:a16="http://schemas.microsoft.com/office/drawing/2014/main" id="{4A0AAE6B-7E46-4FA2-994F-FB4D3F84864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743" y="1060660"/>
            <a:ext cx="720058" cy="1014040"/>
          </a:xfrm>
          <a:prstGeom prst="rect">
            <a:avLst/>
          </a:prstGeom>
        </p:spPr>
      </p:pic>
      <p:pic>
        <p:nvPicPr>
          <p:cNvPr id="9" name="Picture 8" descr="Text, whiteboard&#10;&#10;Description automatically generated">
            <a:extLst>
              <a:ext uri="{FF2B5EF4-FFF2-40B4-BE49-F238E27FC236}">
                <a16:creationId xmlns:a16="http://schemas.microsoft.com/office/drawing/2014/main" id="{EC516C81-E812-485C-B344-8EF29BC0AFB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6884" y="1068942"/>
            <a:ext cx="530697" cy="1014040"/>
          </a:xfrm>
          <a:prstGeom prst="rect">
            <a:avLst/>
          </a:prstGeom>
        </p:spPr>
      </p:pic>
      <p:pic>
        <p:nvPicPr>
          <p:cNvPr id="10" name="Picture 9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A7BA2552-A1C4-4723-8D30-EE2D7332357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5" y="2332430"/>
            <a:ext cx="1580374" cy="1096570"/>
          </a:xfrm>
          <a:prstGeom prst="rect">
            <a:avLst/>
          </a:prstGeom>
        </p:spPr>
      </p:pic>
      <p:pic>
        <p:nvPicPr>
          <p:cNvPr id="11" name="Picture 10" descr="A picture containing text, electronics, battery&#10;&#10;Description automatically generated">
            <a:extLst>
              <a:ext uri="{FF2B5EF4-FFF2-40B4-BE49-F238E27FC236}">
                <a16:creationId xmlns:a16="http://schemas.microsoft.com/office/drawing/2014/main" id="{57E2BAD2-F44C-493A-8095-CF7B5B55B40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1963" y="2285660"/>
            <a:ext cx="1438823" cy="1096570"/>
          </a:xfrm>
          <a:prstGeom prst="rect">
            <a:avLst/>
          </a:prstGeom>
        </p:spPr>
      </p:pic>
      <p:pic>
        <p:nvPicPr>
          <p:cNvPr id="17" name="Picture 16" descr="A picture containing automaton&#10;&#10;Description automatically generated">
            <a:extLst>
              <a:ext uri="{FF2B5EF4-FFF2-40B4-BE49-F238E27FC236}">
                <a16:creationId xmlns:a16="http://schemas.microsoft.com/office/drawing/2014/main" id="{08C18C3D-55F2-47E7-814A-55E7F7EC65E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148" y="1060660"/>
            <a:ext cx="721840" cy="1027751"/>
          </a:xfrm>
          <a:prstGeom prst="rect">
            <a:avLst/>
          </a:prstGeom>
        </p:spPr>
      </p:pic>
      <p:pic>
        <p:nvPicPr>
          <p:cNvPr id="3" name="Picture 2" descr="A picture containing text, vending machine, open&#10;&#10;Description automatically generated">
            <a:extLst>
              <a:ext uri="{FF2B5EF4-FFF2-40B4-BE49-F238E27FC236}">
                <a16:creationId xmlns:a16="http://schemas.microsoft.com/office/drawing/2014/main" id="{94B6F3C8-6DEE-4BA4-9BE1-7A483B878CD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7945" y="152161"/>
            <a:ext cx="2144606" cy="3676600"/>
          </a:xfrm>
          <a:prstGeom prst="rect">
            <a:avLst/>
          </a:prstGeom>
        </p:spPr>
      </p:pic>
      <p:pic>
        <p:nvPicPr>
          <p:cNvPr id="14" name="Picture 13" descr="A picture containing text, electronics, display&#10;&#10;Description automatically generated">
            <a:extLst>
              <a:ext uri="{FF2B5EF4-FFF2-40B4-BE49-F238E27FC236}">
                <a16:creationId xmlns:a16="http://schemas.microsoft.com/office/drawing/2014/main" id="{A62081EC-0C67-1526-DA43-893F4D343FD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0890" y="2320835"/>
            <a:ext cx="530698" cy="1061395"/>
          </a:xfrm>
          <a:prstGeom prst="rect">
            <a:avLst/>
          </a:prstGeom>
        </p:spPr>
      </p:pic>
      <p:pic>
        <p:nvPicPr>
          <p:cNvPr id="20" name="Picture 19" descr="A picture containing text, floor, indoor, bedroom&#10;&#10;Description automatically generated">
            <a:extLst>
              <a:ext uri="{FF2B5EF4-FFF2-40B4-BE49-F238E27FC236}">
                <a16:creationId xmlns:a16="http://schemas.microsoft.com/office/drawing/2014/main" id="{D50E5422-A8D5-4169-145A-5A66D90E15F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9559" y="2285660"/>
            <a:ext cx="1481180" cy="102607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0DAA7F08-0FD3-72F9-CAFD-13B47483F2F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9664" y="1060660"/>
            <a:ext cx="1012248" cy="101224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144C58A-0512-869A-86CB-C2F465FDFC83}"/>
              </a:ext>
            </a:extLst>
          </p:cNvPr>
          <p:cNvSpPr txBox="1"/>
          <p:nvPr/>
        </p:nvSpPr>
        <p:spPr>
          <a:xfrm>
            <a:off x="3220509" y="241261"/>
            <a:ext cx="387391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bg2"/>
                </a:solidFill>
                <a:latin typeface="Agency FB" panose="020B0503020202020204" pitchFamily="34" charset="0"/>
                <a:ea typeface="Ebrima" panose="02000000000000000000" pitchFamily="2" charset="0"/>
                <a:cs typeface="Ebrima" panose="02000000000000000000" pitchFamily="2" charset="0"/>
              </a:rPr>
              <a:t>Equipment</a:t>
            </a:r>
          </a:p>
          <a:p>
            <a:endParaRPr lang="en-ZA" dirty="0"/>
          </a:p>
        </p:txBody>
      </p:sp>
      <p:pic>
        <p:nvPicPr>
          <p:cNvPr id="15" name="Content Placeholder 4" descr="Graphical user interface&#10;&#10;Description automatically generated">
            <a:extLst>
              <a:ext uri="{FF2B5EF4-FFF2-40B4-BE49-F238E27FC236}">
                <a16:creationId xmlns:a16="http://schemas.microsoft.com/office/drawing/2014/main" id="{3D06DF54-A566-AD58-23B5-BCDE95EDB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3961" y="3514417"/>
            <a:ext cx="4748322" cy="2993616"/>
          </a:xfrm>
          <a:solidFill>
            <a:schemeClr val="bg2">
              <a:lumMod val="60000"/>
              <a:lumOff val="4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6404974"/>
      </p:ext>
    </p:extLst>
  </p:cSld>
  <p:clrMapOvr>
    <a:masterClrMapping/>
  </p:clrMapOvr>
  <p:transition spd="slow" advTm="7998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CB67C462-E59B-4144-AD18-57E43BA64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Snip Diagonal Corner Rectangle 24">
            <a:extLst>
              <a:ext uri="{FF2B5EF4-FFF2-40B4-BE49-F238E27FC236}">
                <a16:creationId xmlns:a16="http://schemas.microsoft.com/office/drawing/2014/main" id="{4D13A3DE-C04A-4777-9292-EA421D1EDE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90" y="620722"/>
            <a:ext cx="6575496" cy="5286838"/>
          </a:xfrm>
          <a:prstGeom prst="snip2DiagRect">
            <a:avLst>
              <a:gd name="adj1" fmla="val 10787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8" name="Freeform 20">
            <a:extLst>
              <a:ext uri="{FF2B5EF4-FFF2-40B4-BE49-F238E27FC236}">
                <a16:creationId xmlns:a16="http://schemas.microsoft.com/office/drawing/2014/main" id="{3E2B7BAB-D8D8-407E-ABF9-562FE089E7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6716" y="786117"/>
            <a:ext cx="3311118" cy="1859119"/>
          </a:xfrm>
          <a:custGeom>
            <a:avLst/>
            <a:gdLst>
              <a:gd name="connsiteX0" fmla="*/ 534609 w 3311118"/>
              <a:gd name="connsiteY0" fmla="*/ 0 h 1859119"/>
              <a:gd name="connsiteX1" fmla="*/ 3311118 w 3311118"/>
              <a:gd name="connsiteY1" fmla="*/ 0 h 1859119"/>
              <a:gd name="connsiteX2" fmla="*/ 3311118 w 3311118"/>
              <a:gd name="connsiteY2" fmla="*/ 1859119 h 1859119"/>
              <a:gd name="connsiteX3" fmla="*/ 0 w 3311118"/>
              <a:gd name="connsiteY3" fmla="*/ 1859119 h 1859119"/>
              <a:gd name="connsiteX4" fmla="*/ 0 w 3311118"/>
              <a:gd name="connsiteY4" fmla="*/ 534609 h 1859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11118" h="1859119">
                <a:moveTo>
                  <a:pt x="534609" y="0"/>
                </a:moveTo>
                <a:lnTo>
                  <a:pt x="3311118" y="0"/>
                </a:lnTo>
                <a:lnTo>
                  <a:pt x="3311118" y="1859119"/>
                </a:lnTo>
                <a:lnTo>
                  <a:pt x="0" y="1859119"/>
                </a:lnTo>
                <a:lnTo>
                  <a:pt x="0" y="53460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picture containing text, electronics, display&#10;&#10;Description automatically generated">
            <a:extLst>
              <a:ext uri="{FF2B5EF4-FFF2-40B4-BE49-F238E27FC236}">
                <a16:creationId xmlns:a16="http://schemas.microsoft.com/office/drawing/2014/main" id="{C034117B-7A41-4AC8-93F9-8EAE1080AD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10" y="2810631"/>
            <a:ext cx="3331349" cy="2943892"/>
          </a:xfrm>
          <a:prstGeom prst="rect">
            <a:avLst/>
          </a:prstGeom>
        </p:spPr>
      </p:pic>
      <p:sp useBgFill="1">
        <p:nvSpPr>
          <p:cNvPr id="30" name="Freeform 21">
            <a:extLst>
              <a:ext uri="{FF2B5EF4-FFF2-40B4-BE49-F238E27FC236}">
                <a16:creationId xmlns:a16="http://schemas.microsoft.com/office/drawing/2014/main" id="{013887E5-9D8F-4B85-A11D-8760ADB78E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53580" y="4052378"/>
            <a:ext cx="2790845" cy="1702145"/>
          </a:xfrm>
          <a:custGeom>
            <a:avLst/>
            <a:gdLst>
              <a:gd name="connsiteX0" fmla="*/ 0 w 2790845"/>
              <a:gd name="connsiteY0" fmla="*/ 0 h 1702145"/>
              <a:gd name="connsiteX1" fmla="*/ 2790845 w 2790845"/>
              <a:gd name="connsiteY1" fmla="*/ 0 h 1702145"/>
              <a:gd name="connsiteX2" fmla="*/ 2790845 w 2790845"/>
              <a:gd name="connsiteY2" fmla="*/ 1167536 h 1702145"/>
              <a:gd name="connsiteX3" fmla="*/ 2256236 w 2790845"/>
              <a:gd name="connsiteY3" fmla="*/ 1702145 h 1702145"/>
              <a:gd name="connsiteX4" fmla="*/ 0 w 2790845"/>
              <a:gd name="connsiteY4" fmla="*/ 1702145 h 1702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0845" h="1702145">
                <a:moveTo>
                  <a:pt x="0" y="0"/>
                </a:moveTo>
                <a:lnTo>
                  <a:pt x="2790845" y="0"/>
                </a:lnTo>
                <a:lnTo>
                  <a:pt x="2790845" y="1167536"/>
                </a:lnTo>
                <a:lnTo>
                  <a:pt x="2256236" y="1702145"/>
                </a:lnTo>
                <a:lnTo>
                  <a:pt x="0" y="170214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515B5366-9EA9-49E4-858D-1BBBA301D3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8E7DFC48-610D-4AC7-BF94-4BAE86776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0A69B914-AEA8-48D6-A643-58EA3412A4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16A0AF1D-2F06-4064-AC56-DEC62AB9DB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E178D931-0D06-4152-A0B9-118EC6CC62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AA0ED45E-F75A-47B6-8EDC-F4205D02AF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9296B7A5-6272-480E-8356-9CB4E369B21D}"/>
              </a:ext>
            </a:extLst>
          </p:cNvPr>
          <p:cNvSpPr txBox="1"/>
          <p:nvPr/>
        </p:nvSpPr>
        <p:spPr>
          <a:xfrm>
            <a:off x="4253580" y="4062161"/>
            <a:ext cx="2790845" cy="15828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sz="1400" dirty="0"/>
              <a:t> Standard Water shop will be fitted with    this standard filling station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sz="1400" dirty="0"/>
              <a:t> Wrapping Station</a:t>
            </a:r>
          </a:p>
          <a:p>
            <a:pPr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sz="1400" dirty="0"/>
              <a:t> Storage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B509AC5-A5E1-905B-3A00-F25017B7643F}"/>
              </a:ext>
            </a:extLst>
          </p:cNvPr>
          <p:cNvSpPr txBox="1"/>
          <p:nvPr/>
        </p:nvSpPr>
        <p:spPr>
          <a:xfrm>
            <a:off x="1041217" y="1064189"/>
            <a:ext cx="291496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Char char=""/>
            </a:pPr>
            <a:r>
              <a:rPr lang="en-US" sz="1800" dirty="0"/>
              <a:t>Ultimate Water shop will be fitted with this Filling as well as The standard filling station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E5E69940-9BFC-7E79-226F-D0A194B83CAD}"/>
              </a:ext>
            </a:extLst>
          </p:cNvPr>
          <p:cNvCxnSpPr>
            <a:cxnSpLocks/>
          </p:cNvCxnSpPr>
          <p:nvPr/>
        </p:nvCxnSpPr>
        <p:spPr>
          <a:xfrm>
            <a:off x="3701679" y="1664353"/>
            <a:ext cx="442197" cy="5132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E5CC8ED1-0900-B8B1-ED5B-61982F74D329}"/>
              </a:ext>
            </a:extLst>
          </p:cNvPr>
          <p:cNvCxnSpPr>
            <a:cxnSpLocks/>
          </p:cNvCxnSpPr>
          <p:nvPr/>
        </p:nvCxnSpPr>
        <p:spPr>
          <a:xfrm flipH="1" flipV="1">
            <a:off x="4002032" y="3915288"/>
            <a:ext cx="1438322" cy="15303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4" name="Video 13">
            <a:hlinkClick r:id="" action="ppaction://media"/>
            <a:extLst>
              <a:ext uri="{FF2B5EF4-FFF2-40B4-BE49-F238E27FC236}">
                <a16:creationId xmlns:a16="http://schemas.microsoft.com/office/drawing/2014/main" id="{0537D657-AE8B-8730-CD04-1C09A14F00DA}"/>
              </a:ext>
            </a:extLst>
          </p:cNvPr>
          <p:cNvPicPr>
            <a:picLocks noChangeAspect="1"/>
          </p:cNvPicPr>
          <p:nvPr>
            <a:vide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143876" y="743343"/>
            <a:ext cx="3018908" cy="30189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262935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Click="0" advTm="84652">
        <p159:morph option="byObject"/>
      </p:transition>
    </mc:Choice>
    <mc:Fallback xmlns="">
      <p:transition spd="slow" advClick="0" advTm="846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60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  <p:extLst>
    <p:ext uri="{E180D4A7-C9FB-4DFB-919C-405C955672EB}">
      <p14:showEvtLst xmlns:p14="http://schemas.microsoft.com/office/powerpoint/2010/main">
        <p14:playEvt time="5140" objId="8"/>
        <p14:stopEvt time="70227" objId="8"/>
        <p14:playEvt time="76221" objId="8"/>
        <p14:pauseEvt time="81225" objId="8"/>
        <p14:stopEvt time="84652" objId="8"/>
      </p14:showEvt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A picture containing text, electronics, display&#10;&#10;Description automatically generated">
            <a:extLst>
              <a:ext uri="{FF2B5EF4-FFF2-40B4-BE49-F238E27FC236}">
                <a16:creationId xmlns:a16="http://schemas.microsoft.com/office/drawing/2014/main" id="{73D776A9-963E-484F-A6FD-D09F3E7C91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4708" y="1074773"/>
            <a:ext cx="1297994" cy="2595987"/>
          </a:xfr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3DA902A9-2893-4064-AE80-FB5D2177E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3860" y="27340"/>
            <a:ext cx="8534400" cy="1506537"/>
          </a:xfrm>
        </p:spPr>
        <p:txBody>
          <a:bodyPr/>
          <a:lstStyle/>
          <a:p>
            <a:r>
              <a:rPr lang="en-US" dirty="0"/>
              <a:t>training of staff </a:t>
            </a:r>
            <a:br>
              <a:rPr lang="en-US" dirty="0"/>
            </a:br>
            <a:r>
              <a:rPr lang="en-US" dirty="0"/>
              <a:t>filling and rapping</a:t>
            </a:r>
            <a:endParaRPr lang="en-ZA" dirty="0"/>
          </a:p>
        </p:txBody>
      </p:sp>
      <p:pic>
        <p:nvPicPr>
          <p:cNvPr id="10" name="Picture 9" descr="A picture containing person, indoor, preparing&#10;&#10;Description automatically generated">
            <a:extLst>
              <a:ext uri="{FF2B5EF4-FFF2-40B4-BE49-F238E27FC236}">
                <a16:creationId xmlns:a16="http://schemas.microsoft.com/office/drawing/2014/main" id="{8C3AEF3C-4B86-4CF6-ACF4-954FFFDBA1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3252" y="280984"/>
            <a:ext cx="1694888" cy="3389776"/>
          </a:xfrm>
          <a:prstGeom prst="rect">
            <a:avLst/>
          </a:prstGeom>
        </p:spPr>
      </p:pic>
      <p:pic>
        <p:nvPicPr>
          <p:cNvPr id="12" name="Picture 11" descr="A picture containing text, floor, indoor, bedroom&#10;&#10;Description automatically generated">
            <a:extLst>
              <a:ext uri="{FF2B5EF4-FFF2-40B4-BE49-F238E27FC236}">
                <a16:creationId xmlns:a16="http://schemas.microsoft.com/office/drawing/2014/main" id="{45129A38-2ECB-41AA-8099-1F6FB225C5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60" y="1477270"/>
            <a:ext cx="3532800" cy="2137217"/>
          </a:xfrm>
          <a:prstGeom prst="rect">
            <a:avLst/>
          </a:prstGeom>
        </p:spPr>
      </p:pic>
      <p:pic>
        <p:nvPicPr>
          <p:cNvPr id="14" name="Picture 13" descr="A picture containing floor&#10;&#10;Description automatically generated">
            <a:extLst>
              <a:ext uri="{FF2B5EF4-FFF2-40B4-BE49-F238E27FC236}">
                <a16:creationId xmlns:a16="http://schemas.microsoft.com/office/drawing/2014/main" id="{BDEBDBAF-C4B1-42CE-AB75-24F2AE9DBB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3488" y="587829"/>
            <a:ext cx="1694888" cy="3057730"/>
          </a:xfrm>
          <a:prstGeom prst="rect">
            <a:avLst/>
          </a:prstGeom>
        </p:spPr>
      </p:pic>
      <p:pic>
        <p:nvPicPr>
          <p:cNvPr id="16" name="Picture 15" descr="A picture containing text, indoor, floor, room&#10;&#10;Description automatically generated">
            <a:extLst>
              <a:ext uri="{FF2B5EF4-FFF2-40B4-BE49-F238E27FC236}">
                <a16:creationId xmlns:a16="http://schemas.microsoft.com/office/drawing/2014/main" id="{56F8ECCC-5380-46E1-9B55-183F7C270DA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60" y="3813297"/>
            <a:ext cx="11509877" cy="278892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7941922-7144-4F50-B306-EEAE7D34790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112" y="1287624"/>
            <a:ext cx="1297994" cy="2383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84662"/>
      </p:ext>
    </p:extLst>
  </p:cSld>
  <p:clrMapOvr>
    <a:masterClrMapping/>
  </p:clrMapOvr>
  <p:transition spd="med" advTm="10181">
    <p:pul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Content Placeholder 10" descr="A picture containing person, posing&#10;&#10;Description automatically generated">
            <a:extLst>
              <a:ext uri="{FF2B5EF4-FFF2-40B4-BE49-F238E27FC236}">
                <a16:creationId xmlns:a16="http://schemas.microsoft.com/office/drawing/2014/main" id="{931877DE-96B6-40D6-804D-A1D32EF3C9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5878"/>
          <a:stretch/>
        </p:blipFill>
        <p:spPr>
          <a:xfrm>
            <a:off x="6887044" y="-1"/>
            <a:ext cx="4661488" cy="3104208"/>
          </a:xfrm>
          <a:prstGeom prst="rect">
            <a:avLst/>
          </a:prstGeom>
        </p:spPr>
      </p:pic>
      <p:pic>
        <p:nvPicPr>
          <p:cNvPr id="5" name="Content Placeholder 4" descr="A person painting on a wall&#10;&#10;Description automatically generated with low confidence">
            <a:extLst>
              <a:ext uri="{FF2B5EF4-FFF2-40B4-BE49-F238E27FC236}">
                <a16:creationId xmlns:a16="http://schemas.microsoft.com/office/drawing/2014/main" id="{107A5623-2BB2-4BE3-8DC6-8EA9392F302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1840"/>
          <a:stretch/>
        </p:blipFill>
        <p:spPr>
          <a:xfrm>
            <a:off x="5419264" y="3265081"/>
            <a:ext cx="6129269" cy="3592925"/>
          </a:xfrm>
          <a:prstGeom prst="rect">
            <a:avLst/>
          </a:prstGeom>
        </p:spPr>
      </p:pic>
      <p:pic>
        <p:nvPicPr>
          <p:cNvPr id="7" name="Picture 6" descr="A picture containing text, indoor, several, kitchen appliance&#10;&#10;Description automatically generated">
            <a:extLst>
              <a:ext uri="{FF2B5EF4-FFF2-40B4-BE49-F238E27FC236}">
                <a16:creationId xmlns:a16="http://schemas.microsoft.com/office/drawing/2014/main" id="{4CD28750-4547-4946-AE7E-EB280D3D384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36" r="1" b="7038"/>
          <a:stretch/>
        </p:blipFill>
        <p:spPr>
          <a:xfrm>
            <a:off x="643467" y="-6"/>
            <a:ext cx="6082711" cy="3920044"/>
          </a:xfrm>
          <a:custGeom>
            <a:avLst/>
            <a:gdLst/>
            <a:ahLst/>
            <a:cxnLst/>
            <a:rect l="l" t="t" r="r" b="b"/>
            <a:pathLst>
              <a:path w="6082711" h="3920044">
                <a:moveTo>
                  <a:pt x="0" y="0"/>
                </a:moveTo>
                <a:lnTo>
                  <a:pt x="6082711" y="0"/>
                </a:lnTo>
                <a:lnTo>
                  <a:pt x="6082711" y="3103225"/>
                </a:lnTo>
                <a:lnTo>
                  <a:pt x="4614930" y="3103225"/>
                </a:lnTo>
                <a:lnTo>
                  <a:pt x="4614930" y="3920044"/>
                </a:lnTo>
                <a:lnTo>
                  <a:pt x="0" y="3920044"/>
                </a:lnTo>
                <a:close/>
              </a:path>
            </a:pathLst>
          </a:custGeom>
        </p:spPr>
      </p:pic>
      <p:pic>
        <p:nvPicPr>
          <p:cNvPr id="9" name="Picture 8" descr="A person sitting at a desk&#10;&#10;Description automatically generated with low confidence">
            <a:extLst>
              <a:ext uri="{FF2B5EF4-FFF2-40B4-BE49-F238E27FC236}">
                <a16:creationId xmlns:a16="http://schemas.microsoft.com/office/drawing/2014/main" id="{FE49A9BE-853D-4EBB-936D-480CD95B895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97" r="1" b="11001"/>
          <a:stretch/>
        </p:blipFill>
        <p:spPr>
          <a:xfrm>
            <a:off x="643468" y="4080064"/>
            <a:ext cx="4614333" cy="2156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68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3"/>
    </mc:Choice>
    <mc:Fallback xmlns="">
      <p:transition spd="slow" advTm="223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CB67C462-E59B-4144-AD18-57E43BA64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Snip Diagonal Corner Rectangle 24">
            <a:extLst>
              <a:ext uri="{FF2B5EF4-FFF2-40B4-BE49-F238E27FC236}">
                <a16:creationId xmlns:a16="http://schemas.microsoft.com/office/drawing/2014/main" id="{4D13A3DE-C04A-4777-9292-EA421D1EDE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90" y="620722"/>
            <a:ext cx="6575496" cy="5286838"/>
          </a:xfrm>
          <a:prstGeom prst="snip2DiagRect">
            <a:avLst>
              <a:gd name="adj1" fmla="val 10787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30" name="Freeform 20">
            <a:extLst>
              <a:ext uri="{FF2B5EF4-FFF2-40B4-BE49-F238E27FC236}">
                <a16:creationId xmlns:a16="http://schemas.microsoft.com/office/drawing/2014/main" id="{3E2B7BAB-D8D8-407E-ABF9-562FE089E7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6716" y="786117"/>
            <a:ext cx="3311118" cy="1859119"/>
          </a:xfrm>
          <a:custGeom>
            <a:avLst/>
            <a:gdLst>
              <a:gd name="connsiteX0" fmla="*/ 534609 w 3311118"/>
              <a:gd name="connsiteY0" fmla="*/ 0 h 1859119"/>
              <a:gd name="connsiteX1" fmla="*/ 3311118 w 3311118"/>
              <a:gd name="connsiteY1" fmla="*/ 0 h 1859119"/>
              <a:gd name="connsiteX2" fmla="*/ 3311118 w 3311118"/>
              <a:gd name="connsiteY2" fmla="*/ 1859119 h 1859119"/>
              <a:gd name="connsiteX3" fmla="*/ 0 w 3311118"/>
              <a:gd name="connsiteY3" fmla="*/ 1859119 h 1859119"/>
              <a:gd name="connsiteX4" fmla="*/ 0 w 3311118"/>
              <a:gd name="connsiteY4" fmla="*/ 534609 h 1859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11118" h="1859119">
                <a:moveTo>
                  <a:pt x="534609" y="0"/>
                </a:moveTo>
                <a:lnTo>
                  <a:pt x="3311118" y="0"/>
                </a:lnTo>
                <a:lnTo>
                  <a:pt x="3311118" y="1859119"/>
                </a:lnTo>
                <a:lnTo>
                  <a:pt x="0" y="1859119"/>
                </a:lnTo>
                <a:lnTo>
                  <a:pt x="0" y="53460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3" name="Content Placeholder 5">
            <a:extLst>
              <a:ext uri="{FF2B5EF4-FFF2-40B4-BE49-F238E27FC236}">
                <a16:creationId xmlns:a16="http://schemas.microsoft.com/office/drawing/2014/main" id="{78EF39A0-3706-41AA-9CF1-712D2253A4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853" y="3270238"/>
            <a:ext cx="3302666" cy="2012321"/>
          </a:xfrm>
          <a:prstGeom prst="rect">
            <a:avLst/>
          </a:prstGeom>
        </p:spPr>
      </p:pic>
      <p:pic>
        <p:nvPicPr>
          <p:cNvPr id="5" name="Content Placeholder 4" descr="A picture containing text&#10;&#10;Description automatically generated">
            <a:extLst>
              <a:ext uri="{FF2B5EF4-FFF2-40B4-BE49-F238E27FC236}">
                <a16:creationId xmlns:a16="http://schemas.microsoft.com/office/drawing/2014/main" id="{F60F078A-EEBC-4412-B789-9181F4E118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3580" y="1284132"/>
            <a:ext cx="2790845" cy="2093133"/>
          </a:xfrm>
          <a:prstGeom prst="rect">
            <a:avLst/>
          </a:prstGeom>
        </p:spPr>
      </p:pic>
      <p:sp useBgFill="1">
        <p:nvSpPr>
          <p:cNvPr id="32" name="Freeform 21">
            <a:extLst>
              <a:ext uri="{FF2B5EF4-FFF2-40B4-BE49-F238E27FC236}">
                <a16:creationId xmlns:a16="http://schemas.microsoft.com/office/drawing/2014/main" id="{013887E5-9D8F-4B85-A11D-8760ADB78E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53580" y="4052378"/>
            <a:ext cx="2790845" cy="1702145"/>
          </a:xfrm>
          <a:custGeom>
            <a:avLst/>
            <a:gdLst>
              <a:gd name="connsiteX0" fmla="*/ 0 w 2790845"/>
              <a:gd name="connsiteY0" fmla="*/ 0 h 1702145"/>
              <a:gd name="connsiteX1" fmla="*/ 2790845 w 2790845"/>
              <a:gd name="connsiteY1" fmla="*/ 0 h 1702145"/>
              <a:gd name="connsiteX2" fmla="*/ 2790845 w 2790845"/>
              <a:gd name="connsiteY2" fmla="*/ 1167536 h 1702145"/>
              <a:gd name="connsiteX3" fmla="*/ 2256236 w 2790845"/>
              <a:gd name="connsiteY3" fmla="*/ 1702145 h 1702145"/>
              <a:gd name="connsiteX4" fmla="*/ 0 w 2790845"/>
              <a:gd name="connsiteY4" fmla="*/ 1702145 h 1702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0845" h="1702145">
                <a:moveTo>
                  <a:pt x="0" y="0"/>
                </a:moveTo>
                <a:lnTo>
                  <a:pt x="2790845" y="0"/>
                </a:lnTo>
                <a:lnTo>
                  <a:pt x="2790845" y="1167536"/>
                </a:lnTo>
                <a:lnTo>
                  <a:pt x="2256236" y="1702145"/>
                </a:lnTo>
                <a:lnTo>
                  <a:pt x="0" y="170214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515B5366-9EA9-49E4-858D-1BBBA301D3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8E7DFC48-610D-4AC7-BF94-4BAE86776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0A69B914-AEA8-48D6-A643-58EA3412A4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16A0AF1D-2F06-4064-AC56-DEC62AB9DB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E178D931-0D06-4152-A0B9-118EC6CC62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AA0ED45E-F75A-47B6-8EDC-F4205D02AF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6469A79-3D70-FF17-318E-85AEDC66B2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7983" y="2243609"/>
            <a:ext cx="3872576" cy="3663951"/>
          </a:xfrm>
        </p:spPr>
        <p:txBody>
          <a:bodyPr anchor="t">
            <a:normAutofit/>
          </a:bodyPr>
          <a:lstStyle/>
          <a:p>
            <a:r>
              <a:rPr lang="en-US" sz="1400" dirty="0"/>
              <a:t>Full window Contra view</a:t>
            </a:r>
          </a:p>
          <a:p>
            <a:r>
              <a:rPr lang="en-US" sz="1400" dirty="0"/>
              <a:t>Neon led lighting</a:t>
            </a:r>
          </a:p>
          <a:p>
            <a:r>
              <a:rPr lang="en-US" sz="1400" dirty="0"/>
              <a:t>Clean look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01C7672E-BAB3-9909-C9BB-8F5A9945EE4E}"/>
              </a:ext>
            </a:extLst>
          </p:cNvPr>
          <p:cNvSpPr txBox="1">
            <a:spLocks/>
          </p:cNvSpPr>
          <p:nvPr/>
        </p:nvSpPr>
        <p:spPr>
          <a:xfrm>
            <a:off x="7288567" y="944296"/>
            <a:ext cx="4803351" cy="1142462"/>
          </a:xfrm>
          <a:prstGeom prst="rect">
            <a:avLst/>
          </a:prstGeom>
          <a:effectLst/>
        </p:spPr>
        <p:txBody>
          <a:bodyPr vert="horz" lIns="91440" tIns="45720" rIns="91440" bIns="45720" rtlCol="0" anchor="b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90000"/>
              </a:lnSpc>
            </a:pPr>
            <a:r>
              <a:rPr lang="en-US" sz="1500" dirty="0"/>
              <a:t>4 u pure water</a:t>
            </a:r>
            <a:br>
              <a:rPr lang="en-US" sz="1500" dirty="0"/>
            </a:br>
            <a:r>
              <a:rPr lang="en-US" sz="1500" dirty="0"/>
              <a:t>585 GERRIT MARITZ STREET PRETORIA NORTH</a:t>
            </a:r>
            <a:endParaRPr lang="en-ZA" sz="1500" dirty="0"/>
          </a:p>
        </p:txBody>
      </p:sp>
    </p:spTree>
    <p:extLst>
      <p:ext uri="{BB962C8B-B14F-4D97-AF65-F5344CB8AC3E}">
        <p14:creationId xmlns:p14="http://schemas.microsoft.com/office/powerpoint/2010/main" val="173485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484">
        <p14:reveal/>
      </p:transition>
    </mc:Choice>
    <mc:Fallback xmlns="">
      <p:transition spd="slow" advTm="484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3" name="Rectangle 92">
            <a:extLst>
              <a:ext uri="{FF2B5EF4-FFF2-40B4-BE49-F238E27FC236}">
                <a16:creationId xmlns:a16="http://schemas.microsoft.com/office/drawing/2014/main" id="{CB67C462-E59B-4144-AD18-57E43BA648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DE758B5-CF42-4D3B-B380-1616E5FE88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2709" y="620722"/>
            <a:ext cx="4803351" cy="1142462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500" dirty="0"/>
              <a:t>4 u pure water</a:t>
            </a:r>
            <a:br>
              <a:rPr lang="en-US" sz="1500" dirty="0"/>
            </a:br>
            <a:r>
              <a:rPr lang="en-US" sz="1500" dirty="0"/>
              <a:t>105 Kenneth road, Greenhill’s, deen center</a:t>
            </a:r>
            <a:br>
              <a:rPr lang="en-US" sz="1500" dirty="0"/>
            </a:br>
            <a:r>
              <a:rPr lang="en-US" sz="1500" dirty="0"/>
              <a:t>randfontein</a:t>
            </a:r>
            <a:endParaRPr lang="en-ZA" sz="1500" dirty="0"/>
          </a:p>
        </p:txBody>
      </p:sp>
      <p:sp>
        <p:nvSpPr>
          <p:cNvPr id="95" name="Snip Diagonal Corner Rectangle 24">
            <a:extLst>
              <a:ext uri="{FF2B5EF4-FFF2-40B4-BE49-F238E27FC236}">
                <a16:creationId xmlns:a16="http://schemas.microsoft.com/office/drawing/2014/main" id="{4D13A3DE-C04A-4777-9292-EA421D1EDE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90" y="620722"/>
            <a:ext cx="6575496" cy="5286838"/>
          </a:xfrm>
          <a:prstGeom prst="snip2DiagRect">
            <a:avLst>
              <a:gd name="adj1" fmla="val 10787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7" name="Freeform 20">
            <a:extLst>
              <a:ext uri="{FF2B5EF4-FFF2-40B4-BE49-F238E27FC236}">
                <a16:creationId xmlns:a16="http://schemas.microsoft.com/office/drawing/2014/main" id="{3E2B7BAB-D8D8-407E-ABF9-562FE089E7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86716" y="786117"/>
            <a:ext cx="3311118" cy="1859119"/>
          </a:xfrm>
          <a:custGeom>
            <a:avLst/>
            <a:gdLst>
              <a:gd name="connsiteX0" fmla="*/ 534609 w 3311118"/>
              <a:gd name="connsiteY0" fmla="*/ 0 h 1859119"/>
              <a:gd name="connsiteX1" fmla="*/ 3311118 w 3311118"/>
              <a:gd name="connsiteY1" fmla="*/ 0 h 1859119"/>
              <a:gd name="connsiteX2" fmla="*/ 3311118 w 3311118"/>
              <a:gd name="connsiteY2" fmla="*/ 1859119 h 1859119"/>
              <a:gd name="connsiteX3" fmla="*/ 0 w 3311118"/>
              <a:gd name="connsiteY3" fmla="*/ 1859119 h 1859119"/>
              <a:gd name="connsiteX4" fmla="*/ 0 w 3311118"/>
              <a:gd name="connsiteY4" fmla="*/ 534609 h 1859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11118" h="1859119">
                <a:moveTo>
                  <a:pt x="534609" y="0"/>
                </a:moveTo>
                <a:lnTo>
                  <a:pt x="3311118" y="0"/>
                </a:lnTo>
                <a:lnTo>
                  <a:pt x="3311118" y="1859119"/>
                </a:lnTo>
                <a:lnTo>
                  <a:pt x="0" y="1859119"/>
                </a:lnTo>
                <a:lnTo>
                  <a:pt x="0" y="534609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" name="Picture 9" descr="A picture containing text, building, outdoor, shore&#10;&#10;Description automatically generated">
            <a:extLst>
              <a:ext uri="{FF2B5EF4-FFF2-40B4-BE49-F238E27FC236}">
                <a16:creationId xmlns:a16="http://schemas.microsoft.com/office/drawing/2014/main" id="{BD098215-718A-9289-F4FA-0B4A2C40BB2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61" r="21842" b="-2"/>
          <a:stretch/>
        </p:blipFill>
        <p:spPr>
          <a:xfrm>
            <a:off x="806853" y="3131331"/>
            <a:ext cx="3302666" cy="2290134"/>
          </a:xfrm>
          <a:prstGeom prst="rect">
            <a:avLst/>
          </a:prstGeom>
        </p:spPr>
      </p:pic>
      <p:pic>
        <p:nvPicPr>
          <p:cNvPr id="12" name="Picture 11" descr="A picture containing text, building, brick, outdoor&#10;&#10;Description automatically generated">
            <a:extLst>
              <a:ext uri="{FF2B5EF4-FFF2-40B4-BE49-F238E27FC236}">
                <a16:creationId xmlns:a16="http://schemas.microsoft.com/office/drawing/2014/main" id="{9270B4F5-065F-D641-D19E-C8C604B2D1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701" y="1008805"/>
            <a:ext cx="2790845" cy="2093133"/>
          </a:xfrm>
          <a:prstGeom prst="rect">
            <a:avLst/>
          </a:prstGeom>
        </p:spPr>
      </p:pic>
      <p:sp useBgFill="1">
        <p:nvSpPr>
          <p:cNvPr id="99" name="Freeform 21">
            <a:extLst>
              <a:ext uri="{FF2B5EF4-FFF2-40B4-BE49-F238E27FC236}">
                <a16:creationId xmlns:a16="http://schemas.microsoft.com/office/drawing/2014/main" id="{013887E5-9D8F-4B85-A11D-8760ADB78E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53580" y="4052378"/>
            <a:ext cx="2790845" cy="1702145"/>
          </a:xfrm>
          <a:custGeom>
            <a:avLst/>
            <a:gdLst>
              <a:gd name="connsiteX0" fmla="*/ 0 w 2790845"/>
              <a:gd name="connsiteY0" fmla="*/ 0 h 1702145"/>
              <a:gd name="connsiteX1" fmla="*/ 2790845 w 2790845"/>
              <a:gd name="connsiteY1" fmla="*/ 0 h 1702145"/>
              <a:gd name="connsiteX2" fmla="*/ 2790845 w 2790845"/>
              <a:gd name="connsiteY2" fmla="*/ 1167536 h 1702145"/>
              <a:gd name="connsiteX3" fmla="*/ 2256236 w 2790845"/>
              <a:gd name="connsiteY3" fmla="*/ 1702145 h 1702145"/>
              <a:gd name="connsiteX4" fmla="*/ 0 w 2790845"/>
              <a:gd name="connsiteY4" fmla="*/ 1702145 h 1702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90845" h="1702145">
                <a:moveTo>
                  <a:pt x="0" y="0"/>
                </a:moveTo>
                <a:lnTo>
                  <a:pt x="2790845" y="0"/>
                </a:lnTo>
                <a:lnTo>
                  <a:pt x="2790845" y="1167536"/>
                </a:lnTo>
                <a:lnTo>
                  <a:pt x="2256236" y="1702145"/>
                </a:lnTo>
                <a:lnTo>
                  <a:pt x="0" y="170214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101" name="Group 100">
            <a:extLst>
              <a:ext uri="{FF2B5EF4-FFF2-40B4-BE49-F238E27FC236}">
                <a16:creationId xmlns:a16="http://schemas.microsoft.com/office/drawing/2014/main" id="{515B5366-9EA9-49E4-858D-1BBBA301D3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02" name="Straight Connector 101">
              <a:extLst>
                <a:ext uri="{FF2B5EF4-FFF2-40B4-BE49-F238E27FC236}">
                  <a16:creationId xmlns:a16="http://schemas.microsoft.com/office/drawing/2014/main" id="{8E7DFC48-610D-4AC7-BF94-4BAE86776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>
              <a:extLst>
                <a:ext uri="{FF2B5EF4-FFF2-40B4-BE49-F238E27FC236}">
                  <a16:creationId xmlns:a16="http://schemas.microsoft.com/office/drawing/2014/main" id="{0A69B914-AEA8-48D6-A643-58EA3412A4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16A0AF1D-2F06-4064-AC56-DEC62AB9DB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E178D931-0D06-4152-A0B9-118EC6CC62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AA0ED45E-F75A-47B6-8EDC-F4205D02AF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96469A79-3D70-FF17-318E-85AEDC66B2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45672" y="2486024"/>
            <a:ext cx="3872576" cy="1390121"/>
          </a:xfrm>
        </p:spPr>
        <p:txBody>
          <a:bodyPr anchor="t">
            <a:normAutofit/>
          </a:bodyPr>
          <a:lstStyle/>
          <a:p>
            <a:r>
              <a:rPr lang="en-US" sz="1400" dirty="0"/>
              <a:t>Full window Contra view</a:t>
            </a:r>
          </a:p>
          <a:p>
            <a:r>
              <a:rPr lang="en-US" sz="1400" dirty="0"/>
              <a:t>Neon led lighting</a:t>
            </a:r>
          </a:p>
          <a:p>
            <a:r>
              <a:rPr lang="en-US" sz="1400" dirty="0"/>
              <a:t>Clean look</a:t>
            </a:r>
          </a:p>
        </p:txBody>
      </p:sp>
    </p:spTree>
    <p:extLst>
      <p:ext uri="{BB962C8B-B14F-4D97-AF65-F5344CB8AC3E}">
        <p14:creationId xmlns:p14="http://schemas.microsoft.com/office/powerpoint/2010/main" val="250188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3681">
        <p14:reveal/>
      </p:transition>
    </mc:Choice>
    <mc:Fallback xmlns="">
      <p:transition spd="slow" advTm="3681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erson sitting at a desk&#10;&#10;Description automatically generated with low confidence">
            <a:extLst>
              <a:ext uri="{FF2B5EF4-FFF2-40B4-BE49-F238E27FC236}">
                <a16:creationId xmlns:a16="http://schemas.microsoft.com/office/drawing/2014/main" id="{8A1848FE-7479-48FE-8056-D47FF147B8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5" y="150000"/>
            <a:ext cx="2009423" cy="1507067"/>
          </a:xfrm>
          <a:prstGeom prst="rect">
            <a:avLst/>
          </a:prstGeom>
        </p:spPr>
      </p:pic>
      <p:pic>
        <p:nvPicPr>
          <p:cNvPr id="9" name="Picture 8" descr="A person sitting at a desk&#10;&#10;Description automatically generated with medium confidence">
            <a:extLst>
              <a:ext uri="{FF2B5EF4-FFF2-40B4-BE49-F238E27FC236}">
                <a16:creationId xmlns:a16="http://schemas.microsoft.com/office/drawing/2014/main" id="{C67A0622-7E5A-4E75-8325-8A2D9964D2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05" y="4218377"/>
            <a:ext cx="3358469" cy="2518852"/>
          </a:xfrm>
          <a:prstGeom prst="rect">
            <a:avLst/>
          </a:prstGeom>
        </p:spPr>
      </p:pic>
      <p:pic>
        <p:nvPicPr>
          <p:cNvPr id="11" name="Picture 10" descr="A picture containing person, wall, indoor&#10;&#10;Description automatically generated">
            <a:extLst>
              <a:ext uri="{FF2B5EF4-FFF2-40B4-BE49-F238E27FC236}">
                <a16:creationId xmlns:a16="http://schemas.microsoft.com/office/drawing/2014/main" id="{FE46C55C-942E-46FE-88A8-4B17AA30D0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6627" y="4084355"/>
            <a:ext cx="3330500" cy="2497875"/>
          </a:xfrm>
          <a:prstGeom prst="rect">
            <a:avLst/>
          </a:prstGeom>
        </p:spPr>
      </p:pic>
      <p:pic>
        <p:nvPicPr>
          <p:cNvPr id="13" name="Picture 12" descr="A picture containing wall, person, indoor, person&#10;&#10;Description automatically generated">
            <a:extLst>
              <a:ext uri="{FF2B5EF4-FFF2-40B4-BE49-F238E27FC236}">
                <a16:creationId xmlns:a16="http://schemas.microsoft.com/office/drawing/2014/main" id="{850C3B92-8265-448B-A42B-6847D95BED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7528" y="3735509"/>
            <a:ext cx="3771800" cy="2828850"/>
          </a:xfrm>
          <a:prstGeom prst="rect">
            <a:avLst/>
          </a:prstGeom>
        </p:spPr>
      </p:pic>
      <p:pic>
        <p:nvPicPr>
          <p:cNvPr id="15" name="Picture 14" descr="A person standing next to a hospital bed&#10;&#10;Description automatically generated with low confidence">
            <a:extLst>
              <a:ext uri="{FF2B5EF4-FFF2-40B4-BE49-F238E27FC236}">
                <a16:creationId xmlns:a16="http://schemas.microsoft.com/office/drawing/2014/main" id="{C4015CEC-F8CE-4DA5-A4D3-71D7BF29F33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30" y="1807067"/>
            <a:ext cx="3095500" cy="2321625"/>
          </a:xfrm>
          <a:prstGeom prst="rect">
            <a:avLst/>
          </a:prstGeom>
        </p:spPr>
      </p:pic>
      <p:pic>
        <p:nvPicPr>
          <p:cNvPr id="17" name="Picture 16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334886A9-69C2-4FDA-8C21-F4E53780B5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4370" y="314325"/>
            <a:ext cx="4152900" cy="3114675"/>
          </a:xfrm>
          <a:prstGeom prst="rect">
            <a:avLst/>
          </a:prstGeom>
        </p:spPr>
      </p:pic>
      <p:pic>
        <p:nvPicPr>
          <p:cNvPr id="5" name="Content Placeholder 4" descr="A picture containing text, indoor, several, kitchen appliance&#10;&#10;Description automatically generated">
            <a:extLst>
              <a:ext uri="{FF2B5EF4-FFF2-40B4-BE49-F238E27FC236}">
                <a16:creationId xmlns:a16="http://schemas.microsoft.com/office/drawing/2014/main" id="{C567406F-8F7B-4867-B5EF-924EC49A10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938" y="120771"/>
            <a:ext cx="4819650" cy="3614738"/>
          </a:xfrm>
        </p:spPr>
      </p:pic>
    </p:spTree>
    <p:extLst>
      <p:ext uri="{BB962C8B-B14F-4D97-AF65-F5344CB8AC3E}">
        <p14:creationId xmlns:p14="http://schemas.microsoft.com/office/powerpoint/2010/main" val="247424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43"/>
    </mc:Choice>
    <mc:Fallback xmlns="">
      <p:transition spd="slow" advTm="5143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FD48FB1-66D8-4676-B0AA-C139A1DB7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F033F5AE-6728-4F19-8DED-658E674B3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82C7D74A-18BA-4709-A808-44E8815C4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5164A3F-1561-4039-8185-AB0EEB713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2A35DB53-42BE-460E-9CA1-1294C9846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C5BDD1EA-D8C1-45AF-9F0A-14A2A137BA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C52FD6-9877-4EC3-BA53-F3C4006B53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32710" y="628617"/>
            <a:ext cx="3971902" cy="302898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Enjoying the moment</a:t>
            </a:r>
          </a:p>
        </p:txBody>
      </p:sp>
      <p:sp>
        <p:nvSpPr>
          <p:cNvPr id="22" name="Snip Diagonal Corner Rectangle 6">
            <a:extLst>
              <a:ext uri="{FF2B5EF4-FFF2-40B4-BE49-F238E27FC236}">
                <a16:creationId xmlns:a16="http://schemas.microsoft.com/office/drawing/2014/main" id="{14354E08-0068-48D7-A8AD-84C7B1CF58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000" y="620722"/>
            <a:ext cx="6575496" cy="5286838"/>
          </a:xfrm>
          <a:prstGeom prst="snip2DiagRect">
            <a:avLst>
              <a:gd name="adj1" fmla="val 10787"/>
              <a:gd name="adj2" fmla="val 0"/>
            </a:avLst>
          </a:prstGeom>
          <a:solidFill>
            <a:schemeClr val="tx1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A group of people in a room&#10;&#10;Description automatically generated with medium confidence">
            <a:extLst>
              <a:ext uri="{FF2B5EF4-FFF2-40B4-BE49-F238E27FC236}">
                <a16:creationId xmlns:a16="http://schemas.microsoft.com/office/drawing/2014/main" id="{7B1E8D4F-8FFC-434A-8C16-4871BAFE67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6" r="22146" b="-1"/>
          <a:stretch/>
        </p:blipFill>
        <p:spPr>
          <a:xfrm>
            <a:off x="799072" y="786117"/>
            <a:ext cx="6245352" cy="4956048"/>
          </a:xfrm>
          <a:custGeom>
            <a:avLst/>
            <a:gdLst/>
            <a:ahLst/>
            <a:cxnLst/>
            <a:rect l="l" t="t" r="r" b="b"/>
            <a:pathLst>
              <a:path w="6245352" h="4956048">
                <a:moveTo>
                  <a:pt x="534609" y="0"/>
                </a:moveTo>
                <a:lnTo>
                  <a:pt x="6245352" y="0"/>
                </a:lnTo>
                <a:lnTo>
                  <a:pt x="6245352" y="4421439"/>
                </a:lnTo>
                <a:lnTo>
                  <a:pt x="5710743" y="4956048"/>
                </a:lnTo>
                <a:lnTo>
                  <a:pt x="0" y="4956048"/>
                </a:lnTo>
                <a:lnTo>
                  <a:pt x="0" y="534609"/>
                </a:lnTo>
                <a:close/>
              </a:path>
            </a:pathLst>
          </a:cu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A779F34F-2960-4B81-BA08-445B6F6A0C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0A57ACC-416F-4A5D-B7F7-DDA9886A3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26522B4F-50C4-4FCE-8AE2-3789D63ED3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2C3978FC-B5D1-42BE-B086-BC2A733D58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ACED99F1-340D-4970-8E66-3B28E92711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50A54E39-63C0-4847-A766-C6B74FEB48D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522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51"/>
    </mc:Choice>
    <mc:Fallback xmlns="">
      <p:transition spd="slow" advTm="395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FD6CD0A5-6C83-427D-AB05-3BE0E15A7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6B6653D5-62D5-45D6-B95A-38FB56233D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B17B25F5-9024-4196-BF35-911797D0B1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Connector 152">
            <a:extLst>
              <a:ext uri="{FF2B5EF4-FFF2-40B4-BE49-F238E27FC236}">
                <a16:creationId xmlns:a16="http://schemas.microsoft.com/office/drawing/2014/main" id="{C3C23CF1-A0CB-42AA-A759-E1937CA848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Connector 154">
            <a:extLst>
              <a:ext uri="{FF2B5EF4-FFF2-40B4-BE49-F238E27FC236}">
                <a16:creationId xmlns:a16="http://schemas.microsoft.com/office/drawing/2014/main" id="{12A51285-560A-444D-A414-2428698DB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 useBgFill="1">
        <p:nvSpPr>
          <p:cNvPr id="157" name="Rectangle 156">
            <a:extLst>
              <a:ext uri="{FF2B5EF4-FFF2-40B4-BE49-F238E27FC236}">
                <a16:creationId xmlns:a16="http://schemas.microsoft.com/office/drawing/2014/main" id="{618E37DE-4710-4167-AE83-47DE5752DF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C8EC-E73A-46DF-A866-8D8B96A77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1605" y="3131080"/>
            <a:ext cx="3294486" cy="88026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/>
              <a:t>UNIFORMS</a:t>
            </a:r>
          </a:p>
        </p:txBody>
      </p:sp>
      <p:pic>
        <p:nvPicPr>
          <p:cNvPr id="5" name="Content Placeholder 4" descr="A black hat with white text&#10;&#10;Description automatically generated with medium confidence">
            <a:extLst>
              <a:ext uri="{FF2B5EF4-FFF2-40B4-BE49-F238E27FC236}">
                <a16:creationId xmlns:a16="http://schemas.microsoft.com/office/drawing/2014/main" id="{610C0BE4-F49A-4C3D-A4B5-2420AD6661D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68" r="-2" b="12940"/>
          <a:stretch/>
        </p:blipFill>
        <p:spPr>
          <a:xfrm>
            <a:off x="189737" y="484331"/>
            <a:ext cx="4639713" cy="2285990"/>
          </a:xfrm>
          <a:prstGeom prst="rect">
            <a:avLst/>
          </a:prstGeom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pic>
        <p:nvPicPr>
          <p:cNvPr id="7" name="Picture 6" descr="A pair of black t-shirts&#10;&#10;Description automatically generated with medium confidence">
            <a:extLst>
              <a:ext uri="{FF2B5EF4-FFF2-40B4-BE49-F238E27FC236}">
                <a16:creationId xmlns:a16="http://schemas.microsoft.com/office/drawing/2014/main" id="{C44281B4-3E23-4C3C-8E31-BA4E9CA628E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569" r="-3" b="9603"/>
          <a:stretch/>
        </p:blipFill>
        <p:spPr>
          <a:xfrm>
            <a:off x="5021390" y="1640412"/>
            <a:ext cx="6672157" cy="2980537"/>
          </a:xfrm>
          <a:prstGeom prst="rect">
            <a:avLst/>
          </a:prstGeom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4A1809C0-04B2-4D09-95CD-FE39DC23B38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167" r="-3" b="23528"/>
          <a:stretch/>
        </p:blipFill>
        <p:spPr>
          <a:xfrm>
            <a:off x="172177" y="4233333"/>
            <a:ext cx="4636559" cy="2286000"/>
          </a:xfrm>
          <a:prstGeom prst="rect">
            <a:avLst/>
          </a:prstGeom>
          <a:effectLst>
            <a:innerShdw blurRad="57150" dist="38100" dir="14460000">
              <a:prstClr val="black">
                <a:alpha val="70000"/>
              </a:prstClr>
            </a:innerShdw>
          </a:effectLst>
        </p:spPr>
      </p:pic>
      <p:grpSp>
        <p:nvGrpSpPr>
          <p:cNvPr id="159" name="Group 158">
            <a:extLst>
              <a:ext uri="{FF2B5EF4-FFF2-40B4-BE49-F238E27FC236}">
                <a16:creationId xmlns:a16="http://schemas.microsoft.com/office/drawing/2014/main" id="{3C463717-5EB2-4C6C-8BB1-AF27FACB7F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60" name="Straight Connector 159">
              <a:extLst>
                <a:ext uri="{FF2B5EF4-FFF2-40B4-BE49-F238E27FC236}">
                  <a16:creationId xmlns:a16="http://schemas.microsoft.com/office/drawing/2014/main" id="{9388FA13-A619-4520-A05E-918E852D58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Straight Connector 160">
              <a:extLst>
                <a:ext uri="{FF2B5EF4-FFF2-40B4-BE49-F238E27FC236}">
                  <a16:creationId xmlns:a16="http://schemas.microsoft.com/office/drawing/2014/main" id="{CF142BDF-1A8D-4991-A97C-31319D0900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Straight Connector 161">
              <a:extLst>
                <a:ext uri="{FF2B5EF4-FFF2-40B4-BE49-F238E27FC236}">
                  <a16:creationId xmlns:a16="http://schemas.microsoft.com/office/drawing/2014/main" id="{EC03C136-3F5E-48B5-A4F0-A1FA25DFE5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Straight Connector 162">
              <a:extLst>
                <a:ext uri="{FF2B5EF4-FFF2-40B4-BE49-F238E27FC236}">
                  <a16:creationId xmlns:a16="http://schemas.microsoft.com/office/drawing/2014/main" id="{413F559C-6A30-4A09-A759-7FAF7C9F48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Straight Connector 163">
              <a:extLst>
                <a:ext uri="{FF2B5EF4-FFF2-40B4-BE49-F238E27FC236}">
                  <a16:creationId xmlns:a16="http://schemas.microsoft.com/office/drawing/2014/main" id="{2205CA72-C3E6-4BF9-B055-3C19DAEDA8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4541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6"/>
    </mc:Choice>
    <mc:Fallback xmlns="">
      <p:transition spd="slow" advTm="3676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82FDE7CB-A0B9-4C48-80CE-B61F4F9E2F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3258CC7-31A5-4656-A7C5-16CBDC9787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8C3ADF9B-28A3-4312-A210-984E680D9FE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51D75538-7D02-42CE-8091-38ED0178C2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81A61D5E-676C-44A0-8EF0-D68EBB55F8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BF19251D-8C13-48D6-8334-6FCBB4337C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C8C7AE78-B569-4E9C-8EA3-8D19B0A004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Snip Diagonal Corner Rectangle 24">
            <a:extLst>
              <a:ext uri="{FF2B5EF4-FFF2-40B4-BE49-F238E27FC236}">
                <a16:creationId xmlns:a16="http://schemas.microsoft.com/office/drawing/2014/main" id="{CC070D07-FDFC-499A-8004-94AE18EF31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8229" y="620722"/>
            <a:ext cx="10935543" cy="5286838"/>
          </a:xfrm>
          <a:prstGeom prst="snip2DiagRect">
            <a:avLst>
              <a:gd name="adj1" fmla="val 10787"/>
              <a:gd name="adj2" fmla="val 0"/>
            </a:avLst>
          </a:prstGeom>
          <a:solidFill>
            <a:srgbClr val="FFFFFF"/>
          </a:solidFill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Timeline&#10;&#10;Description automatically generated">
            <a:extLst>
              <a:ext uri="{FF2B5EF4-FFF2-40B4-BE49-F238E27FC236}">
                <a16:creationId xmlns:a16="http://schemas.microsoft.com/office/drawing/2014/main" id="{3EAF2CF8-6546-4A96-B7E4-AF341D5F4A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6" r="23885" b="-2"/>
          <a:stretch/>
        </p:blipFill>
        <p:spPr>
          <a:xfrm>
            <a:off x="789096" y="781589"/>
            <a:ext cx="5226470" cy="4955408"/>
          </a:xfrm>
          <a:custGeom>
            <a:avLst/>
            <a:gdLst/>
            <a:ahLst/>
            <a:cxnLst/>
            <a:rect l="l" t="t" r="r" b="b"/>
            <a:pathLst>
              <a:path w="5226470" h="4955408">
                <a:moveTo>
                  <a:pt x="490693" y="0"/>
                </a:moveTo>
                <a:lnTo>
                  <a:pt x="5226470" y="0"/>
                </a:lnTo>
                <a:lnTo>
                  <a:pt x="5226470" y="4955408"/>
                </a:lnTo>
                <a:lnTo>
                  <a:pt x="0" y="4955408"/>
                </a:lnTo>
                <a:lnTo>
                  <a:pt x="0" y="481549"/>
                </a:lnTo>
                <a:close/>
              </a:path>
            </a:pathLst>
          </a:custGeom>
        </p:spPr>
      </p:pic>
      <p:pic>
        <p:nvPicPr>
          <p:cNvPr id="7" name="Picture 6" descr="Timeline&#10;&#10;Description automatically generated">
            <a:extLst>
              <a:ext uri="{FF2B5EF4-FFF2-40B4-BE49-F238E27FC236}">
                <a16:creationId xmlns:a16="http://schemas.microsoft.com/office/drawing/2014/main" id="{148E1FAD-B4BB-4AB6-90FB-D43BE84173A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851" b="-2"/>
          <a:stretch/>
        </p:blipFill>
        <p:spPr>
          <a:xfrm>
            <a:off x="6176433" y="789546"/>
            <a:ext cx="5226470" cy="4955408"/>
          </a:xfrm>
          <a:custGeom>
            <a:avLst/>
            <a:gdLst/>
            <a:ahLst/>
            <a:cxnLst/>
            <a:rect l="l" t="t" r="r" b="b"/>
            <a:pathLst>
              <a:path w="5226470" h="4955408">
                <a:moveTo>
                  <a:pt x="0" y="0"/>
                </a:moveTo>
                <a:lnTo>
                  <a:pt x="5226470" y="0"/>
                </a:lnTo>
                <a:lnTo>
                  <a:pt x="5226470" y="4485508"/>
                </a:lnTo>
                <a:lnTo>
                  <a:pt x="4747647" y="4955408"/>
                </a:lnTo>
                <a:lnTo>
                  <a:pt x="0" y="4955408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0675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95"/>
    </mc:Choice>
    <mc:Fallback xmlns="">
      <p:transition spd="slow" advTm="2995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512F9CB-A1A0-4043-A103-F6A4B94B69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ADBE6588-EE16-4389-857C-86A156D49E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17FD48D2-B0A7-413D-B947-AA55AC1296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BE668D0-D906-4EEE-B32F-8C028624B8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1DE67A3-B8F6-4CFD-A8E0-D15200F231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C6F269C0-E938-4ACE-9291-680DA455A4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205B15-3F4D-4D0C-B1DE-0A4D1F599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5999" y="628617"/>
            <a:ext cx="5408613" cy="302898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>
                <a:solidFill>
                  <a:srgbClr val="FFFFFF"/>
                </a:solidFill>
              </a:rPr>
              <a:t>END  </a:t>
            </a:r>
            <a:br>
              <a:rPr lang="en-US" sz="4800" dirty="0">
                <a:solidFill>
                  <a:srgbClr val="FFFFFF"/>
                </a:solidFill>
              </a:rPr>
            </a:br>
            <a:r>
              <a:rPr lang="en-US" sz="4800" dirty="0">
                <a:solidFill>
                  <a:srgbClr val="FFFFFF"/>
                </a:solidFill>
              </a:rPr>
              <a:t>THANK YOU </a:t>
            </a:r>
          </a:p>
        </p:txBody>
      </p:sp>
      <p:sp useBgFill="1">
        <p:nvSpPr>
          <p:cNvPr id="22" name="Snip Diagonal Corner Rectangle 6">
            <a:extLst>
              <a:ext uri="{FF2B5EF4-FFF2-40B4-BE49-F238E27FC236}">
                <a16:creationId xmlns:a16="http://schemas.microsoft.com/office/drawing/2014/main" id="{353910D8-86D8-4812-AACB-F5860956EB6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4000" y="620722"/>
            <a:ext cx="4977369" cy="5286838"/>
          </a:xfrm>
          <a:prstGeom prst="snip2DiagRect">
            <a:avLst>
              <a:gd name="adj1" fmla="val 9763"/>
              <a:gd name="adj2" fmla="val 0"/>
            </a:avLst>
          </a:prstGeom>
          <a:ln>
            <a:noFill/>
          </a:ln>
          <a:effectLst>
            <a:innerShdw blurRad="57150" dist="38100" dir="14460000">
              <a:prstClr val="black">
                <a:alpha val="7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Text&#10;&#10;Description automatically generated">
            <a:extLst>
              <a:ext uri="{FF2B5EF4-FFF2-40B4-BE49-F238E27FC236}">
                <a16:creationId xmlns:a16="http://schemas.microsoft.com/office/drawing/2014/main" id="{4E1CF738-D115-4AC9-AE9A-091B1F1A4D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512" y="1422337"/>
            <a:ext cx="3997242" cy="3704760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B0DDB13E-0746-49BA-B832-3DBEF6AB5E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675ABE57-032A-4BDB-8DA5-921E3A2657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B1CBD4F3-E4C6-4345-B5B9-225E609D38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3AD7E20A-1B41-40E2-9927-FD6E3E09DF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B42C5E4E-9C9A-4C8F-A06F-0C25A124E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24382779-711D-4169-BCDC-A353BB9E75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992555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1192"/>
    </mc:Choice>
    <mc:Fallback xmlns="">
      <p:transition spd="slow" advTm="1192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6.2"/>
</p:tagLst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Override1.xml><?xml version="1.0" encoding="utf-8"?>
<a:themeOverride xmlns:a="http://schemas.openxmlformats.org/drawingml/2006/main">
  <a:clrScheme name="Slice">
    <a:dk1>
      <a:sysClr val="windowText" lastClr="000000"/>
    </a:dk1>
    <a:lt1>
      <a:sysClr val="window" lastClr="FFFFFF"/>
    </a:lt1>
    <a:dk2>
      <a:srgbClr val="146194"/>
    </a:dk2>
    <a:lt2>
      <a:srgbClr val="76DBF4"/>
    </a:lt2>
    <a:accent1>
      <a:srgbClr val="052F61"/>
    </a:accent1>
    <a:accent2>
      <a:srgbClr val="A50E82"/>
    </a:accent2>
    <a:accent3>
      <a:srgbClr val="14967C"/>
    </a:accent3>
    <a:accent4>
      <a:srgbClr val="6A9E1F"/>
    </a:accent4>
    <a:accent5>
      <a:srgbClr val="E87D37"/>
    </a:accent5>
    <a:accent6>
      <a:srgbClr val="C62324"/>
    </a:accent6>
    <a:hlink>
      <a:srgbClr val="0D2E46"/>
    </a:hlink>
    <a:folHlink>
      <a:srgbClr val="356A95"/>
    </a:folHlink>
  </a:clrScheme>
</a:themeOverride>
</file>

<file path=ppt/theme/themeOverride2.xml><?xml version="1.0" encoding="utf-8"?>
<a:themeOverride xmlns:a="http://schemas.openxmlformats.org/drawingml/2006/main">
  <a:clrScheme name="Slice">
    <a:dk1>
      <a:sysClr val="windowText" lastClr="000000"/>
    </a:dk1>
    <a:lt1>
      <a:sysClr val="window" lastClr="FFFFFF"/>
    </a:lt1>
    <a:dk2>
      <a:srgbClr val="146194"/>
    </a:dk2>
    <a:lt2>
      <a:srgbClr val="76DBF4"/>
    </a:lt2>
    <a:accent1>
      <a:srgbClr val="052F61"/>
    </a:accent1>
    <a:accent2>
      <a:srgbClr val="A50E82"/>
    </a:accent2>
    <a:accent3>
      <a:srgbClr val="14967C"/>
    </a:accent3>
    <a:accent4>
      <a:srgbClr val="6A9E1F"/>
    </a:accent4>
    <a:accent5>
      <a:srgbClr val="E87D37"/>
    </a:accent5>
    <a:accent6>
      <a:srgbClr val="C62324"/>
    </a:accent6>
    <a:hlink>
      <a:srgbClr val="0D2E46"/>
    </a:hlink>
    <a:folHlink>
      <a:srgbClr val="356A9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792</TotalTime>
  <Words>340</Words>
  <Application>Microsoft Office PowerPoint</Application>
  <PresentationFormat>Widescreen</PresentationFormat>
  <Paragraphs>61</Paragraphs>
  <Slides>16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7" baseType="lpstr">
      <vt:lpstr>Agency FB</vt:lpstr>
      <vt:lpstr>Amienne</vt:lpstr>
      <vt:lpstr>Bodoni MT</vt:lpstr>
      <vt:lpstr>Brush Script MT</vt:lpstr>
      <vt:lpstr>Calibri</vt:lpstr>
      <vt:lpstr>Century Gothic</vt:lpstr>
      <vt:lpstr>Open Sans</vt:lpstr>
      <vt:lpstr>Symbol</vt:lpstr>
      <vt:lpstr>Wingdings</vt:lpstr>
      <vt:lpstr>Wingdings 3</vt:lpstr>
      <vt:lpstr>Slice</vt:lpstr>
      <vt:lpstr>PowerPoint Presentation</vt:lpstr>
      <vt:lpstr>WHAT PRODUCTS WILL BE SOLD at 4 U PURE WATERSHOP?</vt:lpstr>
      <vt:lpstr>Water shop standard Investment starts at  R 460,000.00 </vt:lpstr>
      <vt:lpstr>Water shop Ultimate CONTINUED</vt:lpstr>
      <vt:lpstr>PowerPoint Presentation</vt:lpstr>
      <vt:lpstr>PowerPoint Presentation</vt:lpstr>
      <vt:lpstr>PowerPoint Presentation</vt:lpstr>
      <vt:lpstr>training of staff  filling and rapping</vt:lpstr>
      <vt:lpstr>PowerPoint Presentation</vt:lpstr>
      <vt:lpstr>PowerPoint Presentation</vt:lpstr>
      <vt:lpstr>4 u pure water 105 Kenneth road, Greenhill’s, deen center randfontein</vt:lpstr>
      <vt:lpstr>PowerPoint Presentation</vt:lpstr>
      <vt:lpstr>Enjoying the moment</vt:lpstr>
      <vt:lpstr>UNIFORMS</vt:lpstr>
      <vt:lpstr>PowerPoint Presentation</vt:lpstr>
      <vt:lpstr>END   THANK YOU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Hennie Matthysen</dc:creator>
  <cp:lastModifiedBy>Hennie Matthysen</cp:lastModifiedBy>
  <cp:revision>17</cp:revision>
  <dcterms:created xsi:type="dcterms:W3CDTF">2022-02-11T15:26:14Z</dcterms:created>
  <dcterms:modified xsi:type="dcterms:W3CDTF">2022-06-25T10:34:42Z</dcterms:modified>
</cp:coreProperties>
</file>