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52"/>
  </p:notesMasterIdLst>
  <p:sldIdLst>
    <p:sldId id="256" r:id="rId2"/>
    <p:sldId id="257" r:id="rId3"/>
    <p:sldId id="258" r:id="rId4"/>
    <p:sldId id="259" r:id="rId5"/>
    <p:sldId id="260" r:id="rId6"/>
    <p:sldId id="312" r:id="rId7"/>
    <p:sldId id="311" r:id="rId8"/>
    <p:sldId id="289" r:id="rId9"/>
    <p:sldId id="290" r:id="rId10"/>
    <p:sldId id="426" r:id="rId11"/>
    <p:sldId id="271" r:id="rId12"/>
    <p:sldId id="266" r:id="rId13"/>
    <p:sldId id="267" r:id="rId14"/>
    <p:sldId id="268" r:id="rId15"/>
    <p:sldId id="270" r:id="rId16"/>
    <p:sldId id="272" r:id="rId17"/>
    <p:sldId id="274" r:id="rId18"/>
    <p:sldId id="275" r:id="rId19"/>
    <p:sldId id="276" r:id="rId20"/>
    <p:sldId id="277" r:id="rId21"/>
    <p:sldId id="278" r:id="rId22"/>
    <p:sldId id="293" r:id="rId23"/>
    <p:sldId id="294" r:id="rId24"/>
    <p:sldId id="295" r:id="rId25"/>
    <p:sldId id="296" r:id="rId26"/>
    <p:sldId id="273" r:id="rId27"/>
    <p:sldId id="292" r:id="rId28"/>
    <p:sldId id="315" r:id="rId29"/>
    <p:sldId id="316" r:id="rId30"/>
    <p:sldId id="317" r:id="rId31"/>
    <p:sldId id="313" r:id="rId32"/>
    <p:sldId id="297" r:id="rId33"/>
    <p:sldId id="298" r:id="rId34"/>
    <p:sldId id="299" r:id="rId35"/>
    <p:sldId id="300" r:id="rId36"/>
    <p:sldId id="314" r:id="rId37"/>
    <p:sldId id="307" r:id="rId38"/>
    <p:sldId id="262" r:id="rId39"/>
    <p:sldId id="263" r:id="rId40"/>
    <p:sldId id="279" r:id="rId41"/>
    <p:sldId id="281" r:id="rId42"/>
    <p:sldId id="425" r:id="rId43"/>
    <p:sldId id="280" r:id="rId44"/>
    <p:sldId id="282" r:id="rId45"/>
    <p:sldId id="283" r:id="rId46"/>
    <p:sldId id="284" r:id="rId47"/>
    <p:sldId id="285" r:id="rId48"/>
    <p:sldId id="286" r:id="rId49"/>
    <p:sldId id="287" r:id="rId50"/>
    <p:sldId id="288" r:id="rId5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essica Brown" initials="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C9F0049-2620-44CF-A84B-66BB7F55C586}" v="59" dt="2023-11-16T22:41:23.6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949" autoAdjust="0"/>
    <p:restoredTop sz="74455" autoAdjust="0"/>
  </p:normalViewPr>
  <p:slideViewPr>
    <p:cSldViewPr snapToGrid="0">
      <p:cViewPr varScale="1">
        <p:scale>
          <a:sx n="72" d="100"/>
          <a:sy n="72" d="100"/>
        </p:scale>
        <p:origin x="710" y="36"/>
      </p:cViewPr>
      <p:guideLst/>
    </p:cSldViewPr>
  </p:slideViewPr>
  <p:outlineViewPr>
    <p:cViewPr>
      <p:scale>
        <a:sx n="33" d="100"/>
        <a:sy n="33" d="100"/>
      </p:scale>
      <p:origin x="0" y="-36678"/>
    </p:cViewPr>
  </p:outlineViewPr>
  <p:notesTextViewPr>
    <p:cViewPr>
      <p:scale>
        <a:sx n="125" d="100"/>
        <a:sy n="125" d="100"/>
      </p:scale>
      <p:origin x="0" y="0"/>
    </p:cViewPr>
  </p:notesTextViewPr>
  <p:sorterViewPr>
    <p:cViewPr varScale="1">
      <p:scale>
        <a:sx n="100" d="100"/>
        <a:sy n="100" d="100"/>
      </p:scale>
      <p:origin x="0" y="-668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commentAuthors" Target="commentAuthors.xml"/><Relationship Id="rId58" Type="http://schemas.microsoft.com/office/2015/10/relationships/revisionInfo" Target="revisionInfo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976EF-57A6-4792-BD5F-B660270B9DF0}" type="datetimeFigureOut">
              <a:rPr lang="en-US" smtClean="0"/>
              <a:t>11/16/2023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1AB2A2-BD63-4083-8321-D8F16B8BDC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067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Good morning today we're going to discuss data preparation and analysis and I wanted to make a special note of thinking doctor brown and many TA's who have helped edit these slides over the years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AB2A2-BD63-4083-8321-D8F16B8BDC3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406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1AB2A2-BD63-4083-8321-D8F16B8BDC3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3902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AB2A2-BD63-4083-8321-D8F16B8BDC3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5396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4460E9-1A34-492A-9DAD-661CCE2EBFC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94946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AB2A2-BD63-4083-8321-D8F16B8BDC39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33074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https://stats.oarc.ucla.edu/other/mult-pkg/whatstat/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1AB2A2-BD63-4083-8321-D8F16B8BDC39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3223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BC149-0559-48C6-A8ED-F61BB403D66B}" type="datetime1">
              <a:rPr lang="en-US" smtClean="0"/>
              <a:t>11/16/2023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18397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4D0A1-FDFE-4BE9-9377-79E72DFBE516}" type="datetime1">
              <a:rPr lang="en-US" smtClean="0"/>
              <a:t>11/16/2023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2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F7C63-8C4A-42F6-99C7-61D9AFD275CA}" type="datetime1">
              <a:rPr lang="en-US" smtClean="0"/>
              <a:t>11/16/2023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6567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76701-F0E1-4003-B98F-BED6F0BF24AB}" type="datetime1">
              <a:rPr lang="en-US" smtClean="0"/>
              <a:t>11/16/2023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615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F1C8B-033A-4BAB-B48C-E214F0E57A2D}" type="datetime1">
              <a:rPr lang="en-US" smtClean="0"/>
              <a:t>11/16/2023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4509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149A4-43CF-4999-962B-A63A3A1D3B28}" type="datetime1">
              <a:rPr lang="en-US" smtClean="0"/>
              <a:t>11/16/2023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235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E6648-867D-4E1B-8DF5-DB5336C28EE2}" type="datetime1">
              <a:rPr lang="en-US" smtClean="0"/>
              <a:t>11/16/2023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704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F231E8D4-A14D-492E-B576-3E6893E69601}" type="datetime1">
              <a:rPr lang="en-US" smtClean="0"/>
              <a:t>11/16/2023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C242C3A-3984-4208-8907-2C0EF030C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0847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3EA2A-B156-426F-B20B-EAFE99573144}" type="datetime1">
              <a:rPr lang="en-US" smtClean="0"/>
              <a:t>11/16/2023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2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DFC96-DEDC-49C1-B1E0-C3DBFAA2A7DC}" type="datetime1">
              <a:rPr lang="en-US" smtClean="0"/>
              <a:t>11/16/2023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6360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D5484-D471-4563-9993-DDE0860C81F0}" type="datetime1">
              <a:rPr lang="en-US" smtClean="0"/>
              <a:t>11/16/2023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886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6C27EC6-CD3F-459F-9686-6521FD7ACB37}" type="datetime1">
              <a:rPr lang="en-US" smtClean="0"/>
              <a:t>11/16/2023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EC242C3A-3984-4208-8907-2C0EF030C6F3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6655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2013347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Data Preparation and Analysis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558778"/>
            <a:ext cx="6858000" cy="2013347"/>
          </a:xfrm>
        </p:spPr>
        <p:txBody>
          <a:bodyPr>
            <a:normAutofit fontScale="92500" lnSpcReduction="10000"/>
          </a:bodyPr>
          <a:lstStyle/>
          <a:p>
            <a:r>
              <a:rPr lang="en-US" sz="2700" dirty="0"/>
              <a:t>PREV 758: Week 12</a:t>
            </a:r>
          </a:p>
          <a:p>
            <a:endParaRPr lang="en-US" dirty="0"/>
          </a:p>
          <a:p>
            <a:r>
              <a:rPr lang="en-US" sz="2625" dirty="0"/>
              <a:t>Very special thanks to Dr. Brown and the many talented TAs who have edited these slides over the years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67917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Issues to consider before analysis</a:t>
            </a:r>
          </a:p>
          <a:p>
            <a:r>
              <a:rPr lang="en-US" sz="3200" dirty="0"/>
              <a:t>Data preparation</a:t>
            </a:r>
          </a:p>
          <a:p>
            <a:r>
              <a:rPr lang="en-US" sz="3200" dirty="0"/>
              <a:t>Data analysis</a:t>
            </a:r>
          </a:p>
          <a:p>
            <a:pPr marL="0" indent="0">
              <a:buNone/>
            </a:pPr>
            <a:endParaRPr lang="en-US" sz="3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7120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573095"/>
            <a:ext cx="7886700" cy="2139553"/>
          </a:xfrm>
        </p:spPr>
        <p:txBody>
          <a:bodyPr anchor="t">
            <a:normAutofit fontScale="90000"/>
          </a:bodyPr>
          <a:lstStyle/>
          <a:p>
            <a:r>
              <a:rPr lang="en-US" dirty="0"/>
              <a:t>Issues to consider before analysis</a:t>
            </a:r>
            <a:br>
              <a:rPr lang="en-US" dirty="0"/>
            </a:br>
            <a:br>
              <a:rPr lang="en-US" dirty="0"/>
            </a:br>
            <a:r>
              <a:rPr lang="en-US" sz="33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“Statistics are no substitute for judgment.” </a:t>
            </a:r>
            <a:br>
              <a:rPr lang="en-US" sz="33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700" i="1" dirty="0"/>
              <a:t>-Henry Clay</a:t>
            </a:r>
            <a:br>
              <a:rPr lang="en-US" dirty="0"/>
            </a:b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7404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Issues to Consider Before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What are the main objectives of your study</a:t>
            </a:r>
          </a:p>
          <a:p>
            <a:pPr lvl="1"/>
            <a:r>
              <a:rPr lang="en-US" sz="2400" dirty="0"/>
              <a:t>What was your research question(s) and/or hypothesis(</a:t>
            </a:r>
            <a:r>
              <a:rPr lang="en-US" sz="2400" dirty="0" err="1"/>
              <a:t>es</a:t>
            </a:r>
            <a:r>
              <a:rPr lang="en-US" sz="2400" dirty="0"/>
              <a:t>)?</a:t>
            </a:r>
          </a:p>
          <a:p>
            <a:r>
              <a:rPr lang="en-US" sz="2400" dirty="0"/>
              <a:t>The type of design used</a:t>
            </a:r>
          </a:p>
          <a:p>
            <a:pPr lvl="1"/>
            <a:r>
              <a:rPr lang="en-US" sz="2400" dirty="0"/>
              <a:t>Cross-sectional, longitudinal</a:t>
            </a:r>
          </a:p>
          <a:p>
            <a:r>
              <a:rPr lang="en-US" sz="2400" dirty="0"/>
              <a:t>What is your unit of analysis?</a:t>
            </a:r>
          </a:p>
          <a:p>
            <a:pPr lvl="1"/>
            <a:r>
              <a:rPr lang="en-US" sz="2400" dirty="0"/>
              <a:t>Individual, group, community, etc.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7544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Issues to Consider Before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59" y="1845733"/>
            <a:ext cx="2904979" cy="4133035"/>
          </a:xfrm>
        </p:spPr>
        <p:txBody>
          <a:bodyPr>
            <a:normAutofit/>
          </a:bodyPr>
          <a:lstStyle/>
          <a:p>
            <a:r>
              <a:rPr lang="en-US" sz="2400" dirty="0"/>
              <a:t>Eligibility criteria</a:t>
            </a:r>
          </a:p>
          <a:p>
            <a:r>
              <a:rPr lang="en-US" sz="2400" dirty="0"/>
              <a:t>Sample design</a:t>
            </a:r>
          </a:p>
          <a:p>
            <a:r>
              <a:rPr lang="en-US" sz="2400" dirty="0"/>
              <a:t>Sample size and response rate</a:t>
            </a:r>
          </a:p>
          <a:p>
            <a:pPr lvl="1"/>
            <a:r>
              <a:rPr lang="en-US" sz="2400" dirty="0"/>
              <a:t>Do you have adequate power to detect a difference?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5</a:t>
            </a:fld>
            <a:endParaRPr lang="en-US"/>
          </a:p>
        </p:txBody>
      </p:sp>
      <p:pic>
        <p:nvPicPr>
          <p:cNvPr id="4" name="Picture 2" descr="Image result for study enrollment flowchart interview study">
            <a:extLst>
              <a:ext uri="{FF2B5EF4-FFF2-40B4-BE49-F238E27FC236}">
                <a16:creationId xmlns:a16="http://schemas.microsoft.com/office/drawing/2014/main" id="{C7955F56-CCF8-62F6-E0B9-3DA8F4E65F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9176" y="1761620"/>
            <a:ext cx="3671765" cy="4392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B46F657-766F-C1B5-B9AA-3E91C39B054F}"/>
              </a:ext>
            </a:extLst>
          </p:cNvPr>
          <p:cNvSpPr/>
          <p:nvPr/>
        </p:nvSpPr>
        <p:spPr>
          <a:xfrm>
            <a:off x="6008449" y="6107723"/>
            <a:ext cx="2904128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1350" dirty="0" err="1"/>
              <a:t>Gabrie</a:t>
            </a:r>
            <a:r>
              <a:rPr lang="en-US" altLang="en-US" sz="1350" dirty="0"/>
              <a:t> et al. Parasites &amp; Vectors. 2014.</a:t>
            </a:r>
          </a:p>
        </p:txBody>
      </p:sp>
    </p:spTree>
    <p:extLst>
      <p:ext uri="{BB962C8B-B14F-4D97-AF65-F5344CB8AC3E}">
        <p14:creationId xmlns:p14="http://schemas.microsoft.com/office/powerpoint/2010/main" val="30646026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Prior to Analysis: Ask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What is my research question?</a:t>
            </a:r>
          </a:p>
          <a:p>
            <a:r>
              <a:rPr lang="en-US" sz="2400" dirty="0"/>
              <a:t>What are my hypotheses?</a:t>
            </a:r>
          </a:p>
          <a:p>
            <a:r>
              <a:rPr lang="en-US" sz="2400" dirty="0"/>
              <a:t>How do I test my hypotheses?</a:t>
            </a:r>
          </a:p>
          <a:p>
            <a:r>
              <a:rPr lang="en-US" sz="2400" dirty="0"/>
              <a:t>How can I test the effect of interest?</a:t>
            </a:r>
          </a:p>
          <a:p>
            <a:r>
              <a:rPr lang="en-US" sz="2400" dirty="0"/>
              <a:t>Your conceptual framework is invaluable!!!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7744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Psychometric Properties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Validity</a:t>
            </a:r>
          </a:p>
          <a:p>
            <a:pPr lvl="1"/>
            <a:r>
              <a:rPr lang="en-US" sz="2800" b="1" dirty="0"/>
              <a:t>Content: </a:t>
            </a:r>
            <a:r>
              <a:rPr lang="en-US" sz="2800" dirty="0"/>
              <a:t>comprehensive &amp; representative </a:t>
            </a:r>
          </a:p>
          <a:p>
            <a:pPr lvl="1"/>
            <a:r>
              <a:rPr lang="en-US" sz="2800" b="1" dirty="0"/>
              <a:t>Criterion: </a:t>
            </a:r>
            <a:r>
              <a:rPr lang="en-US" sz="2800" dirty="0"/>
              <a:t>correlation with gold standard</a:t>
            </a:r>
          </a:p>
          <a:p>
            <a:pPr lvl="2"/>
            <a:r>
              <a:rPr lang="en-US" sz="2400" dirty="0"/>
              <a:t>Sensitivity, specificity, positive predictive value, negative predictive value</a:t>
            </a:r>
          </a:p>
          <a:p>
            <a:pPr lvl="1"/>
            <a:r>
              <a:rPr lang="en-US" sz="2800" b="1" dirty="0"/>
              <a:t>Construct: </a:t>
            </a:r>
            <a:r>
              <a:rPr lang="en-US" sz="2800" dirty="0"/>
              <a:t>theoretical grounding</a:t>
            </a:r>
          </a:p>
          <a:p>
            <a:pPr lvl="2"/>
            <a:r>
              <a:rPr lang="en-US" sz="2400" dirty="0"/>
              <a:t>Principal Component Analysis</a:t>
            </a:r>
          </a:p>
          <a:p>
            <a:pPr lvl="2"/>
            <a:r>
              <a:rPr lang="en-US" sz="2400" dirty="0"/>
              <a:t>Factor Analysis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9A80D-722B-4327-BCC2-1ABBB4FC5F0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836667"/>
      </p:ext>
    </p:extLst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Measured Variables and Levels of Measurement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What are the independent/predictor variables?</a:t>
            </a:r>
          </a:p>
          <a:p>
            <a:r>
              <a:rPr lang="en-US" sz="2400" dirty="0"/>
              <a:t>What are the dependent/outcome variables?</a:t>
            </a:r>
          </a:p>
          <a:p>
            <a:r>
              <a:rPr lang="en-US" sz="2400" dirty="0"/>
              <a:t>What are the levels of measurement for these key variables?</a:t>
            </a:r>
          </a:p>
          <a:p>
            <a:pPr lvl="1"/>
            <a:r>
              <a:rPr lang="en-US" sz="2400" dirty="0"/>
              <a:t>Nominal</a:t>
            </a:r>
          </a:p>
          <a:p>
            <a:pPr lvl="1"/>
            <a:r>
              <a:rPr lang="en-US" sz="2400" dirty="0"/>
              <a:t>Ordinal</a:t>
            </a:r>
          </a:p>
          <a:p>
            <a:pPr lvl="1"/>
            <a:r>
              <a:rPr lang="en-US" sz="2400" dirty="0"/>
              <a:t>Interval</a:t>
            </a:r>
          </a:p>
          <a:p>
            <a:pPr lvl="1"/>
            <a:r>
              <a:rPr lang="en-US" sz="2400" dirty="0"/>
              <a:t>Ratio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8</a:t>
            </a:fld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05250" y="3661172"/>
            <a:ext cx="3314700" cy="1828800"/>
          </a:xfrm>
          <a:prstGeom prst="rect">
            <a:avLst/>
          </a:prstGeom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304800" y="5621357"/>
            <a:ext cx="3195105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350" dirty="0">
                <a:latin typeface="+mj-lt"/>
              </a:rPr>
              <a:t>http://www.socialresearchmethods.net/kb/</a:t>
            </a:r>
          </a:p>
        </p:txBody>
      </p:sp>
    </p:spTree>
    <p:extLst>
      <p:ext uri="{BB962C8B-B14F-4D97-AF65-F5344CB8AC3E}">
        <p14:creationId xmlns:p14="http://schemas.microsoft.com/office/powerpoint/2010/main" val="17836652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Level of Measurement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Nominal</a:t>
            </a:r>
          </a:p>
          <a:p>
            <a:pPr lvl="1"/>
            <a:r>
              <a:rPr lang="en-US" sz="2400" dirty="0"/>
              <a:t>They “name” the attribute; no ordering is implied</a:t>
            </a:r>
          </a:p>
          <a:p>
            <a:r>
              <a:rPr lang="en-US" sz="2400" dirty="0"/>
              <a:t>Ordinal</a:t>
            </a:r>
          </a:p>
          <a:p>
            <a:pPr lvl="1"/>
            <a:r>
              <a:rPr lang="en-US" sz="2400" dirty="0"/>
              <a:t>Rank-ordered; distances do not have meaning</a:t>
            </a:r>
          </a:p>
          <a:p>
            <a:r>
              <a:rPr lang="en-US" sz="2400" dirty="0"/>
              <a:t>Interval</a:t>
            </a:r>
          </a:p>
          <a:p>
            <a:pPr lvl="1"/>
            <a:r>
              <a:rPr lang="en-US" sz="2400" dirty="0"/>
              <a:t>Distance has meaning but ratios are not interpretable</a:t>
            </a:r>
          </a:p>
          <a:p>
            <a:r>
              <a:rPr lang="en-US" sz="2400" dirty="0"/>
              <a:t>Ratio</a:t>
            </a:r>
          </a:p>
          <a:p>
            <a:pPr lvl="1"/>
            <a:r>
              <a:rPr lang="en-US" sz="2400" dirty="0"/>
              <a:t>A scale in which both differences and ratios are interpretable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9</a:t>
            </a:fld>
            <a:endParaRPr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562350" y="5725716"/>
            <a:ext cx="3195105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350" dirty="0">
                <a:latin typeface="+mj-lt"/>
              </a:rPr>
              <a:t>http://www.socialresearchmethods.net/kb/</a:t>
            </a:r>
          </a:p>
        </p:txBody>
      </p:sp>
    </p:spTree>
    <p:extLst>
      <p:ext uri="{BB962C8B-B14F-4D97-AF65-F5344CB8AC3E}">
        <p14:creationId xmlns:p14="http://schemas.microsoft.com/office/powerpoint/2010/main" val="22175431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Develop a Measurement Matrix</a:t>
            </a:r>
          </a:p>
        </p:txBody>
      </p:sp>
      <p:graphicFrame>
        <p:nvGraphicFramePr>
          <p:cNvPr id="5" name="Group 27"/>
          <p:cNvGraphicFramePr>
            <a:graphicFrameLocks noGrp="1"/>
          </p:cNvGraphicFramePr>
          <p:nvPr>
            <p:ph idx="1"/>
          </p:nvPr>
        </p:nvGraphicFramePr>
        <p:xfrm>
          <a:off x="1485900" y="2194320"/>
          <a:ext cx="6172201" cy="3567116"/>
        </p:xfrm>
        <a:graphic>
          <a:graphicData uri="http://schemas.openxmlformats.org/drawingml/2006/table">
            <a:tbl>
              <a:tblPr/>
              <a:tblGrid>
                <a:gridCol w="971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28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859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0009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Survey Question #</a:t>
                      </a:r>
                    </a:p>
                  </a:txBody>
                  <a:tcPr marL="68580" marR="68580" marT="34285" marB="3428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Concept</a:t>
                      </a:r>
                    </a:p>
                  </a:txBody>
                  <a:tcPr marL="68580" marR="68580" marT="34285" marB="3428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Level of Measurement</a:t>
                      </a:r>
                    </a:p>
                  </a:txBody>
                  <a:tcPr marL="68580" marR="68580" marT="34285" marB="3428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Research question/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objective</a:t>
                      </a:r>
                    </a:p>
                  </a:txBody>
                  <a:tcPr marL="68580" marR="68580" marT="34285" marB="3428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84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Q1</a:t>
                      </a:r>
                    </a:p>
                  </a:txBody>
                  <a:tcPr marL="68580" marR="68580" marT="34285" marB="3428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Satisfaction with patient-provider communication</a:t>
                      </a:r>
                    </a:p>
                  </a:txBody>
                  <a:tcPr marL="68580" marR="68580" marT="34285" marB="3428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Ordinal</a:t>
                      </a:r>
                    </a:p>
                  </a:txBody>
                  <a:tcPr marL="68580" marR="68580" marT="34285" marB="3428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#1 </a:t>
                      </a:r>
                    </a:p>
                  </a:txBody>
                  <a:tcPr marL="68580" marR="68580" marT="34285" marB="3428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49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Q2</a:t>
                      </a:r>
                    </a:p>
                  </a:txBody>
                  <a:tcPr marL="68580" marR="68580" marT="34285" marB="3428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Health status </a:t>
                      </a:r>
                    </a:p>
                  </a:txBody>
                  <a:tcPr marL="68580" marR="68580" marT="34285" marB="3428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Ordinal</a:t>
                      </a:r>
                    </a:p>
                  </a:txBody>
                  <a:tcPr marL="68580" marR="68580" marT="34285" marB="3428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#2</a:t>
                      </a:r>
                    </a:p>
                  </a:txBody>
                  <a:tcPr marL="68580" marR="68580" marT="34285" marB="3428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34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Q3</a:t>
                      </a:r>
                    </a:p>
                  </a:txBody>
                  <a:tcPr marL="68580" marR="68580" marT="34285" marB="3428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Body Mass Index (kg/m</a:t>
                      </a:r>
                      <a:r>
                        <a:rPr kumimoji="0" lang="en-US" sz="1500" b="0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</a:t>
                      </a: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)</a:t>
                      </a:r>
                    </a:p>
                  </a:txBody>
                  <a:tcPr marL="68580" marR="68580" marT="34285" marB="3428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Interval</a:t>
                      </a:r>
                    </a:p>
                  </a:txBody>
                  <a:tcPr marL="68580" marR="68580" marT="34285" marB="3428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#2</a:t>
                      </a:r>
                    </a:p>
                  </a:txBody>
                  <a:tcPr marL="68580" marR="68580" marT="34285" marB="3428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458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.</a:t>
                      </a:r>
                    </a:p>
                  </a:txBody>
                  <a:tcPr marL="68580" marR="68580" marT="34285" marB="3428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68580" marR="68580" marT="34285" marB="3428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68580" marR="68580" marT="34285" marB="3428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68580" marR="68580" marT="34285" marB="3428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43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Q55</a:t>
                      </a:r>
                    </a:p>
                  </a:txBody>
                  <a:tcPr marL="68580" marR="68580" marT="34285" marB="3428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Demographics: sex of participant</a:t>
                      </a:r>
                    </a:p>
                  </a:txBody>
                  <a:tcPr marL="68580" marR="68580" marT="34285" marB="3428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Nominal</a:t>
                      </a:r>
                    </a:p>
                  </a:txBody>
                  <a:tcPr marL="68580" marR="68580" marT="34285" marB="3428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#1,#2, #4</a:t>
                      </a:r>
                    </a:p>
                  </a:txBody>
                  <a:tcPr marL="68580" marR="68580" marT="34285" marB="3428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781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Data Preparation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Activity that ensures the accuracy of the data</a:t>
            </a:r>
          </a:p>
          <a:p>
            <a:r>
              <a:rPr lang="en-US" sz="2400" dirty="0"/>
              <a:t>Conversion from raw form to a form more appropriate for analysis</a:t>
            </a:r>
          </a:p>
          <a:p>
            <a:r>
              <a:rPr lang="en-US" sz="2400" dirty="0"/>
              <a:t>This includes</a:t>
            </a:r>
          </a:p>
          <a:p>
            <a:pPr lvl="1"/>
            <a:r>
              <a:rPr lang="en-US" sz="2400" dirty="0"/>
              <a:t>Preparation for data entry</a:t>
            </a:r>
          </a:p>
          <a:p>
            <a:pPr lvl="1"/>
            <a:r>
              <a:rPr lang="en-US" sz="2400" dirty="0"/>
              <a:t>Data entry</a:t>
            </a:r>
          </a:p>
          <a:p>
            <a:pPr lvl="1"/>
            <a:r>
              <a:rPr lang="en-US" sz="2400" dirty="0"/>
              <a:t>Preliminary analysis</a:t>
            </a:r>
          </a:p>
          <a:p>
            <a:pPr lvl="1"/>
            <a:r>
              <a:rPr lang="en-US" sz="2400" dirty="0"/>
              <a:t>Data cleaning</a:t>
            </a:r>
          </a:p>
          <a:p>
            <a:pPr lvl="1"/>
            <a:r>
              <a:rPr lang="en-US" sz="2400" dirty="0"/>
              <a:t>Evaluating missing data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8703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Preparing for Data Entry: Data Dictionaries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Define all variables—create a data dictionary and codebook mapping out variables</a:t>
            </a:r>
          </a:p>
          <a:p>
            <a:pPr lvl="1"/>
            <a:r>
              <a:rPr lang="en-US" sz="2400" dirty="0"/>
              <a:t>Variable names and labels</a:t>
            </a:r>
          </a:p>
          <a:p>
            <a:pPr lvl="1"/>
            <a:r>
              <a:rPr lang="en-US" sz="2400" dirty="0"/>
              <a:t>Data type</a:t>
            </a:r>
          </a:p>
          <a:p>
            <a:pPr lvl="2"/>
            <a:r>
              <a:rPr lang="en-US" sz="2400" dirty="0"/>
              <a:t>Numeric (integer and/or with decimal places)</a:t>
            </a:r>
          </a:p>
          <a:p>
            <a:pPr lvl="2"/>
            <a:r>
              <a:rPr lang="en-US" sz="2400" dirty="0"/>
              <a:t>Character (open text to be coded)</a:t>
            </a:r>
          </a:p>
          <a:p>
            <a:pPr lvl="1"/>
            <a:r>
              <a:rPr lang="en-US" sz="2400" dirty="0"/>
              <a:t>Valid values, valid range, missing value codes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2851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Preparing for Data Entry: Coding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Coding involves usually assigning numbers to responses so that they can be easily grouped into categories (this will make analysis a lot easier)</a:t>
            </a:r>
          </a:p>
          <a:p>
            <a:pPr lvl="1"/>
            <a:r>
              <a:rPr lang="en-US" altLang="en-US" sz="2400" dirty="0"/>
              <a:t>Use existing coding schemes</a:t>
            </a:r>
          </a:p>
          <a:p>
            <a:pPr lvl="2"/>
            <a:r>
              <a:rPr lang="en-US" altLang="en-US" sz="2400" dirty="0"/>
              <a:t>Examples: Physical Disease (ICD)</a:t>
            </a:r>
          </a:p>
          <a:p>
            <a:pPr lvl="1"/>
            <a:r>
              <a:rPr lang="en-US" altLang="en-US" sz="2400" dirty="0"/>
              <a:t>Specific codes for responses for each variable </a:t>
            </a:r>
          </a:p>
          <a:p>
            <a:pPr lvl="1"/>
            <a:r>
              <a:rPr lang="en-US" altLang="en-US" sz="2400" dirty="0"/>
              <a:t>Examples:</a:t>
            </a:r>
          </a:p>
          <a:p>
            <a:pPr lvl="3">
              <a:buClr>
                <a:srgbClr val="1B587C"/>
              </a:buClr>
            </a:pPr>
            <a:r>
              <a:rPr lang="en-US" altLang="en-US" sz="2400" dirty="0"/>
              <a:t>Gender:  Male = 0 and Female = 1</a:t>
            </a:r>
          </a:p>
          <a:p>
            <a:pPr lvl="3">
              <a:buClr>
                <a:srgbClr val="1B587C"/>
              </a:buClr>
            </a:pPr>
            <a:r>
              <a:rPr lang="en-US" altLang="en-US" sz="2400" dirty="0"/>
              <a:t>Health status: Poor = 1, Fair = 2, Good = 3, and Excellent = 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3379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Preparing for Data Entry: Scoring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You may need to score your questionnaire and/or do some calculations</a:t>
            </a:r>
          </a:p>
          <a:p>
            <a:r>
              <a:rPr lang="en-US" sz="2400" dirty="0"/>
              <a:t>Assign values/scores to responses</a:t>
            </a:r>
          </a:p>
          <a:p>
            <a:r>
              <a:rPr lang="en-US" sz="2400" dirty="0"/>
              <a:t>Combine response scores measuring same construct to have composite measures</a:t>
            </a:r>
          </a:p>
          <a:p>
            <a:pPr lvl="1"/>
            <a:r>
              <a:rPr lang="en-US" sz="2400" dirty="0"/>
              <a:t>Indices</a:t>
            </a:r>
          </a:p>
          <a:p>
            <a:pPr lvl="1"/>
            <a:r>
              <a:rPr lang="en-US" sz="2400" dirty="0"/>
              <a:t>Scales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403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344" y="246185"/>
            <a:ext cx="5424176" cy="3486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7009452"/>
              </p:ext>
            </p:extLst>
          </p:nvPr>
        </p:nvGraphicFramePr>
        <p:xfrm>
          <a:off x="1437971" y="3732336"/>
          <a:ext cx="6479382" cy="24521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506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35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40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70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4666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4147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2592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6790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Covariate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Questionnaire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Level of Measurement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Scoring Range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How Administered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Years Available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n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395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Age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N/A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Continuous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N/A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Medical Record 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2003-Present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1,686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395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Apathy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AES (30)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Ordinal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18-72 (high=bad)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Self-Reported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2007-2014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821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395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BMI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N/A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Continuous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N/A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Medical Record 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2003-Present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1,565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185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Cognition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MMSE &amp; MOCA (31, 32)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Ordinal or Binary (Impairment)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MMSE: 0-30; MOCA: 0-30 (high=good)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Nurse Admin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MMSE: 2003-2009; MOCA: 2010-Present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1,591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1435" marR="51435" marT="0" marB="0"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5456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Data Entry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Options</a:t>
            </a:r>
          </a:p>
          <a:p>
            <a:pPr lvl="1"/>
            <a:r>
              <a:rPr lang="en-US" sz="2400" dirty="0"/>
              <a:t>Manual</a:t>
            </a:r>
          </a:p>
          <a:p>
            <a:pPr lvl="1"/>
            <a:r>
              <a:rPr lang="en-US" sz="2400" dirty="0"/>
              <a:t>Optical character recognition (e.g., </a:t>
            </a:r>
            <a:r>
              <a:rPr lang="en-US" sz="2400" dirty="0" err="1"/>
              <a:t>Teleform</a:t>
            </a:r>
            <a:r>
              <a:rPr lang="en-US" sz="2400" dirty="0"/>
              <a:t>®)</a:t>
            </a:r>
          </a:p>
          <a:p>
            <a:pPr lvl="1"/>
            <a:r>
              <a:rPr lang="en-US" sz="2400" dirty="0"/>
              <a:t>Computer-assisted data collection methods (e.g.,</a:t>
            </a:r>
            <a:r>
              <a:rPr lang="en-US" sz="2400" dirty="0" err="1"/>
              <a:t>REDCap</a:t>
            </a:r>
            <a:r>
              <a:rPr lang="en-US" sz="2400" dirty="0"/>
              <a:t>)</a:t>
            </a:r>
          </a:p>
          <a:p>
            <a:r>
              <a:rPr lang="en-US" sz="2400" dirty="0"/>
              <a:t>Transfer to statistical software (e.g., SPSS, SAS, STATA, etc.) for analysis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6762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Data Cleaning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Main purpose is to guarantee that the data are:</a:t>
            </a:r>
          </a:p>
          <a:p>
            <a:pPr lvl="1"/>
            <a:r>
              <a:rPr lang="en-US" sz="2400" dirty="0"/>
              <a:t>Accurate</a:t>
            </a:r>
          </a:p>
          <a:p>
            <a:pPr lvl="1"/>
            <a:r>
              <a:rPr lang="en-US" sz="2400" dirty="0"/>
              <a:t>Consistent with the intent of the question and related information in the survey</a:t>
            </a:r>
          </a:p>
          <a:p>
            <a:pPr lvl="1"/>
            <a:r>
              <a:rPr lang="en-US" sz="2400" dirty="0"/>
              <a:t>Uniformly entered</a:t>
            </a:r>
          </a:p>
          <a:p>
            <a:pPr lvl="1"/>
            <a:r>
              <a:rPr lang="en-US" sz="2400" dirty="0"/>
              <a:t>Complete</a:t>
            </a:r>
          </a:p>
          <a:p>
            <a:pPr lvl="1"/>
            <a:r>
              <a:rPr lang="en-US" sz="2400" dirty="0"/>
              <a:t>Arranged to simplify coding and tabulation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27000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Data Cleaning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Range edits: data should be between specified range</a:t>
            </a:r>
          </a:p>
          <a:p>
            <a:pPr lvl="1"/>
            <a:r>
              <a:rPr lang="en-US" sz="2400" dirty="0"/>
              <a:t>Age 1 to 120, no subject is 300 years old</a:t>
            </a:r>
          </a:p>
          <a:p>
            <a:r>
              <a:rPr lang="en-US" sz="2400" dirty="0"/>
              <a:t>Ratio edits: are they logical?</a:t>
            </a:r>
          </a:p>
          <a:p>
            <a:pPr lvl="1"/>
            <a:r>
              <a:rPr lang="en-US" sz="2400" dirty="0"/>
              <a:t>Number of gallons of milk produced and number of cows should fall between expected values (are 2 cows producing 100,000 gallons of milk?)</a:t>
            </a:r>
          </a:p>
          <a:p>
            <a:r>
              <a:rPr lang="en-US" sz="2400" dirty="0"/>
              <a:t>Comparison to historical data: consistency across study visits</a:t>
            </a:r>
          </a:p>
          <a:p>
            <a:pPr lvl="1"/>
            <a:r>
              <a:rPr lang="en-US" sz="2400" dirty="0"/>
              <a:t>Have demographics changed? Treatments? Retention?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4104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Data Cleaning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Balance edits: percentage of time spent in activities should equal 100%</a:t>
            </a:r>
          </a:p>
          <a:p>
            <a:r>
              <a:rPr lang="en-US" sz="2400" dirty="0"/>
              <a:t>Outliers: check highest and lowest values</a:t>
            </a:r>
          </a:p>
          <a:p>
            <a:pPr lvl="1"/>
            <a:r>
              <a:rPr lang="en-US" sz="2400" dirty="0"/>
              <a:t>In general, values 3 or more standard deviations from the mean</a:t>
            </a:r>
          </a:p>
          <a:p>
            <a:pPr lvl="1"/>
            <a:r>
              <a:rPr lang="en-US" sz="2400" dirty="0"/>
              <a:t>Depends on your sample size</a:t>
            </a:r>
          </a:p>
          <a:p>
            <a:r>
              <a:rPr lang="en-US" sz="2400" dirty="0"/>
              <a:t>Consistency checks: cross tabulations</a:t>
            </a:r>
          </a:p>
          <a:p>
            <a:pPr lvl="1"/>
            <a:r>
              <a:rPr lang="en-US" sz="2400" dirty="0"/>
              <a:t>A 10 year old should not report having a college degree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7828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In the following question asked of adults aged 18 and older, one respondent checked two categories—indicating that he was a retired officer and currently serving on active duty</a:t>
            </a:r>
          </a:p>
          <a:p>
            <a:r>
              <a:rPr lang="en-US" sz="2400" dirty="0"/>
              <a:t>PLEASE INDICATE YOUR CURRENT MILITARY STATUS:</a:t>
            </a:r>
          </a:p>
          <a:p>
            <a:pPr lvl="1"/>
            <a:r>
              <a:rPr lang="en-US" sz="2400" b="1" dirty="0"/>
              <a:t>ACTIVE DUTY</a:t>
            </a:r>
          </a:p>
          <a:p>
            <a:pPr lvl="1"/>
            <a:r>
              <a:rPr lang="en-US" sz="2400" dirty="0"/>
              <a:t>RESERVE</a:t>
            </a:r>
          </a:p>
          <a:p>
            <a:pPr lvl="1"/>
            <a:r>
              <a:rPr lang="en-US" sz="2400" b="1" dirty="0"/>
              <a:t>RETIRED</a:t>
            </a:r>
          </a:p>
          <a:p>
            <a:pPr lvl="1"/>
            <a:r>
              <a:rPr lang="en-US" sz="2400" dirty="0"/>
              <a:t>NATIONAL GUARD</a:t>
            </a:r>
          </a:p>
          <a:p>
            <a:pPr lvl="1"/>
            <a:r>
              <a:rPr lang="en-US" sz="2400" dirty="0"/>
              <a:t>SEPARATED</a:t>
            </a:r>
          </a:p>
          <a:p>
            <a:pPr lvl="1"/>
            <a:r>
              <a:rPr lang="en-US" sz="2400" dirty="0"/>
              <a:t>NEVER SERVED IN THE MILITARY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3522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Data Cleaning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If multiple responses given when only one is expected, confirm which of the responses is:</a:t>
            </a:r>
          </a:p>
          <a:p>
            <a:pPr lvl="1"/>
            <a:r>
              <a:rPr lang="en-US" sz="2400" dirty="0"/>
              <a:t>Consistent with the intent of the question or other information in the questionnaire, and </a:t>
            </a:r>
          </a:p>
          <a:p>
            <a:pPr lvl="1"/>
            <a:r>
              <a:rPr lang="en-US" sz="2400" dirty="0"/>
              <a:t>Most accurate for this individual participant</a:t>
            </a:r>
          </a:p>
          <a:p>
            <a:r>
              <a:rPr lang="en-US" sz="2400" dirty="0"/>
              <a:t>May require call-backs or further investigation</a:t>
            </a:r>
          </a:p>
          <a:p>
            <a:r>
              <a:rPr lang="en-US" sz="2400" dirty="0"/>
              <a:t>Field or central editing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04933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Choosing the Appropriate Statistical Test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Nature of the data</a:t>
            </a:r>
          </a:p>
          <a:p>
            <a:r>
              <a:rPr lang="en-US" sz="2400" dirty="0"/>
              <a:t>Sample characteristics</a:t>
            </a:r>
          </a:p>
          <a:p>
            <a:r>
              <a:rPr lang="en-US" sz="2400" dirty="0"/>
              <a:t>Inferences to be made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22</a:t>
            </a:fld>
            <a:endParaRPr lang="en-US"/>
          </a:p>
        </p:txBody>
      </p:sp>
      <p:pic>
        <p:nvPicPr>
          <p:cNvPr id="5" name="Picture 4" descr="decision_tre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16744" y="2357447"/>
            <a:ext cx="3082413" cy="3001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74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Nature of the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Number of variables</a:t>
            </a:r>
          </a:p>
          <a:p>
            <a:pPr lvl="1"/>
            <a:r>
              <a:rPr lang="en-US" sz="2400" dirty="0"/>
              <a:t>Not for the entire study, but for the specific question at hand</a:t>
            </a:r>
          </a:p>
          <a:p>
            <a:r>
              <a:rPr lang="en-US" sz="2400" dirty="0"/>
              <a:t>Type of variables</a:t>
            </a:r>
          </a:p>
          <a:p>
            <a:pPr lvl="1"/>
            <a:r>
              <a:rPr lang="en-US" sz="2400" dirty="0"/>
              <a:t>Numerical, continuous</a:t>
            </a:r>
          </a:p>
          <a:p>
            <a:pPr lvl="1"/>
            <a:r>
              <a:rPr lang="en-US" sz="2400" dirty="0"/>
              <a:t>Dichotomous, categorical information</a:t>
            </a:r>
          </a:p>
          <a:p>
            <a:pPr lvl="1"/>
            <a:r>
              <a:rPr lang="en-US" sz="2400" dirty="0"/>
              <a:t>Rank-order or ordinal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06616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Sample Characteristics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Number of groups</a:t>
            </a:r>
          </a:p>
          <a:p>
            <a:r>
              <a:rPr lang="en-US" sz="2400" dirty="0"/>
              <a:t>Sample type</a:t>
            </a:r>
          </a:p>
          <a:p>
            <a:pPr lvl="1"/>
            <a:r>
              <a:rPr lang="en-US" sz="2400" dirty="0"/>
              <a:t>Normal distribution (parametric) or non-normal distribution (non-parametric)</a:t>
            </a:r>
          </a:p>
          <a:p>
            <a:pPr lvl="1"/>
            <a:r>
              <a:rPr lang="en-US" sz="2400" dirty="0"/>
              <a:t>Independent or dependent observations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24</a:t>
            </a:fld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950" y="3548716"/>
            <a:ext cx="2502065" cy="1941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39561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Inferences to be Made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Data are meant to represent the population</a:t>
            </a:r>
          </a:p>
          <a:p>
            <a:pPr lvl="1"/>
            <a:r>
              <a:rPr lang="en-US" sz="2400" dirty="0"/>
              <a:t>Do group means differ?</a:t>
            </a:r>
          </a:p>
          <a:p>
            <a:pPr lvl="1"/>
            <a:r>
              <a:rPr lang="en-US" sz="2400" dirty="0"/>
              <a:t>Is there an association between variables?</a:t>
            </a:r>
          </a:p>
          <a:p>
            <a:pPr lvl="2"/>
            <a:r>
              <a:rPr lang="en-US" sz="2400" dirty="0"/>
              <a:t>Strength?</a:t>
            </a:r>
          </a:p>
          <a:p>
            <a:pPr lvl="2"/>
            <a:r>
              <a:rPr lang="en-US" sz="2400" dirty="0"/>
              <a:t>Direction?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56122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Preliminary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A descriptive statistical summary is important in understanding the collected data</a:t>
            </a:r>
          </a:p>
          <a:p>
            <a:pPr lvl="1"/>
            <a:r>
              <a:rPr lang="en-US" sz="2400" dirty="0"/>
              <a:t>Total number of participants</a:t>
            </a:r>
          </a:p>
          <a:p>
            <a:pPr lvl="1"/>
            <a:r>
              <a:rPr lang="en-US" sz="2400" dirty="0"/>
              <a:t>Examine outliers and values outside of valid range</a:t>
            </a:r>
          </a:p>
          <a:p>
            <a:pPr lvl="1"/>
            <a:r>
              <a:rPr lang="en-US" sz="2400" dirty="0"/>
              <a:t>Statistics on shape of distribution: skewness (asymmetry of distribution) and kurtosis (</a:t>
            </a:r>
            <a:r>
              <a:rPr lang="en-US" sz="2400" dirty="0" err="1"/>
              <a:t>peakness</a:t>
            </a:r>
            <a:r>
              <a:rPr lang="en-US" sz="2400" dirty="0"/>
              <a:t> of distribution)</a:t>
            </a:r>
          </a:p>
          <a:p>
            <a:pPr lvl="1"/>
            <a:r>
              <a:rPr lang="en-US" sz="2400" dirty="0"/>
              <a:t>Using measures of central tendency to explore characteristics of the sample (e.g., demographics)</a:t>
            </a:r>
          </a:p>
          <a:p>
            <a:pPr lvl="1"/>
            <a:r>
              <a:rPr lang="en-US" sz="2400" dirty="0"/>
              <a:t>Data entry errors may be identified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53348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Descriptive vs. Inferential Statistics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Descriptive statistics</a:t>
            </a:r>
          </a:p>
          <a:p>
            <a:pPr lvl="1"/>
            <a:r>
              <a:rPr lang="en-US" sz="2400" dirty="0"/>
              <a:t>Summary of characteristics of study participants (proportions, means, medians, range, SD)</a:t>
            </a:r>
          </a:p>
          <a:p>
            <a:r>
              <a:rPr lang="en-US" sz="2400" dirty="0"/>
              <a:t>Inferential statistics</a:t>
            </a:r>
          </a:p>
          <a:p>
            <a:pPr lvl="1"/>
            <a:r>
              <a:rPr lang="en-US" sz="2400" dirty="0"/>
              <a:t>Hypothesis testing</a:t>
            </a:r>
          </a:p>
          <a:p>
            <a:pPr lvl="1"/>
            <a:r>
              <a:rPr lang="en-US" sz="2400" dirty="0"/>
              <a:t>Drawing inferences about the population based on sample data</a:t>
            </a:r>
          </a:p>
          <a:p>
            <a:pPr lvl="1"/>
            <a:r>
              <a:rPr lang="en-US" sz="2400" dirty="0"/>
              <a:t>Generate measures of association</a:t>
            </a:r>
          </a:p>
          <a:p>
            <a:pPr lvl="1"/>
            <a:r>
              <a:rPr lang="en-US" sz="2400" dirty="0"/>
              <a:t>Describe likelihood that random chance alone would have given you similar results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27</a:t>
            </a:fld>
            <a:endParaRPr lang="en-US"/>
          </a:p>
        </p:txBody>
      </p:sp>
      <p:pic>
        <p:nvPicPr>
          <p:cNvPr id="5" name="Picture 4" descr="tte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287547" y="2259806"/>
            <a:ext cx="1607344" cy="1500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1049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4027" y="-4334"/>
            <a:ext cx="8298181" cy="5451444"/>
          </a:xfrm>
        </p:spPr>
      </p:pic>
      <p:sp>
        <p:nvSpPr>
          <p:cNvPr id="58372" name="TextBox 4"/>
          <p:cNvSpPr txBox="1">
            <a:spLocks noChangeArrowheads="1"/>
          </p:cNvSpPr>
          <p:nvPr/>
        </p:nvSpPr>
        <p:spPr bwMode="auto">
          <a:xfrm>
            <a:off x="1371600" y="5447110"/>
            <a:ext cx="662940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350" dirty="0" err="1">
                <a:latin typeface="+mj-lt"/>
              </a:rPr>
              <a:t>Aday</a:t>
            </a:r>
            <a:r>
              <a:rPr lang="en-US" altLang="en-US" sz="1350" dirty="0">
                <a:latin typeface="+mj-lt"/>
              </a:rPr>
              <a:t>, L.A., &amp; Cornelius, L. J. (2006). Designing and Conducting Health Surveys (3</a:t>
            </a:r>
            <a:r>
              <a:rPr lang="en-US" altLang="en-US" sz="1350" baseline="30000" dirty="0">
                <a:latin typeface="+mj-lt"/>
              </a:rPr>
              <a:t>rd </a:t>
            </a:r>
            <a:r>
              <a:rPr lang="en-US" altLang="en-US" sz="1350" dirty="0">
                <a:latin typeface="+mj-lt"/>
              </a:rPr>
              <a:t>ed.).  Jossey-Bass, San Francisco, CA. (p. 375)</a:t>
            </a:r>
          </a:p>
        </p:txBody>
      </p:sp>
    </p:spTree>
    <p:extLst>
      <p:ext uri="{BB962C8B-B14F-4D97-AF65-F5344CB8AC3E}">
        <p14:creationId xmlns:p14="http://schemas.microsoft.com/office/powerpoint/2010/main" val="15500668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4592" y="106362"/>
            <a:ext cx="8979408" cy="5256213"/>
          </a:xfrm>
        </p:spPr>
      </p:pic>
      <p:sp>
        <p:nvSpPr>
          <p:cNvPr id="59396" name="TextBox 5"/>
          <p:cNvSpPr txBox="1">
            <a:spLocks noChangeArrowheads="1"/>
          </p:cNvSpPr>
          <p:nvPr/>
        </p:nvSpPr>
        <p:spPr bwMode="auto">
          <a:xfrm>
            <a:off x="1543050" y="5447111"/>
            <a:ext cx="645795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350" dirty="0" err="1">
                <a:latin typeface="+mj-lt"/>
              </a:rPr>
              <a:t>Aday</a:t>
            </a:r>
            <a:r>
              <a:rPr lang="en-US" altLang="en-US" sz="1350" dirty="0">
                <a:latin typeface="+mj-lt"/>
              </a:rPr>
              <a:t>, L.A., &amp; Cornelius, L. J. (2006). Designing and Conducting Health Surveys (3</a:t>
            </a:r>
            <a:r>
              <a:rPr lang="en-US" altLang="en-US" sz="1350" baseline="30000" dirty="0">
                <a:latin typeface="+mj-lt"/>
              </a:rPr>
              <a:t>rd </a:t>
            </a:r>
            <a:r>
              <a:rPr lang="en-US" altLang="en-US" sz="1350" dirty="0">
                <a:latin typeface="+mj-lt"/>
              </a:rPr>
              <a:t>ed.).  Jossey-Bass, San Francisco, CA. (p. 370)</a:t>
            </a:r>
          </a:p>
        </p:txBody>
      </p:sp>
    </p:spTree>
    <p:extLst>
      <p:ext uri="{BB962C8B-B14F-4D97-AF65-F5344CB8AC3E}">
        <p14:creationId xmlns:p14="http://schemas.microsoft.com/office/powerpoint/2010/main" val="191140386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9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81"/>
          <a:stretch/>
        </p:blipFill>
        <p:spPr>
          <a:xfrm>
            <a:off x="577786" y="0"/>
            <a:ext cx="7988427" cy="5825489"/>
          </a:xfrm>
        </p:spPr>
      </p:pic>
      <p:sp>
        <p:nvSpPr>
          <p:cNvPr id="60420" name="TextBox 4"/>
          <p:cNvSpPr txBox="1">
            <a:spLocks noChangeArrowheads="1"/>
          </p:cNvSpPr>
          <p:nvPr/>
        </p:nvSpPr>
        <p:spPr bwMode="auto">
          <a:xfrm>
            <a:off x="1257299" y="5825489"/>
            <a:ext cx="662940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350" dirty="0" err="1">
                <a:latin typeface="+mj-lt"/>
              </a:rPr>
              <a:t>Aday</a:t>
            </a:r>
            <a:r>
              <a:rPr lang="en-US" altLang="en-US" sz="1350" dirty="0">
                <a:latin typeface="+mj-lt"/>
              </a:rPr>
              <a:t>, L.A., &amp; Cornelius, L. J. (2006). Designing and Conducting Health Surveys (3</a:t>
            </a:r>
            <a:r>
              <a:rPr lang="en-US" altLang="en-US" sz="1350" baseline="30000" dirty="0">
                <a:latin typeface="+mj-lt"/>
              </a:rPr>
              <a:t>rd </a:t>
            </a:r>
            <a:r>
              <a:rPr lang="en-US" altLang="en-US" sz="1350" dirty="0">
                <a:latin typeface="+mj-lt"/>
              </a:rPr>
              <a:t>ed.).  Jossey-Bass, San Francisco, CA. (p. 378)</a:t>
            </a:r>
          </a:p>
        </p:txBody>
      </p:sp>
    </p:spTree>
    <p:extLst>
      <p:ext uri="{BB962C8B-B14F-4D97-AF65-F5344CB8AC3E}">
        <p14:creationId xmlns:p14="http://schemas.microsoft.com/office/powerpoint/2010/main" val="39871489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Analysis Plan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117431"/>
            <a:ext cx="7886700" cy="3263504"/>
          </a:xfrm>
        </p:spPr>
        <p:txBody>
          <a:bodyPr>
            <a:noAutofit/>
          </a:bodyPr>
          <a:lstStyle/>
          <a:p>
            <a:r>
              <a:rPr lang="en-US" sz="2400" dirty="0"/>
              <a:t>Univariate analysis</a:t>
            </a:r>
          </a:p>
          <a:p>
            <a:pPr lvl="1"/>
            <a:r>
              <a:rPr lang="en-US" sz="2400" dirty="0"/>
              <a:t>Explore all variables of interest</a:t>
            </a:r>
          </a:p>
          <a:p>
            <a:pPr lvl="1"/>
            <a:r>
              <a:rPr lang="en-US" sz="2400" dirty="0"/>
              <a:t>Categorize</a:t>
            </a:r>
          </a:p>
          <a:p>
            <a:pPr lvl="1"/>
            <a:r>
              <a:rPr lang="en-US" sz="2400" dirty="0"/>
              <a:t>Assess normality</a:t>
            </a:r>
          </a:p>
          <a:p>
            <a:pPr lvl="1"/>
            <a:r>
              <a:rPr lang="en-US" sz="2400" dirty="0"/>
              <a:t>Transform if necessary</a:t>
            </a:r>
          </a:p>
          <a:p>
            <a:r>
              <a:rPr lang="en-US" sz="2400" dirty="0"/>
              <a:t>Bivariate analysis</a:t>
            </a:r>
          </a:p>
          <a:p>
            <a:pPr lvl="1"/>
            <a:r>
              <a:rPr lang="en-US" sz="2400" dirty="0"/>
              <a:t>Association of exposure(s) and outcome</a:t>
            </a:r>
          </a:p>
          <a:p>
            <a:pPr lvl="1"/>
            <a:r>
              <a:rPr lang="en-US" sz="2400" dirty="0"/>
              <a:t>Associations of covariates with outcome</a:t>
            </a:r>
          </a:p>
          <a:p>
            <a:pPr lvl="1"/>
            <a:r>
              <a:rPr lang="en-US" sz="2400" dirty="0"/>
              <a:t>Associations of covariates with exposure(s)</a:t>
            </a:r>
          </a:p>
          <a:p>
            <a:pPr lvl="1"/>
            <a:r>
              <a:rPr lang="en-US" sz="2400" dirty="0"/>
              <a:t>Can help identify potential confounders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6304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Analysis Plan Continued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Stratified analysis</a:t>
            </a:r>
          </a:p>
          <a:p>
            <a:pPr lvl="1"/>
            <a:r>
              <a:rPr lang="en-US" sz="2400" dirty="0"/>
              <a:t>Can help identify effect modifiers</a:t>
            </a:r>
          </a:p>
          <a:p>
            <a:r>
              <a:rPr lang="en-US" sz="2400" dirty="0"/>
              <a:t>Regression analysis, survival analysis, etc.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71517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Common Inferential Statistics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960542"/>
            <a:ext cx="7886700" cy="4040209"/>
          </a:xfrm>
        </p:spPr>
        <p:txBody>
          <a:bodyPr>
            <a:normAutofit fontScale="77500" lnSpcReduction="20000"/>
          </a:bodyPr>
          <a:lstStyle/>
          <a:p>
            <a:r>
              <a:rPr lang="en-US" sz="2625" dirty="0"/>
              <a:t>Z-test: compare means or proportions</a:t>
            </a:r>
          </a:p>
          <a:p>
            <a:r>
              <a:rPr lang="en-US" sz="2625" dirty="0">
                <a:sym typeface="Wingdings" panose="05000000000000000000" pitchFamily="2" charset="2"/>
              </a:rPr>
              <a:t>Chi-square: association between categorical variables</a:t>
            </a:r>
          </a:p>
          <a:p>
            <a:r>
              <a:rPr lang="en-US" sz="2625" dirty="0">
                <a:sym typeface="Wingdings" panose="05000000000000000000" pitchFamily="2" charset="2"/>
              </a:rPr>
              <a:t>Relative Risk/Prevalence Ratio/Odds Ratio: strength of association between two categorical variables</a:t>
            </a:r>
          </a:p>
          <a:p>
            <a:r>
              <a:rPr lang="en-US" sz="2625" dirty="0">
                <a:sym typeface="Wingdings" panose="05000000000000000000" pitchFamily="2" charset="2"/>
              </a:rPr>
              <a:t>T-test: compare means between two groups or compare whether mean is different from a fixed value for one group</a:t>
            </a:r>
          </a:p>
          <a:p>
            <a:r>
              <a:rPr lang="en-US" sz="2625" dirty="0">
                <a:sym typeface="Wingdings" panose="05000000000000000000" pitchFamily="2" charset="2"/>
              </a:rPr>
              <a:t>Mann Whitney-U test: like t-test but compares medians when distribution is non-normal</a:t>
            </a:r>
          </a:p>
          <a:p>
            <a:r>
              <a:rPr lang="en-US" sz="2625" dirty="0">
                <a:sym typeface="Wingdings" panose="05000000000000000000" pitchFamily="2" charset="2"/>
              </a:rPr>
              <a:t>ANOVA: compares means for more than two groups</a:t>
            </a:r>
          </a:p>
          <a:p>
            <a:r>
              <a:rPr lang="en-US" sz="2625" dirty="0">
                <a:sym typeface="Wingdings" panose="05000000000000000000" pitchFamily="2" charset="2"/>
              </a:rPr>
              <a:t>Kruskal-Wallis test: like ANOVA but used for non-normally distributed data</a:t>
            </a:r>
          </a:p>
          <a:p>
            <a:r>
              <a:rPr lang="en-US" sz="2625" dirty="0">
                <a:sym typeface="Wingdings" panose="05000000000000000000" pitchFamily="2" charset="2"/>
              </a:rPr>
              <a:t>Correlation: association between two continuous variables</a:t>
            </a:r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78559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Regression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Linear regression: continuous dependent variable</a:t>
            </a:r>
          </a:p>
          <a:p>
            <a:r>
              <a:rPr lang="en-US" sz="2400" dirty="0"/>
              <a:t>Logistic regression: dichotomous (binary) dependent variable</a:t>
            </a:r>
          </a:p>
          <a:p>
            <a:r>
              <a:rPr lang="en-US" sz="2400" dirty="0"/>
              <a:t>Poisson regression: count/rate outcome</a:t>
            </a:r>
          </a:p>
          <a:p>
            <a:r>
              <a:rPr lang="en-US" sz="2400" dirty="0"/>
              <a:t>Survival analysis: time to event</a:t>
            </a:r>
          </a:p>
          <a:p>
            <a:pPr lvl="1"/>
            <a:r>
              <a:rPr lang="en-US" sz="2400" dirty="0"/>
              <a:t>Kaplan Meier analysis</a:t>
            </a:r>
          </a:p>
          <a:p>
            <a:pPr lvl="1"/>
            <a:r>
              <a:rPr lang="en-US" sz="2400" dirty="0"/>
              <a:t>Cox proportional hazards models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30372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Independent or Dependent Samples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Independent</a:t>
            </a:r>
          </a:p>
          <a:p>
            <a:pPr lvl="1"/>
            <a:r>
              <a:rPr lang="en-US" sz="2400" dirty="0"/>
              <a:t>Z test</a:t>
            </a:r>
          </a:p>
          <a:p>
            <a:pPr lvl="1"/>
            <a:r>
              <a:rPr lang="en-US" sz="2400" dirty="0"/>
              <a:t>Unpaired/Independent samples t-test</a:t>
            </a:r>
          </a:p>
          <a:p>
            <a:pPr lvl="1"/>
            <a:r>
              <a:rPr lang="en-US" sz="2400" dirty="0"/>
              <a:t>Wilcoxon rank sum test</a:t>
            </a:r>
          </a:p>
          <a:p>
            <a:pPr lvl="1"/>
            <a:r>
              <a:rPr lang="en-US" sz="2400" dirty="0"/>
              <a:t>Chi-square test</a:t>
            </a:r>
          </a:p>
          <a:p>
            <a:pPr lvl="1"/>
            <a:r>
              <a:rPr lang="en-US" sz="2400" dirty="0"/>
              <a:t>Fisher’s exact test</a:t>
            </a:r>
          </a:p>
          <a:p>
            <a:pPr lvl="1"/>
            <a:r>
              <a:rPr lang="en-US" sz="2400" dirty="0"/>
              <a:t>Linear/Logistic/Poisson regression</a:t>
            </a:r>
          </a:p>
          <a:p>
            <a:pPr lvl="1"/>
            <a:r>
              <a:rPr lang="en-US" sz="2400" dirty="0"/>
              <a:t>Survival analysis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116905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Independent or Dependent Samples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Dependent </a:t>
            </a:r>
            <a:r>
              <a:rPr lang="en-US" sz="2400" dirty="0">
                <a:sym typeface="Wingdings" panose="05000000000000000000" pitchFamily="2" charset="2"/>
              </a:rPr>
              <a:t> important for pre-post designs or designs where you collect data on individuals &gt;1 time</a:t>
            </a:r>
          </a:p>
          <a:p>
            <a:pPr lvl="1"/>
            <a:r>
              <a:rPr lang="en-US" sz="2400" dirty="0">
                <a:sym typeface="Wingdings" panose="05000000000000000000" pitchFamily="2" charset="2"/>
              </a:rPr>
              <a:t>Paired t-test</a:t>
            </a:r>
          </a:p>
          <a:p>
            <a:pPr lvl="1"/>
            <a:r>
              <a:rPr lang="en-US" sz="2400" dirty="0">
                <a:sym typeface="Wingdings" panose="05000000000000000000" pitchFamily="2" charset="2"/>
              </a:rPr>
              <a:t>Wilcoxon signed rank test</a:t>
            </a:r>
          </a:p>
          <a:p>
            <a:pPr lvl="1"/>
            <a:r>
              <a:rPr lang="en-US" sz="2400" dirty="0" err="1">
                <a:sym typeface="Wingdings" panose="05000000000000000000" pitchFamily="2" charset="2"/>
              </a:rPr>
              <a:t>McNemar’s</a:t>
            </a:r>
            <a:r>
              <a:rPr lang="en-US" sz="2400" dirty="0">
                <a:sym typeface="Wingdings" panose="05000000000000000000" pitchFamily="2" charset="2"/>
              </a:rPr>
              <a:t> test</a:t>
            </a:r>
          </a:p>
          <a:p>
            <a:pPr lvl="1"/>
            <a:r>
              <a:rPr lang="en-US" sz="2400" dirty="0">
                <a:sym typeface="Wingdings" panose="05000000000000000000" pitchFamily="2" charset="2"/>
              </a:rPr>
              <a:t>Repeated measures ANOVA</a:t>
            </a:r>
          </a:p>
          <a:p>
            <a:pPr lvl="1"/>
            <a:r>
              <a:rPr lang="en-US" sz="2400" dirty="0">
                <a:sym typeface="Wingdings" panose="05000000000000000000" pitchFamily="2" charset="2"/>
              </a:rPr>
              <a:t>Repeated measures regression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750802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37</a:t>
            </a:fld>
            <a:endParaRPr lang="en-US"/>
          </a:p>
        </p:txBody>
      </p:sp>
      <p:pic>
        <p:nvPicPr>
          <p:cNvPr id="7" name="Picture 6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3FEC8FF3-D8DA-B772-4ECE-2BDD2B62E4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3445"/>
            <a:ext cx="9144000" cy="3951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23181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Weights and Survey Sample Design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Probability sample</a:t>
            </a:r>
          </a:p>
          <a:p>
            <a:pPr lvl="1"/>
            <a:r>
              <a:rPr lang="en-US" sz="2100" dirty="0"/>
              <a:t>Simple random sample</a:t>
            </a:r>
          </a:p>
          <a:p>
            <a:pPr lvl="1"/>
            <a:r>
              <a:rPr lang="en-US" sz="2100" dirty="0"/>
              <a:t>Systematic sampling</a:t>
            </a:r>
          </a:p>
          <a:p>
            <a:pPr lvl="1"/>
            <a:r>
              <a:rPr lang="en-US" sz="2100" dirty="0"/>
              <a:t>Complex sample designs</a:t>
            </a:r>
          </a:p>
          <a:p>
            <a:pPr lvl="2"/>
            <a:r>
              <a:rPr lang="en-US" sz="2100" dirty="0"/>
              <a:t>Stratified</a:t>
            </a:r>
          </a:p>
          <a:p>
            <a:pPr lvl="2"/>
            <a:r>
              <a:rPr lang="en-US" sz="2100" dirty="0"/>
              <a:t>Cluster</a:t>
            </a:r>
          </a:p>
          <a:p>
            <a:pPr lvl="2"/>
            <a:r>
              <a:rPr lang="en-US" sz="2100" dirty="0"/>
              <a:t>Mixed</a:t>
            </a:r>
          </a:p>
          <a:p>
            <a:r>
              <a:rPr lang="en-US" sz="2400" dirty="0"/>
              <a:t>Non-probability sample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38</a:t>
            </a:fld>
            <a:endParaRPr lang="en-US"/>
          </a:p>
        </p:txBody>
      </p:sp>
      <p:pic>
        <p:nvPicPr>
          <p:cNvPr id="6" name="Picture 4" descr="sampcl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99422" y="2658071"/>
            <a:ext cx="3117056" cy="240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73560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Sample Weights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Used to adjust for differing probabilities of selection</a:t>
            </a:r>
          </a:p>
          <a:p>
            <a:r>
              <a:rPr lang="en-US" sz="2400" dirty="0"/>
              <a:t>Types of sample weights</a:t>
            </a:r>
          </a:p>
          <a:p>
            <a:pPr lvl="1"/>
            <a:r>
              <a:rPr lang="en-US" sz="2400" dirty="0"/>
              <a:t>Post-stratification weights—bring sample proportions of demographic subgroups into agreement with population proportions</a:t>
            </a:r>
          </a:p>
          <a:p>
            <a:pPr lvl="1"/>
            <a:r>
              <a:rPr lang="en-US" sz="2400" dirty="0"/>
              <a:t>Non-response weights—inflate weights of respondents to compensate for non-respondents with similar characteristics</a:t>
            </a:r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91132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Missing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Why are there missing data?</a:t>
            </a:r>
          </a:p>
          <a:p>
            <a:pPr lvl="1"/>
            <a:r>
              <a:rPr lang="en-US" sz="2400" dirty="0"/>
              <a:t>Refusals</a:t>
            </a:r>
          </a:p>
          <a:p>
            <a:pPr lvl="1"/>
            <a:r>
              <a:rPr lang="en-US" sz="2400" dirty="0"/>
              <a:t>Not applicable</a:t>
            </a:r>
          </a:p>
          <a:p>
            <a:pPr lvl="1"/>
            <a:r>
              <a:rPr lang="en-US" sz="2400" dirty="0"/>
              <a:t>Unintelligible responses</a:t>
            </a:r>
          </a:p>
          <a:p>
            <a:pPr lvl="1"/>
            <a:r>
              <a:rPr lang="en-US" sz="2400" dirty="0"/>
              <a:t>“Don’t Know” responses</a:t>
            </a:r>
          </a:p>
          <a:p>
            <a:pPr lvl="1"/>
            <a:r>
              <a:rPr lang="en-US" sz="2400" dirty="0"/>
              <a:t>Attrition: loss to follow-up</a:t>
            </a:r>
          </a:p>
          <a:p>
            <a:pPr lvl="1"/>
            <a:r>
              <a:rPr lang="en-US" sz="2400" dirty="0"/>
              <a:t>Data processing errors</a:t>
            </a:r>
          </a:p>
          <a:p>
            <a:pPr lvl="1"/>
            <a:r>
              <a:rPr lang="en-US" sz="2400" dirty="0"/>
              <a:t>Questionnaire programming errors</a:t>
            </a:r>
          </a:p>
          <a:p>
            <a:pPr lvl="1"/>
            <a:r>
              <a:rPr lang="en-US" sz="2400" dirty="0"/>
              <a:t>Design factors (e.g., skip patterns, change in instrument)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40</a:t>
            </a:fld>
            <a:endParaRPr lang="en-US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7723" y="1982649"/>
            <a:ext cx="2419350" cy="2892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923597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Missing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226469"/>
            <a:ext cx="5372100" cy="3263504"/>
          </a:xfrm>
        </p:spPr>
        <p:txBody>
          <a:bodyPr>
            <a:normAutofit/>
          </a:bodyPr>
          <a:lstStyle/>
          <a:p>
            <a:r>
              <a:rPr lang="en-US" sz="2400" dirty="0"/>
              <a:t>Descriptive analysis</a:t>
            </a:r>
          </a:p>
          <a:p>
            <a:pPr lvl="1"/>
            <a:r>
              <a:rPr lang="en-US" sz="2400" dirty="0"/>
              <a:t>Unit nonresponse: the respondent does not answer at all</a:t>
            </a:r>
          </a:p>
          <a:p>
            <a:pPr lvl="1"/>
            <a:r>
              <a:rPr lang="en-US" sz="2400" dirty="0"/>
              <a:t>Item nonresponse: the respondent participates but does not respond to certain individual items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41</a:t>
            </a:fld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00750" y="2125266"/>
            <a:ext cx="2876550" cy="3357106"/>
          </a:xfrm>
          <a:prstGeom prst="rect">
            <a:avLst/>
          </a:prstGeom>
        </p:spPr>
      </p:pic>
      <p:sp>
        <p:nvSpPr>
          <p:cNvPr id="6" name="TextBox 8"/>
          <p:cNvSpPr txBox="1">
            <a:spLocks noChangeArrowheads="1"/>
          </p:cNvSpPr>
          <p:nvPr/>
        </p:nvSpPr>
        <p:spPr bwMode="auto">
          <a:xfrm>
            <a:off x="106203" y="5468085"/>
            <a:ext cx="5903154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350" dirty="0">
                <a:latin typeface="+mj-lt"/>
              </a:rPr>
              <a:t>Schafer, J. L., &amp; Graham, J. W. (2002). Missing data: our view of the state of the art.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1350" i="1" dirty="0">
                <a:latin typeface="+mj-lt"/>
              </a:rPr>
              <a:t>Psychological Methods, 7</a:t>
            </a:r>
            <a:r>
              <a:rPr lang="en-US" altLang="en-US" sz="1350" dirty="0">
                <a:latin typeface="+mj-lt"/>
              </a:rPr>
              <a:t>, 147-177</a:t>
            </a:r>
          </a:p>
        </p:txBody>
      </p:sp>
    </p:spTree>
    <p:extLst>
      <p:ext uri="{BB962C8B-B14F-4D97-AF65-F5344CB8AC3E}">
        <p14:creationId xmlns:p14="http://schemas.microsoft.com/office/powerpoint/2010/main" val="119080946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Why should I worry about this?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400" i="0" dirty="0">
                <a:solidFill>
                  <a:srgbClr val="000000"/>
                </a:solidFill>
                <a:effectLst/>
                <a:latin typeface="Arial-BoldMT"/>
              </a:rPr>
              <a:t>Ignoring or inappropriately handling the problem of missing data can lead to:</a:t>
            </a:r>
          </a:p>
          <a:p>
            <a:endParaRPr lang="en-US" sz="2800" i="0" dirty="0">
              <a:solidFill>
                <a:srgbClr val="000000"/>
              </a:solidFill>
              <a:effectLst/>
              <a:latin typeface="Arial-BoldMT"/>
            </a:endParaRP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800" i="0" dirty="0">
                <a:solidFill>
                  <a:srgbClr val="000000"/>
                </a:solidFill>
                <a:effectLst/>
                <a:latin typeface="Arial-BoldMT"/>
              </a:rPr>
              <a:t>Biased estimates of descriptors and associations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800" i="0" dirty="0">
                <a:solidFill>
                  <a:srgbClr val="000000"/>
                </a:solidFill>
                <a:effectLst/>
                <a:latin typeface="Arial-BoldMT"/>
              </a:rPr>
              <a:t>Incorrect standard errors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800" i="0" dirty="0">
                <a:solidFill>
                  <a:srgbClr val="000000"/>
                </a:solidFill>
                <a:effectLst/>
                <a:latin typeface="Arial-BoldMT"/>
              </a:rPr>
              <a:t>Incorrect inference!</a:t>
            </a:r>
            <a:r>
              <a:rPr lang="en-US" sz="2000" dirty="0"/>
              <a:t> </a:t>
            </a:r>
            <a:br>
              <a:rPr lang="en-US" dirty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959856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Missing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The strategy for handling missing data consists of a two-step process:</a:t>
            </a:r>
          </a:p>
          <a:p>
            <a:pPr marL="728663" lvl="1" indent="-385763">
              <a:buFont typeface="+mj-lt"/>
              <a:buAutoNum type="arabicPeriod"/>
            </a:pPr>
            <a:r>
              <a:rPr lang="en-US" sz="2400" dirty="0"/>
              <a:t>Explore the pattern of missing data</a:t>
            </a:r>
          </a:p>
          <a:p>
            <a:pPr lvl="2"/>
            <a:r>
              <a:rPr lang="en-US" sz="2400" dirty="0"/>
              <a:t>Ignorable missing data</a:t>
            </a:r>
          </a:p>
          <a:p>
            <a:pPr lvl="3"/>
            <a:r>
              <a:rPr lang="en-US" sz="2400" dirty="0"/>
              <a:t>Missing completely at random (MCAR)</a:t>
            </a:r>
          </a:p>
          <a:p>
            <a:pPr lvl="3"/>
            <a:r>
              <a:rPr lang="en-US" sz="2400" dirty="0"/>
              <a:t>Missing at random (MAR)</a:t>
            </a:r>
          </a:p>
          <a:p>
            <a:pPr lvl="2"/>
            <a:r>
              <a:rPr lang="en-US" sz="2400" dirty="0"/>
              <a:t>Non-ignorable missing data</a:t>
            </a:r>
          </a:p>
          <a:p>
            <a:pPr lvl="3"/>
            <a:r>
              <a:rPr lang="en-US" sz="2400" dirty="0"/>
              <a:t>Missing not at random (MNAR)</a:t>
            </a:r>
          </a:p>
          <a:p>
            <a:pPr marL="728663" lvl="1" indent="-385763">
              <a:buFont typeface="+mj-lt"/>
              <a:buAutoNum type="arabicPeriod"/>
            </a:pPr>
            <a:r>
              <a:rPr lang="en-US" sz="2400" dirty="0"/>
              <a:t>Select a missing data technique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08802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pPr algn="ctr"/>
            <a:r>
              <a:rPr lang="en-US" b="1" dirty="0"/>
              <a:t>Missing Data: MCAR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59" y="1845734"/>
            <a:ext cx="7543801" cy="4023360"/>
          </a:xfrm>
        </p:spPr>
        <p:txBody>
          <a:bodyPr>
            <a:normAutofit fontScale="92500"/>
          </a:bodyPr>
          <a:lstStyle/>
          <a:p>
            <a:r>
              <a:rPr lang="en-US" sz="2800" dirty="0" err="1"/>
              <a:t>Missingness</a:t>
            </a:r>
            <a:r>
              <a:rPr lang="en-US" sz="2800" dirty="0"/>
              <a:t> is independent of any variable</a:t>
            </a:r>
          </a:p>
          <a:p>
            <a:pPr lvl="1"/>
            <a:r>
              <a:rPr lang="en-US" sz="2400" dirty="0"/>
              <a:t>Cases with complete data are not significantly different from cases with missing data</a:t>
            </a:r>
          </a:p>
          <a:p>
            <a:pPr lvl="1"/>
            <a:r>
              <a:rPr lang="en-US" sz="2400" dirty="0"/>
              <a:t>Missing cases reflect a random subset of the original sample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600" b="1" dirty="0"/>
              <a:t>Example Random refusals: </a:t>
            </a:r>
            <a:r>
              <a:rPr lang="en-US" sz="2400" dirty="0"/>
              <a:t>Suppose smoking information is missing on a questionnaire truly at random, then the missing data mechanism is considered random.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/>
              <a:t>Nothing determines which values will be missing except chance. </a:t>
            </a:r>
            <a:br>
              <a:rPr lang="en-US" dirty="0"/>
            </a:br>
            <a:br>
              <a:rPr lang="en-US" dirty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425344" y="6459786"/>
            <a:ext cx="984019" cy="365125"/>
          </a:xfrm>
        </p:spPr>
        <p:txBody>
          <a:bodyPr/>
          <a:lstStyle/>
          <a:p>
            <a:fld id="{EC242C3A-3984-4208-8907-2C0EF030C6F3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03549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Missing Data: MAR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600" b="1" dirty="0"/>
              <a:t>Example: </a:t>
            </a:r>
            <a:r>
              <a:rPr lang="en-US" sz="2400" dirty="0"/>
              <a:t>Suppose women are less likely to report smoking than men. </a:t>
            </a:r>
          </a:p>
          <a:p>
            <a:r>
              <a:rPr lang="en-US" sz="2400" dirty="0"/>
              <a:t>Missingness is independent of the true value of that variable controlling for one or more other variables</a:t>
            </a:r>
          </a:p>
          <a:p>
            <a:pPr lvl="1"/>
            <a:r>
              <a:rPr lang="en-US" sz="2400" dirty="0"/>
              <a:t>E.g., probability of missing a data point is unrelated to the value of that data point but is related to the value of another variable</a:t>
            </a:r>
          </a:p>
          <a:p>
            <a:pPr lvl="2"/>
            <a:r>
              <a:rPr lang="en-US" sz="2400" dirty="0"/>
              <a:t>Grades and year in program</a:t>
            </a:r>
          </a:p>
          <a:p>
            <a:pPr lvl="2"/>
            <a:r>
              <a:rPr lang="en-US" sz="2400" dirty="0"/>
              <a:t>Weight lost and weeks following diet</a:t>
            </a:r>
          </a:p>
          <a:p>
            <a:pPr lvl="2"/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96122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pPr algn="ctr"/>
            <a:r>
              <a:rPr lang="en-US" b="1" dirty="0"/>
              <a:t>Missing Data: MNAR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59" y="1845734"/>
            <a:ext cx="7543801" cy="4023360"/>
          </a:xfrm>
        </p:spPr>
        <p:txBody>
          <a:bodyPr>
            <a:normAutofit/>
          </a:bodyPr>
          <a:lstStyle/>
          <a:p>
            <a:r>
              <a:rPr lang="en-US" sz="2400" dirty="0"/>
              <a:t>Pattern of data missing is neither MCAR nor MAR</a:t>
            </a:r>
          </a:p>
          <a:p>
            <a:r>
              <a:rPr lang="en-US" sz="2400" dirty="0"/>
              <a:t>The fact that data </a:t>
            </a:r>
            <a:r>
              <a:rPr lang="en-US" sz="2800" dirty="0"/>
              <a:t>are</a:t>
            </a:r>
            <a:r>
              <a:rPr lang="en-US" sz="2400" dirty="0"/>
              <a:t> missing is related to what the value would have been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Suppose smokers are less likely to report their smoking status. Then the missing data mechanism is based on the (sometimes missing) values of smoking itself.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The probability of missing values is not random, but dependent on the true value of smoking. </a:t>
            </a:r>
            <a:br>
              <a:rPr lang="en-US" dirty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425344" y="6459786"/>
            <a:ext cx="984019" cy="365125"/>
          </a:xfrm>
        </p:spPr>
        <p:txBody>
          <a:bodyPr/>
          <a:lstStyle/>
          <a:p>
            <a:fld id="{EC242C3A-3984-4208-8907-2C0EF030C6F3}" type="slidenum">
              <a:rPr lang="en-US" smtClean="0"/>
              <a:pPr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014339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Missing Data: Strategies to Handle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4721" y="2214746"/>
            <a:ext cx="4991100" cy="3263504"/>
          </a:xfrm>
        </p:spPr>
        <p:txBody>
          <a:bodyPr>
            <a:normAutofit/>
          </a:bodyPr>
          <a:lstStyle/>
          <a:p>
            <a:r>
              <a:rPr lang="en-US" sz="2400" b="1" dirty="0"/>
              <a:t>List-wise deletion</a:t>
            </a:r>
            <a:r>
              <a:rPr lang="en-US" sz="2400" dirty="0"/>
              <a:t>—uses only cases with complete data for all variables</a:t>
            </a:r>
          </a:p>
          <a:p>
            <a:r>
              <a:rPr lang="en-US" sz="2400" b="1" dirty="0"/>
              <a:t>Pair-wise deletion</a:t>
            </a:r>
            <a:r>
              <a:rPr lang="en-US" sz="2400" dirty="0"/>
              <a:t>—uses all available data for a given variable</a:t>
            </a:r>
          </a:p>
          <a:p>
            <a:r>
              <a:rPr lang="en-US" sz="2400" b="1" dirty="0"/>
              <a:t>Dummy variable adjustment</a:t>
            </a:r>
            <a:r>
              <a:rPr lang="en-US" sz="2400" dirty="0"/>
              <a:t>—use an indicator variable to adjust for missing</a:t>
            </a:r>
          </a:p>
          <a:p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47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D55E68-52E4-54AA-2AE8-55C99CA8B7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3610" b="-691"/>
          <a:stretch/>
        </p:blipFill>
        <p:spPr>
          <a:xfrm>
            <a:off x="5897358" y="1772257"/>
            <a:ext cx="1840591" cy="199275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391C937-B21B-F820-E4E1-6F1F6592FF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4230" y="4826537"/>
            <a:ext cx="2133720" cy="13034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F61B140-D747-FE26-AACE-91D541FFB2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6879" t="29883" b="22922"/>
          <a:stretch/>
        </p:blipFill>
        <p:spPr>
          <a:xfrm>
            <a:off x="5604229" y="3733275"/>
            <a:ext cx="2157153" cy="955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00100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Missing Data: Strategies to Handle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125266"/>
            <a:ext cx="7886700" cy="3263504"/>
          </a:xfrm>
        </p:spPr>
        <p:txBody>
          <a:bodyPr>
            <a:noAutofit/>
          </a:bodyPr>
          <a:lstStyle/>
          <a:p>
            <a:r>
              <a:rPr lang="en-US" sz="2400" dirty="0"/>
              <a:t>Cold deck imputation—uses group estimates</a:t>
            </a:r>
          </a:p>
          <a:p>
            <a:pPr lvl="1"/>
            <a:r>
              <a:rPr lang="en-US" sz="2400" dirty="0"/>
              <a:t>Group estimates, like the mean, are computed from available cases to substitute for a missing value</a:t>
            </a:r>
          </a:p>
          <a:p>
            <a:r>
              <a:rPr lang="en-US" sz="2400" dirty="0"/>
              <a:t>Hot deck imputation—uses actual data</a:t>
            </a:r>
          </a:p>
          <a:p>
            <a:pPr lvl="1"/>
            <a:r>
              <a:rPr lang="en-US" sz="2400" dirty="0"/>
              <a:t>Random imputation within classes—randomly selects a case that matches missing case on certain characteristics (e.g., age, sex, etc.) and uses that case’s value to substitute for the missing piece of data</a:t>
            </a:r>
          </a:p>
          <a:p>
            <a:pPr lvl="1"/>
            <a:r>
              <a:rPr lang="en-US" sz="2400" dirty="0"/>
              <a:t>Simple hot deck imputation—randomly selects a case and uses that case’s value to substitute for all cases missing that piece of data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17615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Missing Data: Strategies to Handle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Regression methods</a:t>
            </a:r>
          </a:p>
          <a:p>
            <a:pPr lvl="1"/>
            <a:r>
              <a:rPr lang="en-US" sz="2400" dirty="0"/>
              <a:t>Predict value based on regression equation with other variables as predictors</a:t>
            </a:r>
          </a:p>
          <a:p>
            <a:r>
              <a:rPr lang="en-US" sz="2400" dirty="0"/>
              <a:t>Maximum likelihood methods</a:t>
            </a:r>
          </a:p>
          <a:p>
            <a:pPr lvl="1"/>
            <a:r>
              <a:rPr lang="en-US" sz="2400" dirty="0"/>
              <a:t>Use all available data to generate maximum likelihood-based statistics</a:t>
            </a:r>
          </a:p>
          <a:p>
            <a:r>
              <a:rPr lang="en-US" sz="2400" dirty="0"/>
              <a:t>Multiple imputation</a:t>
            </a:r>
          </a:p>
          <a:p>
            <a:pPr lvl="1"/>
            <a:r>
              <a:rPr lang="en-US" sz="2400" dirty="0"/>
              <a:t>Combines the methods of ML to produce multiple data sets with imputed values for missing cases (e.g., multiple estimates of missing values)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84731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Missing Data: Our Advice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Do not have missing data </a:t>
            </a:r>
            <a:r>
              <a:rPr lang="en-US" sz="2400" dirty="0">
                <a:sym typeface="Wingdings" panose="05000000000000000000" pitchFamily="2" charset="2"/>
              </a:rPr>
              <a:t></a:t>
            </a:r>
          </a:p>
          <a:p>
            <a:r>
              <a:rPr lang="en-US" sz="2400" dirty="0">
                <a:sym typeface="Wingdings" panose="05000000000000000000" pitchFamily="2" charset="2"/>
              </a:rPr>
              <a:t>If you do, consult a biostatistician</a:t>
            </a:r>
          </a:p>
          <a:p>
            <a:r>
              <a:rPr lang="en-US" sz="2400" dirty="0">
                <a:sym typeface="Wingdings" panose="05000000000000000000" pitchFamily="2" charset="2"/>
              </a:rPr>
              <a:t>For final assignment:</a:t>
            </a:r>
          </a:p>
          <a:p>
            <a:pPr lvl="1"/>
            <a:r>
              <a:rPr lang="en-US" sz="2400" dirty="0">
                <a:sym typeface="Wingdings" panose="05000000000000000000" pitchFamily="2" charset="2"/>
              </a:rPr>
              <a:t>Decide on exclusion or imputation</a:t>
            </a:r>
          </a:p>
          <a:p>
            <a:pPr lvl="1"/>
            <a:r>
              <a:rPr lang="en-US" sz="2400" dirty="0">
                <a:sym typeface="Wingdings" panose="05000000000000000000" pitchFamily="2" charset="2"/>
              </a:rPr>
              <a:t>State your chosen method and rationale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42C3A-3984-4208-8907-2C0EF030C6F3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298130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1828</TotalTime>
  <Words>2365</Words>
  <Application>Microsoft Office PowerPoint</Application>
  <PresentationFormat>On-screen Show (4:3)</PresentationFormat>
  <Paragraphs>415</Paragraphs>
  <Slides>50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5" baseType="lpstr">
      <vt:lpstr>Arial-BoldMT</vt:lpstr>
      <vt:lpstr>Calibri</vt:lpstr>
      <vt:lpstr>Calibri Light</vt:lpstr>
      <vt:lpstr>Wingdings</vt:lpstr>
      <vt:lpstr>Retrospect</vt:lpstr>
      <vt:lpstr>Data Preparation and Analysis</vt:lpstr>
      <vt:lpstr>Outline</vt:lpstr>
      <vt:lpstr>Issues to consider before analysis  “Statistics are no substitute for judgment.”  -Henry Clay </vt:lpstr>
      <vt:lpstr>Issues to Consider Before Analysis</vt:lpstr>
      <vt:lpstr>Issues to Consider Before Analysis</vt:lpstr>
      <vt:lpstr>Prior to Analysis: Ask</vt:lpstr>
      <vt:lpstr>Psychometric Properties</vt:lpstr>
      <vt:lpstr>Measured Variables and Levels of Measurement</vt:lpstr>
      <vt:lpstr>Level of Measurement</vt:lpstr>
      <vt:lpstr>Develop a Measurement Matrix</vt:lpstr>
      <vt:lpstr>Data Preparation</vt:lpstr>
      <vt:lpstr>Preparing for Data Entry: Data Dictionaries</vt:lpstr>
      <vt:lpstr>Preparing for Data Entry: Coding</vt:lpstr>
      <vt:lpstr>Preparing for Data Entry: Scoring</vt:lpstr>
      <vt:lpstr>PowerPoint Presentation</vt:lpstr>
      <vt:lpstr>Data Entry</vt:lpstr>
      <vt:lpstr>Data Cleaning</vt:lpstr>
      <vt:lpstr>Data Cleaning</vt:lpstr>
      <vt:lpstr>Data Cleaning</vt:lpstr>
      <vt:lpstr>Example</vt:lpstr>
      <vt:lpstr>Data Cleaning</vt:lpstr>
      <vt:lpstr>Choosing the Appropriate Statistical Test</vt:lpstr>
      <vt:lpstr>Nature of the Data</vt:lpstr>
      <vt:lpstr>Sample Characteristics</vt:lpstr>
      <vt:lpstr>Inferences to be Made</vt:lpstr>
      <vt:lpstr>Preliminary Analysis</vt:lpstr>
      <vt:lpstr>Descriptive vs. Inferential Statistics</vt:lpstr>
      <vt:lpstr>PowerPoint Presentation</vt:lpstr>
      <vt:lpstr>PowerPoint Presentation</vt:lpstr>
      <vt:lpstr>PowerPoint Presentation</vt:lpstr>
      <vt:lpstr>Analysis Plan</vt:lpstr>
      <vt:lpstr>Analysis Plan Continued</vt:lpstr>
      <vt:lpstr>Common Inferential Statistics</vt:lpstr>
      <vt:lpstr>Regression</vt:lpstr>
      <vt:lpstr>Independent or Dependent Samples</vt:lpstr>
      <vt:lpstr>Independent or Dependent Samples</vt:lpstr>
      <vt:lpstr>PowerPoint Presentation</vt:lpstr>
      <vt:lpstr>Weights and Survey Sample Design</vt:lpstr>
      <vt:lpstr>Sample Weights</vt:lpstr>
      <vt:lpstr>Missing Data</vt:lpstr>
      <vt:lpstr>Missing Data</vt:lpstr>
      <vt:lpstr>Why should I worry about this? </vt:lpstr>
      <vt:lpstr>Missing Data</vt:lpstr>
      <vt:lpstr>Missing Data: MCAR</vt:lpstr>
      <vt:lpstr>Missing Data: MAR</vt:lpstr>
      <vt:lpstr>Missing Data: MNAR</vt:lpstr>
      <vt:lpstr>Missing Data: Strategies to Handle</vt:lpstr>
      <vt:lpstr>Missing Data: Strategies to Handle</vt:lpstr>
      <vt:lpstr>Missing Data: Strategies to Handle</vt:lpstr>
      <vt:lpstr>Missing Data: Our Advice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 Preparation and Analysis</dc:title>
  <dc:creator>Danielle Abraham</dc:creator>
  <cp:lastModifiedBy>Billioux, Veena</cp:lastModifiedBy>
  <cp:revision>54</cp:revision>
  <dcterms:created xsi:type="dcterms:W3CDTF">2016-11-30T21:38:12Z</dcterms:created>
  <dcterms:modified xsi:type="dcterms:W3CDTF">2023-11-17T01:29:39Z</dcterms:modified>
</cp:coreProperties>
</file>