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heme/theme2.xml" ContentType="application/vnd.openxmlformats-officedocument.theme+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notesSlides/notesSlide1.xml" ContentType="application/vnd.openxmlformats-officedocument.presentationml.notesSlide+xml"/>
  <Override PartName="/ppt/tags/tag7.xml" ContentType="application/vnd.openxmlformats-officedocument.presentationml.tags+xml"/>
  <Override PartName="/ppt/notesSlides/notesSlide2.xml" ContentType="application/vnd.openxmlformats-officedocument.presentationml.notesSlide+xml"/>
  <Override PartName="/ppt/tags/tag8.xml" ContentType="application/vnd.openxmlformats-officedocument.presentationml.tags+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p:sldMasterIdLst>
    <p:sldMasterId id="2147483648" r:id="rId1"/>
  </p:sldMasterIdLst>
  <p:notesMasterIdLst>
    <p:notesMasterId r:id="rId11"/>
  </p:notesMasterIdLst>
  <p:sldIdLst>
    <p:sldId id="256" r:id="rId2"/>
    <p:sldId id="257" r:id="rId3"/>
    <p:sldId id="258" r:id="rId4"/>
    <p:sldId id="259" r:id="rId5"/>
    <p:sldId id="260" r:id="rId6"/>
    <p:sldId id="261" r:id="rId7"/>
    <p:sldId id="262" r:id="rId8"/>
    <p:sldId id="263" r:id="rId9"/>
    <p:sldId id="264" r:id="rId10"/>
  </p:sldIdLst>
  <p:sldSz cx="12192000" cy="6858000"/>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1860" autoAdjust="0"/>
    <p:restoredTop sz="79399" autoAdjust="0"/>
  </p:normalViewPr>
  <p:slideViewPr>
    <p:cSldViewPr snapToGrid="0">
      <p:cViewPr varScale="1">
        <p:scale>
          <a:sx n="74" d="100"/>
          <a:sy n="74" d="100"/>
        </p:scale>
        <p:origin x="1326"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F25A8C7-CC1A-4A08-9B4B-31F43B054C7F}" type="datetimeFigureOut">
              <a:rPr lang="zh-CN" altLang="en-US" smtClean="0"/>
              <a:t>2023/1/13</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9E1B693-632D-4080-9CF6-EA28B66DC801}" type="slidenum">
              <a:rPr lang="zh-CN" altLang="en-US" smtClean="0"/>
              <a:t>‹#›</a:t>
            </a:fld>
            <a:endParaRPr lang="zh-CN" altLang="en-US"/>
          </a:p>
        </p:txBody>
      </p:sp>
    </p:spTree>
    <p:extLst>
      <p:ext uri="{BB962C8B-B14F-4D97-AF65-F5344CB8AC3E}">
        <p14:creationId xmlns:p14="http://schemas.microsoft.com/office/powerpoint/2010/main" val="35364213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en-US" b="1" dirty="0" err="1" smtClean="0">
                <a:effectLst>
                  <a:outerShdw blurRad="38100" dist="38100" dir="2700000" algn="tl">
                    <a:srgbClr val="000000">
                      <a:alpha val="43137"/>
                    </a:srgbClr>
                  </a:outerShdw>
                </a:effectLst>
              </a:rPr>
              <a:t>Mulan</a:t>
            </a:r>
            <a:r>
              <a:rPr lang="en-US" b="1" dirty="0" smtClean="0">
                <a:effectLst>
                  <a:outerShdw blurRad="38100" dist="38100" dir="2700000" algn="tl">
                    <a:srgbClr val="000000">
                      <a:alpha val="43137"/>
                    </a:srgbClr>
                  </a:outerShdw>
                </a:effectLst>
              </a:rPr>
              <a:t> Joins the Army</a:t>
            </a:r>
          </a:p>
          <a:p>
            <a:pPr marL="0" marR="0" indent="0" algn="l" defTabSz="914400" rtl="0" eaLnBrk="1" fontAlgn="auto" latinLnBrk="0" hangingPunct="1">
              <a:lnSpc>
                <a:spcPct val="100000"/>
              </a:lnSpc>
              <a:spcBef>
                <a:spcPts val="0"/>
              </a:spcBef>
              <a:spcAft>
                <a:spcPts val="0"/>
              </a:spcAft>
              <a:buClrTx/>
              <a:buSzTx/>
              <a:buFontTx/>
              <a:buNone/>
              <a:tabLst/>
              <a:defRPr/>
            </a:pPr>
            <a:r>
              <a:rPr lang="en-US" altLang="zh-CN" dirty="0" smtClean="0"/>
              <a:t>By Sergio Daub the</a:t>
            </a:r>
            <a:r>
              <a:rPr lang="en-US" altLang="zh-CN" baseline="0" dirty="0" smtClean="0"/>
              <a:t> third</a:t>
            </a:r>
            <a:endParaRPr lang="en-US" altLang="zh-CN" dirty="0" smtClean="0"/>
          </a:p>
          <a:p>
            <a:endParaRPr lang="en-US" b="1" dirty="0" smtClean="0">
              <a:effectLst>
                <a:outerShdw blurRad="38100" dist="38100" dir="2700000" algn="tl">
                  <a:srgbClr val="000000">
                    <a:alpha val="43137"/>
                  </a:srgbClr>
                </a:outerShdw>
              </a:effectLst>
            </a:endParaRPr>
          </a:p>
          <a:p>
            <a:endParaRPr lang="zh-CN" altLang="en-US" dirty="0"/>
          </a:p>
        </p:txBody>
      </p:sp>
      <p:sp>
        <p:nvSpPr>
          <p:cNvPr id="4" name="灯片编号占位符 3"/>
          <p:cNvSpPr>
            <a:spLocks noGrp="1"/>
          </p:cNvSpPr>
          <p:nvPr>
            <p:ph type="sldNum" sz="quarter" idx="10"/>
          </p:nvPr>
        </p:nvSpPr>
        <p:spPr/>
        <p:txBody>
          <a:bodyPr/>
          <a:lstStyle/>
          <a:p>
            <a:pPr marL="0" marR="0" lvl="0" indent="0" algn="r" defTabSz="914400" eaLnBrk="0" fontAlgn="base" latinLnBrk="0" hangingPunct="0">
              <a:lnSpc>
                <a:spcPct val="100000"/>
              </a:lnSpc>
              <a:spcBef>
                <a:spcPct val="0"/>
              </a:spcBef>
              <a:spcAft>
                <a:spcPct val="0"/>
              </a:spcAft>
              <a:buClrTx/>
              <a:buSzTx/>
              <a:buFontTx/>
              <a:buNone/>
              <a:defRPr/>
            </a:pPr>
            <a:fld id="{39AD698A-D66C-4FA1-BBD8-F72AE9E6E751}" type="slidenum">
              <a:rPr kumimoji="0" lang="zh-CN" altLang="en-US" sz="1200" b="0" i="0" u="none" strike="noStrike" kern="1200" cap="none" spc="0" normalizeH="0" baseline="0" noProof="0" smtClean="0">
                <a:ln>
                  <a:noFill/>
                </a:ln>
                <a:solidFill>
                  <a:prstClr val="black"/>
                </a:solidFill>
                <a:effectLst/>
                <a:uLnTx/>
                <a:uFillTx/>
                <a:latin typeface="Calibri" panose="020F0502020204030204" pitchFamily="34" charset="0"/>
                <a:ea typeface="微软雅黑" panose="020B0503020204020204" pitchFamily="34" charset="-122"/>
              </a:rPr>
              <a:t>1</a:t>
            </a:fld>
            <a:endParaRPr kumimoji="0" lang="zh-CN" altLang="en-US" sz="1200" b="0" i="0" u="none" strike="noStrike" kern="1200" cap="none" spc="0" normalizeH="0" baseline="0" noProof="0">
              <a:ln>
                <a:noFill/>
              </a:ln>
              <a:solidFill>
                <a:prstClr val="black"/>
              </a:solidFill>
              <a:effectLst/>
              <a:uLnTx/>
              <a:uFillTx/>
              <a:latin typeface="Calibri" panose="020F0502020204030204" pitchFamily="34" charset="0"/>
              <a:ea typeface="微软雅黑" panose="020B0503020204020204" pitchFamily="34" charset="-122"/>
            </a:endParaRPr>
          </a:p>
        </p:txBody>
      </p:sp>
    </p:spTree>
    <p:extLst>
      <p:ext uri="{BB962C8B-B14F-4D97-AF65-F5344CB8AC3E}">
        <p14:creationId xmlns:p14="http://schemas.microsoft.com/office/powerpoint/2010/main" val="419182169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dirty="0" smtClean="0"/>
              <a:t>History of the Tale of </a:t>
            </a:r>
            <a:r>
              <a:rPr lang="en-US" sz="1200" dirty="0" err="1" smtClean="0"/>
              <a:t>Mulan</a:t>
            </a:r>
            <a:endParaRPr lang="en-US" sz="1200"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US" sz="1200" dirty="0" smtClean="0"/>
              <a:t>The story of </a:t>
            </a:r>
            <a:r>
              <a:rPr lang="en-US" sz="1200" dirty="0" err="1" smtClean="0"/>
              <a:t>Mulan</a:t>
            </a:r>
            <a:r>
              <a:rPr lang="en-US" sz="1200" dirty="0" smtClean="0"/>
              <a:t> first made its appearance in China as an ancient Chinese  folk ballad. The story about </a:t>
            </a:r>
            <a:r>
              <a:rPr lang="en-US" sz="1200" dirty="0" err="1" smtClean="0"/>
              <a:t>Mulan</a:t>
            </a:r>
            <a:r>
              <a:rPr lang="en-US" sz="1200" dirty="0" smtClean="0"/>
              <a:t>, a warrior maiden who battled while dressed as a male soldier and shone, was retold for hundreds of years. The earliest written account of </a:t>
            </a:r>
            <a:r>
              <a:rPr lang="en-US" sz="1200" dirty="0" err="1" smtClean="0"/>
              <a:t>Mulan</a:t>
            </a:r>
            <a:r>
              <a:rPr lang="en-US" sz="1200" dirty="0" smtClean="0"/>
              <a:t> was in the Northern and Southern Dynasties, in a narrative poem called "</a:t>
            </a:r>
            <a:r>
              <a:rPr lang="en-US" sz="1200" dirty="0" err="1" smtClean="0"/>
              <a:t>Mulan</a:t>
            </a:r>
            <a:r>
              <a:rPr lang="en-US" sz="1200" dirty="0" smtClean="0"/>
              <a:t> </a:t>
            </a:r>
            <a:r>
              <a:rPr lang="en-US" sz="1200" dirty="0" err="1" smtClean="0"/>
              <a:t>Ci</a:t>
            </a:r>
            <a:r>
              <a:rPr lang="en-US" sz="1200" dirty="0" smtClean="0"/>
              <a:t>". It was written in the Northern Wei Dynasties, but also included in the Ancient and Modern Music Records of Chen in the Southern Dynasty. There are specific parts of the story that are present in its many retellings: a young woman takes the place of her elderly father in war, disguises as a man, serves her country, and returns home with honor and glory to resume her life as a woman. Many historians have written about this film because of its controversy, and the producer had to make a deal with Japanese authorities to distribute the film in Japanese occupied areas.</a:t>
            </a:r>
          </a:p>
          <a:p>
            <a:endParaRPr lang="en-US" dirty="0"/>
          </a:p>
        </p:txBody>
      </p:sp>
      <p:sp>
        <p:nvSpPr>
          <p:cNvPr id="4" name="Slide Number Placeholder 3"/>
          <p:cNvSpPr>
            <a:spLocks noGrp="1"/>
          </p:cNvSpPr>
          <p:nvPr>
            <p:ph type="sldNum" sz="quarter" idx="10"/>
          </p:nvPr>
        </p:nvSpPr>
        <p:spPr/>
        <p:txBody>
          <a:bodyPr/>
          <a:lstStyle/>
          <a:p>
            <a:fld id="{F9E1B693-632D-4080-9CF6-EA28B66DC801}" type="slidenum">
              <a:rPr lang="zh-CN" altLang="en-US" smtClean="0"/>
              <a:t>2</a:t>
            </a:fld>
            <a:endParaRPr lang="zh-CN" altLang="en-US"/>
          </a:p>
        </p:txBody>
      </p:sp>
    </p:spTree>
    <p:extLst>
      <p:ext uri="{BB962C8B-B14F-4D97-AF65-F5344CB8AC3E}">
        <p14:creationId xmlns:p14="http://schemas.microsoft.com/office/powerpoint/2010/main" val="294735315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ltLang="zh-CN" sz="1200" dirty="0" smtClean="0"/>
              <a:t>Plot</a:t>
            </a:r>
          </a:p>
          <a:p>
            <a:pPr marL="0" marR="0" indent="0" algn="l" defTabSz="914400" rtl="0" eaLnBrk="1" fontAlgn="auto" latinLnBrk="0" hangingPunct="1">
              <a:lnSpc>
                <a:spcPct val="100000"/>
              </a:lnSpc>
              <a:spcBef>
                <a:spcPts val="0"/>
              </a:spcBef>
              <a:spcAft>
                <a:spcPts val="0"/>
              </a:spcAft>
              <a:buClrTx/>
              <a:buSzTx/>
              <a:buFontTx/>
              <a:buNone/>
              <a:tabLst/>
              <a:defRPr/>
            </a:pPr>
            <a:r>
              <a:rPr lang="en-US" sz="1200" b="1" dirty="0" smtClean="0"/>
              <a:t>Hua </a:t>
            </a:r>
            <a:r>
              <a:rPr lang="en-US" sz="1200" b="1" dirty="0" err="1" smtClean="0"/>
              <a:t>Mulan</a:t>
            </a:r>
            <a:r>
              <a:rPr lang="en-US" sz="1200" dirty="0" smtClean="0"/>
              <a:t>, the heroine, is a young maiden who lives with her elderly father during the Northern Wei dynasty. </a:t>
            </a:r>
            <a:r>
              <a:rPr lang="en-US" sz="1200" dirty="0" err="1" smtClean="0"/>
              <a:t>Mulan</a:t>
            </a:r>
            <a:r>
              <a:rPr lang="en-US" sz="1200" dirty="0" smtClean="0"/>
              <a:t> is a mischievous girl who is also skilled in martial arts and archery as her father has raised her. After a day of hunting, she tricks some village people from the Li village into letting her go after setting up a ruse for an impossible archery challenge. Upon returning, she learns that her father has been conscripted for the war effort and decides to go in his stead.</a:t>
            </a:r>
          </a:p>
          <a:p>
            <a:endParaRPr lang="en-US" dirty="0"/>
          </a:p>
        </p:txBody>
      </p:sp>
      <p:sp>
        <p:nvSpPr>
          <p:cNvPr id="4" name="Slide Number Placeholder 3"/>
          <p:cNvSpPr>
            <a:spLocks noGrp="1"/>
          </p:cNvSpPr>
          <p:nvPr>
            <p:ph type="sldNum" sz="quarter" idx="10"/>
          </p:nvPr>
        </p:nvSpPr>
        <p:spPr/>
        <p:txBody>
          <a:bodyPr/>
          <a:lstStyle/>
          <a:p>
            <a:fld id="{F9E1B693-632D-4080-9CF6-EA28B66DC801}" type="slidenum">
              <a:rPr lang="zh-CN" altLang="en-US" smtClean="0"/>
              <a:t>3</a:t>
            </a:fld>
            <a:endParaRPr lang="zh-CN" altLang="en-US"/>
          </a:p>
        </p:txBody>
      </p:sp>
    </p:spTree>
    <p:extLst>
      <p:ext uri="{BB962C8B-B14F-4D97-AF65-F5344CB8AC3E}">
        <p14:creationId xmlns:p14="http://schemas.microsoft.com/office/powerpoint/2010/main" val="205974316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dirty="0" smtClean="0"/>
              <a:t>On the day of departure, </a:t>
            </a:r>
            <a:r>
              <a:rPr lang="en-US" sz="1200" dirty="0" err="1" smtClean="0"/>
              <a:t>Mulan</a:t>
            </a:r>
            <a:r>
              <a:rPr lang="en-US" sz="1200" dirty="0" smtClean="0"/>
              <a:t> is followed by two conscripts who take an interest in her. They question her designation and origin among other things before another conscript intervenes but </a:t>
            </a:r>
            <a:r>
              <a:rPr lang="en-US" sz="1200" dirty="0" err="1" smtClean="0"/>
              <a:t>Mulan</a:t>
            </a:r>
            <a:r>
              <a:rPr lang="en-US" sz="1200" dirty="0" smtClean="0"/>
              <a:t> puts an end to it with a show of </a:t>
            </a:r>
            <a:r>
              <a:rPr lang="en-US" sz="1400" dirty="0" smtClean="0"/>
              <a:t>humiliation</a:t>
            </a:r>
            <a:r>
              <a:rPr lang="en-US" sz="1200" dirty="0" smtClean="0"/>
              <a:t>. She stops at an inn and coincidentally sees the latter conscript who introduces himself as </a:t>
            </a:r>
            <a:r>
              <a:rPr lang="en-US" sz="1200" b="1" dirty="0" err="1" smtClean="0"/>
              <a:t>Yuandu</a:t>
            </a:r>
            <a:r>
              <a:rPr lang="en-US" sz="1200" b="1" dirty="0" smtClean="0"/>
              <a:t> Liu</a:t>
            </a:r>
            <a:r>
              <a:rPr lang="en-US" sz="1200" dirty="0" smtClean="0"/>
              <a:t>.</a:t>
            </a:r>
          </a:p>
          <a:p>
            <a:endParaRPr lang="en-US" dirty="0"/>
          </a:p>
        </p:txBody>
      </p:sp>
      <p:sp>
        <p:nvSpPr>
          <p:cNvPr id="4" name="Slide Number Placeholder 3"/>
          <p:cNvSpPr>
            <a:spLocks noGrp="1"/>
          </p:cNvSpPr>
          <p:nvPr>
            <p:ph type="sldNum" sz="quarter" idx="10"/>
          </p:nvPr>
        </p:nvSpPr>
        <p:spPr/>
        <p:txBody>
          <a:bodyPr/>
          <a:lstStyle/>
          <a:p>
            <a:fld id="{F9E1B693-632D-4080-9CF6-EA28B66DC801}" type="slidenum">
              <a:rPr lang="zh-CN" altLang="en-US" smtClean="0"/>
              <a:t>4</a:t>
            </a:fld>
            <a:endParaRPr lang="zh-CN" altLang="en-US"/>
          </a:p>
        </p:txBody>
      </p:sp>
    </p:spTree>
    <p:extLst>
      <p:ext uri="{BB962C8B-B14F-4D97-AF65-F5344CB8AC3E}">
        <p14:creationId xmlns:p14="http://schemas.microsoft.com/office/powerpoint/2010/main" val="218526548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t>For the next three years, </a:t>
            </a:r>
            <a:r>
              <a:rPr lang="en-US" dirty="0" err="1" smtClean="0"/>
              <a:t>Mulan</a:t>
            </a:r>
            <a:r>
              <a:rPr lang="en-US" dirty="0" smtClean="0"/>
              <a:t> and </a:t>
            </a:r>
            <a:r>
              <a:rPr lang="en-US" dirty="0" err="1" smtClean="0"/>
              <a:t>Yuandu</a:t>
            </a:r>
            <a:r>
              <a:rPr lang="en-US" dirty="0" smtClean="0"/>
              <a:t> work together to protect the border from the barbarian army. </a:t>
            </a:r>
            <a:r>
              <a:rPr lang="en-US" dirty="0" err="1" smtClean="0"/>
              <a:t>Yuandu</a:t>
            </a:r>
            <a:r>
              <a:rPr lang="en-US" dirty="0" smtClean="0"/>
              <a:t> reports to </a:t>
            </a:r>
            <a:r>
              <a:rPr lang="en-US" dirty="0" err="1" smtClean="0"/>
              <a:t>Mulan</a:t>
            </a:r>
            <a:r>
              <a:rPr lang="en-US" dirty="0" smtClean="0"/>
              <a:t> of a secret assault but says the commander is in denial after becoming complacent leading him to underestimate the enemy. </a:t>
            </a:r>
            <a:r>
              <a:rPr lang="en-US" dirty="0" err="1" smtClean="0"/>
              <a:t>Mulan</a:t>
            </a:r>
            <a:r>
              <a:rPr lang="en-US" dirty="0" smtClean="0"/>
              <a:t> and </a:t>
            </a:r>
            <a:r>
              <a:rPr lang="en-US" dirty="0" err="1" smtClean="0"/>
              <a:t>Yuandu</a:t>
            </a:r>
            <a:r>
              <a:rPr lang="en-US" dirty="0" smtClean="0"/>
              <a:t> manage to get approval of a reconnaissance mission to prove the assault. </a:t>
            </a:r>
            <a:r>
              <a:rPr lang="en-US" dirty="0" err="1" smtClean="0"/>
              <a:t>Yuandu</a:t>
            </a:r>
            <a:r>
              <a:rPr lang="en-US" dirty="0" smtClean="0"/>
              <a:t> and </a:t>
            </a:r>
            <a:r>
              <a:rPr lang="en-US" dirty="0" err="1" smtClean="0"/>
              <a:t>Mulan</a:t>
            </a:r>
            <a:r>
              <a:rPr lang="en-US" dirty="0" smtClean="0"/>
              <a:t> split up, having disguised a barbarian hunter and women respectively, to find the location of the army. </a:t>
            </a:r>
            <a:r>
              <a:rPr lang="en-US" dirty="0" err="1" smtClean="0"/>
              <a:t>Mulan</a:t>
            </a:r>
            <a:r>
              <a:rPr lang="en-US" dirty="0" smtClean="0"/>
              <a:t> is eventually stopped by two barbarian guards who she deceives into disclosing their army numbers. After acquiring further proof by dispatching a barbarian messenger she returns and reports directly to the Marshal her findings. The commander, who has been bribed by the enemy generals, refutes her claims saying it is all a decoy. Frustrated and persistent, </a:t>
            </a:r>
            <a:r>
              <a:rPr lang="en-US" dirty="0" err="1" smtClean="0"/>
              <a:t>Mulan</a:t>
            </a:r>
            <a:r>
              <a:rPr lang="en-US" dirty="0" smtClean="0"/>
              <a:t> continues to make preparations in secret and on the day of the attack, they manage to strategically reclaim their city as the commander is found guilty of being a traitor and is executed.</a:t>
            </a:r>
          </a:p>
          <a:p>
            <a:endParaRPr lang="en-US" dirty="0"/>
          </a:p>
        </p:txBody>
      </p:sp>
      <p:sp>
        <p:nvSpPr>
          <p:cNvPr id="4" name="Slide Number Placeholder 3"/>
          <p:cNvSpPr>
            <a:spLocks noGrp="1"/>
          </p:cNvSpPr>
          <p:nvPr>
            <p:ph type="sldNum" sz="quarter" idx="10"/>
          </p:nvPr>
        </p:nvSpPr>
        <p:spPr/>
        <p:txBody>
          <a:bodyPr/>
          <a:lstStyle/>
          <a:p>
            <a:fld id="{F9E1B693-632D-4080-9CF6-EA28B66DC801}" type="slidenum">
              <a:rPr lang="zh-CN" altLang="en-US" smtClean="0"/>
              <a:t>5</a:t>
            </a:fld>
            <a:endParaRPr lang="zh-CN" altLang="en-US"/>
          </a:p>
        </p:txBody>
      </p:sp>
    </p:spTree>
    <p:extLst>
      <p:ext uri="{BB962C8B-B14F-4D97-AF65-F5344CB8AC3E}">
        <p14:creationId xmlns:p14="http://schemas.microsoft.com/office/powerpoint/2010/main" val="278675258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dirty="0" smtClean="0"/>
              <a:t>Returning to the Imperial capital, </a:t>
            </a:r>
            <a:r>
              <a:rPr lang="en-US" sz="1200" dirty="0" err="1" smtClean="0"/>
              <a:t>Mulan</a:t>
            </a:r>
            <a:r>
              <a:rPr lang="en-US" sz="1200" dirty="0" smtClean="0"/>
              <a:t> is offered a position in the Emperor's court. She turns the position down, asking only to return to her home. Returning to her feminine persona, she then marries </a:t>
            </a:r>
            <a:r>
              <a:rPr lang="en-US" sz="1200" dirty="0" err="1" smtClean="0"/>
              <a:t>Yuandu</a:t>
            </a:r>
            <a:r>
              <a:rPr lang="en-US" sz="1200" dirty="0" smtClean="0"/>
              <a:t>. After her heroic achievements and brave service to the State, </a:t>
            </a:r>
            <a:r>
              <a:rPr lang="en-US" sz="1200" dirty="0" err="1" smtClean="0"/>
              <a:t>Mulan</a:t>
            </a:r>
            <a:r>
              <a:rPr lang="en-US" sz="1200" dirty="0" smtClean="0"/>
              <a:t> finally reveals her life as a woman while Liu symbolically restores the conventional male role.</a:t>
            </a:r>
            <a:endParaRPr lang="en-US" dirty="0"/>
          </a:p>
        </p:txBody>
      </p:sp>
      <p:sp>
        <p:nvSpPr>
          <p:cNvPr id="4" name="Slide Number Placeholder 3"/>
          <p:cNvSpPr>
            <a:spLocks noGrp="1"/>
          </p:cNvSpPr>
          <p:nvPr>
            <p:ph type="sldNum" sz="quarter" idx="10"/>
          </p:nvPr>
        </p:nvSpPr>
        <p:spPr/>
        <p:txBody>
          <a:bodyPr/>
          <a:lstStyle/>
          <a:p>
            <a:fld id="{F9E1B693-632D-4080-9CF6-EA28B66DC801}" type="slidenum">
              <a:rPr lang="zh-CN" altLang="en-US" smtClean="0"/>
              <a:t>6</a:t>
            </a:fld>
            <a:endParaRPr lang="zh-CN" altLang="en-US"/>
          </a:p>
        </p:txBody>
      </p:sp>
    </p:spTree>
    <p:extLst>
      <p:ext uri="{BB962C8B-B14F-4D97-AF65-F5344CB8AC3E}">
        <p14:creationId xmlns:p14="http://schemas.microsoft.com/office/powerpoint/2010/main" val="131341555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Themes</a:t>
            </a:r>
          </a:p>
          <a:p>
            <a:pPr marL="0" marR="0" indent="0" algn="l" defTabSz="914400" rtl="0" eaLnBrk="1" fontAlgn="auto" latinLnBrk="0" hangingPunct="1">
              <a:lnSpc>
                <a:spcPct val="100000"/>
              </a:lnSpc>
              <a:spcBef>
                <a:spcPts val="0"/>
              </a:spcBef>
              <a:spcAft>
                <a:spcPts val="0"/>
              </a:spcAft>
              <a:buClrTx/>
              <a:buSzTx/>
              <a:buFontTx/>
              <a:buNone/>
              <a:tabLst/>
              <a:defRPr/>
            </a:pPr>
            <a:r>
              <a:rPr lang="en-US" sz="1200" dirty="0" smtClean="0"/>
              <a:t>Themes of warfare and feminism can be identified throughout the movie. In 1939, the movie premiered in theaters, and China was suffering from the Second Sino-Japanese War. This film significantly glorified warfare and focused on the fame and recognition of soldiers received from serving the nation. The movie is a blend of modern and urban thoughts along with traditional cultural ideas. When China citizens needed the motivation to defend the nation from foreign aggression, the film helped inspire Chinese people to enlist and liberate their country from Japanese occupation. </a:t>
            </a:r>
            <a:r>
              <a:rPr lang="en-US" sz="1200" i="1" dirty="0" err="1" smtClean="0"/>
              <a:t>Mulan</a:t>
            </a:r>
            <a:r>
              <a:rPr lang="en-US" sz="1200" i="1" dirty="0" smtClean="0"/>
              <a:t> Joins the Army</a:t>
            </a:r>
            <a:r>
              <a:rPr lang="en-US" sz="1200" dirty="0" smtClean="0"/>
              <a:t> was rich in "double entendre" dialogue and was one of the primary tools to convey the political </a:t>
            </a:r>
            <a:r>
              <a:rPr lang="en-US" sz="1200" dirty="0" err="1" smtClean="0"/>
              <a:t>message.The</a:t>
            </a:r>
            <a:r>
              <a:rPr lang="en-US" sz="1200" dirty="0" smtClean="0"/>
              <a:t> author underlines the idea of a citizen's duty, not only to one's family but to the country as a whole, by describing </a:t>
            </a:r>
            <a:r>
              <a:rPr lang="en-US" sz="1200" dirty="0" err="1" smtClean="0"/>
              <a:t>Mulan's</a:t>
            </a:r>
            <a:r>
              <a:rPr lang="en-US" sz="1200" dirty="0" smtClean="0"/>
              <a:t> life after her heroic acts. During the isolated island period in Shanghai, the release of </a:t>
            </a:r>
            <a:r>
              <a:rPr lang="en-US" sz="1200" dirty="0" err="1" smtClean="0"/>
              <a:t>Mulan</a:t>
            </a:r>
            <a:r>
              <a:rPr lang="en-US" sz="1200" dirty="0" smtClean="0"/>
              <a:t> was a huge hit. This was because citizens were oppressed and </a:t>
            </a:r>
            <a:r>
              <a:rPr lang="en-US" sz="1200" dirty="0" err="1" smtClean="0"/>
              <a:t>Mulan's</a:t>
            </a:r>
            <a:r>
              <a:rPr lang="en-US" sz="1200" dirty="0" smtClean="0"/>
              <a:t> acts inspired patriotic thoughts in people's minds.</a:t>
            </a:r>
          </a:p>
          <a:p>
            <a:endParaRPr lang="en-US" dirty="0"/>
          </a:p>
        </p:txBody>
      </p:sp>
      <p:sp>
        <p:nvSpPr>
          <p:cNvPr id="4" name="Slide Number Placeholder 3"/>
          <p:cNvSpPr>
            <a:spLocks noGrp="1"/>
          </p:cNvSpPr>
          <p:nvPr>
            <p:ph type="sldNum" sz="quarter" idx="10"/>
          </p:nvPr>
        </p:nvSpPr>
        <p:spPr/>
        <p:txBody>
          <a:bodyPr/>
          <a:lstStyle/>
          <a:p>
            <a:fld id="{F9E1B693-632D-4080-9CF6-EA28B66DC801}" type="slidenum">
              <a:rPr lang="zh-CN" altLang="en-US" smtClean="0"/>
              <a:t>7</a:t>
            </a:fld>
            <a:endParaRPr lang="zh-CN" altLang="en-US"/>
          </a:p>
        </p:txBody>
      </p:sp>
    </p:spTree>
    <p:extLst>
      <p:ext uri="{BB962C8B-B14F-4D97-AF65-F5344CB8AC3E}">
        <p14:creationId xmlns:p14="http://schemas.microsoft.com/office/powerpoint/2010/main" val="387842777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dirty="0" smtClean="0"/>
              <a:t>During the male dominated time period in China, women were supposed to raise children, do housework and rarely involved themselves in politics. </a:t>
            </a:r>
            <a:r>
              <a:rPr lang="en-US" sz="1200" dirty="0" err="1" smtClean="0"/>
              <a:t>Mulan</a:t>
            </a:r>
            <a:r>
              <a:rPr lang="en-US" sz="1200" dirty="0" smtClean="0"/>
              <a:t> brought on the idea of women challenging  the traditional, social and sexual orders. The ambiguity of modern women brought out different ideas in many aspects like culture, class, generation, and ethnicity. However, these female models shown through big screens inspired women to step up in those areas and begin to show their political potential. When most of the men in China enlisted in the army to defeat the Japanese, women started to step into the workforce to sustain the economy. With the political allegory, the director describes an issue that is mentioned multiple times in the movie: Chinese men are not able to protect their motherland. Also from the 1920s and 1930s, the concept of "New Woman" emerged in the media. The image of "modern </a:t>
            </a:r>
            <a:r>
              <a:rPr lang="en-US" sz="1200" dirty="0" err="1" smtClean="0"/>
              <a:t>Mulans</a:t>
            </a:r>
            <a:r>
              <a:rPr lang="en-US" sz="1200" dirty="0" smtClean="0"/>
              <a:t>" had sparked off debates over gender, modernity, and the changing relationships in early 20th century China. Bu </a:t>
            </a:r>
            <a:r>
              <a:rPr lang="en-US" sz="1200" dirty="0" err="1" smtClean="0"/>
              <a:t>Wancang</a:t>
            </a:r>
            <a:r>
              <a:rPr lang="en-US" sz="1200" dirty="0" smtClean="0"/>
              <a:t> also brings up the topic of hetero and homosexuality of the "mischievous tomboy" character despite the conservative views of the public. The theme of New Woman encouraged the aspirations of women to pursue equal education, employment, and political representation as men.</a:t>
            </a:r>
          </a:p>
          <a:p>
            <a:endParaRPr lang="en-US" dirty="0"/>
          </a:p>
        </p:txBody>
      </p:sp>
      <p:sp>
        <p:nvSpPr>
          <p:cNvPr id="4" name="Slide Number Placeholder 3"/>
          <p:cNvSpPr>
            <a:spLocks noGrp="1"/>
          </p:cNvSpPr>
          <p:nvPr>
            <p:ph type="sldNum" sz="quarter" idx="10"/>
          </p:nvPr>
        </p:nvSpPr>
        <p:spPr/>
        <p:txBody>
          <a:bodyPr/>
          <a:lstStyle/>
          <a:p>
            <a:fld id="{F9E1B693-632D-4080-9CF6-EA28B66DC801}" type="slidenum">
              <a:rPr lang="zh-CN" altLang="en-US" smtClean="0"/>
              <a:t>8</a:t>
            </a:fld>
            <a:endParaRPr lang="zh-CN" altLang="en-US"/>
          </a:p>
        </p:txBody>
      </p:sp>
    </p:spTree>
    <p:extLst>
      <p:ext uri="{BB962C8B-B14F-4D97-AF65-F5344CB8AC3E}">
        <p14:creationId xmlns:p14="http://schemas.microsoft.com/office/powerpoint/2010/main" val="1294506879"/>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bg>
      <p:bgPr>
        <a:blipFill rotWithShape="1">
          <a:blip r:embed="rId2"/>
          <a:stretch>
            <a:fillRect/>
          </a:stretch>
        </a:blipFill>
        <a:effectLst/>
      </p:bgPr>
    </p:bg>
    <p:spTree>
      <p:nvGrpSpPr>
        <p:cNvPr id="1" name=""/>
        <p:cNvGrpSpPr/>
        <p:nvPr/>
      </p:nvGrpSpPr>
      <p:grpSpPr>
        <a:xfrm>
          <a:off x="0" y="0"/>
          <a:ext cx="0" cy="0"/>
          <a:chOff x="0" y="0"/>
          <a:chExt cx="0" cy="0"/>
        </a:xfrm>
      </p:grpSpPr>
      <p:sp>
        <p:nvSpPr>
          <p:cNvPr id="2" name="标题 1"/>
          <p:cNvSpPr>
            <a:spLocks noGrp="1"/>
          </p:cNvSpPr>
          <p:nvPr>
            <p:ph type="ctrTitle" hasCustomPrompt="1"/>
          </p:nvPr>
        </p:nvSpPr>
        <p:spPr>
          <a:xfrm>
            <a:off x="1524000" y="1854199"/>
            <a:ext cx="9144000" cy="1655763"/>
          </a:xfrm>
        </p:spPr>
        <p:txBody>
          <a:bodyPr anchor="b">
            <a:normAutofit/>
          </a:bodyPr>
          <a:lstStyle>
            <a:lvl1pPr algn="ctr">
              <a:defRPr sz="7200" b="0"/>
            </a:lvl1pPr>
          </a:lstStyle>
          <a:p>
            <a:r>
              <a:rPr lang="zh-CN" altLang="en-US" dirty="0"/>
              <a:t>单击此处编辑标题</a:t>
            </a:r>
          </a:p>
        </p:txBody>
      </p:sp>
      <p:sp>
        <p:nvSpPr>
          <p:cNvPr id="3" name="副标题 2"/>
          <p:cNvSpPr>
            <a:spLocks noGrp="1"/>
          </p:cNvSpPr>
          <p:nvPr>
            <p:ph type="subTitle" idx="1"/>
          </p:nvPr>
        </p:nvSpPr>
        <p:spPr>
          <a:xfrm>
            <a:off x="1524000" y="3602038"/>
            <a:ext cx="9144000" cy="1655762"/>
          </a:xfrm>
        </p:spPr>
        <p:txBody>
          <a:bodyPr>
            <a:normAutofit/>
          </a:bodyPr>
          <a:lstStyle>
            <a:lvl1pPr marL="0" indent="0" algn="ctr">
              <a:buNone/>
              <a:defRPr sz="1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dirty="0"/>
              <a:t>单击此处编辑母版副标题样式</a:t>
            </a:r>
          </a:p>
        </p:txBody>
      </p:sp>
      <p:sp>
        <p:nvSpPr>
          <p:cNvPr id="4" name="日期占位符 3"/>
          <p:cNvSpPr>
            <a:spLocks noGrp="1"/>
          </p:cNvSpPr>
          <p:nvPr>
            <p:ph type="dt" sz="half" idx="10"/>
          </p:nvPr>
        </p:nvSpPr>
        <p:spPr/>
        <p:txBody>
          <a:bodyPr/>
          <a:lstStyle/>
          <a:p>
            <a:fld id="{D997B5FA-0921-464F-AAE1-844C04324D75}" type="datetimeFigureOut">
              <a:rPr lang="zh-CN" altLang="en-US" smtClean="0"/>
              <a:t>2023/1/13</a:t>
            </a:fld>
            <a:endParaRPr lang="zh-CN" altLang="en-US" dirty="0"/>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t>‹#›</a:t>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bg>
      <p:bgPr>
        <a:blipFill rotWithShape="1">
          <a:blip r:embed="rId2"/>
          <a:stretch>
            <a:fillRect/>
          </a:stretch>
        </a:blipFill>
        <a:effectLst/>
      </p:bgPr>
    </p:bg>
    <p:spTree>
      <p:nvGrpSpPr>
        <p:cNvPr id="1" name=""/>
        <p:cNvGrpSpPr/>
        <p:nvPr/>
      </p:nvGrpSpPr>
      <p:grpSpPr>
        <a:xfrm>
          <a:off x="0" y="0"/>
          <a:ext cx="0" cy="0"/>
          <a:chOff x="0" y="0"/>
          <a:chExt cx="0" cy="0"/>
        </a:xfrm>
      </p:grpSpPr>
      <p:sp>
        <p:nvSpPr>
          <p:cNvPr id="2" name="标题 1"/>
          <p:cNvSpPr>
            <a:spLocks noGrp="1"/>
          </p:cNvSpPr>
          <p:nvPr>
            <p:ph type="title"/>
          </p:nvPr>
        </p:nvSpPr>
        <p:spPr/>
        <p:txBody>
          <a:bodyPr anchor="ctr" anchorCtr="0"/>
          <a:lstStyle/>
          <a:p>
            <a:r>
              <a:rPr lang="zh-CN" altLang="en-US" dirty="0"/>
              <a:t>单击此处编辑母版标题样式</a:t>
            </a:r>
          </a:p>
        </p:txBody>
      </p:sp>
      <p:sp>
        <p:nvSpPr>
          <p:cNvPr id="3" name="内容占位符 2"/>
          <p:cNvSpPr>
            <a:spLocks noGrp="1"/>
          </p:cNvSpPr>
          <p:nvPr>
            <p:ph idx="1"/>
          </p:nvPr>
        </p:nvSpPr>
        <p:spPr/>
        <p:txBody>
          <a:bodyPr/>
          <a:lstStyle>
            <a:lvl1pPr>
              <a:defRPr sz="2400"/>
            </a:lvl1pPr>
            <a:lvl2pPr>
              <a:defRPr sz="2000"/>
            </a:lvl2pPr>
            <a:lvl3pPr>
              <a:defRPr sz="1800"/>
            </a:lvl3pPr>
            <a:lvl4pPr>
              <a:defRPr sz="1800"/>
            </a:lvl4pPr>
            <a:lvl5pPr>
              <a:defRPr sz="1800"/>
            </a:lvl5p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4" name="日期占位符 3"/>
          <p:cNvSpPr>
            <a:spLocks noGrp="1"/>
          </p:cNvSpPr>
          <p:nvPr>
            <p:ph type="dt" sz="half" idx="10"/>
          </p:nvPr>
        </p:nvSpPr>
        <p:spPr/>
        <p:txBody>
          <a:bodyPr/>
          <a:lstStyle/>
          <a:p>
            <a:fld id="{760FBDFE-C587-4B4C-A407-44438C67B59E}" type="datetimeFigureOut">
              <a:rPr lang="zh-CN" altLang="en-US" smtClean="0"/>
              <a:t>2023/1/13</a:t>
            </a:fld>
            <a:endParaRPr lang="zh-CN" altLang="en-US" dirty="0"/>
          </a:p>
        </p:txBody>
      </p:sp>
      <p:sp>
        <p:nvSpPr>
          <p:cNvPr id="5" name="页脚占位符 4"/>
          <p:cNvSpPr>
            <a:spLocks noGrp="1"/>
          </p:cNvSpPr>
          <p:nvPr>
            <p:ph type="ftr" sz="quarter" idx="11"/>
          </p:nvPr>
        </p:nvSpPr>
        <p:spPr/>
        <p:txBody>
          <a:bodyPr/>
          <a:lstStyle/>
          <a:p>
            <a:endParaRPr lang="zh-CN" altLang="en-US" dirty="0"/>
          </a:p>
        </p:txBody>
      </p:sp>
      <p:sp>
        <p:nvSpPr>
          <p:cNvPr id="6" name="灯片编号占位符 5"/>
          <p:cNvSpPr>
            <a:spLocks noGrp="1"/>
          </p:cNvSpPr>
          <p:nvPr>
            <p:ph type="sldNum" sz="quarter" idx="12"/>
          </p:nvPr>
        </p:nvSpPr>
        <p:spPr/>
        <p:txBody>
          <a:bodyPr/>
          <a:lstStyle/>
          <a:p>
            <a:fld id="{49AE70B2-8BF9-45C0-BB95-33D1B9D3A854}" type="slidenum">
              <a:rPr lang="zh-CN" altLang="en-US" smtClean="0"/>
              <a:t>‹#›</a:t>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userDrawn="1">
  <p:cSld name="节标题">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20DD7636-5BE1-44BC-BB5F-15739D9E18E1}" type="datetimeFigureOut">
              <a:rPr lang="zh-CN" altLang="en-US" smtClean="0"/>
              <a:t>2023/1/13</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E87C0E1D-24C4-406F-9615-DBDA8D2D1F93}" type="slidenum">
              <a:rPr lang="zh-CN" altLang="en-US" smtClean="0"/>
              <a:t>‹#›</a:t>
            </a:fld>
            <a:endParaRPr lang="zh-CN" altLang="en-US"/>
          </a:p>
        </p:txBody>
      </p:sp>
      <p:sp>
        <p:nvSpPr>
          <p:cNvPr id="5" name="标题 4"/>
          <p:cNvSpPr>
            <a:spLocks noGrp="1"/>
          </p:cNvSpPr>
          <p:nvPr>
            <p:ph type="title" hasCustomPrompt="1"/>
          </p:nvPr>
        </p:nvSpPr>
        <p:spPr>
          <a:xfrm>
            <a:off x="838200" y="2187443"/>
            <a:ext cx="10515600" cy="2483115"/>
          </a:xfrm>
        </p:spPr>
        <p:txBody>
          <a:bodyPr>
            <a:normAutofit/>
          </a:bodyPr>
          <a:lstStyle>
            <a:lvl1pPr algn="ctr">
              <a:defRPr sz="6000" b="0"/>
            </a:lvl1pPr>
          </a:lstStyle>
          <a:p>
            <a:r>
              <a:rPr lang="zh-CN" altLang="en-US" dirty="0"/>
              <a:t>单击此处编辑标题</a:t>
            </a: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nchor="ctr" anchorCtr="0"/>
          <a:lstStyle/>
          <a:p>
            <a:r>
              <a:rPr lang="zh-CN" altLang="en-US"/>
              <a:t>单击此处编辑母版标题样式</a:t>
            </a:r>
          </a:p>
        </p:txBody>
      </p:sp>
      <p:sp>
        <p:nvSpPr>
          <p:cNvPr id="3" name="内容占位符 2"/>
          <p:cNvSpPr>
            <a:spLocks noGrp="1"/>
          </p:cNvSpPr>
          <p:nvPr>
            <p:ph sz="half" idx="1"/>
          </p:nvPr>
        </p:nvSpPr>
        <p:spPr>
          <a:xfrm>
            <a:off x="838200" y="1825625"/>
            <a:ext cx="5181600" cy="4351338"/>
          </a:xfrm>
        </p:spPr>
        <p:txBody>
          <a:body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4" name="内容占位符 3"/>
          <p:cNvSpPr>
            <a:spLocks noGrp="1"/>
          </p:cNvSpPr>
          <p:nvPr>
            <p:ph sz="half" idx="2"/>
          </p:nvPr>
        </p:nvSpPr>
        <p:spPr>
          <a:xfrm>
            <a:off x="6172200" y="1825625"/>
            <a:ext cx="5181600" cy="4351338"/>
          </a:xfrm>
        </p:spPr>
        <p:txBody>
          <a:body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5" name="日期占位符 4"/>
          <p:cNvSpPr>
            <a:spLocks noGrp="1"/>
          </p:cNvSpPr>
          <p:nvPr>
            <p:ph type="dt" sz="half" idx="10"/>
          </p:nvPr>
        </p:nvSpPr>
        <p:spPr/>
        <p:txBody>
          <a:bodyPr/>
          <a:lstStyle/>
          <a:p>
            <a:fld id="{760FBDFE-C587-4B4C-A407-44438C67B59E}" type="datetimeFigureOut">
              <a:rPr lang="zh-CN" altLang="en-US" smtClean="0"/>
              <a:t>2023/1/13</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49AE70B2-8BF9-45C0-BB95-33D1B9D3A854}" type="slidenum">
              <a:rPr lang="zh-CN" altLang="en-US" smtClean="0"/>
              <a:t>‹#›</a:t>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nchor="ctr" anchorCtr="0"/>
          <a:lstStyle/>
          <a:p>
            <a:r>
              <a:rPr lang="zh-CN" altLang="en-US"/>
              <a:t>单击此处编辑母版标题样式</a:t>
            </a:r>
          </a:p>
        </p:txBody>
      </p:sp>
      <p:sp>
        <p:nvSpPr>
          <p:cNvPr id="3" name="文本占位符 2"/>
          <p:cNvSpPr>
            <a:spLocks noGrp="1"/>
          </p:cNvSpPr>
          <p:nvPr>
            <p:ph type="body" idx="1"/>
          </p:nvPr>
        </p:nvSpPr>
        <p:spPr>
          <a:xfrm>
            <a:off x="839788" y="1744961"/>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dirty="0"/>
              <a:t>单击此处编辑母版文本样式</a:t>
            </a:r>
          </a:p>
        </p:txBody>
      </p:sp>
      <p:sp>
        <p:nvSpPr>
          <p:cNvPr id="4" name="内容占位符 3"/>
          <p:cNvSpPr>
            <a:spLocks noGrp="1"/>
          </p:cNvSpPr>
          <p:nvPr>
            <p:ph sz="half" idx="2"/>
          </p:nvPr>
        </p:nvSpPr>
        <p:spPr>
          <a:xfrm>
            <a:off x="839788" y="2615609"/>
            <a:ext cx="5157787" cy="3574054"/>
          </a:xfrm>
        </p:spPr>
        <p:txBody>
          <a:body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5" name="文本占位符 4"/>
          <p:cNvSpPr>
            <a:spLocks noGrp="1"/>
          </p:cNvSpPr>
          <p:nvPr>
            <p:ph type="body" sz="quarter" idx="3"/>
          </p:nvPr>
        </p:nvSpPr>
        <p:spPr>
          <a:xfrm>
            <a:off x="6172200" y="1744961"/>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dirty="0"/>
              <a:t>单击此处编辑母版文本样式</a:t>
            </a:r>
          </a:p>
        </p:txBody>
      </p:sp>
      <p:sp>
        <p:nvSpPr>
          <p:cNvPr id="6" name="内容占位符 5"/>
          <p:cNvSpPr>
            <a:spLocks noGrp="1"/>
          </p:cNvSpPr>
          <p:nvPr>
            <p:ph sz="quarter" idx="4"/>
          </p:nvPr>
        </p:nvSpPr>
        <p:spPr>
          <a:xfrm>
            <a:off x="6172200" y="2615609"/>
            <a:ext cx="5183188" cy="3574054"/>
          </a:xfrm>
        </p:spPr>
        <p:txBody>
          <a:body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7" name="日期占位符 6"/>
          <p:cNvSpPr>
            <a:spLocks noGrp="1"/>
          </p:cNvSpPr>
          <p:nvPr>
            <p:ph type="dt" sz="half" idx="10"/>
          </p:nvPr>
        </p:nvSpPr>
        <p:spPr/>
        <p:txBody>
          <a:bodyPr/>
          <a:lstStyle/>
          <a:p>
            <a:fld id="{760FBDFE-C587-4B4C-A407-44438C67B59E}" type="datetimeFigureOut">
              <a:rPr lang="zh-CN" altLang="en-US" smtClean="0"/>
              <a:t>2023/1/13</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49AE70B2-8BF9-45C0-BB95-33D1B9D3A854}" type="slidenum">
              <a:rPr lang="zh-CN" altLang="en-US" smtClean="0"/>
              <a:t>‹#›</a:t>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userDrawn="1">
  <p:cSld name="仅标题">
    <p:spTree>
      <p:nvGrpSpPr>
        <p:cNvPr id="1" name=""/>
        <p:cNvGrpSpPr/>
        <p:nvPr/>
      </p:nvGrpSpPr>
      <p:grpSpPr>
        <a:xfrm>
          <a:off x="0" y="0"/>
          <a:ext cx="0" cy="0"/>
          <a:chOff x="0" y="0"/>
          <a:chExt cx="0" cy="0"/>
        </a:xfrm>
      </p:grpSpPr>
      <p:sp>
        <p:nvSpPr>
          <p:cNvPr id="2" name="标题 1"/>
          <p:cNvSpPr>
            <a:spLocks noGrp="1"/>
          </p:cNvSpPr>
          <p:nvPr>
            <p:ph type="title" hasCustomPrompt="1"/>
          </p:nvPr>
        </p:nvSpPr>
        <p:spPr>
          <a:xfrm>
            <a:off x="3238500" y="2159000"/>
            <a:ext cx="5715000" cy="1382450"/>
          </a:xfrm>
        </p:spPr>
        <p:txBody>
          <a:bodyPr anchor="b" anchorCtr="0">
            <a:normAutofit/>
          </a:bodyPr>
          <a:lstStyle>
            <a:lvl1pPr algn="ctr">
              <a:defRPr sz="8000" b="0">
                <a:solidFill>
                  <a:schemeClr val="tx1"/>
                </a:solidFill>
              </a:defRPr>
            </a:lvl1pPr>
          </a:lstStyle>
          <a:p>
            <a:r>
              <a:rPr lang="zh-CN" altLang="en-US" dirty="0"/>
              <a:t>编辑标题</a:t>
            </a:r>
          </a:p>
        </p:txBody>
      </p:sp>
      <p:sp>
        <p:nvSpPr>
          <p:cNvPr id="3" name="日期占位符 2"/>
          <p:cNvSpPr>
            <a:spLocks noGrp="1"/>
          </p:cNvSpPr>
          <p:nvPr>
            <p:ph type="dt" sz="half" idx="10"/>
          </p:nvPr>
        </p:nvSpPr>
        <p:spPr/>
        <p:txBody>
          <a:bodyPr/>
          <a:lstStyle/>
          <a:p>
            <a:fld id="{20DD7636-5BE1-44BC-BB5F-15739D9E18E1}" type="datetimeFigureOut">
              <a:rPr lang="zh-CN" altLang="en-US" smtClean="0"/>
              <a:t>2023/1/13</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E87C0E1D-24C4-406F-9615-DBDA8D2D1F93}" type="slidenum">
              <a:rPr lang="zh-CN" altLang="en-US" smtClean="0"/>
              <a:t>‹#›</a:t>
            </a:fld>
            <a:endParaRPr lang="zh-CN" altLang="en-US"/>
          </a:p>
        </p:txBody>
      </p:sp>
      <p:sp>
        <p:nvSpPr>
          <p:cNvPr id="37" name="内容占位符 36"/>
          <p:cNvSpPr>
            <a:spLocks noGrp="1"/>
          </p:cNvSpPr>
          <p:nvPr>
            <p:ph sz="quarter" idx="13" hasCustomPrompt="1"/>
          </p:nvPr>
        </p:nvSpPr>
        <p:spPr>
          <a:xfrm>
            <a:off x="3238500" y="3733201"/>
            <a:ext cx="5715000" cy="1185937"/>
          </a:xfrm>
        </p:spPr>
        <p:txBody>
          <a:bodyPr>
            <a:normAutofit/>
          </a:bodyPr>
          <a:lstStyle>
            <a:lvl1pPr marL="0" indent="0" algn="ctr">
              <a:buNone/>
              <a:defRPr sz="3200">
                <a:solidFill>
                  <a:schemeClr val="tx1"/>
                </a:solidFill>
              </a:defRPr>
            </a:lvl1pPr>
          </a:lstStyle>
          <a:p>
            <a:pPr lvl="0"/>
            <a:r>
              <a:rPr lang="zh-CN" altLang="en-US" dirty="0"/>
              <a:t>编辑文本</a:t>
            </a: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760FBDFE-C587-4B4C-A407-44438C67B59E}" type="datetimeFigureOut">
              <a:rPr lang="zh-CN" altLang="en-US" smtClean="0"/>
              <a:t>2023/1/13</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49AE70B2-8BF9-45C0-BB95-33D1B9D3A854}" type="slidenum">
              <a:rPr lang="zh-CN" altLang="en-US" smtClean="0"/>
              <a:t>‹#›</a:t>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hasCustomPrompt="1"/>
          </p:nvPr>
        </p:nvSpPr>
        <p:spPr>
          <a:xfrm>
            <a:off x="838200" y="713673"/>
            <a:ext cx="4681654" cy="1428161"/>
          </a:xfrm>
        </p:spPr>
        <p:txBody>
          <a:bodyPr anchor="t" anchorCtr="0">
            <a:normAutofit/>
          </a:bodyPr>
          <a:lstStyle>
            <a:lvl1pPr>
              <a:defRPr sz="3600"/>
            </a:lvl1pPr>
          </a:lstStyle>
          <a:p>
            <a:r>
              <a:rPr lang="zh-CN" altLang="en-US" dirty="0"/>
              <a:t>单击此处编辑标题</a:t>
            </a:r>
          </a:p>
        </p:txBody>
      </p:sp>
      <p:sp>
        <p:nvSpPr>
          <p:cNvPr id="3" name="图片占位符 2"/>
          <p:cNvSpPr>
            <a:spLocks noGrp="1" noChangeAspect="1"/>
          </p:cNvSpPr>
          <p:nvPr>
            <p:ph type="pic" idx="1"/>
          </p:nvPr>
        </p:nvSpPr>
        <p:spPr>
          <a:xfrm>
            <a:off x="5642517" y="713673"/>
            <a:ext cx="5711882" cy="54036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dirty="0"/>
          </a:p>
        </p:txBody>
      </p:sp>
      <p:sp>
        <p:nvSpPr>
          <p:cNvPr id="4" name="文本占位符 3"/>
          <p:cNvSpPr>
            <a:spLocks noGrp="1"/>
          </p:cNvSpPr>
          <p:nvPr>
            <p:ph type="body" sz="half" idx="2"/>
          </p:nvPr>
        </p:nvSpPr>
        <p:spPr>
          <a:xfrm>
            <a:off x="838200" y="2313873"/>
            <a:ext cx="4681654" cy="3811588"/>
          </a:xfrm>
        </p:spPr>
        <p:txBody>
          <a:bodyP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dirty="0"/>
              <a:t>单击此处编辑母版文本样式</a:t>
            </a:r>
          </a:p>
        </p:txBody>
      </p:sp>
      <p:sp>
        <p:nvSpPr>
          <p:cNvPr id="5" name="日期占位符 4"/>
          <p:cNvSpPr>
            <a:spLocks noGrp="1"/>
          </p:cNvSpPr>
          <p:nvPr>
            <p:ph type="dt" sz="half" idx="10"/>
          </p:nvPr>
        </p:nvSpPr>
        <p:spPr/>
        <p:txBody>
          <a:bodyPr/>
          <a:lstStyle/>
          <a:p>
            <a:fld id="{9EFD9D74-47D9-4702-A33C-335B63B48DBF}" type="datetimeFigureOut">
              <a:rPr lang="zh-CN" altLang="en-US" smtClean="0"/>
              <a:t>2023/1/13</a:t>
            </a:fld>
            <a:endParaRPr lang="zh-CN" altLang="en-US" dirty="0"/>
          </a:p>
        </p:txBody>
      </p:sp>
      <p:sp>
        <p:nvSpPr>
          <p:cNvPr id="6" name="页脚占位符 5"/>
          <p:cNvSpPr>
            <a:spLocks noGrp="1"/>
          </p:cNvSpPr>
          <p:nvPr>
            <p:ph type="ftr" sz="quarter" idx="11"/>
          </p:nvPr>
        </p:nvSpPr>
        <p:spPr/>
        <p:txBody>
          <a:bodyPr/>
          <a:lstStyle/>
          <a:p>
            <a:endParaRPr lang="zh-CN" altLang="en-US" dirty="0"/>
          </a:p>
        </p:txBody>
      </p:sp>
      <p:sp>
        <p:nvSpPr>
          <p:cNvPr id="7" name="灯片编号占位符 6"/>
          <p:cNvSpPr>
            <a:spLocks noGrp="1"/>
          </p:cNvSpPr>
          <p:nvPr>
            <p:ph type="sldNum" sz="quarter" idx="12"/>
          </p:nvPr>
        </p:nvSpPr>
        <p:spPr/>
        <p:txBody>
          <a:bodyPr/>
          <a:lstStyle/>
          <a:p>
            <a:fld id="{FABC47A4-756D-490B-A52F-7D9E2C9FC05F}" type="slidenum">
              <a:rPr lang="zh-CN" altLang="en-US" smtClean="0"/>
              <a:t>‹#›</a:t>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hasCustomPrompt="1"/>
          </p:nvPr>
        </p:nvSpPr>
        <p:spPr>
          <a:xfrm>
            <a:off x="10444898" y="365125"/>
            <a:ext cx="908901" cy="5811838"/>
          </a:xfrm>
        </p:spPr>
        <p:txBody>
          <a:bodyPr vert="eaVert">
            <a:normAutofit/>
          </a:bodyPr>
          <a:lstStyle>
            <a:lvl1pPr>
              <a:defRPr sz="4400"/>
            </a:lvl1pPr>
          </a:lstStyle>
          <a:p>
            <a:r>
              <a:rPr lang="zh-CN" altLang="en-US" dirty="0"/>
              <a:t>单击此处编辑标题</a:t>
            </a:r>
          </a:p>
        </p:txBody>
      </p:sp>
      <p:sp>
        <p:nvSpPr>
          <p:cNvPr id="3" name="竖排文字占位符 2"/>
          <p:cNvSpPr>
            <a:spLocks noGrp="1"/>
          </p:cNvSpPr>
          <p:nvPr>
            <p:ph type="body" orient="vert" idx="1"/>
          </p:nvPr>
        </p:nvSpPr>
        <p:spPr>
          <a:xfrm>
            <a:off x="838199" y="365125"/>
            <a:ext cx="9446443" cy="5811838"/>
          </a:xfrm>
        </p:spPr>
        <p:txBody>
          <a:bodyPr vert="eaVert"/>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4" name="日期占位符 3"/>
          <p:cNvSpPr>
            <a:spLocks noGrp="1"/>
          </p:cNvSpPr>
          <p:nvPr>
            <p:ph type="dt" sz="half" idx="10"/>
          </p:nvPr>
        </p:nvSpPr>
        <p:spPr/>
        <p:txBody>
          <a:bodyPr/>
          <a:lstStyle/>
          <a:p>
            <a:fld id="{760FBDFE-C587-4B4C-A407-44438C67B59E}" type="datetimeFigureOut">
              <a:rPr lang="zh-CN" altLang="en-US" smtClean="0"/>
              <a:t>2023/1/13</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49AE70B2-8BF9-45C0-BB95-33D1B9D3A854}" type="slidenum">
              <a:rPr lang="zh-CN" altLang="en-US" smtClean="0"/>
              <a:t>‹#›</a:t>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内容">
    <p:spTree>
      <p:nvGrpSpPr>
        <p:cNvPr id="1" name=""/>
        <p:cNvGrpSpPr/>
        <p:nvPr/>
      </p:nvGrpSpPr>
      <p:grpSpPr>
        <a:xfrm>
          <a:off x="0" y="0"/>
          <a:ext cx="0" cy="0"/>
          <a:chOff x="0" y="0"/>
          <a:chExt cx="0" cy="0"/>
        </a:xfrm>
      </p:grpSpPr>
      <p:sp>
        <p:nvSpPr>
          <p:cNvPr id="3" name="日期占位符 2"/>
          <p:cNvSpPr>
            <a:spLocks noGrp="1"/>
          </p:cNvSpPr>
          <p:nvPr>
            <p:ph type="dt" sz="half" idx="10"/>
          </p:nvPr>
        </p:nvSpPr>
        <p:spPr/>
        <p:txBody>
          <a:bodyPr/>
          <a:lstStyle/>
          <a:p>
            <a:fld id="{760FBDFE-C587-4B4C-A407-44438C67B59E}" type="datetimeFigureOut">
              <a:rPr lang="zh-CN" altLang="en-US" smtClean="0"/>
              <a:t>2023/1/13</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a:t>
            </a:fld>
            <a:endParaRPr lang="zh-CN" altLang="en-US"/>
          </a:p>
        </p:txBody>
      </p:sp>
      <p:sp>
        <p:nvSpPr>
          <p:cNvPr id="7" name="内容占位符 6"/>
          <p:cNvSpPr>
            <a:spLocks noGrp="1"/>
          </p:cNvSpPr>
          <p:nvPr>
            <p:ph sz="quarter" idx="13"/>
          </p:nvPr>
        </p:nvSpPr>
        <p:spPr>
          <a:xfrm>
            <a:off x="838200" y="551543"/>
            <a:ext cx="10515600" cy="5558971"/>
          </a:xfrm>
        </p:spPr>
        <p:txBody>
          <a:body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ags" Target="../tags/tag2.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ags" Target="../tags/tag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5" Type="http://schemas.openxmlformats.org/officeDocument/2006/relationships/image" Target="../media/image1.jpe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ags" Target="../tags/tag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rotWithShape="1">
          <a:blip r:embed="rId15"/>
          <a:stretch>
            <a:fillRect/>
          </a:stretch>
        </a:blipFill>
        <a:effectLst/>
      </p:bgPr>
    </p:bg>
    <p:spTree>
      <p:nvGrpSpPr>
        <p:cNvPr id="1" name=""/>
        <p:cNvGrpSpPr/>
        <p:nvPr/>
      </p:nvGrpSpPr>
      <p:grpSpPr>
        <a:xfrm>
          <a:off x="0" y="0"/>
          <a:ext cx="0" cy="0"/>
          <a:chOff x="0" y="0"/>
          <a:chExt cx="0" cy="0"/>
        </a:xfrm>
      </p:grpSpPr>
      <p:sp>
        <p:nvSpPr>
          <p:cNvPr id="7" name="标题占位符 1"/>
          <p:cNvSpPr>
            <a:spLocks noGrp="1"/>
          </p:cNvSpPr>
          <p:nvPr>
            <p:ph type="title"/>
            <p:custDataLst>
              <p:tags r:id="rId12"/>
            </p:custDataLst>
          </p:nvPr>
        </p:nvSpPr>
        <p:spPr>
          <a:xfrm>
            <a:off x="838200" y="365125"/>
            <a:ext cx="10515600" cy="1325563"/>
          </a:xfrm>
          <a:prstGeom prst="rect">
            <a:avLst/>
          </a:prstGeom>
        </p:spPr>
        <p:txBody>
          <a:bodyPr vert="horz" lIns="91440" tIns="45720" rIns="91440" bIns="45720" rtlCol="0" anchor="ctr">
            <a:normAutofit/>
          </a:bodyPr>
          <a:lstStyle/>
          <a:p>
            <a:r>
              <a:rPr lang="zh-CN" altLang="en-US" dirty="0"/>
              <a:t>单击此处编辑母版标题样式</a:t>
            </a:r>
          </a:p>
        </p:txBody>
      </p:sp>
      <p:sp>
        <p:nvSpPr>
          <p:cNvPr id="8" name="文本占位符 2"/>
          <p:cNvSpPr>
            <a:spLocks noGrp="1"/>
          </p:cNvSpPr>
          <p:nvPr>
            <p:ph type="body" idx="1"/>
            <p:custDataLst>
              <p:tags r:id="rId13"/>
            </p:custDataLst>
          </p:nvPr>
        </p:nvSpPr>
        <p:spPr>
          <a:xfrm>
            <a:off x="838200" y="1825625"/>
            <a:ext cx="10515600" cy="4351338"/>
          </a:xfrm>
          <a:prstGeom prst="rect">
            <a:avLst/>
          </a:prstGeom>
        </p:spPr>
        <p:txBody>
          <a:bodyPr vert="horz" lIns="91440" tIns="45720" rIns="91440" bIns="45720" rtlCol="0">
            <a:normAutofit/>
          </a:body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9"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normAutofit/>
          </a:bodyPr>
          <a:lstStyle>
            <a:lvl1pPr algn="ctr">
              <a:defRPr sz="1200">
                <a:solidFill>
                  <a:schemeClr val="bg1">
                    <a:lumMod val="50000"/>
                  </a:schemeClr>
                </a:solidFill>
                <a:latin typeface="黑体" panose="02010609060101010101" pitchFamily="49" charset="-122"/>
                <a:ea typeface="黑体" panose="02010609060101010101" pitchFamily="49" charset="-122"/>
              </a:defRPr>
            </a:lvl1pPr>
          </a:lstStyle>
          <a:p>
            <a:fld id="{D997B5FA-0921-464F-AAE1-844C04324D75}" type="datetimeFigureOut">
              <a:rPr lang="zh-CN" altLang="en-US" smtClean="0"/>
              <a:t>2023/1/13</a:t>
            </a:fld>
            <a:endParaRPr lang="zh-CN" altLang="en-US" dirty="0"/>
          </a:p>
        </p:txBody>
      </p:sp>
      <p:sp>
        <p:nvSpPr>
          <p:cNvPr id="10"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normAutofit/>
          </a:bodyPr>
          <a:lstStyle>
            <a:lvl1pPr algn="ctr">
              <a:defRPr sz="1200">
                <a:solidFill>
                  <a:schemeClr val="bg1">
                    <a:lumMod val="50000"/>
                  </a:schemeClr>
                </a:solidFill>
                <a:latin typeface="黑体" panose="02010609060101010101" pitchFamily="49" charset="-122"/>
                <a:ea typeface="黑体" panose="02010609060101010101" pitchFamily="49" charset="-122"/>
              </a:defRPr>
            </a:lvl1pPr>
          </a:lstStyle>
          <a:p>
            <a:endParaRPr lang="zh-CN" altLang="en-US"/>
          </a:p>
        </p:txBody>
      </p:sp>
      <p:sp>
        <p:nvSpPr>
          <p:cNvPr id="11"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normAutofit/>
          </a:bodyPr>
          <a:lstStyle>
            <a:lvl1pPr algn="ctr">
              <a:defRPr sz="1200">
                <a:solidFill>
                  <a:schemeClr val="bg1">
                    <a:lumMod val="50000"/>
                  </a:schemeClr>
                </a:solidFill>
                <a:latin typeface="黑体" panose="02010609060101010101" pitchFamily="49" charset="-122"/>
                <a:ea typeface="黑体" panose="02010609060101010101" pitchFamily="49" charset="-122"/>
              </a:defRPr>
            </a:lvl1pPr>
          </a:lstStyle>
          <a:p>
            <a:fld id="{565CE74E-AB26-4998-AD42-012C4C1AD076}" type="slidenum">
              <a:rPr lang="zh-CN" altLang="en-US" smtClean="0"/>
              <a:t>‹#›</a:t>
            </a:fld>
            <a:endParaRPr lang="zh-CN" altLang="en-US"/>
          </a:p>
        </p:txBody>
      </p:sp>
      <p:sp>
        <p:nvSpPr>
          <p:cNvPr id="2" name="KSO_TEMPLATE" hidden="1"/>
          <p:cNvSpPr/>
          <p:nvPr userDrawn="1">
            <p:custDataLst>
              <p:tags r:id="rId14"/>
            </p:custDataLst>
          </p:nvPr>
        </p:nvSpPr>
        <p:spPr>
          <a:xfrm>
            <a:off x="0" y="0"/>
            <a:ext cx="0" cy="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tags" Target="../tags/tag6.xml"/><Relationship Id="rId2" Type="http://schemas.openxmlformats.org/officeDocument/2006/relationships/tags" Target="../tags/tag5.xml"/><Relationship Id="rId1" Type="http://schemas.openxmlformats.org/officeDocument/2006/relationships/tags" Target="../tags/tag4.xml"/><Relationship Id="rId6" Type="http://schemas.openxmlformats.org/officeDocument/2006/relationships/image" Target="../media/image1.jpeg"/><Relationship Id="rId5" Type="http://schemas.openxmlformats.org/officeDocument/2006/relationships/notesSlide" Target="../notesSlides/notesSlide1.xml"/><Relationship Id="rId4"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2.xml"/><Relationship Id="rId1" Type="http://schemas.openxmlformats.org/officeDocument/2006/relationships/tags" Target="../tags/tag7.xml"/><Relationship Id="rId4" Type="http://schemas.openxmlformats.org/officeDocument/2006/relationships/image" Target="../media/image2.jpeg"/></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2.xml"/><Relationship Id="rId1" Type="http://schemas.openxmlformats.org/officeDocument/2006/relationships/tags" Target="../tags/tag8.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rotWithShape="1">
          <a:blip r:embed="rId6"/>
          <a:stretch>
            <a:fillRect/>
          </a:stretch>
        </a:blipFill>
        <a:effectLst/>
      </p:bgPr>
    </p:bg>
    <p:spTree>
      <p:nvGrpSpPr>
        <p:cNvPr id="1" name=""/>
        <p:cNvGrpSpPr/>
        <p:nvPr/>
      </p:nvGrpSpPr>
      <p:grpSpPr>
        <a:xfrm>
          <a:off x="0" y="0"/>
          <a:ext cx="0" cy="0"/>
          <a:chOff x="0" y="0"/>
          <a:chExt cx="0" cy="0"/>
        </a:xfrm>
      </p:grpSpPr>
      <p:sp>
        <p:nvSpPr>
          <p:cNvPr id="2" name="标题 1"/>
          <p:cNvSpPr>
            <a:spLocks noGrp="1"/>
          </p:cNvSpPr>
          <p:nvPr>
            <p:ph type="ctrTitle"/>
            <p:custDataLst>
              <p:tags r:id="rId2"/>
            </p:custDataLst>
          </p:nvPr>
        </p:nvSpPr>
        <p:spPr>
          <a:xfrm>
            <a:off x="1524000" y="2568539"/>
            <a:ext cx="9144000" cy="941423"/>
          </a:xfrm>
        </p:spPr>
        <p:txBody>
          <a:bodyPr>
            <a:normAutofit fontScale="90000"/>
          </a:bodyPr>
          <a:lstStyle/>
          <a:p>
            <a:r>
              <a:rPr lang="en-US" b="1" dirty="0" err="1">
                <a:effectLst>
                  <a:outerShdw blurRad="38100" dist="38100" dir="2700000" algn="tl">
                    <a:srgbClr val="000000">
                      <a:alpha val="43137"/>
                    </a:srgbClr>
                  </a:outerShdw>
                </a:effectLst>
              </a:rPr>
              <a:t>Mulan</a:t>
            </a:r>
            <a:r>
              <a:rPr lang="en-US" b="1" dirty="0">
                <a:effectLst>
                  <a:outerShdw blurRad="38100" dist="38100" dir="2700000" algn="tl">
                    <a:srgbClr val="000000">
                      <a:alpha val="43137"/>
                    </a:srgbClr>
                  </a:outerShdw>
                </a:effectLst>
              </a:rPr>
              <a:t> Joins the Army</a:t>
            </a:r>
          </a:p>
        </p:txBody>
      </p:sp>
      <p:sp>
        <p:nvSpPr>
          <p:cNvPr id="5" name="副标题 4"/>
          <p:cNvSpPr>
            <a:spLocks noGrp="1"/>
          </p:cNvSpPr>
          <p:nvPr>
            <p:ph type="subTitle" idx="1"/>
            <p:custDataLst>
              <p:tags r:id="rId3"/>
            </p:custDataLst>
          </p:nvPr>
        </p:nvSpPr>
        <p:spPr/>
        <p:txBody>
          <a:bodyPr/>
          <a:lstStyle/>
          <a:p>
            <a:r>
              <a:rPr lang="en-US" altLang="zh-CN" dirty="0" smtClean="0"/>
              <a:t>By Sergio Daub </a:t>
            </a:r>
            <a:r>
              <a:rPr lang="en-US" altLang="zh-CN" dirty="0" smtClean="0"/>
              <a:t>III</a:t>
            </a:r>
            <a:endParaRPr lang="en-US" altLang="zh-CN" dirty="0"/>
          </a:p>
        </p:txBody>
      </p:sp>
    </p:spTree>
    <p:custDataLst>
      <p:tags r:id="rId1"/>
    </p:custData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rotWithShape="1">
          <a:blip r:embed="rId4"/>
          <a:stretch>
            <a:fillRect/>
          </a:stretch>
        </a:blipFill>
        <a:effectLst/>
      </p:bgPr>
    </p:bg>
    <p:spTree>
      <p:nvGrpSpPr>
        <p:cNvPr id="1" name=""/>
        <p:cNvGrpSpPr/>
        <p:nvPr/>
      </p:nvGrpSpPr>
      <p:grpSpPr>
        <a:xfrm>
          <a:off x="0" y="0"/>
          <a:ext cx="0" cy="0"/>
          <a:chOff x="0" y="0"/>
          <a:chExt cx="0" cy="0"/>
        </a:xfrm>
      </p:grpSpPr>
      <p:sp>
        <p:nvSpPr>
          <p:cNvPr id="2" name="标题 1"/>
          <p:cNvSpPr>
            <a:spLocks noGrp="1"/>
          </p:cNvSpPr>
          <p:nvPr>
            <p:ph type="title"/>
          </p:nvPr>
        </p:nvSpPr>
        <p:spPr>
          <a:xfrm>
            <a:off x="2085653" y="698644"/>
            <a:ext cx="8835775" cy="560531"/>
          </a:xfrm>
        </p:spPr>
        <p:txBody>
          <a:bodyPr>
            <a:normAutofit fontScale="90000"/>
          </a:bodyPr>
          <a:lstStyle/>
          <a:p>
            <a:r>
              <a:rPr lang="en-US" sz="6000" dirty="0"/>
              <a:t>History of the Tale of </a:t>
            </a:r>
            <a:r>
              <a:rPr lang="en-US" sz="6000" dirty="0" err="1"/>
              <a:t>Mulan</a:t>
            </a:r>
            <a:r>
              <a:rPr lang="en-US" dirty="0"/>
              <a:t/>
            </a:r>
            <a:br>
              <a:rPr lang="en-US" dirty="0"/>
            </a:br>
            <a:endParaRPr lang="zh-CN" altLang="en-US" dirty="0"/>
          </a:p>
        </p:txBody>
      </p:sp>
      <p:sp>
        <p:nvSpPr>
          <p:cNvPr id="4" name="TextBox 3"/>
          <p:cNvSpPr txBox="1"/>
          <p:nvPr/>
        </p:nvSpPr>
        <p:spPr>
          <a:xfrm>
            <a:off x="1387012" y="1962363"/>
            <a:ext cx="10674850" cy="3170099"/>
          </a:xfrm>
          <a:prstGeom prst="rect">
            <a:avLst/>
          </a:prstGeom>
          <a:noFill/>
        </p:spPr>
        <p:txBody>
          <a:bodyPr wrap="square" rtlCol="0">
            <a:spAutoFit/>
          </a:bodyPr>
          <a:lstStyle/>
          <a:p>
            <a:r>
              <a:rPr lang="en-US" sz="2000" dirty="0"/>
              <a:t>The story of </a:t>
            </a:r>
            <a:r>
              <a:rPr lang="en-US" sz="2000" dirty="0" err="1"/>
              <a:t>Mulan</a:t>
            </a:r>
            <a:r>
              <a:rPr lang="en-US" sz="2000" dirty="0"/>
              <a:t> first made its appearance in </a:t>
            </a:r>
            <a:r>
              <a:rPr lang="en-US" sz="2000" dirty="0" smtClean="0"/>
              <a:t>China</a:t>
            </a:r>
            <a:r>
              <a:rPr lang="en-US" sz="2000" dirty="0"/>
              <a:t> as an ancient Chinese </a:t>
            </a:r>
            <a:r>
              <a:rPr lang="en-US" sz="2000" dirty="0"/>
              <a:t> folk </a:t>
            </a:r>
            <a:r>
              <a:rPr lang="en-US" sz="2000" dirty="0" smtClean="0"/>
              <a:t>ballad. </a:t>
            </a:r>
            <a:r>
              <a:rPr lang="en-US" sz="2000" dirty="0"/>
              <a:t>The story about </a:t>
            </a:r>
            <a:r>
              <a:rPr lang="en-US" sz="2000" dirty="0" err="1"/>
              <a:t>Mulan</a:t>
            </a:r>
            <a:r>
              <a:rPr lang="en-US" sz="2000" dirty="0"/>
              <a:t>, a warrior maiden who battled while dressed as a male soldier and shone, was retold for hundreds of years</a:t>
            </a:r>
            <a:r>
              <a:rPr lang="en-US" sz="2000" dirty="0" smtClean="0"/>
              <a:t>.</a:t>
            </a:r>
            <a:r>
              <a:rPr lang="en-US" sz="2000" dirty="0"/>
              <a:t> The earliest written account of </a:t>
            </a:r>
            <a:r>
              <a:rPr lang="en-US" sz="2000" dirty="0" err="1"/>
              <a:t>Mulan</a:t>
            </a:r>
            <a:r>
              <a:rPr lang="en-US" sz="2000" dirty="0"/>
              <a:t> was in the </a:t>
            </a:r>
            <a:r>
              <a:rPr lang="en-US" sz="2000" dirty="0" smtClean="0"/>
              <a:t>Northern and Southern </a:t>
            </a:r>
            <a:r>
              <a:rPr lang="en-US" sz="2000" dirty="0"/>
              <a:t>Dynasties, in a narrative poem called "</a:t>
            </a:r>
            <a:r>
              <a:rPr lang="en-US" sz="2000" dirty="0" err="1"/>
              <a:t>Mulan</a:t>
            </a:r>
            <a:r>
              <a:rPr lang="en-US" sz="2000" dirty="0"/>
              <a:t> </a:t>
            </a:r>
            <a:r>
              <a:rPr lang="en-US" sz="2000" dirty="0" err="1"/>
              <a:t>Ci</a:t>
            </a:r>
            <a:r>
              <a:rPr lang="en-US" sz="2000" dirty="0"/>
              <a:t>". It was written in the Northern Wei Dynasties, but also included in the Ancient and Modern Music Records of Chen in the Southern Dynasty</a:t>
            </a:r>
            <a:r>
              <a:rPr lang="en-US" sz="2000" dirty="0" smtClean="0"/>
              <a:t>.</a:t>
            </a:r>
            <a:r>
              <a:rPr lang="en-US" sz="2000" dirty="0"/>
              <a:t> There are specific parts of the story that are present in its many retellings: a young woman takes the place of her elderly father in war, disguises as a man, serves her country, and returns home with honor and glory to resume her life as a woman. Many historians have written about this film because of its controversy, and the producer had to make a deal with Japanese authorities to distribute the film in Japanese occupied areas</a:t>
            </a:r>
            <a:r>
              <a:rPr lang="en-US" sz="2000" dirty="0" smtClean="0"/>
              <a:t>.</a:t>
            </a:r>
            <a:endParaRPr lang="en-US" sz="2000" dirty="0"/>
          </a:p>
        </p:txBody>
      </p:sp>
    </p:spTree>
    <p:custDataLst>
      <p:tags r:id="rId1"/>
    </p:custData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5328435" y="97997"/>
            <a:ext cx="1535130" cy="1325563"/>
          </a:xfrm>
        </p:spPr>
        <p:txBody>
          <a:bodyPr>
            <a:normAutofit/>
          </a:bodyPr>
          <a:lstStyle/>
          <a:p>
            <a:r>
              <a:rPr lang="en-US" altLang="zh-CN" sz="5400" dirty="0" smtClean="0"/>
              <a:t>Plot</a:t>
            </a:r>
            <a:endParaRPr lang="zh-CN" altLang="en-US" sz="5400" dirty="0"/>
          </a:p>
        </p:txBody>
      </p:sp>
      <p:sp>
        <p:nvSpPr>
          <p:cNvPr id="3" name="内容占位符 2"/>
          <p:cNvSpPr>
            <a:spLocks noGrp="1"/>
          </p:cNvSpPr>
          <p:nvPr>
            <p:ph idx="1"/>
          </p:nvPr>
        </p:nvSpPr>
        <p:spPr>
          <a:xfrm>
            <a:off x="1403279" y="1527674"/>
            <a:ext cx="10515600" cy="3691597"/>
          </a:xfrm>
        </p:spPr>
        <p:txBody>
          <a:bodyPr>
            <a:normAutofit/>
          </a:bodyPr>
          <a:lstStyle/>
          <a:p>
            <a:r>
              <a:rPr lang="en-US" sz="2800" b="1" dirty="0"/>
              <a:t>Hua </a:t>
            </a:r>
            <a:r>
              <a:rPr lang="en-US" sz="2800" b="1" dirty="0" err="1"/>
              <a:t>Mulan</a:t>
            </a:r>
            <a:r>
              <a:rPr lang="en-US" sz="2800" dirty="0"/>
              <a:t>, the heroine, is a young maiden who lives with her elderly </a:t>
            </a:r>
            <a:r>
              <a:rPr lang="en-US" sz="2800" dirty="0" smtClean="0"/>
              <a:t>father </a:t>
            </a:r>
            <a:r>
              <a:rPr lang="en-US" sz="2800" dirty="0"/>
              <a:t>during the Northern Wei dynasty. </a:t>
            </a:r>
            <a:r>
              <a:rPr lang="en-US" sz="2800" dirty="0" err="1"/>
              <a:t>Mulan</a:t>
            </a:r>
            <a:r>
              <a:rPr lang="en-US" sz="2800" dirty="0"/>
              <a:t> is a mischievous girl who is also skilled in martial arts and archery as her father has raised her. After a day of hunting, she tricks some village people from the Li village into letting her go after setting up a ruse for an impossible archery challenge. Upon returning, she learns that her father has been conscripted for the war effort and decides to go in his stead</a:t>
            </a:r>
            <a:r>
              <a:rPr lang="en-US" sz="2800" dirty="0" smtClean="0"/>
              <a:t>.</a:t>
            </a:r>
            <a:endParaRPr lang="en-US" sz="2800" dirty="0"/>
          </a:p>
        </p:txBody>
      </p:sp>
    </p:spTree>
    <p:custDataLst>
      <p:tags r:id="rId1"/>
    </p:custData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500026" y="1931542"/>
            <a:ext cx="10515600" cy="2623085"/>
          </a:xfrm>
        </p:spPr>
        <p:txBody>
          <a:bodyPr>
            <a:normAutofit/>
          </a:bodyPr>
          <a:lstStyle/>
          <a:p>
            <a:r>
              <a:rPr lang="en-US" sz="2800" dirty="0"/>
              <a:t>On the day of departure, </a:t>
            </a:r>
            <a:r>
              <a:rPr lang="en-US" sz="2800" dirty="0" err="1"/>
              <a:t>Mulan</a:t>
            </a:r>
            <a:r>
              <a:rPr lang="en-US" sz="2800" dirty="0"/>
              <a:t> is followed by two conscripts who take an interest in her. They question her designation and origin among other things before another conscript intervenes but </a:t>
            </a:r>
            <a:r>
              <a:rPr lang="en-US" sz="2800" dirty="0" err="1"/>
              <a:t>Mulan</a:t>
            </a:r>
            <a:r>
              <a:rPr lang="en-US" sz="2800" dirty="0"/>
              <a:t> puts an end to it with a show of </a:t>
            </a:r>
            <a:r>
              <a:rPr lang="en-US" sz="3200" dirty="0"/>
              <a:t>humiliation</a:t>
            </a:r>
            <a:r>
              <a:rPr lang="en-US" sz="2800" dirty="0"/>
              <a:t>. She stops at an inn and coincidentally sees the latter conscript who introduces himself as </a:t>
            </a:r>
            <a:r>
              <a:rPr lang="en-US" sz="2800" b="1" dirty="0" err="1"/>
              <a:t>Yuandu</a:t>
            </a:r>
            <a:r>
              <a:rPr lang="en-US" sz="2800" b="1" dirty="0"/>
              <a:t> Liu</a:t>
            </a:r>
            <a:r>
              <a:rPr lang="en-US" sz="2800" dirty="0"/>
              <a:t>.</a:t>
            </a:r>
            <a:endParaRPr lang="en-US" sz="2800" dirty="0"/>
          </a:p>
        </p:txBody>
      </p:sp>
    </p:spTree>
    <p:extLst>
      <p:ext uri="{BB962C8B-B14F-4D97-AF65-F5344CB8AC3E}">
        <p14:creationId xmlns:p14="http://schemas.microsoft.com/office/powerpoint/2010/main" val="1611810091"/>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166974" y="1342740"/>
            <a:ext cx="10740775" cy="4351338"/>
          </a:xfrm>
        </p:spPr>
        <p:txBody>
          <a:bodyPr>
            <a:noAutofit/>
          </a:bodyPr>
          <a:lstStyle/>
          <a:p>
            <a:r>
              <a:rPr lang="en-US" dirty="0"/>
              <a:t>For the next three years, </a:t>
            </a:r>
            <a:r>
              <a:rPr lang="en-US" dirty="0" err="1"/>
              <a:t>Mulan</a:t>
            </a:r>
            <a:r>
              <a:rPr lang="en-US" dirty="0"/>
              <a:t> and </a:t>
            </a:r>
            <a:r>
              <a:rPr lang="en-US" dirty="0" err="1"/>
              <a:t>Yuandu</a:t>
            </a:r>
            <a:r>
              <a:rPr lang="en-US" dirty="0"/>
              <a:t> work together to protect the border from the barbarian army. </a:t>
            </a:r>
            <a:r>
              <a:rPr lang="en-US" dirty="0" err="1"/>
              <a:t>Yuandu</a:t>
            </a:r>
            <a:r>
              <a:rPr lang="en-US" dirty="0"/>
              <a:t> reports to </a:t>
            </a:r>
            <a:r>
              <a:rPr lang="en-US" dirty="0" err="1"/>
              <a:t>Mulan</a:t>
            </a:r>
            <a:r>
              <a:rPr lang="en-US" dirty="0"/>
              <a:t> of a secret assault but says the commander is in denial after becoming complacent leading him to underestimate the enemy. </a:t>
            </a:r>
            <a:r>
              <a:rPr lang="en-US" dirty="0" err="1"/>
              <a:t>Mulan</a:t>
            </a:r>
            <a:r>
              <a:rPr lang="en-US" dirty="0"/>
              <a:t> and </a:t>
            </a:r>
            <a:r>
              <a:rPr lang="en-US" dirty="0" err="1"/>
              <a:t>Yuandu</a:t>
            </a:r>
            <a:r>
              <a:rPr lang="en-US" dirty="0"/>
              <a:t> manage to get approval of a reconnaissance mission to prove the assault. </a:t>
            </a:r>
            <a:r>
              <a:rPr lang="en-US" dirty="0" err="1"/>
              <a:t>Yuandu</a:t>
            </a:r>
            <a:r>
              <a:rPr lang="en-US" dirty="0"/>
              <a:t> and </a:t>
            </a:r>
            <a:r>
              <a:rPr lang="en-US" dirty="0" err="1"/>
              <a:t>Mulan</a:t>
            </a:r>
            <a:r>
              <a:rPr lang="en-US" dirty="0"/>
              <a:t> split up, having disguised a barbarian hunter and women respectively, to find the location of the army. </a:t>
            </a:r>
            <a:r>
              <a:rPr lang="en-US" dirty="0" err="1"/>
              <a:t>Mulan</a:t>
            </a:r>
            <a:r>
              <a:rPr lang="en-US" dirty="0"/>
              <a:t> is eventually stopped by two barbarian guards who she deceives into disclosing their army numbers. After acquiring further proof by dispatching a barbarian messenger she returns and reports directly to the Marshal her findings. The commander, who has been bribed by the enemy generals, refutes her claims saying it is all a decoy. Frustrated and persistent, </a:t>
            </a:r>
            <a:r>
              <a:rPr lang="en-US" dirty="0" err="1"/>
              <a:t>Mulan</a:t>
            </a:r>
            <a:r>
              <a:rPr lang="en-US" dirty="0"/>
              <a:t> continues to make preparations in secret and on the day of the attack, they manage to strategically reclaim their city as the commander is found guilty of being a traitor and is executed.</a:t>
            </a:r>
            <a:endParaRPr lang="en-US" dirty="0"/>
          </a:p>
        </p:txBody>
      </p:sp>
    </p:spTree>
    <p:extLst>
      <p:ext uri="{BB962C8B-B14F-4D97-AF65-F5344CB8AC3E}">
        <p14:creationId xmlns:p14="http://schemas.microsoft.com/office/powerpoint/2010/main" val="185444151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156699" y="1609867"/>
            <a:ext cx="10515600" cy="2705278"/>
          </a:xfrm>
        </p:spPr>
        <p:txBody>
          <a:bodyPr>
            <a:normAutofit/>
          </a:bodyPr>
          <a:lstStyle/>
          <a:p>
            <a:r>
              <a:rPr lang="en-US" sz="2800" dirty="0"/>
              <a:t>Returning to the Imperial capital, </a:t>
            </a:r>
            <a:r>
              <a:rPr lang="en-US" sz="2800" dirty="0" err="1"/>
              <a:t>Mulan</a:t>
            </a:r>
            <a:r>
              <a:rPr lang="en-US" sz="2800" dirty="0"/>
              <a:t> is offered a position in the Emperor's court. She turns the position down, asking only to return to her home. Returning to her feminine persona, she then marries </a:t>
            </a:r>
            <a:r>
              <a:rPr lang="en-US" sz="2800" dirty="0" err="1"/>
              <a:t>Yuandu</a:t>
            </a:r>
            <a:r>
              <a:rPr lang="en-US" sz="2800" dirty="0"/>
              <a:t>. After her heroic achievements and brave service to the State, </a:t>
            </a:r>
            <a:r>
              <a:rPr lang="en-US" sz="2800" dirty="0" err="1"/>
              <a:t>Mulan</a:t>
            </a:r>
            <a:r>
              <a:rPr lang="en-US" sz="2800" dirty="0"/>
              <a:t> finally reveals her life as a woman while Liu symbolically restores the conventional male </a:t>
            </a:r>
            <a:r>
              <a:rPr lang="en-US" sz="2800" dirty="0" smtClean="0"/>
              <a:t>role.</a:t>
            </a:r>
            <a:endParaRPr lang="en-US" sz="2800" dirty="0"/>
          </a:p>
        </p:txBody>
      </p:sp>
    </p:spTree>
    <p:extLst>
      <p:ext uri="{BB962C8B-B14F-4D97-AF65-F5344CB8AC3E}">
        <p14:creationId xmlns:p14="http://schemas.microsoft.com/office/powerpoint/2010/main" val="3932994545"/>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102404" y="0"/>
            <a:ext cx="2346360" cy="1325563"/>
          </a:xfrm>
        </p:spPr>
        <p:txBody>
          <a:bodyPr/>
          <a:lstStyle/>
          <a:p>
            <a:r>
              <a:rPr lang="en-US" dirty="0" smtClean="0"/>
              <a:t>Themes</a:t>
            </a:r>
            <a:endParaRPr lang="en-US" dirty="0"/>
          </a:p>
        </p:txBody>
      </p:sp>
      <p:sp>
        <p:nvSpPr>
          <p:cNvPr id="4" name="TextBox 3"/>
          <p:cNvSpPr txBox="1"/>
          <p:nvPr/>
        </p:nvSpPr>
        <p:spPr>
          <a:xfrm>
            <a:off x="1662486" y="1325563"/>
            <a:ext cx="10529513" cy="3785652"/>
          </a:xfrm>
          <a:prstGeom prst="rect">
            <a:avLst/>
          </a:prstGeom>
          <a:noFill/>
        </p:spPr>
        <p:txBody>
          <a:bodyPr wrap="square" rtlCol="0">
            <a:spAutoFit/>
          </a:bodyPr>
          <a:lstStyle/>
          <a:p>
            <a:r>
              <a:rPr lang="en-US" sz="2000" dirty="0"/>
              <a:t>Themes of warfare and feminism can be identified throughout the movie. In 1939, the movie premiered in theaters, and China was suffering from the Second Sino-Japanese War. This film significantly glorified warfare and focused on the fame and recognition of soldiers received from serving the nation</a:t>
            </a:r>
            <a:r>
              <a:rPr lang="en-US" sz="2000" dirty="0" smtClean="0"/>
              <a:t>.</a:t>
            </a:r>
            <a:r>
              <a:rPr lang="en-US" sz="2000" dirty="0"/>
              <a:t> The movie is a blend of modern and urban thoughts along with traditional cultural ideas</a:t>
            </a:r>
            <a:r>
              <a:rPr lang="en-US" sz="2000" dirty="0" smtClean="0"/>
              <a:t>.</a:t>
            </a:r>
            <a:r>
              <a:rPr lang="en-US" sz="2000" dirty="0"/>
              <a:t> When China citizens needed the motivation to defend the nation from foreign aggression, the film helped inspire Chinese people to enlist and liberate their country from Japanese occupation</a:t>
            </a:r>
            <a:r>
              <a:rPr lang="en-US" sz="2000" dirty="0" smtClean="0"/>
              <a:t>.</a:t>
            </a:r>
            <a:r>
              <a:rPr lang="en-US" sz="2000" dirty="0"/>
              <a:t> </a:t>
            </a:r>
            <a:r>
              <a:rPr lang="en-US" sz="2000" i="1" dirty="0" err="1"/>
              <a:t>Mulan</a:t>
            </a:r>
            <a:r>
              <a:rPr lang="en-US" sz="2000" i="1" dirty="0"/>
              <a:t> Joins the Army</a:t>
            </a:r>
            <a:r>
              <a:rPr lang="en-US" sz="2000" dirty="0"/>
              <a:t> was rich in "double entendre" dialogue and was one of the primary tools to convey the political </a:t>
            </a:r>
            <a:r>
              <a:rPr lang="en-US" sz="2000" dirty="0" err="1" smtClean="0"/>
              <a:t>message.The</a:t>
            </a:r>
            <a:r>
              <a:rPr lang="en-US" sz="2000" dirty="0" smtClean="0"/>
              <a:t> </a:t>
            </a:r>
            <a:r>
              <a:rPr lang="en-US" sz="2000" dirty="0"/>
              <a:t>author underlines the idea of a citizen's duty, not only to one's family but to the country as a whole, by describing </a:t>
            </a:r>
            <a:r>
              <a:rPr lang="en-US" sz="2000" dirty="0" err="1"/>
              <a:t>Mulan's</a:t>
            </a:r>
            <a:r>
              <a:rPr lang="en-US" sz="2000" dirty="0"/>
              <a:t> life after her heroic acts</a:t>
            </a:r>
            <a:r>
              <a:rPr lang="en-US" sz="2000" dirty="0" smtClean="0"/>
              <a:t>.</a:t>
            </a:r>
            <a:r>
              <a:rPr lang="en-US" sz="2000" dirty="0"/>
              <a:t> During the isolated island period in </a:t>
            </a:r>
            <a:r>
              <a:rPr lang="en-US" sz="2000" dirty="0" smtClean="0"/>
              <a:t>Shanghai</a:t>
            </a:r>
            <a:r>
              <a:rPr lang="en-US" sz="2000" dirty="0"/>
              <a:t>, the release of </a:t>
            </a:r>
            <a:r>
              <a:rPr lang="en-US" sz="2000" dirty="0" err="1"/>
              <a:t>Mulan</a:t>
            </a:r>
            <a:r>
              <a:rPr lang="en-US" sz="2000" dirty="0"/>
              <a:t> was a huge hit. This was because citizens were oppressed and </a:t>
            </a:r>
            <a:r>
              <a:rPr lang="en-US" sz="2000" dirty="0" err="1"/>
              <a:t>Mulan's</a:t>
            </a:r>
            <a:r>
              <a:rPr lang="en-US" sz="2000" dirty="0"/>
              <a:t> acts inspired patriotic thoughts in people's minds</a:t>
            </a:r>
            <a:r>
              <a:rPr lang="en-US" sz="2000" dirty="0" smtClean="0"/>
              <a:t>.</a:t>
            </a:r>
            <a:endParaRPr lang="en-US" sz="2000" dirty="0"/>
          </a:p>
        </p:txBody>
      </p:sp>
    </p:spTree>
    <p:extLst>
      <p:ext uri="{BB962C8B-B14F-4D97-AF65-F5344CB8AC3E}">
        <p14:creationId xmlns:p14="http://schemas.microsoft.com/office/powerpoint/2010/main" val="244947281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300538" y="880402"/>
            <a:ext cx="10515600" cy="4351338"/>
          </a:xfrm>
        </p:spPr>
        <p:txBody>
          <a:bodyPr>
            <a:noAutofit/>
          </a:bodyPr>
          <a:lstStyle/>
          <a:p>
            <a:r>
              <a:rPr lang="en-US" sz="2000" dirty="0"/>
              <a:t>During the male dominated time period in China, women were supposed to raise children, do housework and rarely involved themselves in politics. </a:t>
            </a:r>
            <a:r>
              <a:rPr lang="en-US" sz="2000" dirty="0" err="1"/>
              <a:t>Mulan</a:t>
            </a:r>
            <a:r>
              <a:rPr lang="en-US" sz="2000" dirty="0"/>
              <a:t> brought on the idea of women challenging  the traditional, social and sexual orders. The ambiguity of modern women brought out different ideas in many aspects like culture, class, generation, and ethnicity. However, these female models shown through big screens inspired women to step up in those areas and begin to show their political potential</a:t>
            </a:r>
            <a:r>
              <a:rPr lang="en-US" sz="2000" dirty="0" smtClean="0"/>
              <a:t>.</a:t>
            </a:r>
            <a:r>
              <a:rPr lang="en-US" sz="2000" dirty="0"/>
              <a:t> When most of the men in China enlisted in the army to defeat the Japanese, women started to step into the workforce to sustain the economy</a:t>
            </a:r>
            <a:r>
              <a:rPr lang="en-US" sz="2000" dirty="0" smtClean="0"/>
              <a:t>.</a:t>
            </a:r>
            <a:r>
              <a:rPr lang="en-US" sz="2000" dirty="0"/>
              <a:t> With the political allegory, the director describes an issue that is mentioned multiple times in the movie: Chinese men are not able to protect their motherland</a:t>
            </a:r>
            <a:r>
              <a:rPr lang="en-US" sz="2000" dirty="0" smtClean="0"/>
              <a:t>.</a:t>
            </a:r>
            <a:r>
              <a:rPr lang="en-US" sz="2000" dirty="0"/>
              <a:t> Also from the 1920s and 1930s, the concept of "New Woman" emerged in the media</a:t>
            </a:r>
            <a:r>
              <a:rPr lang="en-US" sz="2000" dirty="0" smtClean="0"/>
              <a:t>.</a:t>
            </a:r>
            <a:r>
              <a:rPr lang="en-US" sz="2000" dirty="0"/>
              <a:t> The image of "modern </a:t>
            </a:r>
            <a:r>
              <a:rPr lang="en-US" sz="2000" dirty="0" err="1"/>
              <a:t>Mulans</a:t>
            </a:r>
            <a:r>
              <a:rPr lang="en-US" sz="2000" dirty="0"/>
              <a:t>" had sparked off debates over gender, modernity, and the changing relationships in early 20th century China</a:t>
            </a:r>
            <a:r>
              <a:rPr lang="en-US" sz="2000" dirty="0" smtClean="0"/>
              <a:t>.</a:t>
            </a:r>
            <a:r>
              <a:rPr lang="en-US" sz="2000" dirty="0"/>
              <a:t> Bu </a:t>
            </a:r>
            <a:r>
              <a:rPr lang="en-US" sz="2000" dirty="0" err="1"/>
              <a:t>Wancang</a:t>
            </a:r>
            <a:r>
              <a:rPr lang="en-US" sz="2000" dirty="0"/>
              <a:t> also brings up the topic of hetero and homosexuality of the "mischievous tomboy" character despite the conservative views of the </a:t>
            </a:r>
            <a:r>
              <a:rPr lang="en-US" sz="2000" dirty="0" smtClean="0"/>
              <a:t>public.</a:t>
            </a:r>
            <a:r>
              <a:rPr lang="en-US" sz="2000" dirty="0"/>
              <a:t> </a:t>
            </a:r>
            <a:r>
              <a:rPr lang="en-US" sz="2000" dirty="0" smtClean="0"/>
              <a:t>The </a:t>
            </a:r>
            <a:r>
              <a:rPr lang="en-US" sz="2000" dirty="0"/>
              <a:t>theme of New Woman encouraged the aspirations of women to pursue equal education, employment, and political representation as men</a:t>
            </a:r>
            <a:r>
              <a:rPr lang="en-US" sz="2000" dirty="0" smtClean="0"/>
              <a:t>.</a:t>
            </a:r>
            <a:endParaRPr lang="en-US" sz="2000" dirty="0"/>
          </a:p>
        </p:txBody>
      </p:sp>
    </p:spTree>
    <p:extLst>
      <p:ext uri="{BB962C8B-B14F-4D97-AF65-F5344CB8AC3E}">
        <p14:creationId xmlns:p14="http://schemas.microsoft.com/office/powerpoint/2010/main" val="3913636027"/>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924578" y="2477261"/>
            <a:ext cx="6605789" cy="1325563"/>
          </a:xfrm>
        </p:spPr>
        <p:txBody>
          <a:bodyPr/>
          <a:lstStyle/>
          <a:p>
            <a:r>
              <a:rPr lang="en-US" dirty="0" smtClean="0"/>
              <a:t>Thank You For Watching</a:t>
            </a:r>
            <a:endParaRPr lang="en-US" dirty="0"/>
          </a:p>
        </p:txBody>
      </p:sp>
    </p:spTree>
    <p:extLst>
      <p:ext uri="{BB962C8B-B14F-4D97-AF65-F5344CB8AC3E}">
        <p14:creationId xmlns:p14="http://schemas.microsoft.com/office/powerpoint/2010/main" val="1129325844"/>
      </p:ext>
    </p:extLst>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KSO_WM_TAG_VERSION" val="1.0"/>
  <p:tag name="KSO_WM_TEMPLATE_CATEGORY" val="custom"/>
  <p:tag name="KSO_WM_TEMPLATE_INDEX" val="20184553"/>
</p:tagLst>
</file>

<file path=ppt/tags/tag2.xml><?xml version="1.0" encoding="utf-8"?>
<p:tagLst xmlns:a="http://schemas.openxmlformats.org/drawingml/2006/main" xmlns:r="http://schemas.openxmlformats.org/officeDocument/2006/relationships" xmlns:p="http://schemas.openxmlformats.org/presentationml/2006/main">
  <p:tag name="KSO_WM_TAG_VERSION" val="1.0"/>
  <p:tag name="KSO_WM_TEMPLATE_CATEGORY" val="custom"/>
  <p:tag name="KSO_WM_TEMPLATE_INDEX" val="20184553"/>
</p:tagLst>
</file>

<file path=ppt/tags/tag3.xml><?xml version="1.0" encoding="utf-8"?>
<p:tagLst xmlns:a="http://schemas.openxmlformats.org/drawingml/2006/main" xmlns:r="http://schemas.openxmlformats.org/officeDocument/2006/relationships" xmlns:p="http://schemas.openxmlformats.org/presentationml/2006/main">
  <p:tag name="KSO_WM_TEMPLATE_TOPIC_DEFAULT" val="1"/>
  <p:tag name="KSO_WM_TEMPLATE_JOB_ID" val="2"/>
  <p:tag name="KSO_WM_TEMPLATE_SCENE_ID" val="1"/>
  <p:tag name="KSO_WM_TEMPLATE_OUTLINE_ID" val="15"/>
  <p:tag name="KSO_WM_TEMPLATE_TOPIC_ID" val="2869567"/>
  <p:tag name="KSO_WM_BEAUTIFY_FLAG" val="#wm#"/>
  <p:tag name="KSO_WM_TAG_VERSION" val="1.0"/>
  <p:tag name="KSO_WM_TEMPLATE_INDEX" val="20184553"/>
  <p:tag name="KSO_WM_TEMPLATE_CATEGORY" val="custom"/>
  <p:tag name="KSO_WM_TEMPLATE_THUMBS_INDEX" val="1"/>
</p:tagLst>
</file>

<file path=ppt/tags/tag4.xml><?xml version="1.0" encoding="utf-8"?>
<p:tagLst xmlns:a="http://schemas.openxmlformats.org/drawingml/2006/main" xmlns:r="http://schemas.openxmlformats.org/officeDocument/2006/relationships" xmlns:p="http://schemas.openxmlformats.org/presentationml/2006/main">
  <p:tag name="KSO_WM_SLIDE_SUBTYPE" val="pureTxt"/>
  <p:tag name="KSO_WM_TEMPLATE_TOPIC_DEFAULT" val="1"/>
  <p:tag name="KSO_WM_TEMPLATE_JOB_ID" val="2"/>
  <p:tag name="KSO_WM_TEMPLATE_SCENE_ID" val="1"/>
  <p:tag name="KSO_WM_TEMPLATE_OUTLINE_ID" val="15"/>
  <p:tag name="KSO_WM_TEMPLATE_TOPIC_ID" val="2869567"/>
  <p:tag name="KSO_WM_SLIDE_SIZE" val="828*343"/>
  <p:tag name="KSO_WM_SLIDE_POSITION" val="66*144"/>
  <p:tag name="KSO_WM_BEAUTIFY_FLAG" val="#wm#"/>
  <p:tag name="KSO_WM_SLIDE_TYPE" val="title"/>
  <p:tag name="KSO_WM_SLIDE_LAYOUT_CNT" val="1_1"/>
  <p:tag name="KSO_WM_SLIDE_LAYOUT" val="a_b"/>
  <p:tag name="KSO_WM_SLIDE_ITEM_CNT" val="2"/>
  <p:tag name="KSO_WM_SLIDE_INDEX" val="1"/>
  <p:tag name="KSO_WM_SLIDE_ID" val="custom20184553_1"/>
  <p:tag name="KSO_WM_TAG_VERSION" val="1.0"/>
  <p:tag name="KSO_WM_TEMPLATE_INDEX" val="20184553"/>
  <p:tag name="KSO_WM_TEMPLATE_CATEGORY" val="custom"/>
  <p:tag name="KSO_WM_TEMPLATE_THUMBS_INDEX" val="1"/>
</p:tagLst>
</file>

<file path=ppt/tags/tag5.xml><?xml version="1.0" encoding="utf-8"?>
<p:tagLst xmlns:a="http://schemas.openxmlformats.org/drawingml/2006/main" xmlns:r="http://schemas.openxmlformats.org/officeDocument/2006/relationships" xmlns:p="http://schemas.openxmlformats.org/presentationml/2006/main">
  <p:tag name="KSO_WM_TAG_VERSION" val="1.0"/>
  <p:tag name="KSO_WM_TEMPLATE_CATEGORY" val="custom"/>
  <p:tag name="KSO_WM_TEMPLATE_INDEX" val="20184553"/>
  <p:tag name="KSO_WM_UNIT_TYPE" val="a"/>
  <p:tag name="KSO_WM_UNIT_INDEX" val="1"/>
  <p:tag name="KSO_WM_UNIT_ID" val="custom20184553_1*a*1"/>
  <p:tag name="KSO_WM_UNIT_LAYERLEVEL" val="1"/>
  <p:tag name="KSO_WM_UNIT_VALUE" val="10"/>
  <p:tag name="KSO_WM_UNIT_ISCONTENTSTITLE" val="0"/>
  <p:tag name="KSO_WM_UNIT_HIGHLIGHT" val="0"/>
  <p:tag name="KSO_WM_UNIT_COMPATIBLE" val="0"/>
  <p:tag name="KSO_WM_UNIT_CLEAR" val="0"/>
  <p:tag name="KSO_WM_BEAUTIFY_FLAG" val="#wm#"/>
  <p:tag name="KSO_WM_UNIT_PRESET_TEXT" val="空白演示"/>
</p:tagLst>
</file>

<file path=ppt/tags/tag6.xml><?xml version="1.0" encoding="utf-8"?>
<p:tagLst xmlns:a="http://schemas.openxmlformats.org/drawingml/2006/main" xmlns:r="http://schemas.openxmlformats.org/officeDocument/2006/relationships" xmlns:p="http://schemas.openxmlformats.org/presentationml/2006/main">
  <p:tag name="KSO_WM_TEMPLATE_CATEGORY" val="custom"/>
  <p:tag name="KSO_WM_TEMPLATE_INDEX" val="20184553"/>
  <p:tag name="KSO_WM_UNIT_CLEAR" val="0"/>
  <p:tag name="KSO_WM_UNIT_COMPATIBLE" val="0"/>
  <p:tag name="KSO_WM_UNIT_HIGHLIGHT" val="0"/>
  <p:tag name="KSO_WM_UNIT_ISCONTENTSTITLE" val="0"/>
  <p:tag name="KSO_WM_UNIT_VALUE" val="234"/>
  <p:tag name="KSO_WM_UNIT_LAYERLEVEL" val="1"/>
  <p:tag name="KSO_WM_UNIT_INDEX" val="1"/>
  <p:tag name="KSO_WM_UNIT_ID" val="custom20184553_1*b*1"/>
  <p:tag name="KSO_WM_UNIT_TYPE" val="b"/>
  <p:tag name="KSO_WM_BEAUTIFY_FLAG" val="#wm#"/>
  <p:tag name="KSO_WM_TAG_VERSION" val="1.0"/>
  <p:tag name="KSO_WM_UNIT_PRESET_TEXT" val="Lorem ipsum dolor sit amet, consectetur adipisicing elit."/>
</p:tagLst>
</file>

<file path=ppt/tags/tag7.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0184553"/>
</p:tagLst>
</file>

<file path=ppt/tags/tag8.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0184553"/>
</p:tagLst>
</file>

<file path=ppt/theme/theme1.xml><?xml version="1.0" encoding="utf-8"?>
<a:theme xmlns:a="http://schemas.openxmlformats.org/drawingml/2006/main" name="www.freeppt7.com-Best PPT templates for free download">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自定义 1">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735</Words>
  <Application>Microsoft Office PowerPoint</Application>
  <PresentationFormat>Widescreen</PresentationFormat>
  <Paragraphs>33</Paragraphs>
  <Slides>9</Slides>
  <Notes>8</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9</vt:i4>
      </vt:variant>
    </vt:vector>
  </HeadingPairs>
  <TitlesOfParts>
    <vt:vector size="15" baseType="lpstr">
      <vt:lpstr>微软雅黑</vt:lpstr>
      <vt:lpstr>黑体</vt:lpstr>
      <vt:lpstr>宋体</vt:lpstr>
      <vt:lpstr>Arial</vt:lpstr>
      <vt:lpstr>Calibri</vt:lpstr>
      <vt:lpstr>www.freeppt7.com-Best PPT templates for free download</vt:lpstr>
      <vt:lpstr>Mulan Joins the Army</vt:lpstr>
      <vt:lpstr>History of the Tale of Mulan </vt:lpstr>
      <vt:lpstr>Plot</vt:lpstr>
      <vt:lpstr>PowerPoint Presentation</vt:lpstr>
      <vt:lpstr>PowerPoint Presentation</vt:lpstr>
      <vt:lpstr>PowerPoint Presentation</vt:lpstr>
      <vt:lpstr>Themes</vt:lpstr>
      <vt:lpstr>PowerPoint Presentation</vt:lpstr>
      <vt:lpstr>Thank You For Watching</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5</cp:revision>
  <dcterms:created xsi:type="dcterms:W3CDTF">2018-03-01T02:03:00Z</dcterms:created>
  <dcterms:modified xsi:type="dcterms:W3CDTF">2023-01-13T01:13:27Z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2052-10.1.0.7346</vt:lpwstr>
  </property>
</Properties>
</file>