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73" r:id="rId4"/>
    <p:sldId id="274" r:id="rId5"/>
    <p:sldId id="269" r:id="rId6"/>
    <p:sldId id="258" r:id="rId7"/>
    <p:sldId id="270" r:id="rId8"/>
    <p:sldId id="259" r:id="rId9"/>
    <p:sldId id="268" r:id="rId10"/>
    <p:sldId id="260" r:id="rId11"/>
    <p:sldId id="271" r:id="rId12"/>
    <p:sldId id="261" r:id="rId13"/>
    <p:sldId id="267" r:id="rId14"/>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1" autoAdjust="0"/>
    <p:restoredTop sz="94660"/>
  </p:normalViewPr>
  <p:slideViewPr>
    <p:cSldViewPr>
      <p:cViewPr>
        <p:scale>
          <a:sx n="70" d="100"/>
          <a:sy n="70" d="100"/>
        </p:scale>
        <p:origin x="139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bg>
      <p:bgRef idx="1002">
        <a:schemeClr val="bg2"/>
      </p:bgRef>
    </p:bg>
    <p:spTree>
      <p:nvGrpSpPr>
        <p:cNvPr id="1" name=""/>
        <p:cNvGrpSpPr/>
        <p:nvPr/>
      </p:nvGrpSpPr>
      <p:grpSpPr>
        <a:xfrm>
          <a:off x="0" y="0"/>
          <a:ext cx="0" cy="0"/>
          <a:chOff x="0" y="0"/>
          <a:chExt cx="0" cy="0"/>
        </a:xfrm>
      </p:grpSpPr>
      <p:sp>
        <p:nvSpPr>
          <p:cNvPr id="9" name="Título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17" name="Subtítu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30" name="Espaço Reservado para Data 29"/>
          <p:cNvSpPr>
            <a:spLocks noGrp="1"/>
          </p:cNvSpPr>
          <p:nvPr>
            <p:ph type="dt" sz="half" idx="10"/>
          </p:nvPr>
        </p:nvSpPr>
        <p:spPr/>
        <p:txBody>
          <a:bodyPr/>
          <a:lstStyle/>
          <a:p>
            <a:fld id="{6951474B-36E4-4D54-BC09-5C6E3E054DBD}" type="datetimeFigureOut">
              <a:rPr lang="pt-BR" smtClean="0"/>
              <a:t>22/04/2022</a:t>
            </a:fld>
            <a:endParaRPr lang="pt-BR"/>
          </a:p>
        </p:txBody>
      </p:sp>
      <p:sp>
        <p:nvSpPr>
          <p:cNvPr id="19" name="Espaço Reservado para Rodapé 18"/>
          <p:cNvSpPr>
            <a:spLocks noGrp="1"/>
          </p:cNvSpPr>
          <p:nvPr>
            <p:ph type="ftr" sz="quarter" idx="11"/>
          </p:nvPr>
        </p:nvSpPr>
        <p:spPr/>
        <p:txBody>
          <a:bodyPr/>
          <a:lstStyle/>
          <a:p>
            <a:endParaRPr lang="pt-BR"/>
          </a:p>
        </p:txBody>
      </p:sp>
      <p:sp>
        <p:nvSpPr>
          <p:cNvPr id="27" name="Espaço Reservado para Número de Slide 26"/>
          <p:cNvSpPr>
            <a:spLocks noGrp="1"/>
          </p:cNvSpPr>
          <p:nvPr>
            <p:ph type="sldNum" sz="quarter" idx="12"/>
          </p:nvPr>
        </p:nvSpPr>
        <p:spPr/>
        <p:txBody>
          <a:bodyPr/>
          <a:lstStyle/>
          <a:p>
            <a:fld id="{AF2B6C44-CF1F-49AC-94F5-ED29E3A3046D}" type="slidenum">
              <a:rPr lang="pt-BR" smtClean="0"/>
              <a:t>‹nº›</a:t>
            </a:fld>
            <a:endParaRPr lang="pt-BR"/>
          </a:p>
        </p:txBody>
      </p:sp>
    </p:spTree>
  </p:cSld>
  <p:clrMapOvr>
    <a:overrideClrMapping bg1="dk1" tx1="lt1" bg2="dk2" tx2="lt2" accent1="accent1" accent2="accent2" accent3="accent3" accent4="accent4" accent5="accent5" accent6="accent6" hlink="hlink" folHlink="folHlink"/>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6951474B-36E4-4D54-BC09-5C6E3E054DBD}" type="datetimeFigureOut">
              <a:rPr lang="pt-BR" smtClean="0"/>
              <a:t>22/04/2022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p:txBody>
          <a:bodyPr/>
          <a:lstStyle/>
          <a:p>
            <a:fld id="{6951474B-36E4-4D54-BC09-5C6E3E054DBD}" type="datetimeFigureOut">
              <a:rPr lang="pt-BR" smtClean="0"/>
              <a:t>22/04/2022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F2B6C44-CF1F-49AC-94F5-ED29E3A3046D}" type="slidenum">
              <a:rPr lang="pt-BR" smtClean="0"/>
              <a:t>‹nº›</a:t>
            </a:fld>
            <a:endParaRPr lang="pt-BR"/>
          </a:p>
        </p:txBody>
      </p:sp>
    </p:spTree>
  </p:cSld>
  <p:clrMapOvr>
    <a:overrideClrMapping bg1="dk1" tx1="lt1" bg2="dk2" tx2="lt2" accent1="accent1" accent2="accent2" accent3="accent3" accent4="accent4" accent5="accent5" accent6="accent6" hlink="hlink" folHlink="folHlink"/>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229600" cy="1143000"/>
          </a:xfrm>
        </p:spPr>
        <p:txBody>
          <a:bodyPr/>
          <a:lstStyle/>
          <a:p>
            <a:r>
              <a:rPr kumimoji="0" lang="pt-BR" smtClean="0"/>
              <a:t>Clique para editar o estilo do título mestre</a:t>
            </a:r>
            <a:endParaRPr kumimoji="0" lang="en-US"/>
          </a:p>
        </p:txBody>
      </p:sp>
      <p:sp>
        <p:nvSpPr>
          <p:cNvPr id="3" name="Espaço Reservado para Conteúd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fld id="{6951474B-36E4-4D54-BC09-5C6E3E054DBD}" type="datetimeFigureOut">
              <a:rPr lang="pt-BR" smtClean="0"/>
              <a:t>22/04/2022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229600" cy="1143000"/>
          </a:xfrm>
        </p:spPr>
        <p:txBody>
          <a:bodyPr tIns="45720" anchor="b"/>
          <a:lstStyle>
            <a:lvl1pPr>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fld id="{6951474B-36E4-4D54-BC09-5C6E3E054DBD}" type="datetimeFigureOut">
              <a:rPr lang="pt-BR" smtClean="0"/>
              <a:t>22/04/2022</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Data 2"/>
          <p:cNvSpPr>
            <a:spLocks noGrp="1"/>
          </p:cNvSpPr>
          <p:nvPr>
            <p:ph type="dt" sz="half" idx="10"/>
          </p:nvPr>
        </p:nvSpPr>
        <p:spPr/>
        <p:txBody>
          <a:bodyPr/>
          <a:lstStyle/>
          <a:p>
            <a:fld id="{6951474B-36E4-4D54-BC09-5C6E3E054DBD}" type="datetimeFigureOut">
              <a:rPr lang="pt-BR" smtClean="0"/>
              <a:t>22/04/2022</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951474B-36E4-4D54-BC09-5C6E3E054DBD}" type="datetimeFigureOut">
              <a:rPr lang="pt-BR" smtClean="0"/>
              <a:t>22/04/2022</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fld id="{6951474B-36E4-4D54-BC09-5C6E3E054DBD}" type="datetimeFigureOut">
              <a:rPr lang="pt-BR" smtClean="0"/>
              <a:t>22/04/2022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Retângulo com Único Canto Aparado e Arredondado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ângulo retângulo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ítulo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pt-BR" smtClean="0"/>
              <a:t>Clique para editar o estilo do título mestre</a:t>
            </a:r>
            <a:endParaRPr kumimoji="0" lang="en-US"/>
          </a:p>
        </p:txBody>
      </p:sp>
      <p:sp>
        <p:nvSpPr>
          <p:cNvPr id="4" name="Espaço Reservado para Texto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5" name="Espaço Reservado para Data 4"/>
          <p:cNvSpPr>
            <a:spLocks noGrp="1"/>
          </p:cNvSpPr>
          <p:nvPr>
            <p:ph type="dt" sz="half" idx="10"/>
          </p:nvPr>
        </p:nvSpPr>
        <p:spPr/>
        <p:txBody>
          <a:bodyPr/>
          <a:lstStyle/>
          <a:p>
            <a:fld id="{6951474B-36E4-4D54-BC09-5C6E3E054DBD}" type="datetimeFigureOut">
              <a:rPr lang="pt-BR" smtClean="0"/>
              <a:t>22/04/2022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a:xfrm>
            <a:off x="8077200" y="6356350"/>
            <a:ext cx="609600" cy="365125"/>
          </a:xfrm>
        </p:spPr>
        <p:txBody>
          <a:bodyPr/>
          <a:lstStyle/>
          <a:p>
            <a:fld id="{AF2B6C44-CF1F-49AC-94F5-ED29E3A3046D}" type="slidenum">
              <a:rPr lang="pt-BR" smtClean="0"/>
              <a:t>‹nº›</a:t>
            </a:fld>
            <a:endParaRPr lang="pt-BR"/>
          </a:p>
        </p:txBody>
      </p:sp>
      <p:sp>
        <p:nvSpPr>
          <p:cNvPr id="3" name="Espaço Reservado para Imagem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t-BR" smtClean="0"/>
              <a:t>Clique no ícone para adicionar uma imagem</a:t>
            </a:r>
            <a:endParaRPr kumimoji="0" lang="en-US" dirty="0"/>
          </a:p>
        </p:txBody>
      </p:sp>
      <p:sp>
        <p:nvSpPr>
          <p:cNvPr id="10" name="Forma liv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a liv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6951474B-36E4-4D54-BC09-5C6E3E054DBD}" type="datetimeFigureOut">
              <a:rPr lang="pt-BR" smtClean="0"/>
              <a:t>22/04/2022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914401"/>
            <a:ext cx="2057400" cy="5211763"/>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914401"/>
            <a:ext cx="6019800" cy="5211763"/>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6951474B-36E4-4D54-BC09-5C6E3E054DBD}" type="datetimeFigureOut">
              <a:rPr lang="pt-BR" smtClean="0"/>
              <a:t>22/04/2022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F2B6C44-CF1F-49AC-94F5-ED29E3A3046D}" type="slidenum">
              <a:rPr lang="pt-BR" smtClean="0"/>
              <a:t>‹nº›</a:t>
            </a:fld>
            <a:endParaRPr lang="pt-BR"/>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a liv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a liv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ço Reservado para Título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pt-BR" smtClean="0"/>
              <a:t>Clique para editar o estilo do título mestre</a:t>
            </a:r>
            <a:endParaRPr kumimoji="0" lang="en-US"/>
          </a:p>
        </p:txBody>
      </p:sp>
      <p:sp>
        <p:nvSpPr>
          <p:cNvPr id="30" name="Espaço Reservado para Texto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0" name="Espaço Reservado para Data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51474B-36E4-4D54-BC09-5C6E3E054DBD}" type="datetimeFigureOut">
              <a:rPr lang="pt-BR" smtClean="0"/>
              <a:t>22/04/2022</a:t>
            </a:fld>
            <a:endParaRPr lang="pt-BR"/>
          </a:p>
        </p:txBody>
      </p:sp>
      <p:sp>
        <p:nvSpPr>
          <p:cNvPr id="22" name="Espaço Reservado para Rodapé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pt-BR"/>
          </a:p>
        </p:txBody>
      </p:sp>
      <p:sp>
        <p:nvSpPr>
          <p:cNvPr id="18" name="Espaço Reservado para Número de Slid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F2B6C44-CF1F-49AC-94F5-ED29E3A3046D}" type="slidenum">
              <a:rPr lang="pt-BR" smtClean="0"/>
              <a:t>‹nº›</a:t>
            </a:fld>
            <a:endParaRPr lang="pt-BR"/>
          </a:p>
        </p:txBody>
      </p:sp>
      <p:grpSp>
        <p:nvGrpSpPr>
          <p:cNvPr id="2" name="Grupo 1"/>
          <p:cNvGrpSpPr/>
          <p:nvPr/>
        </p:nvGrpSpPr>
        <p:grpSpPr>
          <a:xfrm>
            <a:off x="-19017" y="202408"/>
            <a:ext cx="9180548" cy="649224"/>
            <a:chOff x="-19045" y="216550"/>
            <a:chExt cx="9180548" cy="649224"/>
          </a:xfrm>
        </p:grpSpPr>
        <p:sp>
          <p:nvSpPr>
            <p:cNvPr id="12" name="Forma liv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dissolve/>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pt-BR" dirty="0" smtClean="0"/>
              <a:t>ARTE EM ROMA</a:t>
            </a:r>
            <a:endParaRPr lang="pt-BR" dirty="0"/>
          </a:p>
        </p:txBody>
      </p:sp>
      <p:sp>
        <p:nvSpPr>
          <p:cNvPr id="3" name="Subtítulo 2"/>
          <p:cNvSpPr>
            <a:spLocks noGrp="1"/>
          </p:cNvSpPr>
          <p:nvPr>
            <p:ph type="subTitle" idx="1"/>
          </p:nvPr>
        </p:nvSpPr>
        <p:spPr>
          <a:xfrm>
            <a:off x="179512" y="4293096"/>
            <a:ext cx="4464496" cy="2564904"/>
          </a:xfrm>
        </p:spPr>
        <p:txBody>
          <a:bodyPr>
            <a:normAutofit fontScale="62500" lnSpcReduction="20000"/>
          </a:bodyPr>
          <a:lstStyle/>
          <a:p>
            <a:pPr algn="just"/>
            <a:r>
              <a:rPr lang="pt-BR" dirty="0" smtClean="0"/>
              <a:t> 1°  ELETROTÉCNICA MATUTINO</a:t>
            </a:r>
          </a:p>
          <a:p>
            <a:pPr algn="l"/>
            <a:endParaRPr lang="pt-BR" dirty="0" smtClean="0"/>
          </a:p>
          <a:p>
            <a:pPr algn="l"/>
            <a:r>
              <a:rPr lang="pt-BR" dirty="0" smtClean="0"/>
              <a:t>JÚLIA VITÓRIA</a:t>
            </a:r>
          </a:p>
          <a:p>
            <a:pPr algn="l"/>
            <a:r>
              <a:rPr lang="pt-BR" dirty="0" smtClean="0"/>
              <a:t>PEDRO BELEM</a:t>
            </a:r>
          </a:p>
          <a:p>
            <a:pPr algn="l"/>
            <a:r>
              <a:rPr lang="pt-BR" dirty="0" smtClean="0"/>
              <a:t>WILLDERLAN</a:t>
            </a:r>
          </a:p>
          <a:p>
            <a:pPr algn="l"/>
            <a:r>
              <a:rPr lang="pt-BR" dirty="0" smtClean="0"/>
              <a:t>JOSÉ SOUTO</a:t>
            </a:r>
          </a:p>
          <a:p>
            <a:pPr algn="l"/>
            <a:r>
              <a:rPr lang="pt-BR" dirty="0" smtClean="0"/>
              <a:t>EDUARDO</a:t>
            </a:r>
          </a:p>
          <a:p>
            <a:pPr algn="l"/>
            <a:r>
              <a:rPr lang="pt-BR" dirty="0" smtClean="0"/>
              <a:t>GABRIELI</a:t>
            </a:r>
          </a:p>
          <a:p>
            <a:pPr algn="l"/>
            <a:r>
              <a:rPr lang="pt-BR" dirty="0" smtClean="0"/>
              <a:t>JHONY</a:t>
            </a:r>
          </a:p>
          <a:p>
            <a:pPr algn="l"/>
            <a:r>
              <a:rPr lang="pt-BR" dirty="0" smtClean="0"/>
              <a:t>JUAN</a:t>
            </a:r>
            <a:endParaRPr lang="pt-BR" dirty="0"/>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9383" y="332656"/>
            <a:ext cx="8229600" cy="1143000"/>
          </a:xfrm>
        </p:spPr>
        <p:txBody>
          <a:bodyPr/>
          <a:lstStyle/>
          <a:p>
            <a:r>
              <a:rPr lang="pt-BR" dirty="0" smtClean="0"/>
              <a:t>PINTURA </a:t>
            </a:r>
            <a:endParaRPr lang="pt-BR" dirty="0"/>
          </a:p>
        </p:txBody>
      </p:sp>
      <p:sp>
        <p:nvSpPr>
          <p:cNvPr id="3" name="Espaço Reservado para Conteúdo 2"/>
          <p:cNvSpPr>
            <a:spLocks noGrp="1"/>
          </p:cNvSpPr>
          <p:nvPr>
            <p:ph idx="1"/>
          </p:nvPr>
        </p:nvSpPr>
        <p:spPr>
          <a:xfrm>
            <a:off x="431870" y="1628800"/>
            <a:ext cx="8604626" cy="3888432"/>
          </a:xfrm>
        </p:spPr>
        <p:txBody>
          <a:bodyPr>
            <a:noAutofit/>
          </a:bodyPr>
          <a:lstStyle/>
          <a:p>
            <a:r>
              <a:rPr lang="pt-BR" sz="1800" dirty="0" smtClean="0"/>
              <a:t>Os artistas romanos trabalharam uma grande variedade de temas, como acontecimentos históricos e cotidianos, lendas, conquistas militares, efígies e natureza-morta.As pinturas romanas eram realizadas em murais (afrescos) e possuíam tridimensionalidade. Os materiais utilizados variavam de metais em pó, vidros pulverizados, substâncias extraídas de moluscos, pó de madeira e até seivas de árvores.Além dos afrescos, encontramos mosaicos romanos por todas as partes do Império. Eles variam de modelos contemplativos de tesselas brancas e negras até as composições figurativas de várias cores. Os romanos aproveitaram a bagagem cultural dos etruscos, cuja arte era bastante desenvolvida, bem como deixaram-se influenciar pelos padrões estéticos gregos, que admiravam</a:t>
            </a:r>
            <a:r>
              <a:rPr lang="pt-BR" sz="1800" dirty="0" smtClean="0"/>
              <a:t>.</a:t>
            </a:r>
          </a:p>
          <a:p>
            <a:r>
              <a:rPr lang="pt-BR" sz="1800" dirty="0"/>
              <a:t>A história da pintura romana pode ser contada pelas paredes da cidade de Pompeia, que foi soterrada pelas cinzas do Monte Vesúvio</a:t>
            </a:r>
            <a:r>
              <a:rPr lang="pt-BR" sz="1800" b="1" dirty="0"/>
              <a:t> </a:t>
            </a:r>
            <a:r>
              <a:rPr lang="pt-BR" sz="1800" dirty="0"/>
              <a:t>em 79 d.C. A erupção também atingiu a cidade de Herculano, mas em Pompeia, as cinzas vulcânicas ajudaram a preservar as cores das pinturas nas paredes das casas, os chamados afrescos. A técnica do afresco consiste na aplicação da tinta sobre o gesso ainda molhado, o que ajuda a fixar a pintura. Com o tempo, a exposição da luz e ao ar, os pigmentos tendem a desaparecer, o que não ocorreu em Pompeia justamente pelo evento da erupção.</a:t>
            </a:r>
          </a:p>
          <a:p>
            <a:endParaRPr lang="pt-BR" sz="1600" dirty="0" smtClean="0"/>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9383" y="332656"/>
            <a:ext cx="8229600" cy="1143000"/>
          </a:xfrm>
        </p:spPr>
        <p:txBody>
          <a:bodyPr/>
          <a:lstStyle/>
          <a:p>
            <a:r>
              <a:rPr lang="pt-BR" dirty="0" smtClean="0"/>
              <a:t>PINTURA </a:t>
            </a:r>
            <a:endParaRPr lang="pt-BR" dirty="0"/>
          </a:p>
        </p:txBody>
      </p:sp>
      <p:sp>
        <p:nvSpPr>
          <p:cNvPr id="3" name="Espaço Reservado para Conteúdo 2"/>
          <p:cNvSpPr>
            <a:spLocks noGrp="1"/>
          </p:cNvSpPr>
          <p:nvPr>
            <p:ph idx="1"/>
          </p:nvPr>
        </p:nvSpPr>
        <p:spPr>
          <a:xfrm>
            <a:off x="431870" y="1628800"/>
            <a:ext cx="8604626" cy="4968552"/>
          </a:xfrm>
        </p:spPr>
        <p:txBody>
          <a:bodyPr>
            <a:noAutofit/>
          </a:bodyPr>
          <a:lstStyle/>
          <a:p>
            <a:r>
              <a:rPr lang="pt-BR" sz="2000" dirty="0" smtClean="0"/>
              <a:t>A </a:t>
            </a:r>
            <a:r>
              <a:rPr lang="pt-BR" sz="2000" dirty="0"/>
              <a:t>pintura romana nas paredes de Pompeia foi classificada </a:t>
            </a:r>
            <a:r>
              <a:rPr lang="pt-BR" sz="2000" dirty="0" smtClean="0"/>
              <a:t>em quatro estilos</a:t>
            </a:r>
            <a:r>
              <a:rPr lang="pt-BR" sz="2000" dirty="0"/>
              <a:t>,</a:t>
            </a:r>
            <a:r>
              <a:rPr lang="pt-BR" sz="2000" dirty="0"/>
              <a:t> pelo alemão Augusto </a:t>
            </a:r>
            <a:r>
              <a:rPr lang="pt-BR" sz="2000" dirty="0" smtClean="0"/>
              <a:t>Mau, </a:t>
            </a:r>
            <a:r>
              <a:rPr lang="pt-BR" sz="2000" dirty="0"/>
              <a:t>no século XIX</a:t>
            </a:r>
            <a:r>
              <a:rPr lang="pt-BR" sz="2000" dirty="0" smtClean="0"/>
              <a:t>. São elas: </a:t>
            </a:r>
            <a:r>
              <a:rPr lang="pt-BR" sz="2000" b="1" dirty="0" smtClean="0"/>
              <a:t>Incrustração, Arquitetônico, Enfeitado,</a:t>
            </a:r>
            <a:r>
              <a:rPr lang="pt-BR" sz="2000" dirty="0" smtClean="0"/>
              <a:t> e</a:t>
            </a:r>
            <a:r>
              <a:rPr lang="pt-BR" sz="2000" dirty="0" smtClean="0"/>
              <a:t> </a:t>
            </a:r>
            <a:r>
              <a:rPr lang="pt-BR" sz="2000" b="1" dirty="0" smtClean="0"/>
              <a:t>Intrincado</a:t>
            </a:r>
          </a:p>
          <a:p>
            <a:r>
              <a:rPr lang="pt-BR" sz="2000" b="1" dirty="0" smtClean="0"/>
              <a:t>Incrustação: </a:t>
            </a:r>
            <a:r>
              <a:rPr lang="pt-BR" sz="2000" dirty="0" smtClean="0"/>
              <a:t>Nesse </a:t>
            </a:r>
            <a:r>
              <a:rPr lang="pt-BR" sz="2000" dirty="0"/>
              <a:t>estilo, camadas de gesso eram colocadas nas paredes para dar um efeito </a:t>
            </a:r>
            <a:r>
              <a:rPr lang="pt-BR" sz="2000" dirty="0" smtClean="0"/>
              <a:t>tridimensional imitando mármore</a:t>
            </a:r>
          </a:p>
          <a:p>
            <a:r>
              <a:rPr lang="pt-BR" sz="2000" b="1" dirty="0" smtClean="0"/>
              <a:t>Arquitetônico: </a:t>
            </a:r>
            <a:r>
              <a:rPr lang="pt-BR" sz="2000" dirty="0"/>
              <a:t> Esse modo é uma mistura do primeiro período, mas não se usava mais o gesso e a ilusão de profundidade era dada apenas com a pintura</a:t>
            </a:r>
            <a:r>
              <a:rPr lang="pt-BR" sz="2000" dirty="0" smtClean="0"/>
              <a:t>.</a:t>
            </a:r>
          </a:p>
          <a:p>
            <a:pPr fontAlgn="base"/>
            <a:r>
              <a:rPr lang="pt-BR" sz="2000" b="1" dirty="0" smtClean="0"/>
              <a:t>Enfeitado:</a:t>
            </a:r>
            <a:r>
              <a:rPr lang="pt-BR" dirty="0"/>
              <a:t> </a:t>
            </a:r>
            <a:r>
              <a:rPr lang="pt-BR" sz="2000" dirty="0"/>
              <a:t>E</a:t>
            </a:r>
            <a:r>
              <a:rPr lang="pt-BR" sz="2000" dirty="0" smtClean="0"/>
              <a:t>sse estilo tinha </a:t>
            </a:r>
            <a:r>
              <a:rPr lang="pt-BR" sz="2000" dirty="0"/>
              <a:t>as superfícies com planos mais modestos, </a:t>
            </a:r>
            <a:r>
              <a:rPr lang="pt-BR" sz="2000" dirty="0" smtClean="0"/>
              <a:t>sem </a:t>
            </a:r>
            <a:r>
              <a:rPr lang="pt-BR" sz="2000" dirty="0"/>
              <a:t>ilusão de profundidade, mas rico em </a:t>
            </a:r>
            <a:r>
              <a:rPr lang="pt-BR" sz="2000" dirty="0" smtClean="0"/>
              <a:t>detalhes, nesse </a:t>
            </a:r>
            <a:r>
              <a:rPr lang="pt-BR" sz="2000" dirty="0"/>
              <a:t>estilo foram </a:t>
            </a:r>
            <a:r>
              <a:rPr lang="pt-BR" sz="2000" dirty="0" smtClean="0"/>
              <a:t>colocadas </a:t>
            </a:r>
            <a:r>
              <a:rPr lang="pt-BR" sz="2000" dirty="0"/>
              <a:t>colunas e frontões </a:t>
            </a:r>
            <a:r>
              <a:rPr lang="pt-BR" sz="2000" dirty="0" smtClean="0"/>
              <a:t>que poderiam ser </a:t>
            </a:r>
            <a:r>
              <a:rPr lang="pt-BR" sz="2000" dirty="0"/>
              <a:t>imaginados para uma parede pintada.</a:t>
            </a:r>
          </a:p>
          <a:p>
            <a:r>
              <a:rPr lang="pt-BR" sz="2000" b="1" dirty="0" smtClean="0"/>
              <a:t>Intrincado</a:t>
            </a:r>
            <a:r>
              <a:rPr lang="pt-BR" sz="2000" dirty="0" smtClean="0"/>
              <a:t>: Esse estilo era como uma mistura dos 3 outros estilos, sendo usado efeitos de </a:t>
            </a:r>
            <a:r>
              <a:rPr lang="pt-BR" sz="2000" dirty="0"/>
              <a:t>mármore na base das paredes, assim como o primeiro </a:t>
            </a:r>
            <a:r>
              <a:rPr lang="pt-BR" sz="2000" dirty="0" smtClean="0"/>
              <a:t>estilo</a:t>
            </a:r>
            <a:r>
              <a:rPr lang="pt-BR" sz="2000" dirty="0"/>
              <a:t>; cenas arquitetônicas naturalistas, como no segundo estilo; grandes superfícies planas com </a:t>
            </a:r>
            <a:r>
              <a:rPr lang="pt-BR" sz="2000" dirty="0" smtClean="0"/>
              <a:t>detalhes </a:t>
            </a:r>
            <a:r>
              <a:rPr lang="pt-BR" sz="2000" dirty="0"/>
              <a:t>arquitetônicos no terceiro estilo.</a:t>
            </a:r>
            <a:endParaRPr lang="pt-BR" sz="2000" b="1" dirty="0"/>
          </a:p>
        </p:txBody>
      </p:sp>
    </p:spTree>
    <p:extLst>
      <p:ext uri="{BB962C8B-B14F-4D97-AF65-F5344CB8AC3E}">
        <p14:creationId xmlns:p14="http://schemas.microsoft.com/office/powerpoint/2010/main" val="159197947"/>
      </p:ext>
    </p:extLst>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endParaRPr lang="pt-BR"/>
          </a:p>
        </p:txBody>
      </p:sp>
      <p:sp>
        <p:nvSpPr>
          <p:cNvPr id="8" name="Espaço Reservado para Conteúdo 7"/>
          <p:cNvSpPr>
            <a:spLocks noGrp="1"/>
          </p:cNvSpPr>
          <p:nvPr>
            <p:ph idx="1"/>
          </p:nvPr>
        </p:nvSpPr>
        <p:spPr>
          <a:xfrm>
            <a:off x="683568" y="6006155"/>
            <a:ext cx="8229600" cy="447328"/>
          </a:xfrm>
        </p:spPr>
        <p:txBody>
          <a:bodyPr>
            <a:noAutofit/>
          </a:bodyPr>
          <a:lstStyle/>
          <a:p>
            <a:r>
              <a:rPr lang="pt-BR" sz="2000" dirty="0" smtClean="0"/>
              <a:t>Umas da pinturas no estilo arquitetônico, </a:t>
            </a:r>
            <a:r>
              <a:rPr lang="pt-BR" sz="2000" dirty="0"/>
              <a:t>Pinturas na Vila dos Mistérios, em Pompeia</a:t>
            </a:r>
            <a:endParaRPr lang="pt-BR" sz="2000" dirty="0"/>
          </a:p>
        </p:txBody>
      </p:sp>
      <p:pic>
        <p:nvPicPr>
          <p:cNvPr id="1028" name="Picture 4" descr="pintura rom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227660"/>
            <a:ext cx="7557019" cy="4743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901337"/>
      </p:ext>
    </p:extLst>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8256"/>
            <a:ext cx="8229600" cy="1143000"/>
          </a:xfrm>
        </p:spPr>
        <p:txBody>
          <a:bodyPr/>
          <a:lstStyle/>
          <a:p>
            <a:endParaRPr lang="pt-BR" dirty="0"/>
          </a:p>
        </p:txBody>
      </p:sp>
      <p:sp>
        <p:nvSpPr>
          <p:cNvPr id="3" name="Espaço Reservado para Conteúdo 2"/>
          <p:cNvSpPr>
            <a:spLocks noGrp="1"/>
          </p:cNvSpPr>
          <p:nvPr>
            <p:ph sz="half" idx="1"/>
          </p:nvPr>
        </p:nvSpPr>
        <p:spPr/>
        <p:txBody>
          <a:bodyPr>
            <a:normAutofit lnSpcReduction="10000"/>
          </a:bodyPr>
          <a:lstStyle/>
          <a:p>
            <a:endParaRPr lang="pt-BR"/>
          </a:p>
        </p:txBody>
      </p:sp>
      <p:sp>
        <p:nvSpPr>
          <p:cNvPr id="4" name="Espaço Reservado para Conteúdo 3"/>
          <p:cNvSpPr>
            <a:spLocks noGrp="1"/>
          </p:cNvSpPr>
          <p:nvPr>
            <p:ph sz="half" idx="2"/>
          </p:nvPr>
        </p:nvSpPr>
        <p:spPr>
          <a:xfrm>
            <a:off x="1233488" y="6018791"/>
            <a:ext cx="6524624" cy="672268"/>
          </a:xfrm>
        </p:spPr>
        <p:txBody>
          <a:bodyPr>
            <a:normAutofit lnSpcReduction="10000"/>
          </a:bodyPr>
          <a:lstStyle/>
          <a:p>
            <a:r>
              <a:rPr lang="pt-BR" sz="2000" dirty="0"/>
              <a:t>Estilo intrincado da pintura romana, exibindo junção de demais estilos.</a:t>
            </a:r>
            <a:endParaRPr lang="pt-BR" sz="2000" dirty="0"/>
          </a:p>
        </p:txBody>
      </p:sp>
      <p:pic>
        <p:nvPicPr>
          <p:cNvPr id="2050" name="Picture 2" descr="pintura romana no estilo intricado exibe painel com paisage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3487" y="1124744"/>
            <a:ext cx="652462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558265"/>
      </p:ext>
    </p:extLst>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32656"/>
            <a:ext cx="8229600" cy="1143000"/>
          </a:xfrm>
        </p:spPr>
        <p:txBody>
          <a:bodyPr/>
          <a:lstStyle/>
          <a:p>
            <a:r>
              <a:rPr lang="pt-BR" dirty="0" smtClean="0"/>
              <a:t>ESCULTURA </a:t>
            </a:r>
            <a:endParaRPr lang="pt-BR" dirty="0"/>
          </a:p>
        </p:txBody>
      </p:sp>
      <p:sp>
        <p:nvSpPr>
          <p:cNvPr id="3" name="Espaço Reservado para Conteúdo 2"/>
          <p:cNvSpPr>
            <a:spLocks noGrp="1"/>
          </p:cNvSpPr>
          <p:nvPr>
            <p:ph idx="1"/>
          </p:nvPr>
        </p:nvSpPr>
        <p:spPr>
          <a:xfrm>
            <a:off x="354360" y="1772816"/>
            <a:ext cx="8435280" cy="4623792"/>
          </a:xfrm>
        </p:spPr>
        <p:txBody>
          <a:bodyPr>
            <a:normAutofit fontScale="70000" lnSpcReduction="20000"/>
          </a:bodyPr>
          <a:lstStyle/>
          <a:p>
            <a:r>
              <a:rPr lang="pt-BR" dirty="0" smtClean="0"/>
              <a:t>A escultura romana se desenvolveu no centro do Império Romano, entre o século VI a.C. e o século V d.C. Inicialmente, essa expressão artística foi muito influenciada pelos povos etruscos, que vivam na Península Itálica, e durante o período helenístico, teve grande contribuição da escultura grega, produzida pelos povos que habitavam as colônias de Magna Grécia.Como o Império Romano tinha um vasto território em volta do Mar Mediterrâneo, Europa e Ásia, havia um tráfego constante na região, o que favorecia um intercâmbio cultural. Embora tivesse contato com várias expressões artísticas, Roma tinha sua própria escola de arte.</a:t>
            </a:r>
          </a:p>
          <a:p>
            <a:r>
              <a:rPr lang="pt-BR" dirty="0" smtClean="0"/>
              <a:t> Os escultores romanos gostavam de trabalhar com pedra, vidro, terracota e metais preciosos, porém o que mais caracterizou suas obras foram os trabalhos realizados em bronze e mármore, presente na maior parte das esculturas. A escultura romana era de caráter realista, posto que eles não representavam o "belo", mas as pessoas retratadas fidedignamente.Entretanto, os artistas romanos, por terem intenso contato com a arte grega, acabaram sendo influenciados por ela também na escultura. Ocorreu, então, uma junção entre o estilo grego com novas concepções romanas.As esculturas e relevos escultóricos costumavam adornar os prédios públicos e privados. Elas primavam pelo realismo e ocupavam espaços especiais em obras arquitetônicas, enriquecendo e complementando-as.</a:t>
            </a:r>
            <a:endParaRPr lang="pt-BR" dirty="0"/>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a:xfrm>
            <a:off x="611560" y="-99392"/>
            <a:ext cx="8229600" cy="1143000"/>
          </a:xfrm>
        </p:spPr>
        <p:txBody>
          <a:bodyPr/>
          <a:lstStyle/>
          <a:p>
            <a:endParaRPr lang="pt-BR" dirty="0"/>
          </a:p>
        </p:txBody>
      </p:sp>
      <p:pic>
        <p:nvPicPr>
          <p:cNvPr id="4098" name="Picture 2" descr="https://upload.wikimedia.org/wikipedia/commons/thumb/e/eb/Statue-Augustus.jpg/300px-Statue-Augustus.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61931" y="1043608"/>
            <a:ext cx="3606485" cy="5409728"/>
          </a:xfrm>
          <a:prstGeom prst="rect">
            <a:avLst/>
          </a:prstGeom>
          <a:noFill/>
          <a:extLst>
            <a:ext uri="{909E8E84-426E-40DD-AFC4-6F175D3DCCD1}">
              <a14:hiddenFill xmlns:a14="http://schemas.microsoft.com/office/drawing/2010/main">
                <a:solidFill>
                  <a:srgbClr val="FFFFFF"/>
                </a:solidFill>
              </a14:hiddenFill>
            </a:ext>
          </a:extLst>
        </p:spPr>
      </p:pic>
      <p:sp>
        <p:nvSpPr>
          <p:cNvPr id="10" name="Espaço Reservado para Conteúdo 9"/>
          <p:cNvSpPr>
            <a:spLocks noGrp="1"/>
          </p:cNvSpPr>
          <p:nvPr>
            <p:ph sz="half" idx="2"/>
          </p:nvPr>
        </p:nvSpPr>
        <p:spPr>
          <a:xfrm>
            <a:off x="5004048" y="1844824"/>
            <a:ext cx="3710958" cy="3672408"/>
          </a:xfrm>
        </p:spPr>
        <p:txBody>
          <a:bodyPr>
            <a:normAutofit/>
          </a:bodyPr>
          <a:lstStyle/>
          <a:p>
            <a:r>
              <a:rPr lang="pt-BR" sz="2000" b="1" dirty="0"/>
              <a:t>Augusto de Prima Porta</a:t>
            </a:r>
            <a:r>
              <a:rPr lang="pt-BR" sz="2000" dirty="0"/>
              <a:t> </a:t>
            </a:r>
            <a:r>
              <a:rPr lang="pt-BR" sz="2000" dirty="0" smtClean="0"/>
              <a:t>é uma</a:t>
            </a:r>
            <a:r>
              <a:rPr lang="pt-BR" sz="2000" dirty="0"/>
              <a:t> estátua do imperador romano Augusto que foi descoberta em 20 de abril de 1863 na Villa de Augusto, Prima Porta, Roma. </a:t>
            </a:r>
          </a:p>
        </p:txBody>
      </p:sp>
    </p:spTree>
    <p:extLst>
      <p:ext uri="{BB962C8B-B14F-4D97-AF65-F5344CB8AC3E}">
        <p14:creationId xmlns:p14="http://schemas.microsoft.com/office/powerpoint/2010/main" val="4256615454"/>
      </p:ext>
    </p:extLst>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04664"/>
            <a:ext cx="8229600" cy="1143000"/>
          </a:xfrm>
        </p:spPr>
        <p:txBody>
          <a:bodyPr/>
          <a:lstStyle/>
          <a:p>
            <a:r>
              <a:rPr lang="pt-BR" dirty="0" smtClean="0"/>
              <a:t>ARQUITETURA</a:t>
            </a:r>
            <a:endParaRPr lang="pt-BR" dirty="0"/>
          </a:p>
        </p:txBody>
      </p:sp>
      <p:sp>
        <p:nvSpPr>
          <p:cNvPr id="3" name="Espaço Reservado para Conteúdo 2"/>
          <p:cNvSpPr>
            <a:spLocks noGrp="1"/>
          </p:cNvSpPr>
          <p:nvPr>
            <p:ph idx="1"/>
          </p:nvPr>
        </p:nvSpPr>
        <p:spPr/>
        <p:txBody>
          <a:bodyPr>
            <a:normAutofit fontScale="92500" lnSpcReduction="20000"/>
          </a:bodyPr>
          <a:lstStyle/>
          <a:p>
            <a:r>
              <a:rPr lang="pt-BR" dirty="0" smtClean="0"/>
              <a:t>A arquitetura romana se caracteriza pela sua solidez, com o emprego de arcos abobadas e tetos curvos que nenhuma civilização grande anterior conhecia. Suas obras se espalharam por toda a Europa na forma de aquedutos, estradas, pontes, basílicas, residências, arcos do triunfo e panteões. Suas obras e construções serviam tanto para </a:t>
            </a:r>
            <a:r>
              <a:rPr lang="pt-BR" b="1" dirty="0" smtClean="0"/>
              <a:t>expressar</a:t>
            </a:r>
            <a:r>
              <a:rPr lang="pt-BR" dirty="0" smtClean="0"/>
              <a:t> poder e status – como os arco triunfais espalhados por toda a Roma – quanto para servir as necessidades desse império que não parava de crescer, culminando com o surgimento de estradas e aquedutos, outro marco da </a:t>
            </a:r>
            <a:r>
              <a:rPr lang="pt-BR" b="1" dirty="0" smtClean="0"/>
              <a:t>arquitetura</a:t>
            </a:r>
            <a:r>
              <a:rPr lang="pt-BR" dirty="0" smtClean="0"/>
              <a:t> e engenharia </a:t>
            </a:r>
            <a:r>
              <a:rPr lang="pt-BR" b="1" dirty="0" smtClean="0"/>
              <a:t>romana</a:t>
            </a:r>
            <a:r>
              <a:rPr lang="pt-BR" dirty="0" smtClean="0"/>
              <a:t>.</a:t>
            </a:r>
          </a:p>
          <a:p>
            <a:r>
              <a:rPr lang="pt-BR" dirty="0" smtClean="0"/>
              <a:t> Quando o famoso anfiteatro, o Coliseu, foi construído na Roma antiga, tornou-se o maior anfiteatro do seu tempo.</a:t>
            </a:r>
          </a:p>
          <a:p>
            <a:endParaRPr lang="pt-BR" dirty="0" smtClean="0"/>
          </a:p>
          <a:p>
            <a:endParaRPr lang="pt-BR" dirty="0" smtClean="0"/>
          </a:p>
          <a:p>
            <a:endParaRPr lang="pt-BR" dirty="0"/>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4" name="Espaço Reservado para Conteúdo 3"/>
          <p:cNvSpPr>
            <a:spLocks noGrp="1"/>
          </p:cNvSpPr>
          <p:nvPr>
            <p:ph sz="half" idx="2"/>
          </p:nvPr>
        </p:nvSpPr>
        <p:spPr/>
        <p:txBody>
          <a:bodyPr/>
          <a:lstStyle/>
          <a:p>
            <a:endParaRPr lang="pt-BR" dirty="0"/>
          </a:p>
        </p:txBody>
      </p:sp>
      <p:pic>
        <p:nvPicPr>
          <p:cNvPr id="5122" name="Picture 2" descr="Roma vai reformar o Coliseu e está aceitando propostas de engenheiros -  Casa Vogue | Arquitetura"/>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11796" y="980728"/>
            <a:ext cx="7272808" cy="56305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04664"/>
            <a:ext cx="8229600" cy="1143000"/>
          </a:xfrm>
        </p:spPr>
        <p:txBody>
          <a:bodyPr/>
          <a:lstStyle/>
          <a:p>
            <a:r>
              <a:rPr lang="pt-BR" dirty="0" smtClean="0"/>
              <a:t>MÚSICA</a:t>
            </a:r>
            <a:endParaRPr lang="pt-BR" dirty="0"/>
          </a:p>
        </p:txBody>
      </p:sp>
      <p:sp>
        <p:nvSpPr>
          <p:cNvPr id="3" name="Espaço Reservado para Conteúdo 2"/>
          <p:cNvSpPr>
            <a:spLocks noGrp="1"/>
          </p:cNvSpPr>
          <p:nvPr>
            <p:ph idx="1"/>
          </p:nvPr>
        </p:nvSpPr>
        <p:spPr>
          <a:xfrm>
            <a:off x="214390" y="1711896"/>
            <a:ext cx="8715219" cy="5146104"/>
          </a:xfrm>
        </p:spPr>
        <p:txBody>
          <a:bodyPr>
            <a:normAutofit fontScale="70000" lnSpcReduction="20000"/>
          </a:bodyPr>
          <a:lstStyle/>
          <a:p>
            <a:r>
              <a:rPr lang="pt-BR" sz="2900" dirty="0"/>
              <a:t>Os romanos não eram muito originais no que diz respeito à arte, tendo importado a maior parte das técnicas e referências estilísticas da Grécia, como se pode ver pelos exemplares remanescentes de escultura e pintura. Não é possível afirmar com certeza se isso se repetiu na música, embora seja bastante provável. Mas ao contrário dos gregos, sabe-se que não havia uma forte associação de ética e música entre os romanos.</a:t>
            </a:r>
          </a:p>
          <a:p>
            <a:r>
              <a:rPr lang="pt-BR" sz="2900" dirty="0"/>
              <a:t>A despeito desta dependência, há registros sobre a largamente difundida presença de música em todas as ocasiões da vida romana, desde em manobras militares e nos grandes festivais, onde havia </a:t>
            </a:r>
            <a:r>
              <a:rPr lang="pt-BR" sz="2900" i="1" dirty="0"/>
              <a:t>performances</a:t>
            </a:r>
            <a:r>
              <a:rPr lang="pt-BR" sz="2900" dirty="0"/>
              <a:t> em larga escala que incluíam centenas de instrumentistas e usando instrumentos de enormes dimensões, como cítaras construídas do tamanho de carruagens, até o uso discreto e doméstico de instrumentos solo. Concursos musicais eram comuns e a educação em música era considerada um sinal de distinção social</a:t>
            </a:r>
            <a:r>
              <a:rPr lang="pt-BR" sz="2900" dirty="0" smtClean="0"/>
              <a:t>.</a:t>
            </a:r>
            <a:r>
              <a:rPr lang="pt-BR" sz="2900" dirty="0"/>
              <a:t> É possível que os romanos tenham imitado também o sistema notacional dos gregos para transcrever suas composições, usando quatro letras para indicar quatro notas em sucessão que perfaziam um tetracorde. Sinais auxiliares acima das letras indicariam a duração e o ritmo. Não se sabe em que extensão anotavam a sua </a:t>
            </a:r>
            <a:r>
              <a:rPr lang="pt-BR" sz="2900" dirty="0" smtClean="0"/>
              <a:t>música.</a:t>
            </a:r>
            <a:endParaRPr lang="pt-BR" sz="2900" dirty="0"/>
          </a:p>
          <a:p>
            <a:endParaRPr lang="pt-BR" dirty="0"/>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sz="half" idx="1"/>
          </p:nvPr>
        </p:nvSpPr>
        <p:spPr>
          <a:xfrm>
            <a:off x="457200" y="5805263"/>
            <a:ext cx="4042792" cy="549661"/>
          </a:xfrm>
        </p:spPr>
        <p:txBody>
          <a:bodyPr>
            <a:normAutofit fontScale="70000" lnSpcReduction="20000"/>
          </a:bodyPr>
          <a:lstStyle/>
          <a:p>
            <a:r>
              <a:rPr lang="pt-BR" dirty="0" smtClean="0"/>
              <a:t>A Bucina era um dos instrumentos de sopro mais usado em Roma.</a:t>
            </a:r>
            <a:endParaRPr lang="pt-BR" dirty="0"/>
          </a:p>
        </p:txBody>
      </p:sp>
      <p:sp>
        <p:nvSpPr>
          <p:cNvPr id="4" name="Espaço Reservado para Conteúdo 3"/>
          <p:cNvSpPr>
            <a:spLocks noGrp="1"/>
          </p:cNvSpPr>
          <p:nvPr>
            <p:ph sz="half" idx="2"/>
          </p:nvPr>
        </p:nvSpPr>
        <p:spPr>
          <a:xfrm>
            <a:off x="4648200" y="5805263"/>
            <a:ext cx="4038600" cy="549662"/>
          </a:xfrm>
        </p:spPr>
        <p:txBody>
          <a:bodyPr>
            <a:normAutofit fontScale="70000" lnSpcReduction="20000"/>
          </a:bodyPr>
          <a:lstStyle/>
          <a:p>
            <a:r>
              <a:rPr lang="pt-BR" dirty="0" smtClean="0"/>
              <a:t>O Alaúde era um dos instrumentos mais tocados da época.</a:t>
            </a:r>
            <a:endParaRPr lang="pt-BR" dirty="0"/>
          </a:p>
        </p:txBody>
      </p:sp>
      <p:pic>
        <p:nvPicPr>
          <p:cNvPr id="5" name="Picture 16" descr="BUCC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940094"/>
            <a:ext cx="3605649" cy="46300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0" descr="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940094"/>
            <a:ext cx="3096344" cy="4630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741845"/>
      </p:ext>
    </p:extLst>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TEATRO</a:t>
            </a:r>
            <a:endParaRPr lang="pt-BR" dirty="0"/>
          </a:p>
        </p:txBody>
      </p:sp>
      <p:sp>
        <p:nvSpPr>
          <p:cNvPr id="3" name="Espaço Reservado para Conteúdo 2"/>
          <p:cNvSpPr>
            <a:spLocks noGrp="1"/>
          </p:cNvSpPr>
          <p:nvPr>
            <p:ph idx="1"/>
          </p:nvPr>
        </p:nvSpPr>
        <p:spPr/>
        <p:txBody>
          <a:bodyPr>
            <a:noAutofit/>
          </a:bodyPr>
          <a:lstStyle/>
          <a:p>
            <a:r>
              <a:rPr lang="pt-BR" sz="1800" dirty="0" smtClean="0"/>
              <a:t>O teatro da Roma Antiga foi uma modalidade artística diversa, estendendo-se do teatro de rua e de acrobacia nos festivais à encenação das comédias de Plauto e Terêncio e das tragédias de Sêneca. Embora Roma tenha tido tradição própria na performance, a helenização cultural no século III a.C. teve um efeito profundo e energizante no teatro dessa civilização, estimulando o desenvolvimento de literatura de alta qualidade propícia à atuação.Mosaico romano retratando atores e um tocador de aulo (Casa do Poeta Trágico, Pompeia)O historiador Lívio postulou que os romanos teriam experienciado a arte teatral pela primeira vez no século IV a.C., por meio de uma performance de atores etruscos. Beacham defende que essa civilização já teria conhecido "práticas pré-teatrais" há algum tempo antes do registrado. O drama romano teve início de desenvolvimento em 240 a.C., com a execução de produções de Lívio Andrônico. Essa modalidade perdurou em popularidade na antiguidade tardia, pela metade do século IV d.C., com 102 de 176 ludos públicos tendo sido dedicados ao teatro, além de eventos com gladiadores e corridas de bigas, em número consideravelmente menor.</a:t>
            </a:r>
            <a:endParaRPr lang="pt-BR" sz="1800" dirty="0"/>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title"/>
          </p:nvPr>
        </p:nvSpPr>
        <p:spPr/>
        <p:txBody>
          <a:bodyPr/>
          <a:lstStyle/>
          <a:p>
            <a:endParaRPr lang="pt-BR"/>
          </a:p>
        </p:txBody>
      </p:sp>
      <p:sp>
        <p:nvSpPr>
          <p:cNvPr id="9" name="Espaço Reservado para Conteúdo 8"/>
          <p:cNvSpPr>
            <a:spLocks noGrp="1"/>
          </p:cNvSpPr>
          <p:nvPr>
            <p:ph sz="half" idx="1"/>
          </p:nvPr>
        </p:nvSpPr>
        <p:spPr/>
        <p:txBody>
          <a:bodyPr/>
          <a:lstStyle/>
          <a:p>
            <a:endParaRPr lang="pt-BR"/>
          </a:p>
        </p:txBody>
      </p:sp>
      <p:sp>
        <p:nvSpPr>
          <p:cNvPr id="10" name="Espaço Reservado para Conteúdo 9"/>
          <p:cNvSpPr>
            <a:spLocks noGrp="1"/>
          </p:cNvSpPr>
          <p:nvPr>
            <p:ph sz="half" idx="2"/>
          </p:nvPr>
        </p:nvSpPr>
        <p:spPr>
          <a:xfrm>
            <a:off x="5226274" y="1920085"/>
            <a:ext cx="3460526" cy="4434840"/>
          </a:xfrm>
        </p:spPr>
        <p:txBody>
          <a:bodyPr/>
          <a:lstStyle/>
          <a:p>
            <a:r>
              <a:rPr lang="pt-BR" dirty="0"/>
              <a:t>Mosaico romano retratando atores </a:t>
            </a:r>
            <a:r>
              <a:rPr lang="pt-BR" dirty="0" smtClean="0"/>
              <a:t>de um teatro e </a:t>
            </a:r>
            <a:r>
              <a:rPr lang="pt-BR" dirty="0"/>
              <a:t>um tocador de </a:t>
            </a:r>
            <a:r>
              <a:rPr lang="pt-BR" dirty="0" smtClean="0"/>
              <a:t>aulo</a:t>
            </a:r>
            <a:r>
              <a:rPr lang="pt-BR" dirty="0"/>
              <a:t>.</a:t>
            </a:r>
          </a:p>
        </p:txBody>
      </p:sp>
      <p:pic>
        <p:nvPicPr>
          <p:cNvPr id="7170" name="Picture 2" descr="https://upload.wikimedia.org/wikipedia/commons/thumb/5/5c/Choregos_actors_MAN_Napoli_Inv9986.jpg/300px-Choregos_actors_MAN_Napoli_Inv998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4460354" cy="44008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xo">
  <a:themeElements>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476</TotalTime>
  <Words>647</Words>
  <Application>Microsoft Office PowerPoint</Application>
  <PresentationFormat>Apresentação na tela (4:3)</PresentationFormat>
  <Paragraphs>38</Paragraphs>
  <Slides>13</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13</vt:i4>
      </vt:variant>
    </vt:vector>
  </HeadingPairs>
  <TitlesOfParts>
    <vt:vector size="18" baseType="lpstr">
      <vt:lpstr>Arial</vt:lpstr>
      <vt:lpstr>Calibri</vt:lpstr>
      <vt:lpstr>Constantia</vt:lpstr>
      <vt:lpstr>Wingdings 2</vt:lpstr>
      <vt:lpstr>Fluxo</vt:lpstr>
      <vt:lpstr>ARTE EM ROMA</vt:lpstr>
      <vt:lpstr>PINTURA </vt:lpstr>
      <vt:lpstr>PINTURA </vt:lpstr>
      <vt:lpstr>Apresentação do PowerPoint</vt:lpstr>
      <vt:lpstr>Apresentação do PowerPoint</vt:lpstr>
      <vt:lpstr>ESCULTURA </vt:lpstr>
      <vt:lpstr>Apresentação do PowerPoint</vt:lpstr>
      <vt:lpstr>ARQUITETURA</vt:lpstr>
      <vt:lpstr>Apresentação do PowerPoint</vt:lpstr>
      <vt:lpstr>MÚSICA</vt:lpstr>
      <vt:lpstr>Apresentação do PowerPoint</vt:lpstr>
      <vt:lpstr>TEATRO</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ARTE EM ROMA</dc:title>
  <dc:creator>2022106050067</dc:creator>
  <cp:lastModifiedBy>Vitória</cp:lastModifiedBy>
  <cp:revision>30</cp:revision>
  <dcterms:created xsi:type="dcterms:W3CDTF">2022-04-14T16:12:03Z</dcterms:created>
  <dcterms:modified xsi:type="dcterms:W3CDTF">2022-04-22T20:35:55Z</dcterms:modified>
</cp:coreProperties>
</file>