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2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4" r:id="rId8"/>
    <p:sldId id="262" r:id="rId9"/>
    <p:sldId id="265" r:id="rId10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34" autoAdjust="0"/>
    <p:restoredTop sz="94590" autoAdjust="0"/>
  </p:normalViewPr>
  <p:slideViewPr>
    <p:cSldViewPr>
      <p:cViewPr varScale="1">
        <p:scale>
          <a:sx n="66" d="100"/>
          <a:sy n="66" d="100"/>
        </p:scale>
        <p:origin x="-1494" y="-10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Rectangle 18"/>
          <p:cNvSpPr>
            <a:spLocks noChangeArrowheads="1"/>
          </p:cNvSpPr>
          <p:nvPr/>
        </p:nvSpPr>
        <p:spPr bwMode="white">
          <a:xfrm>
            <a:off x="8991600" y="3048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Rectangle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Rectangle 15"/>
          <p:cNvSpPr>
            <a:spLocks noChangeArrowheads="1"/>
          </p:cNvSpPr>
          <p:nvPr/>
        </p:nvSpPr>
        <p:spPr bwMode="white">
          <a:xfrm>
            <a:off x="0" y="0"/>
            <a:ext cx="9144000" cy="25146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Rectangle 11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1371600" y="2819400"/>
            <a:ext cx="6400800" cy="1752600"/>
          </a:xfrm>
        </p:spPr>
        <p:txBody>
          <a:bodyPr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7/30/2022</a:t>
            </a:fld>
            <a:endParaRPr lang="en-US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traight Connector 6"/>
          <p:cNvSpPr>
            <a:spLocks noChangeShapeType="1"/>
          </p:cNvSpPr>
          <p:nvPr/>
        </p:nvSpPr>
        <p:spPr bwMode="auto">
          <a:xfrm>
            <a:off x="155448" y="2420112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Rectangle 9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Oval 12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Oval 13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685800" y="381000"/>
            <a:ext cx="7772400" cy="1752600"/>
          </a:xfrm>
        </p:spPr>
        <p:txBody>
          <a:bodyPr anchor="b"/>
          <a:lstStyle>
            <a:lvl1pPr>
              <a:defRPr sz="4200">
                <a:solidFill>
                  <a:schemeClr val="accent1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7/30/2022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361688" y="1026372"/>
            <a:ext cx="457200" cy="441325"/>
          </a:xfrm>
        </p:spPr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>
          <a:xfrm>
            <a:off x="301752" y="1527048"/>
            <a:ext cx="8503920" cy="45720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ctangle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Rectangle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Rectangle 15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Rectangle 17"/>
          <p:cNvSpPr>
            <a:spLocks noChangeArrowheads="1"/>
          </p:cNvSpPr>
          <p:nvPr/>
        </p:nvSpPr>
        <p:spPr bwMode="white">
          <a:xfrm>
            <a:off x="8991600" y="1905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Rectangle 18"/>
          <p:cNvSpPr>
            <a:spLocks noChangeArrowheads="1"/>
          </p:cNvSpPr>
          <p:nvPr/>
        </p:nvSpPr>
        <p:spPr bwMode="white">
          <a:xfrm>
            <a:off x="152400" y="2286000"/>
            <a:ext cx="8833104" cy="304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Rectangle 11"/>
          <p:cNvSpPr>
            <a:spLocks noChangeArrowheads="1"/>
          </p:cNvSpPr>
          <p:nvPr/>
        </p:nvSpPr>
        <p:spPr bwMode="auto">
          <a:xfrm>
            <a:off x="155448" y="142352"/>
            <a:ext cx="8833104" cy="2139696"/>
          </a:xfrm>
          <a:prstGeom prst="rect">
            <a:avLst/>
          </a:prstGeom>
          <a:solidFill>
            <a:schemeClr val="accent1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8426" y="2743200"/>
            <a:ext cx="6480174" cy="1673225"/>
          </a:xfrm>
        </p:spPr>
        <p:txBody>
          <a:bodyPr anchor="t"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13" name="Rectangle 12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Rectangle 13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7/30/2022</a:t>
            </a:fld>
            <a:endParaRPr lang="en-US"/>
          </a:p>
        </p:txBody>
      </p:sp>
      <p:sp>
        <p:nvSpPr>
          <p:cNvPr id="8" name="Straight Connector 7"/>
          <p:cNvSpPr>
            <a:spLocks noChangeShapeType="1"/>
          </p:cNvSpPr>
          <p:nvPr/>
        </p:nvSpPr>
        <p:spPr bwMode="auto">
          <a:xfrm>
            <a:off x="152400" y="2438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Oval 9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val 10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533400"/>
            <a:ext cx="7772400" cy="1524000"/>
          </a:xfrm>
        </p:spPr>
        <p:txBody>
          <a:bodyPr anchor="b"/>
          <a:lstStyle>
            <a:lvl1pPr algn="ctr">
              <a:buNone/>
              <a:defRPr sz="4200" b="0" cap="none" baseline="0">
                <a:solidFill>
                  <a:srgbClr val="FFFFFF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5791200" y="6409944"/>
            <a:ext cx="3044952" cy="365760"/>
          </a:xfrm>
        </p:spPr>
        <p:txBody>
          <a:bodyPr/>
          <a:lstStyle/>
          <a:p>
            <a:fld id="{1D8BD707-D9CF-40AE-B4C6-C98DA3205C09}" type="datetimeFigureOut">
              <a:rPr lang="en-US" smtClean="0"/>
              <a:pPr/>
              <a:t>7/30/2022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Straight Connector 7"/>
          <p:cNvSpPr>
            <a:spLocks noChangeShapeType="1"/>
          </p:cNvSpPr>
          <p:nvPr/>
        </p:nvSpPr>
        <p:spPr bwMode="auto">
          <a:xfrm flipV="1">
            <a:off x="4563080" y="1575652"/>
            <a:ext cx="8921" cy="4819557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Content Placeholder 9"/>
          <p:cNvSpPr>
            <a:spLocks noGrp="1"/>
          </p:cNvSpPr>
          <p:nvPr>
            <p:ph sz="half" idx="1"/>
          </p:nvPr>
        </p:nvSpPr>
        <p:spPr>
          <a:xfrm>
            <a:off x="301752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2" name="Content Placeholder 11"/>
          <p:cNvSpPr>
            <a:spLocks noGrp="1"/>
          </p:cNvSpPr>
          <p:nvPr>
            <p:ph sz="half" idx="2"/>
          </p:nvPr>
        </p:nvSpPr>
        <p:spPr>
          <a:xfrm>
            <a:off x="4800600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traight Connector 9"/>
          <p:cNvSpPr>
            <a:spLocks noChangeShapeType="1"/>
          </p:cNvSpPr>
          <p:nvPr/>
        </p:nvSpPr>
        <p:spPr bwMode="auto">
          <a:xfrm flipV="1">
            <a:off x="4572000" y="2200275"/>
            <a:ext cx="0" cy="4187952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Rectangle 19"/>
          <p:cNvSpPr>
            <a:spLocks noChangeArrowheads="1"/>
          </p:cNvSpPr>
          <p:nvPr/>
        </p:nvSpPr>
        <p:spPr bwMode="white">
          <a:xfrm>
            <a:off x="0" y="0"/>
            <a:ext cx="9144000" cy="1447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Rectangle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1" name="Rectangle 20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2" name="Rectangle 21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Rectangle 10"/>
          <p:cNvSpPr/>
          <p:nvPr/>
        </p:nvSpPr>
        <p:spPr>
          <a:xfrm>
            <a:off x="152400" y="1371600"/>
            <a:ext cx="8833104" cy="914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Rectangle 12"/>
          <p:cNvSpPr>
            <a:spLocks noChangeArrowheads="1"/>
          </p:cNvSpPr>
          <p:nvPr/>
        </p:nvSpPr>
        <p:spPr bwMode="auto">
          <a:xfrm>
            <a:off x="145923" y="6391656"/>
            <a:ext cx="8833104" cy="310896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4040188" cy="732974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lang="en-US" sz="2200" b="1" dirty="0" smtClean="0">
                <a:solidFill>
                  <a:srgbClr val="FFFFFF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791330" y="1524000"/>
            <a:ext cx="4041775" cy="731520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sz="2200" b="1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7/30/2022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304800" y="6409944"/>
            <a:ext cx="3581400" cy="365760"/>
          </a:xfrm>
        </p:spPr>
        <p:txBody>
          <a:bodyPr/>
          <a:lstStyle/>
          <a:p>
            <a:endParaRPr lang="en-US"/>
          </a:p>
        </p:txBody>
      </p:sp>
      <p:sp>
        <p:nvSpPr>
          <p:cNvPr id="15" name="Straight Connector 14"/>
          <p:cNvSpPr>
            <a:spLocks noChangeShapeType="1"/>
          </p:cNvSpPr>
          <p:nvPr/>
        </p:nvSpPr>
        <p:spPr bwMode="auto">
          <a:xfrm>
            <a:off x="152400" y="128016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Rectangle 17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4" name="Content Placeholder 23"/>
          <p:cNvSpPr>
            <a:spLocks noGrp="1"/>
          </p:cNvSpPr>
          <p:nvPr>
            <p:ph sz="quarter" idx="2"/>
          </p:nvPr>
        </p:nvSpPr>
        <p:spPr>
          <a:xfrm>
            <a:off x="301752" y="2471383"/>
            <a:ext cx="4041648" cy="3818404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26" name="Content Placeholder 25"/>
          <p:cNvSpPr>
            <a:spLocks noGrp="1"/>
          </p:cNvSpPr>
          <p:nvPr>
            <p:ph sz="quarter" idx="4"/>
          </p:nvPr>
        </p:nvSpPr>
        <p:spPr>
          <a:xfrm>
            <a:off x="4800600" y="2471383"/>
            <a:ext cx="4038600" cy="3822192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25" name="Oval 24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7" name="Oval 26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4343400" y="1042416"/>
            <a:ext cx="457200" cy="441325"/>
          </a:xfrm>
        </p:spPr>
        <p:txBody>
          <a:bodyPr/>
          <a:lstStyle>
            <a:lvl1pPr algn="ctr">
              <a:defRPr/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3" name="Title 22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7/30/2022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4343400" y="1036020"/>
            <a:ext cx="457200" cy="441325"/>
          </a:xfrm>
        </p:spPr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Rectangle 7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Rectangle 9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Rectangle 8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6" name="Rectangle 5"/>
          <p:cNvSpPr>
            <a:spLocks noChangeArrowheads="1"/>
          </p:cNvSpPr>
          <p:nvPr/>
        </p:nvSpPr>
        <p:spPr bwMode="auto">
          <a:xfrm>
            <a:off x="152400" y="158496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7/30/2022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4267200" y="6324600"/>
            <a:ext cx="609600" cy="441324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tangle 18"/>
          <p:cNvSpPr>
            <a:spLocks noChangeArrowheads="1"/>
          </p:cNvSpPr>
          <p:nvPr/>
        </p:nvSpPr>
        <p:spPr bwMode="auto">
          <a:xfrm>
            <a:off x="152400" y="152400"/>
            <a:ext cx="8833104" cy="304800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Rectangle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Rectangle 17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Rectangle 15"/>
          <p:cNvSpPr>
            <a:spLocks noChangeArrowheads="1"/>
          </p:cNvSpPr>
          <p:nvPr/>
        </p:nvSpPr>
        <p:spPr bwMode="white">
          <a:xfrm>
            <a:off x="0" y="0"/>
            <a:ext cx="9144000" cy="118872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Rectangle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3" name="Rectangle 12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914400"/>
            <a:ext cx="2362200" cy="990600"/>
          </a:xfrm>
        </p:spPr>
        <p:txBody>
          <a:bodyPr anchor="b">
            <a:noAutofit/>
          </a:bodyPr>
          <a:lstStyle>
            <a:lvl1pPr algn="l">
              <a:buNone/>
              <a:defRPr sz="2200" b="1">
                <a:solidFill>
                  <a:srgbClr val="FFFFFF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381000" y="1981200"/>
            <a:ext cx="2362200" cy="4144963"/>
          </a:xfrm>
        </p:spPr>
        <p:txBody>
          <a:bodyPr/>
          <a:lstStyle>
            <a:lvl1pPr marL="0" indent="0">
              <a:spcAft>
                <a:spcPts val="1000"/>
              </a:spcAft>
              <a:buNone/>
              <a:defRPr sz="1600">
                <a:solidFill>
                  <a:srgbClr val="FFFFFF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8" name="Rectangle 7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9" name="Straight Connector 8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Content Placeholder 19"/>
          <p:cNvSpPr>
            <a:spLocks noGrp="1"/>
          </p:cNvSpPr>
          <p:nvPr>
            <p:ph sz="quarter" idx="1"/>
          </p:nvPr>
        </p:nvSpPr>
        <p:spPr>
          <a:xfrm>
            <a:off x="3124200" y="685800"/>
            <a:ext cx="5638800" cy="54102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0" name="Oval 9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val 10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1" name="Rectangle 20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7/30/2022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383280" cy="365760"/>
          </a:xfrm>
        </p:spPr>
        <p:txBody>
          <a:bodyPr/>
          <a:lstStyle/>
          <a:p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Straight Connector 20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Rectangle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Rectangle 15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Rectangle 16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Rectangle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0" name="Rectangle 19"/>
          <p:cNvSpPr>
            <a:spLocks noChangeArrowheads="1"/>
          </p:cNvSpPr>
          <p:nvPr/>
        </p:nvSpPr>
        <p:spPr bwMode="auto">
          <a:xfrm>
            <a:off x="152400" y="152400"/>
            <a:ext cx="8833104" cy="301752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Rectangle 14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2" name="Oval 11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Oval 12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00375" y="5029200"/>
            <a:ext cx="5867400" cy="1219200"/>
          </a:xfrm>
        </p:spPr>
        <p:txBody>
          <a:bodyPr anchor="t">
            <a:noAutofit/>
          </a:bodyPr>
          <a:lstStyle>
            <a:lvl1pPr algn="l">
              <a:buNone/>
              <a:defRPr sz="2400" b="1">
                <a:solidFill>
                  <a:schemeClr val="tx2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000375" y="609600"/>
            <a:ext cx="5867400" cy="4267200"/>
          </a:xfrm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81000" y="990600"/>
            <a:ext cx="2438400" cy="5257800"/>
          </a:xfrm>
        </p:spPr>
        <p:txBody>
          <a:bodyPr/>
          <a:lstStyle>
            <a:lvl1pPr marL="0" indent="0">
              <a:spcAft>
                <a:spcPts val="1000"/>
              </a:spcAft>
              <a:buFontTx/>
              <a:buNone/>
              <a:defRPr sz="1600">
                <a:solidFill>
                  <a:srgbClr val="FFFFFF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22" name="Rectangle 21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5788152" y="6404984"/>
            <a:ext cx="3044952" cy="365760"/>
          </a:xfrm>
        </p:spPr>
        <p:txBody>
          <a:bodyPr/>
          <a:lstStyle/>
          <a:p>
            <a:fld id="{1D8BD707-D9CF-40AE-B4C6-C98DA3205C09}" type="datetimeFigureOut">
              <a:rPr lang="en-US" smtClean="0"/>
              <a:pPr/>
              <a:t>7/30/2022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584448" cy="365760"/>
          </a:xfrm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7/30/2022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Rectangle 7"/>
          <p:cNvSpPr>
            <a:spLocks noChangeArrowheads="1"/>
          </p:cNvSpPr>
          <p:nvPr/>
        </p:nvSpPr>
        <p:spPr bwMode="white">
          <a:xfrm>
            <a:off x="7010400" y="0"/>
            <a:ext cx="21336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Rectangle 8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Rectangle 9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Rectangle 10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Rectangle 11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Straight Connector 12"/>
          <p:cNvSpPr>
            <a:spLocks noChangeShapeType="1"/>
          </p:cNvSpPr>
          <p:nvPr/>
        </p:nvSpPr>
        <p:spPr bwMode="auto">
          <a:xfrm rot="5400000">
            <a:off x="4021836" y="3278124"/>
            <a:ext cx="6245352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Oval 13"/>
          <p:cNvSpPr/>
          <p:nvPr/>
        </p:nvSpPr>
        <p:spPr>
          <a:xfrm>
            <a:off x="6839712" y="2925763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Oval 14"/>
          <p:cNvSpPr/>
          <p:nvPr/>
        </p:nvSpPr>
        <p:spPr>
          <a:xfrm>
            <a:off x="6934200" y="3020251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915912" y="3009901"/>
            <a:ext cx="457200" cy="441325"/>
          </a:xfrm>
        </p:spPr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04800" y="304800"/>
            <a:ext cx="6553200" cy="5821366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7/30/2022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391400" y="304801"/>
            <a:ext cx="1447800" cy="5851525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ctangle 1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Rectangle 15"/>
          <p:cNvSpPr>
            <a:spLocks noChangeArrowheads="1"/>
          </p:cNvSpPr>
          <p:nvPr/>
        </p:nvSpPr>
        <p:spPr bwMode="white">
          <a:xfrm>
            <a:off x="0" y="0"/>
            <a:ext cx="9144000" cy="1393371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Rectangle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Rectangle 18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Rectangle 8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5791200" y="6404984"/>
            <a:ext cx="3044952" cy="36576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400">
                <a:solidFill>
                  <a:srgbClr val="FFFFFF"/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7/30/2022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304800" y="6410848"/>
            <a:ext cx="3581400" cy="36576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rgbClr val="FFFFFF"/>
                </a:solidFill>
              </a:defRPr>
            </a:lvl1pPr>
          </a:lstStyle>
          <a:p>
            <a:endParaRPr lang="en-US"/>
          </a:p>
        </p:txBody>
      </p:sp>
      <p:sp>
        <p:nvSpPr>
          <p:cNvPr id="8" name="Rectangle 7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0" name="Straight Connector 9"/>
          <p:cNvSpPr>
            <a:spLocks noChangeShapeType="1"/>
          </p:cNvSpPr>
          <p:nvPr/>
        </p:nvSpPr>
        <p:spPr bwMode="auto">
          <a:xfrm>
            <a:off x="152400" y="1276743"/>
            <a:ext cx="8833104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Oval 11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Oval 14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4343400" y="1040174"/>
            <a:ext cx="457200" cy="441325"/>
          </a:xfrm>
          <a:prstGeom prst="rect">
            <a:avLst/>
          </a:prstGeom>
        </p:spPr>
        <p:txBody>
          <a:bodyPr vert="horz" lIns="45720" rIns="45720" anchor="ctr">
            <a:normAutofit/>
          </a:bodyPr>
          <a:lstStyle>
            <a:lvl1pPr algn="ctr" eaLnBrk="1" latinLnBrk="0" hangingPunct="1">
              <a:defRPr kumimoji="0" sz="1600"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8534400" cy="459943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</p:sldLayoutIdLst>
  <p:txStyles>
    <p:titleStyle>
      <a:lvl1pPr algn="ctr" rtl="0" eaLnBrk="1" latinLnBrk="0" hangingPunct="1">
        <a:spcBef>
          <a:spcPct val="0"/>
        </a:spcBef>
        <a:buNone/>
        <a:defRPr kumimoji="0" sz="3300" kern="1200">
          <a:solidFill>
            <a:schemeClr val="accent3">
              <a:shade val="75000"/>
            </a:schemeClr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74320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"/>
        <a:buChar char=""/>
        <a:defRPr kumimoji="0"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ct val="20000"/>
        </a:spcBef>
        <a:buClr>
          <a:schemeClr val="accent3"/>
        </a:buClr>
        <a:buSzPct val="75000"/>
        <a:buFont typeface="Wingdings 2"/>
        <a:buChar char="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ct val="20000"/>
        </a:spcBef>
        <a:buClr>
          <a:schemeClr val="accent4"/>
        </a:buClr>
        <a:buSzPct val="70000"/>
        <a:buFont typeface="Wingdings"/>
        <a:buChar char="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ct val="20000"/>
        </a:spcBef>
        <a:buClr>
          <a:schemeClr val="accent5"/>
        </a:buClr>
        <a:buFontTx/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90000"/>
        <a:buChar char="•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03120" indent="-182880" algn="l" rtl="0" eaLnBrk="1" latinLnBrk="0" hangingPunct="1">
        <a:spcBef>
          <a:spcPct val="20000"/>
        </a:spcBef>
        <a:buClr>
          <a:schemeClr val="accent4">
            <a:shade val="75000"/>
          </a:schemeClr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77440" indent="-182880" algn="l" rtl="0" eaLnBrk="1" latinLnBrk="0" hangingPunct="1">
        <a:spcBef>
          <a:spcPct val="20000"/>
        </a:spcBef>
        <a:buClr>
          <a:schemeClr val="accent2">
            <a:shade val="75000"/>
          </a:schemeClr>
        </a:buClr>
        <a:buSzPct val="90000"/>
        <a:buChar char="•"/>
        <a:defRPr kumimoji="0" sz="1400" kern="1200" cap="all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>
                <a:solidFill>
                  <a:schemeClr val="tx1"/>
                </a:solidFill>
              </a:rPr>
              <a:t>Law Check</a:t>
            </a: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Welcome to </a:t>
            </a:r>
            <a:endParaRPr lang="en-US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How to find a topic for research paper ?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>
              <a:buFont typeface="Wingdings" pitchFamily="2" charset="2"/>
              <a:buChar char="§"/>
            </a:pPr>
            <a:r>
              <a:rPr lang="en-US" dirty="0" smtClean="0"/>
              <a:t>Chose your own topic</a:t>
            </a:r>
          </a:p>
          <a:p>
            <a:pPr>
              <a:buFont typeface="Wingdings" pitchFamily="2" charset="2"/>
              <a:buChar char="§"/>
            </a:pPr>
            <a:r>
              <a:rPr lang="en-US" dirty="0" smtClean="0"/>
              <a:t>A topic which </a:t>
            </a:r>
            <a:r>
              <a:rPr lang="en-US" dirty="0" smtClean="0"/>
              <a:t>you are interested about</a:t>
            </a:r>
          </a:p>
          <a:p>
            <a:pPr>
              <a:buFont typeface="Wingdings" pitchFamily="2" charset="2"/>
              <a:buChar char="§"/>
            </a:pPr>
            <a:r>
              <a:rPr lang="en-US" dirty="0" smtClean="0"/>
              <a:t>Must be narrow not browed</a:t>
            </a:r>
          </a:p>
          <a:p>
            <a:pPr>
              <a:buFont typeface="Wingdings" pitchFamily="2" charset="2"/>
              <a:buChar char="§"/>
            </a:pPr>
            <a:r>
              <a:rPr lang="en-US" dirty="0" smtClean="0"/>
              <a:t>Don’t copy other’s topic If the areas are given try to pick  a topic that is new in the market and have no more than 5 journals</a:t>
            </a:r>
          </a:p>
          <a:p>
            <a:pPr>
              <a:buFont typeface="Wingdings" pitchFamily="2" charset="2"/>
              <a:buChar char="§"/>
            </a:pPr>
            <a:endParaRPr lang="en-US" dirty="0" smtClean="0"/>
          </a:p>
          <a:p>
            <a:pPr>
              <a:buFont typeface="Wingdings" pitchFamily="2" charset="2"/>
              <a:buChar char="§"/>
            </a:pPr>
            <a:endParaRPr lang="en-US" dirty="0" smtClean="0"/>
          </a:p>
          <a:p>
            <a:pPr>
              <a:buFont typeface="Wingdings" pitchFamily="2" charset="2"/>
              <a:buChar char="§"/>
            </a:pPr>
            <a:endParaRPr lang="en-US" dirty="0" smtClean="0"/>
          </a:p>
          <a:p>
            <a:pPr>
              <a:buFont typeface="Wingdings" pitchFamily="2" charset="2"/>
              <a:buChar char="§"/>
            </a:pPr>
            <a:endParaRPr lang="en-US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How to do research?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en-US" dirty="0" smtClean="0"/>
          </a:p>
          <a:p>
            <a:r>
              <a:rPr lang="en-US" dirty="0" smtClean="0"/>
              <a:t>Collect material from primary and secondary sources</a:t>
            </a:r>
          </a:p>
          <a:p>
            <a:r>
              <a:rPr lang="en-US" dirty="0" smtClean="0"/>
              <a:t>Do research from online and library</a:t>
            </a:r>
          </a:p>
          <a:p>
            <a:r>
              <a:rPr lang="en-US" dirty="0" smtClean="0"/>
              <a:t>Read the journals </a:t>
            </a:r>
          </a:p>
          <a:p>
            <a:r>
              <a:rPr lang="en-US" dirty="0" smtClean="0"/>
              <a:t>Law Books</a:t>
            </a:r>
          </a:p>
          <a:p>
            <a:r>
              <a:rPr lang="en-US" dirty="0" smtClean="0"/>
              <a:t>Law magazines</a:t>
            </a:r>
          </a:p>
          <a:p>
            <a:r>
              <a:rPr lang="en-US" dirty="0" smtClean="0"/>
              <a:t>Law digest</a:t>
            </a:r>
          </a:p>
          <a:p>
            <a:r>
              <a:rPr lang="en-US" dirty="0" smtClean="0"/>
              <a:t>Case laws, principles, statutes</a:t>
            </a:r>
          </a:p>
          <a:p>
            <a:endParaRPr lang="en-US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How to find authenticate resources ?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US" dirty="0" smtClean="0"/>
              <a:t>Google scholar</a:t>
            </a:r>
          </a:p>
          <a:p>
            <a:r>
              <a:rPr lang="en-US" dirty="0" smtClean="0"/>
              <a:t>Research gate</a:t>
            </a:r>
          </a:p>
          <a:p>
            <a:r>
              <a:rPr lang="en-US" dirty="0" smtClean="0"/>
              <a:t>Academia, SSRN</a:t>
            </a:r>
          </a:p>
          <a:p>
            <a:r>
              <a:rPr lang="en-US" dirty="0" smtClean="0"/>
              <a:t>Microsoft Academic</a:t>
            </a:r>
          </a:p>
          <a:p>
            <a:r>
              <a:rPr lang="en-US" dirty="0" smtClean="0"/>
              <a:t>Libgen.rs</a:t>
            </a:r>
            <a:endParaRPr lang="en-US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Bring originality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US" dirty="0" smtClean="0"/>
              <a:t>Never copy other’s research or title </a:t>
            </a:r>
          </a:p>
          <a:p>
            <a:r>
              <a:rPr lang="en-US" dirty="0" smtClean="0"/>
              <a:t>Never copy paste, rephrasing or even resentencing </a:t>
            </a:r>
          </a:p>
          <a:p>
            <a:r>
              <a:rPr lang="en-US" dirty="0" smtClean="0"/>
              <a:t>The main purpose of the research is to bring something put of the box.</a:t>
            </a:r>
          </a:p>
          <a:p>
            <a:r>
              <a:rPr lang="en-US" dirty="0" smtClean="0"/>
              <a:t>Think and read</a:t>
            </a:r>
          </a:p>
          <a:p>
            <a:endParaRPr lang="en-US" dirty="0" smtClean="0"/>
          </a:p>
          <a:p>
            <a:endParaRPr lang="en-US" dirty="0" smtClean="0"/>
          </a:p>
          <a:p>
            <a:endParaRPr lang="en-US" dirty="0" smtClean="0"/>
          </a:p>
          <a:p>
            <a:endParaRPr lang="en-US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How to draft?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US" dirty="0" smtClean="0"/>
              <a:t>Write down whatever you understood about the topic</a:t>
            </a:r>
          </a:p>
          <a:p>
            <a:r>
              <a:rPr lang="en-US" dirty="0" smtClean="0"/>
              <a:t>Make rough drafts</a:t>
            </a:r>
          </a:p>
          <a:p>
            <a:r>
              <a:rPr lang="en-US" dirty="0" smtClean="0"/>
              <a:t>Write from different perspectives</a:t>
            </a:r>
          </a:p>
          <a:p>
            <a:r>
              <a:rPr lang="en-US" dirty="0" smtClean="0"/>
              <a:t>Write down your basic arguments in simple language</a:t>
            </a:r>
          </a:p>
          <a:p>
            <a:r>
              <a:rPr lang="en-US" dirty="0" smtClean="0"/>
              <a:t>Prepare final draft before deadline</a:t>
            </a:r>
          </a:p>
          <a:p>
            <a:r>
              <a:rPr lang="en-US" dirty="0" smtClean="0"/>
              <a:t>E</a:t>
            </a:r>
            <a:r>
              <a:rPr lang="en-US" dirty="0" smtClean="0"/>
              <a:t>dit it till submission of paper</a:t>
            </a:r>
          </a:p>
          <a:p>
            <a:endParaRPr lang="en-US" dirty="0" smtClean="0"/>
          </a:p>
          <a:p>
            <a:endParaRPr lang="en-US" dirty="0" smtClean="0"/>
          </a:p>
          <a:p>
            <a:endParaRPr lang="en-US" dirty="0" smtClean="0"/>
          </a:p>
          <a:p>
            <a:endParaRPr lang="en-US" dirty="0" smtClean="0"/>
          </a:p>
          <a:p>
            <a:endParaRPr lang="en-US" dirty="0" smtClean="0"/>
          </a:p>
          <a:p>
            <a:endParaRPr lang="en-US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Steps for research paper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US" dirty="0" smtClean="0"/>
              <a:t>Introduction</a:t>
            </a:r>
          </a:p>
          <a:p>
            <a:r>
              <a:rPr lang="en-US" dirty="0" smtClean="0"/>
              <a:t>Review of literature</a:t>
            </a:r>
          </a:p>
          <a:p>
            <a:r>
              <a:rPr lang="en-US" dirty="0" smtClean="0"/>
              <a:t>Methods of research</a:t>
            </a:r>
          </a:p>
          <a:p>
            <a:r>
              <a:rPr lang="en-US" dirty="0" smtClean="0"/>
              <a:t>Design and Methodology</a:t>
            </a:r>
          </a:p>
          <a:p>
            <a:r>
              <a:rPr lang="en-US" dirty="0" smtClean="0"/>
              <a:t>Findings </a:t>
            </a:r>
          </a:p>
          <a:p>
            <a:r>
              <a:rPr lang="en-US" dirty="0" smtClean="0"/>
              <a:t>Conclusion</a:t>
            </a:r>
          </a:p>
          <a:p>
            <a:r>
              <a:rPr lang="en-US" dirty="0" smtClean="0"/>
              <a:t>Recommendations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Follow the instructions</a:t>
            </a:r>
            <a:endParaRPr lang="en-US" dirty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US" dirty="0" smtClean="0"/>
              <a:t>Follow the rules and regulation which are given </a:t>
            </a:r>
          </a:p>
          <a:p>
            <a:r>
              <a:rPr lang="en-US" dirty="0" smtClean="0"/>
              <a:t>Don’t cross word limit /page limit </a:t>
            </a:r>
          </a:p>
          <a:p>
            <a:r>
              <a:rPr lang="en-US" dirty="0" smtClean="0"/>
              <a:t>Chose referencing style (if not given) </a:t>
            </a:r>
          </a:p>
          <a:p>
            <a:r>
              <a:rPr lang="en-US" dirty="0" smtClean="0"/>
              <a:t>Then usually follow 12 New Roman Times and APA style for referencing</a:t>
            </a:r>
          </a:p>
          <a:p>
            <a:r>
              <a:rPr lang="en-US" dirty="0" smtClean="0"/>
              <a:t>Write footnotes/endnotes</a:t>
            </a:r>
          </a:p>
          <a:p>
            <a:endParaRPr lang="en-US" dirty="0" smtClean="0"/>
          </a:p>
          <a:p>
            <a:endParaRPr lang="en-US" dirty="0" smtClean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ubtitle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/>
              <a:t>Thanks for watching</a:t>
            </a:r>
            <a:endParaRPr lang="en-US" dirty="0"/>
          </a:p>
        </p:txBody>
      </p:sp>
      <p:sp>
        <p:nvSpPr>
          <p:cNvPr id="4" name="Title 3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Please do subscribe the </a:t>
            </a:r>
            <a:br>
              <a:rPr lang="en-US" dirty="0" smtClean="0"/>
            </a:br>
            <a:r>
              <a:rPr lang="en-US" dirty="0" smtClean="0"/>
              <a:t>‘’Law Check’’</a:t>
            </a:r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>Thanks for watching</a:t>
            </a:r>
            <a:endParaRPr lang="en-US" dirty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ivic">
  <a:themeElements>
    <a:clrScheme name="Civic">
      <a:dk1>
        <a:sysClr val="windowText" lastClr="000000"/>
      </a:dk1>
      <a:lt1>
        <a:sysClr val="window" lastClr="FFFFFF"/>
      </a:lt1>
      <a:dk2>
        <a:srgbClr val="646B86"/>
      </a:dk2>
      <a:lt2>
        <a:srgbClr val="C5D1D7"/>
      </a:lt2>
      <a:accent1>
        <a:srgbClr val="D16349"/>
      </a:accent1>
      <a:accent2>
        <a:srgbClr val="CCB400"/>
      </a:accent2>
      <a:accent3>
        <a:srgbClr val="8CADAE"/>
      </a:accent3>
      <a:accent4>
        <a:srgbClr val="8C7B70"/>
      </a:accent4>
      <a:accent5>
        <a:srgbClr val="8FB08C"/>
      </a:accent5>
      <a:accent6>
        <a:srgbClr val="D19049"/>
      </a:accent6>
      <a:hlink>
        <a:srgbClr val="00A3D6"/>
      </a:hlink>
      <a:folHlink>
        <a:srgbClr val="694F07"/>
      </a:folHlink>
    </a:clrScheme>
    <a:fontScheme name="Civic">
      <a:majorFont>
        <a:latin typeface="Georgia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Georgia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Civic">
      <a:fillStyleLst>
        <a:solidFill>
          <a:schemeClr val="phClr"/>
        </a:solidFill>
        <a:solidFill>
          <a:schemeClr val="phClr">
            <a:tint val="45000"/>
          </a:schemeClr>
        </a:solidFill>
        <a:solidFill>
          <a:schemeClr val="phClr">
            <a:tint val="95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1429" cap="flat" cmpd="sng" algn="ctr">
          <a:solidFill>
            <a:schemeClr val="phClr"/>
          </a:solidFill>
          <a:prstDash val="sysDash"/>
        </a:ln>
        <a:ln w="200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 contourW="9525" prstMaterial="matte">
            <a:bevelT w="0" h="0"/>
            <a:contourClr>
              <a:schemeClr val="phClr">
                <a:shade val="70000"/>
                <a:satMod val="105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soft" dir="b">
              <a:rot lat="0" lon="0" rev="0"/>
            </a:lightRig>
          </a:scene3d>
          <a:sp3d prstMaterial="dkEdge">
            <a:bevelT w="63500" h="63500" prst="cross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70000"/>
                <a:satMod val="115000"/>
              </a:schemeClr>
              <a:schemeClr val="phClr">
                <a:tint val="85000"/>
              </a:schemeClr>
            </a:duotone>
          </a:blip>
          <a:tile tx="0" ty="0" sx="85000" sy="85000" flip="none" algn="tl"/>
        </a:blipFill>
        <a:blipFill>
          <a:blip xmlns:r="http://schemas.openxmlformats.org/officeDocument/2006/relationships" r:embed="rId2">
            <a:duotone>
              <a:schemeClr val="phClr">
                <a:shade val="65000"/>
                <a:satMod val="115000"/>
              </a:schemeClr>
              <a:schemeClr val="phClr">
                <a:tint val="85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Civic</Template>
  <TotalTime>79</TotalTime>
  <Words>241</Words>
  <Application>Microsoft Office PowerPoint</Application>
  <PresentationFormat>On-screen Show (4:3)</PresentationFormat>
  <Paragraphs>58</Paragraphs>
  <Slides>9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0" baseType="lpstr">
      <vt:lpstr>Civic</vt:lpstr>
      <vt:lpstr>Welcome to </vt:lpstr>
      <vt:lpstr>How to find a topic for research paper ? </vt:lpstr>
      <vt:lpstr>How to do research?</vt:lpstr>
      <vt:lpstr>How to find authenticate resources ?</vt:lpstr>
      <vt:lpstr>Bring originality</vt:lpstr>
      <vt:lpstr>How to draft?</vt:lpstr>
      <vt:lpstr>Steps for research paper</vt:lpstr>
      <vt:lpstr>Follow the instructions</vt:lpstr>
      <vt:lpstr>Please do subscribe the  ‘’Law Check’’ Thanks for watching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/>
  <cp:lastModifiedBy>Windows User</cp:lastModifiedBy>
  <cp:revision>9</cp:revision>
  <dcterms:created xsi:type="dcterms:W3CDTF">2006-08-16T00:00:00Z</dcterms:created>
  <dcterms:modified xsi:type="dcterms:W3CDTF">2022-07-30T10:01:27Z</dcterms:modified>
</cp:coreProperties>
</file>