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4"/>
  </p:notesMasterIdLst>
  <p:sldIdLst>
    <p:sldId id="287" r:id="rId2"/>
    <p:sldId id="295" r:id="rId3"/>
    <p:sldId id="297" r:id="rId4"/>
    <p:sldId id="296" r:id="rId5"/>
    <p:sldId id="288" r:id="rId6"/>
    <p:sldId id="289" r:id="rId7"/>
    <p:sldId id="290" r:id="rId8"/>
    <p:sldId id="291" r:id="rId9"/>
    <p:sldId id="292" r:id="rId10"/>
    <p:sldId id="293" r:id="rId11"/>
    <p:sldId id="294" r:id="rId12"/>
    <p:sldId id="256" r:id="rId13"/>
    <p:sldId id="257" r:id="rId14"/>
    <p:sldId id="258" r:id="rId15"/>
    <p:sldId id="259" r:id="rId16"/>
    <p:sldId id="260" r:id="rId17"/>
    <p:sldId id="261" r:id="rId18"/>
    <p:sldId id="262" r:id="rId19"/>
    <p:sldId id="263" r:id="rId20"/>
    <p:sldId id="264" r:id="rId21"/>
    <p:sldId id="265" r:id="rId22"/>
    <p:sldId id="266" r:id="rId23"/>
    <p:sldId id="267" r:id="rId24"/>
    <p:sldId id="268" r:id="rId25"/>
    <p:sldId id="278" r:id="rId26"/>
    <p:sldId id="279" r:id="rId27"/>
    <p:sldId id="280" r:id="rId28"/>
    <p:sldId id="281" r:id="rId29"/>
    <p:sldId id="282" r:id="rId30"/>
    <p:sldId id="283" r:id="rId31"/>
    <p:sldId id="284" r:id="rId32"/>
    <p:sldId id="285" r:id="rId33"/>
    <p:sldId id="269" r:id="rId34"/>
    <p:sldId id="270" r:id="rId35"/>
    <p:sldId id="271" r:id="rId36"/>
    <p:sldId id="272" r:id="rId37"/>
    <p:sldId id="273" r:id="rId38"/>
    <p:sldId id="274" r:id="rId39"/>
    <p:sldId id="275" r:id="rId40"/>
    <p:sldId id="276" r:id="rId41"/>
    <p:sldId id="277" r:id="rId42"/>
    <p:sldId id="286" r:id="rId43"/>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84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8"/>
    <p:restoredTop sz="94610"/>
  </p:normalViewPr>
  <p:slideViewPr>
    <p:cSldViewPr snapToGrid="0" snapToObjects="1">
      <p:cViewPr varScale="1">
        <p:scale>
          <a:sx n="109" d="100"/>
          <a:sy n="109" d="100"/>
        </p:scale>
        <p:origin x="408"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18672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434816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33932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22612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8718923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616487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2080621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3092640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0262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358715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4365543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5749179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gamma.app/"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2.png"/><Relationship Id="rId5" Type="http://schemas.openxmlformats.org/officeDocument/2006/relationships/image" Target="../media/image9.png"/><Relationship Id="rId10" Type="http://schemas.openxmlformats.org/officeDocument/2006/relationships/image" Target="../media/image1.png"/><Relationship Id="rId4" Type="http://schemas.openxmlformats.org/officeDocument/2006/relationships/image" Target="../media/image8.png"/><Relationship Id="rId9" Type="http://schemas.openxmlformats.org/officeDocument/2006/relationships/hyperlink" Target="https://gamma.app/"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gamma.app" TargetMode="Externa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gamma.app" TargetMode="Externa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gamma.app" TargetMode="Externa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gamma.app" TargetMode="Externa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22.png"/><Relationship Id="rId7"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5.png"/><Relationship Id="rId7" Type="http://schemas.openxmlformats.org/officeDocument/2006/relationships/hyperlink" Target="https://gamma.app" TargetMode="Externa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0.png"/><Relationship Id="rId7"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3.png"/><Relationship Id="rId7"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40.png"/><Relationship Id="rId7"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42.png"/><Relationship Id="rId4" Type="http://schemas.openxmlformats.org/officeDocument/2006/relationships/image" Target="../media/image41.png"/></Relationships>
</file>

<file path=ppt/slides/_rels/slide40.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6" name="Text 2"/>
          <p:cNvSpPr/>
          <p:nvPr/>
        </p:nvSpPr>
        <p:spPr>
          <a:xfrm>
            <a:off x="684871" y="809744"/>
            <a:ext cx="13260658" cy="6329610"/>
          </a:xfrm>
          <a:prstGeom prst="rect">
            <a:avLst/>
          </a:prstGeom>
          <a:noFill/>
          <a:ln/>
        </p:spPr>
        <p:txBody>
          <a:bodyPr wrap="square" rtlCol="0" anchor="t"/>
          <a:lstStyle/>
          <a:p>
            <a:pPr algn="ctr">
              <a:lnSpc>
                <a:spcPct val="200000"/>
              </a:lnSpc>
            </a:pPr>
            <a:r>
              <a:rPr lang="en-IN" sz="4400" dirty="0">
                <a:solidFill>
                  <a:schemeClr val="accent1">
                    <a:lumMod val="50000"/>
                  </a:schemeClr>
                </a:solidFill>
              </a:rPr>
              <a:t>Media and Communication Skills </a:t>
            </a:r>
          </a:p>
          <a:p>
            <a:pPr algn="ctr">
              <a:lnSpc>
                <a:spcPct val="200000"/>
              </a:lnSpc>
            </a:pPr>
            <a:r>
              <a:rPr lang="en-IN" sz="4400" dirty="0">
                <a:solidFill>
                  <a:schemeClr val="accent1">
                    <a:lumMod val="50000"/>
                  </a:schemeClr>
                </a:solidFill>
              </a:rPr>
              <a:t>(Course Code: BEGG-171)</a:t>
            </a:r>
          </a:p>
          <a:p>
            <a:pPr algn="ctr">
              <a:lnSpc>
                <a:spcPct val="200000"/>
              </a:lnSpc>
            </a:pPr>
            <a:r>
              <a:rPr lang="en-IN" sz="4400" dirty="0">
                <a:solidFill>
                  <a:schemeClr val="accent1">
                    <a:lumMod val="50000"/>
                  </a:schemeClr>
                </a:solidFill>
              </a:rPr>
              <a:t>BLOCK -1: INTRODUCTION TO MASS COMMUNICATION</a:t>
            </a:r>
          </a:p>
          <a:p>
            <a:pPr algn="ctr">
              <a:lnSpc>
                <a:spcPct val="200000"/>
              </a:lnSpc>
            </a:pPr>
            <a:r>
              <a:rPr lang="en-IN" sz="4400" dirty="0">
                <a:solidFill>
                  <a:schemeClr val="accent1">
                    <a:lumMod val="50000"/>
                  </a:schemeClr>
                </a:solidFill>
              </a:rPr>
              <a:t>UNIT-1: The </a:t>
            </a:r>
            <a:r>
              <a:rPr lang="en-IN" sz="4400">
                <a:solidFill>
                  <a:schemeClr val="accent1">
                    <a:lumMod val="50000"/>
                  </a:schemeClr>
                </a:solidFill>
              </a:rPr>
              <a:t>Concept of </a:t>
            </a:r>
            <a:r>
              <a:rPr lang="en-IN" sz="4400" dirty="0">
                <a:solidFill>
                  <a:schemeClr val="accent1">
                    <a:lumMod val="50000"/>
                  </a:schemeClr>
                </a:solidFill>
              </a:rPr>
              <a:t>Communication</a:t>
            </a:r>
          </a:p>
        </p:txBody>
      </p:sp>
      <p:sp>
        <p:nvSpPr>
          <p:cNvPr id="8" name="Shape 4"/>
          <p:cNvSpPr/>
          <p:nvPr/>
        </p:nvSpPr>
        <p:spPr>
          <a:xfrm>
            <a:off x="6162080" y="6389489"/>
            <a:ext cx="308848" cy="308848"/>
          </a:xfrm>
          <a:prstGeom prst="roundRect">
            <a:avLst>
              <a:gd name="adj" fmla="val 29603836"/>
            </a:avLst>
          </a:prstGeom>
          <a:noFill/>
          <a:ln w="7620">
            <a:solidFill>
              <a:srgbClr val="FFFFFF"/>
            </a:solidFill>
            <a:prstDash val="solid"/>
          </a:ln>
        </p:spPr>
      </p:sp>
      <p:pic>
        <p:nvPicPr>
          <p:cNvPr id="11" name="Image 3"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0" name="Text 5"/>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42789919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6" name="Text 2"/>
          <p:cNvSpPr/>
          <p:nvPr/>
        </p:nvSpPr>
        <p:spPr>
          <a:xfrm>
            <a:off x="684871" y="809745"/>
            <a:ext cx="13260658" cy="1081680"/>
          </a:xfrm>
          <a:prstGeom prst="rect">
            <a:avLst/>
          </a:prstGeom>
          <a:noFill/>
          <a:ln/>
        </p:spPr>
        <p:txBody>
          <a:bodyPr wrap="square" rtlCol="0" anchor="t"/>
          <a:lstStyle/>
          <a:p>
            <a:pPr algn="ctr">
              <a:lnSpc>
                <a:spcPts val="6556"/>
              </a:lnSpc>
            </a:pPr>
            <a:r>
              <a:rPr lang="en-US" sz="4400" dirty="0">
                <a:solidFill>
                  <a:srgbClr val="403CCF"/>
                </a:solidFill>
                <a:latin typeface="Libre Baskerville" pitchFamily="34" charset="0"/>
                <a:ea typeface="Libre Baskerville" pitchFamily="34" charset="-122"/>
                <a:cs typeface="Libre Baskerville" pitchFamily="34" charset="-120"/>
              </a:rPr>
              <a:t>BLOCK -1: INTRODUCTION TO MASS COMMUNICATION</a:t>
            </a:r>
          </a:p>
        </p:txBody>
      </p:sp>
      <p:sp>
        <p:nvSpPr>
          <p:cNvPr id="7" name="Text 3"/>
          <p:cNvSpPr/>
          <p:nvPr/>
        </p:nvSpPr>
        <p:spPr>
          <a:xfrm>
            <a:off x="784022" y="2262554"/>
            <a:ext cx="13161507" cy="4435783"/>
          </a:xfrm>
          <a:prstGeom prst="rect">
            <a:avLst/>
          </a:prstGeom>
          <a:noFill/>
          <a:ln/>
        </p:spPr>
        <p:txBody>
          <a:bodyPr wrap="square" rtlCol="0" anchor="t"/>
          <a:lstStyle/>
          <a:p>
            <a:pPr algn="just">
              <a:lnSpc>
                <a:spcPct val="150000"/>
              </a:lnSpc>
            </a:pPr>
            <a:r>
              <a:rPr lang="en-US" sz="3200" dirty="0">
                <a:solidFill>
                  <a:srgbClr val="403CCF"/>
                </a:solidFill>
                <a:latin typeface="Libre Baskerville" pitchFamily="34" charset="0"/>
                <a:ea typeface="Libre Baskerville" pitchFamily="34" charset="-122"/>
                <a:cs typeface="Libre Baskerville" pitchFamily="34" charset="-120"/>
              </a:rPr>
              <a:t>UNIT-1: The Concept of Communication</a:t>
            </a:r>
          </a:p>
          <a:p>
            <a:pPr algn="just">
              <a:lnSpc>
                <a:spcPct val="150000"/>
              </a:lnSpc>
            </a:pPr>
            <a:r>
              <a:rPr lang="en-IN" sz="2800" dirty="0"/>
              <a:t>In this class we aim to introduce you to the fundamentals of communication and its processes. The study of the different aspects of communication. It will help you to understand the dynamics of the communication process and the importance of communication in our daily life. </a:t>
            </a:r>
          </a:p>
          <a:p>
            <a:pPr algn="just">
              <a:lnSpc>
                <a:spcPct val="150000"/>
              </a:lnSpc>
            </a:pPr>
            <a:endParaRPr lang="en-US" sz="3200" dirty="0">
              <a:solidFill>
                <a:srgbClr val="403CCF"/>
              </a:solidFill>
              <a:latin typeface="Libre Baskerville" pitchFamily="34" charset="0"/>
              <a:ea typeface="Libre Baskerville" pitchFamily="34" charset="-122"/>
              <a:cs typeface="Libre Baskerville" pitchFamily="34" charset="-120"/>
            </a:endParaRPr>
          </a:p>
        </p:txBody>
      </p:sp>
      <p:sp>
        <p:nvSpPr>
          <p:cNvPr id="8" name="Shape 4"/>
          <p:cNvSpPr/>
          <p:nvPr/>
        </p:nvSpPr>
        <p:spPr>
          <a:xfrm>
            <a:off x="6162080" y="6389489"/>
            <a:ext cx="308848" cy="308848"/>
          </a:xfrm>
          <a:prstGeom prst="roundRect">
            <a:avLst>
              <a:gd name="adj" fmla="val 29603836"/>
            </a:avLst>
          </a:prstGeom>
          <a:noFill/>
          <a:ln w="7620">
            <a:solidFill>
              <a:srgbClr val="FFFFFF"/>
            </a:solidFill>
            <a:prstDash val="solid"/>
          </a:ln>
        </p:spPr>
      </p:sp>
      <p:pic>
        <p:nvPicPr>
          <p:cNvPr id="11" name="Image 3"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0" name="Text 5"/>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42282763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6" name="Text 2"/>
          <p:cNvSpPr/>
          <p:nvPr/>
        </p:nvSpPr>
        <p:spPr>
          <a:xfrm>
            <a:off x="684871" y="809745"/>
            <a:ext cx="13260658" cy="1081680"/>
          </a:xfrm>
          <a:prstGeom prst="rect">
            <a:avLst/>
          </a:prstGeom>
          <a:noFill/>
          <a:ln/>
        </p:spPr>
        <p:txBody>
          <a:bodyPr wrap="square" rtlCol="0" anchor="t"/>
          <a:lstStyle/>
          <a:p>
            <a:pPr algn="ctr">
              <a:lnSpc>
                <a:spcPts val="6556"/>
              </a:lnSpc>
            </a:pPr>
            <a:r>
              <a:rPr lang="en-US" sz="4400" dirty="0">
                <a:solidFill>
                  <a:srgbClr val="403CCF"/>
                </a:solidFill>
                <a:latin typeface="Libre Baskerville" pitchFamily="34" charset="0"/>
                <a:ea typeface="Libre Baskerville" pitchFamily="34" charset="-122"/>
                <a:cs typeface="Libre Baskerville" pitchFamily="34" charset="-120"/>
              </a:rPr>
              <a:t>BLOCK -1: INTRODUCTION TO MASS COMMUNICATION</a:t>
            </a:r>
          </a:p>
        </p:txBody>
      </p:sp>
      <p:sp>
        <p:nvSpPr>
          <p:cNvPr id="7" name="Text 3"/>
          <p:cNvSpPr/>
          <p:nvPr/>
        </p:nvSpPr>
        <p:spPr>
          <a:xfrm>
            <a:off x="784022" y="1957526"/>
            <a:ext cx="13161507" cy="4435783"/>
          </a:xfrm>
          <a:prstGeom prst="rect">
            <a:avLst/>
          </a:prstGeom>
          <a:noFill/>
          <a:ln/>
        </p:spPr>
        <p:txBody>
          <a:bodyPr wrap="square" rtlCol="0" anchor="t"/>
          <a:lstStyle/>
          <a:p>
            <a:pPr algn="just">
              <a:lnSpc>
                <a:spcPct val="150000"/>
              </a:lnSpc>
            </a:pPr>
            <a:r>
              <a:rPr lang="en-US" sz="3200" dirty="0">
                <a:solidFill>
                  <a:srgbClr val="403CCF"/>
                </a:solidFill>
                <a:latin typeface="Libre Baskerville" pitchFamily="34" charset="0"/>
                <a:ea typeface="Libre Baskerville" pitchFamily="34" charset="-122"/>
                <a:cs typeface="Libre Baskerville" pitchFamily="34" charset="-120"/>
              </a:rPr>
              <a:t>UNIT-1: The Concept of Communication</a:t>
            </a:r>
          </a:p>
          <a:p>
            <a:pPr algn="just">
              <a:lnSpc>
                <a:spcPct val="150000"/>
              </a:lnSpc>
            </a:pPr>
            <a:r>
              <a:rPr lang="en-IN" sz="2400" dirty="0"/>
              <a:t>After studying this unit you should be able to: </a:t>
            </a:r>
          </a:p>
          <a:p>
            <a:pPr algn="just">
              <a:lnSpc>
                <a:spcPct val="150000"/>
              </a:lnSpc>
            </a:pPr>
            <a:r>
              <a:rPr lang="en-IN" sz="2400" dirty="0"/>
              <a:t>• Define communication and its meaning </a:t>
            </a:r>
          </a:p>
          <a:p>
            <a:pPr algn="just">
              <a:lnSpc>
                <a:spcPct val="150000"/>
              </a:lnSpc>
            </a:pPr>
            <a:r>
              <a:rPr lang="en-IN" sz="2400" dirty="0"/>
              <a:t>• Explain its importance </a:t>
            </a:r>
          </a:p>
          <a:p>
            <a:pPr algn="just">
              <a:lnSpc>
                <a:spcPct val="150000"/>
              </a:lnSpc>
            </a:pPr>
            <a:r>
              <a:rPr lang="en-IN" sz="2400" dirty="0"/>
              <a:t>• Define the communication process </a:t>
            </a:r>
          </a:p>
          <a:p>
            <a:pPr algn="just">
              <a:lnSpc>
                <a:spcPct val="150000"/>
              </a:lnSpc>
            </a:pPr>
            <a:r>
              <a:rPr lang="en-IN" sz="2400" dirty="0"/>
              <a:t>• Identify essential elements of communication and the role that each of these elements plays in the communication process </a:t>
            </a:r>
          </a:p>
          <a:p>
            <a:pPr algn="just">
              <a:lnSpc>
                <a:spcPct val="150000"/>
              </a:lnSpc>
            </a:pPr>
            <a:r>
              <a:rPr lang="en-IN" sz="2400" dirty="0"/>
              <a:t>• Discuss the seven C’s of communication.</a:t>
            </a:r>
            <a:endParaRPr lang="en-US" sz="2400" dirty="0">
              <a:solidFill>
                <a:srgbClr val="403CCF"/>
              </a:solidFill>
              <a:latin typeface="Libre Baskerville" pitchFamily="34" charset="0"/>
              <a:ea typeface="Libre Baskerville" pitchFamily="34" charset="-122"/>
              <a:cs typeface="Libre Baskerville" pitchFamily="34" charset="-120"/>
            </a:endParaRPr>
          </a:p>
          <a:p>
            <a:pPr algn="just">
              <a:lnSpc>
                <a:spcPct val="150000"/>
              </a:lnSpc>
            </a:pPr>
            <a:endParaRPr lang="en-US" sz="3200" dirty="0">
              <a:solidFill>
                <a:srgbClr val="403CCF"/>
              </a:solidFill>
              <a:latin typeface="Libre Baskerville" pitchFamily="34" charset="0"/>
              <a:ea typeface="Libre Baskerville" pitchFamily="34" charset="-122"/>
              <a:cs typeface="Libre Baskerville" pitchFamily="34" charset="-120"/>
            </a:endParaRPr>
          </a:p>
        </p:txBody>
      </p:sp>
      <p:sp>
        <p:nvSpPr>
          <p:cNvPr id="8" name="Shape 4"/>
          <p:cNvSpPr/>
          <p:nvPr/>
        </p:nvSpPr>
        <p:spPr>
          <a:xfrm>
            <a:off x="6162080" y="6389489"/>
            <a:ext cx="308848" cy="308848"/>
          </a:xfrm>
          <a:prstGeom prst="roundRect">
            <a:avLst>
              <a:gd name="adj" fmla="val 29603836"/>
            </a:avLst>
          </a:prstGeom>
          <a:noFill/>
          <a:ln w="7620">
            <a:solidFill>
              <a:srgbClr val="FFFFFF"/>
            </a:solidFill>
            <a:prstDash val="solid"/>
          </a:ln>
        </p:spPr>
      </p:sp>
      <p:pic>
        <p:nvPicPr>
          <p:cNvPr id="11" name="Image 3"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0" name="Text 5"/>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3011689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6" name="Text 2"/>
          <p:cNvSpPr/>
          <p:nvPr/>
        </p:nvSpPr>
        <p:spPr>
          <a:xfrm>
            <a:off x="684871" y="809745"/>
            <a:ext cx="13260658" cy="1030072"/>
          </a:xfrm>
          <a:prstGeom prst="rect">
            <a:avLst/>
          </a:prstGeom>
          <a:noFill/>
          <a:ln/>
        </p:spPr>
        <p:txBody>
          <a:bodyPr wrap="square" rtlCol="0" anchor="t"/>
          <a:lstStyle/>
          <a:p>
            <a:pPr marL="0" indent="0">
              <a:lnSpc>
                <a:spcPts val="6556"/>
              </a:lnSpc>
              <a:buNone/>
            </a:pPr>
            <a:r>
              <a:rPr lang="en-US" sz="4400" dirty="0">
                <a:solidFill>
                  <a:srgbClr val="403CCF"/>
                </a:solidFill>
                <a:latin typeface="Libre Baskerville" pitchFamily="34" charset="0"/>
                <a:ea typeface="Libre Baskerville" pitchFamily="34" charset="-122"/>
                <a:cs typeface="Libre Baskerville" pitchFamily="34" charset="-120"/>
              </a:rPr>
              <a:t>Communication: The Foundation of Human Interaction</a:t>
            </a:r>
            <a:endParaRPr lang="en-US" sz="4400" dirty="0"/>
          </a:p>
        </p:txBody>
      </p:sp>
      <p:sp>
        <p:nvSpPr>
          <p:cNvPr id="7" name="Text 3"/>
          <p:cNvSpPr/>
          <p:nvPr/>
        </p:nvSpPr>
        <p:spPr>
          <a:xfrm>
            <a:off x="784022" y="2027104"/>
            <a:ext cx="13161507" cy="4671233"/>
          </a:xfrm>
          <a:prstGeom prst="rect">
            <a:avLst/>
          </a:prstGeom>
          <a:noFill/>
          <a:ln/>
        </p:spPr>
        <p:txBody>
          <a:bodyPr wrap="square" rtlCol="0" anchor="t"/>
          <a:lstStyle/>
          <a:p>
            <a:pPr marL="0" indent="0" algn="just">
              <a:lnSpc>
                <a:spcPct val="150000"/>
              </a:lnSpc>
              <a:buNone/>
            </a:pPr>
            <a:r>
              <a:rPr lang="en-US" sz="3200" dirty="0">
                <a:solidFill>
                  <a:srgbClr val="49495A"/>
                </a:solidFill>
                <a:latin typeface="Open Sans" pitchFamily="34" charset="0"/>
                <a:ea typeface="Open Sans" pitchFamily="34" charset="-122"/>
                <a:cs typeface="Open Sans" pitchFamily="34" charset="-120"/>
              </a:rPr>
              <a:t>Communication is the lifeblood of human civilization. It's how we share ideas, build relationships, and make sense of the world around us. From simple gestures to complex arguments, communication permeates every aspect of our lives. Whether it's a conversation with a friend, a presentation at work, or a text message to a loved one, the ability to communicate effectively is crucial for navigating the complexities of human interaction.</a:t>
            </a:r>
            <a:endParaRPr lang="en-US" sz="3200" dirty="0"/>
          </a:p>
        </p:txBody>
      </p:sp>
      <p:sp>
        <p:nvSpPr>
          <p:cNvPr id="8" name="Shape 4"/>
          <p:cNvSpPr/>
          <p:nvPr/>
        </p:nvSpPr>
        <p:spPr>
          <a:xfrm>
            <a:off x="6162080" y="6389489"/>
            <a:ext cx="308848" cy="308848"/>
          </a:xfrm>
          <a:prstGeom prst="roundRect">
            <a:avLst>
              <a:gd name="adj" fmla="val 29603836"/>
            </a:avLst>
          </a:prstGeom>
          <a:noFill/>
          <a:ln w="7620">
            <a:solidFill>
              <a:srgbClr val="FFFFFF"/>
            </a:solidFill>
            <a:prstDash val="solid"/>
          </a:ln>
        </p:spPr>
      </p:sp>
      <p:pic>
        <p:nvPicPr>
          <p:cNvPr id="11" name="Image 3"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0" name="Text 5"/>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4151836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687872"/>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0" y="0"/>
            <a:ext cx="5486400" cy="8687872"/>
          </a:xfrm>
          <a:prstGeom prst="rect">
            <a:avLst/>
          </a:prstGeom>
        </p:spPr>
      </p:pic>
      <p:pic>
        <p:nvPicPr>
          <p:cNvPr id="5" name="Image 1" descr="preencoded.png"/>
          <p:cNvPicPr>
            <a:picLocks noChangeAspect="1"/>
          </p:cNvPicPr>
          <p:nvPr/>
        </p:nvPicPr>
        <p:blipFill>
          <a:blip r:embed="rId4"/>
          <a:stretch>
            <a:fillRect/>
          </a:stretch>
        </p:blipFill>
        <p:spPr>
          <a:xfrm>
            <a:off x="215979" y="2659142"/>
            <a:ext cx="5054322" cy="3369588"/>
          </a:xfrm>
          <a:prstGeom prst="rect">
            <a:avLst/>
          </a:prstGeom>
        </p:spPr>
      </p:pic>
      <p:sp>
        <p:nvSpPr>
          <p:cNvPr id="6" name="Text 2"/>
          <p:cNvSpPr/>
          <p:nvPr/>
        </p:nvSpPr>
        <p:spPr>
          <a:xfrm>
            <a:off x="6091238" y="475178"/>
            <a:ext cx="5690235" cy="540068"/>
          </a:xfrm>
          <a:prstGeom prst="rect">
            <a:avLst/>
          </a:prstGeom>
          <a:noFill/>
          <a:ln/>
        </p:spPr>
        <p:txBody>
          <a:bodyPr wrap="none" rtlCol="0" anchor="t"/>
          <a:lstStyle/>
          <a:p>
            <a:pPr marL="0" indent="0">
              <a:lnSpc>
                <a:spcPts val="4253"/>
              </a:lnSpc>
              <a:buNone/>
            </a:pPr>
            <a:r>
              <a:rPr lang="en-US" sz="3402" dirty="0">
                <a:solidFill>
                  <a:srgbClr val="403CCF"/>
                </a:solidFill>
                <a:latin typeface="Libre Baskerville" pitchFamily="34" charset="0"/>
                <a:ea typeface="Libre Baskerville" pitchFamily="34" charset="-122"/>
                <a:cs typeface="Libre Baskerville" pitchFamily="34" charset="-120"/>
              </a:rPr>
              <a:t>Types of Communication</a:t>
            </a:r>
            <a:endParaRPr lang="en-US" sz="3402" dirty="0"/>
          </a:p>
        </p:txBody>
      </p:sp>
      <p:sp>
        <p:nvSpPr>
          <p:cNvPr id="7" name="Shape 3"/>
          <p:cNvSpPr/>
          <p:nvPr/>
        </p:nvSpPr>
        <p:spPr>
          <a:xfrm>
            <a:off x="6091238" y="1468755"/>
            <a:ext cx="388739" cy="388739"/>
          </a:xfrm>
          <a:prstGeom prst="roundRect">
            <a:avLst>
              <a:gd name="adj" fmla="val 8002"/>
            </a:avLst>
          </a:prstGeom>
          <a:solidFill>
            <a:srgbClr val="EAE8F3"/>
          </a:solidFill>
          <a:ln/>
        </p:spPr>
      </p:sp>
      <p:sp>
        <p:nvSpPr>
          <p:cNvPr id="8" name="Text 4"/>
          <p:cNvSpPr/>
          <p:nvPr/>
        </p:nvSpPr>
        <p:spPr>
          <a:xfrm>
            <a:off x="6227802" y="1533525"/>
            <a:ext cx="115610"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1</a:t>
            </a:r>
            <a:endParaRPr lang="en-US" sz="2041" dirty="0"/>
          </a:p>
        </p:txBody>
      </p:sp>
      <p:sp>
        <p:nvSpPr>
          <p:cNvPr id="9" name="Text 5"/>
          <p:cNvSpPr/>
          <p:nvPr/>
        </p:nvSpPr>
        <p:spPr>
          <a:xfrm>
            <a:off x="6652736" y="1468755"/>
            <a:ext cx="2596991" cy="269915"/>
          </a:xfrm>
          <a:prstGeom prst="rect">
            <a:avLst/>
          </a:prstGeom>
          <a:noFill/>
          <a:ln/>
        </p:spPr>
        <p:txBody>
          <a:bodyPr wrap="none" rtlCol="0" anchor="t"/>
          <a:lstStyle/>
          <a:p>
            <a:pPr marL="0" indent="0">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Verbal Communication</a:t>
            </a:r>
            <a:endParaRPr lang="en-US" sz="1701" dirty="0"/>
          </a:p>
        </p:txBody>
      </p:sp>
      <p:sp>
        <p:nvSpPr>
          <p:cNvPr id="10" name="Text 6"/>
          <p:cNvSpPr/>
          <p:nvPr/>
        </p:nvSpPr>
        <p:spPr>
          <a:xfrm>
            <a:off x="6652736" y="1842254"/>
            <a:ext cx="7372826" cy="1106329"/>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Verbal communication encompasses spoken language. It's the most common form of communication and involves the use of words to express thoughts, feelings, and ideas. This includes both formal and informal speech, ranging from presentations to casual conversations.</a:t>
            </a:r>
            <a:endParaRPr lang="en-US" sz="1361" dirty="0"/>
          </a:p>
        </p:txBody>
      </p:sp>
      <p:sp>
        <p:nvSpPr>
          <p:cNvPr id="11" name="Shape 7"/>
          <p:cNvSpPr/>
          <p:nvPr/>
        </p:nvSpPr>
        <p:spPr>
          <a:xfrm>
            <a:off x="6091238" y="3315653"/>
            <a:ext cx="388739" cy="388739"/>
          </a:xfrm>
          <a:prstGeom prst="roundRect">
            <a:avLst>
              <a:gd name="adj" fmla="val 8002"/>
            </a:avLst>
          </a:prstGeom>
          <a:solidFill>
            <a:srgbClr val="EAE8F3"/>
          </a:solidFill>
          <a:ln/>
        </p:spPr>
      </p:sp>
      <p:sp>
        <p:nvSpPr>
          <p:cNvPr id="12" name="Text 8"/>
          <p:cNvSpPr/>
          <p:nvPr/>
        </p:nvSpPr>
        <p:spPr>
          <a:xfrm>
            <a:off x="6205657" y="3380423"/>
            <a:ext cx="159782"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2</a:t>
            </a:r>
            <a:endParaRPr lang="en-US" sz="2041" dirty="0"/>
          </a:p>
        </p:txBody>
      </p:sp>
      <p:sp>
        <p:nvSpPr>
          <p:cNvPr id="13" name="Text 9"/>
          <p:cNvSpPr/>
          <p:nvPr/>
        </p:nvSpPr>
        <p:spPr>
          <a:xfrm>
            <a:off x="6652736" y="3315653"/>
            <a:ext cx="3046928" cy="269915"/>
          </a:xfrm>
          <a:prstGeom prst="rect">
            <a:avLst/>
          </a:prstGeom>
          <a:noFill/>
          <a:ln/>
        </p:spPr>
        <p:txBody>
          <a:bodyPr wrap="none" rtlCol="0" anchor="t"/>
          <a:lstStyle/>
          <a:p>
            <a:pPr marL="0" indent="0">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Nonverbal Communication</a:t>
            </a:r>
            <a:endParaRPr lang="en-US" sz="1701" dirty="0"/>
          </a:p>
        </p:txBody>
      </p:sp>
      <p:sp>
        <p:nvSpPr>
          <p:cNvPr id="14" name="Text 10"/>
          <p:cNvSpPr/>
          <p:nvPr/>
        </p:nvSpPr>
        <p:spPr>
          <a:xfrm>
            <a:off x="6652736" y="3689152"/>
            <a:ext cx="7372826" cy="829747"/>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Nonverbal communication involves all forms of communication that do not rely on spoken language. This includes body language, facial expressions, gestures, and even silence. It's often subtle but powerful, adding nuance and depth to our interactions.</a:t>
            </a:r>
            <a:endParaRPr lang="en-US" sz="1361" dirty="0"/>
          </a:p>
        </p:txBody>
      </p:sp>
      <p:sp>
        <p:nvSpPr>
          <p:cNvPr id="15" name="Shape 11"/>
          <p:cNvSpPr/>
          <p:nvPr/>
        </p:nvSpPr>
        <p:spPr>
          <a:xfrm>
            <a:off x="6091238" y="4885968"/>
            <a:ext cx="388739" cy="388739"/>
          </a:xfrm>
          <a:prstGeom prst="roundRect">
            <a:avLst>
              <a:gd name="adj" fmla="val 8002"/>
            </a:avLst>
          </a:prstGeom>
          <a:solidFill>
            <a:srgbClr val="EAE8F3"/>
          </a:solidFill>
          <a:ln/>
        </p:spPr>
      </p:sp>
      <p:sp>
        <p:nvSpPr>
          <p:cNvPr id="16" name="Text 12"/>
          <p:cNvSpPr/>
          <p:nvPr/>
        </p:nvSpPr>
        <p:spPr>
          <a:xfrm>
            <a:off x="6205657" y="4950738"/>
            <a:ext cx="159782"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3</a:t>
            </a:r>
            <a:endParaRPr lang="en-US" sz="2041" dirty="0"/>
          </a:p>
        </p:txBody>
      </p:sp>
      <p:sp>
        <p:nvSpPr>
          <p:cNvPr id="17" name="Text 13"/>
          <p:cNvSpPr/>
          <p:nvPr/>
        </p:nvSpPr>
        <p:spPr>
          <a:xfrm>
            <a:off x="6652736" y="4885968"/>
            <a:ext cx="2742724" cy="269915"/>
          </a:xfrm>
          <a:prstGeom prst="rect">
            <a:avLst/>
          </a:prstGeom>
          <a:noFill/>
          <a:ln/>
        </p:spPr>
        <p:txBody>
          <a:bodyPr wrap="none" rtlCol="0" anchor="t"/>
          <a:lstStyle/>
          <a:p>
            <a:pPr marL="0" indent="0">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Written Communication</a:t>
            </a:r>
            <a:endParaRPr lang="en-US" sz="1701" dirty="0"/>
          </a:p>
        </p:txBody>
      </p:sp>
      <p:sp>
        <p:nvSpPr>
          <p:cNvPr id="18" name="Text 14"/>
          <p:cNvSpPr/>
          <p:nvPr/>
        </p:nvSpPr>
        <p:spPr>
          <a:xfrm>
            <a:off x="6652736" y="5259467"/>
            <a:ext cx="7372826" cy="1106329"/>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Written communication involves the use of written symbols to convey messages. This includes letters, emails, reports, and even social media posts. While it lacks the immediate feedback of verbal communication, it offers the advantage of permanence and allows for careful consideration of the message.</a:t>
            </a:r>
            <a:endParaRPr lang="en-US" sz="1361" dirty="0"/>
          </a:p>
        </p:txBody>
      </p:sp>
      <p:sp>
        <p:nvSpPr>
          <p:cNvPr id="19" name="Shape 15"/>
          <p:cNvSpPr/>
          <p:nvPr/>
        </p:nvSpPr>
        <p:spPr>
          <a:xfrm>
            <a:off x="6091238" y="6732865"/>
            <a:ext cx="388739" cy="388739"/>
          </a:xfrm>
          <a:prstGeom prst="roundRect">
            <a:avLst>
              <a:gd name="adj" fmla="val 8002"/>
            </a:avLst>
          </a:prstGeom>
          <a:solidFill>
            <a:srgbClr val="EAE8F3"/>
          </a:solidFill>
          <a:ln/>
        </p:spPr>
      </p:sp>
      <p:sp>
        <p:nvSpPr>
          <p:cNvPr id="20" name="Text 16"/>
          <p:cNvSpPr/>
          <p:nvPr/>
        </p:nvSpPr>
        <p:spPr>
          <a:xfrm>
            <a:off x="6209705" y="6797635"/>
            <a:ext cx="151686"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4</a:t>
            </a:r>
            <a:endParaRPr lang="en-US" sz="2041" dirty="0"/>
          </a:p>
        </p:txBody>
      </p:sp>
      <p:sp>
        <p:nvSpPr>
          <p:cNvPr id="21" name="Text 17"/>
          <p:cNvSpPr/>
          <p:nvPr/>
        </p:nvSpPr>
        <p:spPr>
          <a:xfrm>
            <a:off x="6652736" y="6732865"/>
            <a:ext cx="2561511" cy="269915"/>
          </a:xfrm>
          <a:prstGeom prst="rect">
            <a:avLst/>
          </a:prstGeom>
          <a:noFill/>
          <a:ln/>
        </p:spPr>
        <p:txBody>
          <a:bodyPr wrap="none" rtlCol="0" anchor="t"/>
          <a:lstStyle/>
          <a:p>
            <a:pPr marL="0" indent="0">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Visual Communication</a:t>
            </a:r>
            <a:endParaRPr lang="en-US" sz="1701" dirty="0"/>
          </a:p>
        </p:txBody>
      </p:sp>
      <p:sp>
        <p:nvSpPr>
          <p:cNvPr id="22" name="Text 18"/>
          <p:cNvSpPr/>
          <p:nvPr/>
        </p:nvSpPr>
        <p:spPr>
          <a:xfrm>
            <a:off x="6652736" y="7106364"/>
            <a:ext cx="5589417" cy="1106329"/>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Visual communication encompasses the use of images, symbols, and other visual elements to convey information. This includes everything from signs and diagrams to charts and graphs. It's particularly effective for conveying complex information in a concise and engaging manner.</a:t>
            </a:r>
            <a:endParaRPr lang="en-US" sz="1361" dirty="0"/>
          </a:p>
        </p:txBody>
      </p:sp>
      <p:pic>
        <p:nvPicPr>
          <p:cNvPr id="23"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
        <p:nvSpPr>
          <p:cNvPr id="24" name="Text 5">
            <a:extLst>
              <a:ext uri="{FF2B5EF4-FFF2-40B4-BE49-F238E27FC236}">
                <a16:creationId xmlns:a16="http://schemas.microsoft.com/office/drawing/2014/main" id="{CB274CC2-6940-8040-AB66-71E25D4FD455}"/>
              </a:ext>
            </a:extLst>
          </p:cNvPr>
          <p:cNvSpPr/>
          <p:nvPr/>
        </p:nvSpPr>
        <p:spPr>
          <a:xfrm>
            <a:off x="12242153" y="7655621"/>
            <a:ext cx="2388247" cy="419743"/>
          </a:xfrm>
          <a:prstGeom prst="rect">
            <a:avLst/>
          </a:prstGeom>
          <a:blipFill>
            <a:blip r:embed="rId7"/>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2091546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12255937"/>
          </a:xfrm>
          <a:prstGeom prst="rect">
            <a:avLst/>
          </a:prstGeom>
          <a:solidFill>
            <a:srgbClr val="FBFAFF"/>
          </a:solidFill>
          <a:ln/>
        </p:spPr>
      </p:sp>
      <p:sp>
        <p:nvSpPr>
          <p:cNvPr id="4" name="Text 2"/>
          <p:cNvSpPr/>
          <p:nvPr/>
        </p:nvSpPr>
        <p:spPr>
          <a:xfrm>
            <a:off x="2594967" y="475178"/>
            <a:ext cx="9440347" cy="1080135"/>
          </a:xfrm>
          <a:prstGeom prst="rect">
            <a:avLst/>
          </a:prstGeom>
          <a:noFill/>
          <a:ln/>
        </p:spPr>
        <p:txBody>
          <a:bodyPr wrap="square" rtlCol="0" anchor="t"/>
          <a:lstStyle/>
          <a:p>
            <a:pPr marL="0" indent="0">
              <a:lnSpc>
                <a:spcPts val="4253"/>
              </a:lnSpc>
              <a:buNone/>
            </a:pPr>
            <a:r>
              <a:rPr lang="en-US" sz="3402" dirty="0">
                <a:solidFill>
                  <a:srgbClr val="403CCF"/>
                </a:solidFill>
                <a:latin typeface="Libre Baskerville" pitchFamily="34" charset="0"/>
                <a:ea typeface="Libre Baskerville" pitchFamily="34" charset="-122"/>
                <a:cs typeface="Libre Baskerville" pitchFamily="34" charset="-120"/>
              </a:rPr>
              <a:t>Understanding the Communication Process</a:t>
            </a:r>
            <a:endParaRPr lang="en-US" sz="3402" dirty="0"/>
          </a:p>
        </p:txBody>
      </p:sp>
      <p:sp>
        <p:nvSpPr>
          <p:cNvPr id="5" name="Shape 3"/>
          <p:cNvSpPr/>
          <p:nvPr/>
        </p:nvSpPr>
        <p:spPr>
          <a:xfrm>
            <a:off x="2843451" y="1900952"/>
            <a:ext cx="21550" cy="9879806"/>
          </a:xfrm>
          <a:prstGeom prst="roundRect">
            <a:avLst>
              <a:gd name="adj" fmla="val 144352"/>
            </a:avLst>
          </a:prstGeom>
          <a:solidFill>
            <a:srgbClr val="D0CED9"/>
          </a:solidFill>
          <a:ln/>
        </p:spPr>
      </p:sp>
      <p:sp>
        <p:nvSpPr>
          <p:cNvPr id="6" name="Shape 4"/>
          <p:cNvSpPr/>
          <p:nvPr/>
        </p:nvSpPr>
        <p:spPr>
          <a:xfrm>
            <a:off x="3048536" y="2278797"/>
            <a:ext cx="604837" cy="21550"/>
          </a:xfrm>
          <a:prstGeom prst="roundRect">
            <a:avLst>
              <a:gd name="adj" fmla="val 144352"/>
            </a:avLst>
          </a:prstGeom>
          <a:solidFill>
            <a:srgbClr val="D0CED9"/>
          </a:solidFill>
          <a:ln/>
        </p:spPr>
      </p:sp>
      <p:sp>
        <p:nvSpPr>
          <p:cNvPr id="7" name="Shape 5"/>
          <p:cNvSpPr/>
          <p:nvPr/>
        </p:nvSpPr>
        <p:spPr>
          <a:xfrm>
            <a:off x="2659797" y="2095262"/>
            <a:ext cx="388739" cy="388739"/>
          </a:xfrm>
          <a:prstGeom prst="roundRect">
            <a:avLst>
              <a:gd name="adj" fmla="val 8002"/>
            </a:avLst>
          </a:prstGeom>
          <a:solidFill>
            <a:srgbClr val="EAE8F3"/>
          </a:solidFill>
          <a:ln/>
        </p:spPr>
      </p:sp>
      <p:sp>
        <p:nvSpPr>
          <p:cNvPr id="8" name="Text 6"/>
          <p:cNvSpPr/>
          <p:nvPr/>
        </p:nvSpPr>
        <p:spPr>
          <a:xfrm>
            <a:off x="2796361" y="2160032"/>
            <a:ext cx="115610"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1</a:t>
            </a:r>
            <a:endParaRPr lang="en-US" sz="2041" dirty="0"/>
          </a:p>
        </p:txBody>
      </p:sp>
      <p:sp>
        <p:nvSpPr>
          <p:cNvPr id="9" name="Text 7"/>
          <p:cNvSpPr/>
          <p:nvPr/>
        </p:nvSpPr>
        <p:spPr>
          <a:xfrm>
            <a:off x="3804642" y="2073712"/>
            <a:ext cx="2160270"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Sender</a:t>
            </a:r>
            <a:endParaRPr lang="en-US" sz="1701" dirty="0"/>
          </a:p>
        </p:txBody>
      </p:sp>
      <p:sp>
        <p:nvSpPr>
          <p:cNvPr id="10" name="Text 8"/>
          <p:cNvSpPr/>
          <p:nvPr/>
        </p:nvSpPr>
        <p:spPr>
          <a:xfrm>
            <a:off x="3804642" y="2447211"/>
            <a:ext cx="8230672" cy="829747"/>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The communication process begins with a sender who has a message to convey. This could be an individual, a group, or even an organization. The sender must first formulate the message, considering their purpose and the intended audience.</a:t>
            </a:r>
            <a:endParaRPr lang="en-US" sz="1361" dirty="0"/>
          </a:p>
        </p:txBody>
      </p:sp>
      <p:sp>
        <p:nvSpPr>
          <p:cNvPr id="11" name="Shape 9"/>
          <p:cNvSpPr/>
          <p:nvPr/>
        </p:nvSpPr>
        <p:spPr>
          <a:xfrm>
            <a:off x="3048536" y="4000321"/>
            <a:ext cx="604837" cy="21550"/>
          </a:xfrm>
          <a:prstGeom prst="roundRect">
            <a:avLst>
              <a:gd name="adj" fmla="val 144352"/>
            </a:avLst>
          </a:prstGeom>
          <a:solidFill>
            <a:srgbClr val="D0CED9"/>
          </a:solidFill>
          <a:ln/>
        </p:spPr>
      </p:sp>
      <p:sp>
        <p:nvSpPr>
          <p:cNvPr id="12" name="Shape 10"/>
          <p:cNvSpPr/>
          <p:nvPr/>
        </p:nvSpPr>
        <p:spPr>
          <a:xfrm>
            <a:off x="2659797" y="3816787"/>
            <a:ext cx="388739" cy="388739"/>
          </a:xfrm>
          <a:prstGeom prst="roundRect">
            <a:avLst>
              <a:gd name="adj" fmla="val 8002"/>
            </a:avLst>
          </a:prstGeom>
          <a:solidFill>
            <a:srgbClr val="EAE8F3"/>
          </a:solidFill>
          <a:ln/>
        </p:spPr>
      </p:sp>
      <p:sp>
        <p:nvSpPr>
          <p:cNvPr id="13" name="Text 11"/>
          <p:cNvSpPr/>
          <p:nvPr/>
        </p:nvSpPr>
        <p:spPr>
          <a:xfrm>
            <a:off x="2774216" y="3881557"/>
            <a:ext cx="159782"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2</a:t>
            </a:r>
            <a:endParaRPr lang="en-US" sz="2041" dirty="0"/>
          </a:p>
        </p:txBody>
      </p:sp>
      <p:sp>
        <p:nvSpPr>
          <p:cNvPr id="14" name="Text 12"/>
          <p:cNvSpPr/>
          <p:nvPr/>
        </p:nvSpPr>
        <p:spPr>
          <a:xfrm>
            <a:off x="3804642" y="3795236"/>
            <a:ext cx="2160270"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Encoding</a:t>
            </a:r>
            <a:endParaRPr lang="en-US" sz="1701" dirty="0"/>
          </a:p>
        </p:txBody>
      </p:sp>
      <p:sp>
        <p:nvSpPr>
          <p:cNvPr id="15" name="Text 13"/>
          <p:cNvSpPr/>
          <p:nvPr/>
        </p:nvSpPr>
        <p:spPr>
          <a:xfrm>
            <a:off x="3804642" y="4168735"/>
            <a:ext cx="8230672" cy="829747"/>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The sender then encodes the message, transforming it into a form that can be transmitted. This involves choosing the appropriate language, tone, and medium, depending on the context and the intended receiver.</a:t>
            </a:r>
            <a:endParaRPr lang="en-US" sz="1361" dirty="0"/>
          </a:p>
        </p:txBody>
      </p:sp>
      <p:sp>
        <p:nvSpPr>
          <p:cNvPr id="16" name="Shape 14"/>
          <p:cNvSpPr/>
          <p:nvPr/>
        </p:nvSpPr>
        <p:spPr>
          <a:xfrm>
            <a:off x="3048536" y="5721846"/>
            <a:ext cx="604837" cy="21550"/>
          </a:xfrm>
          <a:prstGeom prst="roundRect">
            <a:avLst>
              <a:gd name="adj" fmla="val 144352"/>
            </a:avLst>
          </a:prstGeom>
          <a:solidFill>
            <a:srgbClr val="D0CED9"/>
          </a:solidFill>
          <a:ln/>
        </p:spPr>
      </p:sp>
      <p:sp>
        <p:nvSpPr>
          <p:cNvPr id="17" name="Shape 15"/>
          <p:cNvSpPr/>
          <p:nvPr/>
        </p:nvSpPr>
        <p:spPr>
          <a:xfrm>
            <a:off x="2659797" y="5538311"/>
            <a:ext cx="388739" cy="388739"/>
          </a:xfrm>
          <a:prstGeom prst="roundRect">
            <a:avLst>
              <a:gd name="adj" fmla="val 8002"/>
            </a:avLst>
          </a:prstGeom>
          <a:solidFill>
            <a:srgbClr val="EAE8F3"/>
          </a:solidFill>
          <a:ln/>
        </p:spPr>
      </p:sp>
      <p:sp>
        <p:nvSpPr>
          <p:cNvPr id="18" name="Text 16"/>
          <p:cNvSpPr/>
          <p:nvPr/>
        </p:nvSpPr>
        <p:spPr>
          <a:xfrm>
            <a:off x="2774216" y="5603081"/>
            <a:ext cx="159782"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3</a:t>
            </a:r>
            <a:endParaRPr lang="en-US" sz="2041" dirty="0"/>
          </a:p>
        </p:txBody>
      </p:sp>
      <p:sp>
        <p:nvSpPr>
          <p:cNvPr id="19" name="Text 17"/>
          <p:cNvSpPr/>
          <p:nvPr/>
        </p:nvSpPr>
        <p:spPr>
          <a:xfrm>
            <a:off x="3804642" y="5516761"/>
            <a:ext cx="2160270"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Channel</a:t>
            </a:r>
            <a:endParaRPr lang="en-US" sz="1701" dirty="0"/>
          </a:p>
        </p:txBody>
      </p:sp>
      <p:sp>
        <p:nvSpPr>
          <p:cNvPr id="20" name="Text 18"/>
          <p:cNvSpPr/>
          <p:nvPr/>
        </p:nvSpPr>
        <p:spPr>
          <a:xfrm>
            <a:off x="3804642" y="5890260"/>
            <a:ext cx="8230672" cy="829747"/>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The message is then sent through a channel, which can be anything from face-to-face interaction to a phone call or email. The choice of channel depends on the nature of the message, the distance between the sender and receiver, and other factors.</a:t>
            </a:r>
            <a:endParaRPr lang="en-US" sz="1361" dirty="0"/>
          </a:p>
        </p:txBody>
      </p:sp>
      <p:sp>
        <p:nvSpPr>
          <p:cNvPr id="21" name="Shape 19"/>
          <p:cNvSpPr/>
          <p:nvPr/>
        </p:nvSpPr>
        <p:spPr>
          <a:xfrm>
            <a:off x="3048536" y="7443371"/>
            <a:ext cx="604837" cy="21550"/>
          </a:xfrm>
          <a:prstGeom prst="roundRect">
            <a:avLst>
              <a:gd name="adj" fmla="val 144352"/>
            </a:avLst>
          </a:prstGeom>
          <a:solidFill>
            <a:srgbClr val="D0CED9"/>
          </a:solidFill>
          <a:ln/>
        </p:spPr>
      </p:sp>
      <p:sp>
        <p:nvSpPr>
          <p:cNvPr id="22" name="Shape 20"/>
          <p:cNvSpPr/>
          <p:nvPr/>
        </p:nvSpPr>
        <p:spPr>
          <a:xfrm>
            <a:off x="2659797" y="7259836"/>
            <a:ext cx="388739" cy="388739"/>
          </a:xfrm>
          <a:prstGeom prst="roundRect">
            <a:avLst>
              <a:gd name="adj" fmla="val 8002"/>
            </a:avLst>
          </a:prstGeom>
          <a:solidFill>
            <a:srgbClr val="EAE8F3"/>
          </a:solidFill>
          <a:ln/>
        </p:spPr>
      </p:sp>
      <p:sp>
        <p:nvSpPr>
          <p:cNvPr id="23" name="Text 21"/>
          <p:cNvSpPr/>
          <p:nvPr/>
        </p:nvSpPr>
        <p:spPr>
          <a:xfrm>
            <a:off x="2778264" y="7324606"/>
            <a:ext cx="151686"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4</a:t>
            </a:r>
            <a:endParaRPr lang="en-US" sz="2041" dirty="0"/>
          </a:p>
        </p:txBody>
      </p:sp>
      <p:sp>
        <p:nvSpPr>
          <p:cNvPr id="24" name="Text 22"/>
          <p:cNvSpPr/>
          <p:nvPr/>
        </p:nvSpPr>
        <p:spPr>
          <a:xfrm>
            <a:off x="3804642" y="7238286"/>
            <a:ext cx="2160270"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Receiver</a:t>
            </a:r>
            <a:endParaRPr lang="en-US" sz="1701" dirty="0"/>
          </a:p>
        </p:txBody>
      </p:sp>
      <p:sp>
        <p:nvSpPr>
          <p:cNvPr id="25" name="Text 23"/>
          <p:cNvSpPr/>
          <p:nvPr/>
        </p:nvSpPr>
        <p:spPr>
          <a:xfrm>
            <a:off x="3804642" y="7611785"/>
            <a:ext cx="8230672" cy="553164"/>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The receiver receives the message and begins the process of decoding it. This involves interpreting the message based on their own background, experiences, and understanding of the sender's intent.</a:t>
            </a:r>
            <a:endParaRPr lang="en-US" sz="1361" dirty="0"/>
          </a:p>
        </p:txBody>
      </p:sp>
      <p:sp>
        <p:nvSpPr>
          <p:cNvPr id="26" name="Shape 24"/>
          <p:cNvSpPr/>
          <p:nvPr/>
        </p:nvSpPr>
        <p:spPr>
          <a:xfrm>
            <a:off x="3048536" y="8888313"/>
            <a:ext cx="604837" cy="21550"/>
          </a:xfrm>
          <a:prstGeom prst="roundRect">
            <a:avLst>
              <a:gd name="adj" fmla="val 144352"/>
            </a:avLst>
          </a:prstGeom>
          <a:solidFill>
            <a:srgbClr val="D0CED9"/>
          </a:solidFill>
          <a:ln/>
        </p:spPr>
      </p:sp>
      <p:sp>
        <p:nvSpPr>
          <p:cNvPr id="27" name="Shape 25"/>
          <p:cNvSpPr/>
          <p:nvPr/>
        </p:nvSpPr>
        <p:spPr>
          <a:xfrm>
            <a:off x="2659797" y="8704778"/>
            <a:ext cx="388739" cy="388739"/>
          </a:xfrm>
          <a:prstGeom prst="roundRect">
            <a:avLst>
              <a:gd name="adj" fmla="val 8002"/>
            </a:avLst>
          </a:prstGeom>
          <a:solidFill>
            <a:srgbClr val="EAE8F3"/>
          </a:solidFill>
          <a:ln/>
        </p:spPr>
      </p:sp>
      <p:sp>
        <p:nvSpPr>
          <p:cNvPr id="28" name="Text 26"/>
          <p:cNvSpPr/>
          <p:nvPr/>
        </p:nvSpPr>
        <p:spPr>
          <a:xfrm>
            <a:off x="2780526" y="8769548"/>
            <a:ext cx="147280"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5</a:t>
            </a:r>
            <a:endParaRPr lang="en-US" sz="2041" dirty="0"/>
          </a:p>
        </p:txBody>
      </p:sp>
      <p:sp>
        <p:nvSpPr>
          <p:cNvPr id="29" name="Text 27"/>
          <p:cNvSpPr/>
          <p:nvPr/>
        </p:nvSpPr>
        <p:spPr>
          <a:xfrm>
            <a:off x="3804642" y="8683228"/>
            <a:ext cx="2160270"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Decoding</a:t>
            </a:r>
            <a:endParaRPr lang="en-US" sz="1701" dirty="0"/>
          </a:p>
        </p:txBody>
      </p:sp>
      <p:sp>
        <p:nvSpPr>
          <p:cNvPr id="30" name="Text 28"/>
          <p:cNvSpPr/>
          <p:nvPr/>
        </p:nvSpPr>
        <p:spPr>
          <a:xfrm>
            <a:off x="3804642" y="9056727"/>
            <a:ext cx="8230672" cy="829747"/>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The receiver decodes the message, attempting to understand its meaning based on their knowledge, experiences, and cultural background. This stage involves interpreting the words, gestures, and other signals sent by the sender.</a:t>
            </a:r>
            <a:endParaRPr lang="en-US" sz="1361" dirty="0"/>
          </a:p>
        </p:txBody>
      </p:sp>
      <p:sp>
        <p:nvSpPr>
          <p:cNvPr id="31" name="Shape 29"/>
          <p:cNvSpPr/>
          <p:nvPr/>
        </p:nvSpPr>
        <p:spPr>
          <a:xfrm>
            <a:off x="3048536" y="10609838"/>
            <a:ext cx="604837" cy="21550"/>
          </a:xfrm>
          <a:prstGeom prst="roundRect">
            <a:avLst>
              <a:gd name="adj" fmla="val 144352"/>
            </a:avLst>
          </a:prstGeom>
          <a:solidFill>
            <a:srgbClr val="D0CED9"/>
          </a:solidFill>
          <a:ln/>
        </p:spPr>
      </p:sp>
      <p:sp>
        <p:nvSpPr>
          <p:cNvPr id="32" name="Shape 30"/>
          <p:cNvSpPr/>
          <p:nvPr/>
        </p:nvSpPr>
        <p:spPr>
          <a:xfrm>
            <a:off x="2659797" y="10426303"/>
            <a:ext cx="388739" cy="388739"/>
          </a:xfrm>
          <a:prstGeom prst="roundRect">
            <a:avLst>
              <a:gd name="adj" fmla="val 8002"/>
            </a:avLst>
          </a:prstGeom>
          <a:solidFill>
            <a:srgbClr val="EAE8F3"/>
          </a:solidFill>
          <a:ln/>
        </p:spPr>
      </p:sp>
      <p:sp>
        <p:nvSpPr>
          <p:cNvPr id="33" name="Text 31"/>
          <p:cNvSpPr/>
          <p:nvPr/>
        </p:nvSpPr>
        <p:spPr>
          <a:xfrm>
            <a:off x="2770763" y="10491073"/>
            <a:ext cx="166688" cy="259199"/>
          </a:xfrm>
          <a:prstGeom prst="rect">
            <a:avLst/>
          </a:prstGeom>
          <a:noFill/>
          <a:ln/>
        </p:spPr>
        <p:txBody>
          <a:bodyPr wrap="none" rtlCol="0" anchor="t"/>
          <a:lstStyle/>
          <a:p>
            <a:pPr marL="0" indent="0" algn="ctr">
              <a:lnSpc>
                <a:spcPts val="2041"/>
              </a:lnSpc>
              <a:buNone/>
            </a:pPr>
            <a:r>
              <a:rPr lang="en-US" sz="2041" dirty="0">
                <a:solidFill>
                  <a:srgbClr val="49495A"/>
                </a:solidFill>
                <a:latin typeface="Libre Baskerville" pitchFamily="34" charset="0"/>
                <a:ea typeface="Libre Baskerville" pitchFamily="34" charset="-122"/>
                <a:cs typeface="Libre Baskerville" pitchFamily="34" charset="-120"/>
              </a:rPr>
              <a:t>6</a:t>
            </a:r>
            <a:endParaRPr lang="en-US" sz="2041" dirty="0"/>
          </a:p>
        </p:txBody>
      </p:sp>
      <p:sp>
        <p:nvSpPr>
          <p:cNvPr id="34" name="Text 32"/>
          <p:cNvSpPr/>
          <p:nvPr/>
        </p:nvSpPr>
        <p:spPr>
          <a:xfrm>
            <a:off x="3804642" y="10404753"/>
            <a:ext cx="2160270"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Feedback</a:t>
            </a:r>
            <a:endParaRPr lang="en-US" sz="1701" dirty="0"/>
          </a:p>
        </p:txBody>
      </p:sp>
      <p:sp>
        <p:nvSpPr>
          <p:cNvPr id="35" name="Text 33"/>
          <p:cNvSpPr/>
          <p:nvPr/>
        </p:nvSpPr>
        <p:spPr>
          <a:xfrm>
            <a:off x="3804642" y="10778252"/>
            <a:ext cx="8230672" cy="829747"/>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Feedback is the final stage of the communication process. It involves the receiver responding to the sender, confirming their understanding of the message. Feedback can be verbal, nonverbal, or written and is essential for ensuring that the communication is successful.</a:t>
            </a:r>
            <a:endParaRPr lang="en-US" sz="1361" dirty="0"/>
          </a:p>
        </p:txBody>
      </p:sp>
      <p:pic>
        <p:nvPicPr>
          <p:cNvPr id="3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37" name="Text 5">
            <a:extLst>
              <a:ext uri="{FF2B5EF4-FFF2-40B4-BE49-F238E27FC236}">
                <a16:creationId xmlns:a16="http://schemas.microsoft.com/office/drawing/2014/main" id="{8B687F65-790E-A74E-B081-38E674DE3FCD}"/>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2542200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864037" y="829628"/>
            <a:ext cx="12902327" cy="1543050"/>
          </a:xfrm>
          <a:prstGeom prst="rect">
            <a:avLst/>
          </a:prstGeom>
          <a:noFill/>
          <a:ln/>
        </p:spPr>
        <p:txBody>
          <a:bodyPr wrap="square" rtlCol="0" anchor="t"/>
          <a:lstStyle/>
          <a:p>
            <a:pPr marL="0" indent="0">
              <a:lnSpc>
                <a:spcPts val="6075"/>
              </a:lnSpc>
              <a:buNone/>
            </a:pPr>
            <a:r>
              <a:rPr lang="en-US" sz="4860" dirty="0">
                <a:solidFill>
                  <a:srgbClr val="403CCF"/>
                </a:solidFill>
                <a:latin typeface="Libre Baskerville" pitchFamily="34" charset="0"/>
                <a:ea typeface="Libre Baskerville" pitchFamily="34" charset="-122"/>
                <a:cs typeface="Libre Baskerville" pitchFamily="34" charset="-120"/>
              </a:rPr>
              <a:t>The Importance of Effective Communication</a:t>
            </a:r>
            <a:endParaRPr lang="en-US" sz="4860" dirty="0"/>
          </a:p>
        </p:txBody>
      </p:sp>
      <p:sp>
        <p:nvSpPr>
          <p:cNvPr id="5" name="Text 3"/>
          <p:cNvSpPr/>
          <p:nvPr/>
        </p:nvSpPr>
        <p:spPr>
          <a:xfrm>
            <a:off x="864037" y="2989778"/>
            <a:ext cx="3576518" cy="385763"/>
          </a:xfrm>
          <a:prstGeom prst="rect">
            <a:avLst/>
          </a:prstGeom>
          <a:noFill/>
          <a:ln/>
        </p:spPr>
        <p:txBody>
          <a:bodyPr wrap="none" rtlCol="0" anchor="t"/>
          <a:lstStyle/>
          <a:p>
            <a:pPr marL="0" indent="0">
              <a:lnSpc>
                <a:spcPts val="3038"/>
              </a:lnSpc>
              <a:buNone/>
            </a:pPr>
            <a:r>
              <a:rPr lang="en-US" sz="2430" dirty="0">
                <a:solidFill>
                  <a:srgbClr val="403CCF"/>
                </a:solidFill>
                <a:latin typeface="Libre Baskerville" pitchFamily="34" charset="0"/>
                <a:ea typeface="Libre Baskerville" pitchFamily="34" charset="-122"/>
                <a:cs typeface="Libre Baskerville" pitchFamily="34" charset="-120"/>
              </a:rPr>
              <a:t>Building Relationships</a:t>
            </a:r>
            <a:endParaRPr lang="en-US" sz="2430" dirty="0"/>
          </a:p>
        </p:txBody>
      </p:sp>
      <p:sp>
        <p:nvSpPr>
          <p:cNvPr id="6" name="Text 4"/>
          <p:cNvSpPr/>
          <p:nvPr/>
        </p:nvSpPr>
        <p:spPr>
          <a:xfrm>
            <a:off x="864037" y="3622358"/>
            <a:ext cx="3898821" cy="3555444"/>
          </a:xfrm>
          <a:prstGeom prst="rect">
            <a:avLst/>
          </a:prstGeom>
          <a:noFill/>
          <a:ln/>
        </p:spPr>
        <p:txBody>
          <a:bodyPr wrap="square" rtlCol="0" anchor="t"/>
          <a:lstStyle/>
          <a:p>
            <a:pPr marL="0" indent="0">
              <a:lnSpc>
                <a:spcPts val="3110"/>
              </a:lnSpc>
              <a:buNone/>
            </a:pPr>
            <a:r>
              <a:rPr lang="en-US" sz="1944" dirty="0">
                <a:solidFill>
                  <a:srgbClr val="49495A"/>
                </a:solidFill>
                <a:latin typeface="Open Sans" pitchFamily="34" charset="0"/>
                <a:ea typeface="Open Sans" pitchFamily="34" charset="-122"/>
                <a:cs typeface="Open Sans" pitchFamily="34" charset="-120"/>
              </a:rPr>
              <a:t>Effective communication is essential for building and maintaining strong relationships. It allows us to connect with others on a deeper level, share our thoughts and feelings, and build trust and understanding. This is true in both our personal and professional lives.</a:t>
            </a:r>
            <a:endParaRPr lang="en-US" sz="1944" dirty="0"/>
          </a:p>
        </p:txBody>
      </p:sp>
      <p:sp>
        <p:nvSpPr>
          <p:cNvPr id="7" name="Text 5"/>
          <p:cNvSpPr/>
          <p:nvPr/>
        </p:nvSpPr>
        <p:spPr>
          <a:xfrm>
            <a:off x="5372695" y="2989778"/>
            <a:ext cx="3086100" cy="385763"/>
          </a:xfrm>
          <a:prstGeom prst="rect">
            <a:avLst/>
          </a:prstGeom>
          <a:noFill/>
          <a:ln/>
        </p:spPr>
        <p:txBody>
          <a:bodyPr wrap="none" rtlCol="0" anchor="t"/>
          <a:lstStyle/>
          <a:p>
            <a:pPr marL="0" indent="0">
              <a:lnSpc>
                <a:spcPts val="3038"/>
              </a:lnSpc>
              <a:buNone/>
            </a:pPr>
            <a:r>
              <a:rPr lang="en-US" sz="2430" dirty="0">
                <a:solidFill>
                  <a:srgbClr val="403CCF"/>
                </a:solidFill>
                <a:latin typeface="Libre Baskerville" pitchFamily="34" charset="0"/>
                <a:ea typeface="Libre Baskerville" pitchFamily="34" charset="-122"/>
                <a:cs typeface="Libre Baskerville" pitchFamily="34" charset="-120"/>
              </a:rPr>
              <a:t>Solving Problems</a:t>
            </a:r>
            <a:endParaRPr lang="en-US" sz="2430" dirty="0"/>
          </a:p>
        </p:txBody>
      </p:sp>
      <p:sp>
        <p:nvSpPr>
          <p:cNvPr id="8" name="Text 6"/>
          <p:cNvSpPr/>
          <p:nvPr/>
        </p:nvSpPr>
        <p:spPr>
          <a:xfrm>
            <a:off x="5372695" y="3622358"/>
            <a:ext cx="3898821" cy="3160395"/>
          </a:xfrm>
          <a:prstGeom prst="rect">
            <a:avLst/>
          </a:prstGeom>
          <a:noFill/>
          <a:ln/>
        </p:spPr>
        <p:txBody>
          <a:bodyPr wrap="square" rtlCol="0" anchor="t"/>
          <a:lstStyle/>
          <a:p>
            <a:pPr marL="0" indent="0">
              <a:lnSpc>
                <a:spcPts val="3110"/>
              </a:lnSpc>
              <a:buNone/>
            </a:pPr>
            <a:r>
              <a:rPr lang="en-US" sz="1944" dirty="0">
                <a:solidFill>
                  <a:srgbClr val="49495A"/>
                </a:solidFill>
                <a:latin typeface="Open Sans" pitchFamily="34" charset="0"/>
                <a:ea typeface="Open Sans" pitchFamily="34" charset="-122"/>
                <a:cs typeface="Open Sans" pitchFamily="34" charset="-120"/>
              </a:rPr>
              <a:t>Communication is vital for resolving conflicts and finding solutions to problems. When we communicate effectively, we can clarify misunderstandings, identify common ground, and work together to find mutually agreeable solutions.</a:t>
            </a:r>
            <a:endParaRPr lang="en-US" sz="1944" dirty="0"/>
          </a:p>
        </p:txBody>
      </p:sp>
      <p:sp>
        <p:nvSpPr>
          <p:cNvPr id="9" name="Text 7"/>
          <p:cNvSpPr/>
          <p:nvPr/>
        </p:nvSpPr>
        <p:spPr>
          <a:xfrm>
            <a:off x="9881354" y="2989778"/>
            <a:ext cx="3086100" cy="385763"/>
          </a:xfrm>
          <a:prstGeom prst="rect">
            <a:avLst/>
          </a:prstGeom>
          <a:noFill/>
          <a:ln/>
        </p:spPr>
        <p:txBody>
          <a:bodyPr wrap="none" rtlCol="0" anchor="t"/>
          <a:lstStyle/>
          <a:p>
            <a:pPr marL="0" indent="0">
              <a:lnSpc>
                <a:spcPts val="3038"/>
              </a:lnSpc>
              <a:buNone/>
            </a:pPr>
            <a:r>
              <a:rPr lang="en-US" sz="2430" dirty="0">
                <a:solidFill>
                  <a:srgbClr val="403CCF"/>
                </a:solidFill>
                <a:latin typeface="Libre Baskerville" pitchFamily="34" charset="0"/>
                <a:ea typeface="Libre Baskerville" pitchFamily="34" charset="-122"/>
                <a:cs typeface="Libre Baskerville" pitchFamily="34" charset="-120"/>
              </a:rPr>
              <a:t>Achieving Goals</a:t>
            </a:r>
            <a:endParaRPr lang="en-US" sz="2430" dirty="0"/>
          </a:p>
        </p:txBody>
      </p:sp>
      <p:sp>
        <p:nvSpPr>
          <p:cNvPr id="10" name="Text 8"/>
          <p:cNvSpPr/>
          <p:nvPr/>
        </p:nvSpPr>
        <p:spPr>
          <a:xfrm>
            <a:off x="9881354" y="3622358"/>
            <a:ext cx="3898821" cy="3160395"/>
          </a:xfrm>
          <a:prstGeom prst="rect">
            <a:avLst/>
          </a:prstGeom>
          <a:noFill/>
          <a:ln/>
        </p:spPr>
        <p:txBody>
          <a:bodyPr wrap="square" rtlCol="0" anchor="t"/>
          <a:lstStyle/>
          <a:p>
            <a:pPr marL="0" indent="0">
              <a:lnSpc>
                <a:spcPts val="3110"/>
              </a:lnSpc>
              <a:buNone/>
            </a:pPr>
            <a:r>
              <a:rPr lang="en-US" sz="1944" dirty="0">
                <a:solidFill>
                  <a:srgbClr val="49495A"/>
                </a:solidFill>
                <a:latin typeface="Open Sans" pitchFamily="34" charset="0"/>
                <a:ea typeface="Open Sans" pitchFamily="34" charset="-122"/>
                <a:cs typeface="Open Sans" pitchFamily="34" charset="-120"/>
              </a:rPr>
              <a:t>Effective communication is crucial for achieving individual and collective goals. It allows us to share ideas, motivate others, and work collaboratively to achieve common objectives. It's the foundation of successful teams and organizations.</a:t>
            </a:r>
            <a:endParaRPr lang="en-US" sz="1944"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2" name="Text 5">
            <a:extLst>
              <a:ext uri="{FF2B5EF4-FFF2-40B4-BE49-F238E27FC236}">
                <a16:creationId xmlns:a16="http://schemas.microsoft.com/office/drawing/2014/main" id="{3A9F1FCD-32D4-F741-B1BD-A52B30E59934}"/>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816898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86512"/>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0" y="0"/>
            <a:ext cx="14630400" cy="2160270"/>
          </a:xfrm>
          <a:prstGeom prst="rect">
            <a:avLst/>
          </a:prstGeom>
        </p:spPr>
      </p:pic>
      <p:sp>
        <p:nvSpPr>
          <p:cNvPr id="5" name="Text 2"/>
          <p:cNvSpPr/>
          <p:nvPr/>
        </p:nvSpPr>
        <p:spPr>
          <a:xfrm>
            <a:off x="2594967" y="2635448"/>
            <a:ext cx="8202930" cy="540068"/>
          </a:xfrm>
          <a:prstGeom prst="rect">
            <a:avLst/>
          </a:prstGeom>
          <a:noFill/>
          <a:ln/>
        </p:spPr>
        <p:txBody>
          <a:bodyPr wrap="none" rtlCol="0" anchor="t"/>
          <a:lstStyle/>
          <a:p>
            <a:pPr marL="0" indent="0">
              <a:lnSpc>
                <a:spcPts val="4253"/>
              </a:lnSpc>
              <a:buNone/>
            </a:pPr>
            <a:r>
              <a:rPr lang="en-US" sz="3402" dirty="0">
                <a:solidFill>
                  <a:srgbClr val="403CCF"/>
                </a:solidFill>
                <a:latin typeface="Libre Baskerville" pitchFamily="34" charset="0"/>
                <a:ea typeface="Libre Baskerville" pitchFamily="34" charset="-122"/>
                <a:cs typeface="Libre Baskerville" pitchFamily="34" charset="-120"/>
              </a:rPr>
              <a:t>Barriers to Effective Communication</a:t>
            </a:r>
            <a:endParaRPr lang="en-US" sz="3402" dirty="0"/>
          </a:p>
        </p:txBody>
      </p:sp>
      <p:sp>
        <p:nvSpPr>
          <p:cNvPr id="6" name="Shape 3"/>
          <p:cNvSpPr/>
          <p:nvPr/>
        </p:nvSpPr>
        <p:spPr>
          <a:xfrm>
            <a:off x="2594967" y="3434715"/>
            <a:ext cx="4633793" cy="2101929"/>
          </a:xfrm>
          <a:prstGeom prst="roundRect">
            <a:avLst>
              <a:gd name="adj" fmla="val 1480"/>
            </a:avLst>
          </a:prstGeom>
          <a:solidFill>
            <a:srgbClr val="EAE8F3"/>
          </a:solidFill>
          <a:ln/>
        </p:spPr>
      </p:sp>
      <p:sp>
        <p:nvSpPr>
          <p:cNvPr id="7" name="Text 4"/>
          <p:cNvSpPr/>
          <p:nvPr/>
        </p:nvSpPr>
        <p:spPr>
          <a:xfrm>
            <a:off x="2767727" y="3607475"/>
            <a:ext cx="2160270" cy="269915"/>
          </a:xfrm>
          <a:prstGeom prst="rect">
            <a:avLst/>
          </a:prstGeom>
          <a:noFill/>
          <a:ln/>
        </p:spPr>
        <p:txBody>
          <a:bodyPr wrap="none" rtlCol="0" anchor="t"/>
          <a:lstStyle/>
          <a:p>
            <a:pPr marL="0" indent="0">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Physical Barriers</a:t>
            </a:r>
            <a:endParaRPr lang="en-US" sz="1701" dirty="0"/>
          </a:p>
        </p:txBody>
      </p:sp>
      <p:sp>
        <p:nvSpPr>
          <p:cNvPr id="8" name="Text 5"/>
          <p:cNvSpPr/>
          <p:nvPr/>
        </p:nvSpPr>
        <p:spPr>
          <a:xfrm>
            <a:off x="2767727" y="3980974"/>
            <a:ext cx="4288274" cy="1106329"/>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Physical barriers can include noise, distractions, and distance. A crowded room, a noisy environment, or a poor phone connection can all make it difficult to communicate effectively.</a:t>
            </a:r>
            <a:endParaRPr lang="en-US" sz="1361" dirty="0"/>
          </a:p>
        </p:txBody>
      </p:sp>
      <p:sp>
        <p:nvSpPr>
          <p:cNvPr id="9" name="Shape 6"/>
          <p:cNvSpPr/>
          <p:nvPr/>
        </p:nvSpPr>
        <p:spPr>
          <a:xfrm>
            <a:off x="7401520" y="3434715"/>
            <a:ext cx="4633793" cy="2101929"/>
          </a:xfrm>
          <a:prstGeom prst="roundRect">
            <a:avLst>
              <a:gd name="adj" fmla="val 1480"/>
            </a:avLst>
          </a:prstGeom>
          <a:solidFill>
            <a:srgbClr val="EAE8F3"/>
          </a:solidFill>
          <a:ln/>
        </p:spPr>
      </p:sp>
      <p:sp>
        <p:nvSpPr>
          <p:cNvPr id="10" name="Text 7"/>
          <p:cNvSpPr/>
          <p:nvPr/>
        </p:nvSpPr>
        <p:spPr>
          <a:xfrm>
            <a:off x="7574280" y="3607475"/>
            <a:ext cx="2452449" cy="269915"/>
          </a:xfrm>
          <a:prstGeom prst="rect">
            <a:avLst/>
          </a:prstGeom>
          <a:noFill/>
          <a:ln/>
        </p:spPr>
        <p:txBody>
          <a:bodyPr wrap="none" rtlCol="0" anchor="t"/>
          <a:lstStyle/>
          <a:p>
            <a:pPr marL="0" indent="0">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Psychological Barriers</a:t>
            </a:r>
            <a:endParaRPr lang="en-US" sz="1701" dirty="0"/>
          </a:p>
        </p:txBody>
      </p:sp>
      <p:sp>
        <p:nvSpPr>
          <p:cNvPr id="11" name="Text 8"/>
          <p:cNvSpPr/>
          <p:nvPr/>
        </p:nvSpPr>
        <p:spPr>
          <a:xfrm>
            <a:off x="7574280" y="3980974"/>
            <a:ext cx="4288274" cy="1382911"/>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Psychological barriers arise from our own thoughts, feelings, and perceptions. These can include stress, anxiety, biases, and preconceived notions. These can make it difficult to listen attentively, interpret messages accurately, or respond appropriately.</a:t>
            </a:r>
            <a:endParaRPr lang="en-US" sz="1361" dirty="0"/>
          </a:p>
        </p:txBody>
      </p:sp>
      <p:sp>
        <p:nvSpPr>
          <p:cNvPr id="12" name="Shape 9"/>
          <p:cNvSpPr/>
          <p:nvPr/>
        </p:nvSpPr>
        <p:spPr>
          <a:xfrm>
            <a:off x="2594967" y="5709404"/>
            <a:ext cx="4633793" cy="2101929"/>
          </a:xfrm>
          <a:prstGeom prst="roundRect">
            <a:avLst>
              <a:gd name="adj" fmla="val 1480"/>
            </a:avLst>
          </a:prstGeom>
          <a:solidFill>
            <a:srgbClr val="EAE8F3"/>
          </a:solidFill>
          <a:ln/>
        </p:spPr>
      </p:sp>
      <p:sp>
        <p:nvSpPr>
          <p:cNvPr id="13" name="Text 10"/>
          <p:cNvSpPr/>
          <p:nvPr/>
        </p:nvSpPr>
        <p:spPr>
          <a:xfrm>
            <a:off x="2767727" y="5882164"/>
            <a:ext cx="2160270" cy="269915"/>
          </a:xfrm>
          <a:prstGeom prst="rect">
            <a:avLst/>
          </a:prstGeom>
          <a:noFill/>
          <a:ln/>
        </p:spPr>
        <p:txBody>
          <a:bodyPr wrap="none" rtlCol="0" anchor="t"/>
          <a:lstStyle/>
          <a:p>
            <a:pPr marL="0" indent="0">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Cultural Barriers</a:t>
            </a:r>
            <a:endParaRPr lang="en-US" sz="1701" dirty="0"/>
          </a:p>
        </p:txBody>
      </p:sp>
      <p:sp>
        <p:nvSpPr>
          <p:cNvPr id="14" name="Text 11"/>
          <p:cNvSpPr/>
          <p:nvPr/>
        </p:nvSpPr>
        <p:spPr>
          <a:xfrm>
            <a:off x="2767727" y="6255663"/>
            <a:ext cx="4288274" cy="1382911"/>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Cultural barriers can include differences in language, customs, values, and beliefs. These can lead to misunderstandings and misinterpretations. It's important to be mindful of cultural differences and adapt our communication style accordingly.</a:t>
            </a:r>
            <a:endParaRPr lang="en-US" sz="1361" dirty="0"/>
          </a:p>
        </p:txBody>
      </p:sp>
      <p:sp>
        <p:nvSpPr>
          <p:cNvPr id="15" name="Shape 12"/>
          <p:cNvSpPr/>
          <p:nvPr/>
        </p:nvSpPr>
        <p:spPr>
          <a:xfrm>
            <a:off x="7401520" y="5709404"/>
            <a:ext cx="4633793" cy="2101929"/>
          </a:xfrm>
          <a:prstGeom prst="roundRect">
            <a:avLst>
              <a:gd name="adj" fmla="val 1480"/>
            </a:avLst>
          </a:prstGeom>
          <a:solidFill>
            <a:srgbClr val="EAE8F3"/>
          </a:solidFill>
          <a:ln/>
        </p:spPr>
      </p:sp>
      <p:sp>
        <p:nvSpPr>
          <p:cNvPr id="16" name="Text 13"/>
          <p:cNvSpPr/>
          <p:nvPr/>
        </p:nvSpPr>
        <p:spPr>
          <a:xfrm>
            <a:off x="7574280" y="5882164"/>
            <a:ext cx="2160270" cy="269915"/>
          </a:xfrm>
          <a:prstGeom prst="rect">
            <a:avLst/>
          </a:prstGeom>
          <a:noFill/>
          <a:ln/>
        </p:spPr>
        <p:txBody>
          <a:bodyPr wrap="none" rtlCol="0" anchor="t"/>
          <a:lstStyle/>
          <a:p>
            <a:pPr marL="0" indent="0">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Semantic Barriers</a:t>
            </a:r>
            <a:endParaRPr lang="en-US" sz="1701" dirty="0"/>
          </a:p>
        </p:txBody>
      </p:sp>
      <p:sp>
        <p:nvSpPr>
          <p:cNvPr id="17" name="Text 14"/>
          <p:cNvSpPr/>
          <p:nvPr/>
        </p:nvSpPr>
        <p:spPr>
          <a:xfrm>
            <a:off x="7574280" y="6255663"/>
            <a:ext cx="4288274" cy="1382911"/>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Semantic barriers arise from differences in the meaning of words or phrases. These can be caused by slang, jargon, or technical terms. It's important to choose language that is clear, concise, and understandable to the intended audience.</a:t>
            </a:r>
            <a:endParaRPr lang="en-US" sz="1361" dirty="0"/>
          </a:p>
        </p:txBody>
      </p:sp>
      <p:pic>
        <p:nvPicPr>
          <p:cNvPr id="1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
        <p:nvSpPr>
          <p:cNvPr id="19" name="Text 5">
            <a:extLst>
              <a:ext uri="{FF2B5EF4-FFF2-40B4-BE49-F238E27FC236}">
                <a16:creationId xmlns:a16="http://schemas.microsoft.com/office/drawing/2014/main" id="{59C36E71-3850-1E4F-A008-0C483966E2CF}"/>
              </a:ext>
            </a:extLst>
          </p:cNvPr>
          <p:cNvSpPr/>
          <p:nvPr/>
        </p:nvSpPr>
        <p:spPr>
          <a:xfrm>
            <a:off x="12242153" y="7655621"/>
            <a:ext cx="2388247" cy="419743"/>
          </a:xfrm>
          <a:prstGeom prst="rect">
            <a:avLst/>
          </a:prstGeom>
          <a:blipFill>
            <a:blip r:embed="rId6"/>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1941100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9037915"/>
          </a:xfrm>
          <a:prstGeom prst="rect">
            <a:avLst/>
          </a:prstGeom>
          <a:solidFill>
            <a:srgbClr val="FBFAFF"/>
          </a:solidFill>
          <a:ln/>
        </p:spPr>
      </p:sp>
      <p:sp>
        <p:nvSpPr>
          <p:cNvPr id="6" name="Text 2"/>
          <p:cNvSpPr/>
          <p:nvPr/>
        </p:nvSpPr>
        <p:spPr>
          <a:xfrm>
            <a:off x="1766186" y="475179"/>
            <a:ext cx="11608290" cy="744788"/>
          </a:xfrm>
          <a:prstGeom prst="rect">
            <a:avLst/>
          </a:prstGeom>
          <a:noFill/>
          <a:ln/>
        </p:spPr>
        <p:txBody>
          <a:bodyPr wrap="square" rtlCol="0" anchor="t"/>
          <a:lstStyle/>
          <a:p>
            <a:pPr marL="0" indent="0" algn="ctr">
              <a:lnSpc>
                <a:spcPts val="4253"/>
              </a:lnSpc>
              <a:buNone/>
            </a:pPr>
            <a:r>
              <a:rPr lang="en-US" sz="3402" dirty="0">
                <a:solidFill>
                  <a:srgbClr val="403CCF"/>
                </a:solidFill>
                <a:latin typeface="Libre Baskerville" pitchFamily="34" charset="0"/>
                <a:ea typeface="Libre Baskerville" pitchFamily="34" charset="-122"/>
                <a:cs typeface="Libre Baskerville" pitchFamily="34" charset="-120"/>
              </a:rPr>
              <a:t>Improving Your Communication Skills</a:t>
            </a:r>
            <a:endParaRPr lang="en-US" sz="3402" dirty="0"/>
          </a:p>
        </p:txBody>
      </p:sp>
      <p:sp>
        <p:nvSpPr>
          <p:cNvPr id="8" name="Text 3"/>
          <p:cNvSpPr/>
          <p:nvPr/>
        </p:nvSpPr>
        <p:spPr>
          <a:xfrm>
            <a:off x="1728072" y="1388389"/>
            <a:ext cx="2711725" cy="324446"/>
          </a:xfrm>
          <a:prstGeom prst="rect">
            <a:avLst/>
          </a:prstGeom>
          <a:noFill/>
          <a:ln/>
        </p:spPr>
        <p:txBody>
          <a:bodyPr wrap="none" rtlCol="0" anchor="t"/>
          <a:lstStyle/>
          <a:p>
            <a:pPr marL="0" indent="0" algn="l">
              <a:lnSpc>
                <a:spcPts val="2126"/>
              </a:lnSpc>
              <a:buNone/>
            </a:pPr>
            <a:r>
              <a:rPr lang="en-US" sz="2800" dirty="0">
                <a:solidFill>
                  <a:srgbClr val="49495A"/>
                </a:solidFill>
                <a:latin typeface="Libre Baskerville" pitchFamily="34" charset="0"/>
                <a:ea typeface="Libre Baskerville" pitchFamily="34" charset="-122"/>
                <a:cs typeface="Libre Baskerville" pitchFamily="34" charset="-120"/>
              </a:rPr>
              <a:t>Active Listening</a:t>
            </a:r>
            <a:endParaRPr lang="en-US" sz="2800" dirty="0"/>
          </a:p>
        </p:txBody>
      </p:sp>
      <p:sp>
        <p:nvSpPr>
          <p:cNvPr id="9" name="Text 4"/>
          <p:cNvSpPr/>
          <p:nvPr/>
        </p:nvSpPr>
        <p:spPr>
          <a:xfrm>
            <a:off x="1728072" y="1656397"/>
            <a:ext cx="11822674" cy="1106329"/>
          </a:xfrm>
          <a:prstGeom prst="rect">
            <a:avLst/>
          </a:prstGeom>
          <a:noFill/>
          <a:ln/>
        </p:spPr>
        <p:txBody>
          <a:bodyPr wrap="square" rtlCol="0" anchor="t"/>
          <a:lstStyle/>
          <a:p>
            <a:pPr marL="0" indent="0" algn="l">
              <a:buNone/>
            </a:pPr>
            <a:r>
              <a:rPr lang="en-US" sz="2000" dirty="0">
                <a:solidFill>
                  <a:srgbClr val="49495A"/>
                </a:solidFill>
                <a:latin typeface="Open Sans" pitchFamily="34" charset="0"/>
                <a:ea typeface="Open Sans" pitchFamily="34" charset="-122"/>
                <a:cs typeface="Open Sans" pitchFamily="34" charset="-120"/>
              </a:rPr>
              <a:t>Active listening is a crucial skill for effective communication. It involves paying close attention to what the speaker is saying, both verbally and nonverbally. It includes asking clarifying questions, summarizing key points, and showing empathy and understanding.</a:t>
            </a:r>
            <a:endParaRPr lang="en-US" sz="2000" dirty="0"/>
          </a:p>
        </p:txBody>
      </p:sp>
      <p:sp>
        <p:nvSpPr>
          <p:cNvPr id="11" name="Text 5"/>
          <p:cNvSpPr/>
          <p:nvPr/>
        </p:nvSpPr>
        <p:spPr>
          <a:xfrm>
            <a:off x="1728072" y="2831563"/>
            <a:ext cx="4143917" cy="269915"/>
          </a:xfrm>
          <a:prstGeom prst="rect">
            <a:avLst/>
          </a:prstGeom>
          <a:noFill/>
          <a:ln/>
        </p:spPr>
        <p:txBody>
          <a:bodyPr wrap="none" rtlCol="0" anchor="t"/>
          <a:lstStyle/>
          <a:p>
            <a:pPr marL="0" indent="0" algn="l">
              <a:lnSpc>
                <a:spcPts val="2126"/>
              </a:lnSpc>
              <a:buNone/>
            </a:pPr>
            <a:r>
              <a:rPr lang="en-US" sz="2800" dirty="0">
                <a:solidFill>
                  <a:srgbClr val="49495A"/>
                </a:solidFill>
                <a:latin typeface="Libre Baskerville" pitchFamily="34" charset="0"/>
                <a:ea typeface="Libre Baskerville" pitchFamily="34" charset="-122"/>
                <a:cs typeface="Libre Baskerville" pitchFamily="34" charset="-120"/>
              </a:rPr>
              <a:t>Clear and Concise Language</a:t>
            </a:r>
            <a:endParaRPr lang="en-US" sz="2800" dirty="0"/>
          </a:p>
        </p:txBody>
      </p:sp>
      <p:sp>
        <p:nvSpPr>
          <p:cNvPr id="12" name="Text 6"/>
          <p:cNvSpPr/>
          <p:nvPr/>
        </p:nvSpPr>
        <p:spPr>
          <a:xfrm>
            <a:off x="1766186" y="3173560"/>
            <a:ext cx="11646404" cy="941240"/>
          </a:xfrm>
          <a:prstGeom prst="rect">
            <a:avLst/>
          </a:prstGeom>
          <a:noFill/>
          <a:ln/>
        </p:spPr>
        <p:txBody>
          <a:bodyPr wrap="square" rtlCol="0" anchor="t"/>
          <a:lstStyle/>
          <a:p>
            <a:pPr marL="0" indent="0" algn="l">
              <a:buNone/>
            </a:pPr>
            <a:r>
              <a:rPr lang="en-US" sz="2000" dirty="0">
                <a:solidFill>
                  <a:srgbClr val="49495A"/>
                </a:solidFill>
                <a:latin typeface="Open Sans" pitchFamily="34" charset="0"/>
                <a:ea typeface="Open Sans" pitchFamily="34" charset="-122"/>
                <a:cs typeface="Open Sans" pitchFamily="34" charset="-120"/>
              </a:rPr>
              <a:t>Using clear and concise language helps ensure that your message is understood. Avoid jargon, technical terms, and complex sentence structures. Choose words that are appropriate for your audience and the context of the communication.</a:t>
            </a:r>
            <a:endParaRPr lang="en-US" sz="2000" dirty="0"/>
          </a:p>
        </p:txBody>
      </p:sp>
      <p:sp>
        <p:nvSpPr>
          <p:cNvPr id="14" name="Text 7"/>
          <p:cNvSpPr/>
          <p:nvPr/>
        </p:nvSpPr>
        <p:spPr>
          <a:xfrm>
            <a:off x="1728072" y="4283223"/>
            <a:ext cx="4143916" cy="269915"/>
          </a:xfrm>
          <a:prstGeom prst="rect">
            <a:avLst/>
          </a:prstGeom>
          <a:noFill/>
          <a:ln/>
        </p:spPr>
        <p:txBody>
          <a:bodyPr wrap="none" rtlCol="0" anchor="t"/>
          <a:lstStyle/>
          <a:p>
            <a:pPr marL="0" indent="0" algn="l">
              <a:lnSpc>
                <a:spcPts val="2126"/>
              </a:lnSpc>
              <a:buNone/>
            </a:pPr>
            <a:r>
              <a:rPr lang="en-US" sz="2800" dirty="0">
                <a:solidFill>
                  <a:srgbClr val="49495A"/>
                </a:solidFill>
                <a:latin typeface="Libre Baskerville" pitchFamily="34" charset="0"/>
                <a:ea typeface="Libre Baskerville" pitchFamily="34" charset="-122"/>
                <a:cs typeface="Libre Baskerville" pitchFamily="34" charset="-120"/>
              </a:rPr>
              <a:t>Nonverbal Communication</a:t>
            </a:r>
            <a:endParaRPr lang="en-US" sz="2800" dirty="0"/>
          </a:p>
        </p:txBody>
      </p:sp>
      <p:sp>
        <p:nvSpPr>
          <p:cNvPr id="15" name="Text 8"/>
          <p:cNvSpPr/>
          <p:nvPr/>
        </p:nvSpPr>
        <p:spPr>
          <a:xfrm>
            <a:off x="1728072" y="4680619"/>
            <a:ext cx="11646404" cy="1106329"/>
          </a:xfrm>
          <a:prstGeom prst="rect">
            <a:avLst/>
          </a:prstGeom>
          <a:noFill/>
          <a:ln/>
        </p:spPr>
        <p:txBody>
          <a:bodyPr wrap="square" rtlCol="0" anchor="t"/>
          <a:lstStyle/>
          <a:p>
            <a:pPr marL="0" indent="0" algn="l">
              <a:buNone/>
            </a:pPr>
            <a:r>
              <a:rPr lang="en-US" sz="2000" dirty="0">
                <a:solidFill>
                  <a:srgbClr val="49495A"/>
                </a:solidFill>
                <a:latin typeface="Open Sans" pitchFamily="34" charset="0"/>
                <a:ea typeface="Open Sans" pitchFamily="34" charset="-122"/>
                <a:cs typeface="Open Sans" pitchFamily="34" charset="-120"/>
              </a:rPr>
              <a:t>Being aware of your own nonverbal communication is essential. Maintain eye contact, use appropriate gestures, and pay attention to your posture and tone of voice. These subtle cues can have a significant impact on the effectiveness of your communication.</a:t>
            </a:r>
            <a:endParaRPr lang="en-US" sz="2000" dirty="0"/>
          </a:p>
        </p:txBody>
      </p:sp>
      <p:sp>
        <p:nvSpPr>
          <p:cNvPr id="17" name="Text 9"/>
          <p:cNvSpPr/>
          <p:nvPr/>
        </p:nvSpPr>
        <p:spPr>
          <a:xfrm>
            <a:off x="1728072" y="5914429"/>
            <a:ext cx="3890529" cy="269915"/>
          </a:xfrm>
          <a:prstGeom prst="rect">
            <a:avLst/>
          </a:prstGeom>
          <a:noFill/>
          <a:ln/>
        </p:spPr>
        <p:txBody>
          <a:bodyPr wrap="none" rtlCol="0" anchor="t"/>
          <a:lstStyle/>
          <a:p>
            <a:pPr marL="0" indent="0" algn="l">
              <a:lnSpc>
                <a:spcPts val="2126"/>
              </a:lnSpc>
              <a:buNone/>
            </a:pPr>
            <a:r>
              <a:rPr lang="en-US" sz="2400" dirty="0">
                <a:solidFill>
                  <a:srgbClr val="49495A"/>
                </a:solidFill>
                <a:latin typeface="Libre Baskerville" pitchFamily="34" charset="0"/>
                <a:ea typeface="Libre Baskerville" pitchFamily="34" charset="-122"/>
                <a:cs typeface="Libre Baskerville" pitchFamily="34" charset="-120"/>
              </a:rPr>
              <a:t>Empathy and Understanding</a:t>
            </a:r>
            <a:endParaRPr lang="en-US" sz="2400" dirty="0"/>
          </a:p>
        </p:txBody>
      </p:sp>
      <p:sp>
        <p:nvSpPr>
          <p:cNvPr id="18" name="Text 10"/>
          <p:cNvSpPr/>
          <p:nvPr/>
        </p:nvSpPr>
        <p:spPr>
          <a:xfrm>
            <a:off x="1728072" y="6352767"/>
            <a:ext cx="10269296" cy="829747"/>
          </a:xfrm>
          <a:prstGeom prst="rect">
            <a:avLst/>
          </a:prstGeom>
          <a:noFill/>
          <a:ln/>
        </p:spPr>
        <p:txBody>
          <a:bodyPr wrap="square" rtlCol="0" anchor="t"/>
          <a:lstStyle/>
          <a:p>
            <a:pPr marL="0" indent="0" algn="l">
              <a:buNone/>
            </a:pPr>
            <a:r>
              <a:rPr lang="en-US" sz="2000" dirty="0">
                <a:solidFill>
                  <a:srgbClr val="49495A"/>
                </a:solidFill>
                <a:latin typeface="Open Sans" pitchFamily="34" charset="0"/>
                <a:ea typeface="Open Sans" pitchFamily="34" charset="-122"/>
                <a:cs typeface="Open Sans" pitchFamily="34" charset="-120"/>
              </a:rPr>
              <a:t>Putting yourself in the other person's shoes can help you understand their perspective and communicate more effectively. Try to see the situation from their point of view and consider their feelings and needs.</a:t>
            </a:r>
            <a:endParaRPr lang="en-US" sz="2000" dirty="0"/>
          </a:p>
        </p:txBody>
      </p:sp>
      <p:pic>
        <p:nvPicPr>
          <p:cNvPr id="19" name="Image 6"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20" name="Text 5">
            <a:extLst>
              <a:ext uri="{FF2B5EF4-FFF2-40B4-BE49-F238E27FC236}">
                <a16:creationId xmlns:a16="http://schemas.microsoft.com/office/drawing/2014/main" id="{D0738F2C-2879-0D42-B12A-63AAC4CAD4B4}"/>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3911730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0" y="0"/>
            <a:ext cx="14630400" cy="2160270"/>
          </a:xfrm>
          <a:prstGeom prst="rect">
            <a:avLst/>
          </a:prstGeom>
        </p:spPr>
      </p:pic>
      <p:sp>
        <p:nvSpPr>
          <p:cNvPr id="5" name="Text 2"/>
          <p:cNvSpPr/>
          <p:nvPr/>
        </p:nvSpPr>
        <p:spPr>
          <a:xfrm>
            <a:off x="2594967" y="2683312"/>
            <a:ext cx="9400818" cy="540068"/>
          </a:xfrm>
          <a:prstGeom prst="rect">
            <a:avLst/>
          </a:prstGeom>
          <a:noFill/>
          <a:ln/>
        </p:spPr>
        <p:txBody>
          <a:bodyPr wrap="none" rtlCol="0" anchor="t"/>
          <a:lstStyle/>
          <a:p>
            <a:pPr marL="0" indent="0">
              <a:lnSpc>
                <a:spcPts val="4253"/>
              </a:lnSpc>
              <a:buNone/>
            </a:pPr>
            <a:r>
              <a:rPr lang="en-US" sz="3402" dirty="0">
                <a:solidFill>
                  <a:srgbClr val="403CCF"/>
                </a:solidFill>
                <a:latin typeface="Libre Baskerville" pitchFamily="34" charset="0"/>
                <a:ea typeface="Libre Baskerville" pitchFamily="34" charset="-122"/>
                <a:cs typeface="Libre Baskerville" pitchFamily="34" charset="-120"/>
              </a:rPr>
              <a:t>The Impact of Communication on Society</a:t>
            </a:r>
            <a:endParaRPr lang="en-US" sz="3402" dirty="0"/>
          </a:p>
        </p:txBody>
      </p:sp>
      <p:sp>
        <p:nvSpPr>
          <p:cNvPr id="6" name="Shape 3"/>
          <p:cNvSpPr/>
          <p:nvPr/>
        </p:nvSpPr>
        <p:spPr>
          <a:xfrm>
            <a:off x="2594967" y="3482578"/>
            <a:ext cx="9440347" cy="4223861"/>
          </a:xfrm>
          <a:prstGeom prst="roundRect">
            <a:avLst>
              <a:gd name="adj" fmla="val 736"/>
            </a:avLst>
          </a:prstGeom>
          <a:noFill/>
          <a:ln w="7620">
            <a:solidFill>
              <a:srgbClr val="000000">
                <a:alpha val="8000"/>
              </a:srgbClr>
            </a:solidFill>
            <a:prstDash val="solid"/>
          </a:ln>
        </p:spPr>
      </p:sp>
      <p:sp>
        <p:nvSpPr>
          <p:cNvPr id="7" name="Shape 4"/>
          <p:cNvSpPr/>
          <p:nvPr/>
        </p:nvSpPr>
        <p:spPr>
          <a:xfrm>
            <a:off x="2602587" y="3490198"/>
            <a:ext cx="9425107" cy="775573"/>
          </a:xfrm>
          <a:prstGeom prst="rect">
            <a:avLst/>
          </a:prstGeom>
          <a:solidFill>
            <a:srgbClr val="FFFFFF">
              <a:alpha val="4000"/>
            </a:srgbClr>
          </a:solidFill>
          <a:ln/>
        </p:spPr>
      </p:sp>
      <p:sp>
        <p:nvSpPr>
          <p:cNvPr id="8" name="Text 5"/>
          <p:cNvSpPr/>
          <p:nvPr/>
        </p:nvSpPr>
        <p:spPr>
          <a:xfrm>
            <a:off x="2775466" y="3601403"/>
            <a:ext cx="4363164" cy="276582"/>
          </a:xfrm>
          <a:prstGeom prst="rect">
            <a:avLst/>
          </a:prstGeom>
          <a:noFill/>
          <a:ln/>
        </p:spPr>
        <p:txBody>
          <a:bodyPr wrap="non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Political Discourse</a:t>
            </a:r>
            <a:endParaRPr lang="en-US" sz="1361" dirty="0"/>
          </a:p>
        </p:txBody>
      </p:sp>
      <p:sp>
        <p:nvSpPr>
          <p:cNvPr id="9" name="Text 6"/>
          <p:cNvSpPr/>
          <p:nvPr/>
        </p:nvSpPr>
        <p:spPr>
          <a:xfrm>
            <a:off x="7491770" y="3601403"/>
            <a:ext cx="4363164" cy="553164"/>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Communication plays a crucial role in shaping political opinion, facilitating debates, and influencing elections.</a:t>
            </a:r>
            <a:endParaRPr lang="en-US" sz="1361" dirty="0"/>
          </a:p>
        </p:txBody>
      </p:sp>
      <p:sp>
        <p:nvSpPr>
          <p:cNvPr id="10" name="Shape 7"/>
          <p:cNvSpPr/>
          <p:nvPr/>
        </p:nvSpPr>
        <p:spPr>
          <a:xfrm>
            <a:off x="2602587" y="4265771"/>
            <a:ext cx="9425107" cy="1052155"/>
          </a:xfrm>
          <a:prstGeom prst="rect">
            <a:avLst/>
          </a:prstGeom>
          <a:solidFill>
            <a:srgbClr val="000000">
              <a:alpha val="4000"/>
            </a:srgbClr>
          </a:solidFill>
          <a:ln/>
        </p:spPr>
      </p:sp>
      <p:sp>
        <p:nvSpPr>
          <p:cNvPr id="11" name="Text 8"/>
          <p:cNvSpPr/>
          <p:nvPr/>
        </p:nvSpPr>
        <p:spPr>
          <a:xfrm>
            <a:off x="2775466" y="4376976"/>
            <a:ext cx="4363164" cy="276582"/>
          </a:xfrm>
          <a:prstGeom prst="rect">
            <a:avLst/>
          </a:prstGeom>
          <a:noFill/>
          <a:ln/>
        </p:spPr>
        <p:txBody>
          <a:bodyPr wrap="non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Social Change</a:t>
            </a:r>
            <a:endParaRPr lang="en-US" sz="1361" dirty="0"/>
          </a:p>
        </p:txBody>
      </p:sp>
      <p:sp>
        <p:nvSpPr>
          <p:cNvPr id="12" name="Text 9"/>
          <p:cNvSpPr/>
          <p:nvPr/>
        </p:nvSpPr>
        <p:spPr>
          <a:xfrm>
            <a:off x="7491770" y="4376976"/>
            <a:ext cx="4363164" cy="829747"/>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Communication has been a driving force behind social movements, enabling people to organize, raise awareness, and advocate for change.</a:t>
            </a:r>
            <a:endParaRPr lang="en-US" sz="1361" dirty="0"/>
          </a:p>
        </p:txBody>
      </p:sp>
      <p:sp>
        <p:nvSpPr>
          <p:cNvPr id="13" name="Shape 10"/>
          <p:cNvSpPr/>
          <p:nvPr/>
        </p:nvSpPr>
        <p:spPr>
          <a:xfrm>
            <a:off x="2602587" y="5317927"/>
            <a:ext cx="9425107" cy="1328737"/>
          </a:xfrm>
          <a:prstGeom prst="rect">
            <a:avLst/>
          </a:prstGeom>
          <a:solidFill>
            <a:srgbClr val="FFFFFF">
              <a:alpha val="4000"/>
            </a:srgbClr>
          </a:solidFill>
          <a:ln/>
        </p:spPr>
      </p:sp>
      <p:sp>
        <p:nvSpPr>
          <p:cNvPr id="14" name="Text 11"/>
          <p:cNvSpPr/>
          <p:nvPr/>
        </p:nvSpPr>
        <p:spPr>
          <a:xfrm>
            <a:off x="2775466" y="5429131"/>
            <a:ext cx="4363164" cy="276582"/>
          </a:xfrm>
          <a:prstGeom prst="rect">
            <a:avLst/>
          </a:prstGeom>
          <a:noFill/>
          <a:ln/>
        </p:spPr>
        <p:txBody>
          <a:bodyPr wrap="non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Economic Growth</a:t>
            </a:r>
            <a:endParaRPr lang="en-US" sz="1361" dirty="0"/>
          </a:p>
        </p:txBody>
      </p:sp>
      <p:sp>
        <p:nvSpPr>
          <p:cNvPr id="15" name="Text 12"/>
          <p:cNvSpPr/>
          <p:nvPr/>
        </p:nvSpPr>
        <p:spPr>
          <a:xfrm>
            <a:off x="7491770" y="5429131"/>
            <a:ext cx="4363164" cy="1106329"/>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Effective communication is essential for businesses to succeed. It allows for clear communication of ideas, negotiation of deals, and building relationships with customers and partners.</a:t>
            </a:r>
            <a:endParaRPr lang="en-US" sz="1361" dirty="0"/>
          </a:p>
        </p:txBody>
      </p:sp>
      <p:sp>
        <p:nvSpPr>
          <p:cNvPr id="16" name="Shape 13"/>
          <p:cNvSpPr/>
          <p:nvPr/>
        </p:nvSpPr>
        <p:spPr>
          <a:xfrm>
            <a:off x="2602587" y="6646664"/>
            <a:ext cx="9425107" cy="1052155"/>
          </a:xfrm>
          <a:prstGeom prst="rect">
            <a:avLst/>
          </a:prstGeom>
          <a:solidFill>
            <a:srgbClr val="000000">
              <a:alpha val="4000"/>
            </a:srgbClr>
          </a:solidFill>
          <a:ln/>
        </p:spPr>
      </p:sp>
      <p:sp>
        <p:nvSpPr>
          <p:cNvPr id="17" name="Text 14"/>
          <p:cNvSpPr/>
          <p:nvPr/>
        </p:nvSpPr>
        <p:spPr>
          <a:xfrm>
            <a:off x="2775466" y="6757868"/>
            <a:ext cx="4363164" cy="276582"/>
          </a:xfrm>
          <a:prstGeom prst="rect">
            <a:avLst/>
          </a:prstGeom>
          <a:noFill/>
          <a:ln/>
        </p:spPr>
        <p:txBody>
          <a:bodyPr wrap="non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Global Understanding</a:t>
            </a:r>
            <a:endParaRPr lang="en-US" sz="1361" dirty="0"/>
          </a:p>
        </p:txBody>
      </p:sp>
      <p:sp>
        <p:nvSpPr>
          <p:cNvPr id="18" name="Text 15"/>
          <p:cNvSpPr/>
          <p:nvPr/>
        </p:nvSpPr>
        <p:spPr>
          <a:xfrm>
            <a:off x="7491770" y="6757868"/>
            <a:ext cx="4363164" cy="829747"/>
          </a:xfrm>
          <a:prstGeom prst="rect">
            <a:avLst/>
          </a:prstGeom>
          <a:noFill/>
          <a:ln/>
        </p:spPr>
        <p:txBody>
          <a:bodyPr wrap="square" rtlCol="0" anchor="t"/>
          <a:lstStyle/>
          <a:p>
            <a:pPr marL="0" indent="0">
              <a:lnSpc>
                <a:spcPts val="2177"/>
              </a:lnSpc>
              <a:buNone/>
            </a:pPr>
            <a:r>
              <a:rPr lang="en-US" sz="1361" dirty="0">
                <a:solidFill>
                  <a:srgbClr val="49495A"/>
                </a:solidFill>
                <a:latin typeface="Open Sans" pitchFamily="34" charset="0"/>
                <a:ea typeface="Open Sans" pitchFamily="34" charset="-122"/>
                <a:cs typeface="Open Sans" pitchFamily="34" charset="-120"/>
              </a:rPr>
              <a:t>Communication bridges cultural divides, fostering understanding and cooperation between people from different backgrounds.</a:t>
            </a:r>
            <a:endParaRPr lang="en-US" sz="1361" dirty="0"/>
          </a:p>
        </p:txBody>
      </p:sp>
      <p:pic>
        <p:nvPicPr>
          <p:cNvPr id="1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
        <p:nvSpPr>
          <p:cNvPr id="20" name="Text 5">
            <a:extLst>
              <a:ext uri="{FF2B5EF4-FFF2-40B4-BE49-F238E27FC236}">
                <a16:creationId xmlns:a16="http://schemas.microsoft.com/office/drawing/2014/main" id="{A8E6DCAA-E9BA-A440-A988-B4F13809BC0D}"/>
              </a:ext>
            </a:extLst>
          </p:cNvPr>
          <p:cNvSpPr/>
          <p:nvPr/>
        </p:nvSpPr>
        <p:spPr>
          <a:xfrm>
            <a:off x="12242153" y="7655621"/>
            <a:ext cx="2388247" cy="419743"/>
          </a:xfrm>
          <a:prstGeom prst="rect">
            <a:avLst/>
          </a:prstGeom>
          <a:blipFill>
            <a:blip r:embed="rId6"/>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1914303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10536674"/>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0" y="0"/>
            <a:ext cx="5486400" cy="10536674"/>
          </a:xfrm>
          <a:prstGeom prst="rect">
            <a:avLst/>
          </a:prstGeom>
        </p:spPr>
      </p:pic>
      <p:pic>
        <p:nvPicPr>
          <p:cNvPr id="5" name="Image 1" descr="preencoded.png"/>
          <p:cNvPicPr>
            <a:picLocks noChangeAspect="1"/>
          </p:cNvPicPr>
          <p:nvPr/>
        </p:nvPicPr>
        <p:blipFill>
          <a:blip r:embed="rId4"/>
          <a:stretch>
            <a:fillRect/>
          </a:stretch>
        </p:blipFill>
        <p:spPr>
          <a:xfrm>
            <a:off x="937260" y="3462338"/>
            <a:ext cx="3611880" cy="3611880"/>
          </a:xfrm>
          <a:prstGeom prst="rect">
            <a:avLst/>
          </a:prstGeom>
        </p:spPr>
      </p:pic>
      <p:sp>
        <p:nvSpPr>
          <p:cNvPr id="6" name="Text 2"/>
          <p:cNvSpPr/>
          <p:nvPr/>
        </p:nvSpPr>
        <p:spPr>
          <a:xfrm>
            <a:off x="6091238" y="475178"/>
            <a:ext cx="6856095" cy="540068"/>
          </a:xfrm>
          <a:prstGeom prst="rect">
            <a:avLst/>
          </a:prstGeom>
          <a:noFill/>
          <a:ln/>
        </p:spPr>
        <p:txBody>
          <a:bodyPr wrap="none" rtlCol="0" anchor="t"/>
          <a:lstStyle/>
          <a:p>
            <a:pPr marL="0" indent="0">
              <a:lnSpc>
                <a:spcPts val="4253"/>
              </a:lnSpc>
              <a:buNone/>
            </a:pPr>
            <a:r>
              <a:rPr lang="en-US" sz="3402" dirty="0">
                <a:solidFill>
                  <a:srgbClr val="403CCF"/>
                </a:solidFill>
                <a:latin typeface="Libre Baskerville" pitchFamily="34" charset="0"/>
                <a:ea typeface="Libre Baskerville" pitchFamily="34" charset="-122"/>
                <a:cs typeface="Libre Baskerville" pitchFamily="34" charset="-120"/>
              </a:rPr>
              <a:t>The Future of Communication</a:t>
            </a:r>
            <a:endParaRPr lang="en-US" sz="3402" dirty="0"/>
          </a:p>
        </p:txBody>
      </p:sp>
      <p:pic>
        <p:nvPicPr>
          <p:cNvPr id="7" name="Image 2" descr="preencoded.png"/>
          <p:cNvPicPr>
            <a:picLocks noChangeAspect="1"/>
          </p:cNvPicPr>
          <p:nvPr/>
        </p:nvPicPr>
        <p:blipFill>
          <a:blip r:embed="rId5"/>
          <a:stretch>
            <a:fillRect/>
          </a:stretch>
        </p:blipFill>
        <p:spPr>
          <a:xfrm>
            <a:off x="6091238" y="1274445"/>
            <a:ext cx="431959" cy="431959"/>
          </a:xfrm>
          <a:prstGeom prst="rect">
            <a:avLst/>
          </a:prstGeom>
        </p:spPr>
      </p:pic>
      <p:sp>
        <p:nvSpPr>
          <p:cNvPr id="8" name="Text 3"/>
          <p:cNvSpPr/>
          <p:nvPr/>
        </p:nvSpPr>
        <p:spPr>
          <a:xfrm>
            <a:off x="6091238" y="1879163"/>
            <a:ext cx="3276481"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Advancements in Technology</a:t>
            </a:r>
            <a:endParaRPr lang="en-US" sz="1701" dirty="0"/>
          </a:p>
        </p:txBody>
      </p:sp>
      <p:sp>
        <p:nvSpPr>
          <p:cNvPr id="9" name="Text 4"/>
          <p:cNvSpPr/>
          <p:nvPr/>
        </p:nvSpPr>
        <p:spPr>
          <a:xfrm>
            <a:off x="6091238" y="2252663"/>
            <a:ext cx="7934325" cy="829747"/>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Advancements in technology, such as artificial intelligence, virtual reality, and augmented reality, are transforming the ways we communicate. These technologies are creating new opportunities for interaction, collaboration, and information sharing.</a:t>
            </a:r>
            <a:endParaRPr lang="en-US" sz="1361" dirty="0"/>
          </a:p>
        </p:txBody>
      </p:sp>
      <p:pic>
        <p:nvPicPr>
          <p:cNvPr id="10" name="Image 3" descr="preencoded.png"/>
          <p:cNvPicPr>
            <a:picLocks noChangeAspect="1"/>
          </p:cNvPicPr>
          <p:nvPr/>
        </p:nvPicPr>
        <p:blipFill>
          <a:blip r:embed="rId6"/>
          <a:stretch>
            <a:fillRect/>
          </a:stretch>
        </p:blipFill>
        <p:spPr>
          <a:xfrm>
            <a:off x="6091238" y="3600807"/>
            <a:ext cx="431959" cy="431959"/>
          </a:xfrm>
          <a:prstGeom prst="rect">
            <a:avLst/>
          </a:prstGeom>
        </p:spPr>
      </p:pic>
      <p:sp>
        <p:nvSpPr>
          <p:cNvPr id="11" name="Text 5"/>
          <p:cNvSpPr/>
          <p:nvPr/>
        </p:nvSpPr>
        <p:spPr>
          <a:xfrm>
            <a:off x="6091238" y="4205526"/>
            <a:ext cx="2223373"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Global Connectivity</a:t>
            </a:r>
            <a:endParaRPr lang="en-US" sz="1701" dirty="0"/>
          </a:p>
        </p:txBody>
      </p:sp>
      <p:sp>
        <p:nvSpPr>
          <p:cNvPr id="12" name="Text 6"/>
          <p:cNvSpPr/>
          <p:nvPr/>
        </p:nvSpPr>
        <p:spPr>
          <a:xfrm>
            <a:off x="6091238" y="4579025"/>
            <a:ext cx="7934325" cy="829747"/>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The internet and social media have made it easier than ever to connect with people across the globe. This increased connectivity is breaking down geographical barriers and fostering intercultural communication.</a:t>
            </a:r>
            <a:endParaRPr lang="en-US" sz="1361" dirty="0"/>
          </a:p>
        </p:txBody>
      </p:sp>
      <p:pic>
        <p:nvPicPr>
          <p:cNvPr id="13" name="Image 4" descr="preencoded.png"/>
          <p:cNvPicPr>
            <a:picLocks noChangeAspect="1"/>
          </p:cNvPicPr>
          <p:nvPr/>
        </p:nvPicPr>
        <p:blipFill>
          <a:blip r:embed="rId7"/>
          <a:stretch>
            <a:fillRect/>
          </a:stretch>
        </p:blipFill>
        <p:spPr>
          <a:xfrm>
            <a:off x="6091238" y="5927169"/>
            <a:ext cx="431959" cy="431959"/>
          </a:xfrm>
          <a:prstGeom prst="rect">
            <a:avLst/>
          </a:prstGeom>
        </p:spPr>
      </p:pic>
      <p:sp>
        <p:nvSpPr>
          <p:cNvPr id="14" name="Text 7"/>
          <p:cNvSpPr/>
          <p:nvPr/>
        </p:nvSpPr>
        <p:spPr>
          <a:xfrm>
            <a:off x="6091238" y="6531888"/>
            <a:ext cx="2160270"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Digital Literacy</a:t>
            </a:r>
            <a:endParaRPr lang="en-US" sz="1701" dirty="0"/>
          </a:p>
        </p:txBody>
      </p:sp>
      <p:sp>
        <p:nvSpPr>
          <p:cNvPr id="15" name="Text 8"/>
          <p:cNvSpPr/>
          <p:nvPr/>
        </p:nvSpPr>
        <p:spPr>
          <a:xfrm>
            <a:off x="6091238" y="6905387"/>
            <a:ext cx="7934325" cy="829747"/>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As technology continues to evolve, it's becoming increasingly important to develop digital literacy skills. This includes being able to navigate online platforms, evaluate information, and communicate effectively in digital environments.</a:t>
            </a:r>
            <a:endParaRPr lang="en-US" sz="1361" dirty="0"/>
          </a:p>
        </p:txBody>
      </p:sp>
      <p:pic>
        <p:nvPicPr>
          <p:cNvPr id="16" name="Image 5" descr="preencoded.png"/>
          <p:cNvPicPr>
            <a:picLocks noChangeAspect="1"/>
          </p:cNvPicPr>
          <p:nvPr/>
        </p:nvPicPr>
        <p:blipFill>
          <a:blip r:embed="rId8"/>
          <a:stretch>
            <a:fillRect/>
          </a:stretch>
        </p:blipFill>
        <p:spPr>
          <a:xfrm>
            <a:off x="6091238" y="8253532"/>
            <a:ext cx="431959" cy="431959"/>
          </a:xfrm>
          <a:prstGeom prst="rect">
            <a:avLst/>
          </a:prstGeom>
        </p:spPr>
      </p:pic>
      <p:sp>
        <p:nvSpPr>
          <p:cNvPr id="17" name="Text 9"/>
          <p:cNvSpPr/>
          <p:nvPr/>
        </p:nvSpPr>
        <p:spPr>
          <a:xfrm>
            <a:off x="6091238" y="8858250"/>
            <a:ext cx="2498884" cy="269915"/>
          </a:xfrm>
          <a:prstGeom prst="rect">
            <a:avLst/>
          </a:prstGeom>
          <a:noFill/>
          <a:ln/>
        </p:spPr>
        <p:txBody>
          <a:bodyPr wrap="none" rtlCol="0" anchor="t"/>
          <a:lstStyle/>
          <a:p>
            <a:pPr marL="0" indent="0" algn="l">
              <a:lnSpc>
                <a:spcPts val="2126"/>
              </a:lnSpc>
              <a:buNone/>
            </a:pPr>
            <a:r>
              <a:rPr lang="en-US" sz="1701" dirty="0">
                <a:solidFill>
                  <a:srgbClr val="49495A"/>
                </a:solidFill>
                <a:latin typeface="Libre Baskerville" pitchFamily="34" charset="0"/>
                <a:ea typeface="Libre Baskerville" pitchFamily="34" charset="-122"/>
                <a:cs typeface="Libre Baskerville" pitchFamily="34" charset="-120"/>
              </a:rPr>
              <a:t>Ethical Considerations</a:t>
            </a:r>
            <a:endParaRPr lang="en-US" sz="1701" dirty="0"/>
          </a:p>
        </p:txBody>
      </p:sp>
      <p:sp>
        <p:nvSpPr>
          <p:cNvPr id="18" name="Text 10"/>
          <p:cNvSpPr/>
          <p:nvPr/>
        </p:nvSpPr>
        <p:spPr>
          <a:xfrm>
            <a:off x="6091238" y="9231749"/>
            <a:ext cx="7934325" cy="829747"/>
          </a:xfrm>
          <a:prstGeom prst="rect">
            <a:avLst/>
          </a:prstGeom>
          <a:noFill/>
          <a:ln/>
        </p:spPr>
        <p:txBody>
          <a:bodyPr wrap="square" rtlCol="0" anchor="t"/>
          <a:lstStyle/>
          <a:p>
            <a:pPr marL="0" indent="0" algn="l">
              <a:lnSpc>
                <a:spcPts val="2177"/>
              </a:lnSpc>
              <a:buNone/>
            </a:pPr>
            <a:r>
              <a:rPr lang="en-US" sz="1361" dirty="0">
                <a:solidFill>
                  <a:srgbClr val="49495A"/>
                </a:solidFill>
                <a:latin typeface="Open Sans" pitchFamily="34" charset="0"/>
                <a:ea typeface="Open Sans" pitchFamily="34" charset="-122"/>
                <a:cs typeface="Open Sans" pitchFamily="34" charset="-120"/>
              </a:rPr>
              <a:t>As communication technology advances, ethical considerations are becoming increasingly important. This includes issues such as privacy, data security, and the potential for misinformation and manipulation.</a:t>
            </a:r>
            <a:endParaRPr lang="en-US" sz="1361" dirty="0"/>
          </a:p>
        </p:txBody>
      </p:sp>
      <p:pic>
        <p:nvPicPr>
          <p:cNvPr id="19" name="Image 6" descr="preencoded.png">
            <a:hlinkClick r:id="rId9"/>
          </p:cNvPr>
          <p:cNvPicPr>
            <a:picLocks noChangeAspect="1"/>
          </p:cNvPicPr>
          <p:nvPr/>
        </p:nvPicPr>
        <p:blipFill>
          <a:blip r:embed="rId10"/>
          <a:stretch>
            <a:fillRect/>
          </a:stretch>
        </p:blipFill>
        <p:spPr>
          <a:xfrm>
            <a:off x="12242153" y="7589520"/>
            <a:ext cx="2296807" cy="548640"/>
          </a:xfrm>
          <a:prstGeom prst="rect">
            <a:avLst/>
          </a:prstGeom>
        </p:spPr>
      </p:pic>
      <p:sp>
        <p:nvSpPr>
          <p:cNvPr id="20" name="Text 5">
            <a:extLst>
              <a:ext uri="{FF2B5EF4-FFF2-40B4-BE49-F238E27FC236}">
                <a16:creationId xmlns:a16="http://schemas.microsoft.com/office/drawing/2014/main" id="{4AB81610-9336-0849-8635-579BCC9E4910}"/>
              </a:ext>
            </a:extLst>
          </p:cNvPr>
          <p:cNvSpPr/>
          <p:nvPr/>
        </p:nvSpPr>
        <p:spPr>
          <a:xfrm>
            <a:off x="12242153" y="7655621"/>
            <a:ext cx="2388247" cy="419743"/>
          </a:xfrm>
          <a:prstGeom prst="rect">
            <a:avLst/>
          </a:prstGeom>
          <a:blipFill>
            <a:blip r:embed="rId11"/>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extLst>
      <p:ext uri="{BB962C8B-B14F-4D97-AF65-F5344CB8AC3E}">
        <p14:creationId xmlns:p14="http://schemas.microsoft.com/office/powerpoint/2010/main" val="1683687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0" y="0"/>
            <a:ext cx="5486400" cy="8229600"/>
          </a:xfrm>
          <a:prstGeom prst="rect">
            <a:avLst/>
          </a:prstGeom>
        </p:spPr>
      </p:pic>
      <p:pic>
        <p:nvPicPr>
          <p:cNvPr id="5" name="Image 1" descr="preencoded.png"/>
          <p:cNvPicPr>
            <a:picLocks noChangeAspect="1"/>
          </p:cNvPicPr>
          <p:nvPr/>
        </p:nvPicPr>
        <p:blipFill>
          <a:blip r:embed="rId4"/>
          <a:stretch>
            <a:fillRect/>
          </a:stretch>
        </p:blipFill>
        <p:spPr>
          <a:xfrm>
            <a:off x="281226" y="2319576"/>
            <a:ext cx="4923830" cy="3590330"/>
          </a:xfrm>
          <a:prstGeom prst="rect">
            <a:avLst/>
          </a:prstGeom>
        </p:spPr>
      </p:pic>
      <p:sp>
        <p:nvSpPr>
          <p:cNvPr id="6" name="Text 2"/>
          <p:cNvSpPr/>
          <p:nvPr/>
        </p:nvSpPr>
        <p:spPr>
          <a:xfrm>
            <a:off x="6273998" y="1625322"/>
            <a:ext cx="7568803" cy="1940957"/>
          </a:xfrm>
          <a:prstGeom prst="rect">
            <a:avLst/>
          </a:prstGeom>
          <a:noFill/>
          <a:ln/>
        </p:spPr>
        <p:txBody>
          <a:bodyPr wrap="square" rtlCol="0" anchor="t"/>
          <a:lstStyle/>
          <a:p>
            <a:pPr marL="0" indent="0">
              <a:lnSpc>
                <a:spcPts val="7642"/>
              </a:lnSpc>
              <a:buNone/>
            </a:pPr>
            <a:r>
              <a:rPr lang="en-US" sz="6114" dirty="0">
                <a:solidFill>
                  <a:srgbClr val="423ED0"/>
                </a:solidFill>
                <a:latin typeface="Libre Baskerville" pitchFamily="34" charset="0"/>
                <a:ea typeface="Libre Baskerville" pitchFamily="34" charset="-122"/>
                <a:cs typeface="Libre Baskerville" pitchFamily="34" charset="-120"/>
              </a:rPr>
              <a:t>The Functions of Communication</a:t>
            </a:r>
            <a:endParaRPr lang="en-US" sz="6114" dirty="0"/>
          </a:p>
        </p:txBody>
      </p:sp>
      <p:sp>
        <p:nvSpPr>
          <p:cNvPr id="7" name="Text 3"/>
          <p:cNvSpPr/>
          <p:nvPr/>
        </p:nvSpPr>
        <p:spPr>
          <a:xfrm>
            <a:off x="6273998" y="3903821"/>
            <a:ext cx="7568803" cy="2700338"/>
          </a:xfrm>
          <a:prstGeom prst="rect">
            <a:avLst/>
          </a:prstGeom>
          <a:noFill/>
          <a:ln/>
        </p:spPr>
        <p:txBody>
          <a:bodyPr wrap="square" rtlCol="0" anchor="t"/>
          <a:lstStyle/>
          <a:p>
            <a:pPr marL="0" indent="0">
              <a:lnSpc>
                <a:spcPts val="3544"/>
              </a:lnSpc>
              <a:buNone/>
            </a:pPr>
            <a:r>
              <a:rPr lang="en-US" sz="2215" dirty="0">
                <a:solidFill>
                  <a:srgbClr val="000000"/>
                </a:solidFill>
                <a:latin typeface="Open Sans" pitchFamily="34" charset="0"/>
                <a:ea typeface="Open Sans" pitchFamily="34" charset="-122"/>
                <a:cs typeface="Open Sans" pitchFamily="34" charset="-120"/>
              </a:rPr>
              <a:t>Communication is a fundamental aspect of human interaction, serving a multitude of purposes in our daily lives. From sharing information to influencing others, communication plays a vital role in shaping our understanding of the world and our relationships with others.</a:t>
            </a:r>
            <a:endParaRPr lang="en-US" sz="2215" dirty="0"/>
          </a:p>
        </p:txBody>
      </p:sp>
      <p:pic>
        <p:nvPicPr>
          <p:cNvPr id="8"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
        <p:nvSpPr>
          <p:cNvPr id="9" name="Text 5">
            <a:extLst>
              <a:ext uri="{FF2B5EF4-FFF2-40B4-BE49-F238E27FC236}">
                <a16:creationId xmlns:a16="http://schemas.microsoft.com/office/drawing/2014/main" id="{E741EF91-954C-4646-87EF-BD896091D068}"/>
              </a:ext>
            </a:extLst>
          </p:cNvPr>
          <p:cNvSpPr/>
          <p:nvPr/>
        </p:nvSpPr>
        <p:spPr>
          <a:xfrm>
            <a:off x="12242153" y="7655621"/>
            <a:ext cx="2388247" cy="419743"/>
          </a:xfrm>
          <a:prstGeom prst="rect">
            <a:avLst/>
          </a:prstGeom>
          <a:blipFill>
            <a:blip r:embed="rId7"/>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pic>
        <p:nvPicPr>
          <p:cNvPr id="5" name="Image 1" descr="preencoded.png"/>
          <p:cNvPicPr>
            <a:picLocks noChangeAspect="1"/>
          </p:cNvPicPr>
          <p:nvPr/>
        </p:nvPicPr>
        <p:blipFill>
          <a:blip r:embed="rId4"/>
          <a:stretch>
            <a:fillRect/>
          </a:stretch>
        </p:blipFill>
        <p:spPr>
          <a:xfrm>
            <a:off x="9425226" y="2473523"/>
            <a:ext cx="4923830" cy="3282553"/>
          </a:xfrm>
          <a:prstGeom prst="rect">
            <a:avLst/>
          </a:prstGeom>
        </p:spPr>
      </p:pic>
      <p:sp>
        <p:nvSpPr>
          <p:cNvPr id="6" name="Text 2"/>
          <p:cNvSpPr/>
          <p:nvPr/>
        </p:nvSpPr>
        <p:spPr>
          <a:xfrm>
            <a:off x="787598" y="2469237"/>
            <a:ext cx="5626298"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Information</a:t>
            </a:r>
            <a:endParaRPr lang="en-US" sz="4430" dirty="0"/>
          </a:p>
        </p:txBody>
      </p:sp>
      <p:sp>
        <p:nvSpPr>
          <p:cNvPr id="7" name="Text 3"/>
          <p:cNvSpPr/>
          <p:nvPr/>
        </p:nvSpPr>
        <p:spPr>
          <a:xfrm>
            <a:off x="787598" y="3510082"/>
            <a:ext cx="7568803" cy="2250281"/>
          </a:xfrm>
          <a:prstGeom prst="rect">
            <a:avLst/>
          </a:prstGeom>
          <a:noFill/>
          <a:ln/>
        </p:spPr>
        <p:txBody>
          <a:bodyPr wrap="square" rtlCol="0" anchor="t"/>
          <a:lstStyle/>
          <a:p>
            <a:pPr marL="0" indent="0">
              <a:lnSpc>
                <a:spcPts val="3544"/>
              </a:lnSpc>
              <a:buNone/>
            </a:pPr>
            <a:r>
              <a:rPr lang="en-US" sz="2215" dirty="0">
                <a:solidFill>
                  <a:srgbClr val="000000"/>
                </a:solidFill>
                <a:latin typeface="Open Sans" pitchFamily="34" charset="0"/>
                <a:ea typeface="Open Sans" pitchFamily="34" charset="-122"/>
                <a:cs typeface="Open Sans" pitchFamily="34" charset="-120"/>
              </a:rPr>
              <a:t>Information is a core function of communication. It encompasses a wide range of meanings, from everyday usage to technical settings. The concept of information is closely tied to imparting instruction, knowledge, meaning, mental stimulus, pattern, perception, and representation.</a:t>
            </a:r>
            <a:endParaRPr lang="en-US" sz="2215" dirty="0"/>
          </a:p>
        </p:txBody>
      </p:sp>
      <p:pic>
        <p:nvPicPr>
          <p:cNvPr id="8"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
        <p:nvSpPr>
          <p:cNvPr id="9" name="Text 5">
            <a:extLst>
              <a:ext uri="{FF2B5EF4-FFF2-40B4-BE49-F238E27FC236}">
                <a16:creationId xmlns:a16="http://schemas.microsoft.com/office/drawing/2014/main" id="{FFAF48C7-A2AD-B64E-A6D4-B4711CA98AE9}"/>
              </a:ext>
            </a:extLst>
          </p:cNvPr>
          <p:cNvSpPr/>
          <p:nvPr/>
        </p:nvSpPr>
        <p:spPr>
          <a:xfrm>
            <a:off x="12242153" y="7655621"/>
            <a:ext cx="2388247" cy="419743"/>
          </a:xfrm>
          <a:prstGeom prst="rect">
            <a:avLst/>
          </a:prstGeom>
          <a:blipFill>
            <a:blip r:embed="rId7"/>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pic>
        <p:nvPicPr>
          <p:cNvPr id="5" name="Image 1" descr="preencoded.png"/>
          <p:cNvPicPr>
            <a:picLocks noChangeAspect="1"/>
          </p:cNvPicPr>
          <p:nvPr/>
        </p:nvPicPr>
        <p:blipFill>
          <a:blip r:embed="rId4"/>
          <a:stretch>
            <a:fillRect/>
          </a:stretch>
        </p:blipFill>
        <p:spPr>
          <a:xfrm>
            <a:off x="9425226" y="2411968"/>
            <a:ext cx="4923830" cy="3405664"/>
          </a:xfrm>
          <a:prstGeom prst="rect">
            <a:avLst/>
          </a:prstGeom>
        </p:spPr>
      </p:pic>
      <p:sp>
        <p:nvSpPr>
          <p:cNvPr id="6" name="Text 2"/>
          <p:cNvSpPr/>
          <p:nvPr/>
        </p:nvSpPr>
        <p:spPr>
          <a:xfrm>
            <a:off x="787598" y="1019175"/>
            <a:ext cx="5626298"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Persuasion</a:t>
            </a:r>
            <a:endParaRPr lang="en-US" sz="4430" dirty="0"/>
          </a:p>
        </p:txBody>
      </p:sp>
      <p:sp>
        <p:nvSpPr>
          <p:cNvPr id="7" name="Text 3"/>
          <p:cNvSpPr/>
          <p:nvPr/>
        </p:nvSpPr>
        <p:spPr>
          <a:xfrm>
            <a:off x="787598" y="2060019"/>
            <a:ext cx="7568803" cy="2160270"/>
          </a:xfrm>
          <a:prstGeom prst="rect">
            <a:avLst/>
          </a:prstGeom>
          <a:noFill/>
          <a:ln/>
        </p:spPr>
        <p:txBody>
          <a:bodyPr wrap="square" rtlCol="0" anchor="t"/>
          <a:lstStyle/>
          <a:p>
            <a:pPr marL="0" indent="0">
              <a:lnSpc>
                <a:spcPts val="2835"/>
              </a:lnSpc>
              <a:buNone/>
            </a:pPr>
            <a:r>
              <a:rPr lang="en-US" sz="1772" dirty="0">
                <a:solidFill>
                  <a:srgbClr val="000000"/>
                </a:solidFill>
                <a:latin typeface="Open Sans" pitchFamily="34" charset="0"/>
                <a:ea typeface="Open Sans" pitchFamily="34" charset="-122"/>
                <a:cs typeface="Open Sans" pitchFamily="34" charset="-120"/>
              </a:rPr>
              <a:t>Persuasion is a form of social influence that guides people towards adopting an idea, attitude, or action. It relies on rational and symbolic means, often employing appeals rather than force. Aristotle (philosopher) recognised persuasion as a crucial function of communication, as it facilitates decision-making and consensus on public policy, enabling control and governance.</a:t>
            </a:r>
            <a:endParaRPr lang="en-US" sz="1772" dirty="0"/>
          </a:p>
        </p:txBody>
      </p:sp>
      <p:sp>
        <p:nvSpPr>
          <p:cNvPr id="8" name="Shape 4"/>
          <p:cNvSpPr/>
          <p:nvPr/>
        </p:nvSpPr>
        <p:spPr>
          <a:xfrm>
            <a:off x="787598" y="4473416"/>
            <a:ext cx="3671888" cy="2736890"/>
          </a:xfrm>
          <a:prstGeom prst="roundRect">
            <a:avLst>
              <a:gd name="adj" fmla="val 1480"/>
            </a:avLst>
          </a:prstGeom>
          <a:solidFill>
            <a:srgbClr val="EAE8F3"/>
          </a:solidFill>
          <a:ln/>
        </p:spPr>
      </p:sp>
      <p:sp>
        <p:nvSpPr>
          <p:cNvPr id="9" name="Text 5"/>
          <p:cNvSpPr/>
          <p:nvPr/>
        </p:nvSpPr>
        <p:spPr>
          <a:xfrm>
            <a:off x="1012627" y="4698444"/>
            <a:ext cx="2813090"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Reaching Decisions</a:t>
            </a:r>
            <a:endParaRPr lang="en-US" sz="2215" dirty="0"/>
          </a:p>
        </p:txBody>
      </p:sp>
      <p:sp>
        <p:nvSpPr>
          <p:cNvPr id="10" name="Text 6"/>
          <p:cNvSpPr/>
          <p:nvPr/>
        </p:nvSpPr>
        <p:spPr>
          <a:xfrm>
            <a:off x="1012627" y="5185053"/>
            <a:ext cx="3221831" cy="1800225"/>
          </a:xfrm>
          <a:prstGeom prst="rect">
            <a:avLst/>
          </a:prstGeom>
          <a:noFill/>
          <a:ln/>
        </p:spPr>
        <p:txBody>
          <a:bodyPr wrap="square" rtlCol="0" anchor="t"/>
          <a:lstStyle/>
          <a:p>
            <a:pPr marL="0" indent="0">
              <a:lnSpc>
                <a:spcPts val="2835"/>
              </a:lnSpc>
              <a:buNone/>
            </a:pPr>
            <a:r>
              <a:rPr lang="en-US" sz="1772" dirty="0">
                <a:solidFill>
                  <a:srgbClr val="000000"/>
                </a:solidFill>
                <a:latin typeface="Open Sans" pitchFamily="34" charset="0"/>
                <a:ea typeface="Open Sans" pitchFamily="34" charset="-122"/>
                <a:cs typeface="Open Sans" pitchFamily="34" charset="-120"/>
              </a:rPr>
              <a:t>Persuasion helps in reaching decisions or consensus on public policy so that it is possible to control and govern.</a:t>
            </a:r>
            <a:endParaRPr lang="en-US" sz="1772" dirty="0"/>
          </a:p>
        </p:txBody>
      </p:sp>
      <p:sp>
        <p:nvSpPr>
          <p:cNvPr id="11" name="Shape 7"/>
          <p:cNvSpPr/>
          <p:nvPr/>
        </p:nvSpPr>
        <p:spPr>
          <a:xfrm>
            <a:off x="4684514" y="4473416"/>
            <a:ext cx="3671888" cy="2736890"/>
          </a:xfrm>
          <a:prstGeom prst="roundRect">
            <a:avLst>
              <a:gd name="adj" fmla="val 1480"/>
            </a:avLst>
          </a:prstGeom>
          <a:solidFill>
            <a:srgbClr val="EAE8F3"/>
          </a:solidFill>
          <a:ln/>
        </p:spPr>
      </p:sp>
      <p:sp>
        <p:nvSpPr>
          <p:cNvPr id="12" name="Text 8"/>
          <p:cNvSpPr/>
          <p:nvPr/>
        </p:nvSpPr>
        <p:spPr>
          <a:xfrm>
            <a:off x="4909542" y="4698444"/>
            <a:ext cx="2813090"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Ulterior Motives</a:t>
            </a:r>
            <a:endParaRPr lang="en-US" sz="2215" dirty="0"/>
          </a:p>
        </p:txBody>
      </p:sp>
      <p:sp>
        <p:nvSpPr>
          <p:cNvPr id="13" name="Text 9"/>
          <p:cNvSpPr/>
          <p:nvPr/>
        </p:nvSpPr>
        <p:spPr>
          <a:xfrm>
            <a:off x="4909542" y="5185053"/>
            <a:ext cx="3221831" cy="180022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It is possible that one may resort to persuasion with an ulterior motive. The receiver must be careful about the source of such persuasion.</a:t>
            </a:r>
            <a:endParaRPr lang="en-US" sz="1772" dirty="0"/>
          </a:p>
        </p:txBody>
      </p:sp>
      <p:pic>
        <p:nvPicPr>
          <p:cNvPr id="14"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
        <p:nvSpPr>
          <p:cNvPr id="15" name="Text 5">
            <a:extLst>
              <a:ext uri="{FF2B5EF4-FFF2-40B4-BE49-F238E27FC236}">
                <a16:creationId xmlns:a16="http://schemas.microsoft.com/office/drawing/2014/main" id="{670656F8-B4BD-F145-9672-6B639CA98F21}"/>
              </a:ext>
            </a:extLst>
          </p:cNvPr>
          <p:cNvSpPr/>
          <p:nvPr/>
        </p:nvSpPr>
        <p:spPr>
          <a:xfrm>
            <a:off x="12242153" y="7655621"/>
            <a:ext cx="2388247" cy="419743"/>
          </a:xfrm>
          <a:prstGeom prst="rect">
            <a:avLst/>
          </a:prstGeom>
          <a:blipFill>
            <a:blip r:embed="rId7"/>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96493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0" y="0"/>
            <a:ext cx="14630400" cy="2813090"/>
          </a:xfrm>
          <a:prstGeom prst="rect">
            <a:avLst/>
          </a:prstGeom>
        </p:spPr>
      </p:pic>
      <p:sp>
        <p:nvSpPr>
          <p:cNvPr id="5" name="Text 2"/>
          <p:cNvSpPr/>
          <p:nvPr/>
        </p:nvSpPr>
        <p:spPr>
          <a:xfrm>
            <a:off x="787598" y="3431977"/>
            <a:ext cx="6517481"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Debate and Discussion</a:t>
            </a:r>
            <a:endParaRPr lang="en-US" sz="4430" dirty="0"/>
          </a:p>
        </p:txBody>
      </p:sp>
      <p:sp>
        <p:nvSpPr>
          <p:cNvPr id="6" name="Text 3"/>
          <p:cNvSpPr/>
          <p:nvPr/>
        </p:nvSpPr>
        <p:spPr>
          <a:xfrm>
            <a:off x="787598" y="4472821"/>
            <a:ext cx="13055203" cy="144018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Debate is a formal method of interactive argument, encompassing persuasion and appealing to the emotional responses of an audience. It allows people to discuss and decide on differences within a defined framework. Deliberative bodies like parliaments, legislative assemblies, and meetings engage in debates, with outcomes determined by audience vote, judges, or a combination of both.</a:t>
            </a:r>
            <a:endParaRPr lang="en-US" sz="1772" dirty="0"/>
          </a:p>
        </p:txBody>
      </p:sp>
      <p:sp>
        <p:nvSpPr>
          <p:cNvPr id="7" name="Shape 4"/>
          <p:cNvSpPr/>
          <p:nvPr/>
        </p:nvSpPr>
        <p:spPr>
          <a:xfrm>
            <a:off x="787598" y="6419255"/>
            <a:ext cx="506373" cy="506373"/>
          </a:xfrm>
          <a:prstGeom prst="roundRect">
            <a:avLst>
              <a:gd name="adj" fmla="val 8000"/>
            </a:avLst>
          </a:prstGeom>
          <a:solidFill>
            <a:srgbClr val="EAE8F3"/>
          </a:solidFill>
          <a:ln/>
        </p:spPr>
      </p:sp>
      <p:sp>
        <p:nvSpPr>
          <p:cNvPr id="8" name="Text 5"/>
          <p:cNvSpPr/>
          <p:nvPr/>
        </p:nvSpPr>
        <p:spPr>
          <a:xfrm>
            <a:off x="965478" y="6503670"/>
            <a:ext cx="150614"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1</a:t>
            </a:r>
            <a:endParaRPr lang="en-US" sz="2658" dirty="0"/>
          </a:p>
        </p:txBody>
      </p:sp>
      <p:sp>
        <p:nvSpPr>
          <p:cNvPr id="9" name="Text 6"/>
          <p:cNvSpPr/>
          <p:nvPr/>
        </p:nvSpPr>
        <p:spPr>
          <a:xfrm>
            <a:off x="1518999" y="6419255"/>
            <a:ext cx="3132058"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Clarifying Viewpoints</a:t>
            </a:r>
            <a:endParaRPr lang="en-US" sz="2215" dirty="0"/>
          </a:p>
        </p:txBody>
      </p:sp>
      <p:sp>
        <p:nvSpPr>
          <p:cNvPr id="10" name="Text 7"/>
          <p:cNvSpPr/>
          <p:nvPr/>
        </p:nvSpPr>
        <p:spPr>
          <a:xfrm>
            <a:off x="1518999" y="6905863"/>
            <a:ext cx="5683687" cy="144018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It is through debate and discussion in media that the public can clarify different viewpoints on issues of public interest and arrive at a general agreement on matters that concern all.</a:t>
            </a:r>
            <a:endParaRPr lang="en-US" sz="1772" dirty="0"/>
          </a:p>
        </p:txBody>
      </p:sp>
      <p:sp>
        <p:nvSpPr>
          <p:cNvPr id="11" name="Shape 8"/>
          <p:cNvSpPr/>
          <p:nvPr/>
        </p:nvSpPr>
        <p:spPr>
          <a:xfrm>
            <a:off x="7427714" y="6419255"/>
            <a:ext cx="506373" cy="506373"/>
          </a:xfrm>
          <a:prstGeom prst="roundRect">
            <a:avLst>
              <a:gd name="adj" fmla="val 8000"/>
            </a:avLst>
          </a:prstGeom>
          <a:solidFill>
            <a:srgbClr val="EAE8F3"/>
          </a:solidFill>
          <a:ln/>
        </p:spPr>
      </p:sp>
      <p:sp>
        <p:nvSpPr>
          <p:cNvPr id="12" name="Text 9"/>
          <p:cNvSpPr/>
          <p:nvPr/>
        </p:nvSpPr>
        <p:spPr>
          <a:xfrm>
            <a:off x="7576899" y="6503670"/>
            <a:ext cx="208002"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2</a:t>
            </a:r>
            <a:endParaRPr lang="en-US" sz="2658" dirty="0"/>
          </a:p>
        </p:txBody>
      </p:sp>
      <p:sp>
        <p:nvSpPr>
          <p:cNvPr id="13" name="Text 10"/>
          <p:cNvSpPr/>
          <p:nvPr/>
        </p:nvSpPr>
        <p:spPr>
          <a:xfrm>
            <a:off x="8159115" y="6419255"/>
            <a:ext cx="2813090"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Critical Appraisal</a:t>
            </a:r>
            <a:endParaRPr lang="en-US" sz="2215" dirty="0"/>
          </a:p>
        </p:txBody>
      </p:sp>
      <p:sp>
        <p:nvSpPr>
          <p:cNvPr id="14" name="Text 11"/>
          <p:cNvSpPr/>
          <p:nvPr/>
        </p:nvSpPr>
        <p:spPr>
          <a:xfrm>
            <a:off x="8159115" y="6905863"/>
            <a:ext cx="5683687" cy="108013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It is important for them to find out the reasons for such debates and discussions. Critical appraisal of debates and discussions benefit the users.</a:t>
            </a:r>
            <a:endParaRPr lang="en-US" sz="1772" dirty="0"/>
          </a:p>
        </p:txBody>
      </p:sp>
      <p:pic>
        <p:nvPicPr>
          <p:cNvPr id="15"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
        <p:nvSpPr>
          <p:cNvPr id="16" name="Text 5">
            <a:extLst>
              <a:ext uri="{FF2B5EF4-FFF2-40B4-BE49-F238E27FC236}">
                <a16:creationId xmlns:a16="http://schemas.microsoft.com/office/drawing/2014/main" id="{E21AA9F3-C85B-4D4B-BD1D-43DBCA4FDED6}"/>
              </a:ext>
            </a:extLst>
          </p:cNvPr>
          <p:cNvSpPr/>
          <p:nvPr/>
        </p:nvSpPr>
        <p:spPr>
          <a:xfrm>
            <a:off x="12242153" y="7655621"/>
            <a:ext cx="2388247" cy="419743"/>
          </a:xfrm>
          <a:prstGeom prst="rect">
            <a:avLst/>
          </a:prstGeom>
          <a:blipFill>
            <a:blip r:embed="rId6"/>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1047238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9144000" y="3459956"/>
            <a:ext cx="5486400" cy="3615401"/>
          </a:xfrm>
          <a:prstGeom prst="rect">
            <a:avLst/>
          </a:prstGeom>
        </p:spPr>
      </p:pic>
      <p:pic>
        <p:nvPicPr>
          <p:cNvPr id="5" name="Image 1" descr="preencoded.png"/>
          <p:cNvPicPr>
            <a:picLocks noChangeAspect="1"/>
          </p:cNvPicPr>
          <p:nvPr/>
        </p:nvPicPr>
        <p:blipFill>
          <a:blip r:embed="rId4"/>
          <a:stretch>
            <a:fillRect/>
          </a:stretch>
        </p:blipFill>
        <p:spPr>
          <a:xfrm>
            <a:off x="9425226" y="3594854"/>
            <a:ext cx="4923830" cy="3282553"/>
          </a:xfrm>
          <a:prstGeom prst="rect">
            <a:avLst/>
          </a:prstGeom>
        </p:spPr>
      </p:pic>
      <p:sp>
        <p:nvSpPr>
          <p:cNvPr id="6" name="Text 2"/>
          <p:cNvSpPr/>
          <p:nvPr/>
        </p:nvSpPr>
        <p:spPr>
          <a:xfrm>
            <a:off x="787598" y="618887"/>
            <a:ext cx="5626298"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Instruction</a:t>
            </a:r>
            <a:endParaRPr lang="en-US" sz="4430" dirty="0"/>
          </a:p>
        </p:txBody>
      </p:sp>
      <p:sp>
        <p:nvSpPr>
          <p:cNvPr id="7" name="Text 3"/>
          <p:cNvSpPr/>
          <p:nvPr/>
        </p:nvSpPr>
        <p:spPr>
          <a:xfrm>
            <a:off x="787598" y="1659731"/>
            <a:ext cx="13007115" cy="1800225"/>
          </a:xfrm>
          <a:prstGeom prst="rect">
            <a:avLst/>
          </a:prstGeom>
          <a:noFill/>
          <a:ln/>
        </p:spPr>
        <p:txBody>
          <a:bodyPr wrap="square" rtlCol="0" anchor="t"/>
          <a:lstStyle/>
          <a:p>
            <a:pPr marL="0" indent="0">
              <a:lnSpc>
                <a:spcPct val="150000"/>
              </a:lnSpc>
              <a:buNone/>
            </a:pPr>
            <a:r>
              <a:rPr lang="en-US" sz="2400" dirty="0">
                <a:solidFill>
                  <a:srgbClr val="49495A"/>
                </a:solidFill>
                <a:latin typeface="Open Sans" pitchFamily="34" charset="0"/>
                <a:ea typeface="Open Sans" pitchFamily="34" charset="-122"/>
                <a:cs typeface="Open Sans" pitchFamily="34" charset="-120"/>
              </a:rPr>
              <a:t>Instruction is a form of communicated information that serves as both a command and an explanation for how an action, behavior, method, or task is to be begun, completed, conducted, or executed. One of the major functions of communication is to instruct, educate, and socialize members of society.</a:t>
            </a:r>
            <a:endParaRPr lang="en-US" sz="2400" dirty="0"/>
          </a:p>
        </p:txBody>
      </p:sp>
      <p:sp>
        <p:nvSpPr>
          <p:cNvPr id="12" name="Text 8"/>
          <p:cNvSpPr/>
          <p:nvPr/>
        </p:nvSpPr>
        <p:spPr>
          <a:xfrm>
            <a:off x="787598" y="3938110"/>
            <a:ext cx="7951668" cy="4200050"/>
          </a:xfrm>
          <a:prstGeom prst="rect">
            <a:avLst/>
          </a:prstGeom>
          <a:noFill/>
          <a:ln/>
        </p:spPr>
        <p:txBody>
          <a:bodyPr wrap="none" rtlCol="0" anchor="t"/>
          <a:lstStyle/>
          <a:p>
            <a:pPr marL="457200" indent="-457200">
              <a:lnSpc>
                <a:spcPts val="2769"/>
              </a:lnSpc>
              <a:buFont typeface="+mj-lt"/>
              <a:buAutoNum type="arabicPeriod"/>
            </a:pPr>
            <a:r>
              <a:rPr lang="en-US" sz="2000" dirty="0">
                <a:solidFill>
                  <a:srgbClr val="49495A"/>
                </a:solidFill>
                <a:latin typeface="Libre Baskerville" pitchFamily="34" charset="0"/>
                <a:ea typeface="Libre Baskerville" pitchFamily="34" charset="-122"/>
                <a:cs typeface="Libre Baskerville" pitchFamily="34" charset="-120"/>
              </a:rPr>
              <a:t>Early Life: </a:t>
            </a:r>
            <a:r>
              <a:rPr lang="en-US" sz="2400" dirty="0">
                <a:solidFill>
                  <a:srgbClr val="49495A"/>
                </a:solidFill>
                <a:latin typeface="Open Sans" pitchFamily="34" charset="0"/>
                <a:ea typeface="Open Sans" pitchFamily="34" charset="-122"/>
                <a:cs typeface="Open Sans" pitchFamily="34" charset="-120"/>
              </a:rPr>
              <a:t>These functions start early in life, at home or in  </a:t>
            </a:r>
            <a:br>
              <a:rPr lang="en-US" sz="2400" dirty="0">
                <a:solidFill>
                  <a:srgbClr val="49495A"/>
                </a:solidFill>
                <a:latin typeface="Open Sans" pitchFamily="34" charset="0"/>
                <a:ea typeface="Open Sans" pitchFamily="34" charset="-122"/>
                <a:cs typeface="Open Sans" pitchFamily="34" charset="-120"/>
              </a:rPr>
            </a:br>
            <a:r>
              <a:rPr lang="en-US" sz="2400" dirty="0">
                <a:solidFill>
                  <a:srgbClr val="49495A"/>
                </a:solidFill>
                <a:latin typeface="Open Sans" pitchFamily="34" charset="0"/>
                <a:ea typeface="Open Sans" pitchFamily="34" charset="-122"/>
                <a:cs typeface="Open Sans" pitchFamily="34" charset="-120"/>
              </a:rPr>
              <a:t>school and continue till one completes the full cycle of life.</a:t>
            </a:r>
          </a:p>
          <a:p>
            <a:pPr marL="457200" indent="-457200">
              <a:lnSpc>
                <a:spcPts val="2769"/>
              </a:lnSpc>
              <a:buFont typeface="+mj-lt"/>
              <a:buAutoNum type="arabicPeriod"/>
            </a:pPr>
            <a:endParaRPr lang="en-US" sz="2400" dirty="0">
              <a:solidFill>
                <a:srgbClr val="49495A"/>
              </a:solidFill>
              <a:latin typeface="Open Sans" pitchFamily="34" charset="0"/>
              <a:ea typeface="Open Sans" pitchFamily="34" charset="-122"/>
              <a:cs typeface="Open Sans" pitchFamily="34" charset="-120"/>
            </a:endParaRPr>
          </a:p>
          <a:p>
            <a:pPr marL="457200" indent="-457200">
              <a:lnSpc>
                <a:spcPts val="2769"/>
              </a:lnSpc>
              <a:buFont typeface="+mj-lt"/>
              <a:buAutoNum type="arabicPeriod"/>
            </a:pPr>
            <a:r>
              <a:rPr lang="en-US" sz="2400" dirty="0">
                <a:solidFill>
                  <a:srgbClr val="49495A"/>
                </a:solidFill>
                <a:latin typeface="Libre Baskerville" pitchFamily="34" charset="0"/>
                <a:ea typeface="Libre Baskerville" pitchFamily="34" charset="-122"/>
                <a:cs typeface="Libre Baskerville" pitchFamily="34" charset="-120"/>
              </a:rPr>
              <a:t>Knowledge and Skills: </a:t>
            </a:r>
            <a:r>
              <a:rPr lang="en-US" sz="2400" dirty="0">
                <a:solidFill>
                  <a:srgbClr val="49495A"/>
                </a:solidFill>
                <a:latin typeface="Open Sans" pitchFamily="34" charset="0"/>
                <a:ea typeface="Open Sans" pitchFamily="34" charset="-122"/>
                <a:cs typeface="Open Sans" pitchFamily="34" charset="-120"/>
              </a:rPr>
              <a:t>Communication provides a fund of </a:t>
            </a:r>
            <a:br>
              <a:rPr lang="en-US" sz="2400" dirty="0">
                <a:solidFill>
                  <a:srgbClr val="49495A"/>
                </a:solidFill>
                <a:latin typeface="Open Sans" pitchFamily="34" charset="0"/>
                <a:ea typeface="Open Sans" pitchFamily="34" charset="-122"/>
                <a:cs typeface="Open Sans" pitchFamily="34" charset="-120"/>
              </a:rPr>
            </a:br>
            <a:r>
              <a:rPr lang="en-US" sz="2400" dirty="0">
                <a:solidFill>
                  <a:srgbClr val="49495A"/>
                </a:solidFill>
                <a:latin typeface="Open Sans" pitchFamily="34" charset="0"/>
                <a:ea typeface="Open Sans" pitchFamily="34" charset="-122"/>
                <a:cs typeface="Open Sans" pitchFamily="34" charset="-120"/>
              </a:rPr>
              <a:t>knowledge, expertise and skills that enable people to </a:t>
            </a:r>
            <a:br>
              <a:rPr lang="en-US" sz="2400" dirty="0">
                <a:solidFill>
                  <a:srgbClr val="49495A"/>
                </a:solidFill>
                <a:latin typeface="Open Sans" pitchFamily="34" charset="0"/>
                <a:ea typeface="Open Sans" pitchFamily="34" charset="-122"/>
                <a:cs typeface="Open Sans" pitchFamily="34" charset="-120"/>
              </a:rPr>
            </a:br>
            <a:r>
              <a:rPr lang="en-US" sz="2400" dirty="0">
                <a:solidFill>
                  <a:srgbClr val="49495A"/>
                </a:solidFill>
                <a:latin typeface="Open Sans" pitchFamily="34" charset="0"/>
                <a:ea typeface="Open Sans" pitchFamily="34" charset="-122"/>
                <a:cs typeface="Open Sans" pitchFamily="34" charset="-120"/>
              </a:rPr>
              <a:t>operate as effective members of society.</a:t>
            </a:r>
          </a:p>
          <a:p>
            <a:pPr marL="457200" indent="-457200">
              <a:lnSpc>
                <a:spcPts val="2769"/>
              </a:lnSpc>
              <a:buFont typeface="+mj-lt"/>
              <a:buAutoNum type="arabicPeriod"/>
            </a:pPr>
            <a:endParaRPr lang="en-US" sz="2400" dirty="0">
              <a:solidFill>
                <a:srgbClr val="49495A"/>
              </a:solidFill>
              <a:latin typeface="Open Sans" pitchFamily="34" charset="0"/>
              <a:ea typeface="Open Sans" pitchFamily="34" charset="-122"/>
            </a:endParaRPr>
          </a:p>
          <a:p>
            <a:pPr marL="457200" indent="-457200">
              <a:lnSpc>
                <a:spcPts val="2769"/>
              </a:lnSpc>
              <a:buFont typeface="+mj-lt"/>
              <a:buAutoNum type="arabicPeriod"/>
            </a:pPr>
            <a:r>
              <a:rPr lang="en-US" sz="2400" dirty="0">
                <a:solidFill>
                  <a:srgbClr val="49495A"/>
                </a:solidFill>
                <a:latin typeface="Libre Baskerville" pitchFamily="34" charset="0"/>
                <a:ea typeface="Libre Baskerville" pitchFamily="34" charset="-122"/>
                <a:cs typeface="Libre Baskerville" pitchFamily="34" charset="-120"/>
              </a:rPr>
              <a:t>Public Life: </a:t>
            </a:r>
            <a:r>
              <a:rPr lang="en-US" sz="2400" dirty="0">
                <a:solidFill>
                  <a:srgbClr val="49495A"/>
                </a:solidFill>
                <a:latin typeface="Open Sans" pitchFamily="34" charset="0"/>
                <a:ea typeface="Open Sans" pitchFamily="34" charset="-122"/>
                <a:cs typeface="Open Sans" pitchFamily="34" charset="-120"/>
              </a:rPr>
              <a:t>It also creates awareness, gives direction and </a:t>
            </a:r>
            <a:br>
              <a:rPr lang="en-US" sz="2400" dirty="0">
                <a:solidFill>
                  <a:srgbClr val="49495A"/>
                </a:solidFill>
                <a:latin typeface="Open Sans" pitchFamily="34" charset="0"/>
                <a:ea typeface="Open Sans" pitchFamily="34" charset="-122"/>
                <a:cs typeface="Open Sans" pitchFamily="34" charset="-120"/>
              </a:rPr>
            </a:br>
            <a:r>
              <a:rPr lang="en-US" sz="2400" dirty="0">
                <a:solidFill>
                  <a:srgbClr val="49495A"/>
                </a:solidFill>
                <a:latin typeface="Open Sans" pitchFamily="34" charset="0"/>
                <a:ea typeface="Open Sans" pitchFamily="34" charset="-122"/>
                <a:cs typeface="Open Sans" pitchFamily="34" charset="-120"/>
              </a:rPr>
              <a:t>opportunity to people so that they actively participate in </a:t>
            </a:r>
            <a:br>
              <a:rPr lang="en-US" sz="2400" dirty="0">
                <a:solidFill>
                  <a:srgbClr val="49495A"/>
                </a:solidFill>
                <a:latin typeface="Open Sans" pitchFamily="34" charset="0"/>
                <a:ea typeface="Open Sans" pitchFamily="34" charset="-122"/>
                <a:cs typeface="Open Sans" pitchFamily="34" charset="-120"/>
              </a:rPr>
            </a:br>
            <a:r>
              <a:rPr lang="en-US" sz="2400" dirty="0">
                <a:solidFill>
                  <a:srgbClr val="49495A"/>
                </a:solidFill>
                <a:latin typeface="Open Sans" pitchFamily="34" charset="0"/>
                <a:ea typeface="Open Sans" pitchFamily="34" charset="-122"/>
                <a:cs typeface="Open Sans" pitchFamily="34" charset="-120"/>
              </a:rPr>
              <a:t>public life.</a:t>
            </a:r>
            <a:endParaRPr lang="en-US" sz="2400" dirty="0"/>
          </a:p>
          <a:p>
            <a:pPr marL="457200" indent="-457200">
              <a:lnSpc>
                <a:spcPts val="2769"/>
              </a:lnSpc>
              <a:buFont typeface="+mj-lt"/>
              <a:buAutoNum type="arabicPeriod"/>
            </a:pPr>
            <a:endParaRPr lang="en-US" sz="2400" dirty="0">
              <a:solidFill>
                <a:srgbClr val="49495A"/>
              </a:solidFill>
              <a:latin typeface="Open Sans" pitchFamily="34" charset="0"/>
              <a:ea typeface="Open Sans" pitchFamily="34" charset="-122"/>
              <a:cs typeface="Open Sans" pitchFamily="34" charset="-120"/>
            </a:endParaRPr>
          </a:p>
          <a:p>
            <a:pPr marL="457200" indent="-457200">
              <a:lnSpc>
                <a:spcPts val="2769"/>
              </a:lnSpc>
              <a:buFont typeface="+mj-lt"/>
              <a:buAutoNum type="arabicPeriod"/>
            </a:pPr>
            <a:endParaRPr lang="en-US" sz="2400" dirty="0">
              <a:solidFill>
                <a:srgbClr val="49495A"/>
              </a:solidFill>
              <a:latin typeface="Open Sans" pitchFamily="34" charset="0"/>
              <a:ea typeface="Open Sans" pitchFamily="34" charset="-122"/>
            </a:endParaRPr>
          </a:p>
          <a:p>
            <a:pPr marL="457200" indent="-457200">
              <a:lnSpc>
                <a:spcPts val="2769"/>
              </a:lnSpc>
              <a:buFont typeface="+mj-lt"/>
              <a:buAutoNum type="arabicPeriod"/>
            </a:pPr>
            <a:endParaRPr lang="en-US" sz="2400" dirty="0"/>
          </a:p>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 </a:t>
            </a:r>
            <a:endParaRPr lang="en-US" sz="2215" dirty="0"/>
          </a:p>
        </p:txBody>
      </p:sp>
      <p:sp>
        <p:nvSpPr>
          <p:cNvPr id="16" name="Text 12"/>
          <p:cNvSpPr/>
          <p:nvPr/>
        </p:nvSpPr>
        <p:spPr>
          <a:xfrm>
            <a:off x="1021140" y="5932408"/>
            <a:ext cx="208002" cy="337542"/>
          </a:xfrm>
          <a:prstGeom prst="rect">
            <a:avLst/>
          </a:prstGeom>
          <a:noFill/>
          <a:ln/>
        </p:spPr>
        <p:txBody>
          <a:bodyPr wrap="none" rtlCol="0" anchor="t"/>
          <a:lstStyle/>
          <a:p>
            <a:pPr marL="0" indent="0" algn="ctr">
              <a:lnSpc>
                <a:spcPts val="2658"/>
              </a:lnSpc>
              <a:buNone/>
            </a:pPr>
            <a:endParaRPr lang="en-US" sz="2658" dirty="0"/>
          </a:p>
        </p:txBody>
      </p:sp>
      <p:sp>
        <p:nvSpPr>
          <p:cNvPr id="17" name="Text 13"/>
          <p:cNvSpPr/>
          <p:nvPr/>
        </p:nvSpPr>
        <p:spPr>
          <a:xfrm>
            <a:off x="2362914" y="5819894"/>
            <a:ext cx="3061216" cy="351592"/>
          </a:xfrm>
          <a:prstGeom prst="rect">
            <a:avLst/>
          </a:prstGeom>
          <a:noFill/>
          <a:ln/>
        </p:spPr>
        <p:txBody>
          <a:bodyPr wrap="none" rtlCol="0" anchor="t"/>
          <a:lstStyle/>
          <a:p>
            <a:pPr marL="0" indent="0" algn="l">
              <a:lnSpc>
                <a:spcPts val="2769"/>
              </a:lnSpc>
              <a:buNone/>
            </a:pPr>
            <a:endParaRPr lang="en-US" sz="2215" dirty="0"/>
          </a:p>
        </p:txBody>
      </p:sp>
      <p:sp>
        <p:nvSpPr>
          <p:cNvPr id="18" name="Text 14"/>
          <p:cNvSpPr/>
          <p:nvPr/>
        </p:nvSpPr>
        <p:spPr>
          <a:xfrm>
            <a:off x="2362914" y="6306503"/>
            <a:ext cx="5993487" cy="1080135"/>
          </a:xfrm>
          <a:prstGeom prst="rect">
            <a:avLst/>
          </a:prstGeom>
          <a:noFill/>
          <a:ln/>
        </p:spPr>
        <p:txBody>
          <a:bodyPr wrap="square" rtlCol="0" anchor="t"/>
          <a:lstStyle/>
          <a:p>
            <a:pPr marL="0" indent="0" algn="l">
              <a:lnSpc>
                <a:spcPts val="2835"/>
              </a:lnSpc>
              <a:buNone/>
            </a:pPr>
            <a:endParaRPr lang="en-US" sz="1772" dirty="0"/>
          </a:p>
        </p:txBody>
      </p:sp>
      <p:sp>
        <p:nvSpPr>
          <p:cNvPr id="21" name="Text 17"/>
          <p:cNvSpPr/>
          <p:nvPr/>
        </p:nvSpPr>
        <p:spPr>
          <a:xfrm>
            <a:off x="1021140" y="8174236"/>
            <a:ext cx="208002" cy="337542"/>
          </a:xfrm>
          <a:prstGeom prst="rect">
            <a:avLst/>
          </a:prstGeom>
          <a:noFill/>
          <a:ln/>
        </p:spPr>
        <p:txBody>
          <a:bodyPr wrap="none" rtlCol="0" anchor="t"/>
          <a:lstStyle/>
          <a:p>
            <a:pPr marL="0" indent="0" algn="ctr">
              <a:lnSpc>
                <a:spcPts val="2658"/>
              </a:lnSpc>
              <a:buNone/>
            </a:pPr>
            <a:endParaRPr lang="en-US" sz="2658" dirty="0"/>
          </a:p>
        </p:txBody>
      </p:sp>
      <p:sp>
        <p:nvSpPr>
          <p:cNvPr id="22" name="Text 18"/>
          <p:cNvSpPr/>
          <p:nvPr/>
        </p:nvSpPr>
        <p:spPr>
          <a:xfrm>
            <a:off x="2362914" y="8061722"/>
            <a:ext cx="2813090" cy="351592"/>
          </a:xfrm>
          <a:prstGeom prst="rect">
            <a:avLst/>
          </a:prstGeom>
          <a:noFill/>
          <a:ln/>
        </p:spPr>
        <p:txBody>
          <a:bodyPr wrap="none" rtlCol="0" anchor="t"/>
          <a:lstStyle/>
          <a:p>
            <a:pPr marL="0" indent="0" algn="l">
              <a:lnSpc>
                <a:spcPts val="2769"/>
              </a:lnSpc>
              <a:buNone/>
            </a:pPr>
            <a:endParaRPr lang="en-US" sz="2215" dirty="0"/>
          </a:p>
        </p:txBody>
      </p:sp>
      <p:pic>
        <p:nvPicPr>
          <p:cNvPr id="24"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
        <p:nvSpPr>
          <p:cNvPr id="25" name="Text 5">
            <a:extLst>
              <a:ext uri="{FF2B5EF4-FFF2-40B4-BE49-F238E27FC236}">
                <a16:creationId xmlns:a16="http://schemas.microsoft.com/office/drawing/2014/main" id="{EBC21749-D495-6348-8490-72165A1136A0}"/>
              </a:ext>
            </a:extLst>
          </p:cNvPr>
          <p:cNvSpPr/>
          <p:nvPr/>
        </p:nvSpPr>
        <p:spPr>
          <a:xfrm>
            <a:off x="12242153" y="7655621"/>
            <a:ext cx="2388247" cy="419743"/>
          </a:xfrm>
          <a:prstGeom prst="rect">
            <a:avLst/>
          </a:prstGeom>
          <a:blipFill>
            <a:blip r:embed="rId7"/>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0" y="0"/>
            <a:ext cx="14630400" cy="2813090"/>
          </a:xfrm>
          <a:prstGeom prst="rect">
            <a:avLst/>
          </a:prstGeom>
        </p:spPr>
      </p:pic>
      <p:sp>
        <p:nvSpPr>
          <p:cNvPr id="5" name="Text 2"/>
          <p:cNvSpPr/>
          <p:nvPr/>
        </p:nvSpPr>
        <p:spPr>
          <a:xfrm>
            <a:off x="787598" y="3517106"/>
            <a:ext cx="5626298"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Entertainment</a:t>
            </a:r>
            <a:endParaRPr lang="en-US" sz="4430" dirty="0"/>
          </a:p>
        </p:txBody>
      </p:sp>
      <p:sp>
        <p:nvSpPr>
          <p:cNvPr id="6" name="Text 3"/>
          <p:cNvSpPr/>
          <p:nvPr/>
        </p:nvSpPr>
        <p:spPr>
          <a:xfrm>
            <a:off x="787598" y="4557951"/>
            <a:ext cx="13055203" cy="72009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Entertainment is an activity designed to give pleasure or relaxation to an audience. The audience may participate in the entertainment passively, as in watching film, TV show or actively, as in playing a game.</a:t>
            </a:r>
            <a:endParaRPr lang="en-US" sz="1772" dirty="0"/>
          </a:p>
        </p:txBody>
      </p:sp>
      <p:pic>
        <p:nvPicPr>
          <p:cNvPr id="7" name="Image 1" descr="preencoded.png"/>
          <p:cNvPicPr>
            <a:picLocks noChangeAspect="1"/>
          </p:cNvPicPr>
          <p:nvPr/>
        </p:nvPicPr>
        <p:blipFill>
          <a:blip r:embed="rId4"/>
          <a:stretch>
            <a:fillRect/>
          </a:stretch>
        </p:blipFill>
        <p:spPr>
          <a:xfrm>
            <a:off x="787598" y="5531168"/>
            <a:ext cx="562570" cy="562570"/>
          </a:xfrm>
          <a:prstGeom prst="rect">
            <a:avLst/>
          </a:prstGeom>
        </p:spPr>
      </p:pic>
      <p:sp>
        <p:nvSpPr>
          <p:cNvPr id="8" name="Text 4"/>
          <p:cNvSpPr/>
          <p:nvPr/>
        </p:nvSpPr>
        <p:spPr>
          <a:xfrm>
            <a:off x="787598" y="6318766"/>
            <a:ext cx="3216950"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Passive Entertainment</a:t>
            </a:r>
            <a:endParaRPr lang="en-US" sz="2215" dirty="0"/>
          </a:p>
        </p:txBody>
      </p:sp>
      <p:sp>
        <p:nvSpPr>
          <p:cNvPr id="9" name="Text 5"/>
          <p:cNvSpPr/>
          <p:nvPr/>
        </p:nvSpPr>
        <p:spPr>
          <a:xfrm>
            <a:off x="787598" y="6805374"/>
            <a:ext cx="6358771" cy="72009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The audience may participate in the entertainment passively, as in watching opera.</a:t>
            </a:r>
            <a:endParaRPr lang="en-US" sz="1772" dirty="0"/>
          </a:p>
        </p:txBody>
      </p:sp>
      <p:pic>
        <p:nvPicPr>
          <p:cNvPr id="10" name="Image 2" descr="preencoded.png"/>
          <p:cNvPicPr>
            <a:picLocks noChangeAspect="1"/>
          </p:cNvPicPr>
          <p:nvPr/>
        </p:nvPicPr>
        <p:blipFill>
          <a:blip r:embed="rId5"/>
          <a:stretch>
            <a:fillRect/>
          </a:stretch>
        </p:blipFill>
        <p:spPr>
          <a:xfrm>
            <a:off x="7483912" y="5531168"/>
            <a:ext cx="562570" cy="562570"/>
          </a:xfrm>
          <a:prstGeom prst="rect">
            <a:avLst/>
          </a:prstGeom>
        </p:spPr>
      </p:pic>
      <p:sp>
        <p:nvSpPr>
          <p:cNvPr id="11" name="Text 6"/>
          <p:cNvSpPr/>
          <p:nvPr/>
        </p:nvSpPr>
        <p:spPr>
          <a:xfrm>
            <a:off x="7483912" y="6318766"/>
            <a:ext cx="3085624"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Active Entertainment</a:t>
            </a:r>
            <a:endParaRPr lang="en-US" sz="2215" dirty="0"/>
          </a:p>
        </p:txBody>
      </p:sp>
      <p:sp>
        <p:nvSpPr>
          <p:cNvPr id="12" name="Text 7"/>
          <p:cNvSpPr/>
          <p:nvPr/>
        </p:nvSpPr>
        <p:spPr>
          <a:xfrm>
            <a:off x="7483912" y="6805374"/>
            <a:ext cx="6358890" cy="72009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The audience may participate in the entertainment actively, as in playing a game.</a:t>
            </a:r>
            <a:endParaRPr lang="en-US" sz="1772" dirty="0"/>
          </a:p>
        </p:txBody>
      </p:sp>
      <p:pic>
        <p:nvPicPr>
          <p:cNvPr id="13"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
        <p:nvSpPr>
          <p:cNvPr id="14" name="Text 5">
            <a:extLst>
              <a:ext uri="{FF2B5EF4-FFF2-40B4-BE49-F238E27FC236}">
                <a16:creationId xmlns:a16="http://schemas.microsoft.com/office/drawing/2014/main" id="{C86482BB-869C-FA46-85D8-C5364859660B}"/>
              </a:ext>
            </a:extLst>
          </p:cNvPr>
          <p:cNvSpPr/>
          <p:nvPr/>
        </p:nvSpPr>
        <p:spPr>
          <a:xfrm>
            <a:off x="12242153" y="7655621"/>
            <a:ext cx="2388247" cy="419743"/>
          </a:xfrm>
          <a:prstGeom prst="rect">
            <a:avLst/>
          </a:prstGeom>
          <a:blipFill>
            <a:blip r:embed="rId8"/>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1829276"/>
            <a:ext cx="5626298"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Social Interaction</a:t>
            </a:r>
            <a:endParaRPr lang="en-US" sz="4430" dirty="0"/>
          </a:p>
        </p:txBody>
      </p:sp>
      <p:sp>
        <p:nvSpPr>
          <p:cNvPr id="5" name="Text 3"/>
          <p:cNvSpPr/>
          <p:nvPr/>
        </p:nvSpPr>
        <p:spPr>
          <a:xfrm>
            <a:off x="787598" y="2982635"/>
            <a:ext cx="13055203" cy="108013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Communication is essential for social interaction. It allows us to build relationships, share experiences, and connect with others. Through communication, we can express our thoughts and feelings, understand others' perspectives, and resolve conflicts.</a:t>
            </a:r>
            <a:endParaRPr lang="en-US" sz="1772" dirty="0"/>
          </a:p>
        </p:txBody>
      </p:sp>
      <p:sp>
        <p:nvSpPr>
          <p:cNvPr id="6" name="Text 4"/>
          <p:cNvSpPr/>
          <p:nvPr/>
        </p:nvSpPr>
        <p:spPr>
          <a:xfrm>
            <a:off x="787598" y="4540925"/>
            <a:ext cx="3259217" cy="351592"/>
          </a:xfrm>
          <a:prstGeom prst="rect">
            <a:avLst/>
          </a:prstGeom>
          <a:noFill/>
          <a:ln/>
        </p:spPr>
        <p:txBody>
          <a:bodyPr wrap="non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Building Relationships</a:t>
            </a:r>
            <a:endParaRPr lang="en-US" sz="2215" dirty="0"/>
          </a:p>
        </p:txBody>
      </p:sp>
      <p:sp>
        <p:nvSpPr>
          <p:cNvPr id="7" name="Text 5"/>
          <p:cNvSpPr/>
          <p:nvPr/>
        </p:nvSpPr>
        <p:spPr>
          <a:xfrm>
            <a:off x="787598" y="5117544"/>
            <a:ext cx="6253043" cy="72009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Communication allows us to build relationships, share experiences, and connect with others.</a:t>
            </a:r>
            <a:endParaRPr lang="en-US" sz="1772" dirty="0"/>
          </a:p>
        </p:txBody>
      </p:sp>
      <p:sp>
        <p:nvSpPr>
          <p:cNvPr id="8" name="Text 6"/>
          <p:cNvSpPr/>
          <p:nvPr/>
        </p:nvSpPr>
        <p:spPr>
          <a:xfrm>
            <a:off x="7597378" y="4540925"/>
            <a:ext cx="3071098" cy="351592"/>
          </a:xfrm>
          <a:prstGeom prst="rect">
            <a:avLst/>
          </a:prstGeom>
          <a:noFill/>
          <a:ln/>
        </p:spPr>
        <p:txBody>
          <a:bodyPr wrap="non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Expressing Ourselves</a:t>
            </a:r>
            <a:endParaRPr lang="en-US" sz="2215" dirty="0"/>
          </a:p>
        </p:txBody>
      </p:sp>
      <p:sp>
        <p:nvSpPr>
          <p:cNvPr id="9" name="Text 7"/>
          <p:cNvSpPr/>
          <p:nvPr/>
        </p:nvSpPr>
        <p:spPr>
          <a:xfrm>
            <a:off x="7597378" y="5117544"/>
            <a:ext cx="6253043" cy="108013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Through communication, we can express our thoughts and feelings, understand others' perspectives, and resolve conflicts.</a:t>
            </a:r>
            <a:endParaRPr lang="en-US" sz="1772" dirty="0"/>
          </a:p>
        </p:txBody>
      </p:sp>
      <p:pic>
        <p:nvPicPr>
          <p:cNvPr id="10"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1" name="Text 5">
            <a:extLst>
              <a:ext uri="{FF2B5EF4-FFF2-40B4-BE49-F238E27FC236}">
                <a16:creationId xmlns:a16="http://schemas.microsoft.com/office/drawing/2014/main" id="{7D989FC3-B947-5D45-98BF-CBA72E2FEE09}"/>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0" y="0"/>
            <a:ext cx="5486400" cy="8229600"/>
          </a:xfrm>
          <a:prstGeom prst="rect">
            <a:avLst/>
          </a:prstGeom>
        </p:spPr>
      </p:pic>
      <p:pic>
        <p:nvPicPr>
          <p:cNvPr id="5" name="Image 1" descr="preencoded.png"/>
          <p:cNvPicPr>
            <a:picLocks noChangeAspect="1"/>
          </p:cNvPicPr>
          <p:nvPr/>
        </p:nvPicPr>
        <p:blipFill>
          <a:blip r:embed="rId4"/>
          <a:stretch>
            <a:fillRect/>
          </a:stretch>
        </p:blipFill>
        <p:spPr>
          <a:xfrm>
            <a:off x="281226" y="2356485"/>
            <a:ext cx="4923830" cy="3516511"/>
          </a:xfrm>
          <a:prstGeom prst="rect">
            <a:avLst/>
          </a:prstGeom>
        </p:spPr>
      </p:pic>
      <p:sp>
        <p:nvSpPr>
          <p:cNvPr id="6" name="Text 2"/>
          <p:cNvSpPr/>
          <p:nvPr/>
        </p:nvSpPr>
        <p:spPr>
          <a:xfrm>
            <a:off x="6273998" y="1127403"/>
            <a:ext cx="6395323"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Cultural Transmission</a:t>
            </a:r>
            <a:endParaRPr lang="en-US" sz="4430" dirty="0"/>
          </a:p>
        </p:txBody>
      </p:sp>
      <p:sp>
        <p:nvSpPr>
          <p:cNvPr id="7" name="Text 3"/>
          <p:cNvSpPr/>
          <p:nvPr/>
        </p:nvSpPr>
        <p:spPr>
          <a:xfrm>
            <a:off x="6273998" y="2168247"/>
            <a:ext cx="7568803" cy="108013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Communication plays a vital role in transmitting culture from one generation to the next. It allows us to share traditions, values, beliefs, and knowledge, ensuring the continuity of our cultural heritage.</a:t>
            </a:r>
            <a:endParaRPr lang="en-US" sz="1772" dirty="0"/>
          </a:p>
        </p:txBody>
      </p:sp>
      <p:pic>
        <p:nvPicPr>
          <p:cNvPr id="8" name="Image 2" descr="preencoded.png"/>
          <p:cNvPicPr>
            <a:picLocks noChangeAspect="1"/>
          </p:cNvPicPr>
          <p:nvPr/>
        </p:nvPicPr>
        <p:blipFill>
          <a:blip r:embed="rId5"/>
          <a:stretch>
            <a:fillRect/>
          </a:stretch>
        </p:blipFill>
        <p:spPr>
          <a:xfrm>
            <a:off x="6273998" y="3501509"/>
            <a:ext cx="1125260" cy="1800344"/>
          </a:xfrm>
          <a:prstGeom prst="rect">
            <a:avLst/>
          </a:prstGeom>
        </p:spPr>
      </p:pic>
      <p:sp>
        <p:nvSpPr>
          <p:cNvPr id="9" name="Text 4"/>
          <p:cNvSpPr/>
          <p:nvPr/>
        </p:nvSpPr>
        <p:spPr>
          <a:xfrm>
            <a:off x="7736800" y="3726537"/>
            <a:ext cx="2813090"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Traditions</a:t>
            </a:r>
            <a:endParaRPr lang="en-US" sz="2215" dirty="0"/>
          </a:p>
        </p:txBody>
      </p:sp>
      <p:sp>
        <p:nvSpPr>
          <p:cNvPr id="10" name="Text 5"/>
          <p:cNvSpPr/>
          <p:nvPr/>
        </p:nvSpPr>
        <p:spPr>
          <a:xfrm>
            <a:off x="7736800" y="4213146"/>
            <a:ext cx="6106001" cy="72009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Communication allows us to share traditions, values, beliefs, and knowledge.</a:t>
            </a:r>
            <a:endParaRPr lang="en-US" sz="1772" dirty="0"/>
          </a:p>
        </p:txBody>
      </p:sp>
      <p:pic>
        <p:nvPicPr>
          <p:cNvPr id="11" name="Image 3" descr="preencoded.png"/>
          <p:cNvPicPr>
            <a:picLocks noChangeAspect="1"/>
          </p:cNvPicPr>
          <p:nvPr/>
        </p:nvPicPr>
        <p:blipFill>
          <a:blip r:embed="rId6"/>
          <a:stretch>
            <a:fillRect/>
          </a:stretch>
        </p:blipFill>
        <p:spPr>
          <a:xfrm>
            <a:off x="6273998" y="5301853"/>
            <a:ext cx="1125260" cy="1800344"/>
          </a:xfrm>
          <a:prstGeom prst="rect">
            <a:avLst/>
          </a:prstGeom>
        </p:spPr>
      </p:pic>
      <p:sp>
        <p:nvSpPr>
          <p:cNvPr id="12" name="Text 6"/>
          <p:cNvSpPr/>
          <p:nvPr/>
        </p:nvSpPr>
        <p:spPr>
          <a:xfrm>
            <a:off x="7736800" y="5526881"/>
            <a:ext cx="2813090"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Cultural Heritage</a:t>
            </a:r>
            <a:endParaRPr lang="en-US" sz="2215" dirty="0"/>
          </a:p>
        </p:txBody>
      </p:sp>
      <p:sp>
        <p:nvSpPr>
          <p:cNvPr id="13" name="Text 7"/>
          <p:cNvSpPr/>
          <p:nvPr/>
        </p:nvSpPr>
        <p:spPr>
          <a:xfrm>
            <a:off x="7736800" y="6013490"/>
            <a:ext cx="6106001" cy="360045"/>
          </a:xfrm>
          <a:prstGeom prst="rect">
            <a:avLst/>
          </a:prstGeom>
          <a:noFill/>
          <a:ln/>
        </p:spPr>
        <p:txBody>
          <a:bodyPr wrap="non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It ensures the continuity of our cultural heritage.</a:t>
            </a:r>
            <a:endParaRPr lang="en-US" sz="1772" dirty="0"/>
          </a:p>
        </p:txBody>
      </p:sp>
      <p:pic>
        <p:nvPicPr>
          <p:cNvPr id="14" name="Image 4" descr="preencoded.png">
            <a:hlinkClick r:id="rId7"/>
          </p:cNvPr>
          <p:cNvPicPr>
            <a:picLocks noChangeAspect="1"/>
          </p:cNvPicPr>
          <p:nvPr/>
        </p:nvPicPr>
        <p:blipFill>
          <a:blip r:embed="rId8"/>
          <a:stretch>
            <a:fillRect/>
          </a:stretch>
        </p:blipFill>
        <p:spPr>
          <a:xfrm>
            <a:off x="12242153" y="7589520"/>
            <a:ext cx="2296807" cy="548640"/>
          </a:xfrm>
          <a:prstGeom prst="rect">
            <a:avLst/>
          </a:prstGeom>
        </p:spPr>
      </p:pic>
      <p:sp>
        <p:nvSpPr>
          <p:cNvPr id="15" name="Text 5">
            <a:extLst>
              <a:ext uri="{FF2B5EF4-FFF2-40B4-BE49-F238E27FC236}">
                <a16:creationId xmlns:a16="http://schemas.microsoft.com/office/drawing/2014/main" id="{3D36A96C-2CD8-6843-9447-3909ECD0DD51}"/>
              </a:ext>
            </a:extLst>
          </p:cNvPr>
          <p:cNvSpPr/>
          <p:nvPr/>
        </p:nvSpPr>
        <p:spPr>
          <a:xfrm>
            <a:off x="12242153" y="7655621"/>
            <a:ext cx="2388247" cy="419743"/>
          </a:xfrm>
          <a:prstGeom prst="rect">
            <a:avLst/>
          </a:prstGeom>
          <a:blipFill>
            <a:blip r:embed="rId9"/>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787598" y="891302"/>
            <a:ext cx="7568803" cy="1940957"/>
          </a:xfrm>
          <a:prstGeom prst="rect">
            <a:avLst/>
          </a:prstGeom>
          <a:noFill/>
          <a:ln/>
        </p:spPr>
        <p:txBody>
          <a:bodyPr wrap="square" rtlCol="0" anchor="t"/>
          <a:lstStyle/>
          <a:p>
            <a:pPr marL="0" indent="0">
              <a:lnSpc>
                <a:spcPts val="7642"/>
              </a:lnSpc>
              <a:buNone/>
            </a:pPr>
            <a:r>
              <a:rPr lang="en-US" sz="6114" dirty="0">
                <a:solidFill>
                  <a:srgbClr val="423ED0"/>
                </a:solidFill>
                <a:latin typeface="Libre Baskerville" pitchFamily="34" charset="0"/>
                <a:ea typeface="Libre Baskerville" pitchFamily="34" charset="-122"/>
                <a:cs typeface="Libre Baskerville" pitchFamily="34" charset="-120"/>
              </a:rPr>
              <a:t>Elements of Communication</a:t>
            </a:r>
            <a:endParaRPr lang="en-US" sz="6114" dirty="0"/>
          </a:p>
        </p:txBody>
      </p:sp>
      <p:sp>
        <p:nvSpPr>
          <p:cNvPr id="6" name="Text 3"/>
          <p:cNvSpPr/>
          <p:nvPr/>
        </p:nvSpPr>
        <p:spPr>
          <a:xfrm>
            <a:off x="787598" y="3169801"/>
            <a:ext cx="7568803" cy="180022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Communication is a complex process involving various elements that work together to facilitate the exchange of information, ideas, and messages. These fundamental components are essential for effective communication.This process is ongoing and ever changing, which involves five major elements. The five elements are: </a:t>
            </a:r>
            <a:endParaRPr lang="en-US" sz="1772" dirty="0"/>
          </a:p>
        </p:txBody>
      </p:sp>
      <p:sp>
        <p:nvSpPr>
          <p:cNvPr id="7" name="Text 4"/>
          <p:cNvSpPr/>
          <p:nvPr/>
        </p:nvSpPr>
        <p:spPr>
          <a:xfrm>
            <a:off x="1147643" y="5223153"/>
            <a:ext cx="7208758" cy="360045"/>
          </a:xfrm>
          <a:prstGeom prst="rect">
            <a:avLst/>
          </a:prstGeom>
          <a:noFill/>
          <a:ln/>
        </p:spPr>
        <p:txBody>
          <a:bodyPr wrap="none" rtlCol="0" anchor="t"/>
          <a:lstStyle/>
          <a:p>
            <a:pPr marL="342900" indent="-342900" algn="l">
              <a:lnSpc>
                <a:spcPts val="2835"/>
              </a:lnSpc>
              <a:buSzPct val="100000"/>
              <a:buFont typeface="+mj-lt"/>
              <a:buAutoNum type="arabicPeriod"/>
            </a:pPr>
            <a:r>
              <a:rPr lang="en-US" sz="1772" dirty="0">
                <a:solidFill>
                  <a:srgbClr val="49495A"/>
                </a:solidFill>
                <a:latin typeface="Open Sans" pitchFamily="34" charset="0"/>
                <a:ea typeface="Open Sans" pitchFamily="34" charset="-122"/>
                <a:cs typeface="Open Sans" pitchFamily="34" charset="-120"/>
              </a:rPr>
              <a:t>the message, </a:t>
            </a:r>
            <a:endParaRPr lang="en-US" sz="1772" dirty="0"/>
          </a:p>
        </p:txBody>
      </p:sp>
      <p:sp>
        <p:nvSpPr>
          <p:cNvPr id="8" name="Text 5"/>
          <p:cNvSpPr/>
          <p:nvPr/>
        </p:nvSpPr>
        <p:spPr>
          <a:xfrm>
            <a:off x="1147643" y="5661898"/>
            <a:ext cx="7208758" cy="360045"/>
          </a:xfrm>
          <a:prstGeom prst="rect">
            <a:avLst/>
          </a:prstGeom>
          <a:noFill/>
          <a:ln/>
        </p:spPr>
        <p:txBody>
          <a:bodyPr wrap="none" rtlCol="0" anchor="t"/>
          <a:lstStyle/>
          <a:p>
            <a:pPr marL="342900" indent="-342900" algn="l">
              <a:lnSpc>
                <a:spcPts val="2835"/>
              </a:lnSpc>
              <a:buSzPct val="100000"/>
              <a:buFont typeface="+mj-lt"/>
              <a:buAutoNum type="arabicPeriod" startAt="2"/>
            </a:pPr>
            <a:r>
              <a:rPr lang="en-US" sz="1772" dirty="0">
                <a:solidFill>
                  <a:srgbClr val="49495A"/>
                </a:solidFill>
                <a:latin typeface="Open Sans" pitchFamily="34" charset="0"/>
                <a:ea typeface="Open Sans" pitchFamily="34" charset="-122"/>
                <a:cs typeface="Open Sans" pitchFamily="34" charset="-120"/>
              </a:rPr>
              <a:t>the sender, </a:t>
            </a:r>
            <a:endParaRPr lang="en-US" sz="1772" dirty="0"/>
          </a:p>
        </p:txBody>
      </p:sp>
      <p:sp>
        <p:nvSpPr>
          <p:cNvPr id="9" name="Text 6"/>
          <p:cNvSpPr/>
          <p:nvPr/>
        </p:nvSpPr>
        <p:spPr>
          <a:xfrm>
            <a:off x="1147643" y="6100643"/>
            <a:ext cx="7208758" cy="360045"/>
          </a:xfrm>
          <a:prstGeom prst="rect">
            <a:avLst/>
          </a:prstGeom>
          <a:noFill/>
          <a:ln/>
        </p:spPr>
        <p:txBody>
          <a:bodyPr wrap="none" rtlCol="0" anchor="t"/>
          <a:lstStyle/>
          <a:p>
            <a:pPr marL="342900" indent="-342900" algn="l">
              <a:lnSpc>
                <a:spcPts val="2835"/>
              </a:lnSpc>
              <a:buSzPct val="100000"/>
              <a:buFont typeface="+mj-lt"/>
              <a:buAutoNum type="arabicPeriod" startAt="3"/>
            </a:pPr>
            <a:r>
              <a:rPr lang="en-US" sz="1772" dirty="0">
                <a:solidFill>
                  <a:srgbClr val="49495A"/>
                </a:solidFill>
                <a:latin typeface="Open Sans" pitchFamily="34" charset="0"/>
                <a:ea typeface="Open Sans" pitchFamily="34" charset="-122"/>
                <a:cs typeface="Open Sans" pitchFamily="34" charset="-120"/>
              </a:rPr>
              <a:t>the transmission medium, </a:t>
            </a:r>
            <a:endParaRPr lang="en-US" sz="1772" dirty="0"/>
          </a:p>
        </p:txBody>
      </p:sp>
      <p:sp>
        <p:nvSpPr>
          <p:cNvPr id="10" name="Text 7"/>
          <p:cNvSpPr/>
          <p:nvPr/>
        </p:nvSpPr>
        <p:spPr>
          <a:xfrm>
            <a:off x="1147643" y="6539389"/>
            <a:ext cx="7208758" cy="360045"/>
          </a:xfrm>
          <a:prstGeom prst="rect">
            <a:avLst/>
          </a:prstGeom>
          <a:noFill/>
          <a:ln/>
        </p:spPr>
        <p:txBody>
          <a:bodyPr wrap="none" rtlCol="0" anchor="t"/>
          <a:lstStyle/>
          <a:p>
            <a:pPr marL="342900" indent="-342900" algn="l">
              <a:lnSpc>
                <a:spcPts val="2835"/>
              </a:lnSpc>
              <a:buSzPct val="100000"/>
              <a:buFont typeface="+mj-lt"/>
              <a:buAutoNum type="arabicPeriod" startAt="4"/>
            </a:pPr>
            <a:r>
              <a:rPr lang="en-US" sz="1772" dirty="0">
                <a:solidFill>
                  <a:srgbClr val="49495A"/>
                </a:solidFill>
                <a:latin typeface="Open Sans" pitchFamily="34" charset="0"/>
                <a:ea typeface="Open Sans" pitchFamily="34" charset="-122"/>
                <a:cs typeface="Open Sans" pitchFamily="34" charset="-120"/>
              </a:rPr>
              <a:t>the receiver and </a:t>
            </a:r>
            <a:endParaRPr lang="en-US" sz="1772" dirty="0"/>
          </a:p>
        </p:txBody>
      </p:sp>
      <p:sp>
        <p:nvSpPr>
          <p:cNvPr id="11" name="Text 8"/>
          <p:cNvSpPr/>
          <p:nvPr/>
        </p:nvSpPr>
        <p:spPr>
          <a:xfrm>
            <a:off x="1147643" y="6978134"/>
            <a:ext cx="7208758" cy="360045"/>
          </a:xfrm>
          <a:prstGeom prst="rect">
            <a:avLst/>
          </a:prstGeom>
          <a:noFill/>
          <a:ln/>
        </p:spPr>
        <p:txBody>
          <a:bodyPr wrap="none" rtlCol="0" anchor="t"/>
          <a:lstStyle/>
          <a:p>
            <a:pPr marL="342900" indent="-342900" algn="l">
              <a:lnSpc>
                <a:spcPts val="2835"/>
              </a:lnSpc>
              <a:buSzPct val="100000"/>
              <a:buFont typeface="+mj-lt"/>
              <a:buAutoNum type="arabicPeriod" startAt="5"/>
            </a:pPr>
            <a:r>
              <a:rPr lang="en-US" sz="1772" dirty="0">
                <a:solidFill>
                  <a:srgbClr val="49495A"/>
                </a:solidFill>
                <a:latin typeface="Open Sans" pitchFamily="34" charset="0"/>
                <a:ea typeface="Open Sans" pitchFamily="34" charset="-122"/>
                <a:cs typeface="Open Sans" pitchFamily="34" charset="-120"/>
              </a:rPr>
              <a:t>the feedback.</a:t>
            </a:r>
            <a:endParaRPr lang="en-US" sz="1772" dirty="0"/>
          </a:p>
        </p:txBody>
      </p:sp>
      <p:pic>
        <p:nvPicPr>
          <p:cNvPr id="1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
        <p:nvSpPr>
          <p:cNvPr id="13" name="Text 5">
            <a:extLst>
              <a:ext uri="{FF2B5EF4-FFF2-40B4-BE49-F238E27FC236}">
                <a16:creationId xmlns:a16="http://schemas.microsoft.com/office/drawing/2014/main" id="{DD7CF471-AC6E-7F4A-9E5F-578DCACBAD9A}"/>
              </a:ext>
            </a:extLst>
          </p:cNvPr>
          <p:cNvSpPr/>
          <p:nvPr/>
        </p:nvSpPr>
        <p:spPr>
          <a:xfrm>
            <a:off x="12242153" y="7655621"/>
            <a:ext cx="2388247" cy="419743"/>
          </a:xfrm>
          <a:prstGeom prst="rect">
            <a:avLst/>
          </a:prstGeom>
          <a:blipFill>
            <a:blip r:embed="rId6"/>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1483281"/>
            <a:ext cx="5626298"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The Message</a:t>
            </a:r>
            <a:endParaRPr lang="en-US" sz="4430" dirty="0"/>
          </a:p>
        </p:txBody>
      </p:sp>
      <p:pic>
        <p:nvPicPr>
          <p:cNvPr id="5" name="Image 0" descr="preencoded.png"/>
          <p:cNvPicPr>
            <a:picLocks noChangeAspect="1"/>
          </p:cNvPicPr>
          <p:nvPr/>
        </p:nvPicPr>
        <p:blipFill>
          <a:blip r:embed="rId3"/>
          <a:stretch>
            <a:fillRect/>
          </a:stretch>
        </p:blipFill>
        <p:spPr>
          <a:xfrm>
            <a:off x="787598" y="2636639"/>
            <a:ext cx="4351734" cy="900113"/>
          </a:xfrm>
          <a:prstGeom prst="rect">
            <a:avLst/>
          </a:prstGeom>
        </p:spPr>
      </p:pic>
      <p:sp>
        <p:nvSpPr>
          <p:cNvPr id="6" name="Text 3"/>
          <p:cNvSpPr/>
          <p:nvPr/>
        </p:nvSpPr>
        <p:spPr>
          <a:xfrm>
            <a:off x="1012627" y="3874294"/>
            <a:ext cx="2813090"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Definition</a:t>
            </a:r>
            <a:endParaRPr lang="en-US" sz="2215" dirty="0"/>
          </a:p>
        </p:txBody>
      </p:sp>
      <p:sp>
        <p:nvSpPr>
          <p:cNvPr id="7" name="Text 4"/>
          <p:cNvSpPr/>
          <p:nvPr/>
        </p:nvSpPr>
        <p:spPr>
          <a:xfrm>
            <a:off x="1012627" y="4360902"/>
            <a:ext cx="3901678" cy="144018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A message is the fundamental object of communication, containing information that conveys meaning in a given context.</a:t>
            </a:r>
            <a:endParaRPr lang="en-US" sz="1772" dirty="0"/>
          </a:p>
        </p:txBody>
      </p:sp>
      <p:pic>
        <p:nvPicPr>
          <p:cNvPr id="8" name="Image 1" descr="preencoded.png"/>
          <p:cNvPicPr>
            <a:picLocks noChangeAspect="1"/>
          </p:cNvPicPr>
          <p:nvPr/>
        </p:nvPicPr>
        <p:blipFill>
          <a:blip r:embed="rId4"/>
          <a:stretch>
            <a:fillRect/>
          </a:stretch>
        </p:blipFill>
        <p:spPr>
          <a:xfrm>
            <a:off x="5139333" y="2636639"/>
            <a:ext cx="4351734" cy="900113"/>
          </a:xfrm>
          <a:prstGeom prst="rect">
            <a:avLst/>
          </a:prstGeom>
        </p:spPr>
      </p:pic>
      <p:sp>
        <p:nvSpPr>
          <p:cNvPr id="9" name="Text 5"/>
          <p:cNvSpPr/>
          <p:nvPr/>
        </p:nvSpPr>
        <p:spPr>
          <a:xfrm>
            <a:off x="5364361" y="3874294"/>
            <a:ext cx="2813090"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Mediums</a:t>
            </a:r>
            <a:endParaRPr lang="en-US" sz="2215" dirty="0"/>
          </a:p>
        </p:txBody>
      </p:sp>
      <p:sp>
        <p:nvSpPr>
          <p:cNvPr id="10" name="Text 6"/>
          <p:cNvSpPr/>
          <p:nvPr/>
        </p:nvSpPr>
        <p:spPr>
          <a:xfrm>
            <a:off x="5364361" y="4360902"/>
            <a:ext cx="3901678" cy="144018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Messages can be conveyed through various spoken and written mediums, such as radio programs, films, paintings, and photographs.</a:t>
            </a:r>
            <a:endParaRPr lang="en-US" sz="1772" dirty="0"/>
          </a:p>
        </p:txBody>
      </p:sp>
      <p:pic>
        <p:nvPicPr>
          <p:cNvPr id="11" name="Image 2" descr="preencoded.png"/>
          <p:cNvPicPr>
            <a:picLocks noChangeAspect="1"/>
          </p:cNvPicPr>
          <p:nvPr/>
        </p:nvPicPr>
        <p:blipFill>
          <a:blip r:embed="rId5"/>
          <a:stretch>
            <a:fillRect/>
          </a:stretch>
        </p:blipFill>
        <p:spPr>
          <a:xfrm>
            <a:off x="9491067" y="2636639"/>
            <a:ext cx="4351734" cy="900113"/>
          </a:xfrm>
          <a:prstGeom prst="rect">
            <a:avLst/>
          </a:prstGeom>
        </p:spPr>
      </p:pic>
      <p:sp>
        <p:nvSpPr>
          <p:cNvPr id="12" name="Text 7"/>
          <p:cNvSpPr/>
          <p:nvPr/>
        </p:nvSpPr>
        <p:spPr>
          <a:xfrm>
            <a:off x="9716095" y="3874294"/>
            <a:ext cx="3238976"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Emotion and Meaning</a:t>
            </a:r>
            <a:endParaRPr lang="en-US" sz="2215" dirty="0"/>
          </a:p>
        </p:txBody>
      </p:sp>
      <p:sp>
        <p:nvSpPr>
          <p:cNvPr id="13" name="Text 8"/>
          <p:cNvSpPr/>
          <p:nvPr/>
        </p:nvSpPr>
        <p:spPr>
          <a:xfrm>
            <a:off x="9716095" y="4360902"/>
            <a:ext cx="3901678" cy="216027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Messages involve not just information, but also the emotions that give words their full meaning. Non-verbal cues can further shape the interpretation of verbal messages.</a:t>
            </a:r>
            <a:endParaRPr lang="en-US" sz="1772" dirty="0"/>
          </a:p>
        </p:txBody>
      </p:sp>
      <p:pic>
        <p:nvPicPr>
          <p:cNvPr id="14"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
        <p:nvSpPr>
          <p:cNvPr id="15" name="Text 5">
            <a:extLst>
              <a:ext uri="{FF2B5EF4-FFF2-40B4-BE49-F238E27FC236}">
                <a16:creationId xmlns:a16="http://schemas.microsoft.com/office/drawing/2014/main" id="{79B82F82-1832-DD44-BB19-76EA54A1F4B2}"/>
              </a:ext>
            </a:extLst>
          </p:cNvPr>
          <p:cNvSpPr/>
          <p:nvPr/>
        </p:nvSpPr>
        <p:spPr>
          <a:xfrm>
            <a:off x="12242153" y="7655621"/>
            <a:ext cx="2388247" cy="419743"/>
          </a:xfrm>
          <a:prstGeom prst="rect">
            <a:avLst/>
          </a:prstGeom>
          <a:blipFill>
            <a:blip r:embed="rId8"/>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1408748"/>
            <a:ext cx="8196739"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The Communicator (sender)</a:t>
            </a:r>
            <a:endParaRPr lang="en-US" sz="4430" dirty="0"/>
          </a:p>
        </p:txBody>
      </p:sp>
      <p:sp>
        <p:nvSpPr>
          <p:cNvPr id="5" name="Shape 3"/>
          <p:cNvSpPr/>
          <p:nvPr/>
        </p:nvSpPr>
        <p:spPr>
          <a:xfrm>
            <a:off x="787598" y="2562106"/>
            <a:ext cx="6415088" cy="2016800"/>
          </a:xfrm>
          <a:prstGeom prst="roundRect">
            <a:avLst>
              <a:gd name="adj" fmla="val 2009"/>
            </a:avLst>
          </a:prstGeom>
          <a:solidFill>
            <a:srgbClr val="EAE8F3"/>
          </a:solidFill>
          <a:ln/>
        </p:spPr>
      </p:sp>
      <p:sp>
        <p:nvSpPr>
          <p:cNvPr id="6" name="Text 4"/>
          <p:cNvSpPr/>
          <p:nvPr/>
        </p:nvSpPr>
        <p:spPr>
          <a:xfrm>
            <a:off x="1012627" y="2787134"/>
            <a:ext cx="3322201"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Formulate the Message</a:t>
            </a:r>
            <a:endParaRPr lang="en-US" sz="2215" dirty="0"/>
          </a:p>
        </p:txBody>
      </p:sp>
      <p:sp>
        <p:nvSpPr>
          <p:cNvPr id="7" name="Text 5"/>
          <p:cNvSpPr/>
          <p:nvPr/>
        </p:nvSpPr>
        <p:spPr>
          <a:xfrm>
            <a:off x="1012627" y="3273743"/>
            <a:ext cx="5965031" cy="72009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The communicator starts by putting their thoughts into words, encoding the message to be transmitted.</a:t>
            </a:r>
            <a:endParaRPr lang="en-US" sz="1772" dirty="0"/>
          </a:p>
        </p:txBody>
      </p:sp>
      <p:sp>
        <p:nvSpPr>
          <p:cNvPr id="8" name="Shape 6"/>
          <p:cNvSpPr/>
          <p:nvPr/>
        </p:nvSpPr>
        <p:spPr>
          <a:xfrm>
            <a:off x="7427714" y="2562106"/>
            <a:ext cx="6415088" cy="2016800"/>
          </a:xfrm>
          <a:prstGeom prst="roundRect">
            <a:avLst>
              <a:gd name="adj" fmla="val 2009"/>
            </a:avLst>
          </a:prstGeom>
          <a:solidFill>
            <a:srgbClr val="EAE8F3"/>
          </a:solidFill>
          <a:ln/>
        </p:spPr>
      </p:sp>
      <p:sp>
        <p:nvSpPr>
          <p:cNvPr id="9" name="Text 7"/>
          <p:cNvSpPr/>
          <p:nvPr/>
        </p:nvSpPr>
        <p:spPr>
          <a:xfrm>
            <a:off x="7652742" y="2787134"/>
            <a:ext cx="4795242"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Overcome Psychological Barriers</a:t>
            </a:r>
            <a:endParaRPr lang="en-US" sz="2215" dirty="0"/>
          </a:p>
        </p:txBody>
      </p:sp>
      <p:sp>
        <p:nvSpPr>
          <p:cNvPr id="10" name="Text 8"/>
          <p:cNvSpPr/>
          <p:nvPr/>
        </p:nvSpPr>
        <p:spPr>
          <a:xfrm>
            <a:off x="7652742" y="3273743"/>
            <a:ext cx="5965031" cy="108013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The message must be filtered through the communicator's existing knowledge, beliefs, biases and feelings before encoding.</a:t>
            </a:r>
            <a:endParaRPr lang="en-US" sz="1772" dirty="0"/>
          </a:p>
        </p:txBody>
      </p:sp>
      <p:sp>
        <p:nvSpPr>
          <p:cNvPr id="11" name="Shape 9"/>
          <p:cNvSpPr/>
          <p:nvPr/>
        </p:nvSpPr>
        <p:spPr>
          <a:xfrm>
            <a:off x="787598" y="4803934"/>
            <a:ext cx="6415088" cy="2016800"/>
          </a:xfrm>
          <a:prstGeom prst="roundRect">
            <a:avLst>
              <a:gd name="adj" fmla="val 2009"/>
            </a:avLst>
          </a:prstGeom>
          <a:solidFill>
            <a:srgbClr val="EAE8F3"/>
          </a:solidFill>
          <a:ln/>
        </p:spPr>
      </p:sp>
      <p:sp>
        <p:nvSpPr>
          <p:cNvPr id="12" name="Text 10"/>
          <p:cNvSpPr/>
          <p:nvPr/>
        </p:nvSpPr>
        <p:spPr>
          <a:xfrm>
            <a:off x="1012627" y="5028962"/>
            <a:ext cx="4568904"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Transmit and Receive Feedback</a:t>
            </a:r>
            <a:endParaRPr lang="en-US" sz="2215" dirty="0"/>
          </a:p>
        </p:txBody>
      </p:sp>
      <p:sp>
        <p:nvSpPr>
          <p:cNvPr id="13" name="Text 11"/>
          <p:cNvSpPr/>
          <p:nvPr/>
        </p:nvSpPr>
        <p:spPr>
          <a:xfrm>
            <a:off x="1012627" y="5515570"/>
            <a:ext cx="5965031" cy="108013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After encoding and transmitting the message, the communicator immediately becomes the receiver to accept feedback and verify delivery.</a:t>
            </a:r>
            <a:endParaRPr lang="en-US" sz="1772" dirty="0"/>
          </a:p>
        </p:txBody>
      </p:sp>
      <p:sp>
        <p:nvSpPr>
          <p:cNvPr id="14" name="Shape 12"/>
          <p:cNvSpPr/>
          <p:nvPr/>
        </p:nvSpPr>
        <p:spPr>
          <a:xfrm>
            <a:off x="7427714" y="4803934"/>
            <a:ext cx="6415088" cy="2016800"/>
          </a:xfrm>
          <a:prstGeom prst="roundRect">
            <a:avLst>
              <a:gd name="adj" fmla="val 2009"/>
            </a:avLst>
          </a:prstGeom>
          <a:solidFill>
            <a:srgbClr val="EAE8F3"/>
          </a:solidFill>
          <a:ln/>
        </p:spPr>
      </p:sp>
      <p:sp>
        <p:nvSpPr>
          <p:cNvPr id="15" name="Text 13"/>
          <p:cNvSpPr/>
          <p:nvPr/>
        </p:nvSpPr>
        <p:spPr>
          <a:xfrm>
            <a:off x="7652742" y="5028962"/>
            <a:ext cx="2993469"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Know Your Audience</a:t>
            </a:r>
            <a:endParaRPr lang="en-US" sz="2215" dirty="0"/>
          </a:p>
        </p:txBody>
      </p:sp>
      <p:sp>
        <p:nvSpPr>
          <p:cNvPr id="16" name="Text 14"/>
          <p:cNvSpPr/>
          <p:nvPr/>
        </p:nvSpPr>
        <p:spPr>
          <a:xfrm>
            <a:off x="7652742" y="5515570"/>
            <a:ext cx="5965031" cy="108013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Failure to understand the audience can lead to misunderstood messages. The communicator must tailor the message accordingly.</a:t>
            </a:r>
            <a:endParaRPr lang="en-US" sz="1772" dirty="0"/>
          </a:p>
        </p:txBody>
      </p:sp>
      <p:pic>
        <p:nvPicPr>
          <p:cNvPr id="17"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8" name="Text 5">
            <a:extLst>
              <a:ext uri="{FF2B5EF4-FFF2-40B4-BE49-F238E27FC236}">
                <a16:creationId xmlns:a16="http://schemas.microsoft.com/office/drawing/2014/main" id="{FE7673DE-B21F-CB48-841E-2EBA306FB54E}"/>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26440"/>
            <a:ext cx="14630400" cy="8229600"/>
          </a:xfrm>
          <a:prstGeom prst="rect">
            <a:avLst/>
          </a:prstGeom>
          <a:solidFill>
            <a:srgbClr val="FBFAFF"/>
          </a:solidFill>
          <a:ln/>
        </p:spPr>
      </p:sp>
      <p:sp>
        <p:nvSpPr>
          <p:cNvPr id="4" name="Text 2"/>
          <p:cNvSpPr/>
          <p:nvPr/>
        </p:nvSpPr>
        <p:spPr>
          <a:xfrm>
            <a:off x="787598" y="1656278"/>
            <a:ext cx="10780038"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The Transmission Medium (Channel)</a:t>
            </a:r>
            <a:endParaRPr lang="en-US" sz="4430" dirty="0"/>
          </a:p>
        </p:txBody>
      </p:sp>
      <p:sp>
        <p:nvSpPr>
          <p:cNvPr id="5" name="Text 3"/>
          <p:cNvSpPr/>
          <p:nvPr/>
        </p:nvSpPr>
        <p:spPr>
          <a:xfrm>
            <a:off x="787598" y="2922151"/>
            <a:ext cx="3381494" cy="351592"/>
          </a:xfrm>
          <a:prstGeom prst="rect">
            <a:avLst/>
          </a:prstGeom>
          <a:noFill/>
          <a:ln/>
        </p:spPr>
        <p:txBody>
          <a:bodyPr wrap="non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Verbal Communication</a:t>
            </a:r>
            <a:endParaRPr lang="en-US" sz="2215" dirty="0"/>
          </a:p>
        </p:txBody>
      </p:sp>
      <p:sp>
        <p:nvSpPr>
          <p:cNvPr id="6" name="Text 4"/>
          <p:cNvSpPr/>
          <p:nvPr/>
        </p:nvSpPr>
        <p:spPr>
          <a:xfrm>
            <a:off x="787598" y="3498771"/>
            <a:ext cx="3985141" cy="252031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Verbal communication channels include face-to-face meetings, telephone conversations, and video conferencing. These allow for real-time interaction and immediate feedback, but can be limited by distance and lack of visual cues.</a:t>
            </a:r>
            <a:endParaRPr lang="en-US" sz="1772" dirty="0"/>
          </a:p>
        </p:txBody>
      </p:sp>
      <p:sp>
        <p:nvSpPr>
          <p:cNvPr id="7" name="Text 5"/>
          <p:cNvSpPr/>
          <p:nvPr/>
        </p:nvSpPr>
        <p:spPr>
          <a:xfrm>
            <a:off x="5329476" y="2922151"/>
            <a:ext cx="3571399" cy="351592"/>
          </a:xfrm>
          <a:prstGeom prst="rect">
            <a:avLst/>
          </a:prstGeom>
          <a:noFill/>
          <a:ln/>
        </p:spPr>
        <p:txBody>
          <a:bodyPr wrap="non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Written Communication</a:t>
            </a:r>
            <a:endParaRPr lang="en-US" sz="2215" dirty="0"/>
          </a:p>
        </p:txBody>
      </p:sp>
      <p:sp>
        <p:nvSpPr>
          <p:cNvPr id="8" name="Text 6"/>
          <p:cNvSpPr/>
          <p:nvPr/>
        </p:nvSpPr>
        <p:spPr>
          <a:xfrm>
            <a:off x="5329476" y="3498771"/>
            <a:ext cx="3985141" cy="216027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Written communication channels like letters, emails, and reports provide a permanent record and can convey complex information. However, the lack of immediate feedback can lead to misunderstandings.</a:t>
            </a:r>
            <a:endParaRPr lang="en-US" sz="1772" dirty="0"/>
          </a:p>
        </p:txBody>
      </p:sp>
      <p:sp>
        <p:nvSpPr>
          <p:cNvPr id="9" name="Text 7"/>
          <p:cNvSpPr/>
          <p:nvPr/>
        </p:nvSpPr>
        <p:spPr>
          <a:xfrm>
            <a:off x="9871353" y="2922151"/>
            <a:ext cx="3985141" cy="703183"/>
          </a:xfrm>
          <a:prstGeom prst="rect">
            <a:avLst/>
          </a:prstGeom>
          <a:noFill/>
          <a:ln/>
        </p:spPr>
        <p:txBody>
          <a:bodyPr wrap="squar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Choosing the Right Channel</a:t>
            </a:r>
            <a:endParaRPr lang="en-US" sz="2215" dirty="0"/>
          </a:p>
        </p:txBody>
      </p:sp>
      <p:sp>
        <p:nvSpPr>
          <p:cNvPr id="10" name="Text 8"/>
          <p:cNvSpPr/>
          <p:nvPr/>
        </p:nvSpPr>
        <p:spPr>
          <a:xfrm>
            <a:off x="9871353" y="3850362"/>
            <a:ext cx="3985141" cy="252031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The choice of communication channel should consider the message's complexity, the need for feedback, and the intended audience. Each channel has strengths and weaknesses that must be weighed to ensure effective delivery.</a:t>
            </a:r>
            <a:endParaRPr lang="en-US" sz="1772"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2" name="Text 5">
            <a:extLst>
              <a:ext uri="{FF2B5EF4-FFF2-40B4-BE49-F238E27FC236}">
                <a16:creationId xmlns:a16="http://schemas.microsoft.com/office/drawing/2014/main" id="{02858EEF-3CE9-8941-8ED8-F235CAEFD32A}"/>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623054"/>
            <a:ext cx="5626298"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The Receiver</a:t>
            </a:r>
            <a:endParaRPr lang="en-US" sz="4430" dirty="0"/>
          </a:p>
        </p:txBody>
      </p:sp>
      <p:pic>
        <p:nvPicPr>
          <p:cNvPr id="5" name="Image 0" descr="preencoded.png"/>
          <p:cNvPicPr>
            <a:picLocks noChangeAspect="1"/>
          </p:cNvPicPr>
          <p:nvPr/>
        </p:nvPicPr>
        <p:blipFill>
          <a:blip r:embed="rId3"/>
          <a:stretch>
            <a:fillRect/>
          </a:stretch>
        </p:blipFill>
        <p:spPr>
          <a:xfrm>
            <a:off x="787598" y="1776413"/>
            <a:ext cx="4126706" cy="2550438"/>
          </a:xfrm>
          <a:prstGeom prst="rect">
            <a:avLst/>
          </a:prstGeom>
        </p:spPr>
      </p:pic>
      <p:sp>
        <p:nvSpPr>
          <p:cNvPr id="6" name="Text 3"/>
          <p:cNvSpPr/>
          <p:nvPr/>
        </p:nvSpPr>
        <p:spPr>
          <a:xfrm>
            <a:off x="787598" y="4608076"/>
            <a:ext cx="2956560"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Successful Decoding</a:t>
            </a:r>
            <a:endParaRPr lang="en-US" sz="2215" dirty="0"/>
          </a:p>
        </p:txBody>
      </p:sp>
      <p:sp>
        <p:nvSpPr>
          <p:cNvPr id="7" name="Text 4"/>
          <p:cNvSpPr/>
          <p:nvPr/>
        </p:nvSpPr>
        <p:spPr>
          <a:xfrm>
            <a:off x="787598" y="5094684"/>
            <a:ext cx="4126706" cy="1800225"/>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Interpreting a message effectively requires skills like active listening and careful reading. The receiver must have enough context and knowledge to properly understand the meaning.</a:t>
            </a:r>
            <a:endParaRPr lang="en-US" sz="1772" dirty="0"/>
          </a:p>
        </p:txBody>
      </p:sp>
      <p:pic>
        <p:nvPicPr>
          <p:cNvPr id="8" name="Image 1" descr="preencoded.png"/>
          <p:cNvPicPr>
            <a:picLocks noChangeAspect="1"/>
          </p:cNvPicPr>
          <p:nvPr/>
        </p:nvPicPr>
        <p:blipFill>
          <a:blip r:embed="rId4"/>
          <a:stretch>
            <a:fillRect/>
          </a:stretch>
        </p:blipFill>
        <p:spPr>
          <a:xfrm>
            <a:off x="5251847" y="1776413"/>
            <a:ext cx="4126706" cy="2550438"/>
          </a:xfrm>
          <a:prstGeom prst="rect">
            <a:avLst/>
          </a:prstGeom>
        </p:spPr>
      </p:pic>
      <p:sp>
        <p:nvSpPr>
          <p:cNvPr id="9" name="Text 5"/>
          <p:cNvSpPr/>
          <p:nvPr/>
        </p:nvSpPr>
        <p:spPr>
          <a:xfrm>
            <a:off x="5251847" y="4608076"/>
            <a:ext cx="4126706" cy="703183"/>
          </a:xfrm>
          <a:prstGeom prst="rect">
            <a:avLst/>
          </a:prstGeom>
          <a:noFill/>
          <a:ln/>
        </p:spPr>
        <p:txBody>
          <a:bodyPr wrap="squar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Avoiding Misunderstandings</a:t>
            </a:r>
            <a:endParaRPr lang="en-US" sz="2215" dirty="0"/>
          </a:p>
        </p:txBody>
      </p:sp>
      <p:sp>
        <p:nvSpPr>
          <p:cNvPr id="10" name="Text 6"/>
          <p:cNvSpPr/>
          <p:nvPr/>
        </p:nvSpPr>
        <p:spPr>
          <a:xfrm>
            <a:off x="5251847" y="5446276"/>
            <a:ext cx="4126706" cy="216027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Decoding errors can lead to confusion, especially if the receiver lacks the necessary background to make sense of the message. Shared language and definitions are crucial for successful communication.</a:t>
            </a:r>
            <a:endParaRPr lang="en-US" sz="1772" dirty="0"/>
          </a:p>
        </p:txBody>
      </p:sp>
      <p:pic>
        <p:nvPicPr>
          <p:cNvPr id="11" name="Image 2" descr="preencoded.png"/>
          <p:cNvPicPr>
            <a:picLocks noChangeAspect="1"/>
          </p:cNvPicPr>
          <p:nvPr/>
        </p:nvPicPr>
        <p:blipFill>
          <a:blip r:embed="rId5"/>
          <a:stretch>
            <a:fillRect/>
          </a:stretch>
        </p:blipFill>
        <p:spPr>
          <a:xfrm>
            <a:off x="9716095" y="1776413"/>
            <a:ext cx="4126706" cy="2550438"/>
          </a:xfrm>
          <a:prstGeom prst="rect">
            <a:avLst/>
          </a:prstGeom>
        </p:spPr>
      </p:pic>
      <p:sp>
        <p:nvSpPr>
          <p:cNvPr id="12" name="Text 7"/>
          <p:cNvSpPr/>
          <p:nvPr/>
        </p:nvSpPr>
        <p:spPr>
          <a:xfrm>
            <a:off x="9716095" y="4608076"/>
            <a:ext cx="3054429"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Overcoming Barriers</a:t>
            </a:r>
            <a:endParaRPr lang="en-US" sz="2215" dirty="0"/>
          </a:p>
        </p:txBody>
      </p:sp>
      <p:sp>
        <p:nvSpPr>
          <p:cNvPr id="13" name="Text 8"/>
          <p:cNvSpPr/>
          <p:nvPr/>
        </p:nvSpPr>
        <p:spPr>
          <a:xfrm>
            <a:off x="9716095" y="5094684"/>
            <a:ext cx="4126706" cy="216027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Environmental factors like noise, poor lighting, and physical distractions can interfere with the receiver's ability to properly perceive and interpret a message. Reducing these barriers is key for effective communication.</a:t>
            </a:r>
            <a:endParaRPr lang="en-US" sz="1772" dirty="0"/>
          </a:p>
        </p:txBody>
      </p:sp>
      <p:pic>
        <p:nvPicPr>
          <p:cNvPr id="14"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
        <p:nvSpPr>
          <p:cNvPr id="15" name="Text 5">
            <a:extLst>
              <a:ext uri="{FF2B5EF4-FFF2-40B4-BE49-F238E27FC236}">
                <a16:creationId xmlns:a16="http://schemas.microsoft.com/office/drawing/2014/main" id="{B5C0A30F-95D8-2748-9D32-F89F631DB9D1}"/>
              </a:ext>
            </a:extLst>
          </p:cNvPr>
          <p:cNvSpPr/>
          <p:nvPr/>
        </p:nvSpPr>
        <p:spPr>
          <a:xfrm>
            <a:off x="12242153" y="7655621"/>
            <a:ext cx="2388247" cy="419743"/>
          </a:xfrm>
          <a:prstGeom prst="rect">
            <a:avLst/>
          </a:prstGeom>
          <a:blipFill>
            <a:blip r:embed="rId8"/>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1055013"/>
            <a:ext cx="13055203" cy="1406604"/>
          </a:xfrm>
          <a:prstGeom prst="rect">
            <a:avLst/>
          </a:prstGeom>
          <a:noFill/>
          <a:ln/>
        </p:spPr>
        <p:txBody>
          <a:bodyPr wrap="squar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Feedback: The Key to Effective Communication</a:t>
            </a:r>
            <a:endParaRPr lang="en-US" sz="4430" dirty="0"/>
          </a:p>
        </p:txBody>
      </p:sp>
      <p:sp>
        <p:nvSpPr>
          <p:cNvPr id="5" name="Shape 3"/>
          <p:cNvSpPr/>
          <p:nvPr/>
        </p:nvSpPr>
        <p:spPr>
          <a:xfrm>
            <a:off x="7301151" y="2911673"/>
            <a:ext cx="28099" cy="4262914"/>
          </a:xfrm>
          <a:prstGeom prst="roundRect">
            <a:avLst>
              <a:gd name="adj" fmla="val 144169"/>
            </a:avLst>
          </a:prstGeom>
          <a:solidFill>
            <a:srgbClr val="D0CED9"/>
          </a:solidFill>
          <a:ln/>
        </p:spPr>
      </p:sp>
      <p:sp>
        <p:nvSpPr>
          <p:cNvPr id="6" name="Shape 4"/>
          <p:cNvSpPr/>
          <p:nvPr/>
        </p:nvSpPr>
        <p:spPr>
          <a:xfrm>
            <a:off x="6274415" y="3403878"/>
            <a:ext cx="787598" cy="28099"/>
          </a:xfrm>
          <a:prstGeom prst="roundRect">
            <a:avLst>
              <a:gd name="adj" fmla="val 144169"/>
            </a:avLst>
          </a:prstGeom>
          <a:solidFill>
            <a:srgbClr val="D0CED9"/>
          </a:solidFill>
          <a:ln/>
        </p:spPr>
      </p:sp>
      <p:sp>
        <p:nvSpPr>
          <p:cNvPr id="7" name="Shape 5"/>
          <p:cNvSpPr/>
          <p:nvPr/>
        </p:nvSpPr>
        <p:spPr>
          <a:xfrm>
            <a:off x="7062014" y="3164800"/>
            <a:ext cx="506373" cy="506373"/>
          </a:xfrm>
          <a:prstGeom prst="roundRect">
            <a:avLst>
              <a:gd name="adj" fmla="val 8000"/>
            </a:avLst>
          </a:prstGeom>
          <a:solidFill>
            <a:srgbClr val="EAE8F3"/>
          </a:solidFill>
          <a:ln/>
        </p:spPr>
      </p:sp>
      <p:sp>
        <p:nvSpPr>
          <p:cNvPr id="8" name="Text 6"/>
          <p:cNvSpPr/>
          <p:nvPr/>
        </p:nvSpPr>
        <p:spPr>
          <a:xfrm>
            <a:off x="7239893" y="3249216"/>
            <a:ext cx="150614"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1</a:t>
            </a:r>
            <a:endParaRPr lang="en-US" sz="2658" dirty="0"/>
          </a:p>
        </p:txBody>
      </p:sp>
      <p:sp>
        <p:nvSpPr>
          <p:cNvPr id="9" name="Text 7"/>
          <p:cNvSpPr/>
          <p:nvPr/>
        </p:nvSpPr>
        <p:spPr>
          <a:xfrm>
            <a:off x="2598896" y="3136702"/>
            <a:ext cx="3478530" cy="351592"/>
          </a:xfrm>
          <a:prstGeom prst="rect">
            <a:avLst/>
          </a:prstGeom>
          <a:noFill/>
          <a:ln/>
        </p:spPr>
        <p:txBody>
          <a:bodyPr wrap="none" rtlCol="0" anchor="t"/>
          <a:lstStyle/>
          <a:p>
            <a:pPr marL="0" indent="0" algn="r">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Confirm Understanding</a:t>
            </a:r>
            <a:endParaRPr lang="en-US" sz="2215" dirty="0"/>
          </a:p>
        </p:txBody>
      </p:sp>
      <p:sp>
        <p:nvSpPr>
          <p:cNvPr id="10" name="Text 8"/>
          <p:cNvSpPr/>
          <p:nvPr/>
        </p:nvSpPr>
        <p:spPr>
          <a:xfrm>
            <a:off x="787598" y="3623310"/>
            <a:ext cx="5289828" cy="1080135"/>
          </a:xfrm>
          <a:prstGeom prst="rect">
            <a:avLst/>
          </a:prstGeom>
          <a:noFill/>
          <a:ln/>
        </p:spPr>
        <p:txBody>
          <a:bodyPr wrap="square" rtlCol="0" anchor="t"/>
          <a:lstStyle/>
          <a:p>
            <a:pPr marL="0" indent="0" algn="r">
              <a:lnSpc>
                <a:spcPts val="2835"/>
              </a:lnSpc>
              <a:buNone/>
            </a:pPr>
            <a:r>
              <a:rPr lang="en-US" sz="1772" dirty="0">
                <a:solidFill>
                  <a:srgbClr val="49495A"/>
                </a:solidFill>
                <a:latin typeface="Open Sans" pitchFamily="34" charset="0"/>
                <a:ea typeface="Open Sans" pitchFamily="34" charset="-122"/>
                <a:cs typeface="Open Sans" pitchFamily="34" charset="-120"/>
              </a:rPr>
              <a:t>Feedback is crucial to verify that the message has been received and comprehended as intended. It completes the communication process.</a:t>
            </a:r>
            <a:endParaRPr lang="en-US" sz="1772" dirty="0"/>
          </a:p>
        </p:txBody>
      </p:sp>
      <p:sp>
        <p:nvSpPr>
          <p:cNvPr id="11" name="Shape 9"/>
          <p:cNvSpPr/>
          <p:nvPr/>
        </p:nvSpPr>
        <p:spPr>
          <a:xfrm>
            <a:off x="7568386" y="4529018"/>
            <a:ext cx="787598" cy="28099"/>
          </a:xfrm>
          <a:prstGeom prst="roundRect">
            <a:avLst>
              <a:gd name="adj" fmla="val 144169"/>
            </a:avLst>
          </a:prstGeom>
          <a:solidFill>
            <a:srgbClr val="D0CED9"/>
          </a:solidFill>
          <a:ln/>
        </p:spPr>
      </p:sp>
      <p:sp>
        <p:nvSpPr>
          <p:cNvPr id="12" name="Shape 10"/>
          <p:cNvSpPr/>
          <p:nvPr/>
        </p:nvSpPr>
        <p:spPr>
          <a:xfrm>
            <a:off x="7062014" y="4289941"/>
            <a:ext cx="506373" cy="506373"/>
          </a:xfrm>
          <a:prstGeom prst="roundRect">
            <a:avLst>
              <a:gd name="adj" fmla="val 8000"/>
            </a:avLst>
          </a:prstGeom>
          <a:solidFill>
            <a:srgbClr val="EAE8F3"/>
          </a:solidFill>
          <a:ln/>
        </p:spPr>
      </p:sp>
      <p:sp>
        <p:nvSpPr>
          <p:cNvPr id="13" name="Text 11"/>
          <p:cNvSpPr/>
          <p:nvPr/>
        </p:nvSpPr>
        <p:spPr>
          <a:xfrm>
            <a:off x="7211199" y="4374356"/>
            <a:ext cx="208002"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2</a:t>
            </a:r>
            <a:endParaRPr lang="en-US" sz="2658" dirty="0"/>
          </a:p>
        </p:txBody>
      </p:sp>
      <p:sp>
        <p:nvSpPr>
          <p:cNvPr id="14" name="Text 12"/>
          <p:cNvSpPr/>
          <p:nvPr/>
        </p:nvSpPr>
        <p:spPr>
          <a:xfrm>
            <a:off x="8552974" y="4261842"/>
            <a:ext cx="2813090"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Solicit Questions</a:t>
            </a:r>
            <a:endParaRPr lang="en-US" sz="2215" dirty="0"/>
          </a:p>
        </p:txBody>
      </p:sp>
      <p:sp>
        <p:nvSpPr>
          <p:cNvPr id="15" name="Text 13"/>
          <p:cNvSpPr/>
          <p:nvPr/>
        </p:nvSpPr>
        <p:spPr>
          <a:xfrm>
            <a:off x="8552974" y="4748451"/>
            <a:ext cx="5289828" cy="1080135"/>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In face-to-face conversations, encouraging the receiver to ask questions is an effective way to gauge their understanding.</a:t>
            </a:r>
            <a:endParaRPr lang="en-US" sz="1772" dirty="0"/>
          </a:p>
        </p:txBody>
      </p:sp>
      <p:sp>
        <p:nvSpPr>
          <p:cNvPr id="16" name="Shape 14"/>
          <p:cNvSpPr/>
          <p:nvPr/>
        </p:nvSpPr>
        <p:spPr>
          <a:xfrm>
            <a:off x="6274415" y="5649873"/>
            <a:ext cx="787598" cy="28099"/>
          </a:xfrm>
          <a:prstGeom prst="roundRect">
            <a:avLst>
              <a:gd name="adj" fmla="val 144169"/>
            </a:avLst>
          </a:prstGeom>
          <a:solidFill>
            <a:srgbClr val="D0CED9"/>
          </a:solidFill>
          <a:ln/>
        </p:spPr>
      </p:sp>
      <p:sp>
        <p:nvSpPr>
          <p:cNvPr id="17" name="Shape 15"/>
          <p:cNvSpPr/>
          <p:nvPr/>
        </p:nvSpPr>
        <p:spPr>
          <a:xfrm>
            <a:off x="7062014" y="5410795"/>
            <a:ext cx="506373" cy="506373"/>
          </a:xfrm>
          <a:prstGeom prst="roundRect">
            <a:avLst>
              <a:gd name="adj" fmla="val 8000"/>
            </a:avLst>
          </a:prstGeom>
          <a:solidFill>
            <a:srgbClr val="EAE8F3"/>
          </a:solidFill>
          <a:ln/>
        </p:spPr>
      </p:sp>
      <p:sp>
        <p:nvSpPr>
          <p:cNvPr id="18" name="Text 16"/>
          <p:cNvSpPr/>
          <p:nvPr/>
        </p:nvSpPr>
        <p:spPr>
          <a:xfrm>
            <a:off x="7211199" y="5495211"/>
            <a:ext cx="208002"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3</a:t>
            </a:r>
            <a:endParaRPr lang="en-US" sz="2658" dirty="0"/>
          </a:p>
        </p:txBody>
      </p:sp>
      <p:sp>
        <p:nvSpPr>
          <p:cNvPr id="19" name="Text 17"/>
          <p:cNvSpPr/>
          <p:nvPr/>
        </p:nvSpPr>
        <p:spPr>
          <a:xfrm>
            <a:off x="3055025" y="5382697"/>
            <a:ext cx="3022402" cy="351592"/>
          </a:xfrm>
          <a:prstGeom prst="rect">
            <a:avLst/>
          </a:prstGeom>
          <a:noFill/>
          <a:ln/>
        </p:spPr>
        <p:txBody>
          <a:bodyPr wrap="none" rtlCol="0" anchor="t"/>
          <a:lstStyle/>
          <a:p>
            <a:pPr marL="0" indent="0" algn="r">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Vary Feedback Types</a:t>
            </a:r>
            <a:endParaRPr lang="en-US" sz="2215" dirty="0"/>
          </a:p>
        </p:txBody>
      </p:sp>
      <p:sp>
        <p:nvSpPr>
          <p:cNvPr id="20" name="Text 18"/>
          <p:cNvSpPr/>
          <p:nvPr/>
        </p:nvSpPr>
        <p:spPr>
          <a:xfrm>
            <a:off x="787598" y="5869305"/>
            <a:ext cx="5289828" cy="1080135"/>
          </a:xfrm>
          <a:prstGeom prst="rect">
            <a:avLst/>
          </a:prstGeom>
          <a:noFill/>
          <a:ln/>
        </p:spPr>
        <p:txBody>
          <a:bodyPr wrap="square" rtlCol="0" anchor="t"/>
          <a:lstStyle/>
          <a:p>
            <a:pPr marL="0" indent="0" algn="r">
              <a:lnSpc>
                <a:spcPts val="2835"/>
              </a:lnSpc>
              <a:buNone/>
            </a:pPr>
            <a:r>
              <a:rPr lang="en-US" sz="1772" dirty="0">
                <a:solidFill>
                  <a:srgbClr val="49495A"/>
                </a:solidFill>
                <a:latin typeface="Open Sans" pitchFamily="34" charset="0"/>
                <a:ea typeface="Open Sans" pitchFamily="34" charset="-122"/>
                <a:cs typeface="Open Sans" pitchFamily="34" charset="-120"/>
              </a:rPr>
              <a:t>Feedback can range from a simple verbal acknowledgment to a specific action, depending on the communication channel and context.</a:t>
            </a:r>
            <a:endParaRPr lang="en-US" sz="1772" dirty="0"/>
          </a:p>
        </p:txBody>
      </p:sp>
      <p:pic>
        <p:nvPicPr>
          <p:cNvPr id="2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22" name="Text 5">
            <a:extLst>
              <a:ext uri="{FF2B5EF4-FFF2-40B4-BE49-F238E27FC236}">
                <a16:creationId xmlns:a16="http://schemas.microsoft.com/office/drawing/2014/main" id="{5C76D33D-5754-DB45-819B-5C9BE4610239}"/>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787598" y="2128838"/>
            <a:ext cx="7568803" cy="1940957"/>
          </a:xfrm>
          <a:prstGeom prst="rect">
            <a:avLst/>
          </a:prstGeom>
          <a:noFill/>
          <a:ln/>
        </p:spPr>
        <p:txBody>
          <a:bodyPr wrap="square" rtlCol="0" anchor="t"/>
          <a:lstStyle/>
          <a:p>
            <a:pPr marL="0" indent="0">
              <a:lnSpc>
                <a:spcPts val="7642"/>
              </a:lnSpc>
              <a:buNone/>
            </a:pPr>
            <a:r>
              <a:rPr lang="en-US" sz="6114" dirty="0">
                <a:solidFill>
                  <a:srgbClr val="423ED0"/>
                </a:solidFill>
                <a:latin typeface="Libre Baskerville" pitchFamily="34" charset="0"/>
                <a:ea typeface="Libre Baskerville" pitchFamily="34" charset="-122"/>
                <a:cs typeface="Libre Baskerville" pitchFamily="34" charset="-120"/>
              </a:rPr>
              <a:t>Kinds of Communication</a:t>
            </a:r>
            <a:endParaRPr lang="en-US" sz="6114" dirty="0"/>
          </a:p>
        </p:txBody>
      </p:sp>
      <p:sp>
        <p:nvSpPr>
          <p:cNvPr id="6" name="Text 3"/>
          <p:cNvSpPr/>
          <p:nvPr/>
        </p:nvSpPr>
        <p:spPr>
          <a:xfrm>
            <a:off x="787598" y="4407337"/>
            <a:ext cx="7568803" cy="108013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Explore the different types of communication, from internal self-talk to mass media broadcasts, and understand how each serves unique purposes and contexts.</a:t>
            </a:r>
            <a:endParaRPr lang="en-US" sz="1772" dirty="0"/>
          </a:p>
        </p:txBody>
      </p:sp>
      <p:sp>
        <p:nvSpPr>
          <p:cNvPr id="7" name="Text 4"/>
          <p:cNvSpPr/>
          <p:nvPr/>
        </p:nvSpPr>
        <p:spPr>
          <a:xfrm>
            <a:off x="787598" y="5740598"/>
            <a:ext cx="7568803" cy="360045"/>
          </a:xfrm>
          <a:prstGeom prst="rect">
            <a:avLst/>
          </a:prstGeom>
          <a:noFill/>
          <a:ln/>
        </p:spPr>
        <p:txBody>
          <a:bodyPr wrap="none" rtlCol="0" anchor="t"/>
          <a:lstStyle/>
          <a:p>
            <a:pPr marL="0" indent="0">
              <a:lnSpc>
                <a:spcPts val="2835"/>
              </a:lnSpc>
              <a:buNone/>
            </a:pPr>
            <a:endParaRPr lang="en-US" sz="1772" dirty="0"/>
          </a:p>
        </p:txBody>
      </p:sp>
      <p:pic>
        <p:nvPicPr>
          <p:cNvPr id="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
        <p:nvSpPr>
          <p:cNvPr id="9" name="Text 5">
            <a:extLst>
              <a:ext uri="{FF2B5EF4-FFF2-40B4-BE49-F238E27FC236}">
                <a16:creationId xmlns:a16="http://schemas.microsoft.com/office/drawing/2014/main" id="{B07DADA6-F924-014C-950E-2CE4F045496D}"/>
              </a:ext>
            </a:extLst>
          </p:cNvPr>
          <p:cNvSpPr/>
          <p:nvPr/>
        </p:nvSpPr>
        <p:spPr>
          <a:xfrm>
            <a:off x="12242153" y="7655621"/>
            <a:ext cx="2388247" cy="419743"/>
          </a:xfrm>
          <a:prstGeom prst="rect">
            <a:avLst/>
          </a:prstGeom>
          <a:blipFill>
            <a:blip r:embed="rId6"/>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787598" y="1495901"/>
            <a:ext cx="7568803" cy="1406604"/>
          </a:xfrm>
          <a:prstGeom prst="rect">
            <a:avLst/>
          </a:prstGeom>
          <a:noFill/>
          <a:ln/>
        </p:spPr>
        <p:txBody>
          <a:bodyPr wrap="squar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Intrapersonal Communication</a:t>
            </a:r>
            <a:endParaRPr lang="en-US" sz="4430" dirty="0"/>
          </a:p>
        </p:txBody>
      </p:sp>
      <p:sp>
        <p:nvSpPr>
          <p:cNvPr id="6" name="Text 3"/>
          <p:cNvSpPr/>
          <p:nvPr/>
        </p:nvSpPr>
        <p:spPr>
          <a:xfrm>
            <a:off x="787598" y="3240048"/>
            <a:ext cx="7568803" cy="144018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Intrapersonal communication is the internal dialogue we have with ourselves. It involves the symbolic processing of messages within the individual, where they become both the sender and receiver of their own thoughts and ideas.</a:t>
            </a:r>
            <a:endParaRPr lang="en-US" sz="1772" dirty="0"/>
          </a:p>
        </p:txBody>
      </p:sp>
      <p:sp>
        <p:nvSpPr>
          <p:cNvPr id="7" name="Text 4"/>
          <p:cNvSpPr/>
          <p:nvPr/>
        </p:nvSpPr>
        <p:spPr>
          <a:xfrm>
            <a:off x="787598" y="4933355"/>
            <a:ext cx="7568803" cy="180022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This internal communication is crucial for self-awareness, decision-making, and personal growth. It allows us to reflect on our experiences, process information, and formulate responses before expressing them externally. So, Every time an individual does something or speaks, he or she hears it first within himself or herself.</a:t>
            </a:r>
            <a:endParaRPr lang="en-US" sz="1772" dirty="0"/>
          </a:p>
        </p:txBody>
      </p:sp>
      <p:pic>
        <p:nvPicPr>
          <p:cNvPr id="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
        <p:nvSpPr>
          <p:cNvPr id="9" name="Text 5">
            <a:extLst>
              <a:ext uri="{FF2B5EF4-FFF2-40B4-BE49-F238E27FC236}">
                <a16:creationId xmlns:a16="http://schemas.microsoft.com/office/drawing/2014/main" id="{4B41E667-CCD0-A243-8629-D4D2FEF4F265}"/>
              </a:ext>
            </a:extLst>
          </p:cNvPr>
          <p:cNvSpPr/>
          <p:nvPr/>
        </p:nvSpPr>
        <p:spPr>
          <a:xfrm>
            <a:off x="12242153" y="7655621"/>
            <a:ext cx="2388247" cy="419743"/>
          </a:xfrm>
          <a:prstGeom prst="rect">
            <a:avLst/>
          </a:prstGeom>
          <a:blipFill>
            <a:blip r:embed="rId6"/>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91440" y="0"/>
            <a:ext cx="14630400" cy="8229600"/>
          </a:xfrm>
          <a:prstGeom prst="rect">
            <a:avLst/>
          </a:prstGeom>
          <a:solidFill>
            <a:srgbClr val="FBFAFF"/>
          </a:solidFill>
          <a:ln/>
        </p:spPr>
      </p:sp>
      <p:sp>
        <p:nvSpPr>
          <p:cNvPr id="4" name="Text 2"/>
          <p:cNvSpPr/>
          <p:nvPr/>
        </p:nvSpPr>
        <p:spPr>
          <a:xfrm>
            <a:off x="787598" y="1296233"/>
            <a:ext cx="8820031"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Interpersonal Communication</a:t>
            </a:r>
            <a:endParaRPr lang="en-US" sz="4430" dirty="0"/>
          </a:p>
        </p:txBody>
      </p:sp>
      <p:sp>
        <p:nvSpPr>
          <p:cNvPr id="5" name="Text 3"/>
          <p:cNvSpPr/>
          <p:nvPr/>
        </p:nvSpPr>
        <p:spPr>
          <a:xfrm>
            <a:off x="787598" y="2562106"/>
            <a:ext cx="2851904" cy="703183"/>
          </a:xfrm>
          <a:prstGeom prst="rect">
            <a:avLst/>
          </a:prstGeom>
          <a:noFill/>
          <a:ln/>
        </p:spPr>
        <p:txBody>
          <a:bodyPr wrap="squar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Defined by Relationship</a:t>
            </a:r>
            <a:endParaRPr lang="en-US" sz="2215" dirty="0"/>
          </a:p>
        </p:txBody>
      </p:sp>
      <p:sp>
        <p:nvSpPr>
          <p:cNvPr id="6" name="Text 4"/>
          <p:cNvSpPr/>
          <p:nvPr/>
        </p:nvSpPr>
        <p:spPr>
          <a:xfrm>
            <a:off x="787598" y="3490317"/>
            <a:ext cx="2851904" cy="324040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Interpersonal communication is defined by the interdependence and shared history between the participants. It involves direct, face-to-face interactions where multiple sensory channels are used.</a:t>
            </a:r>
            <a:endParaRPr lang="en-US" sz="1772" dirty="0"/>
          </a:p>
        </p:txBody>
      </p:sp>
      <p:sp>
        <p:nvSpPr>
          <p:cNvPr id="7" name="Text 5"/>
          <p:cNvSpPr/>
          <p:nvPr/>
        </p:nvSpPr>
        <p:spPr>
          <a:xfrm>
            <a:off x="4196239" y="2562106"/>
            <a:ext cx="2851904" cy="1054775"/>
          </a:xfrm>
          <a:prstGeom prst="rect">
            <a:avLst/>
          </a:prstGeom>
          <a:noFill/>
          <a:ln/>
        </p:spPr>
        <p:txBody>
          <a:bodyPr wrap="squar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Comparing Communication Forms</a:t>
            </a:r>
            <a:endParaRPr lang="en-US" sz="2215" dirty="0"/>
          </a:p>
        </p:txBody>
      </p:sp>
      <p:sp>
        <p:nvSpPr>
          <p:cNvPr id="8" name="Text 6"/>
          <p:cNvSpPr/>
          <p:nvPr/>
        </p:nvSpPr>
        <p:spPr>
          <a:xfrm>
            <a:off x="4196238" y="3490317"/>
            <a:ext cx="2851904" cy="288036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Interpersonal communication differs from other forms in the number of people involved, physical proximity, sensory channels used, and immediacy of feedback.</a:t>
            </a:r>
            <a:endParaRPr lang="en-US" sz="1772" dirty="0"/>
          </a:p>
        </p:txBody>
      </p:sp>
      <p:sp>
        <p:nvSpPr>
          <p:cNvPr id="9" name="Text 7"/>
          <p:cNvSpPr/>
          <p:nvPr/>
        </p:nvSpPr>
        <p:spPr>
          <a:xfrm>
            <a:off x="7604879" y="2562106"/>
            <a:ext cx="2813090" cy="351592"/>
          </a:xfrm>
          <a:prstGeom prst="rect">
            <a:avLst/>
          </a:prstGeom>
          <a:noFill/>
          <a:ln/>
        </p:spPr>
        <p:txBody>
          <a:bodyPr wrap="non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Contextual Factors</a:t>
            </a:r>
            <a:endParaRPr lang="en-US" sz="2215" dirty="0"/>
          </a:p>
        </p:txBody>
      </p:sp>
      <p:sp>
        <p:nvSpPr>
          <p:cNvPr id="10" name="Text 8"/>
          <p:cNvSpPr/>
          <p:nvPr/>
        </p:nvSpPr>
        <p:spPr>
          <a:xfrm>
            <a:off x="7708999" y="3490317"/>
            <a:ext cx="2851904" cy="252031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Beyond just the participants and channels, the relationship between interactants also plays a key role in defining interpersonal communication.</a:t>
            </a:r>
            <a:endParaRPr lang="en-US" sz="1772" dirty="0"/>
          </a:p>
        </p:txBody>
      </p:sp>
      <p:sp>
        <p:nvSpPr>
          <p:cNvPr id="11" name="Text 9"/>
          <p:cNvSpPr/>
          <p:nvPr/>
        </p:nvSpPr>
        <p:spPr>
          <a:xfrm>
            <a:off x="11013519" y="2562106"/>
            <a:ext cx="2851904" cy="703183"/>
          </a:xfrm>
          <a:prstGeom prst="rect">
            <a:avLst/>
          </a:prstGeom>
          <a:noFill/>
          <a:ln/>
        </p:spPr>
        <p:txBody>
          <a:bodyPr wrap="squar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Communication Channels</a:t>
            </a:r>
            <a:endParaRPr lang="en-US" sz="2215" dirty="0"/>
          </a:p>
        </p:txBody>
      </p:sp>
      <p:sp>
        <p:nvSpPr>
          <p:cNvPr id="12" name="Text 10"/>
          <p:cNvSpPr/>
          <p:nvPr/>
        </p:nvSpPr>
        <p:spPr>
          <a:xfrm>
            <a:off x="11013519" y="3488287"/>
            <a:ext cx="2851904" cy="288036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Interpersonal communication can occur through direct (e.g. face-to-face) or indirect (e.g. phone, email) channels, each with their own advantages and constraints.</a:t>
            </a:r>
            <a:endParaRPr lang="en-US" sz="1772" dirty="0"/>
          </a:p>
        </p:txBody>
      </p:sp>
      <p:pic>
        <p:nvPicPr>
          <p:cNvPr id="13"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4" name="Text 5">
            <a:extLst>
              <a:ext uri="{FF2B5EF4-FFF2-40B4-BE49-F238E27FC236}">
                <a16:creationId xmlns:a16="http://schemas.microsoft.com/office/drawing/2014/main" id="{71AA24BD-4FD9-3F47-9D94-56FE444A4AC7}"/>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787598" y="795695"/>
            <a:ext cx="6795968"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Group Communication</a:t>
            </a:r>
            <a:endParaRPr lang="en-US" sz="4430" dirty="0"/>
          </a:p>
        </p:txBody>
      </p:sp>
      <p:sp>
        <p:nvSpPr>
          <p:cNvPr id="6" name="Text 3"/>
          <p:cNvSpPr/>
          <p:nvPr/>
        </p:nvSpPr>
        <p:spPr>
          <a:xfrm>
            <a:off x="787598" y="1836539"/>
            <a:ext cx="7568803" cy="144018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Group communication examines the most effective ways of interacting within social and work groups. It provides an opportunity for direct interaction among members, helping to bring about changes in attitudes and beliefs, and offering a clearer understanding.</a:t>
            </a:r>
            <a:endParaRPr lang="en-US" sz="1772" dirty="0"/>
          </a:p>
        </p:txBody>
      </p:sp>
      <p:sp>
        <p:nvSpPr>
          <p:cNvPr id="7" name="Text 4"/>
          <p:cNvSpPr/>
          <p:nvPr/>
        </p:nvSpPr>
        <p:spPr>
          <a:xfrm>
            <a:off x="787598" y="3529846"/>
            <a:ext cx="7568803" cy="108013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The degree of interaction and intimacy in group communication depends on the size of the group - the larger the group, the lesser the personal intimacy and exchange.</a:t>
            </a:r>
            <a:endParaRPr lang="en-US" sz="1772" dirty="0"/>
          </a:p>
        </p:txBody>
      </p:sp>
      <p:sp>
        <p:nvSpPr>
          <p:cNvPr id="8" name="Text 5"/>
          <p:cNvSpPr/>
          <p:nvPr/>
        </p:nvSpPr>
        <p:spPr>
          <a:xfrm>
            <a:off x="787598" y="4863108"/>
            <a:ext cx="7568803" cy="72009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Three general categories have been identified as critical to successful group communication: </a:t>
            </a:r>
            <a:endParaRPr lang="en-US" sz="1772" dirty="0"/>
          </a:p>
        </p:txBody>
      </p:sp>
      <p:sp>
        <p:nvSpPr>
          <p:cNvPr id="9" name="Text 6"/>
          <p:cNvSpPr/>
          <p:nvPr/>
        </p:nvSpPr>
        <p:spPr>
          <a:xfrm>
            <a:off x="1147643" y="5836325"/>
            <a:ext cx="7208758" cy="360045"/>
          </a:xfrm>
          <a:prstGeom prst="rect">
            <a:avLst/>
          </a:prstGeom>
          <a:noFill/>
          <a:ln/>
        </p:spPr>
        <p:txBody>
          <a:bodyPr wrap="none" rtlCol="0" anchor="t"/>
          <a:lstStyle/>
          <a:p>
            <a:pPr marL="342900" indent="-342900" algn="l">
              <a:lnSpc>
                <a:spcPts val="2835"/>
              </a:lnSpc>
              <a:buSzPct val="100000"/>
              <a:buFont typeface="+mj-lt"/>
              <a:buAutoNum type="arabicPeriod"/>
            </a:pPr>
            <a:r>
              <a:rPr lang="en-US" sz="1772" dirty="0">
                <a:solidFill>
                  <a:srgbClr val="49495A"/>
                </a:solidFill>
                <a:latin typeface="Open Sans" pitchFamily="34" charset="0"/>
                <a:ea typeface="Open Sans" pitchFamily="34" charset="-122"/>
                <a:cs typeface="Open Sans" pitchFamily="34" charset="-120"/>
              </a:rPr>
              <a:t>Commitment - Members’ integrity and leadership qualities</a:t>
            </a:r>
            <a:endParaRPr lang="en-US" sz="1772" dirty="0"/>
          </a:p>
        </p:txBody>
      </p:sp>
      <p:sp>
        <p:nvSpPr>
          <p:cNvPr id="10" name="Text 7"/>
          <p:cNvSpPr/>
          <p:nvPr/>
        </p:nvSpPr>
        <p:spPr>
          <a:xfrm>
            <a:off x="1147643" y="6275070"/>
            <a:ext cx="7208758" cy="360045"/>
          </a:xfrm>
          <a:prstGeom prst="rect">
            <a:avLst/>
          </a:prstGeom>
          <a:noFill/>
          <a:ln/>
        </p:spPr>
        <p:txBody>
          <a:bodyPr wrap="none" rtlCol="0" anchor="t"/>
          <a:lstStyle/>
          <a:p>
            <a:pPr marL="342900" indent="-342900" algn="l">
              <a:lnSpc>
                <a:spcPts val="2835"/>
              </a:lnSpc>
              <a:buSzPct val="100000"/>
              <a:buFont typeface="+mj-lt"/>
              <a:buAutoNum type="arabicPeriod" startAt="2"/>
            </a:pPr>
            <a:r>
              <a:rPr lang="en-US" sz="1772" dirty="0">
                <a:solidFill>
                  <a:srgbClr val="49495A"/>
                </a:solidFill>
                <a:latin typeface="Open Sans" pitchFamily="34" charset="0"/>
                <a:ea typeface="Open Sans" pitchFamily="34" charset="-122"/>
                <a:cs typeface="Open Sans" pitchFamily="34" charset="-120"/>
              </a:rPr>
              <a:t>Communication- discussion, listening and facilitation </a:t>
            </a:r>
            <a:endParaRPr lang="en-US" sz="1772" dirty="0"/>
          </a:p>
        </p:txBody>
      </p:sp>
      <p:sp>
        <p:nvSpPr>
          <p:cNvPr id="11" name="Text 8"/>
          <p:cNvSpPr/>
          <p:nvPr/>
        </p:nvSpPr>
        <p:spPr>
          <a:xfrm>
            <a:off x="1147643" y="6713815"/>
            <a:ext cx="7208758" cy="720090"/>
          </a:xfrm>
          <a:prstGeom prst="rect">
            <a:avLst/>
          </a:prstGeom>
          <a:noFill/>
          <a:ln/>
        </p:spPr>
        <p:txBody>
          <a:bodyPr wrap="square" rtlCol="0" anchor="t"/>
          <a:lstStyle/>
          <a:p>
            <a:pPr marL="342900" indent="-342900" algn="l">
              <a:lnSpc>
                <a:spcPts val="2835"/>
              </a:lnSpc>
              <a:buSzPct val="100000"/>
              <a:buFont typeface="+mj-lt"/>
              <a:buAutoNum type="arabicPeriod" startAt="3"/>
            </a:pPr>
            <a:r>
              <a:rPr lang="en-US" sz="1772" dirty="0">
                <a:solidFill>
                  <a:srgbClr val="49495A"/>
                </a:solidFill>
                <a:latin typeface="Open Sans" pitchFamily="34" charset="0"/>
                <a:ea typeface="Open Sans" pitchFamily="34" charset="-122"/>
                <a:cs typeface="Open Sans" pitchFamily="34" charset="-120"/>
              </a:rPr>
              <a:t>Organisation- setting ground rules for communication, decision-making</a:t>
            </a:r>
            <a:endParaRPr lang="en-US" sz="1772" dirty="0"/>
          </a:p>
        </p:txBody>
      </p:sp>
      <p:pic>
        <p:nvPicPr>
          <p:cNvPr id="1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
        <p:nvSpPr>
          <p:cNvPr id="13" name="Text 5">
            <a:extLst>
              <a:ext uri="{FF2B5EF4-FFF2-40B4-BE49-F238E27FC236}">
                <a16:creationId xmlns:a16="http://schemas.microsoft.com/office/drawing/2014/main" id="{7D10D5D0-4A90-B242-9C48-3A974E8C7D9C}"/>
              </a:ext>
            </a:extLst>
          </p:cNvPr>
          <p:cNvSpPr/>
          <p:nvPr/>
        </p:nvSpPr>
        <p:spPr>
          <a:xfrm>
            <a:off x="12242153" y="7655621"/>
            <a:ext cx="2388247" cy="419743"/>
          </a:xfrm>
          <a:prstGeom prst="rect">
            <a:avLst/>
          </a:prstGeom>
          <a:blipFill>
            <a:blip r:embed="rId6"/>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1202055"/>
            <a:ext cx="6353175"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Mass Communication</a:t>
            </a:r>
            <a:endParaRPr lang="en-US" sz="4430" dirty="0"/>
          </a:p>
        </p:txBody>
      </p:sp>
      <p:sp>
        <p:nvSpPr>
          <p:cNvPr id="5" name="Text 3"/>
          <p:cNvSpPr/>
          <p:nvPr/>
        </p:nvSpPr>
        <p:spPr>
          <a:xfrm>
            <a:off x="787598" y="2445425"/>
            <a:ext cx="6253043" cy="144018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Mass communication refers to the methods by which individuals and organizations distribute information to large audiences simultaneously through media like newspapers, radio, television, and the internet.</a:t>
            </a:r>
            <a:endParaRPr lang="en-US" sz="1772" dirty="0"/>
          </a:p>
        </p:txBody>
      </p:sp>
      <p:sp>
        <p:nvSpPr>
          <p:cNvPr id="6" name="Text 4"/>
          <p:cNvSpPr/>
          <p:nvPr/>
        </p:nvSpPr>
        <p:spPr>
          <a:xfrm>
            <a:off x="787598" y="4088130"/>
            <a:ext cx="6253043" cy="144018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Advancements in media technology have enabled more interactive and engaging forms of mass communication, allowing people to actively participate and shape the content they consume.</a:t>
            </a:r>
            <a:endParaRPr lang="en-US" sz="1772" dirty="0"/>
          </a:p>
        </p:txBody>
      </p:sp>
      <p:pic>
        <p:nvPicPr>
          <p:cNvPr id="7" name="Image 0" descr="preencoded.png"/>
          <p:cNvPicPr>
            <a:picLocks noChangeAspect="1"/>
          </p:cNvPicPr>
          <p:nvPr/>
        </p:nvPicPr>
        <p:blipFill>
          <a:blip r:embed="rId3"/>
          <a:stretch>
            <a:fillRect/>
          </a:stretch>
        </p:blipFill>
        <p:spPr>
          <a:xfrm>
            <a:off x="7597378" y="2496026"/>
            <a:ext cx="6253043" cy="4278392"/>
          </a:xfrm>
          <a:prstGeom prst="rect">
            <a:avLst/>
          </a:prstGeom>
        </p:spPr>
      </p:pic>
      <p:pic>
        <p:nvPicPr>
          <p:cNvPr id="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
        <p:nvSpPr>
          <p:cNvPr id="9" name="Text 5">
            <a:extLst>
              <a:ext uri="{FF2B5EF4-FFF2-40B4-BE49-F238E27FC236}">
                <a16:creationId xmlns:a16="http://schemas.microsoft.com/office/drawing/2014/main" id="{76412DAC-EDBF-FA4C-BCEC-DB21E260B12D}"/>
              </a:ext>
            </a:extLst>
          </p:cNvPr>
          <p:cNvSpPr/>
          <p:nvPr/>
        </p:nvSpPr>
        <p:spPr>
          <a:xfrm>
            <a:off x="12242153" y="7655621"/>
            <a:ext cx="2388247" cy="419743"/>
          </a:xfrm>
          <a:prstGeom prst="rect">
            <a:avLst/>
          </a:prstGeom>
          <a:blipFill>
            <a:blip r:embed="rId6"/>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7" y="716097"/>
            <a:ext cx="13055203" cy="708345"/>
          </a:xfrm>
          <a:prstGeom prst="rect">
            <a:avLst/>
          </a:prstGeom>
          <a:noFill/>
          <a:ln/>
        </p:spPr>
        <p:txBody>
          <a:bodyPr wrap="squar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The Changing Landscape of Mass Communication</a:t>
            </a:r>
            <a:endParaRPr lang="en-US" sz="4430" dirty="0"/>
          </a:p>
        </p:txBody>
      </p:sp>
      <p:sp>
        <p:nvSpPr>
          <p:cNvPr id="5" name="Text 3"/>
          <p:cNvSpPr/>
          <p:nvPr/>
        </p:nvSpPr>
        <p:spPr>
          <a:xfrm>
            <a:off x="787596" y="1886349"/>
            <a:ext cx="13055203" cy="2228451"/>
          </a:xfrm>
          <a:prstGeom prst="rect">
            <a:avLst/>
          </a:prstGeom>
          <a:noFill/>
          <a:ln/>
        </p:spPr>
        <p:txBody>
          <a:bodyPr wrap="square" rtlCol="0" anchor="t"/>
          <a:lstStyle/>
          <a:p>
            <a:pPr marL="0" indent="0" algn="just">
              <a:lnSpc>
                <a:spcPct val="150000"/>
              </a:lnSpc>
              <a:buNone/>
            </a:pPr>
            <a:r>
              <a:rPr lang="en-US" sz="2400" dirty="0">
                <a:solidFill>
                  <a:srgbClr val="49495A"/>
                </a:solidFill>
                <a:latin typeface="Open Sans" pitchFamily="34" charset="0"/>
                <a:ea typeface="Open Sans" pitchFamily="34" charset="-122"/>
                <a:cs typeface="Open Sans" pitchFamily="34" charset="-120"/>
              </a:rPr>
              <a:t>The traditional notion of 'mass' communication has evolved. Rather than a passive, homogeneous audience, people now actively engage with media through computers, smartphones, and the internet. This two-way interaction challenges the assumption of a </a:t>
            </a:r>
            <a:r>
              <a:rPr lang="en-US" sz="2400" b="1" dirty="0">
                <a:solidFill>
                  <a:srgbClr val="49495A"/>
                </a:solidFill>
                <a:latin typeface="Open Sans" pitchFamily="34" charset="0"/>
                <a:ea typeface="Open Sans" pitchFamily="34" charset="-122"/>
                <a:cs typeface="Open Sans" pitchFamily="34" charset="-120"/>
              </a:rPr>
              <a:t>bland</a:t>
            </a:r>
            <a:r>
              <a:rPr lang="en-US" sz="2400" dirty="0">
                <a:solidFill>
                  <a:srgbClr val="49495A"/>
                </a:solidFill>
                <a:latin typeface="Open Sans" pitchFamily="34" charset="0"/>
                <a:ea typeface="Open Sans" pitchFamily="34" charset="-122"/>
                <a:cs typeface="Open Sans" pitchFamily="34" charset="-120"/>
              </a:rPr>
              <a:t> and </a:t>
            </a:r>
            <a:r>
              <a:rPr lang="en-US" sz="2400" b="1" dirty="0">
                <a:solidFill>
                  <a:srgbClr val="49495A"/>
                </a:solidFill>
                <a:latin typeface="Open Sans" pitchFamily="34" charset="0"/>
                <a:ea typeface="Open Sans" pitchFamily="34" charset="-122"/>
                <a:cs typeface="Open Sans" pitchFamily="34" charset="-120"/>
              </a:rPr>
              <a:t>undifferentiated</a:t>
            </a:r>
            <a:r>
              <a:rPr lang="en-US" sz="2400" dirty="0">
                <a:solidFill>
                  <a:srgbClr val="49495A"/>
                </a:solidFill>
                <a:latin typeface="Open Sans" pitchFamily="34" charset="0"/>
                <a:ea typeface="Open Sans" pitchFamily="34" charset="-122"/>
                <a:cs typeface="Open Sans" pitchFamily="34" charset="-120"/>
              </a:rPr>
              <a:t> mass culture, as individuals question and shape the content they consume.</a:t>
            </a:r>
            <a:endParaRPr lang="en-US" sz="2400" dirty="0"/>
          </a:p>
        </p:txBody>
      </p:sp>
      <p:sp>
        <p:nvSpPr>
          <p:cNvPr id="6" name="Text 4"/>
          <p:cNvSpPr/>
          <p:nvPr/>
        </p:nvSpPr>
        <p:spPr>
          <a:xfrm>
            <a:off x="787598" y="4395730"/>
            <a:ext cx="13055203" cy="1854099"/>
          </a:xfrm>
          <a:prstGeom prst="rect">
            <a:avLst/>
          </a:prstGeom>
          <a:noFill/>
          <a:ln/>
        </p:spPr>
        <p:txBody>
          <a:bodyPr wrap="square" rtlCol="0" anchor="t"/>
          <a:lstStyle/>
          <a:p>
            <a:pPr marL="0" indent="0" algn="just">
              <a:lnSpc>
                <a:spcPct val="150000"/>
              </a:lnSpc>
              <a:buNone/>
            </a:pPr>
            <a:r>
              <a:rPr lang="en-US" sz="2400" dirty="0">
                <a:solidFill>
                  <a:srgbClr val="49495A"/>
                </a:solidFill>
                <a:latin typeface="Open Sans" pitchFamily="34" charset="0"/>
                <a:ea typeface="Open Sans" pitchFamily="34" charset="-122"/>
                <a:cs typeface="Open Sans" pitchFamily="34" charset="-120"/>
              </a:rPr>
              <a:t>Advancements in media technology have empowered people to be more than just recipients of information. They now participate in the creation and curation of content, making mass communication a more </a:t>
            </a:r>
            <a:r>
              <a:rPr lang="en-US" sz="2400" b="1" dirty="0">
                <a:solidFill>
                  <a:srgbClr val="49495A"/>
                </a:solidFill>
                <a:latin typeface="Open Sans" pitchFamily="34" charset="0"/>
                <a:ea typeface="Open Sans" pitchFamily="34" charset="-122"/>
                <a:cs typeface="Open Sans" pitchFamily="34" charset="-120"/>
              </a:rPr>
              <a:t>dynamic</a:t>
            </a:r>
            <a:r>
              <a:rPr lang="en-US" sz="2400" dirty="0">
                <a:solidFill>
                  <a:srgbClr val="49495A"/>
                </a:solidFill>
                <a:latin typeface="Open Sans" pitchFamily="34" charset="0"/>
                <a:ea typeface="Open Sans" pitchFamily="34" charset="-122"/>
                <a:cs typeface="Open Sans" pitchFamily="34" charset="-120"/>
              </a:rPr>
              <a:t> and </a:t>
            </a:r>
            <a:r>
              <a:rPr lang="en-US" sz="2400" b="1" dirty="0">
                <a:solidFill>
                  <a:srgbClr val="49495A"/>
                </a:solidFill>
                <a:latin typeface="Open Sans" pitchFamily="34" charset="0"/>
                <a:ea typeface="Open Sans" pitchFamily="34" charset="-122"/>
                <a:cs typeface="Open Sans" pitchFamily="34" charset="-120"/>
              </a:rPr>
              <a:t>collaborative</a:t>
            </a:r>
            <a:r>
              <a:rPr lang="en-US" sz="2400" dirty="0">
                <a:solidFill>
                  <a:srgbClr val="49495A"/>
                </a:solidFill>
                <a:latin typeface="Open Sans" pitchFamily="34" charset="0"/>
                <a:ea typeface="Open Sans" pitchFamily="34" charset="-122"/>
                <a:cs typeface="Open Sans" pitchFamily="34" charset="-120"/>
              </a:rPr>
              <a:t> process.</a:t>
            </a:r>
            <a:endParaRPr lang="en-US" sz="2400" dirty="0"/>
          </a:p>
        </p:txBody>
      </p:sp>
      <p:pic>
        <p:nvPicPr>
          <p:cNvPr id="7"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8" name="Text 5">
            <a:extLst>
              <a:ext uri="{FF2B5EF4-FFF2-40B4-BE49-F238E27FC236}">
                <a16:creationId xmlns:a16="http://schemas.microsoft.com/office/drawing/2014/main" id="{1917398D-1AD4-1544-B6F6-0437C26BB862}"/>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2849462" y="801588"/>
            <a:ext cx="8931473" cy="703302"/>
          </a:xfrm>
          <a:prstGeom prst="rect">
            <a:avLst/>
          </a:prstGeom>
          <a:noFill/>
          <a:ln/>
        </p:spPr>
        <p:txBody>
          <a:bodyPr wrap="none" rtlCol="0" anchor="t"/>
          <a:lstStyle/>
          <a:p>
            <a:pPr marL="0" indent="0" algn="ctr">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What is Mass Communication?</a:t>
            </a:r>
            <a:endParaRPr lang="en-US" sz="4430" dirty="0"/>
          </a:p>
        </p:txBody>
      </p:sp>
      <p:sp>
        <p:nvSpPr>
          <p:cNvPr id="5" name="Text 3"/>
          <p:cNvSpPr/>
          <p:nvPr/>
        </p:nvSpPr>
        <p:spPr>
          <a:xfrm>
            <a:off x="787598" y="1817783"/>
            <a:ext cx="13055203" cy="5610229"/>
          </a:xfrm>
          <a:prstGeom prst="rect">
            <a:avLst/>
          </a:prstGeom>
          <a:noFill/>
          <a:ln/>
        </p:spPr>
        <p:txBody>
          <a:bodyPr wrap="square" rtlCol="0" anchor="t"/>
          <a:lstStyle/>
          <a:p>
            <a:pPr marL="0" indent="0" algn="just">
              <a:lnSpc>
                <a:spcPct val="150000"/>
              </a:lnSpc>
              <a:buNone/>
            </a:pPr>
            <a:r>
              <a:rPr lang="en-US" sz="2400" dirty="0">
                <a:solidFill>
                  <a:srgbClr val="49495A"/>
                </a:solidFill>
                <a:latin typeface="Open Sans" pitchFamily="34" charset="0"/>
                <a:ea typeface="Open Sans" pitchFamily="34" charset="-122"/>
                <a:cs typeface="Open Sans" pitchFamily="34" charset="-120"/>
              </a:rPr>
              <a:t>Mass communication refers to the methods by which organizations or individuals distribute information to large audiences simultaneously through various media channels such as newspapers, radio, television, and the internet. It enables the rapid and widespread dissemination of information, ideas, and entertainment to a diverse population.</a:t>
            </a:r>
          </a:p>
          <a:p>
            <a:pPr marL="0" indent="0" algn="just">
              <a:lnSpc>
                <a:spcPct val="150000"/>
              </a:lnSpc>
              <a:buNone/>
            </a:pPr>
            <a:endParaRPr lang="en-US" sz="2400" dirty="0">
              <a:solidFill>
                <a:srgbClr val="49495A"/>
              </a:solidFill>
              <a:latin typeface="Open Sans" pitchFamily="34" charset="0"/>
              <a:ea typeface="Open Sans" pitchFamily="34" charset="-122"/>
            </a:endParaRPr>
          </a:p>
          <a:p>
            <a:pPr algn="just">
              <a:lnSpc>
                <a:spcPct val="150000"/>
              </a:lnSpc>
            </a:pPr>
            <a:r>
              <a:rPr lang="en-US" sz="2400" dirty="0">
                <a:solidFill>
                  <a:srgbClr val="49495A"/>
                </a:solidFill>
                <a:latin typeface="Open Sans" pitchFamily="34" charset="0"/>
                <a:ea typeface="Open Sans" pitchFamily="34" charset="-122"/>
                <a:cs typeface="Open Sans" pitchFamily="34" charset="-120"/>
              </a:rPr>
              <a:t>Unlike interpersonal or group communication, mass communication is characterized by one-to-many transmission, where a single source communicates to a large, often anonymous and heterogeneous audience. This dynamic has evolved with the rise of digital media, allowing for more interactive and participatory forms of mass communication.</a:t>
            </a:r>
            <a:endParaRPr lang="en-US" sz="2400" dirty="0"/>
          </a:p>
          <a:p>
            <a:pPr marL="0" indent="0">
              <a:lnSpc>
                <a:spcPts val="2835"/>
              </a:lnSpc>
              <a:buNone/>
            </a:pPr>
            <a:endParaRPr lang="en-US" sz="1772" dirty="0"/>
          </a:p>
        </p:txBody>
      </p:sp>
      <p:sp>
        <p:nvSpPr>
          <p:cNvPr id="6" name="Text 4"/>
          <p:cNvSpPr/>
          <p:nvPr/>
        </p:nvSpPr>
        <p:spPr>
          <a:xfrm>
            <a:off x="787598" y="4817983"/>
            <a:ext cx="13055203" cy="1080135"/>
          </a:xfrm>
          <a:prstGeom prst="rect">
            <a:avLst/>
          </a:prstGeom>
          <a:noFill/>
          <a:ln/>
        </p:spPr>
        <p:txBody>
          <a:bodyPr wrap="square" rtlCol="0" anchor="t"/>
          <a:lstStyle/>
          <a:p>
            <a:pPr marL="0" indent="0">
              <a:lnSpc>
                <a:spcPts val="2835"/>
              </a:lnSpc>
              <a:buNone/>
            </a:pPr>
            <a:endParaRPr lang="en-US" sz="1772" dirty="0"/>
          </a:p>
        </p:txBody>
      </p:sp>
      <p:pic>
        <p:nvPicPr>
          <p:cNvPr id="7"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8" name="Text 5">
            <a:extLst>
              <a:ext uri="{FF2B5EF4-FFF2-40B4-BE49-F238E27FC236}">
                <a16:creationId xmlns:a16="http://schemas.microsoft.com/office/drawing/2014/main" id="{5BC89A54-E016-C645-AAD3-F6AF54A6632D}"/>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1147643" y="694075"/>
            <a:ext cx="12270902" cy="703302"/>
          </a:xfrm>
          <a:prstGeom prst="rect">
            <a:avLst/>
          </a:prstGeom>
          <a:noFill/>
          <a:ln/>
        </p:spPr>
        <p:txBody>
          <a:bodyPr wrap="none" rtlCol="0" anchor="t"/>
          <a:lstStyle/>
          <a:p>
            <a:pPr marL="0" indent="0" algn="ctr">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The Seven C's of Communication</a:t>
            </a:r>
            <a:endParaRPr lang="en-US" sz="4430" dirty="0"/>
          </a:p>
        </p:txBody>
      </p:sp>
      <p:sp>
        <p:nvSpPr>
          <p:cNvPr id="5" name="Text 3"/>
          <p:cNvSpPr/>
          <p:nvPr/>
        </p:nvSpPr>
        <p:spPr>
          <a:xfrm>
            <a:off x="1147643" y="1655782"/>
            <a:ext cx="12695158" cy="360045"/>
          </a:xfrm>
          <a:prstGeom prst="rect">
            <a:avLst/>
          </a:prstGeom>
          <a:noFill/>
          <a:ln/>
        </p:spPr>
        <p:txBody>
          <a:bodyPr wrap="none" rtlCol="0" anchor="t"/>
          <a:lstStyle/>
          <a:p>
            <a:pPr marL="342900" indent="-342900" algn="l">
              <a:lnSpc>
                <a:spcPts val="2835"/>
              </a:lnSpc>
              <a:buSzPct val="100000"/>
              <a:buChar char="•"/>
            </a:pPr>
            <a:r>
              <a:rPr lang="en-US" sz="2800" b="1" dirty="0">
                <a:solidFill>
                  <a:srgbClr val="49495A"/>
                </a:solidFill>
                <a:latin typeface="Open Sans" pitchFamily="34" charset="0"/>
                <a:ea typeface="Open Sans" pitchFamily="34" charset="-122"/>
                <a:cs typeface="Open Sans" pitchFamily="34" charset="-120"/>
              </a:rPr>
              <a:t>Content</a:t>
            </a:r>
            <a:r>
              <a:rPr lang="en-US" sz="2800" dirty="0">
                <a:solidFill>
                  <a:srgbClr val="49495A"/>
                </a:solidFill>
                <a:latin typeface="Open Sans" pitchFamily="34" charset="0"/>
                <a:ea typeface="Open Sans" pitchFamily="34" charset="-122"/>
                <a:cs typeface="Open Sans" pitchFamily="34" charset="-120"/>
              </a:rPr>
              <a:t> - The substance and meaning of the message being communicated.</a:t>
            </a:r>
            <a:endParaRPr lang="en-US" sz="2800" dirty="0"/>
          </a:p>
        </p:txBody>
      </p:sp>
      <p:sp>
        <p:nvSpPr>
          <p:cNvPr id="6" name="Text 4"/>
          <p:cNvSpPr/>
          <p:nvPr/>
        </p:nvSpPr>
        <p:spPr>
          <a:xfrm>
            <a:off x="1147643" y="2149759"/>
            <a:ext cx="12695158" cy="360045"/>
          </a:xfrm>
          <a:prstGeom prst="rect">
            <a:avLst/>
          </a:prstGeom>
          <a:noFill/>
          <a:ln/>
        </p:spPr>
        <p:txBody>
          <a:bodyPr wrap="none" rtlCol="0" anchor="t"/>
          <a:lstStyle/>
          <a:p>
            <a:pPr marL="342900" indent="-342900" algn="l">
              <a:lnSpc>
                <a:spcPts val="2835"/>
              </a:lnSpc>
              <a:buSzPct val="100000"/>
              <a:buChar char="•"/>
            </a:pPr>
            <a:r>
              <a:rPr lang="en-US" sz="2800" b="1" dirty="0">
                <a:solidFill>
                  <a:srgbClr val="49495A"/>
                </a:solidFill>
                <a:latin typeface="Open Sans" pitchFamily="34" charset="0"/>
                <a:ea typeface="Open Sans" pitchFamily="34" charset="-122"/>
                <a:cs typeface="Open Sans" pitchFamily="34" charset="-120"/>
              </a:rPr>
              <a:t>Context</a:t>
            </a:r>
            <a:r>
              <a:rPr lang="en-US" sz="2800" dirty="0">
                <a:solidFill>
                  <a:srgbClr val="49495A"/>
                </a:solidFill>
                <a:latin typeface="Open Sans" pitchFamily="34" charset="0"/>
                <a:ea typeface="Open Sans" pitchFamily="34" charset="-122"/>
                <a:cs typeface="Open Sans" pitchFamily="34" charset="-120"/>
              </a:rPr>
              <a:t> - The setting, situation, and circumstances that frame the communication.</a:t>
            </a:r>
            <a:endParaRPr lang="en-US" sz="2800" dirty="0"/>
          </a:p>
        </p:txBody>
      </p:sp>
      <p:sp>
        <p:nvSpPr>
          <p:cNvPr id="7" name="Text 5"/>
          <p:cNvSpPr/>
          <p:nvPr/>
        </p:nvSpPr>
        <p:spPr>
          <a:xfrm>
            <a:off x="1147643" y="2643736"/>
            <a:ext cx="12695158" cy="360045"/>
          </a:xfrm>
          <a:prstGeom prst="rect">
            <a:avLst/>
          </a:prstGeom>
          <a:noFill/>
          <a:ln/>
        </p:spPr>
        <p:txBody>
          <a:bodyPr wrap="none" rtlCol="0" anchor="t"/>
          <a:lstStyle/>
          <a:p>
            <a:pPr marL="342900" indent="-342900" algn="l">
              <a:lnSpc>
                <a:spcPts val="2835"/>
              </a:lnSpc>
              <a:buSzPct val="100000"/>
              <a:buChar char="•"/>
            </a:pPr>
            <a:r>
              <a:rPr lang="en-US" sz="2800" b="1" dirty="0">
                <a:solidFill>
                  <a:srgbClr val="49495A"/>
                </a:solidFill>
                <a:latin typeface="Open Sans" pitchFamily="34" charset="0"/>
                <a:ea typeface="Open Sans" pitchFamily="34" charset="-122"/>
                <a:cs typeface="Open Sans" pitchFamily="34" charset="-120"/>
              </a:rPr>
              <a:t>Channels</a:t>
            </a:r>
            <a:r>
              <a:rPr lang="en-US" sz="2800" dirty="0">
                <a:solidFill>
                  <a:srgbClr val="49495A"/>
                </a:solidFill>
                <a:latin typeface="Open Sans" pitchFamily="34" charset="0"/>
                <a:ea typeface="Open Sans" pitchFamily="34" charset="-122"/>
                <a:cs typeface="Open Sans" pitchFamily="34" charset="-120"/>
              </a:rPr>
              <a:t> - The method of transmission, such as verbal, written, or digital.</a:t>
            </a:r>
            <a:endParaRPr lang="en-US" sz="2800" dirty="0"/>
          </a:p>
        </p:txBody>
      </p:sp>
      <p:sp>
        <p:nvSpPr>
          <p:cNvPr id="8" name="Text 6"/>
          <p:cNvSpPr/>
          <p:nvPr/>
        </p:nvSpPr>
        <p:spPr>
          <a:xfrm>
            <a:off x="1147643" y="4511397"/>
            <a:ext cx="12695158" cy="360045"/>
          </a:xfrm>
          <a:prstGeom prst="rect">
            <a:avLst/>
          </a:prstGeom>
          <a:noFill/>
          <a:ln/>
        </p:spPr>
        <p:txBody>
          <a:bodyPr wrap="none" rtlCol="0" anchor="t"/>
          <a:lstStyle/>
          <a:p>
            <a:pPr marL="342900" indent="-342900" algn="l">
              <a:lnSpc>
                <a:spcPts val="2835"/>
              </a:lnSpc>
              <a:buSzPct val="100000"/>
              <a:buChar char="•"/>
            </a:pPr>
            <a:endParaRPr lang="en-US" sz="1772" dirty="0"/>
          </a:p>
        </p:txBody>
      </p:sp>
      <p:sp>
        <p:nvSpPr>
          <p:cNvPr id="9" name="Text 7"/>
          <p:cNvSpPr/>
          <p:nvPr/>
        </p:nvSpPr>
        <p:spPr>
          <a:xfrm>
            <a:off x="1147643" y="4950143"/>
            <a:ext cx="12695158" cy="360045"/>
          </a:xfrm>
          <a:prstGeom prst="rect">
            <a:avLst/>
          </a:prstGeom>
          <a:noFill/>
          <a:ln/>
        </p:spPr>
        <p:txBody>
          <a:bodyPr wrap="none" rtlCol="0" anchor="t"/>
          <a:lstStyle/>
          <a:p>
            <a:pPr marL="342900" indent="-342900" algn="l">
              <a:lnSpc>
                <a:spcPts val="2835"/>
              </a:lnSpc>
              <a:buSzPct val="100000"/>
              <a:buChar char="•"/>
            </a:pPr>
            <a:endParaRPr lang="en-US" sz="1772" dirty="0"/>
          </a:p>
        </p:txBody>
      </p:sp>
      <p:sp>
        <p:nvSpPr>
          <p:cNvPr id="10" name="Text 8"/>
          <p:cNvSpPr/>
          <p:nvPr/>
        </p:nvSpPr>
        <p:spPr>
          <a:xfrm>
            <a:off x="1147643" y="5388888"/>
            <a:ext cx="12695158" cy="360045"/>
          </a:xfrm>
          <a:prstGeom prst="rect">
            <a:avLst/>
          </a:prstGeom>
          <a:noFill/>
          <a:ln/>
        </p:spPr>
        <p:txBody>
          <a:bodyPr wrap="none" rtlCol="0" anchor="t"/>
          <a:lstStyle/>
          <a:p>
            <a:pPr marL="342900" indent="-342900" algn="l">
              <a:lnSpc>
                <a:spcPts val="2835"/>
              </a:lnSpc>
              <a:buSzPct val="100000"/>
              <a:buChar char="•"/>
            </a:pPr>
            <a:endParaRPr lang="en-US" sz="1772" dirty="0"/>
          </a:p>
        </p:txBody>
      </p:sp>
      <p:sp>
        <p:nvSpPr>
          <p:cNvPr id="11" name="Text 9"/>
          <p:cNvSpPr/>
          <p:nvPr/>
        </p:nvSpPr>
        <p:spPr>
          <a:xfrm>
            <a:off x="1147643" y="5827633"/>
            <a:ext cx="12695158" cy="360045"/>
          </a:xfrm>
          <a:prstGeom prst="rect">
            <a:avLst/>
          </a:prstGeom>
          <a:noFill/>
          <a:ln/>
        </p:spPr>
        <p:txBody>
          <a:bodyPr wrap="none" rtlCol="0" anchor="t"/>
          <a:lstStyle/>
          <a:p>
            <a:pPr marL="342900" indent="-342900" algn="l">
              <a:lnSpc>
                <a:spcPts val="2835"/>
              </a:lnSpc>
              <a:buSzPct val="100000"/>
              <a:buChar char="•"/>
            </a:pPr>
            <a:endParaRPr lang="en-US" sz="1772" dirty="0"/>
          </a:p>
        </p:txBody>
      </p:sp>
      <p:pic>
        <p:nvPicPr>
          <p:cNvPr id="12"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3" name="Text 5">
            <a:extLst>
              <a:ext uri="{FF2B5EF4-FFF2-40B4-BE49-F238E27FC236}">
                <a16:creationId xmlns:a16="http://schemas.microsoft.com/office/drawing/2014/main" id="{26CD772B-E0DF-DE4A-8187-33D355A24CFC}"/>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
        <p:nvSpPr>
          <p:cNvPr id="14" name="Text 5">
            <a:extLst>
              <a:ext uri="{FF2B5EF4-FFF2-40B4-BE49-F238E27FC236}">
                <a16:creationId xmlns:a16="http://schemas.microsoft.com/office/drawing/2014/main" id="{8B9DCD36-EF95-EC45-9157-F5C6CB1D048E}"/>
              </a:ext>
            </a:extLst>
          </p:cNvPr>
          <p:cNvSpPr/>
          <p:nvPr/>
        </p:nvSpPr>
        <p:spPr>
          <a:xfrm>
            <a:off x="1147643" y="3137713"/>
            <a:ext cx="12695158" cy="360045"/>
          </a:xfrm>
          <a:prstGeom prst="rect">
            <a:avLst/>
          </a:prstGeom>
          <a:noFill/>
          <a:ln/>
        </p:spPr>
        <p:txBody>
          <a:bodyPr wrap="none" rtlCol="0" anchor="t"/>
          <a:lstStyle/>
          <a:p>
            <a:pPr marL="342900" indent="-342900">
              <a:lnSpc>
                <a:spcPts val="2835"/>
              </a:lnSpc>
              <a:buSzPct val="100000"/>
              <a:buChar char="•"/>
            </a:pPr>
            <a:r>
              <a:rPr lang="en-US" sz="2800" b="1" dirty="0">
                <a:solidFill>
                  <a:srgbClr val="49495A"/>
                </a:solidFill>
                <a:latin typeface="Open Sans" pitchFamily="34" charset="0"/>
                <a:ea typeface="Open Sans" pitchFamily="34" charset="-122"/>
                <a:cs typeface="Open Sans" pitchFamily="34" charset="-120"/>
              </a:rPr>
              <a:t>Clarity</a:t>
            </a:r>
            <a:r>
              <a:rPr lang="en-US" sz="2800" dirty="0">
                <a:solidFill>
                  <a:srgbClr val="49495A"/>
                </a:solidFill>
                <a:latin typeface="Open Sans" pitchFamily="34" charset="0"/>
                <a:ea typeface="Open Sans" pitchFamily="34" charset="-122"/>
                <a:cs typeface="Open Sans" pitchFamily="34" charset="-120"/>
              </a:rPr>
              <a:t> - Ensuring the message is understandable and free of ambiguity.</a:t>
            </a:r>
            <a:endParaRPr lang="en-US" sz="2800" dirty="0"/>
          </a:p>
        </p:txBody>
      </p:sp>
      <p:sp>
        <p:nvSpPr>
          <p:cNvPr id="15" name="Text 5">
            <a:extLst>
              <a:ext uri="{FF2B5EF4-FFF2-40B4-BE49-F238E27FC236}">
                <a16:creationId xmlns:a16="http://schemas.microsoft.com/office/drawing/2014/main" id="{80060D29-FC96-DB42-8B82-99AC83BAA602}"/>
              </a:ext>
            </a:extLst>
          </p:cNvPr>
          <p:cNvSpPr/>
          <p:nvPr/>
        </p:nvSpPr>
        <p:spPr>
          <a:xfrm>
            <a:off x="1147643" y="3630454"/>
            <a:ext cx="12695158" cy="360045"/>
          </a:xfrm>
          <a:prstGeom prst="rect">
            <a:avLst/>
          </a:prstGeom>
          <a:noFill/>
          <a:ln/>
        </p:spPr>
        <p:txBody>
          <a:bodyPr wrap="none" rtlCol="0" anchor="t"/>
          <a:lstStyle/>
          <a:p>
            <a:pPr marL="342900" indent="-342900">
              <a:lnSpc>
                <a:spcPts val="2835"/>
              </a:lnSpc>
              <a:buSzPct val="100000"/>
              <a:buChar char="•"/>
            </a:pPr>
            <a:r>
              <a:rPr lang="en-US" sz="2800" b="1" dirty="0">
                <a:solidFill>
                  <a:srgbClr val="49495A"/>
                </a:solidFill>
                <a:latin typeface="Open Sans" pitchFamily="34" charset="0"/>
                <a:ea typeface="Open Sans" pitchFamily="34" charset="-122"/>
                <a:cs typeface="Open Sans" pitchFamily="34" charset="-120"/>
              </a:rPr>
              <a:t>Composition</a:t>
            </a:r>
            <a:r>
              <a:rPr lang="en-US" sz="2800" dirty="0">
                <a:solidFill>
                  <a:srgbClr val="49495A"/>
                </a:solidFill>
                <a:latin typeface="Open Sans" pitchFamily="34" charset="0"/>
                <a:ea typeface="Open Sans" pitchFamily="34" charset="-122"/>
                <a:cs typeface="Open Sans" pitchFamily="34" charset="-120"/>
              </a:rPr>
              <a:t> - The structure and organization of the communication.</a:t>
            </a:r>
            <a:endParaRPr lang="en-US" sz="2800" dirty="0"/>
          </a:p>
        </p:txBody>
      </p:sp>
      <p:sp>
        <p:nvSpPr>
          <p:cNvPr id="16" name="Text 5">
            <a:extLst>
              <a:ext uri="{FF2B5EF4-FFF2-40B4-BE49-F238E27FC236}">
                <a16:creationId xmlns:a16="http://schemas.microsoft.com/office/drawing/2014/main" id="{A6A7E5D5-F21D-6A44-AD9C-AB977658AA82}"/>
              </a:ext>
            </a:extLst>
          </p:cNvPr>
          <p:cNvSpPr/>
          <p:nvPr/>
        </p:nvSpPr>
        <p:spPr>
          <a:xfrm>
            <a:off x="1147643" y="4123195"/>
            <a:ext cx="12695158" cy="360045"/>
          </a:xfrm>
          <a:prstGeom prst="rect">
            <a:avLst/>
          </a:prstGeom>
          <a:noFill/>
          <a:ln/>
        </p:spPr>
        <p:txBody>
          <a:bodyPr wrap="none" rtlCol="0" anchor="t"/>
          <a:lstStyle/>
          <a:p>
            <a:pPr marL="342900" indent="-342900">
              <a:lnSpc>
                <a:spcPts val="2835"/>
              </a:lnSpc>
              <a:buSzPct val="100000"/>
              <a:buChar char="•"/>
            </a:pPr>
            <a:r>
              <a:rPr lang="en-US" sz="2800" b="1" dirty="0">
                <a:solidFill>
                  <a:srgbClr val="49495A"/>
                </a:solidFill>
                <a:latin typeface="Open Sans" pitchFamily="34" charset="0"/>
                <a:ea typeface="Open Sans" pitchFamily="34" charset="-122"/>
                <a:cs typeface="Open Sans" pitchFamily="34" charset="-120"/>
              </a:rPr>
              <a:t>Contrast</a:t>
            </a:r>
            <a:r>
              <a:rPr lang="en-US" sz="2800" dirty="0">
                <a:solidFill>
                  <a:srgbClr val="49495A"/>
                </a:solidFill>
                <a:latin typeface="Open Sans" pitchFamily="34" charset="0"/>
                <a:ea typeface="Open Sans" pitchFamily="34" charset="-122"/>
                <a:cs typeface="Open Sans" pitchFamily="34" charset="-120"/>
              </a:rPr>
              <a:t> - Using visual elements to highlight important information.</a:t>
            </a:r>
            <a:endParaRPr lang="en-US" sz="2800" dirty="0"/>
          </a:p>
        </p:txBody>
      </p:sp>
      <p:sp>
        <p:nvSpPr>
          <p:cNvPr id="18" name="Text 5">
            <a:extLst>
              <a:ext uri="{FF2B5EF4-FFF2-40B4-BE49-F238E27FC236}">
                <a16:creationId xmlns:a16="http://schemas.microsoft.com/office/drawing/2014/main" id="{19ED9911-CE73-304C-89B7-1BA936AE1B44}"/>
              </a:ext>
            </a:extLst>
          </p:cNvPr>
          <p:cNvSpPr/>
          <p:nvPr/>
        </p:nvSpPr>
        <p:spPr>
          <a:xfrm>
            <a:off x="1147643" y="4641701"/>
            <a:ext cx="12695158" cy="360045"/>
          </a:xfrm>
          <a:prstGeom prst="rect">
            <a:avLst/>
          </a:prstGeom>
          <a:noFill/>
          <a:ln/>
        </p:spPr>
        <p:txBody>
          <a:bodyPr wrap="none" rtlCol="0" anchor="t"/>
          <a:lstStyle/>
          <a:p>
            <a:pPr marL="342900" indent="-342900">
              <a:lnSpc>
                <a:spcPts val="2835"/>
              </a:lnSpc>
              <a:buSzPct val="100000"/>
              <a:buChar char="•"/>
            </a:pPr>
            <a:r>
              <a:rPr lang="en-US" sz="2800" b="1" dirty="0">
                <a:solidFill>
                  <a:srgbClr val="49495A"/>
                </a:solidFill>
                <a:latin typeface="Open Sans" pitchFamily="34" charset="0"/>
                <a:ea typeface="Open Sans" pitchFamily="34" charset="-122"/>
                <a:cs typeface="Open Sans" pitchFamily="34" charset="-120"/>
              </a:rPr>
              <a:t>Consistency</a:t>
            </a:r>
            <a:r>
              <a:rPr lang="en-US" sz="2800" dirty="0">
                <a:solidFill>
                  <a:srgbClr val="49495A"/>
                </a:solidFill>
                <a:latin typeface="Open Sans" pitchFamily="34" charset="0"/>
                <a:ea typeface="Open Sans" pitchFamily="34" charset="-122"/>
                <a:cs typeface="Open Sans" pitchFamily="34" charset="-120"/>
              </a:rPr>
              <a:t> - Maintaining a coherent and recognizable style across communications.</a:t>
            </a:r>
            <a:endParaRPr lang="en-US" sz="2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304800"/>
            <a:ext cx="14630400" cy="8229600"/>
          </a:xfrm>
          <a:prstGeom prst="rect">
            <a:avLst/>
          </a:prstGeom>
          <a:solidFill>
            <a:srgbClr val="FBFAFF"/>
          </a:solidFill>
          <a:ln/>
        </p:spPr>
      </p:sp>
      <p:sp>
        <p:nvSpPr>
          <p:cNvPr id="4" name="Text 2"/>
          <p:cNvSpPr/>
          <p:nvPr/>
        </p:nvSpPr>
        <p:spPr>
          <a:xfrm>
            <a:off x="787598" y="1124664"/>
            <a:ext cx="13055203" cy="1406604"/>
          </a:xfrm>
          <a:prstGeom prst="rect">
            <a:avLst/>
          </a:prstGeom>
          <a:noFill/>
          <a:ln/>
        </p:spPr>
        <p:txBody>
          <a:bodyPr wrap="squar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The Importance of Content in Communication</a:t>
            </a:r>
            <a:endParaRPr lang="en-US" sz="4430" dirty="0"/>
          </a:p>
        </p:txBody>
      </p:sp>
      <p:sp>
        <p:nvSpPr>
          <p:cNvPr id="5" name="Text 3"/>
          <p:cNvSpPr/>
          <p:nvPr/>
        </p:nvSpPr>
        <p:spPr>
          <a:xfrm>
            <a:off x="787598" y="3093839"/>
            <a:ext cx="2851904" cy="703183"/>
          </a:xfrm>
          <a:prstGeom prst="rect">
            <a:avLst/>
          </a:prstGeom>
          <a:noFill/>
          <a:ln/>
        </p:spPr>
        <p:txBody>
          <a:bodyPr wrap="squar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Defining Your Message</a:t>
            </a:r>
            <a:endParaRPr lang="en-US" sz="2215" dirty="0"/>
          </a:p>
        </p:txBody>
      </p:sp>
      <p:sp>
        <p:nvSpPr>
          <p:cNvPr id="6" name="Text 4"/>
          <p:cNvSpPr/>
          <p:nvPr/>
        </p:nvSpPr>
        <p:spPr>
          <a:xfrm>
            <a:off x="787598" y="4022050"/>
            <a:ext cx="2851904" cy="288036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The content of your communication is the most crucial element. Start by identifying your key message - what do you want your audience to understand and remember?</a:t>
            </a:r>
            <a:endParaRPr lang="en-US" sz="1772" dirty="0"/>
          </a:p>
        </p:txBody>
      </p:sp>
      <p:sp>
        <p:nvSpPr>
          <p:cNvPr id="7" name="Text 5"/>
          <p:cNvSpPr/>
          <p:nvPr/>
        </p:nvSpPr>
        <p:spPr>
          <a:xfrm>
            <a:off x="4196239" y="3093839"/>
            <a:ext cx="2851904" cy="703183"/>
          </a:xfrm>
          <a:prstGeom prst="rect">
            <a:avLst/>
          </a:prstGeom>
          <a:noFill/>
          <a:ln/>
        </p:spPr>
        <p:txBody>
          <a:bodyPr wrap="squar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Tailoring to the Audience</a:t>
            </a:r>
            <a:endParaRPr lang="en-US" sz="2215" dirty="0"/>
          </a:p>
        </p:txBody>
      </p:sp>
      <p:sp>
        <p:nvSpPr>
          <p:cNvPr id="8" name="Text 6"/>
          <p:cNvSpPr/>
          <p:nvPr/>
        </p:nvSpPr>
        <p:spPr>
          <a:xfrm>
            <a:off x="4196239" y="4022050"/>
            <a:ext cx="2851904" cy="216027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Knowing your audience is essential. Craft the content to match their needs, values, and level of understanding to ensure your message resonates.</a:t>
            </a:r>
            <a:endParaRPr lang="en-US" sz="1772" dirty="0"/>
          </a:p>
        </p:txBody>
      </p:sp>
      <p:sp>
        <p:nvSpPr>
          <p:cNvPr id="9" name="Text 7"/>
          <p:cNvSpPr/>
          <p:nvPr/>
        </p:nvSpPr>
        <p:spPr>
          <a:xfrm>
            <a:off x="7604879" y="3093839"/>
            <a:ext cx="2851904" cy="871611"/>
          </a:xfrm>
          <a:prstGeom prst="rect">
            <a:avLst/>
          </a:prstGeom>
          <a:noFill/>
          <a:ln/>
        </p:spPr>
        <p:txBody>
          <a:bodyPr wrap="squar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Providing Necessary Information</a:t>
            </a:r>
            <a:endParaRPr lang="en-US" sz="2215" dirty="0"/>
          </a:p>
        </p:txBody>
      </p:sp>
      <p:sp>
        <p:nvSpPr>
          <p:cNvPr id="10" name="Text 8"/>
          <p:cNvSpPr/>
          <p:nvPr/>
        </p:nvSpPr>
        <p:spPr>
          <a:xfrm>
            <a:off x="7604879" y="3965450"/>
            <a:ext cx="2851904" cy="252031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Ensure your content covers all the relevant details and facts required for your audience to comprehend the full meaning and significance of your message.</a:t>
            </a:r>
            <a:endParaRPr lang="en-US" sz="1772" dirty="0"/>
          </a:p>
        </p:txBody>
      </p:sp>
      <p:sp>
        <p:nvSpPr>
          <p:cNvPr id="11" name="Text 9"/>
          <p:cNvSpPr/>
          <p:nvPr/>
        </p:nvSpPr>
        <p:spPr>
          <a:xfrm>
            <a:off x="11013519" y="3093839"/>
            <a:ext cx="2851904" cy="1054775"/>
          </a:xfrm>
          <a:prstGeom prst="rect">
            <a:avLst/>
          </a:prstGeom>
          <a:noFill/>
          <a:ln/>
        </p:spPr>
        <p:txBody>
          <a:bodyPr wrap="squar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Achieving Your Communication Goal</a:t>
            </a:r>
            <a:endParaRPr lang="en-US" sz="2215" dirty="0"/>
          </a:p>
        </p:txBody>
      </p:sp>
      <p:sp>
        <p:nvSpPr>
          <p:cNvPr id="12" name="Text 10"/>
          <p:cNvSpPr/>
          <p:nvPr/>
        </p:nvSpPr>
        <p:spPr>
          <a:xfrm>
            <a:off x="10990897" y="3965450"/>
            <a:ext cx="2851904" cy="216027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Whether your aim is to inform, persuade, or entertain, the content must be aligned to successfully accomplish your intended purpose.</a:t>
            </a:r>
            <a:endParaRPr lang="en-US" sz="1772" dirty="0"/>
          </a:p>
        </p:txBody>
      </p:sp>
      <p:pic>
        <p:nvPicPr>
          <p:cNvPr id="13"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4" name="Text 5">
            <a:extLst>
              <a:ext uri="{FF2B5EF4-FFF2-40B4-BE49-F238E27FC236}">
                <a16:creationId xmlns:a16="http://schemas.microsoft.com/office/drawing/2014/main" id="{CB6A1AEE-FC2A-1141-8A7B-082FBE023B2E}"/>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1259174"/>
            <a:ext cx="13055203" cy="5696262"/>
          </a:xfrm>
          <a:prstGeom prst="rect">
            <a:avLst/>
          </a:prstGeom>
          <a:noFill/>
          <a:ln/>
        </p:spPr>
        <p:txBody>
          <a:bodyPr wrap="square" rtlCol="0" anchor="t"/>
          <a:lstStyle/>
          <a:p>
            <a:pPr marL="0" indent="0" algn="just">
              <a:lnSpc>
                <a:spcPct val="150000"/>
              </a:lnSpc>
              <a:buNone/>
            </a:pPr>
            <a:r>
              <a:rPr lang="en-US" sz="3400" dirty="0">
                <a:solidFill>
                  <a:srgbClr val="FF0000"/>
                </a:solidFill>
                <a:latin typeface="Open Sans" pitchFamily="34" charset="0"/>
                <a:ea typeface="Open Sans" pitchFamily="34" charset="-122"/>
                <a:cs typeface="Open Sans" pitchFamily="34" charset="-120"/>
              </a:rPr>
              <a:t>The content </a:t>
            </a:r>
            <a:r>
              <a:rPr lang="en-US" sz="3400" dirty="0">
                <a:solidFill>
                  <a:srgbClr val="49495A"/>
                </a:solidFill>
                <a:latin typeface="Open Sans" pitchFamily="34" charset="0"/>
                <a:ea typeface="Open Sans" pitchFamily="34" charset="-122"/>
                <a:cs typeface="Open Sans" pitchFamily="34" charset="-120"/>
              </a:rPr>
              <a:t>of a message is the most crucial factor in determining the effectiveness of communication. What you want your audience to remember and take away is the foundation of your communication. Before crafting your message, you must clearly define your primary objective and ensure the content is tailored to address it. Gather the necessary information, structure it logically, and present it in a way that resonates with your audience's values and needs.</a:t>
            </a:r>
            <a:endParaRPr lang="en-US" sz="3400" dirty="0"/>
          </a:p>
        </p:txBody>
      </p:sp>
      <p:pic>
        <p:nvPicPr>
          <p:cNvPr id="5"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6" name="Text 5">
            <a:extLst>
              <a:ext uri="{FF2B5EF4-FFF2-40B4-BE49-F238E27FC236}">
                <a16:creationId xmlns:a16="http://schemas.microsoft.com/office/drawing/2014/main" id="{008681A2-F49A-7048-85EA-12EDAB429D6C}"/>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7" y="593071"/>
            <a:ext cx="13055203" cy="721227"/>
          </a:xfrm>
          <a:prstGeom prst="rect">
            <a:avLst/>
          </a:prstGeom>
          <a:noFill/>
          <a:ln/>
        </p:spPr>
        <p:txBody>
          <a:bodyPr wrap="square" rtlCol="0" anchor="t"/>
          <a:lstStyle/>
          <a:p>
            <a:pPr marL="0" indent="0" algn="ctr">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The Importance of Context in Communication</a:t>
            </a:r>
            <a:endParaRPr lang="en-US" sz="4430" dirty="0"/>
          </a:p>
        </p:txBody>
      </p:sp>
      <p:sp>
        <p:nvSpPr>
          <p:cNvPr id="5" name="Text 3"/>
          <p:cNvSpPr/>
          <p:nvPr/>
        </p:nvSpPr>
        <p:spPr>
          <a:xfrm>
            <a:off x="787598" y="1685580"/>
            <a:ext cx="13055203" cy="5749703"/>
          </a:xfrm>
          <a:prstGeom prst="rect">
            <a:avLst/>
          </a:prstGeom>
          <a:noFill/>
          <a:ln/>
        </p:spPr>
        <p:txBody>
          <a:bodyPr wrap="square" rtlCol="0" anchor="t"/>
          <a:lstStyle/>
          <a:p>
            <a:pPr marL="0" indent="0" algn="just">
              <a:buNone/>
            </a:pPr>
            <a:r>
              <a:rPr lang="en-US" sz="2800" dirty="0">
                <a:solidFill>
                  <a:srgbClr val="49495A"/>
                </a:solidFill>
                <a:latin typeface="Open Sans" pitchFamily="34" charset="0"/>
                <a:ea typeface="Open Sans" pitchFamily="34" charset="-122"/>
                <a:cs typeface="Open Sans" pitchFamily="34" charset="-120"/>
              </a:rPr>
              <a:t>The context in which communication takes place is crucial for its effectiveness. It provides the necessary background, setting, and circumstances that frame the message. A clear understanding of the context allows the communicator to tailor the content, tone, and approach to best resonate with the target audience.</a:t>
            </a:r>
          </a:p>
          <a:p>
            <a:pPr marL="0" indent="0" algn="just">
              <a:buNone/>
            </a:pPr>
            <a:endParaRPr lang="en-US" sz="2800" dirty="0">
              <a:solidFill>
                <a:srgbClr val="49495A"/>
              </a:solidFill>
              <a:latin typeface="Open Sans" pitchFamily="34" charset="0"/>
              <a:ea typeface="Open Sans" pitchFamily="34" charset="-122"/>
              <a:cs typeface="Open Sans" pitchFamily="34" charset="-120"/>
            </a:endParaRPr>
          </a:p>
          <a:p>
            <a:pPr algn="just"/>
            <a:r>
              <a:rPr lang="en-US" sz="2800" b="1" dirty="0">
                <a:solidFill>
                  <a:srgbClr val="49495A"/>
                </a:solidFill>
                <a:latin typeface="Open Sans" pitchFamily="34" charset="0"/>
                <a:ea typeface="Open Sans" pitchFamily="34" charset="-122"/>
                <a:cs typeface="Open Sans" pitchFamily="34" charset="-120"/>
              </a:rPr>
              <a:t>Identify the Situation:</a:t>
            </a:r>
            <a:r>
              <a:rPr lang="en-US" sz="2800" dirty="0">
                <a:solidFill>
                  <a:srgbClr val="49495A"/>
                </a:solidFill>
                <a:latin typeface="Open Sans" pitchFamily="34" charset="0"/>
                <a:ea typeface="Open Sans" pitchFamily="34" charset="-122"/>
                <a:cs typeface="Open Sans" pitchFamily="34" charset="-120"/>
              </a:rPr>
              <a:t> Before crafting your communication, ask yourself - do you fully grasp the existing context? Are there any underlying issues or unspoken factors that could impact the reception of your message?</a:t>
            </a:r>
          </a:p>
          <a:p>
            <a:pPr algn="just"/>
            <a:endParaRPr lang="en-US" sz="2800" dirty="0">
              <a:solidFill>
                <a:srgbClr val="49495A"/>
              </a:solidFill>
              <a:latin typeface="Open Sans" pitchFamily="34" charset="0"/>
              <a:ea typeface="Open Sans" pitchFamily="34" charset="-122"/>
            </a:endParaRPr>
          </a:p>
          <a:p>
            <a:pPr algn="just"/>
            <a:r>
              <a:rPr lang="en-US" sz="2800" b="1" dirty="0">
                <a:solidFill>
                  <a:srgbClr val="49495A"/>
                </a:solidFill>
                <a:latin typeface="Open Sans" pitchFamily="34" charset="0"/>
                <a:ea typeface="Open Sans" pitchFamily="34" charset="-122"/>
                <a:cs typeface="Open Sans" pitchFamily="34" charset="-120"/>
              </a:rPr>
              <a:t>Adapt to the Environment:</a:t>
            </a:r>
            <a:r>
              <a:rPr lang="en-US" sz="2800" dirty="0">
                <a:solidFill>
                  <a:srgbClr val="49495A"/>
                </a:solidFill>
                <a:latin typeface="Open Sans" pitchFamily="34" charset="0"/>
                <a:ea typeface="Open Sans" pitchFamily="34" charset="-122"/>
                <a:cs typeface="Open Sans" pitchFamily="34" charset="-120"/>
              </a:rPr>
              <a:t> Consider the physical environment, social dynamics, and cultural norms that will shape how your message is perceived. Adjust your communication style and content accordingly to create the most favorable conditions for engagement and understanding.</a:t>
            </a:r>
            <a:endParaRPr lang="en-US" sz="2800" dirty="0"/>
          </a:p>
          <a:p>
            <a:pPr>
              <a:lnSpc>
                <a:spcPts val="2835"/>
              </a:lnSpc>
            </a:pPr>
            <a:endParaRPr lang="en-US" sz="1772" dirty="0"/>
          </a:p>
          <a:p>
            <a:pPr marL="0" indent="0">
              <a:lnSpc>
                <a:spcPts val="2835"/>
              </a:lnSpc>
              <a:buNone/>
            </a:pPr>
            <a:endParaRPr lang="en-US" sz="1772" dirty="0"/>
          </a:p>
        </p:txBody>
      </p:sp>
      <p:sp>
        <p:nvSpPr>
          <p:cNvPr id="6" name="Text 4"/>
          <p:cNvSpPr/>
          <p:nvPr/>
        </p:nvSpPr>
        <p:spPr>
          <a:xfrm>
            <a:off x="787598" y="4683085"/>
            <a:ext cx="13055203" cy="720090"/>
          </a:xfrm>
          <a:prstGeom prst="rect">
            <a:avLst/>
          </a:prstGeom>
          <a:noFill/>
          <a:ln/>
        </p:spPr>
        <p:txBody>
          <a:bodyPr wrap="square" rtlCol="0" anchor="t"/>
          <a:lstStyle/>
          <a:p>
            <a:pPr marL="0" indent="0">
              <a:lnSpc>
                <a:spcPts val="2835"/>
              </a:lnSpc>
              <a:buNone/>
            </a:pPr>
            <a:endParaRPr lang="en-US" sz="1772" dirty="0"/>
          </a:p>
        </p:txBody>
      </p:sp>
      <p:sp>
        <p:nvSpPr>
          <p:cNvPr id="7" name="Text 5"/>
          <p:cNvSpPr/>
          <p:nvPr/>
        </p:nvSpPr>
        <p:spPr>
          <a:xfrm>
            <a:off x="787598" y="5656302"/>
            <a:ext cx="13055203" cy="1080135"/>
          </a:xfrm>
          <a:prstGeom prst="rect">
            <a:avLst/>
          </a:prstGeom>
          <a:noFill/>
          <a:ln/>
        </p:spPr>
        <p:txBody>
          <a:bodyPr wrap="square" rtlCol="0" anchor="t"/>
          <a:lstStyle/>
          <a:p>
            <a:pPr marL="0" indent="0">
              <a:lnSpc>
                <a:spcPts val="2835"/>
              </a:lnSpc>
              <a:buNone/>
            </a:pPr>
            <a:endParaRPr lang="en-US" sz="1772" dirty="0"/>
          </a:p>
        </p:txBody>
      </p:sp>
      <p:pic>
        <p:nvPicPr>
          <p:cNvPr id="8"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9" name="Text 5">
            <a:extLst>
              <a:ext uri="{FF2B5EF4-FFF2-40B4-BE49-F238E27FC236}">
                <a16:creationId xmlns:a16="http://schemas.microsoft.com/office/drawing/2014/main" id="{E9D778E5-C9A5-634A-AA53-065152BD338C}"/>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499944"/>
            <a:ext cx="12972469" cy="703302"/>
          </a:xfrm>
          <a:prstGeom prst="rect">
            <a:avLst/>
          </a:prstGeom>
          <a:noFill/>
          <a:ln/>
        </p:spPr>
        <p:txBody>
          <a:bodyPr wrap="none" rtlCol="0" anchor="t"/>
          <a:lstStyle/>
          <a:p>
            <a:pPr marL="0" indent="0" algn="ctr">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Communication Channels</a:t>
            </a:r>
            <a:endParaRPr lang="en-US" sz="4430" dirty="0"/>
          </a:p>
        </p:txBody>
      </p:sp>
      <p:sp>
        <p:nvSpPr>
          <p:cNvPr id="5" name="Text 3"/>
          <p:cNvSpPr/>
          <p:nvPr/>
        </p:nvSpPr>
        <p:spPr>
          <a:xfrm>
            <a:off x="886749" y="1703190"/>
            <a:ext cx="13055203" cy="2222182"/>
          </a:xfrm>
          <a:prstGeom prst="rect">
            <a:avLst/>
          </a:prstGeom>
          <a:noFill/>
          <a:ln/>
        </p:spPr>
        <p:txBody>
          <a:bodyPr wrap="square" rtlCol="0" anchor="t"/>
          <a:lstStyle/>
          <a:p>
            <a:pPr marL="0" indent="0" algn="just">
              <a:lnSpc>
                <a:spcPct val="150000"/>
              </a:lnSpc>
              <a:buNone/>
            </a:pPr>
            <a:r>
              <a:rPr lang="en-US" sz="2400" dirty="0">
                <a:solidFill>
                  <a:srgbClr val="49495A"/>
                </a:solidFill>
                <a:latin typeface="Open Sans" pitchFamily="34" charset="0"/>
                <a:ea typeface="Open Sans" pitchFamily="34" charset="-122"/>
                <a:cs typeface="Open Sans" pitchFamily="34" charset="-120"/>
              </a:rPr>
              <a:t>Effective communication relies on utilizing established channels that the receiver already uses and respects. Different channels have unique effects and serve different stages of the communication process. Introducing new channels can be challenging, so it's crucial to select the right medium for your message.</a:t>
            </a:r>
            <a:endParaRPr lang="en-US" sz="2400" dirty="0"/>
          </a:p>
        </p:txBody>
      </p:sp>
      <p:sp>
        <p:nvSpPr>
          <p:cNvPr id="6" name="Text 4"/>
          <p:cNvSpPr/>
          <p:nvPr/>
        </p:nvSpPr>
        <p:spPr>
          <a:xfrm>
            <a:off x="1147643" y="4199215"/>
            <a:ext cx="12695158" cy="720090"/>
          </a:xfrm>
          <a:prstGeom prst="rect">
            <a:avLst/>
          </a:prstGeom>
          <a:noFill/>
          <a:ln/>
        </p:spPr>
        <p:txBody>
          <a:bodyPr wrap="square" rtlCol="0" anchor="t"/>
          <a:lstStyle/>
          <a:p>
            <a:pPr marL="342900" indent="-342900" algn="l">
              <a:lnSpc>
                <a:spcPts val="2835"/>
              </a:lnSpc>
              <a:buSzPct val="100000"/>
              <a:buChar char="•"/>
            </a:pPr>
            <a:r>
              <a:rPr lang="en-US" sz="2000" b="1" dirty="0">
                <a:solidFill>
                  <a:srgbClr val="49495A"/>
                </a:solidFill>
                <a:latin typeface="Open Sans" pitchFamily="34" charset="0"/>
                <a:ea typeface="Open Sans" pitchFamily="34" charset="-122"/>
                <a:cs typeface="Open Sans" pitchFamily="34" charset="-120"/>
              </a:rPr>
              <a:t>Leverage Existing Channels:</a:t>
            </a:r>
            <a:r>
              <a:rPr lang="en-US" sz="2000" dirty="0">
                <a:solidFill>
                  <a:srgbClr val="49495A"/>
                </a:solidFill>
                <a:latin typeface="Open Sans" pitchFamily="34" charset="0"/>
                <a:ea typeface="Open Sans" pitchFamily="34" charset="-122"/>
                <a:cs typeface="Open Sans" pitchFamily="34" charset="-120"/>
              </a:rPr>
              <a:t> Identify the communication channels your audience already uses and prefers, such as email, social media, or face-to-face interactions.</a:t>
            </a:r>
            <a:endParaRPr lang="en-US" sz="2000" dirty="0"/>
          </a:p>
        </p:txBody>
      </p:sp>
      <p:sp>
        <p:nvSpPr>
          <p:cNvPr id="7" name="Text 5"/>
          <p:cNvSpPr/>
          <p:nvPr/>
        </p:nvSpPr>
        <p:spPr>
          <a:xfrm>
            <a:off x="1147643" y="4998006"/>
            <a:ext cx="12695158" cy="720090"/>
          </a:xfrm>
          <a:prstGeom prst="rect">
            <a:avLst/>
          </a:prstGeom>
          <a:noFill/>
          <a:ln/>
        </p:spPr>
        <p:txBody>
          <a:bodyPr wrap="square" rtlCol="0" anchor="t"/>
          <a:lstStyle/>
          <a:p>
            <a:pPr marL="342900" indent="-342900" algn="l">
              <a:lnSpc>
                <a:spcPts val="2835"/>
              </a:lnSpc>
              <a:buSzPct val="100000"/>
              <a:buChar char="•"/>
            </a:pPr>
            <a:r>
              <a:rPr lang="en-US" sz="2000" b="1" dirty="0">
                <a:solidFill>
                  <a:srgbClr val="49495A"/>
                </a:solidFill>
                <a:latin typeface="Open Sans" pitchFamily="34" charset="0"/>
                <a:ea typeface="Open Sans" pitchFamily="34" charset="-122"/>
                <a:cs typeface="Open Sans" pitchFamily="34" charset="-120"/>
              </a:rPr>
              <a:t>Match the Channel to the Message:</a:t>
            </a:r>
            <a:r>
              <a:rPr lang="en-US" sz="2000" dirty="0">
                <a:solidFill>
                  <a:srgbClr val="49495A"/>
                </a:solidFill>
                <a:latin typeface="Open Sans" pitchFamily="34" charset="0"/>
                <a:ea typeface="Open Sans" pitchFamily="34" charset="-122"/>
                <a:cs typeface="Open Sans" pitchFamily="34" charset="-120"/>
              </a:rPr>
              <a:t> Choose the communication channel that best suits the content, tone, and purpose of your message for maximum impact.</a:t>
            </a:r>
            <a:endParaRPr lang="en-US" sz="2000" dirty="0"/>
          </a:p>
        </p:txBody>
      </p:sp>
      <p:sp>
        <p:nvSpPr>
          <p:cNvPr id="8" name="Text 6"/>
          <p:cNvSpPr/>
          <p:nvPr/>
        </p:nvSpPr>
        <p:spPr>
          <a:xfrm>
            <a:off x="1147643" y="5796796"/>
            <a:ext cx="12695158" cy="720090"/>
          </a:xfrm>
          <a:prstGeom prst="rect">
            <a:avLst/>
          </a:prstGeom>
          <a:noFill/>
          <a:ln/>
        </p:spPr>
        <p:txBody>
          <a:bodyPr wrap="square" rtlCol="0" anchor="t"/>
          <a:lstStyle/>
          <a:p>
            <a:pPr marL="342900" indent="-342900" algn="l">
              <a:lnSpc>
                <a:spcPts val="2835"/>
              </a:lnSpc>
              <a:buSzPct val="100000"/>
              <a:buChar char="•"/>
            </a:pPr>
            <a:r>
              <a:rPr lang="en-US" sz="2000" b="1" dirty="0">
                <a:solidFill>
                  <a:srgbClr val="49495A"/>
                </a:solidFill>
                <a:latin typeface="Open Sans" pitchFamily="34" charset="0"/>
                <a:ea typeface="Open Sans" pitchFamily="34" charset="-122"/>
                <a:cs typeface="Open Sans" pitchFamily="34" charset="-120"/>
              </a:rPr>
              <a:t>Consider the Diffusion Process:</a:t>
            </a:r>
            <a:r>
              <a:rPr lang="en-US" sz="2000" dirty="0">
                <a:solidFill>
                  <a:srgbClr val="49495A"/>
                </a:solidFill>
                <a:latin typeface="Open Sans" pitchFamily="34" charset="0"/>
                <a:ea typeface="Open Sans" pitchFamily="34" charset="-122"/>
                <a:cs typeface="Open Sans" pitchFamily="34" charset="-120"/>
              </a:rPr>
              <a:t> Utilize different channels at various stages of the communication process, from initial awareness to deeper engagement and action.</a:t>
            </a:r>
            <a:endParaRPr lang="en-US" sz="2000" dirty="0"/>
          </a:p>
        </p:txBody>
      </p:sp>
      <p:pic>
        <p:nvPicPr>
          <p:cNvPr id="9"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0" name="Text 5">
            <a:extLst>
              <a:ext uri="{FF2B5EF4-FFF2-40B4-BE49-F238E27FC236}">
                <a16:creationId xmlns:a16="http://schemas.microsoft.com/office/drawing/2014/main" id="{9CE099D0-C05E-3A45-9523-4359D0ABA870}"/>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1556385"/>
            <a:ext cx="13055203" cy="1406604"/>
          </a:xfrm>
          <a:prstGeom prst="rect">
            <a:avLst/>
          </a:prstGeom>
          <a:noFill/>
          <a:ln/>
        </p:spPr>
        <p:txBody>
          <a:bodyPr wrap="square" rtlCol="0" anchor="t"/>
          <a:lstStyle/>
          <a:p>
            <a:pPr marL="0" indent="0" algn="ctr">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The Importance of Clarity in Communication</a:t>
            </a:r>
            <a:endParaRPr lang="en-US" sz="4430" dirty="0"/>
          </a:p>
        </p:txBody>
      </p:sp>
      <p:sp>
        <p:nvSpPr>
          <p:cNvPr id="5" name="Shape 3"/>
          <p:cNvSpPr/>
          <p:nvPr/>
        </p:nvSpPr>
        <p:spPr>
          <a:xfrm>
            <a:off x="787598" y="3666173"/>
            <a:ext cx="506373" cy="506373"/>
          </a:xfrm>
          <a:prstGeom prst="roundRect">
            <a:avLst>
              <a:gd name="adj" fmla="val 8000"/>
            </a:avLst>
          </a:prstGeom>
          <a:solidFill>
            <a:srgbClr val="EAE8F3"/>
          </a:solidFill>
          <a:ln/>
        </p:spPr>
      </p:sp>
      <p:sp>
        <p:nvSpPr>
          <p:cNvPr id="6" name="Text 4"/>
          <p:cNvSpPr/>
          <p:nvPr/>
        </p:nvSpPr>
        <p:spPr>
          <a:xfrm>
            <a:off x="965478" y="3750588"/>
            <a:ext cx="150614"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1</a:t>
            </a:r>
            <a:endParaRPr lang="en-US" sz="2658" dirty="0"/>
          </a:p>
        </p:txBody>
      </p:sp>
      <p:sp>
        <p:nvSpPr>
          <p:cNvPr id="7" name="Text 5"/>
          <p:cNvSpPr/>
          <p:nvPr/>
        </p:nvSpPr>
        <p:spPr>
          <a:xfrm>
            <a:off x="1518999" y="3666173"/>
            <a:ext cx="3018115"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Concise and Focused</a:t>
            </a:r>
            <a:endParaRPr lang="en-US" sz="2215" dirty="0"/>
          </a:p>
        </p:txBody>
      </p:sp>
      <p:sp>
        <p:nvSpPr>
          <p:cNvPr id="8" name="Text 6"/>
          <p:cNvSpPr/>
          <p:nvPr/>
        </p:nvSpPr>
        <p:spPr>
          <a:xfrm>
            <a:off x="1518999" y="4152781"/>
            <a:ext cx="3470315" cy="252031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Effective communication requires distilling complex ideas into simple, straightforward messages. Avoid unnecessary jargon or tangents that could cause your audience's attention to drift.</a:t>
            </a:r>
            <a:endParaRPr lang="en-US" sz="1772" dirty="0"/>
          </a:p>
        </p:txBody>
      </p:sp>
      <p:sp>
        <p:nvSpPr>
          <p:cNvPr id="9" name="Shape 7"/>
          <p:cNvSpPr/>
          <p:nvPr/>
        </p:nvSpPr>
        <p:spPr>
          <a:xfrm>
            <a:off x="5214342" y="3666173"/>
            <a:ext cx="506373" cy="506373"/>
          </a:xfrm>
          <a:prstGeom prst="roundRect">
            <a:avLst>
              <a:gd name="adj" fmla="val 8000"/>
            </a:avLst>
          </a:prstGeom>
          <a:solidFill>
            <a:srgbClr val="EAE8F3"/>
          </a:solidFill>
          <a:ln/>
        </p:spPr>
      </p:sp>
      <p:sp>
        <p:nvSpPr>
          <p:cNvPr id="10" name="Text 8"/>
          <p:cNvSpPr/>
          <p:nvPr/>
        </p:nvSpPr>
        <p:spPr>
          <a:xfrm>
            <a:off x="5363528" y="3750588"/>
            <a:ext cx="208002"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2</a:t>
            </a:r>
            <a:endParaRPr lang="en-US" sz="2658" dirty="0"/>
          </a:p>
        </p:txBody>
      </p:sp>
      <p:sp>
        <p:nvSpPr>
          <p:cNvPr id="11" name="Text 9"/>
          <p:cNvSpPr/>
          <p:nvPr/>
        </p:nvSpPr>
        <p:spPr>
          <a:xfrm>
            <a:off x="5945743" y="3666173"/>
            <a:ext cx="3470315" cy="703183"/>
          </a:xfrm>
          <a:prstGeom prst="rect">
            <a:avLst/>
          </a:prstGeom>
          <a:noFill/>
          <a:ln/>
        </p:spPr>
        <p:txBody>
          <a:bodyPr wrap="squar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Common Understanding</a:t>
            </a:r>
            <a:endParaRPr lang="en-US" sz="2215" dirty="0"/>
          </a:p>
        </p:txBody>
      </p:sp>
      <p:sp>
        <p:nvSpPr>
          <p:cNvPr id="12" name="Text 10"/>
          <p:cNvSpPr/>
          <p:nvPr/>
        </p:nvSpPr>
        <p:spPr>
          <a:xfrm>
            <a:off x="5945743" y="4172546"/>
            <a:ext cx="3470315" cy="216027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Ensure that the words and concepts you use have the same meaning for the receiver as they do for you. Bridge any gaps in background knowledge or cultural references.</a:t>
            </a:r>
            <a:endParaRPr lang="en-US" sz="1772" dirty="0"/>
          </a:p>
        </p:txBody>
      </p:sp>
      <p:sp>
        <p:nvSpPr>
          <p:cNvPr id="13" name="Shape 11"/>
          <p:cNvSpPr/>
          <p:nvPr/>
        </p:nvSpPr>
        <p:spPr>
          <a:xfrm>
            <a:off x="9641086" y="3666173"/>
            <a:ext cx="506373" cy="506373"/>
          </a:xfrm>
          <a:prstGeom prst="roundRect">
            <a:avLst>
              <a:gd name="adj" fmla="val 8000"/>
            </a:avLst>
          </a:prstGeom>
          <a:solidFill>
            <a:srgbClr val="EAE8F3"/>
          </a:solidFill>
          <a:ln/>
        </p:spPr>
      </p:sp>
      <p:sp>
        <p:nvSpPr>
          <p:cNvPr id="14" name="Text 12"/>
          <p:cNvSpPr/>
          <p:nvPr/>
        </p:nvSpPr>
        <p:spPr>
          <a:xfrm>
            <a:off x="9790271" y="3750588"/>
            <a:ext cx="208002"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3</a:t>
            </a:r>
            <a:endParaRPr lang="en-US" sz="2658" dirty="0"/>
          </a:p>
        </p:txBody>
      </p:sp>
      <p:sp>
        <p:nvSpPr>
          <p:cNvPr id="15" name="Text 13"/>
          <p:cNvSpPr/>
          <p:nvPr/>
        </p:nvSpPr>
        <p:spPr>
          <a:xfrm>
            <a:off x="10372487" y="3666173"/>
            <a:ext cx="2813090" cy="351592"/>
          </a:xfrm>
          <a:prstGeom prst="rect">
            <a:avLst/>
          </a:prstGeom>
          <a:noFill/>
          <a:ln/>
        </p:spPr>
        <p:txBody>
          <a:bodyPr wrap="none" rtlCol="0" anchor="t"/>
          <a:lstStyle/>
          <a:p>
            <a:pPr marL="0" indent="0">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Simplicity Wins</a:t>
            </a:r>
            <a:endParaRPr lang="en-US" sz="2215" dirty="0"/>
          </a:p>
        </p:txBody>
      </p:sp>
      <p:sp>
        <p:nvSpPr>
          <p:cNvPr id="16" name="Text 14"/>
          <p:cNvSpPr/>
          <p:nvPr/>
        </p:nvSpPr>
        <p:spPr>
          <a:xfrm>
            <a:off x="10372487" y="4152781"/>
            <a:ext cx="3470315" cy="252031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As communication travels further, it should become increasingly simple and direct. Condensing your message into clear, memorable slogans or talking points can help it resonate and be easily shared.</a:t>
            </a:r>
            <a:endParaRPr lang="en-US" sz="1772" dirty="0"/>
          </a:p>
        </p:txBody>
      </p:sp>
      <p:pic>
        <p:nvPicPr>
          <p:cNvPr id="17"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8" name="Text 5">
            <a:extLst>
              <a:ext uri="{FF2B5EF4-FFF2-40B4-BE49-F238E27FC236}">
                <a16:creationId xmlns:a16="http://schemas.microsoft.com/office/drawing/2014/main" id="{03483273-2526-DA4F-B671-8241FC34C75F}"/>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798790"/>
            <a:ext cx="9033272"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Crafting Effective Composition</a:t>
            </a:r>
            <a:endParaRPr lang="en-US" sz="4430" dirty="0"/>
          </a:p>
        </p:txBody>
      </p:sp>
      <p:pic>
        <p:nvPicPr>
          <p:cNvPr id="5" name="Image 0" descr="preencoded.png"/>
          <p:cNvPicPr>
            <a:picLocks noChangeAspect="1"/>
          </p:cNvPicPr>
          <p:nvPr/>
        </p:nvPicPr>
        <p:blipFill>
          <a:blip r:embed="rId3"/>
          <a:stretch>
            <a:fillRect/>
          </a:stretch>
        </p:blipFill>
        <p:spPr>
          <a:xfrm>
            <a:off x="787598" y="1952149"/>
            <a:ext cx="4126706" cy="2550438"/>
          </a:xfrm>
          <a:prstGeom prst="rect">
            <a:avLst/>
          </a:prstGeom>
        </p:spPr>
      </p:pic>
      <p:sp>
        <p:nvSpPr>
          <p:cNvPr id="6" name="Text 3"/>
          <p:cNvSpPr/>
          <p:nvPr/>
        </p:nvSpPr>
        <p:spPr>
          <a:xfrm>
            <a:off x="787598" y="4783812"/>
            <a:ext cx="2813090"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Modular Approach</a:t>
            </a:r>
            <a:endParaRPr lang="en-US" sz="2215" dirty="0"/>
          </a:p>
        </p:txBody>
      </p:sp>
      <p:sp>
        <p:nvSpPr>
          <p:cNvPr id="7" name="Text 4"/>
          <p:cNvSpPr/>
          <p:nvPr/>
        </p:nvSpPr>
        <p:spPr>
          <a:xfrm>
            <a:off x="787598" y="5270421"/>
            <a:ext cx="4126706" cy="1800225"/>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Break down your content into easily digestible modules using index cards or other tools. This allows you to rearrange and refine your messaging in a flexible way.</a:t>
            </a:r>
            <a:endParaRPr lang="en-US" sz="1772" dirty="0"/>
          </a:p>
        </p:txBody>
      </p:sp>
      <p:pic>
        <p:nvPicPr>
          <p:cNvPr id="8" name="Image 1" descr="preencoded.png"/>
          <p:cNvPicPr>
            <a:picLocks noChangeAspect="1"/>
          </p:cNvPicPr>
          <p:nvPr/>
        </p:nvPicPr>
        <p:blipFill>
          <a:blip r:embed="rId4"/>
          <a:stretch>
            <a:fillRect/>
          </a:stretch>
        </p:blipFill>
        <p:spPr>
          <a:xfrm>
            <a:off x="5251847" y="1952149"/>
            <a:ext cx="4126706" cy="2550438"/>
          </a:xfrm>
          <a:prstGeom prst="rect">
            <a:avLst/>
          </a:prstGeom>
        </p:spPr>
      </p:pic>
      <p:sp>
        <p:nvSpPr>
          <p:cNvPr id="9" name="Text 5"/>
          <p:cNvSpPr/>
          <p:nvPr/>
        </p:nvSpPr>
        <p:spPr>
          <a:xfrm>
            <a:off x="5251847" y="4783812"/>
            <a:ext cx="2862977"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Identifying Patterns</a:t>
            </a:r>
            <a:endParaRPr lang="en-US" sz="2215" dirty="0"/>
          </a:p>
        </p:txBody>
      </p:sp>
      <p:sp>
        <p:nvSpPr>
          <p:cNvPr id="10" name="Text 6"/>
          <p:cNvSpPr/>
          <p:nvPr/>
        </p:nvSpPr>
        <p:spPr>
          <a:xfrm>
            <a:off x="5251847" y="5270421"/>
            <a:ext cx="4126706" cy="1800225"/>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Analyze how your information can be grouped and connected. Identify key themes and relationships to structure your communication in a logical, engaging flow.</a:t>
            </a:r>
            <a:endParaRPr lang="en-US" sz="1772" dirty="0"/>
          </a:p>
        </p:txBody>
      </p:sp>
      <p:pic>
        <p:nvPicPr>
          <p:cNvPr id="11" name="Image 2" descr="preencoded.png"/>
          <p:cNvPicPr>
            <a:picLocks noChangeAspect="1"/>
          </p:cNvPicPr>
          <p:nvPr/>
        </p:nvPicPr>
        <p:blipFill>
          <a:blip r:embed="rId5"/>
          <a:stretch>
            <a:fillRect/>
          </a:stretch>
        </p:blipFill>
        <p:spPr>
          <a:xfrm>
            <a:off x="9716095" y="1952149"/>
            <a:ext cx="4126706" cy="2550438"/>
          </a:xfrm>
          <a:prstGeom prst="rect">
            <a:avLst/>
          </a:prstGeom>
        </p:spPr>
      </p:pic>
      <p:sp>
        <p:nvSpPr>
          <p:cNvPr id="12" name="Text 7"/>
          <p:cNvSpPr/>
          <p:nvPr/>
        </p:nvSpPr>
        <p:spPr>
          <a:xfrm>
            <a:off x="9716095" y="4783812"/>
            <a:ext cx="3165515"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Crafting the Narrative</a:t>
            </a:r>
            <a:endParaRPr lang="en-US" sz="2215" dirty="0"/>
          </a:p>
        </p:txBody>
      </p:sp>
      <p:sp>
        <p:nvSpPr>
          <p:cNvPr id="13" name="Text 8"/>
          <p:cNvSpPr/>
          <p:nvPr/>
        </p:nvSpPr>
        <p:spPr>
          <a:xfrm>
            <a:off x="9716095" y="5270421"/>
            <a:ext cx="4126706" cy="216027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Develop a clear narrative arc for your communication, complete with characters, goals, conflicts, and a resolution. This will captivate your audience and make your message more memorable.</a:t>
            </a:r>
            <a:endParaRPr lang="en-US" sz="1772" dirty="0"/>
          </a:p>
        </p:txBody>
      </p:sp>
      <p:pic>
        <p:nvPicPr>
          <p:cNvPr id="14"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
        <p:nvSpPr>
          <p:cNvPr id="15" name="Text 5">
            <a:extLst>
              <a:ext uri="{FF2B5EF4-FFF2-40B4-BE49-F238E27FC236}">
                <a16:creationId xmlns:a16="http://schemas.microsoft.com/office/drawing/2014/main" id="{D70EEC59-21C4-DA40-876F-B9DF4B2BDB7C}"/>
              </a:ext>
            </a:extLst>
          </p:cNvPr>
          <p:cNvSpPr/>
          <p:nvPr/>
        </p:nvSpPr>
        <p:spPr>
          <a:xfrm>
            <a:off x="12242153" y="7655621"/>
            <a:ext cx="2388247" cy="419743"/>
          </a:xfrm>
          <a:prstGeom prst="rect">
            <a:avLst/>
          </a:prstGeom>
          <a:blipFill>
            <a:blip r:embed="rId8"/>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749141"/>
            <a:ext cx="10538103"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Contrast: The Power of Comparison </a:t>
            </a:r>
            <a:endParaRPr lang="en-US" sz="4430" dirty="0"/>
          </a:p>
        </p:txBody>
      </p:sp>
      <p:sp>
        <p:nvSpPr>
          <p:cNvPr id="5" name="Text 3"/>
          <p:cNvSpPr/>
          <p:nvPr/>
        </p:nvSpPr>
        <p:spPr>
          <a:xfrm>
            <a:off x="787598" y="1902500"/>
            <a:ext cx="13055203" cy="360045"/>
          </a:xfrm>
          <a:prstGeom prst="rect">
            <a:avLst/>
          </a:prstGeom>
          <a:noFill/>
          <a:ln/>
        </p:spPr>
        <p:txBody>
          <a:bodyPr wrap="none" rtlCol="0" anchor="t"/>
          <a:lstStyle/>
          <a:p>
            <a:pPr marL="0" indent="0" algn="ctr">
              <a:lnSpc>
                <a:spcPts val="2835"/>
              </a:lnSpc>
              <a:buNone/>
            </a:pPr>
            <a:r>
              <a:rPr lang="en-US" sz="1772" b="1" dirty="0">
                <a:solidFill>
                  <a:srgbClr val="49495A"/>
                </a:solidFill>
                <a:latin typeface="Open Sans" pitchFamily="34" charset="0"/>
                <a:ea typeface="Open Sans" pitchFamily="34" charset="-122"/>
                <a:cs typeface="Open Sans" pitchFamily="34" charset="-120"/>
              </a:rPr>
              <a:t>When making any point, ask, “in comparison with what?”</a:t>
            </a:r>
            <a:r>
              <a:rPr lang="en-US" sz="1772" dirty="0">
                <a:solidFill>
                  <a:srgbClr val="49495A"/>
                </a:solidFill>
                <a:latin typeface="Open Sans" pitchFamily="34" charset="0"/>
                <a:ea typeface="Open Sans" pitchFamily="34" charset="-122"/>
                <a:cs typeface="Open Sans" pitchFamily="34" charset="-120"/>
              </a:rPr>
              <a:t> </a:t>
            </a:r>
            <a:r>
              <a:rPr lang="en-US" sz="1772" b="1" u="sng" dirty="0">
                <a:solidFill>
                  <a:srgbClr val="49495A"/>
                </a:solidFill>
                <a:latin typeface="Open Sans" pitchFamily="34" charset="0"/>
                <a:ea typeface="Open Sans" pitchFamily="34" charset="-122"/>
                <a:cs typeface="Open Sans" pitchFamily="34" charset="-120"/>
              </a:rPr>
              <a:t>It is a trigger to the brain that says “pay attention" </a:t>
            </a:r>
            <a:endParaRPr lang="en-US" sz="1772" dirty="0"/>
          </a:p>
        </p:txBody>
      </p:sp>
      <p:sp>
        <p:nvSpPr>
          <p:cNvPr id="6" name="Text 4"/>
          <p:cNvSpPr/>
          <p:nvPr/>
        </p:nvSpPr>
        <p:spPr>
          <a:xfrm>
            <a:off x="787598" y="2740700"/>
            <a:ext cx="2813090" cy="351592"/>
          </a:xfrm>
          <a:prstGeom prst="rect">
            <a:avLst/>
          </a:prstGeom>
          <a:noFill/>
          <a:ln/>
        </p:spPr>
        <p:txBody>
          <a:bodyPr wrap="non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Big vs. Small</a:t>
            </a:r>
            <a:endParaRPr lang="en-US" sz="2215" dirty="0"/>
          </a:p>
        </p:txBody>
      </p:sp>
      <p:sp>
        <p:nvSpPr>
          <p:cNvPr id="7" name="Text 5"/>
          <p:cNvSpPr/>
          <p:nvPr/>
        </p:nvSpPr>
        <p:spPr>
          <a:xfrm>
            <a:off x="787598" y="3317319"/>
            <a:ext cx="2851904" cy="288036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Highlighting the stark differences between large and small can instantly capture attention and emphasise key points. This visual contrast triggers the brain to focus on the underlying message.</a:t>
            </a:r>
            <a:endParaRPr lang="en-US" sz="1772" dirty="0"/>
          </a:p>
        </p:txBody>
      </p:sp>
      <p:sp>
        <p:nvSpPr>
          <p:cNvPr id="8" name="Text 6"/>
          <p:cNvSpPr/>
          <p:nvPr/>
        </p:nvSpPr>
        <p:spPr>
          <a:xfrm>
            <a:off x="787598" y="6400205"/>
            <a:ext cx="2851904" cy="360045"/>
          </a:xfrm>
          <a:prstGeom prst="rect">
            <a:avLst/>
          </a:prstGeom>
          <a:noFill/>
          <a:ln/>
        </p:spPr>
        <p:txBody>
          <a:bodyPr wrap="none" rtlCol="0" anchor="t"/>
          <a:lstStyle/>
          <a:p>
            <a:pPr marL="0" indent="0">
              <a:lnSpc>
                <a:spcPts val="2835"/>
              </a:lnSpc>
              <a:buNone/>
            </a:pPr>
            <a:endParaRPr lang="en-US" sz="1772" dirty="0"/>
          </a:p>
        </p:txBody>
      </p:sp>
      <p:sp>
        <p:nvSpPr>
          <p:cNvPr id="9" name="Text 7"/>
          <p:cNvSpPr/>
          <p:nvPr/>
        </p:nvSpPr>
        <p:spPr>
          <a:xfrm>
            <a:off x="4196239" y="2740700"/>
            <a:ext cx="2813090" cy="351592"/>
          </a:xfrm>
          <a:prstGeom prst="rect">
            <a:avLst/>
          </a:prstGeom>
          <a:noFill/>
          <a:ln/>
        </p:spPr>
        <p:txBody>
          <a:bodyPr wrap="non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Rough vs. Smooth</a:t>
            </a:r>
            <a:endParaRPr lang="en-US" sz="2215" dirty="0"/>
          </a:p>
        </p:txBody>
      </p:sp>
      <p:sp>
        <p:nvSpPr>
          <p:cNvPr id="10" name="Text 8"/>
          <p:cNvSpPr/>
          <p:nvPr/>
        </p:nvSpPr>
        <p:spPr>
          <a:xfrm>
            <a:off x="4196239" y="3317319"/>
            <a:ext cx="2851904" cy="3600450"/>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Contrasting rough and smooth textures, surfaces, or finishes can add depth and dimension to your communication. This sensory contrast evokes emotions and helps your audience better understand the concepts you're presenting.</a:t>
            </a:r>
            <a:endParaRPr lang="en-US" sz="1772" dirty="0"/>
          </a:p>
        </p:txBody>
      </p:sp>
      <p:sp>
        <p:nvSpPr>
          <p:cNvPr id="11" name="Text 9"/>
          <p:cNvSpPr/>
          <p:nvPr/>
        </p:nvSpPr>
        <p:spPr>
          <a:xfrm>
            <a:off x="7604879" y="2740700"/>
            <a:ext cx="2813090" cy="351592"/>
          </a:xfrm>
          <a:prstGeom prst="rect">
            <a:avLst/>
          </a:prstGeom>
          <a:noFill/>
          <a:ln/>
        </p:spPr>
        <p:txBody>
          <a:bodyPr wrap="non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Black vs. White</a:t>
            </a:r>
            <a:endParaRPr lang="en-US" sz="2215" dirty="0"/>
          </a:p>
        </p:txBody>
      </p:sp>
      <p:sp>
        <p:nvSpPr>
          <p:cNvPr id="12" name="Text 10"/>
          <p:cNvSpPr/>
          <p:nvPr/>
        </p:nvSpPr>
        <p:spPr>
          <a:xfrm>
            <a:off x="7604879" y="3317319"/>
            <a:ext cx="2851904" cy="324040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Using the extremes of the colour spectrum - black and white - creates a high-contrast visual that immediately draws the eye. This striking comparison makes your key points stand out and be more memorable.</a:t>
            </a:r>
            <a:endParaRPr lang="en-US" sz="1772" dirty="0"/>
          </a:p>
        </p:txBody>
      </p:sp>
      <p:sp>
        <p:nvSpPr>
          <p:cNvPr id="13" name="Text 11"/>
          <p:cNvSpPr/>
          <p:nvPr/>
        </p:nvSpPr>
        <p:spPr>
          <a:xfrm>
            <a:off x="11013519" y="2740700"/>
            <a:ext cx="2813090" cy="351592"/>
          </a:xfrm>
          <a:prstGeom prst="rect">
            <a:avLst/>
          </a:prstGeom>
          <a:noFill/>
          <a:ln/>
        </p:spPr>
        <p:txBody>
          <a:bodyPr wrap="none" rtlCol="0" anchor="t"/>
          <a:lstStyle/>
          <a:p>
            <a:pPr marL="0" indent="0">
              <a:lnSpc>
                <a:spcPts val="2769"/>
              </a:lnSpc>
              <a:buNone/>
            </a:pPr>
            <a:r>
              <a:rPr lang="en-US" sz="2215" dirty="0">
                <a:solidFill>
                  <a:srgbClr val="423ED0"/>
                </a:solidFill>
                <a:latin typeface="Libre Baskerville" pitchFamily="34" charset="0"/>
                <a:ea typeface="Libre Baskerville" pitchFamily="34" charset="-122"/>
                <a:cs typeface="Libre Baskerville" pitchFamily="34" charset="-120"/>
              </a:rPr>
              <a:t>Before vs. After</a:t>
            </a:r>
            <a:endParaRPr lang="en-US" sz="2215" dirty="0"/>
          </a:p>
        </p:txBody>
      </p:sp>
      <p:sp>
        <p:nvSpPr>
          <p:cNvPr id="14" name="Text 12"/>
          <p:cNvSpPr/>
          <p:nvPr/>
        </p:nvSpPr>
        <p:spPr>
          <a:xfrm>
            <a:off x="11013519" y="3317319"/>
            <a:ext cx="2851904" cy="3960495"/>
          </a:xfrm>
          <a:prstGeom prst="rect">
            <a:avLst/>
          </a:prstGeom>
          <a:noFill/>
          <a:ln/>
        </p:spPr>
        <p:txBody>
          <a:bodyPr wrap="square" rtlCol="0" anchor="t"/>
          <a:lstStyle/>
          <a:p>
            <a:pPr marL="0" indent="0">
              <a:lnSpc>
                <a:spcPts val="2835"/>
              </a:lnSpc>
              <a:buNone/>
            </a:pPr>
            <a:r>
              <a:rPr lang="en-US" sz="1772" dirty="0">
                <a:solidFill>
                  <a:srgbClr val="49495A"/>
                </a:solidFill>
                <a:latin typeface="Open Sans" pitchFamily="34" charset="0"/>
                <a:ea typeface="Open Sans" pitchFamily="34" charset="-122"/>
                <a:cs typeface="Open Sans" pitchFamily="34" charset="-120"/>
              </a:rPr>
              <a:t>Showing the transformation from one state to another through a "before and after" contrast can powerfully demonstrate the impact or effectiveness of your message. This comparative approach helps your audience grasp the significance of the change.</a:t>
            </a:r>
            <a:endParaRPr lang="en-US" sz="1772" dirty="0"/>
          </a:p>
        </p:txBody>
      </p:sp>
      <p:pic>
        <p:nvPicPr>
          <p:cNvPr id="15"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16" name="Text 5">
            <a:extLst>
              <a:ext uri="{FF2B5EF4-FFF2-40B4-BE49-F238E27FC236}">
                <a16:creationId xmlns:a16="http://schemas.microsoft.com/office/drawing/2014/main" id="{ACFF7659-935C-5640-82FE-2718B5FDD929}"/>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1202055"/>
            <a:ext cx="9134475"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Consistency in Communication</a:t>
            </a:r>
            <a:endParaRPr lang="en-US" sz="4430" dirty="0"/>
          </a:p>
        </p:txBody>
      </p:sp>
      <p:sp>
        <p:nvSpPr>
          <p:cNvPr id="5" name="Text 3"/>
          <p:cNvSpPr/>
          <p:nvPr/>
        </p:nvSpPr>
        <p:spPr>
          <a:xfrm>
            <a:off x="787598" y="2445425"/>
            <a:ext cx="6253043" cy="3600450"/>
          </a:xfrm>
          <a:prstGeom prst="rect">
            <a:avLst/>
          </a:prstGeom>
          <a:noFill/>
          <a:ln/>
        </p:spPr>
        <p:txBody>
          <a:bodyPr wrap="square" rtlCol="0" anchor="t"/>
          <a:lstStyle/>
          <a:p>
            <a:pPr marL="0" indent="0">
              <a:lnSpc>
                <a:spcPts val="3544"/>
              </a:lnSpc>
              <a:buNone/>
            </a:pPr>
            <a:r>
              <a:rPr lang="en-US" sz="2215" dirty="0">
                <a:solidFill>
                  <a:srgbClr val="49495A"/>
                </a:solidFill>
                <a:latin typeface="Open Sans" pitchFamily="34" charset="0"/>
                <a:ea typeface="Open Sans" pitchFamily="34" charset="-122"/>
                <a:cs typeface="Open Sans" pitchFamily="34" charset="-120"/>
              </a:rPr>
              <a:t>Consistency is key in effective communication. Maintain consistent styles, spacing, and formatting to avoid distracting your audience. Repetition is essential to reinforce your message and ensure it resonates. A consistent narrative and storytelling approach will make your communication more impactful and memorable.</a:t>
            </a:r>
            <a:endParaRPr lang="en-US" sz="2215" dirty="0"/>
          </a:p>
        </p:txBody>
      </p:sp>
      <p:pic>
        <p:nvPicPr>
          <p:cNvPr id="6" name="Image 0" descr="preencoded.png"/>
          <p:cNvPicPr>
            <a:picLocks noChangeAspect="1"/>
          </p:cNvPicPr>
          <p:nvPr/>
        </p:nvPicPr>
        <p:blipFill>
          <a:blip r:embed="rId3"/>
          <a:stretch>
            <a:fillRect/>
          </a:stretch>
        </p:blipFill>
        <p:spPr>
          <a:xfrm>
            <a:off x="7597378" y="2496026"/>
            <a:ext cx="6253043" cy="4278392"/>
          </a:xfrm>
          <a:prstGeom prst="rect">
            <a:avLst/>
          </a:prstGeom>
        </p:spPr>
      </p:pic>
      <p:pic>
        <p:nvPicPr>
          <p:cNvPr id="7"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
        <p:nvSpPr>
          <p:cNvPr id="8" name="Text 5">
            <a:extLst>
              <a:ext uri="{FF2B5EF4-FFF2-40B4-BE49-F238E27FC236}">
                <a16:creationId xmlns:a16="http://schemas.microsoft.com/office/drawing/2014/main" id="{EA1B06A4-D279-3F43-B2DE-D62043633E8C}"/>
              </a:ext>
            </a:extLst>
          </p:cNvPr>
          <p:cNvSpPr/>
          <p:nvPr/>
        </p:nvSpPr>
        <p:spPr>
          <a:xfrm>
            <a:off x="12242153" y="7655621"/>
            <a:ext cx="2388247" cy="419743"/>
          </a:xfrm>
          <a:prstGeom prst="rect">
            <a:avLst/>
          </a:prstGeom>
          <a:blipFill>
            <a:blip r:embed="rId6"/>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4F0FF"/>
          </a:solidFill>
          <a:ln/>
        </p:spPr>
      </p:sp>
      <p:sp>
        <p:nvSpPr>
          <p:cNvPr id="3" name="Shape 1"/>
          <p:cNvSpPr/>
          <p:nvPr/>
        </p:nvSpPr>
        <p:spPr>
          <a:xfrm>
            <a:off x="0" y="0"/>
            <a:ext cx="14630400" cy="8229600"/>
          </a:xfrm>
          <a:prstGeom prst="rect">
            <a:avLst/>
          </a:prstGeom>
          <a:solidFill>
            <a:srgbClr val="FBFAFF"/>
          </a:solidFill>
          <a:ln/>
        </p:spPr>
      </p:sp>
      <p:sp>
        <p:nvSpPr>
          <p:cNvPr id="4" name="Text 2"/>
          <p:cNvSpPr/>
          <p:nvPr/>
        </p:nvSpPr>
        <p:spPr>
          <a:xfrm>
            <a:off x="787598" y="1136571"/>
            <a:ext cx="11629549" cy="703302"/>
          </a:xfrm>
          <a:prstGeom prst="rect">
            <a:avLst/>
          </a:prstGeom>
          <a:noFill/>
          <a:ln/>
        </p:spPr>
        <p:txBody>
          <a:bodyPr wrap="none" rtlCol="0" anchor="t"/>
          <a:lstStyle/>
          <a:p>
            <a:pPr marL="0" indent="0">
              <a:lnSpc>
                <a:spcPts val="5538"/>
              </a:lnSpc>
              <a:buNone/>
            </a:pPr>
            <a:r>
              <a:rPr lang="en-US" sz="4430" dirty="0">
                <a:solidFill>
                  <a:srgbClr val="423ED0"/>
                </a:solidFill>
                <a:latin typeface="Libre Baskerville" pitchFamily="34" charset="0"/>
                <a:ea typeface="Libre Baskerville" pitchFamily="34" charset="-122"/>
                <a:cs typeface="Libre Baskerville" pitchFamily="34" charset="-120"/>
              </a:rPr>
              <a:t>Summing Up Communication Concepts</a:t>
            </a:r>
            <a:endParaRPr lang="en-US" sz="4430" dirty="0"/>
          </a:p>
        </p:txBody>
      </p:sp>
      <p:sp>
        <p:nvSpPr>
          <p:cNvPr id="5" name="Shape 3"/>
          <p:cNvSpPr/>
          <p:nvPr/>
        </p:nvSpPr>
        <p:spPr>
          <a:xfrm>
            <a:off x="7301151" y="2289929"/>
            <a:ext cx="28099" cy="4802981"/>
          </a:xfrm>
          <a:prstGeom prst="roundRect">
            <a:avLst>
              <a:gd name="adj" fmla="val 144169"/>
            </a:avLst>
          </a:prstGeom>
          <a:solidFill>
            <a:srgbClr val="D0CED9"/>
          </a:solidFill>
          <a:ln/>
        </p:spPr>
      </p:sp>
      <p:sp>
        <p:nvSpPr>
          <p:cNvPr id="6" name="Shape 4"/>
          <p:cNvSpPr/>
          <p:nvPr/>
        </p:nvSpPr>
        <p:spPr>
          <a:xfrm>
            <a:off x="6274415" y="2782133"/>
            <a:ext cx="787598" cy="28099"/>
          </a:xfrm>
          <a:prstGeom prst="roundRect">
            <a:avLst>
              <a:gd name="adj" fmla="val 144169"/>
            </a:avLst>
          </a:prstGeom>
          <a:solidFill>
            <a:srgbClr val="D0CED9"/>
          </a:solidFill>
          <a:ln/>
        </p:spPr>
      </p:sp>
      <p:sp>
        <p:nvSpPr>
          <p:cNvPr id="7" name="Shape 5"/>
          <p:cNvSpPr/>
          <p:nvPr/>
        </p:nvSpPr>
        <p:spPr>
          <a:xfrm>
            <a:off x="7062014" y="2543056"/>
            <a:ext cx="506373" cy="506373"/>
          </a:xfrm>
          <a:prstGeom prst="roundRect">
            <a:avLst>
              <a:gd name="adj" fmla="val 8000"/>
            </a:avLst>
          </a:prstGeom>
          <a:solidFill>
            <a:srgbClr val="EAE8F3"/>
          </a:solidFill>
          <a:ln/>
        </p:spPr>
      </p:sp>
      <p:sp>
        <p:nvSpPr>
          <p:cNvPr id="8" name="Text 6"/>
          <p:cNvSpPr/>
          <p:nvPr/>
        </p:nvSpPr>
        <p:spPr>
          <a:xfrm>
            <a:off x="7239893" y="2627471"/>
            <a:ext cx="150614"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1</a:t>
            </a:r>
            <a:endParaRPr lang="en-US" sz="2658" dirty="0"/>
          </a:p>
        </p:txBody>
      </p:sp>
      <p:sp>
        <p:nvSpPr>
          <p:cNvPr id="9" name="Text 7"/>
          <p:cNvSpPr/>
          <p:nvPr/>
        </p:nvSpPr>
        <p:spPr>
          <a:xfrm>
            <a:off x="1882616" y="2514957"/>
            <a:ext cx="4194810" cy="351592"/>
          </a:xfrm>
          <a:prstGeom prst="rect">
            <a:avLst/>
          </a:prstGeom>
          <a:noFill/>
          <a:ln/>
        </p:spPr>
        <p:txBody>
          <a:bodyPr wrap="none" rtlCol="0" anchor="t"/>
          <a:lstStyle/>
          <a:p>
            <a:pPr marL="0" indent="0" algn="r">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The Communication Process</a:t>
            </a:r>
            <a:endParaRPr lang="en-US" sz="2215" dirty="0"/>
          </a:p>
        </p:txBody>
      </p:sp>
      <p:sp>
        <p:nvSpPr>
          <p:cNvPr id="10" name="Text 8"/>
          <p:cNvSpPr/>
          <p:nvPr/>
        </p:nvSpPr>
        <p:spPr>
          <a:xfrm>
            <a:off x="787598" y="3001566"/>
            <a:ext cx="5289828" cy="1080135"/>
          </a:xfrm>
          <a:prstGeom prst="rect">
            <a:avLst/>
          </a:prstGeom>
          <a:noFill/>
          <a:ln/>
        </p:spPr>
        <p:txBody>
          <a:bodyPr wrap="square" rtlCol="0" anchor="t"/>
          <a:lstStyle/>
          <a:p>
            <a:pPr marL="0" indent="0" algn="r">
              <a:lnSpc>
                <a:spcPts val="2835"/>
              </a:lnSpc>
              <a:buNone/>
            </a:pPr>
            <a:r>
              <a:rPr lang="en-US" sz="1772" dirty="0">
                <a:solidFill>
                  <a:srgbClr val="49495A"/>
                </a:solidFill>
                <a:latin typeface="Open Sans" pitchFamily="34" charset="0"/>
                <a:ea typeface="Open Sans" pitchFamily="34" charset="-122"/>
                <a:cs typeface="Open Sans" pitchFamily="34" charset="-120"/>
              </a:rPr>
              <a:t>Communication is a dynamic, ever-changing process involving the message, sender, transmission medium, receiver, and feedback.</a:t>
            </a:r>
            <a:endParaRPr lang="en-US" sz="1772" dirty="0"/>
          </a:p>
        </p:txBody>
      </p:sp>
      <p:sp>
        <p:nvSpPr>
          <p:cNvPr id="11" name="Shape 9"/>
          <p:cNvSpPr/>
          <p:nvPr/>
        </p:nvSpPr>
        <p:spPr>
          <a:xfrm>
            <a:off x="7568386" y="3907274"/>
            <a:ext cx="787598" cy="28099"/>
          </a:xfrm>
          <a:prstGeom prst="roundRect">
            <a:avLst>
              <a:gd name="adj" fmla="val 144169"/>
            </a:avLst>
          </a:prstGeom>
          <a:solidFill>
            <a:srgbClr val="D0CED9"/>
          </a:solidFill>
          <a:ln/>
        </p:spPr>
      </p:sp>
      <p:sp>
        <p:nvSpPr>
          <p:cNvPr id="12" name="Shape 10"/>
          <p:cNvSpPr/>
          <p:nvPr/>
        </p:nvSpPr>
        <p:spPr>
          <a:xfrm>
            <a:off x="7062014" y="3668197"/>
            <a:ext cx="506373" cy="506373"/>
          </a:xfrm>
          <a:prstGeom prst="roundRect">
            <a:avLst>
              <a:gd name="adj" fmla="val 8000"/>
            </a:avLst>
          </a:prstGeom>
          <a:solidFill>
            <a:srgbClr val="EAE8F3"/>
          </a:solidFill>
          <a:ln/>
        </p:spPr>
      </p:sp>
      <p:sp>
        <p:nvSpPr>
          <p:cNvPr id="13" name="Text 11"/>
          <p:cNvSpPr/>
          <p:nvPr/>
        </p:nvSpPr>
        <p:spPr>
          <a:xfrm>
            <a:off x="7211199" y="3752612"/>
            <a:ext cx="208002"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2</a:t>
            </a:r>
            <a:endParaRPr lang="en-US" sz="2658" dirty="0"/>
          </a:p>
        </p:txBody>
      </p:sp>
      <p:sp>
        <p:nvSpPr>
          <p:cNvPr id="14" name="Text 12"/>
          <p:cNvSpPr/>
          <p:nvPr/>
        </p:nvSpPr>
        <p:spPr>
          <a:xfrm>
            <a:off x="8552974" y="3640098"/>
            <a:ext cx="3730228" cy="351592"/>
          </a:xfrm>
          <a:prstGeom prst="rect">
            <a:avLst/>
          </a:prstGeom>
          <a:noFill/>
          <a:ln/>
        </p:spPr>
        <p:txBody>
          <a:bodyPr wrap="none" rtlCol="0" anchor="t"/>
          <a:lstStyle/>
          <a:p>
            <a:pPr marL="0" indent="0" algn="l">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Effective Communication</a:t>
            </a:r>
            <a:endParaRPr lang="en-US" sz="2215" dirty="0"/>
          </a:p>
        </p:txBody>
      </p:sp>
      <p:sp>
        <p:nvSpPr>
          <p:cNvPr id="15" name="Text 13"/>
          <p:cNvSpPr/>
          <p:nvPr/>
        </p:nvSpPr>
        <p:spPr>
          <a:xfrm>
            <a:off x="8552974" y="4126706"/>
            <a:ext cx="5289828" cy="1440180"/>
          </a:xfrm>
          <a:prstGeom prst="rect">
            <a:avLst/>
          </a:prstGeom>
          <a:noFill/>
          <a:ln/>
        </p:spPr>
        <p:txBody>
          <a:bodyPr wrap="square" rtlCol="0" anchor="t"/>
          <a:lstStyle/>
          <a:p>
            <a:pPr marL="0" indent="0" algn="l">
              <a:lnSpc>
                <a:spcPts val="2835"/>
              </a:lnSpc>
              <a:buNone/>
            </a:pPr>
            <a:r>
              <a:rPr lang="en-US" sz="1772" dirty="0">
                <a:solidFill>
                  <a:srgbClr val="49495A"/>
                </a:solidFill>
                <a:latin typeface="Open Sans" pitchFamily="34" charset="0"/>
                <a:ea typeface="Open Sans" pitchFamily="34" charset="-122"/>
                <a:cs typeface="Open Sans" pitchFamily="34" charset="-120"/>
              </a:rPr>
              <a:t>Effective communication requires the message to be clear, accurate, and understood by the receiver. It is a complex process of designing and constructing the right presentation or experience.</a:t>
            </a:r>
            <a:endParaRPr lang="en-US" sz="1772" dirty="0"/>
          </a:p>
        </p:txBody>
      </p:sp>
      <p:sp>
        <p:nvSpPr>
          <p:cNvPr id="16" name="Shape 14"/>
          <p:cNvSpPr/>
          <p:nvPr/>
        </p:nvSpPr>
        <p:spPr>
          <a:xfrm>
            <a:off x="6274415" y="5208151"/>
            <a:ext cx="787598" cy="28099"/>
          </a:xfrm>
          <a:prstGeom prst="roundRect">
            <a:avLst>
              <a:gd name="adj" fmla="val 144169"/>
            </a:avLst>
          </a:prstGeom>
          <a:solidFill>
            <a:srgbClr val="D0CED9"/>
          </a:solidFill>
          <a:ln/>
        </p:spPr>
      </p:sp>
      <p:sp>
        <p:nvSpPr>
          <p:cNvPr id="17" name="Shape 15"/>
          <p:cNvSpPr/>
          <p:nvPr/>
        </p:nvSpPr>
        <p:spPr>
          <a:xfrm>
            <a:off x="7062014" y="4969073"/>
            <a:ext cx="506373" cy="506373"/>
          </a:xfrm>
          <a:prstGeom prst="roundRect">
            <a:avLst>
              <a:gd name="adj" fmla="val 8000"/>
            </a:avLst>
          </a:prstGeom>
          <a:solidFill>
            <a:srgbClr val="EAE8F3"/>
          </a:solidFill>
          <a:ln/>
        </p:spPr>
      </p:sp>
      <p:sp>
        <p:nvSpPr>
          <p:cNvPr id="18" name="Text 16"/>
          <p:cNvSpPr/>
          <p:nvPr/>
        </p:nvSpPr>
        <p:spPr>
          <a:xfrm>
            <a:off x="7211199" y="5053489"/>
            <a:ext cx="208002" cy="337542"/>
          </a:xfrm>
          <a:prstGeom prst="rect">
            <a:avLst/>
          </a:prstGeom>
          <a:noFill/>
          <a:ln/>
        </p:spPr>
        <p:txBody>
          <a:bodyPr wrap="none" rtlCol="0" anchor="t"/>
          <a:lstStyle/>
          <a:p>
            <a:pPr marL="0" indent="0" algn="ctr">
              <a:lnSpc>
                <a:spcPts val="2658"/>
              </a:lnSpc>
              <a:buNone/>
            </a:pPr>
            <a:r>
              <a:rPr lang="en-US" sz="2658" dirty="0">
                <a:solidFill>
                  <a:srgbClr val="49495A"/>
                </a:solidFill>
                <a:latin typeface="Libre Baskerville" pitchFamily="34" charset="0"/>
                <a:ea typeface="Libre Baskerville" pitchFamily="34" charset="-122"/>
                <a:cs typeface="Libre Baskerville" pitchFamily="34" charset="-120"/>
              </a:rPr>
              <a:t>3</a:t>
            </a:r>
            <a:endParaRPr lang="en-US" sz="2658" dirty="0"/>
          </a:p>
        </p:txBody>
      </p:sp>
      <p:sp>
        <p:nvSpPr>
          <p:cNvPr id="19" name="Text 17"/>
          <p:cNvSpPr/>
          <p:nvPr/>
        </p:nvSpPr>
        <p:spPr>
          <a:xfrm>
            <a:off x="1268968" y="4940975"/>
            <a:ext cx="4808458" cy="351592"/>
          </a:xfrm>
          <a:prstGeom prst="rect">
            <a:avLst/>
          </a:prstGeom>
          <a:noFill/>
          <a:ln/>
        </p:spPr>
        <p:txBody>
          <a:bodyPr wrap="none" rtlCol="0" anchor="t"/>
          <a:lstStyle/>
          <a:p>
            <a:pPr marL="0" indent="0" algn="r">
              <a:lnSpc>
                <a:spcPts val="2769"/>
              </a:lnSpc>
              <a:buNone/>
            </a:pPr>
            <a:r>
              <a:rPr lang="en-US" sz="2215" dirty="0">
                <a:solidFill>
                  <a:srgbClr val="49495A"/>
                </a:solidFill>
                <a:latin typeface="Libre Baskerville" pitchFamily="34" charset="0"/>
                <a:ea typeface="Libre Baskerville" pitchFamily="34" charset="-122"/>
                <a:cs typeface="Libre Baskerville" pitchFamily="34" charset="-120"/>
              </a:rPr>
              <a:t>Key Elements of Communication</a:t>
            </a:r>
            <a:endParaRPr lang="en-US" sz="2215" dirty="0"/>
          </a:p>
        </p:txBody>
      </p:sp>
      <p:sp>
        <p:nvSpPr>
          <p:cNvPr id="20" name="Text 18"/>
          <p:cNvSpPr/>
          <p:nvPr/>
        </p:nvSpPr>
        <p:spPr>
          <a:xfrm>
            <a:off x="787598" y="5427583"/>
            <a:ext cx="5289828" cy="1440180"/>
          </a:xfrm>
          <a:prstGeom prst="rect">
            <a:avLst/>
          </a:prstGeom>
          <a:noFill/>
          <a:ln/>
        </p:spPr>
        <p:txBody>
          <a:bodyPr wrap="square" rtlCol="0" anchor="t"/>
          <a:lstStyle/>
          <a:p>
            <a:pPr marL="0" indent="0" algn="r">
              <a:lnSpc>
                <a:spcPts val="2835"/>
              </a:lnSpc>
              <a:buNone/>
            </a:pPr>
            <a:r>
              <a:rPr lang="en-US" sz="1772" dirty="0">
                <a:solidFill>
                  <a:srgbClr val="49495A"/>
                </a:solidFill>
                <a:latin typeface="Open Sans" pitchFamily="34" charset="0"/>
                <a:ea typeface="Open Sans" pitchFamily="34" charset="-122"/>
                <a:cs typeface="Open Sans" pitchFamily="34" charset="-120"/>
              </a:rPr>
              <a:t>At minimum, communication requires a source, a message, and a destination. The source could be an individual or an organization, and the destination could be a person or a group.</a:t>
            </a:r>
            <a:endParaRPr lang="en-US" sz="1772" dirty="0"/>
          </a:p>
        </p:txBody>
      </p:sp>
      <p:pic>
        <p:nvPicPr>
          <p:cNvPr id="2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
        <p:nvSpPr>
          <p:cNvPr id="22" name="Text 5">
            <a:extLst>
              <a:ext uri="{FF2B5EF4-FFF2-40B4-BE49-F238E27FC236}">
                <a16:creationId xmlns:a16="http://schemas.microsoft.com/office/drawing/2014/main" id="{9BBC8EF0-C7B9-4A46-8682-CE516885A47D}"/>
              </a:ext>
            </a:extLst>
          </p:cNvPr>
          <p:cNvSpPr/>
          <p:nvPr/>
        </p:nvSpPr>
        <p:spPr>
          <a:xfrm>
            <a:off x="12242153" y="7655621"/>
            <a:ext cx="2388247" cy="419743"/>
          </a:xfrm>
          <a:prstGeom prst="rect">
            <a:avLst/>
          </a:prstGeom>
          <a:blipFill>
            <a:blip r:embed="rId5"/>
            <a:tile tx="0" ty="0" sx="100000" sy="100000" flip="none" algn="tl"/>
          </a:blipFill>
          <a:ln/>
        </p:spPr>
        <p:txBody>
          <a:bodyPr wrap="none" rtlCol="0" anchor="t"/>
          <a:lstStyle/>
          <a:p>
            <a:pPr marL="0" indent="0" algn="l">
              <a:lnSpc>
                <a:spcPts val="2661"/>
              </a:lnSpc>
              <a:buNone/>
            </a:pPr>
            <a:r>
              <a:rPr lang="en-US" sz="1900" b="1" dirty="0">
                <a:solidFill>
                  <a:srgbClr val="49495A"/>
                </a:solidFill>
                <a:latin typeface="Open Sans" pitchFamily="34" charset="0"/>
                <a:ea typeface="Open Sans" pitchFamily="34" charset="-122"/>
                <a:cs typeface="Open Sans" pitchFamily="34" charset="-120"/>
              </a:rPr>
              <a:t>by IGNOU Guidance</a:t>
            </a:r>
            <a:endParaRPr lang="en-US" sz="1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TotalTime>
  <Words>4554</Words>
  <Application>Microsoft Macintosh PowerPoint</Application>
  <PresentationFormat>Custom</PresentationFormat>
  <Paragraphs>369</Paragraphs>
  <Slides>42</Slides>
  <Notes>42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Libre Baskerville</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Shishuraj Yadav</cp:lastModifiedBy>
  <cp:revision>16</cp:revision>
  <dcterms:created xsi:type="dcterms:W3CDTF">2024-07-17T17:56:44Z</dcterms:created>
  <dcterms:modified xsi:type="dcterms:W3CDTF">2024-07-21T19:37:45Z</dcterms:modified>
</cp:coreProperties>
</file>