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sldIdLst>
    <p:sldId id="294" r:id="rId2"/>
    <p:sldId id="258" r:id="rId3"/>
    <p:sldId id="295" r:id="rId4"/>
    <p:sldId id="296" r:id="rId5"/>
    <p:sldId id="261" r:id="rId6"/>
    <p:sldId id="263" r:id="rId7"/>
    <p:sldId id="265" r:id="rId8"/>
    <p:sldId id="257" r:id="rId9"/>
    <p:sldId id="281" r:id="rId10"/>
    <p:sldId id="282" r:id="rId11"/>
    <p:sldId id="307" r:id="rId12"/>
    <p:sldId id="289" r:id="rId13"/>
    <p:sldId id="291" r:id="rId14"/>
    <p:sldId id="280" r:id="rId15"/>
    <p:sldId id="286" r:id="rId16"/>
    <p:sldId id="288" r:id="rId17"/>
    <p:sldId id="287" r:id="rId18"/>
    <p:sldId id="260" r:id="rId19"/>
    <p:sldId id="259" r:id="rId20"/>
    <p:sldId id="283" r:id="rId21"/>
    <p:sldId id="273" r:id="rId22"/>
    <p:sldId id="274" r:id="rId23"/>
    <p:sldId id="266" r:id="rId24"/>
    <p:sldId id="275" r:id="rId25"/>
    <p:sldId id="284" r:id="rId26"/>
    <p:sldId id="285" r:id="rId27"/>
    <p:sldId id="276" r:id="rId28"/>
    <p:sldId id="277" r:id="rId29"/>
    <p:sldId id="264" r:id="rId30"/>
    <p:sldId id="297" r:id="rId31"/>
    <p:sldId id="298" r:id="rId32"/>
    <p:sldId id="272" r:id="rId33"/>
    <p:sldId id="299" r:id="rId34"/>
    <p:sldId id="300" r:id="rId35"/>
    <p:sldId id="301" r:id="rId36"/>
    <p:sldId id="302" r:id="rId37"/>
    <p:sldId id="303" r:id="rId38"/>
    <p:sldId id="304" r:id="rId39"/>
    <p:sldId id="279" r:id="rId40"/>
    <p:sldId id="305" r:id="rId41"/>
    <p:sldId id="269" r:id="rId42"/>
    <p:sldId id="270" r:id="rId43"/>
    <p:sldId id="292" r:id="rId44"/>
    <p:sldId id="293" r:id="rId45"/>
    <p:sldId id="267" r:id="rId46"/>
    <p:sldId id="268" r:id="rId47"/>
    <p:sldId id="271" r:id="rId48"/>
    <p:sldId id="306"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450537"/>
    <a:srgbClr val="47031B"/>
    <a:srgbClr val="DE0C20"/>
    <a:srgbClr val="AA1636"/>
    <a:srgbClr val="FB8192"/>
    <a:srgbClr val="F389EE"/>
    <a:srgbClr val="4703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4" d="100"/>
          <a:sy n="84" d="100"/>
        </p:scale>
        <p:origin x="1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8" Type="http://schemas.openxmlformats.org/officeDocument/2006/relationships/slide" Target="slides/slide7.xml" /><Relationship Id="rId51"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3549652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4180683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3131698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91645F0-9109-47D0-B94A-152540C4EE15}" type="datetimeFigureOut">
              <a:rPr lang="en-IN" smtClean="0"/>
              <a:t>29-03-2022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160068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1645F0-9109-47D0-B94A-152540C4EE15}" type="datetimeFigureOut">
              <a:rPr lang="en-IN" smtClean="0"/>
              <a:t>29-03-2022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1531657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91645F0-9109-47D0-B94A-152540C4EE15}" type="datetimeFigureOut">
              <a:rPr lang="en-IN" smtClean="0"/>
              <a:t>29-03-2022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69347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1645F0-9109-47D0-B94A-152540C4EE15}" type="datetimeFigureOut">
              <a:rPr lang="en-IN" smtClean="0"/>
              <a:t>29-03-2022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1575626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91645F0-9109-47D0-B94A-152540C4EE15}" type="datetimeFigureOut">
              <a:rPr lang="en-IN" smtClean="0"/>
              <a:t>29-03-2022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1525902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91645F0-9109-47D0-B94A-152540C4EE15}" type="datetimeFigureOut">
              <a:rPr lang="en-IN" smtClean="0"/>
              <a:t>29-03-2022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190991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3926798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00253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3414608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73091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2774390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2402297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1645F0-9109-47D0-B94A-152540C4EE15}" type="datetimeFigureOut">
              <a:rPr lang="en-IN" smtClean="0"/>
              <a:t>29-03-2022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DD02CF-584B-45F0-8BF3-15CD7C7598B7}" type="slidenum">
              <a:rPr lang="en-IN" smtClean="0"/>
              <a:t>‹#›</a:t>
            </a:fld>
            <a:endParaRPr lang="en-IN"/>
          </a:p>
        </p:txBody>
      </p:sp>
    </p:spTree>
    <p:extLst>
      <p:ext uri="{BB962C8B-B14F-4D97-AF65-F5344CB8AC3E}">
        <p14:creationId xmlns:p14="http://schemas.microsoft.com/office/powerpoint/2010/main" val="2572773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1645F0-9109-47D0-B94A-152540C4EE15}" type="datetimeFigureOut">
              <a:rPr lang="en-IN" smtClean="0"/>
              <a:t>29-03-2022</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DD02CF-584B-45F0-8BF3-15CD7C7598B7}" type="slidenum">
              <a:rPr lang="en-IN" smtClean="0"/>
              <a:t>‹#›</a:t>
            </a:fld>
            <a:endParaRPr lang="en-IN"/>
          </a:p>
        </p:txBody>
      </p:sp>
    </p:spTree>
    <p:extLst>
      <p:ext uri="{BB962C8B-B14F-4D97-AF65-F5344CB8AC3E}">
        <p14:creationId xmlns:p14="http://schemas.microsoft.com/office/powerpoint/2010/main" val="266222319"/>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3" Type="http://schemas.openxmlformats.org/officeDocument/2006/relationships/hyperlink" Target="https://robocloud.co.uk/what-is-rpa/" TargetMode="External" /><Relationship Id="rId2" Type="http://schemas.openxmlformats.org/officeDocument/2006/relationships/image" Target="../media/image4.png" /><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6.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6.xml" /></Relationships>
</file>

<file path=ppt/slides/_rels/slide12.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6.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5.xml.rels><?xml version="1.0" encoding="UTF-8" standalone="yes"?>
<Relationships xmlns="http://schemas.openxmlformats.org/package/2006/relationships"><Relationship Id="rId3" Type="http://schemas.openxmlformats.org/officeDocument/2006/relationships/image" Target="../media/image10.svg" /><Relationship Id="rId2" Type="http://schemas.openxmlformats.org/officeDocument/2006/relationships/image" Target="../media/image9.png"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2" Type="http://schemas.openxmlformats.org/officeDocument/2006/relationships/image" Target="../media/image12.png" /><Relationship Id="rId1" Type="http://schemas.openxmlformats.org/officeDocument/2006/relationships/slideLayout" Target="../slideLayouts/slideLayout6.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9.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6.xml" /></Relationships>
</file>

<file path=ppt/slides/_rels/slide20.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6.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3.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8.xml.rels><?xml version="1.0" encoding="UTF-8" standalone="yes"?>
<Relationships xmlns="http://schemas.openxmlformats.org/package/2006/relationships"><Relationship Id="rId2" Type="http://schemas.openxmlformats.org/officeDocument/2006/relationships/image" Target="../media/image16.png" /><Relationship Id="rId1" Type="http://schemas.openxmlformats.org/officeDocument/2006/relationships/slideLayout" Target="../slideLayouts/slideLayout6.xml" /></Relationships>
</file>

<file path=ppt/slides/_rels/slide29.xml.rels><?xml version="1.0" encoding="UTF-8" standalone="yes"?>
<Relationships xmlns="http://schemas.openxmlformats.org/package/2006/relationships"><Relationship Id="rId3" Type="http://schemas.openxmlformats.org/officeDocument/2006/relationships/hyperlink" Target="http://www.slideshare.net/tomcastiglia/using-sharepoint-nintex-docusign-for-employee-onboarding-and-open-enrollment-workflow-processes" TargetMode="External" /><Relationship Id="rId2" Type="http://schemas.openxmlformats.org/officeDocument/2006/relationships/image" Target="../media/image17.jpg" /><Relationship Id="rId1" Type="http://schemas.openxmlformats.org/officeDocument/2006/relationships/slideLayout" Target="../slideLayouts/slideLayout6.xml" /></Relationships>
</file>

<file path=ppt/slides/_rels/slide30.xml.rels><?xml version="1.0" encoding="UTF-8" standalone="yes"?>
<Relationships xmlns="http://schemas.openxmlformats.org/package/2006/relationships"><Relationship Id="rId2" Type="http://schemas.openxmlformats.org/officeDocument/2006/relationships/image" Target="../media/image18.png" /><Relationship Id="rId1" Type="http://schemas.openxmlformats.org/officeDocument/2006/relationships/slideLayout" Target="../slideLayouts/slideLayout7.xml" /></Relationships>
</file>

<file path=ppt/slides/_rels/slide31.xml.rels><?xml version="1.0" encoding="UTF-8" standalone="yes"?>
<Relationships xmlns="http://schemas.openxmlformats.org/package/2006/relationships"><Relationship Id="rId2" Type="http://schemas.openxmlformats.org/officeDocument/2006/relationships/image" Target="../media/image19.jpeg" /><Relationship Id="rId1" Type="http://schemas.openxmlformats.org/officeDocument/2006/relationships/slideLayout" Target="../slideLayouts/slideLayout6.xml" /></Relationships>
</file>

<file path=ppt/slides/_rels/slide32.xml.rels><?xml version="1.0" encoding="UTF-8" standalone="yes"?>
<Relationships xmlns="http://schemas.openxmlformats.org/package/2006/relationships"><Relationship Id="rId3" Type="http://schemas.openxmlformats.org/officeDocument/2006/relationships/hyperlink" Target="http://www.businessmanagementtips.com/new-hire-onboarding-process-part-1/" TargetMode="External" /><Relationship Id="rId2" Type="http://schemas.openxmlformats.org/officeDocument/2006/relationships/image" Target="../media/image20.png" /><Relationship Id="rId1" Type="http://schemas.openxmlformats.org/officeDocument/2006/relationships/slideLayout" Target="../slideLayouts/slideLayout6.xml" /></Relationships>
</file>

<file path=ppt/slides/_rels/slide33.xml.rels><?xml version="1.0" encoding="UTF-8" standalone="yes"?>
<Relationships xmlns="http://schemas.openxmlformats.org/package/2006/relationships"><Relationship Id="rId3" Type="http://schemas.openxmlformats.org/officeDocument/2006/relationships/image" Target="../media/image22.svg" /><Relationship Id="rId2" Type="http://schemas.openxmlformats.org/officeDocument/2006/relationships/image" Target="../media/image21.png" /><Relationship Id="rId1" Type="http://schemas.openxmlformats.org/officeDocument/2006/relationships/slideLayout" Target="../slideLayouts/slideLayout7.xml" /></Relationships>
</file>

<file path=ppt/slides/_rels/slide34.xml.rels><?xml version="1.0" encoding="UTF-8" standalone="yes"?>
<Relationships xmlns="http://schemas.openxmlformats.org/package/2006/relationships"><Relationship Id="rId3" Type="http://schemas.openxmlformats.org/officeDocument/2006/relationships/hyperlink" Target="https://www.helpsystems.com/blog/why-automate-user-provisioning-use-cases-hr" TargetMode="External" /><Relationship Id="rId2" Type="http://schemas.openxmlformats.org/officeDocument/2006/relationships/image" Target="../media/image23.jpg" /><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2" Type="http://schemas.openxmlformats.org/officeDocument/2006/relationships/image" Target="../media/image24.png" /><Relationship Id="rId1" Type="http://schemas.openxmlformats.org/officeDocument/2006/relationships/slideLayout" Target="../slideLayouts/slideLayout6.xml" /></Relationships>
</file>

<file path=ppt/slides/_rels/slide36.xml.rels><?xml version="1.0" encoding="UTF-8" standalone="yes"?>
<Relationships xmlns="http://schemas.openxmlformats.org/package/2006/relationships"><Relationship Id="rId3" Type="http://schemas.openxmlformats.org/officeDocument/2006/relationships/hyperlink" Target="https://10xds.com/blog/rpa-use-cases-on-hr-onboarding-automation/" TargetMode="External" /><Relationship Id="rId2" Type="http://schemas.openxmlformats.org/officeDocument/2006/relationships/image" Target="../media/image25.jpg" /><Relationship Id="rId1" Type="http://schemas.openxmlformats.org/officeDocument/2006/relationships/slideLayout" Target="../slideLayouts/slideLayout7.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9.xml.rels><?xml version="1.0" encoding="UTF-8" standalone="yes"?>
<Relationships xmlns="http://schemas.openxmlformats.org/package/2006/relationships"><Relationship Id="rId2" Type="http://schemas.openxmlformats.org/officeDocument/2006/relationships/image" Target="../media/image26.jpeg" /><Relationship Id="rId1" Type="http://schemas.openxmlformats.org/officeDocument/2006/relationships/slideLayout" Target="../slideLayouts/slideLayout7.xml" /></Relationships>
</file>

<file path=ppt/slides/_rels/slide40.xml.rels><?xml version="1.0" encoding="UTF-8" standalone="yes"?>
<Relationships xmlns="http://schemas.openxmlformats.org/package/2006/relationships"><Relationship Id="rId2" Type="http://schemas.openxmlformats.org/officeDocument/2006/relationships/image" Target="../media/image27.jpeg" /><Relationship Id="rId1" Type="http://schemas.openxmlformats.org/officeDocument/2006/relationships/slideLayout" Target="../slideLayouts/slideLayout7.xml" /></Relationships>
</file>

<file path=ppt/slides/_rels/slide41.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8.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3.xml.rels><?xml version="1.0" encoding="UTF-8" standalone="yes"?>
<Relationships xmlns="http://schemas.openxmlformats.org/package/2006/relationships"><Relationship Id="rId2" Type="http://schemas.openxmlformats.org/officeDocument/2006/relationships/image" Target="../media/image29.png" /><Relationship Id="rId1" Type="http://schemas.openxmlformats.org/officeDocument/2006/relationships/slideLayout" Target="../slideLayouts/slideLayout6.xml" /></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5.xml.rels><?xml version="1.0" encoding="UTF-8" standalone="yes"?>
<Relationships xmlns="http://schemas.openxmlformats.org/package/2006/relationships"><Relationship Id="rId2" Type="http://schemas.openxmlformats.org/officeDocument/2006/relationships/image" Target="../media/image30.png" /><Relationship Id="rId1" Type="http://schemas.openxmlformats.org/officeDocument/2006/relationships/slideLayout" Target="../slideLayouts/slideLayout6.xml"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7.xml.rels><?xml version="1.0" encoding="UTF-8" standalone="yes"?>
<Relationships xmlns="http://schemas.openxmlformats.org/package/2006/relationships"><Relationship Id="rId2" Type="http://schemas.openxmlformats.org/officeDocument/2006/relationships/image" Target="../media/image31.jpeg" /><Relationship Id="rId1" Type="http://schemas.openxmlformats.org/officeDocument/2006/relationships/slideLayout" Target="../slideLayouts/slideLayout8.xml" /></Relationships>
</file>

<file path=ppt/slides/_rels/slide48.xml.rels><?xml version="1.0" encoding="UTF-8" standalone="yes"?>
<Relationships xmlns="http://schemas.openxmlformats.org/package/2006/relationships"><Relationship Id="rId3" Type="http://schemas.openxmlformats.org/officeDocument/2006/relationships/hyperlink" Target="https://www.wishesmsg.com/thank-you-messages-for-team-members/" TargetMode="External" /><Relationship Id="rId2" Type="http://schemas.openxmlformats.org/officeDocument/2006/relationships/image" Target="../media/image32.jp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B3669-F1D4-4DF9-AACA-2EF57788239D}"/>
              </a:ext>
            </a:extLst>
          </p:cNvPr>
          <p:cNvSpPr>
            <a:spLocks noGrp="1"/>
          </p:cNvSpPr>
          <p:nvPr>
            <p:ph type="title"/>
          </p:nvPr>
        </p:nvSpPr>
        <p:spPr>
          <a:xfrm>
            <a:off x="838200" y="217170"/>
            <a:ext cx="11353800" cy="4743450"/>
          </a:xfrm>
        </p:spPr>
        <p:txBody>
          <a:bodyPr>
            <a:normAutofit fontScale="90000"/>
          </a:bodyPr>
          <a:lstStyle/>
          <a:p>
            <a:r>
              <a:rPr lang="en-US" dirty="0">
                <a:solidFill>
                  <a:schemeClr val="tx1"/>
                </a:solidFill>
              </a:rPr>
              <a:t>             </a:t>
            </a:r>
            <a:r>
              <a:rPr lang="en-US" dirty="0">
                <a:solidFill>
                  <a:schemeClr val="tx1"/>
                </a:solidFill>
                <a:latin typeface="Times New Roman" panose="02020603050405020304" pitchFamily="18" charset="0"/>
                <a:cs typeface="Times New Roman" panose="02020603050405020304" pitchFamily="18" charset="0"/>
              </a:rPr>
              <a:t>Architecture Document for</a:t>
            </a:r>
            <a:br>
              <a:rPr lang="en-US" dirty="0">
                <a:solidFill>
                  <a:schemeClr val="tx1"/>
                </a:solidFill>
              </a:rPr>
            </a:br>
            <a:br>
              <a:rPr lang="en-US" dirty="0">
                <a:solidFill>
                  <a:schemeClr val="tx1"/>
                </a:solidFill>
              </a:rPr>
            </a:br>
            <a:r>
              <a:rPr lang="en-US" sz="6000" dirty="0">
                <a:solidFill>
                  <a:schemeClr val="accent2">
                    <a:lumMod val="75000"/>
                  </a:schemeClr>
                </a:solidFill>
                <a:latin typeface="Times New Roman" panose="02020603050405020304" pitchFamily="18" charset="0"/>
                <a:cs typeface="Times New Roman" panose="02020603050405020304" pitchFamily="18" charset="0"/>
              </a:rPr>
              <a:t>  </a:t>
            </a:r>
            <a:r>
              <a:rPr lang="en-US" sz="4800" dirty="0">
                <a:solidFill>
                  <a:srgbClr val="7030A0"/>
                </a:solidFill>
                <a:latin typeface="Algerian" panose="04020705040A02060702" pitchFamily="82" charset="0"/>
                <a:cs typeface="Times New Roman" panose="02020603050405020304" pitchFamily="18" charset="0"/>
              </a:rPr>
              <a:t>EMPLOYEE</a:t>
            </a:r>
            <a:br>
              <a:rPr lang="en-US" sz="4800" dirty="0">
                <a:solidFill>
                  <a:srgbClr val="7030A0"/>
                </a:solidFill>
                <a:latin typeface="Algerian" panose="04020705040A02060702" pitchFamily="82" charset="0"/>
                <a:cs typeface="Times New Roman" panose="02020603050405020304" pitchFamily="18" charset="0"/>
              </a:rPr>
            </a:br>
            <a:r>
              <a:rPr lang="en-US" sz="4800" dirty="0">
                <a:solidFill>
                  <a:srgbClr val="7030A0"/>
                </a:solidFill>
                <a:latin typeface="Algerian" panose="04020705040A02060702" pitchFamily="82" charset="0"/>
                <a:cs typeface="Times New Roman" panose="02020603050405020304" pitchFamily="18" charset="0"/>
              </a:rPr>
              <a:t>                    ONBOARDING</a:t>
            </a:r>
            <a:br>
              <a:rPr lang="en-US" sz="4800" dirty="0">
                <a:solidFill>
                  <a:srgbClr val="7030A0"/>
                </a:solidFill>
                <a:latin typeface="Algerian" panose="04020705040A02060702" pitchFamily="82" charset="0"/>
                <a:cs typeface="Times New Roman" panose="02020603050405020304" pitchFamily="18" charset="0"/>
              </a:rPr>
            </a:br>
            <a:r>
              <a:rPr lang="en-US" sz="4800" dirty="0">
                <a:solidFill>
                  <a:srgbClr val="7030A0"/>
                </a:solidFill>
                <a:latin typeface="Algerian" panose="04020705040A02060702" pitchFamily="82" charset="0"/>
                <a:cs typeface="Times New Roman" panose="02020603050405020304" pitchFamily="18" charset="0"/>
              </a:rPr>
              <a:t>                                        RPA</a:t>
            </a:r>
            <a:br>
              <a:rPr lang="en-US" sz="4800" dirty="0">
                <a:solidFill>
                  <a:srgbClr val="140CAA"/>
                </a:solidFill>
                <a:latin typeface="Algerian" panose="04020705040A02060702" pitchFamily="82" charset="0"/>
                <a:cs typeface="Times New Roman" panose="02020603050405020304" pitchFamily="18" charset="0"/>
              </a:rPr>
            </a:br>
            <a:br>
              <a:rPr lang="en-US" sz="4800" dirty="0">
                <a:solidFill>
                  <a:srgbClr val="140CAA"/>
                </a:solidFill>
                <a:latin typeface="Algerian" panose="04020705040A02060702" pitchFamily="82" charset="0"/>
                <a:cs typeface="Times New Roman" panose="02020603050405020304" pitchFamily="18" charset="0"/>
              </a:rPr>
            </a:br>
            <a:r>
              <a:rPr lang="en-US" sz="4800" dirty="0">
                <a:solidFill>
                  <a:srgbClr val="140CAA"/>
                </a:solidFill>
                <a:latin typeface="Algerian" panose="04020705040A02060702" pitchFamily="82" charset="0"/>
                <a:cs typeface="Times New Roman" panose="02020603050405020304" pitchFamily="18" charset="0"/>
              </a:rPr>
              <a:t>                                                   </a:t>
            </a:r>
            <a:r>
              <a:rPr lang="en-US" sz="2600" dirty="0">
                <a:solidFill>
                  <a:srgbClr val="00B050"/>
                </a:solidFill>
                <a:latin typeface="Times New Roman" panose="02020603050405020304" pitchFamily="18" charset="0"/>
                <a:cs typeface="Times New Roman" panose="02020603050405020304" pitchFamily="18" charset="0"/>
              </a:rPr>
              <a:t>Presented</a:t>
            </a:r>
            <a:br>
              <a:rPr lang="en-US" sz="2600" dirty="0">
                <a:solidFill>
                  <a:srgbClr val="00B050"/>
                </a:solidFill>
                <a:latin typeface="Times New Roman" panose="02020603050405020304" pitchFamily="18" charset="0"/>
                <a:cs typeface="Times New Roman" panose="02020603050405020304" pitchFamily="18" charset="0"/>
              </a:rPr>
            </a:br>
            <a:r>
              <a:rPr lang="en-US" sz="2600" dirty="0">
                <a:solidFill>
                  <a:srgbClr val="00B050"/>
                </a:solidFill>
                <a:latin typeface="Times New Roman" panose="02020603050405020304" pitchFamily="18" charset="0"/>
                <a:cs typeface="Times New Roman" panose="02020603050405020304" pitchFamily="18" charset="0"/>
              </a:rPr>
              <a:t>                                                                                                     by</a:t>
            </a:r>
            <a:br>
              <a:rPr lang="en-US" sz="2600" dirty="0">
                <a:solidFill>
                  <a:srgbClr val="00B050"/>
                </a:solidFill>
                <a:latin typeface="Times New Roman" panose="02020603050405020304" pitchFamily="18" charset="0"/>
                <a:cs typeface="Times New Roman" panose="02020603050405020304" pitchFamily="18" charset="0"/>
              </a:rPr>
            </a:br>
            <a:r>
              <a:rPr lang="en-US" sz="2600" dirty="0">
                <a:solidFill>
                  <a:srgbClr val="00B050"/>
                </a:solidFill>
                <a:latin typeface="Times New Roman" panose="02020603050405020304" pitchFamily="18" charset="0"/>
                <a:cs typeface="Times New Roman" panose="02020603050405020304" pitchFamily="18" charset="0"/>
              </a:rPr>
              <a:t>                                                                                            Best of the Best  </a:t>
            </a:r>
            <a:endParaRPr lang="en-IN" sz="2600"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15214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E4184-F03C-48B8-B279-4638330A179B}"/>
              </a:ext>
            </a:extLst>
          </p:cNvPr>
          <p:cNvSpPr>
            <a:spLocks noGrp="1"/>
          </p:cNvSpPr>
          <p:nvPr>
            <p:ph type="title"/>
          </p:nvPr>
        </p:nvSpPr>
        <p:spPr>
          <a:xfrm>
            <a:off x="712470" y="1"/>
            <a:ext cx="9163050" cy="2388870"/>
          </a:xfrm>
        </p:spPr>
        <p:txBody>
          <a:bodyPr>
            <a:normAutofit fontScale="90000"/>
          </a:bodyPr>
          <a:lstStyle/>
          <a:p>
            <a:r>
              <a:rPr lang="en-US" dirty="0">
                <a:solidFill>
                  <a:schemeClr val="tx1"/>
                </a:solidFill>
              </a:rPr>
              <a:t>            </a:t>
            </a:r>
            <a:r>
              <a:rPr lang="en-US" dirty="0">
                <a:solidFill>
                  <a:srgbClr val="140CAA"/>
                </a:solidFill>
                <a:latin typeface="Times New Roman" panose="02020603050405020304" pitchFamily="18" charset="0"/>
                <a:cs typeface="Times New Roman" panose="02020603050405020304" pitchFamily="18" charset="0"/>
              </a:rPr>
              <a:t>1  Introduction – PART-A</a:t>
            </a:r>
            <a:br>
              <a:rPr lang="en-US" dirty="0">
                <a:solidFill>
                  <a:schemeClr val="tx1"/>
                </a:solidFill>
              </a:rPr>
            </a:br>
            <a:br>
              <a:rPr lang="en-US" dirty="0">
                <a:solidFill>
                  <a:schemeClr val="tx1"/>
                </a:solidFill>
              </a:rPr>
            </a:br>
            <a:r>
              <a:rPr lang="en-US" dirty="0">
                <a:solidFill>
                  <a:schemeClr val="tx1"/>
                </a:solidFill>
                <a:latin typeface="Times New Roman" panose="02020603050405020304" pitchFamily="18" charset="0"/>
                <a:cs typeface="Times New Roman" panose="02020603050405020304" pitchFamily="18" charset="0"/>
              </a:rPr>
              <a:t>1.1 Purpose</a:t>
            </a:r>
            <a:br>
              <a:rPr lang="en-US" dirty="0">
                <a:solidFill>
                  <a:schemeClr val="tx1"/>
                </a:solidFill>
              </a:rPr>
            </a:br>
            <a:br>
              <a:rPr lang="en-US" dirty="0">
                <a:solidFill>
                  <a:schemeClr val="tx1"/>
                </a:solidFill>
              </a:rPr>
            </a:br>
            <a:r>
              <a:rPr lang="en-US" sz="2000" dirty="0">
                <a:solidFill>
                  <a:schemeClr val="tx1"/>
                </a:solidFill>
                <a:latin typeface="Times New Roman" panose="02020603050405020304" pitchFamily="18" charset="0"/>
                <a:cs typeface="Times New Roman" panose="02020603050405020304" pitchFamily="18" charset="0"/>
              </a:rPr>
              <a:t>This document provides a comprehensive architectural overview of the EMPLOYEE ONBOARDING RPA system , </a:t>
            </a:r>
            <a:r>
              <a:rPr lang="en-US" sz="2000" b="0" i="0" dirty="0">
                <a:solidFill>
                  <a:schemeClr val="tx1"/>
                </a:solidFill>
                <a:effectLst/>
                <a:latin typeface="Times New Roman" panose="02020603050405020304" pitchFamily="18" charset="0"/>
                <a:cs typeface="Times New Roman" panose="02020603050405020304" pitchFamily="18" charset="0"/>
              </a:rPr>
              <a:t>When a new employee is going to be offered a job, the offer letter is automatically generated and sent out by the RPA system. This onboarding workflow</a:t>
            </a:r>
            <a:r>
              <a:rPr lang="en-US" sz="2000" i="0" dirty="0">
                <a:solidFill>
                  <a:schemeClr val="tx1"/>
                </a:solidFill>
                <a:effectLst/>
                <a:latin typeface="Times New Roman" panose="02020603050405020304" pitchFamily="18" charset="0"/>
                <a:cs typeface="Times New Roman" panose="02020603050405020304" pitchFamily="18" charset="0"/>
              </a:rPr>
              <a:t> allows access to company data systems that are needed for the new employees to do their work.</a:t>
            </a:r>
            <a:br>
              <a:rPr lang="en-US" sz="2000" dirty="0">
                <a:solidFill>
                  <a:schemeClr val="tx1"/>
                </a:solidFill>
                <a:latin typeface="Times New Roman" panose="02020603050405020304" pitchFamily="18" charset="0"/>
                <a:cs typeface="Times New Roman" panose="02020603050405020304" pitchFamily="18" charset="0"/>
              </a:rPr>
            </a:br>
            <a:br>
              <a:rPr lang="en-US" sz="2000" dirty="0">
                <a:solidFill>
                  <a:schemeClr val="tx1"/>
                </a:solidFill>
                <a:latin typeface="Times New Roman" panose="02020603050405020304" pitchFamily="18" charset="0"/>
                <a:cs typeface="Times New Roman" panose="02020603050405020304" pitchFamily="18" charset="0"/>
              </a:rPr>
            </a:br>
            <a:r>
              <a:rPr lang="en-US" sz="1800" b="0" i="0" dirty="0">
                <a:solidFill>
                  <a:schemeClr val="tx1"/>
                </a:solidFill>
                <a:effectLst/>
                <a:latin typeface="Times New Roman" panose="02020603050405020304" pitchFamily="18" charset="0"/>
                <a:cs typeface="Times New Roman" panose="02020603050405020304" pitchFamily="18" charset="0"/>
              </a:rPr>
              <a:t>Onboarding</a:t>
            </a:r>
            <a:r>
              <a:rPr lang="en-US" sz="2000" i="0" dirty="0">
                <a:solidFill>
                  <a:schemeClr val="tx1"/>
                </a:solidFill>
                <a:effectLst/>
                <a:latin typeface="Times New Roman" panose="02020603050405020304" pitchFamily="18" charset="0"/>
                <a:cs typeface="Times New Roman" panose="02020603050405020304" pitchFamily="18" charset="0"/>
              </a:rPr>
              <a:t> helps new hires adjust to the social and performance aspects of their jobs so they can quickly become productive, contributing members of the organization.</a:t>
            </a: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F9BDDE-02D8-492B-A881-0645D3866093}"/>
              </a:ext>
            </a:extLst>
          </p:cNvPr>
          <p:cNvSpPr txBox="1"/>
          <p:nvPr/>
        </p:nvSpPr>
        <p:spPr>
          <a:xfrm>
            <a:off x="712470" y="4049435"/>
            <a:ext cx="8763000" cy="1477328"/>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The software or robot can be taught a workflow with multiple steps and applications, such as taking received forms, sending a receipt message, checking the form for completeness, filing the form in a folder, and updating a spreadsheet with the name of the form, the date filed, and so on. RPA software is designed to reduce the burden for employees of completing repetitive, simple tasks. </a:t>
            </a:r>
            <a:endParaRPr lang="en-IN" dirty="0"/>
          </a:p>
        </p:txBody>
      </p:sp>
    </p:spTree>
    <p:extLst>
      <p:ext uri="{BB962C8B-B14F-4D97-AF65-F5344CB8AC3E}">
        <p14:creationId xmlns:p14="http://schemas.microsoft.com/office/powerpoint/2010/main" val="3241581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558A2-FBD4-4FF5-B9F9-954A4C048C99}"/>
              </a:ext>
            </a:extLst>
          </p:cNvPr>
          <p:cNvSpPr>
            <a:spLocks noGrp="1"/>
          </p:cNvSpPr>
          <p:nvPr>
            <p:ph type="title"/>
          </p:nvPr>
        </p:nvSpPr>
        <p:spPr>
          <a:xfrm>
            <a:off x="805161" y="65395"/>
            <a:ext cx="8596668" cy="590550"/>
          </a:xfrm>
        </p:spPr>
        <p:txBody>
          <a:bodyPr>
            <a:normAutofit fontScale="90000"/>
          </a:bodyPr>
          <a:lstStyle/>
          <a:p>
            <a:r>
              <a:rPr lang="en-IN" dirty="0">
                <a:latin typeface="Times New Roman" panose="02020603050405020304" pitchFamily="18" charset="0"/>
                <a:cs typeface="Times New Roman" panose="02020603050405020304" pitchFamily="18" charset="0"/>
              </a:rPr>
              <a:t>1.2  SCOPE OF EMPLOYEE ONBOARDING</a:t>
            </a:r>
            <a:br>
              <a:rPr lang="en-IN" dirty="0">
                <a:latin typeface="Times New Roman" panose="02020603050405020304" pitchFamily="18" charset="0"/>
                <a:cs typeface="Times New Roman" panose="02020603050405020304" pitchFamily="18" charset="0"/>
              </a:rPr>
            </a:br>
            <a:br>
              <a:rPr lang="en-IN" dirty="0">
                <a:latin typeface="Times New Roman" panose="02020603050405020304" pitchFamily="18" charset="0"/>
                <a:cs typeface="Times New Roman" panose="02020603050405020304" pitchFamily="18" charset="0"/>
              </a:rPr>
            </a:br>
            <a:br>
              <a:rPr lang="en-IN" dirty="0"/>
            </a:br>
            <a:endParaRPr lang="en-IN" dirty="0"/>
          </a:p>
        </p:txBody>
      </p:sp>
      <p:sp>
        <p:nvSpPr>
          <p:cNvPr id="5" name="Rectangle 3">
            <a:extLst>
              <a:ext uri="{FF2B5EF4-FFF2-40B4-BE49-F238E27FC236}">
                <a16:creationId xmlns:a16="http://schemas.microsoft.com/office/drawing/2014/main" id="{F5F97D4E-4B56-4A1F-9891-472502C189E2}"/>
              </a:ext>
            </a:extLst>
          </p:cNvPr>
          <p:cNvSpPr>
            <a:spLocks noChangeArrowheads="1"/>
          </p:cNvSpPr>
          <p:nvPr/>
        </p:nvSpPr>
        <p:spPr bwMode="auto">
          <a:xfrm>
            <a:off x="449974" y="923910"/>
            <a:ext cx="909710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rPr>
              <a:t>Employee onboarding, also known as organizational socialization, is a process that enables a new employee to familiarize themselves with the company</a:t>
            </a:r>
            <a:r>
              <a:rPr lang="en-US" altLang="en-US" dirty="0">
                <a:solidFill>
                  <a:srgbClr val="1A1A1A"/>
                </a:solidFill>
                <a:latin typeface="Times New Roman" panose="02020603050405020304" pitchFamily="18" charset="0"/>
                <a:cs typeface="Times New Roman" panose="02020603050405020304" pitchFamily="18" charset="0"/>
              </a:rPr>
              <a: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rPr>
              <a:t> </a:t>
            </a:r>
            <a:r>
              <a:rPr lang="en-US" altLang="en-US" dirty="0">
                <a:solidFill>
                  <a:srgbClr val="1A1A1A"/>
                </a:solidFill>
                <a:latin typeface="Times New Roman" panose="02020603050405020304" pitchFamily="18" charset="0"/>
                <a:cs typeface="Times New Roman" panose="02020603050405020304" pitchFamily="18" charset="0"/>
              </a:rPr>
              <a:t>It </a:t>
            </a:r>
            <a:r>
              <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rPr>
              <a:t>provides them with all the necessary tools, skills </a:t>
            </a:r>
            <a:r>
              <a:rPr lang="en-US" altLang="en-US" dirty="0">
                <a:solidFill>
                  <a:srgbClr val="1A1A1A"/>
                </a:solidFill>
                <a:latin typeface="Times New Roman" panose="02020603050405020304" pitchFamily="18" charset="0"/>
                <a:cs typeface="Times New Roman" panose="02020603050405020304" pitchFamily="18" charset="0"/>
              </a:rPr>
              <a:t>&amp;</a:t>
            </a:r>
            <a:r>
              <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rPr>
              <a:t> support that will help them get started with their role </a:t>
            </a:r>
            <a:r>
              <a:rPr lang="en-US" altLang="en-US" dirty="0">
                <a:solidFill>
                  <a:srgbClr val="1A1A1A"/>
                </a:solidFill>
                <a:latin typeface="Times New Roman" panose="02020603050405020304" pitchFamily="18" charset="0"/>
                <a:cs typeface="Times New Roman" panose="02020603050405020304" pitchFamily="18" charset="0"/>
              </a:rPr>
              <a:t>&amp;</a:t>
            </a:r>
            <a:r>
              <a:rPr kumimoji="0" lang="en-US" altLang="en-US" b="0" i="0" u="none" strike="noStrike" cap="none" normalizeH="0" baseline="0" dirty="0">
                <a:ln>
                  <a:noFill/>
                </a:ln>
                <a:solidFill>
                  <a:srgbClr val="1A1A1A"/>
                </a:solidFill>
                <a:effectLst/>
                <a:latin typeface="Times New Roman" panose="02020603050405020304" pitchFamily="18" charset="0"/>
                <a:cs typeface="Times New Roman" panose="02020603050405020304" pitchFamily="18" charset="0"/>
              </a:rPr>
              <a:t> contribute effectively to the company in as little time as possible.</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New employee onboarding is the process of integrating a new employee with a company.</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I</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ts culture, as well as getting a new hire the tools and information needed to become a productive member of the team.</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2052" name="Picture 4" descr="Onboarding and Training are NOT the Same | Click Boarding">
            <a:extLst>
              <a:ext uri="{FF2B5EF4-FFF2-40B4-BE49-F238E27FC236}">
                <a16:creationId xmlns:a16="http://schemas.microsoft.com/office/drawing/2014/main" id="{E021F4BF-E9AA-4A70-9793-6B7D24BF07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274" y="3920490"/>
            <a:ext cx="7836776" cy="2708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617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C184C11-4263-457A-B8AA-BDCD85F534B2}"/>
              </a:ext>
            </a:extLst>
          </p:cNvPr>
          <p:cNvSpPr txBox="1"/>
          <p:nvPr/>
        </p:nvSpPr>
        <p:spPr>
          <a:xfrm>
            <a:off x="451167" y="0"/>
            <a:ext cx="9253537" cy="2277547"/>
          </a:xfrm>
          <a:prstGeom prst="rect">
            <a:avLst/>
          </a:prstGeom>
          <a:noFill/>
        </p:spPr>
        <p:txBody>
          <a:bodyPr wrap="square">
            <a:spAutoFit/>
          </a:bodyPr>
          <a:lstStyle/>
          <a:p>
            <a:pPr algn="l"/>
            <a:r>
              <a:rPr lang="en-US" sz="3200" b="0" i="0" dirty="0">
                <a:solidFill>
                  <a:srgbClr val="7030A0"/>
                </a:solidFill>
                <a:effectLst/>
                <a:latin typeface="Times New Roman" panose="02020603050405020304" pitchFamily="18" charset="0"/>
                <a:cs typeface="Times New Roman" panose="02020603050405020304" pitchFamily="18" charset="0"/>
              </a:rPr>
              <a:t>                      </a:t>
            </a:r>
            <a:r>
              <a:rPr lang="en-US" sz="3200" dirty="0">
                <a:solidFill>
                  <a:srgbClr val="7030A0"/>
                </a:solidFill>
                <a:latin typeface="Times New Roman" panose="02020603050405020304" pitchFamily="18" charset="0"/>
                <a:cs typeface="Times New Roman" panose="02020603050405020304" pitchFamily="18" charset="0"/>
              </a:rPr>
              <a:t>SCOPE OF RPA</a:t>
            </a:r>
          </a:p>
          <a:p>
            <a:pPr algn="l"/>
            <a:endParaRPr lang="en-US" sz="2000" b="0" i="0" dirty="0">
              <a:effectLst/>
              <a:latin typeface="Times New Roman" panose="02020603050405020304" pitchFamily="18" charset="0"/>
              <a:cs typeface="Times New Roman" panose="02020603050405020304" pitchFamily="18" charset="0"/>
            </a:endParaRPr>
          </a:p>
          <a:p>
            <a:pPr marL="285750" indent="-285750" algn="l">
              <a:buClr>
                <a:srgbClr val="FF6600"/>
              </a:buClr>
              <a:buFont typeface="Wingdings" panose="05000000000000000000" pitchFamily="2" charset="2"/>
              <a:buChar char="Ø"/>
            </a:pPr>
            <a:r>
              <a:rPr lang="en-US" b="0" i="0" dirty="0">
                <a:effectLst/>
                <a:latin typeface="Times New Roman" panose="02020603050405020304" pitchFamily="18" charset="0"/>
                <a:cs typeface="Times New Roman" panose="02020603050405020304" pitchFamily="18" charset="0"/>
              </a:rPr>
              <a:t> RPA has provided an </a:t>
            </a:r>
            <a:r>
              <a:rPr lang="en-US" i="0" dirty="0">
                <a:effectLst/>
                <a:latin typeface="Times New Roman" panose="02020603050405020304" pitchFamily="18" charset="0"/>
                <a:cs typeface="Times New Roman" panose="02020603050405020304" pitchFamily="18" charset="0"/>
              </a:rPr>
              <a:t>excellent solution for organizations to replace repetitive, mundane, rule-based processes with software bots.</a:t>
            </a:r>
          </a:p>
          <a:p>
            <a:pPr marL="285750" indent="-285750" algn="l">
              <a:buClr>
                <a:srgbClr val="FF6600"/>
              </a:buClr>
              <a:buFont typeface="Wingdings" panose="05000000000000000000" pitchFamily="2" charset="2"/>
              <a:buChar char="Ø"/>
            </a:pPr>
            <a:endParaRPr lang="en-US" i="0" dirty="0">
              <a:effectLst/>
              <a:latin typeface="Times New Roman" panose="02020603050405020304" pitchFamily="18" charset="0"/>
              <a:cs typeface="Times New Roman" panose="02020603050405020304" pitchFamily="18" charset="0"/>
            </a:endParaRPr>
          </a:p>
          <a:p>
            <a:pPr marL="285750" indent="-285750" algn="l">
              <a:buClr>
                <a:srgbClr val="FF6600"/>
              </a:buClr>
              <a:buFont typeface="Wingdings" panose="05000000000000000000" pitchFamily="2" charset="2"/>
              <a:buChar char="Ø"/>
            </a:pPr>
            <a:r>
              <a:rPr lang="en-US" i="0" dirty="0">
                <a:effectLst/>
                <a:latin typeface="Times New Roman" panose="02020603050405020304" pitchFamily="18" charset="0"/>
                <a:cs typeface="Times New Roman" panose="02020603050405020304" pitchFamily="18" charset="0"/>
              </a:rPr>
              <a:t> </a:t>
            </a:r>
            <a:r>
              <a:rPr lang="en-US" b="0" i="0" dirty="0">
                <a:effectLst/>
                <a:latin typeface="Times New Roman" panose="02020603050405020304" pitchFamily="18" charset="0"/>
                <a:cs typeface="Times New Roman" panose="02020603050405020304" pitchFamily="18" charset="0"/>
              </a:rPr>
              <a:t>It is now helping organizations who were looking to increase their workflow accuracy and efficiency. First, RPA was widely adopted in the IT sector.</a:t>
            </a:r>
          </a:p>
        </p:txBody>
      </p:sp>
      <p:pic>
        <p:nvPicPr>
          <p:cNvPr id="3" name="Picture 2" descr="New Employee onboarding Guide | Freshteam -Freshworks">
            <a:extLst>
              <a:ext uri="{FF2B5EF4-FFF2-40B4-BE49-F238E27FC236}">
                <a16:creationId xmlns:a16="http://schemas.microsoft.com/office/drawing/2014/main" id="{8E8185A0-6D7F-476B-B2EB-0AAA381D7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28" y="2423160"/>
            <a:ext cx="9253537" cy="3977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854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15DF2-D5D3-408B-B44A-F1420BC1468E}"/>
              </a:ext>
            </a:extLst>
          </p:cNvPr>
          <p:cNvSpPr>
            <a:spLocks noGrp="1"/>
          </p:cNvSpPr>
          <p:nvPr>
            <p:ph type="title"/>
          </p:nvPr>
        </p:nvSpPr>
        <p:spPr>
          <a:xfrm>
            <a:off x="377861" y="153232"/>
            <a:ext cx="9088282" cy="6163151"/>
          </a:xfrm>
        </p:spPr>
        <p:txBody>
          <a:bodyPr>
            <a:normAutofit/>
          </a:bodyPr>
          <a:lstStyle/>
          <a:p>
            <a:pPr algn="l" fontAlgn="base"/>
            <a:r>
              <a:rPr lang="en-IN" sz="2800" dirty="0">
                <a:solidFill>
                  <a:srgbClr val="00B050"/>
                </a:solidFill>
                <a:latin typeface="Times New Roman" panose="02020603050405020304" pitchFamily="18" charset="0"/>
                <a:cs typeface="Times New Roman" panose="02020603050405020304" pitchFamily="18" charset="0"/>
              </a:rPr>
              <a:t>1.3 DEFINITIONS,ACRONYMS AND ABBREVATIONS</a:t>
            </a:r>
            <a:br>
              <a:rPr lang="en-IN" sz="2800" dirty="0">
                <a:solidFill>
                  <a:srgbClr val="00B050"/>
                </a:solidFill>
                <a:latin typeface="Times New Roman" panose="02020603050405020304" pitchFamily="18" charset="0"/>
                <a:cs typeface="Times New Roman" panose="02020603050405020304" pitchFamily="18" charset="0"/>
              </a:rPr>
            </a:br>
            <a:br>
              <a:rPr lang="en-IN" sz="2800" dirty="0">
                <a:latin typeface="Times New Roman" panose="02020603050405020304" pitchFamily="18" charset="0"/>
                <a:cs typeface="Times New Roman" panose="02020603050405020304" pitchFamily="18" charset="0"/>
              </a:rPr>
            </a:br>
            <a:r>
              <a:rPr lang="en-IN" sz="2800" dirty="0">
                <a:latin typeface="Times New Roman" panose="02020603050405020304" pitchFamily="18" charset="0"/>
                <a:cs typeface="Times New Roman" panose="02020603050405020304" pitchFamily="18" charset="0"/>
              </a:rPr>
              <a:t>Definition: </a:t>
            </a:r>
            <a:r>
              <a:rPr lang="en-IN" sz="2000" dirty="0">
                <a:solidFill>
                  <a:schemeClr val="tx1"/>
                </a:solidFill>
                <a:latin typeface="Times New Roman" panose="02020603050405020304" pitchFamily="18" charset="0"/>
                <a:cs typeface="Times New Roman" panose="02020603050405020304" pitchFamily="18" charset="0"/>
              </a:rPr>
              <a:t>Employee Onboarding</a:t>
            </a:r>
            <a:br>
              <a:rPr lang="en-IN" sz="2000" dirty="0">
                <a:solidFill>
                  <a:schemeClr val="tx1"/>
                </a:solidFill>
                <a:latin typeface="Times New Roman" panose="02020603050405020304" pitchFamily="18" charset="0"/>
                <a:cs typeface="Times New Roman" panose="02020603050405020304" pitchFamily="18" charset="0"/>
              </a:rPr>
            </a:br>
            <a:br>
              <a:rPr lang="en-IN" sz="2000" dirty="0">
                <a:solidFill>
                  <a:schemeClr val="tx1"/>
                </a:solidFill>
                <a:latin typeface="Times New Roman" panose="02020603050405020304" pitchFamily="18" charset="0"/>
                <a:cs typeface="Times New Roman" panose="02020603050405020304" pitchFamily="18" charset="0"/>
              </a:rPr>
            </a:br>
            <a:r>
              <a:rPr lang="en-US" sz="1800" b="0" i="0" dirty="0">
                <a:solidFill>
                  <a:srgbClr val="0D0D0D"/>
                </a:solidFill>
                <a:effectLst/>
                <a:latin typeface="Times New Roman" panose="02020603050405020304" pitchFamily="18" charset="0"/>
                <a:cs typeface="Times New Roman" panose="02020603050405020304" pitchFamily="18" charset="0"/>
              </a:rPr>
              <a:t>Employee onboarding is broadly defined as the process of familiarizing a (new) employee with the organizations policies, the employees role in the organization, and the organizations culture. It also involves creating an environment in which the employee is made comfortable enough to interact freely with their colleagues and establish social relationships in the workplace.</a:t>
            </a:r>
            <a:br>
              <a:rPr lang="en-US" sz="1800" b="0" i="0" dirty="0">
                <a:solidFill>
                  <a:srgbClr val="0D0D0D"/>
                </a:solidFill>
                <a:effectLst/>
                <a:latin typeface="Times New Roman" panose="02020603050405020304" pitchFamily="18" charset="0"/>
                <a:cs typeface="Times New Roman" panose="02020603050405020304" pitchFamily="18" charset="0"/>
              </a:rPr>
            </a:br>
            <a:br>
              <a:rPr lang="en-US" sz="1800" b="0" i="0" dirty="0">
                <a:solidFill>
                  <a:srgbClr val="0D0D0D"/>
                </a:solidFill>
                <a:effectLst/>
                <a:latin typeface="Times New Roman" panose="02020603050405020304" pitchFamily="18" charset="0"/>
                <a:cs typeface="Times New Roman" panose="02020603050405020304" pitchFamily="18" charset="0"/>
              </a:rPr>
            </a:br>
            <a:br>
              <a:rPr lang="en-US" sz="1800" b="0" i="0" dirty="0">
                <a:solidFill>
                  <a:srgbClr val="0D0D0D"/>
                </a:solidFill>
                <a:effectLst/>
                <a:latin typeface="Times New Roman" panose="02020603050405020304" pitchFamily="18" charset="0"/>
                <a:cs typeface="Times New Roman" panose="02020603050405020304" pitchFamily="18" charset="0"/>
              </a:rPr>
            </a:br>
            <a:br>
              <a:rPr lang="en-US" sz="1400" b="1" dirty="0">
                <a:solidFill>
                  <a:srgbClr val="0D0D0D"/>
                </a:solidFill>
                <a:latin typeface="Roboto" panose="02000000000000000000" pitchFamily="2" charset="0"/>
              </a:rPr>
            </a:br>
            <a:br>
              <a:rPr lang="en-US" sz="1400" b="0" i="0" dirty="0">
                <a:solidFill>
                  <a:srgbClr val="0D0D0D"/>
                </a:solidFill>
                <a:effectLst/>
                <a:latin typeface="Roboto" panose="02000000000000000000" pitchFamily="2" charset="0"/>
              </a:rPr>
            </a:br>
            <a:endParaRPr lang="en-IN" sz="2800" dirty="0">
              <a:latin typeface="Times New Roman" panose="02020603050405020304" pitchFamily="18" charset="0"/>
              <a:cs typeface="Times New Roman" panose="02020603050405020304" pitchFamily="18" charset="0"/>
            </a:endParaRPr>
          </a:p>
        </p:txBody>
      </p:sp>
      <p:sp>
        <p:nvSpPr>
          <p:cNvPr id="5" name="Rectangle 1">
            <a:extLst>
              <a:ext uri="{FF2B5EF4-FFF2-40B4-BE49-F238E27FC236}">
                <a16:creationId xmlns:a16="http://schemas.microsoft.com/office/drawing/2014/main" id="{4BB95FB4-8403-438A-A6C7-A0EE1C2C51E3}"/>
              </a:ext>
            </a:extLst>
          </p:cNvPr>
          <p:cNvSpPr>
            <a:spLocks noChangeArrowheads="1"/>
          </p:cNvSpPr>
          <p:nvPr/>
        </p:nvSpPr>
        <p:spPr bwMode="auto">
          <a:xfrm>
            <a:off x="252131" y="3107351"/>
            <a:ext cx="8866782" cy="19082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defTabSz="914400"/>
            <a:r>
              <a:rPr lang="en-IN" sz="2800" dirty="0">
                <a:solidFill>
                  <a:schemeClr val="accent1">
                    <a:lumMod val="75000"/>
                  </a:schemeClr>
                </a:solidFill>
                <a:latin typeface="Times New Roman" panose="02020603050405020304" pitchFamily="18" charset="0"/>
                <a:cs typeface="Times New Roman" panose="02020603050405020304" pitchFamily="18" charset="0"/>
              </a:rPr>
              <a:t>Definition: </a:t>
            </a:r>
            <a:r>
              <a:rPr lang="en-IN" sz="2000" dirty="0">
                <a:latin typeface="Times New Roman" panose="02020603050405020304" pitchFamily="18" charset="0"/>
                <a:cs typeface="Times New Roman" panose="02020603050405020304" pitchFamily="18" charset="0"/>
              </a:rPr>
              <a:t>RPA</a:t>
            </a:r>
            <a:br>
              <a:rPr lang="en-IN" sz="2800" dirty="0">
                <a:latin typeface="Times New Roman" panose="02020603050405020304" pitchFamily="18" charset="0"/>
                <a:cs typeface="Times New Roman" panose="02020603050405020304" pitchFamily="18" charset="0"/>
              </a:rPr>
            </a:br>
            <a:r>
              <a:rPr lang="en-US" dirty="0">
                <a:solidFill>
                  <a:srgbClr val="111111"/>
                </a:solidFill>
                <a:latin typeface="Times New Roman" panose="02020603050405020304" pitchFamily="18" charset="0"/>
                <a:cs typeface="Times New Roman" panose="02020603050405020304" pitchFamily="18" charset="0"/>
              </a:rPr>
              <a:t>RPA occurs when basic tasks are automated through software or hardware systems that function across a variety of applications, just as human workers do. This can greatly reduce labor costs and increase efficiency by speeding things up and greatly minimizing human error.</a:t>
            </a:r>
            <a:br>
              <a:rPr lang="en-US" dirty="0">
                <a:solidFill>
                  <a:srgbClr val="111111"/>
                </a:solidFill>
                <a:latin typeface="Times New Roman" panose="02020603050405020304" pitchFamily="18" charset="0"/>
                <a:cs typeface="Times New Roman" panose="02020603050405020304" pitchFamily="18" charset="0"/>
              </a:rPr>
            </a:br>
            <a:br>
              <a:rPr lang="en-US" dirty="0">
                <a:solidFill>
                  <a:srgbClr val="111111"/>
                </a:solidFill>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6" name="Picture 2" descr="rpa definition">
            <a:extLst>
              <a:ext uri="{FF2B5EF4-FFF2-40B4-BE49-F238E27FC236}">
                <a16:creationId xmlns:a16="http://schemas.microsoft.com/office/drawing/2014/main" id="{5EFA4BCA-31B2-4A28-BC10-5134D093F4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61" y="4583431"/>
            <a:ext cx="7760299" cy="212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05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9A904-EE27-4565-9C2D-8E3AF91196A7}"/>
              </a:ext>
            </a:extLst>
          </p:cNvPr>
          <p:cNvSpPr>
            <a:spLocks noGrp="1"/>
          </p:cNvSpPr>
          <p:nvPr>
            <p:ph type="title"/>
          </p:nvPr>
        </p:nvSpPr>
        <p:spPr>
          <a:xfrm>
            <a:off x="643937" y="209550"/>
            <a:ext cx="8596668" cy="2247900"/>
          </a:xfrm>
        </p:spPr>
        <p:txBody>
          <a:bodyPr>
            <a:normAutofit fontScale="90000"/>
          </a:bodyPr>
          <a:lstStyle/>
          <a:p>
            <a:r>
              <a:rPr lang="en-IN" dirty="0"/>
              <a:t>                </a:t>
            </a:r>
            <a:r>
              <a:rPr lang="en-IN" dirty="0">
                <a:solidFill>
                  <a:srgbClr val="FFC000"/>
                </a:solidFill>
              </a:rPr>
              <a:t>ABBRIVATIONS</a:t>
            </a:r>
            <a:br>
              <a:rPr lang="en-IN" dirty="0"/>
            </a:br>
            <a:br>
              <a:rPr lang="en-IN" dirty="0"/>
            </a:br>
            <a:r>
              <a:rPr lang="en-IN" dirty="0">
                <a:solidFill>
                  <a:schemeClr val="tx1"/>
                </a:solidFill>
                <a:latin typeface="Times New Roman" panose="02020603050405020304" pitchFamily="18" charset="0"/>
                <a:cs typeface="Times New Roman" panose="02020603050405020304" pitchFamily="18" charset="0"/>
              </a:rPr>
              <a:t>NEO : New Employee Onboarding</a:t>
            </a:r>
            <a:br>
              <a:rPr lang="en-IN" dirty="0">
                <a:solidFill>
                  <a:schemeClr val="tx1"/>
                </a:solidFill>
                <a:latin typeface="Times New Roman" panose="02020603050405020304" pitchFamily="18" charset="0"/>
                <a:cs typeface="Times New Roman" panose="02020603050405020304" pitchFamily="18" charset="0"/>
              </a:rPr>
            </a:br>
            <a:br>
              <a:rPr lang="en-IN" dirty="0">
                <a:solidFill>
                  <a:schemeClr val="tx1"/>
                </a:solidFill>
                <a:latin typeface="Times New Roman" panose="02020603050405020304" pitchFamily="18" charset="0"/>
                <a:cs typeface="Times New Roman" panose="02020603050405020304" pitchFamily="18" charset="0"/>
              </a:rPr>
            </a:br>
            <a:r>
              <a:rPr lang="en-IN" dirty="0">
                <a:solidFill>
                  <a:schemeClr val="tx1"/>
                </a:solidFill>
                <a:latin typeface="Times New Roman" panose="02020603050405020304" pitchFamily="18" charset="0"/>
                <a:cs typeface="Times New Roman" panose="02020603050405020304" pitchFamily="18" charset="0"/>
              </a:rPr>
              <a:t>RPA  : Robotic Process Automation</a:t>
            </a:r>
            <a:endParaRPr lang="en-IN" sz="2800" dirty="0">
              <a:solidFill>
                <a:schemeClr val="tx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DAB6CD6-EBA9-445B-AEE9-FC5C6F414D5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5363" t="695" b="18276"/>
          <a:stretch/>
        </p:blipFill>
        <p:spPr>
          <a:xfrm>
            <a:off x="411480" y="2823210"/>
            <a:ext cx="8829125" cy="3669030"/>
          </a:xfrm>
          <a:prstGeom prst="rect">
            <a:avLst/>
          </a:prstGeom>
        </p:spPr>
      </p:pic>
    </p:spTree>
    <p:extLst>
      <p:ext uri="{BB962C8B-B14F-4D97-AF65-F5344CB8AC3E}">
        <p14:creationId xmlns:p14="http://schemas.microsoft.com/office/powerpoint/2010/main" val="904141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805EC-5EEA-41A8-8CA7-4AD6D3101FE2}"/>
              </a:ext>
            </a:extLst>
          </p:cNvPr>
          <p:cNvSpPr>
            <a:spLocks noGrp="1"/>
          </p:cNvSpPr>
          <p:nvPr>
            <p:ph type="title"/>
          </p:nvPr>
        </p:nvSpPr>
        <p:spPr/>
        <p:txBody>
          <a:bodyPr/>
          <a:lstStyle/>
          <a:p>
            <a:r>
              <a:rPr lang="en-IN" dirty="0"/>
              <a:t>             1.4 References</a:t>
            </a:r>
          </a:p>
        </p:txBody>
      </p:sp>
      <p:sp>
        <p:nvSpPr>
          <p:cNvPr id="4" name="TextBox 3">
            <a:extLst>
              <a:ext uri="{FF2B5EF4-FFF2-40B4-BE49-F238E27FC236}">
                <a16:creationId xmlns:a16="http://schemas.microsoft.com/office/drawing/2014/main" id="{807688C1-0332-4C7F-9032-38B6DC0D1E2D}"/>
              </a:ext>
            </a:extLst>
          </p:cNvPr>
          <p:cNvSpPr txBox="1"/>
          <p:nvPr/>
        </p:nvSpPr>
        <p:spPr>
          <a:xfrm>
            <a:off x="1611630" y="1801475"/>
            <a:ext cx="7280910" cy="1846659"/>
          </a:xfrm>
          <a:prstGeom prst="rect">
            <a:avLst/>
          </a:prstGeom>
          <a:noFill/>
        </p:spPr>
        <p:txBody>
          <a:bodyPr wrap="square">
            <a:spAutoFit/>
          </a:bodyPr>
          <a:lstStyle/>
          <a:p>
            <a:pPr marL="285750" indent="-285750">
              <a:buFont typeface="Wingdings" panose="05000000000000000000" pitchFamily="2" charset="2"/>
              <a:buChar char="q"/>
            </a:pPr>
            <a:endParaRPr lang="en-IN" dirty="0"/>
          </a:p>
          <a:p>
            <a:pPr marL="285750" indent="-285750">
              <a:buFont typeface="Wingdings" panose="05000000000000000000" pitchFamily="2" charset="2"/>
              <a:buChar char="q"/>
            </a:pPr>
            <a:r>
              <a:rPr lang="en-IN" sz="2400" dirty="0">
                <a:latin typeface="Times New Roman" panose="02020603050405020304" pitchFamily="18" charset="0"/>
                <a:cs typeface="Times New Roman" panose="02020603050405020304" pitchFamily="18" charset="0"/>
              </a:rPr>
              <a:t>https://www.nummite.com</a:t>
            </a:r>
          </a:p>
          <a:p>
            <a:pPr marL="285750" indent="-285750">
              <a:buFont typeface="Wingdings" panose="05000000000000000000" pitchFamily="2" charset="2"/>
              <a:buChar char="q"/>
            </a:pPr>
            <a:endParaRPr lang="en-IN"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IN" sz="2400" dirty="0">
                <a:latin typeface="Times New Roman" panose="02020603050405020304" pitchFamily="18" charset="0"/>
                <a:cs typeface="Times New Roman" panose="02020603050405020304" pitchFamily="18" charset="0"/>
              </a:rPr>
              <a:t> https://www.techfunnel.com&gt;information-technology</a:t>
            </a:r>
          </a:p>
          <a:p>
            <a:endParaRPr lang="en-IN"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69680AB-12C5-4AD1-9289-ED59C20815B0}"/>
              </a:ext>
            </a:extLst>
          </p:cNvPr>
          <p:cNvSpPr txBox="1"/>
          <p:nvPr/>
        </p:nvSpPr>
        <p:spPr>
          <a:xfrm>
            <a:off x="1611630" y="3648134"/>
            <a:ext cx="6103620" cy="1477328"/>
          </a:xfrm>
          <a:prstGeom prst="rect">
            <a:avLst/>
          </a:prstGeom>
          <a:noFill/>
        </p:spPr>
        <p:txBody>
          <a:bodyPr wrap="square">
            <a:spAutoFit/>
          </a:bodyPr>
          <a:lstStyle/>
          <a:p>
            <a:pPr marL="285750" indent="-28575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https://www.automationanywhere.com&gt;rpa&gt;</a:t>
            </a:r>
          </a:p>
          <a:p>
            <a:pPr marL="285750" indent="-285750">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https://elearningindustry.com</a:t>
            </a:r>
          </a:p>
          <a:p>
            <a:endParaRPr lang="en-IN" dirty="0"/>
          </a:p>
        </p:txBody>
      </p:sp>
    </p:spTree>
    <p:extLst>
      <p:ext uri="{BB962C8B-B14F-4D97-AF65-F5344CB8AC3E}">
        <p14:creationId xmlns:p14="http://schemas.microsoft.com/office/powerpoint/2010/main" val="660766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23028-BBE5-42F0-BB7E-FAE79176332F}"/>
              </a:ext>
            </a:extLst>
          </p:cNvPr>
          <p:cNvSpPr>
            <a:spLocks noGrp="1"/>
          </p:cNvSpPr>
          <p:nvPr>
            <p:ph type="title"/>
          </p:nvPr>
        </p:nvSpPr>
        <p:spPr>
          <a:xfrm>
            <a:off x="438150" y="91440"/>
            <a:ext cx="10515600" cy="1885950"/>
          </a:xfrm>
        </p:spPr>
        <p:txBody>
          <a:bodyPr>
            <a:normAutofit fontScale="90000"/>
          </a:bodyPr>
          <a:lstStyle/>
          <a:p>
            <a:r>
              <a:rPr lang="en-US" sz="4800" dirty="0">
                <a:solidFill>
                  <a:srgbClr val="00B050"/>
                </a:solidFill>
                <a:latin typeface="Times New Roman" panose="02020603050405020304" pitchFamily="18" charset="0"/>
                <a:cs typeface="Times New Roman" panose="02020603050405020304" pitchFamily="18" charset="0"/>
              </a:rPr>
              <a:t>2.Architectural Goals and Constraints</a:t>
            </a:r>
            <a:br>
              <a:rPr lang="en-US" sz="4800" dirty="0">
                <a:latin typeface="Times New Roman" panose="02020603050405020304" pitchFamily="18" charset="0"/>
                <a:cs typeface="Times New Roman" panose="02020603050405020304" pitchFamily="18" charset="0"/>
              </a:rPr>
            </a:br>
            <a:r>
              <a:rPr lang="en-US" sz="4800" dirty="0">
                <a:latin typeface="Times New Roman" panose="02020603050405020304" pitchFamily="18" charset="0"/>
                <a:cs typeface="Times New Roman" panose="02020603050405020304" pitchFamily="18" charset="0"/>
              </a:rPr>
              <a:t> </a:t>
            </a:r>
            <a:br>
              <a:rPr lang="en-US" sz="4800" dirty="0">
                <a:latin typeface="Times New Roman" panose="02020603050405020304" pitchFamily="18" charset="0"/>
                <a:cs typeface="Times New Roman" panose="02020603050405020304" pitchFamily="18" charset="0"/>
              </a:rPr>
            </a:br>
            <a:r>
              <a:rPr lang="en-US" sz="4000" dirty="0">
                <a:solidFill>
                  <a:srgbClr val="7030A0"/>
                </a:solidFill>
                <a:latin typeface="Times New Roman" panose="02020603050405020304" pitchFamily="18" charset="0"/>
                <a:cs typeface="Times New Roman" panose="02020603050405020304" pitchFamily="18" charset="0"/>
              </a:rPr>
              <a:t>2.1 Reusability</a:t>
            </a:r>
            <a:endParaRPr lang="en-IN" sz="4000" dirty="0">
              <a:solidFill>
                <a:srgbClr val="7030A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E2BBA6-E0CB-40F2-B5AF-A4E4B2C1D312}"/>
              </a:ext>
            </a:extLst>
          </p:cNvPr>
          <p:cNvSpPr txBox="1"/>
          <p:nvPr/>
        </p:nvSpPr>
        <p:spPr>
          <a:xfrm>
            <a:off x="323850" y="2083207"/>
            <a:ext cx="8911590" cy="1200329"/>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Reusable RPA plugins can be added to your RPA bot to take care of specific tasks like checking and sending emails, manipulating spreadsheets, translating text etc. </a:t>
            </a:r>
            <a:r>
              <a:rPr lang="en-US" b="0" i="0" dirty="0">
                <a:effectLst/>
                <a:latin typeface="Times New Roman" panose="02020603050405020304" pitchFamily="18" charset="0"/>
                <a:cs typeface="Times New Roman" panose="02020603050405020304" pitchFamily="18" charset="0"/>
              </a:rPr>
              <a:t> Therefore, they reduce development efforts, error rates and implementation time. Reusable RPA plugins have numerous names.</a:t>
            </a:r>
            <a:endParaRPr lang="en-IN" dirty="0">
              <a:latin typeface="Times New Roman" panose="02020603050405020304" pitchFamily="18" charset="0"/>
              <a:cs typeface="Times New Roman" panose="02020603050405020304" pitchFamily="18" charset="0"/>
            </a:endParaRPr>
          </a:p>
        </p:txBody>
      </p:sp>
      <p:pic>
        <p:nvPicPr>
          <p:cNvPr id="1026" name="Picture 2" descr="RPA (Robotic Process Automation): Are we Really Automated?">
            <a:extLst>
              <a:ext uri="{FF2B5EF4-FFF2-40B4-BE49-F238E27FC236}">
                <a16:creationId xmlns:a16="http://schemas.microsoft.com/office/drawing/2014/main" id="{07EF969A-5BEC-4B76-85F0-B61F9DE49D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 y="3543539"/>
            <a:ext cx="7966710" cy="2795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837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DA53A-C817-478F-A23F-D9A7C76CDCD1}"/>
              </a:ext>
            </a:extLst>
          </p:cNvPr>
          <p:cNvSpPr>
            <a:spLocks noGrp="1"/>
          </p:cNvSpPr>
          <p:nvPr>
            <p:ph type="title"/>
          </p:nvPr>
        </p:nvSpPr>
        <p:spPr>
          <a:xfrm>
            <a:off x="548640" y="-45442"/>
            <a:ext cx="10515600" cy="560070"/>
          </a:xfrm>
        </p:spPr>
        <p:txBody>
          <a:bodyPr>
            <a:normAutofit fontScale="90000"/>
          </a:bodyPr>
          <a:lstStyle/>
          <a:p>
            <a:r>
              <a:rPr lang="en-IN" dirty="0"/>
              <a:t>2.2 Scalability</a:t>
            </a:r>
            <a:br>
              <a:rPr lang="en-IN" dirty="0"/>
            </a:br>
            <a:endParaRPr lang="en-IN" dirty="0"/>
          </a:p>
        </p:txBody>
      </p:sp>
      <p:sp>
        <p:nvSpPr>
          <p:cNvPr id="5" name="Title 1">
            <a:extLst>
              <a:ext uri="{FF2B5EF4-FFF2-40B4-BE49-F238E27FC236}">
                <a16:creationId xmlns:a16="http://schemas.microsoft.com/office/drawing/2014/main" id="{C742AA50-941D-473A-B3B2-A20E65557140}"/>
              </a:ext>
            </a:extLst>
          </p:cNvPr>
          <p:cNvSpPr txBox="1">
            <a:spLocks/>
          </p:cNvSpPr>
          <p:nvPr/>
        </p:nvSpPr>
        <p:spPr>
          <a:xfrm>
            <a:off x="723900" y="936625"/>
            <a:ext cx="885444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b="1" dirty="0">
                <a:solidFill>
                  <a:srgbClr val="00B0F0"/>
                </a:solidFill>
                <a:latin typeface="Times New Roman" panose="02020603050405020304" pitchFamily="18" charset="0"/>
                <a:cs typeface="Times New Roman" panose="02020603050405020304" pitchFamily="18" charset="0"/>
              </a:rPr>
              <a:t>1.Build an engaging yet scalable employee onboarding process</a:t>
            </a:r>
          </a:p>
          <a:p>
            <a:pPr marL="285750" indent="-285750">
              <a:buFont typeface="Wingdings" panose="05000000000000000000" pitchFamily="2" charset="2"/>
              <a:buChar char="q"/>
            </a:pPr>
            <a:r>
              <a:rPr lang="en-US" sz="1800" dirty="0">
                <a:solidFill>
                  <a:srgbClr val="2C3340"/>
                </a:solidFill>
                <a:latin typeface="Times New Roman" panose="02020603050405020304" pitchFamily="18" charset="0"/>
                <a:cs typeface="Times New Roman" panose="02020603050405020304" pitchFamily="18" charset="0"/>
              </a:rPr>
              <a:t>The first step toward onboarding multiple new hires at once is to build an engaging, scalable employee onboarding process.</a:t>
            </a:r>
          </a:p>
          <a:p>
            <a:pPr marL="285750" indent="-285750">
              <a:buFont typeface="Wingdings" panose="05000000000000000000" pitchFamily="2" charset="2"/>
              <a:buChar char="q"/>
            </a:pPr>
            <a:endParaRPr lang="en-US" sz="1800" dirty="0">
              <a:solidFill>
                <a:srgbClr val="2C334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sz="1800" dirty="0">
                <a:solidFill>
                  <a:srgbClr val="2C3340"/>
                </a:solidFill>
                <a:latin typeface="Times New Roman" panose="02020603050405020304" pitchFamily="18" charset="0"/>
                <a:cs typeface="Times New Roman" panose="02020603050405020304" pitchFamily="18" charset="0"/>
              </a:rPr>
              <a:t>Sync with your hiring managers and new employees to learn what’s working, what’s not, and where you can improve.  </a:t>
            </a:r>
            <a:br>
              <a:rPr lang="en-US" sz="1800" b="1" dirty="0">
                <a:solidFill>
                  <a:srgbClr val="2C3340"/>
                </a:solidFill>
                <a:latin typeface="Times New Roman" panose="02020603050405020304" pitchFamily="18" charset="0"/>
                <a:cs typeface="Times New Roman" panose="02020603050405020304" pitchFamily="18" charset="0"/>
              </a:rPr>
            </a:br>
            <a:endParaRPr lang="en-US" sz="1800" dirty="0">
              <a:solidFill>
                <a:srgbClr val="2C334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3A3C880-09DF-4E08-A97D-9F41BB567C23}"/>
              </a:ext>
            </a:extLst>
          </p:cNvPr>
          <p:cNvSpPr txBox="1"/>
          <p:nvPr/>
        </p:nvSpPr>
        <p:spPr>
          <a:xfrm>
            <a:off x="723900" y="2364323"/>
            <a:ext cx="8854440" cy="3139321"/>
          </a:xfrm>
          <a:prstGeom prst="rect">
            <a:avLst/>
          </a:prstGeom>
          <a:noFill/>
        </p:spPr>
        <p:txBody>
          <a:bodyPr wrap="square">
            <a:spAutoFit/>
          </a:bodyPr>
          <a:lstStyle/>
          <a:p>
            <a:pPr algn="l"/>
            <a:r>
              <a:rPr lang="en-US" b="1" i="0" dirty="0">
                <a:solidFill>
                  <a:srgbClr val="FF0000"/>
                </a:solidFill>
                <a:effectLst/>
                <a:latin typeface="Times New Roman" panose="02020603050405020304" pitchFamily="18" charset="0"/>
                <a:cs typeface="Times New Roman" panose="02020603050405020304" pitchFamily="18" charset="0"/>
              </a:rPr>
              <a:t>2. Onboard new employees in groups</a:t>
            </a:r>
          </a:p>
          <a:p>
            <a:pPr algn="l"/>
            <a:r>
              <a:rPr lang="en-US" b="0" i="0" dirty="0">
                <a:solidFill>
                  <a:srgbClr val="2C3340"/>
                </a:solidFill>
                <a:effectLst/>
                <a:latin typeface="Times New Roman" panose="02020603050405020304" pitchFamily="18" charset="0"/>
                <a:cs typeface="Times New Roman" panose="02020603050405020304" pitchFamily="18" charset="0"/>
              </a:rPr>
              <a:t>If you’re onboarding multiple employees at once, using a group format for certain activities is more efficient for you and more engaging for your new hires. </a:t>
            </a:r>
            <a:br>
              <a:rPr lang="en-US" b="0" i="0" dirty="0">
                <a:solidFill>
                  <a:srgbClr val="2C3340"/>
                </a:solidFill>
                <a:effectLst/>
                <a:latin typeface="Times New Roman" panose="02020603050405020304" pitchFamily="18" charset="0"/>
                <a:cs typeface="Times New Roman" panose="02020603050405020304" pitchFamily="18" charset="0"/>
              </a:rPr>
            </a:br>
            <a:endParaRPr lang="en-US" b="0" i="0" dirty="0">
              <a:solidFill>
                <a:srgbClr val="2C3340"/>
              </a:solidFill>
              <a:effectLst/>
              <a:latin typeface="Times New Roman" panose="02020603050405020304" pitchFamily="18" charset="0"/>
              <a:cs typeface="Times New Roman" panose="02020603050405020304" pitchFamily="18" charset="0"/>
            </a:endParaRPr>
          </a:p>
          <a:p>
            <a:pPr algn="l"/>
            <a:r>
              <a:rPr lang="en-US" b="0" i="0" dirty="0">
                <a:solidFill>
                  <a:srgbClr val="2C3340"/>
                </a:solidFill>
                <a:effectLst/>
                <a:latin typeface="Times New Roman" panose="02020603050405020304" pitchFamily="18" charset="0"/>
                <a:cs typeface="Times New Roman" panose="02020603050405020304" pitchFamily="18" charset="0"/>
              </a:rPr>
              <a:t>A group format may be appropriate for things like:</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Office tours</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Benefits explanations</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Company leadership meet-and-greets</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Product demos</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Company history, mission, vision, and values review</a:t>
            </a:r>
          </a:p>
          <a:p>
            <a:pPr algn="l">
              <a:buFont typeface="Arial" panose="020B0604020202020204" pitchFamily="34" charset="0"/>
              <a:buChar char="•"/>
            </a:pPr>
            <a:r>
              <a:rPr lang="en-US" b="0" i="0" dirty="0">
                <a:solidFill>
                  <a:srgbClr val="2C3340"/>
                </a:solidFill>
                <a:effectLst/>
                <a:latin typeface="Times New Roman" panose="02020603050405020304" pitchFamily="18" charset="0"/>
                <a:cs typeface="Times New Roman" panose="02020603050405020304" pitchFamily="18" charset="0"/>
              </a:rPr>
              <a:t>Internal tools overview</a:t>
            </a:r>
          </a:p>
        </p:txBody>
      </p:sp>
      <p:sp>
        <p:nvSpPr>
          <p:cNvPr id="9" name="TextBox 8">
            <a:extLst>
              <a:ext uri="{FF2B5EF4-FFF2-40B4-BE49-F238E27FC236}">
                <a16:creationId xmlns:a16="http://schemas.microsoft.com/office/drawing/2014/main" id="{FB51A766-7A0D-4CF1-81EF-844565D3B409}"/>
              </a:ext>
            </a:extLst>
          </p:cNvPr>
          <p:cNvSpPr txBox="1"/>
          <p:nvPr/>
        </p:nvSpPr>
        <p:spPr>
          <a:xfrm>
            <a:off x="723900" y="5503644"/>
            <a:ext cx="8465820" cy="646331"/>
          </a:xfrm>
          <a:prstGeom prst="rect">
            <a:avLst/>
          </a:prstGeom>
          <a:noFill/>
        </p:spPr>
        <p:txBody>
          <a:bodyPr wrap="square">
            <a:spAutoFit/>
          </a:bodyPr>
          <a:lstStyle/>
          <a:p>
            <a:r>
              <a:rPr lang="en-US" b="0" i="0" dirty="0">
                <a:solidFill>
                  <a:srgbClr val="2C3340"/>
                </a:solidFill>
                <a:effectLst/>
                <a:latin typeface="Times New Roman" panose="02020603050405020304" pitchFamily="18" charset="0"/>
                <a:cs typeface="Times New Roman" panose="02020603050405020304" pitchFamily="18" charset="0"/>
              </a:rPr>
              <a:t>Onboarding groups encourage early relationship-building among new hires, and can help cut back on the time your People Ops team spends onboarding employees.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279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FB5C7F-2091-44B6-B93E-B148861AD5F5}"/>
              </a:ext>
            </a:extLst>
          </p:cNvPr>
          <p:cNvSpPr txBox="1"/>
          <p:nvPr/>
        </p:nvSpPr>
        <p:spPr>
          <a:xfrm>
            <a:off x="420053" y="300126"/>
            <a:ext cx="8952548" cy="1754326"/>
          </a:xfrm>
          <a:prstGeom prst="rect">
            <a:avLst/>
          </a:prstGeom>
          <a:noFill/>
        </p:spPr>
        <p:txBody>
          <a:bodyPr wrap="square">
            <a:spAutoFit/>
          </a:bodyPr>
          <a:lstStyle/>
          <a:p>
            <a:pPr algn="l"/>
            <a:r>
              <a:rPr lang="en-US" b="1" i="0" dirty="0">
                <a:solidFill>
                  <a:srgbClr val="2C3340"/>
                </a:solidFill>
                <a:effectLst/>
                <a:latin typeface="Times New Roman" panose="02020603050405020304" pitchFamily="18" charset="0"/>
                <a:cs typeface="Times New Roman" panose="02020603050405020304" pitchFamily="18" charset="0"/>
              </a:rPr>
              <a:t>3. Enable your managers</a:t>
            </a:r>
          </a:p>
          <a:p>
            <a:pPr algn="l"/>
            <a:endParaRPr lang="en-US" b="1" i="0" dirty="0">
              <a:solidFill>
                <a:srgbClr val="2C3340"/>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v"/>
            </a:pPr>
            <a:r>
              <a:rPr lang="en-US" b="0" i="0" dirty="0">
                <a:solidFill>
                  <a:srgbClr val="2C3340"/>
                </a:solidFill>
                <a:effectLst/>
                <a:latin typeface="Times New Roman" panose="02020603050405020304" pitchFamily="18" charset="0"/>
                <a:cs typeface="Times New Roman" panose="02020603050405020304" pitchFamily="18" charset="0"/>
              </a:rPr>
              <a:t>Your managers play an important role in onboarding, and should be enabled to provide an outstanding early employee experience.</a:t>
            </a:r>
          </a:p>
          <a:p>
            <a:pPr marL="285750" indent="-285750" algn="l">
              <a:buFont typeface="Wingdings" panose="05000000000000000000" pitchFamily="2" charset="2"/>
              <a:buChar char="v"/>
            </a:pPr>
            <a:r>
              <a:rPr lang="en-US" b="0" i="0" dirty="0">
                <a:solidFill>
                  <a:srgbClr val="2C3340"/>
                </a:solidFill>
                <a:effectLst/>
                <a:latin typeface="Times New Roman" panose="02020603050405020304" pitchFamily="18" charset="0"/>
                <a:cs typeface="Times New Roman" panose="02020603050405020304" pitchFamily="18" charset="0"/>
              </a:rPr>
              <a:t> Make sure they’re up-to-date on your employee onboarding process, and that they understand their roles and responsibilities. </a:t>
            </a:r>
          </a:p>
        </p:txBody>
      </p:sp>
      <p:sp>
        <p:nvSpPr>
          <p:cNvPr id="5" name="TextBox 4">
            <a:extLst>
              <a:ext uri="{FF2B5EF4-FFF2-40B4-BE49-F238E27FC236}">
                <a16:creationId xmlns:a16="http://schemas.microsoft.com/office/drawing/2014/main" id="{3D1DA094-BEBF-4BBF-A83E-F77DC7638F9D}"/>
              </a:ext>
            </a:extLst>
          </p:cNvPr>
          <p:cNvSpPr txBox="1"/>
          <p:nvPr/>
        </p:nvSpPr>
        <p:spPr>
          <a:xfrm>
            <a:off x="420053" y="1963012"/>
            <a:ext cx="9181149" cy="1200329"/>
          </a:xfrm>
          <a:prstGeom prst="rect">
            <a:avLst/>
          </a:prstGeom>
          <a:noFill/>
        </p:spPr>
        <p:txBody>
          <a:bodyPr wrap="square">
            <a:spAutoFit/>
          </a:bodyPr>
          <a:lstStyle/>
          <a:p>
            <a:pPr marL="285750" indent="-285750">
              <a:buFont typeface="Wingdings" panose="05000000000000000000" pitchFamily="2" charset="2"/>
              <a:buChar char="v"/>
            </a:pPr>
            <a:r>
              <a:rPr lang="en-US" b="0" i="0" dirty="0">
                <a:solidFill>
                  <a:srgbClr val="2C3340"/>
                </a:solidFill>
                <a:effectLst/>
                <a:latin typeface="Times New Roman" panose="02020603050405020304" pitchFamily="18" charset="0"/>
                <a:cs typeface="Times New Roman" panose="02020603050405020304" pitchFamily="18" charset="0"/>
              </a:rPr>
              <a:t>Your managers are more equipped to give new employees the one-on-one time they may need to fully ramp.</a:t>
            </a:r>
          </a:p>
          <a:p>
            <a:pPr marL="285750" indent="-285750">
              <a:buFont typeface="Wingdings" panose="05000000000000000000" pitchFamily="2" charset="2"/>
              <a:buChar char="v"/>
            </a:pPr>
            <a:r>
              <a:rPr lang="en-US" b="0" i="0" dirty="0">
                <a:solidFill>
                  <a:srgbClr val="2C3340"/>
                </a:solidFill>
                <a:effectLst/>
                <a:latin typeface="Times New Roman" panose="02020603050405020304" pitchFamily="18" charset="0"/>
                <a:cs typeface="Times New Roman" panose="02020603050405020304" pitchFamily="18" charset="0"/>
              </a:rPr>
              <a:t> Enabling them to execute on a strategic employee onboarding plan can help you fully onboard more hires at once. </a:t>
            </a:r>
            <a:endParaRPr lang="en-IN"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F08F566-FF7F-476E-B8FE-6471B711FB00}"/>
              </a:ext>
            </a:extLst>
          </p:cNvPr>
          <p:cNvSpPr txBox="1"/>
          <p:nvPr/>
        </p:nvSpPr>
        <p:spPr>
          <a:xfrm>
            <a:off x="420053" y="3163341"/>
            <a:ext cx="9089708" cy="2862322"/>
          </a:xfrm>
          <a:prstGeom prst="rect">
            <a:avLst/>
          </a:prstGeom>
          <a:noFill/>
        </p:spPr>
        <p:txBody>
          <a:bodyPr wrap="square">
            <a:spAutoFit/>
          </a:bodyPr>
          <a:lstStyle/>
          <a:p>
            <a:pPr algn="l"/>
            <a:r>
              <a:rPr lang="en-US" b="1" i="0" dirty="0">
                <a:solidFill>
                  <a:srgbClr val="00B050"/>
                </a:solidFill>
                <a:effectLst/>
                <a:latin typeface="Times New Roman" panose="02020603050405020304" pitchFamily="18" charset="0"/>
                <a:cs typeface="Times New Roman" panose="02020603050405020304" pitchFamily="18" charset="0"/>
              </a:rPr>
              <a:t>4. Invest in the right technology</a:t>
            </a:r>
          </a:p>
          <a:p>
            <a:pPr algn="l"/>
            <a:endParaRPr lang="en-US" b="1" i="0" dirty="0">
              <a:solidFill>
                <a:srgbClr val="2C3340"/>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2C3340"/>
                </a:solidFill>
                <a:effectLst/>
                <a:latin typeface="Times New Roman" panose="02020603050405020304" pitchFamily="18" charset="0"/>
                <a:cs typeface="Times New Roman" panose="02020603050405020304" pitchFamily="18" charset="0"/>
              </a:rPr>
              <a:t>Spreadsheets or your project management tool may have worked when you were hiring a few people each month, but they get messy once you scale. </a:t>
            </a:r>
            <a:endParaRPr lang="en-US" dirty="0">
              <a:solidFill>
                <a:srgbClr val="2C3340"/>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2C3340"/>
                </a:solidFill>
                <a:effectLst/>
                <a:latin typeface="Times New Roman" panose="02020603050405020304" pitchFamily="18" charset="0"/>
                <a:cs typeface="Times New Roman" panose="02020603050405020304" pitchFamily="18" charset="0"/>
              </a:rPr>
              <a:t>Tasks can be overlooked, you may forget to provide updates for completed tasks, or you may mark the wrong column.</a:t>
            </a:r>
            <a:endParaRPr lang="en-US" dirty="0">
              <a:solidFill>
                <a:srgbClr val="2C3340"/>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2C3340"/>
                </a:solidFill>
                <a:effectLst/>
                <a:latin typeface="Times New Roman" panose="02020603050405020304" pitchFamily="18" charset="0"/>
                <a:cs typeface="Times New Roman" panose="02020603050405020304" pitchFamily="18" charset="0"/>
              </a:rPr>
              <a:t>The right technology can help you build a more efficient and consistent employee onboarding experience.</a:t>
            </a:r>
          </a:p>
          <a:p>
            <a:pPr marL="285750" indent="-285750" algn="l">
              <a:buFont typeface="Wingdings" panose="05000000000000000000" pitchFamily="2" charset="2"/>
              <a:buChar char="ü"/>
            </a:pPr>
            <a:r>
              <a:rPr lang="en-US" b="0" i="0" dirty="0">
                <a:solidFill>
                  <a:srgbClr val="2C3340"/>
                </a:solidFill>
                <a:effectLst/>
                <a:latin typeface="Times New Roman" panose="02020603050405020304" pitchFamily="18" charset="0"/>
                <a:cs typeface="Times New Roman" panose="02020603050405020304" pitchFamily="18" charset="0"/>
              </a:rPr>
              <a:t> Take full advantage of HR integrations, so that new hire data can flow from your applicant tracking system to your People Operations Platform, then to your other systems.</a:t>
            </a:r>
          </a:p>
        </p:txBody>
      </p:sp>
    </p:spTree>
    <p:extLst>
      <p:ext uri="{BB962C8B-B14F-4D97-AF65-F5344CB8AC3E}">
        <p14:creationId xmlns:p14="http://schemas.microsoft.com/office/powerpoint/2010/main" val="1443921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87425-EC6A-4197-B333-DAF39933A05E}"/>
              </a:ext>
            </a:extLst>
          </p:cNvPr>
          <p:cNvSpPr>
            <a:spLocks noGrp="1"/>
          </p:cNvSpPr>
          <p:nvPr>
            <p:ph type="title"/>
          </p:nvPr>
        </p:nvSpPr>
        <p:spPr>
          <a:xfrm>
            <a:off x="574464" y="83820"/>
            <a:ext cx="8596668" cy="1320800"/>
          </a:xfrm>
        </p:spPr>
        <p:txBody>
          <a:bodyPr/>
          <a:lstStyle/>
          <a:p>
            <a:r>
              <a:rPr lang="en-IN" dirty="0">
                <a:solidFill>
                  <a:srgbClr val="FF0066"/>
                </a:solidFill>
                <a:latin typeface="Times New Roman" panose="02020603050405020304" pitchFamily="18" charset="0"/>
                <a:cs typeface="Times New Roman" panose="02020603050405020304" pitchFamily="18" charset="0"/>
              </a:rPr>
              <a:t>2.5 Use of Existing Business Logic</a:t>
            </a:r>
          </a:p>
        </p:txBody>
      </p:sp>
      <p:pic>
        <p:nvPicPr>
          <p:cNvPr id="3" name="Picture 4" descr="Design, automate end to end rpa solution using uipath for any process by  Nanmas_ai | Fiverr">
            <a:extLst>
              <a:ext uri="{FF2B5EF4-FFF2-40B4-BE49-F238E27FC236}">
                <a16:creationId xmlns:a16="http://schemas.microsoft.com/office/drawing/2014/main" id="{E780604D-0621-4E08-81B3-E0D077DDE2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96" t="3848" r="2369" b="1981"/>
          <a:stretch/>
        </p:blipFill>
        <p:spPr bwMode="auto">
          <a:xfrm>
            <a:off x="114300" y="1143001"/>
            <a:ext cx="9966960" cy="4754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737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80FF48AF-C78D-4BF5-B1B9-36071D9D07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861" t="-1" r="5428" b="8167"/>
          <a:stretch/>
        </p:blipFill>
        <p:spPr bwMode="auto">
          <a:xfrm>
            <a:off x="196216" y="0"/>
            <a:ext cx="5726430" cy="62979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AC00783-8C96-4805-933B-C2A2F915BD71}"/>
              </a:ext>
            </a:extLst>
          </p:cNvPr>
          <p:cNvSpPr txBox="1"/>
          <p:nvPr/>
        </p:nvSpPr>
        <p:spPr>
          <a:xfrm>
            <a:off x="6101716" y="1079758"/>
            <a:ext cx="3465194" cy="5037276"/>
          </a:xfrm>
          <a:prstGeom prst="rect">
            <a:avLst/>
          </a:prstGeom>
          <a:noFill/>
        </p:spPr>
        <p:txBody>
          <a:bodyPr wrap="square">
            <a:spAutoFit/>
          </a:bodyPr>
          <a:lstStyle/>
          <a:p>
            <a:pPr algn="just"/>
            <a:r>
              <a:rPr lang="en-US" b="1" i="0" dirty="0">
                <a:solidFill>
                  <a:srgbClr val="FF0066"/>
                </a:solidFill>
                <a:effectLst/>
                <a:latin typeface="Times New Roman" panose="02020603050405020304" pitchFamily="18" charset="0"/>
                <a:cs typeface="Times New Roman" panose="02020603050405020304" pitchFamily="18" charset="0"/>
              </a:rPr>
              <a:t>Crucial factors accountable for market growth are:</a:t>
            </a:r>
          </a:p>
          <a:p>
            <a:pPr algn="just"/>
            <a:endParaRPr lang="en-US" b="0" i="0" dirty="0">
              <a:solidFill>
                <a:srgbClr val="FF0066"/>
              </a:solidFill>
              <a:effectLst/>
              <a:latin typeface="Times New Roman" panose="02020603050405020304" pitchFamily="18" charset="0"/>
              <a:cs typeface="Times New Roman" panose="02020603050405020304" pitchFamily="18" charset="0"/>
            </a:endParaRPr>
          </a:p>
          <a:p>
            <a:pPr algn="just">
              <a:spcAft>
                <a:spcPts val="1000"/>
              </a:spcAft>
              <a:buClr>
                <a:srgbClr val="FF0000"/>
              </a:buClr>
              <a:buFont typeface="Arial" panose="020B0604020202020204" pitchFamily="34" charset="0"/>
              <a:buChar char="•"/>
            </a:pPr>
            <a:r>
              <a:rPr lang="en-US" b="0" i="0" dirty="0">
                <a:solidFill>
                  <a:srgbClr val="293849"/>
                </a:solidFill>
                <a:effectLst/>
                <a:latin typeface="Times New Roman" panose="02020603050405020304" pitchFamily="18" charset="0"/>
                <a:cs typeface="Times New Roman" panose="02020603050405020304" pitchFamily="18" charset="0"/>
              </a:rPr>
              <a:t>Penetration of RPA to manage complicated unstructured data and automate any business operation.</a:t>
            </a:r>
          </a:p>
          <a:p>
            <a:pPr algn="just">
              <a:spcAft>
                <a:spcPts val="1000"/>
              </a:spcAft>
              <a:buClr>
                <a:srgbClr val="FF0000"/>
              </a:buClr>
              <a:buFont typeface="Arial" panose="020B0604020202020204" pitchFamily="34" charset="0"/>
              <a:buChar char="•"/>
            </a:pPr>
            <a:r>
              <a:rPr lang="en-US" b="0" i="0" dirty="0">
                <a:solidFill>
                  <a:srgbClr val="293849"/>
                </a:solidFill>
                <a:effectLst/>
                <a:latin typeface="Times New Roman" panose="02020603050405020304" pitchFamily="18" charset="0"/>
                <a:cs typeface="Times New Roman" panose="02020603050405020304" pitchFamily="18" charset="0"/>
              </a:rPr>
              <a:t>Increasing Adoption of Artificial Intelligence and Cloud-Based Solutions.</a:t>
            </a:r>
          </a:p>
          <a:p>
            <a:pPr algn="just">
              <a:spcAft>
                <a:spcPts val="1000"/>
              </a:spcAft>
              <a:buClr>
                <a:srgbClr val="FF0000"/>
              </a:buClr>
              <a:buFont typeface="Arial" panose="020B0604020202020204" pitchFamily="34" charset="0"/>
              <a:buChar char="•"/>
            </a:pPr>
            <a:r>
              <a:rPr lang="en-US" b="0" i="0" dirty="0">
                <a:solidFill>
                  <a:srgbClr val="293849"/>
                </a:solidFill>
                <a:effectLst/>
                <a:latin typeface="Times New Roman" panose="02020603050405020304" pitchFamily="18" charset="0"/>
                <a:cs typeface="Times New Roman" panose="02020603050405020304" pitchFamily="18" charset="0"/>
              </a:rPr>
              <a:t>High demand for RPA services from BFSI sector.</a:t>
            </a:r>
          </a:p>
          <a:p>
            <a:pPr algn="just">
              <a:spcAft>
                <a:spcPts val="1000"/>
              </a:spcAft>
              <a:buClr>
                <a:srgbClr val="FF0000"/>
              </a:buClr>
              <a:buFont typeface="Arial" panose="020B0604020202020204" pitchFamily="34" charset="0"/>
              <a:buChar char="•"/>
            </a:pPr>
            <a:r>
              <a:rPr lang="en-US" b="0" i="0" dirty="0">
                <a:solidFill>
                  <a:srgbClr val="293849"/>
                </a:solidFill>
                <a:effectLst/>
                <a:latin typeface="Times New Roman" panose="02020603050405020304" pitchFamily="18" charset="0"/>
                <a:cs typeface="Times New Roman" panose="02020603050405020304" pitchFamily="18" charset="0"/>
              </a:rPr>
              <a:t>The innovation and technological advancement.</a:t>
            </a:r>
          </a:p>
          <a:p>
            <a:pPr algn="just">
              <a:spcAft>
                <a:spcPts val="1000"/>
              </a:spcAft>
              <a:buClr>
                <a:srgbClr val="FF0000"/>
              </a:buClr>
              <a:buFont typeface="Arial" panose="020B0604020202020204" pitchFamily="34" charset="0"/>
              <a:buChar char="•"/>
            </a:pPr>
            <a:r>
              <a:rPr lang="en-US" b="0" i="0" dirty="0">
                <a:solidFill>
                  <a:srgbClr val="293849"/>
                </a:solidFill>
                <a:effectLst/>
                <a:latin typeface="Times New Roman" panose="02020603050405020304" pitchFamily="18" charset="0"/>
                <a:cs typeface="Times New Roman" panose="02020603050405020304" pitchFamily="18" charset="0"/>
              </a:rPr>
              <a:t>The increasing focus on reducing the burden of medical professionals.</a:t>
            </a:r>
          </a:p>
        </p:txBody>
      </p:sp>
    </p:spTree>
    <p:extLst>
      <p:ext uri="{BB962C8B-B14F-4D97-AF65-F5344CB8AC3E}">
        <p14:creationId xmlns:p14="http://schemas.microsoft.com/office/powerpoint/2010/main" val="1899547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D272B-53D8-40DC-A893-18264E8AD206}"/>
              </a:ext>
            </a:extLst>
          </p:cNvPr>
          <p:cNvSpPr>
            <a:spLocks noGrp="1"/>
          </p:cNvSpPr>
          <p:nvPr>
            <p:ph type="title"/>
          </p:nvPr>
        </p:nvSpPr>
        <p:spPr>
          <a:xfrm>
            <a:off x="495300" y="0"/>
            <a:ext cx="10515600" cy="1325563"/>
          </a:xfrm>
        </p:spPr>
        <p:txBody>
          <a:bodyPr>
            <a:normAutofit/>
          </a:bodyPr>
          <a:lstStyle/>
          <a:p>
            <a:r>
              <a:rPr lang="en-IN" sz="3200" dirty="0">
                <a:solidFill>
                  <a:srgbClr val="FF0000"/>
                </a:solidFill>
                <a:latin typeface="Times New Roman" panose="02020603050405020304" pitchFamily="18" charset="0"/>
                <a:cs typeface="Times New Roman" panose="02020603050405020304" pitchFamily="18" charset="0"/>
              </a:rPr>
              <a:t>2.7 Portability</a:t>
            </a:r>
          </a:p>
        </p:txBody>
      </p:sp>
      <p:sp>
        <p:nvSpPr>
          <p:cNvPr id="6" name="TextBox 5">
            <a:extLst>
              <a:ext uri="{FF2B5EF4-FFF2-40B4-BE49-F238E27FC236}">
                <a16:creationId xmlns:a16="http://schemas.microsoft.com/office/drawing/2014/main" id="{FC68A2E3-104E-42C1-9598-6645688E51CF}"/>
              </a:ext>
            </a:extLst>
          </p:cNvPr>
          <p:cNvSpPr txBox="1"/>
          <p:nvPr/>
        </p:nvSpPr>
        <p:spPr>
          <a:xfrm>
            <a:off x="377190" y="662781"/>
            <a:ext cx="8838247" cy="2862322"/>
          </a:xfrm>
          <a:prstGeom prst="rect">
            <a:avLst/>
          </a:prstGeom>
          <a:noFill/>
        </p:spPr>
        <p:txBody>
          <a:bodyPr wrap="square">
            <a:spAutoFit/>
          </a:bodyPr>
          <a:lstStyle/>
          <a:p>
            <a:pPr marL="285750" indent="-285750" algn="l">
              <a:buFont typeface="Wingdings" panose="05000000000000000000" pitchFamily="2" charset="2"/>
              <a:buChar char="§"/>
            </a:pPr>
            <a:r>
              <a:rPr lang="en-US" b="0" i="0" dirty="0">
                <a:solidFill>
                  <a:srgbClr val="232D41"/>
                </a:solidFill>
                <a:effectLst/>
                <a:latin typeface="Times New Roman" panose="02020603050405020304" pitchFamily="18" charset="0"/>
                <a:cs typeface="Times New Roman" panose="02020603050405020304" pitchFamily="18" charset="0"/>
              </a:rPr>
              <a:t>Portability in this context refers to the ability to open, read, and action automation files in any RPA platform. </a:t>
            </a:r>
            <a:endParaRPr lang="en-US" dirty="0">
              <a:solidFill>
                <a:srgbClr val="232D4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b="0" i="0" dirty="0">
                <a:solidFill>
                  <a:srgbClr val="232D41"/>
                </a:solidFill>
                <a:effectLst/>
                <a:latin typeface="Times New Roman" panose="02020603050405020304" pitchFamily="18" charset="0"/>
                <a:cs typeface="Times New Roman" panose="02020603050405020304" pitchFamily="18" charset="0"/>
              </a:rPr>
              <a:t>The major RPA vendors have their own proprietary way to detail process automations, limited to those platforms.</a:t>
            </a:r>
          </a:p>
          <a:p>
            <a:pPr marL="285750" indent="-285750" algn="l">
              <a:buFont typeface="Wingdings" panose="05000000000000000000" pitchFamily="2" charset="2"/>
              <a:buChar char="§"/>
            </a:pPr>
            <a:r>
              <a:rPr lang="en-US" b="0" i="0" dirty="0">
                <a:solidFill>
                  <a:srgbClr val="232D41"/>
                </a:solidFill>
                <a:effectLst/>
                <a:latin typeface="Times New Roman" panose="02020603050405020304" pitchFamily="18" charset="0"/>
                <a:cs typeface="Times New Roman" panose="02020603050405020304" pitchFamily="18" charset="0"/>
              </a:rPr>
              <a:t>A good analogy for this is that there is no equivalent .docx that can be opened in any word processing tool  </a:t>
            </a:r>
          </a:p>
          <a:p>
            <a:pPr marL="285750" indent="-285750" algn="l">
              <a:buFont typeface="Wingdings" panose="05000000000000000000" pitchFamily="2" charset="2"/>
              <a:buChar char="§"/>
            </a:pPr>
            <a:r>
              <a:rPr lang="en-US" b="0" i="0" dirty="0">
                <a:solidFill>
                  <a:srgbClr val="232D41"/>
                </a:solidFill>
                <a:effectLst/>
                <a:latin typeface="Times New Roman" panose="02020603050405020304" pitchFamily="18" charset="0"/>
                <a:cs typeface="Times New Roman" panose="02020603050405020304" pitchFamily="18" charset="0"/>
              </a:rPr>
              <a:t>.xlsx that can be opened and modified in any of the most common spreadsheet tools, whether it be Microsoft Excel, Google Sheets, or Apple Numbers.</a:t>
            </a:r>
          </a:p>
          <a:p>
            <a:br>
              <a:rPr lang="en-US"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pic>
        <p:nvPicPr>
          <p:cNvPr id="4" name="Picture 2" descr="Employee Onboarding Software: The Tools Your Organization Needs">
            <a:extLst>
              <a:ext uri="{FF2B5EF4-FFF2-40B4-BE49-F238E27FC236}">
                <a16:creationId xmlns:a16="http://schemas.microsoft.com/office/drawing/2014/main" id="{FF156C23-0FFC-42D2-8A28-480C6DA72A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243" t="6799" r="6646" b="6600"/>
          <a:stretch/>
        </p:blipFill>
        <p:spPr bwMode="auto">
          <a:xfrm>
            <a:off x="902970" y="3154680"/>
            <a:ext cx="737235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144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C97CE-7FD8-4A04-A60C-8A6056EF8116}"/>
              </a:ext>
            </a:extLst>
          </p:cNvPr>
          <p:cNvSpPr>
            <a:spLocks noGrp="1"/>
          </p:cNvSpPr>
          <p:nvPr>
            <p:ph type="title"/>
          </p:nvPr>
        </p:nvSpPr>
        <p:spPr>
          <a:xfrm>
            <a:off x="368724" y="13037"/>
            <a:ext cx="8596668" cy="1320800"/>
          </a:xfrm>
        </p:spPr>
        <p:txBody>
          <a:bodyPr/>
          <a:lstStyle/>
          <a:p>
            <a:r>
              <a:rPr lang="en-IN" dirty="0">
                <a:solidFill>
                  <a:srgbClr val="FF0066"/>
                </a:solidFill>
                <a:latin typeface="Times New Roman" panose="02020603050405020304" pitchFamily="18" charset="0"/>
                <a:cs typeface="Times New Roman" panose="02020603050405020304" pitchFamily="18" charset="0"/>
              </a:rPr>
              <a:t>2.8 Availability</a:t>
            </a:r>
          </a:p>
        </p:txBody>
      </p:sp>
      <p:sp>
        <p:nvSpPr>
          <p:cNvPr id="4" name="TextBox 3">
            <a:extLst>
              <a:ext uri="{FF2B5EF4-FFF2-40B4-BE49-F238E27FC236}">
                <a16:creationId xmlns:a16="http://schemas.microsoft.com/office/drawing/2014/main" id="{77CF122B-2F7B-4564-8F2C-44114017F25A}"/>
              </a:ext>
            </a:extLst>
          </p:cNvPr>
          <p:cNvSpPr txBox="1"/>
          <p:nvPr/>
        </p:nvSpPr>
        <p:spPr>
          <a:xfrm>
            <a:off x="260985" y="832069"/>
            <a:ext cx="9511665" cy="5909310"/>
          </a:xfrm>
          <a:prstGeom prst="rect">
            <a:avLst/>
          </a:prstGeom>
          <a:noFill/>
        </p:spPr>
        <p:txBody>
          <a:bodyPr wrap="square">
            <a:spAutoFit/>
          </a:bodyPr>
          <a:lstStyle/>
          <a:p>
            <a:pPr marL="285750" indent="-285750" algn="just">
              <a:buClr>
                <a:srgbClr val="0070C0"/>
              </a:buClr>
              <a:buFont typeface="Wingdings" panose="05000000000000000000" pitchFamily="2" charset="2"/>
              <a:buChar char="Ø"/>
            </a:pPr>
            <a:r>
              <a:rPr lang="en-US" b="0" i="0" dirty="0">
                <a:solidFill>
                  <a:srgbClr val="222222"/>
                </a:solidFill>
                <a:effectLst/>
                <a:latin typeface="Times New Roman" panose="02020603050405020304" pitchFamily="18" charset="0"/>
                <a:cs typeface="Times New Roman" panose="02020603050405020304" pitchFamily="18" charset="0"/>
              </a:rPr>
              <a:t>The data analysis helped to code and classify the information contained in this research paper to achieve the research objective. </a:t>
            </a:r>
          </a:p>
          <a:p>
            <a:pPr marL="285750" indent="-285750" algn="just">
              <a:buClr>
                <a:srgbClr val="0070C0"/>
              </a:buClr>
              <a:buFont typeface="Wingdings" panose="05000000000000000000" pitchFamily="2" charset="2"/>
              <a:buChar char="Ø"/>
            </a:pPr>
            <a:r>
              <a:rPr lang="en-US" b="0" i="0" dirty="0">
                <a:solidFill>
                  <a:srgbClr val="222222"/>
                </a:solidFill>
                <a:effectLst/>
                <a:latin typeface="Times New Roman" panose="02020603050405020304" pitchFamily="18" charset="0"/>
                <a:cs typeface="Times New Roman" panose="02020603050405020304" pitchFamily="18" charset="0"/>
              </a:rPr>
              <a:t>The categories related to HRMS data for use in RPA application were defined. The data are from the organization and focus on the employee’s data records.</a:t>
            </a:r>
          </a:p>
          <a:p>
            <a:pPr marL="285750" indent="-285750" algn="just">
              <a:buClr>
                <a:srgbClr val="0070C0"/>
              </a:buClr>
              <a:buFont typeface="Wingdings" panose="05000000000000000000" pitchFamily="2" charset="2"/>
              <a:buChar char="Ø"/>
            </a:pPr>
            <a:r>
              <a:rPr lang="en-US" b="0" i="0" dirty="0">
                <a:solidFill>
                  <a:srgbClr val="222222"/>
                </a:solidFill>
                <a:effectLst/>
                <a:latin typeface="Times New Roman" panose="02020603050405020304" pitchFamily="18" charset="0"/>
                <a:cs typeface="Times New Roman" panose="02020603050405020304" pitchFamily="18" charset="0"/>
              </a:rPr>
              <a:t> The data were analyzed at the organizational level and collected at the employee level, following which the data were aggregated and saved to the HRMS database. </a:t>
            </a:r>
          </a:p>
          <a:p>
            <a:pPr marL="285750" indent="-285750" algn="just">
              <a:buClr>
                <a:srgbClr val="0070C0"/>
              </a:buClr>
              <a:buFont typeface="Wingdings" panose="05000000000000000000" pitchFamily="2" charset="2"/>
              <a:buChar char="Ø"/>
            </a:pPr>
            <a:r>
              <a:rPr lang="en-US" b="0" i="0" dirty="0">
                <a:solidFill>
                  <a:srgbClr val="222222"/>
                </a:solidFill>
                <a:effectLst/>
                <a:latin typeface="Times New Roman" panose="02020603050405020304" pitchFamily="18" charset="0"/>
                <a:cs typeface="Times New Roman" panose="02020603050405020304" pitchFamily="18" charset="0"/>
              </a:rPr>
              <a:t>Data were formatted in-text, directly retrieved from excel and saved to the database in a proper format and there was no need to transcribe or reformat the data. </a:t>
            </a:r>
          </a:p>
          <a:p>
            <a:pPr marL="285750" indent="-285750" algn="just">
              <a:buClr>
                <a:srgbClr val="0070C0"/>
              </a:buClr>
              <a:buFont typeface="Wingdings" panose="05000000000000000000" pitchFamily="2" charset="2"/>
              <a:buChar char="Ø"/>
            </a:pPr>
            <a:r>
              <a:rPr lang="en-US" b="0" i="0" dirty="0">
                <a:solidFill>
                  <a:srgbClr val="222222"/>
                </a:solidFill>
                <a:effectLst/>
                <a:latin typeface="Times New Roman" panose="02020603050405020304" pitchFamily="18" charset="0"/>
                <a:cs typeface="Times New Roman" panose="02020603050405020304" pitchFamily="18" charset="0"/>
              </a:rPr>
              <a:t>The information is updated in the HRMS employee record profile by the RPA software using the AA tool. </a:t>
            </a:r>
          </a:p>
          <a:p>
            <a:pPr marL="285750" indent="-285750" algn="just">
              <a:buFont typeface="Wingdings" panose="05000000000000000000" pitchFamily="2" charset="2"/>
              <a:buChar char="Ø"/>
            </a:pPr>
            <a:endParaRPr lang="en-US" b="0" i="0" dirty="0">
              <a:solidFill>
                <a:srgbClr val="222222"/>
              </a:solidFill>
              <a:effectLst/>
              <a:latin typeface="Times New Roman" panose="02020603050405020304" pitchFamily="18" charset="0"/>
              <a:cs typeface="Times New Roman" panose="02020603050405020304" pitchFamily="18" charset="0"/>
            </a:endParaRPr>
          </a:p>
          <a:p>
            <a:pPr algn="just"/>
            <a:r>
              <a:rPr lang="en-US" b="0" i="0" dirty="0">
                <a:solidFill>
                  <a:srgbClr val="222222"/>
                </a:solidFill>
                <a:effectLst/>
                <a:latin typeface="Times New Roman" panose="02020603050405020304" pitchFamily="18" charset="0"/>
                <a:cs typeface="Times New Roman" panose="02020603050405020304" pitchFamily="18" charset="0"/>
              </a:rPr>
              <a:t>The information in the employee records profile is listed below.</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Employee name</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Email</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Mobile number</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Address</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Designation</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Department</a:t>
            </a:r>
          </a:p>
          <a:p>
            <a:pPr algn="just">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Staff number</a:t>
            </a:r>
          </a:p>
          <a:p>
            <a:br>
              <a:rPr lang="en-US" dirty="0"/>
            </a:br>
            <a:endParaRPr lang="en-IN" dirty="0"/>
          </a:p>
        </p:txBody>
      </p:sp>
    </p:spTree>
    <p:extLst>
      <p:ext uri="{BB962C8B-B14F-4D97-AF65-F5344CB8AC3E}">
        <p14:creationId xmlns:p14="http://schemas.microsoft.com/office/powerpoint/2010/main" val="3048946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1D683D2-BDB5-41B7-B10F-722264DB70E8}"/>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7775" t="5986" r="26720" b="4929"/>
          <a:stretch/>
        </p:blipFill>
        <p:spPr>
          <a:xfrm>
            <a:off x="359605" y="187569"/>
            <a:ext cx="8549640" cy="6307016"/>
          </a:xfrm>
          <a:prstGeom prst="rect">
            <a:avLst/>
          </a:prstGeom>
        </p:spPr>
      </p:pic>
    </p:spTree>
    <p:extLst>
      <p:ext uri="{BB962C8B-B14F-4D97-AF65-F5344CB8AC3E}">
        <p14:creationId xmlns:p14="http://schemas.microsoft.com/office/powerpoint/2010/main" val="2657773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FC2F3-09BB-4FD5-BF12-4F2BA3BD1C20}"/>
              </a:ext>
            </a:extLst>
          </p:cNvPr>
          <p:cNvSpPr>
            <a:spLocks noGrp="1"/>
          </p:cNvSpPr>
          <p:nvPr>
            <p:ph type="title"/>
          </p:nvPr>
        </p:nvSpPr>
        <p:spPr>
          <a:xfrm>
            <a:off x="518160" y="-126365"/>
            <a:ext cx="10515600" cy="869315"/>
          </a:xfrm>
        </p:spPr>
        <p:txBody>
          <a:bodyPr>
            <a:normAutofit/>
          </a:bodyPr>
          <a:lstStyle/>
          <a:p>
            <a:r>
              <a:rPr lang="en-IN" sz="3600" dirty="0">
                <a:solidFill>
                  <a:srgbClr val="C00000"/>
                </a:solidFill>
                <a:latin typeface="Times New Roman" panose="02020603050405020304" pitchFamily="18" charset="0"/>
                <a:cs typeface="Times New Roman" panose="02020603050405020304" pitchFamily="18" charset="0"/>
              </a:rPr>
              <a:t>Summary of Management system process</a:t>
            </a:r>
          </a:p>
        </p:txBody>
      </p:sp>
      <p:pic>
        <p:nvPicPr>
          <p:cNvPr id="4098" name="Picture 2" descr="Sustainability 14 03920 g008">
            <a:extLst>
              <a:ext uri="{FF2B5EF4-FFF2-40B4-BE49-F238E27FC236}">
                <a16:creationId xmlns:a16="http://schemas.microsoft.com/office/drawing/2014/main" id="{452E4CA3-C29D-4ECF-B507-4B07FC7103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00" t="5147" r="3722" b="4044"/>
          <a:stretch/>
        </p:blipFill>
        <p:spPr bwMode="auto">
          <a:xfrm>
            <a:off x="175846" y="742950"/>
            <a:ext cx="5303520" cy="56464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056DEA-73A7-48E4-A71A-76F1B745B2B4}"/>
              </a:ext>
            </a:extLst>
          </p:cNvPr>
          <p:cNvSpPr txBox="1"/>
          <p:nvPr/>
        </p:nvSpPr>
        <p:spPr>
          <a:xfrm>
            <a:off x="5467643" y="611505"/>
            <a:ext cx="5303520" cy="6186309"/>
          </a:xfrm>
          <a:prstGeom prst="rect">
            <a:avLst/>
          </a:prstGeom>
          <a:noFill/>
        </p:spPr>
        <p:txBody>
          <a:bodyPr wrap="square">
            <a:spAutoFit/>
          </a:bodyPr>
          <a:lstStyle/>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In the development phase, the code created automates the tasks from the AA development studio.</a:t>
            </a:r>
          </a:p>
          <a:p>
            <a:pPr>
              <a:buClr>
                <a:srgbClr val="FF0066"/>
              </a:buClr>
            </a:pPr>
            <a:r>
              <a:rPr lang="en-US" b="0" i="0" dirty="0">
                <a:solidFill>
                  <a:srgbClr val="222222"/>
                </a:solidFill>
                <a:effectLst/>
                <a:latin typeface="Times New Roman" panose="02020603050405020304" pitchFamily="18" charset="0"/>
                <a:cs typeface="Times New Roman" panose="02020603050405020304" pitchFamily="18" charset="0"/>
              </a:rPr>
              <a:t> </a:t>
            </a:r>
          </a:p>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This coding scripts at a presentation layer of the system and is created based on the design of the process model.</a:t>
            </a:r>
          </a:p>
          <a:p>
            <a:pPr>
              <a:buClr>
                <a:srgbClr val="FF0066"/>
              </a:buClr>
            </a:pPr>
            <a:endParaRPr lang="en-US" b="0" i="0" dirty="0">
              <a:solidFill>
                <a:srgbClr val="222222"/>
              </a:solidFill>
              <a:effectLst/>
              <a:latin typeface="Times New Roman" panose="02020603050405020304" pitchFamily="18" charset="0"/>
              <a:cs typeface="Times New Roman" panose="02020603050405020304" pitchFamily="18" charset="0"/>
            </a:endParaRPr>
          </a:p>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 The script provides instructions to perform tasks for each software bot with regard to what to do at each step.</a:t>
            </a:r>
          </a:p>
          <a:p>
            <a:pPr marL="285750" indent="-285750">
              <a:buClr>
                <a:srgbClr val="FF0066"/>
              </a:buClr>
              <a:buFont typeface="Wingdings" panose="05000000000000000000" pitchFamily="2" charset="2"/>
              <a:buChar char="v"/>
            </a:pPr>
            <a:endParaRPr lang="en-US" b="0" i="0" dirty="0">
              <a:solidFill>
                <a:srgbClr val="222222"/>
              </a:solidFill>
              <a:effectLst/>
              <a:latin typeface="Times New Roman" panose="02020603050405020304" pitchFamily="18" charset="0"/>
              <a:cs typeface="Times New Roman" panose="02020603050405020304" pitchFamily="18" charset="0"/>
            </a:endParaRPr>
          </a:p>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 To provide tasks to bots runners, the developer needs to configure bots by creating process libraries based on the process flow recorded previously. </a:t>
            </a:r>
          </a:p>
          <a:p>
            <a:pPr marL="285750" indent="-285750">
              <a:buClr>
                <a:srgbClr val="FF0066"/>
              </a:buClr>
              <a:buFont typeface="Wingdings" panose="05000000000000000000" pitchFamily="2" charset="2"/>
              <a:buChar char="v"/>
            </a:pPr>
            <a:endParaRPr lang="en-US" b="0" i="0" dirty="0">
              <a:solidFill>
                <a:srgbClr val="222222"/>
              </a:solidFill>
              <a:effectLst/>
              <a:latin typeface="Times New Roman" panose="02020603050405020304" pitchFamily="18" charset="0"/>
              <a:cs typeface="Times New Roman" panose="02020603050405020304" pitchFamily="18" charset="0"/>
            </a:endParaRPr>
          </a:p>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After this workflow has been programmed into the RPA.</a:t>
            </a:r>
          </a:p>
          <a:p>
            <a:pPr marL="285750" indent="-285750">
              <a:buClr>
                <a:srgbClr val="FF0066"/>
              </a:buClr>
              <a:buFont typeface="Wingdings" panose="05000000000000000000" pitchFamily="2" charset="2"/>
              <a:buChar char="v"/>
            </a:pPr>
            <a:endParaRPr lang="en-US" b="0" i="0" dirty="0">
              <a:solidFill>
                <a:srgbClr val="222222"/>
              </a:solidFill>
              <a:effectLst/>
              <a:latin typeface="Times New Roman" panose="02020603050405020304" pitchFamily="18" charset="0"/>
              <a:cs typeface="Times New Roman" panose="02020603050405020304" pitchFamily="18" charset="0"/>
            </a:endParaRPr>
          </a:p>
          <a:p>
            <a:pPr marL="285750" indent="-285750">
              <a:buClr>
                <a:srgbClr val="FF0066"/>
              </a:buClr>
              <a:buFont typeface="Wingdings" panose="05000000000000000000" pitchFamily="2" charset="2"/>
              <a:buChar char="v"/>
            </a:pPr>
            <a:r>
              <a:rPr lang="en-US" b="0" i="0" dirty="0">
                <a:solidFill>
                  <a:srgbClr val="222222"/>
                </a:solidFill>
                <a:effectLst/>
                <a:latin typeface="Times New Roman" panose="02020603050405020304" pitchFamily="18" charset="0"/>
                <a:cs typeface="Times New Roman" panose="02020603050405020304" pitchFamily="18" charset="0"/>
              </a:rPr>
              <a:t> </a:t>
            </a:r>
            <a:r>
              <a:rPr lang="en-US" dirty="0">
                <a:solidFill>
                  <a:srgbClr val="222222"/>
                </a:solidFill>
                <a:latin typeface="Times New Roman" panose="02020603050405020304" pitchFamily="18" charset="0"/>
                <a:cs typeface="Times New Roman" panose="02020603050405020304" pitchFamily="18" charset="0"/>
              </a:rPr>
              <a:t>T</a:t>
            </a:r>
            <a:r>
              <a:rPr lang="en-US" b="0" i="0" dirty="0">
                <a:solidFill>
                  <a:srgbClr val="222222"/>
                </a:solidFill>
                <a:effectLst/>
                <a:latin typeface="Times New Roman" panose="02020603050405020304" pitchFamily="18" charset="0"/>
                <a:cs typeface="Times New Roman" panose="02020603050405020304" pitchFamily="18" charset="0"/>
              </a:rPr>
              <a:t>he software can automatically run the program repetitively and complete the specified task multiple times as per the requirements.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018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3A5B-C392-4CB7-9208-CCAADF50E925}"/>
              </a:ext>
            </a:extLst>
          </p:cNvPr>
          <p:cNvSpPr>
            <a:spLocks noGrp="1"/>
          </p:cNvSpPr>
          <p:nvPr>
            <p:ph type="title"/>
          </p:nvPr>
        </p:nvSpPr>
        <p:spPr>
          <a:xfrm>
            <a:off x="466725" y="152400"/>
            <a:ext cx="8596668" cy="1320800"/>
          </a:xfrm>
        </p:spPr>
        <p:txBody>
          <a:bodyPr>
            <a:normAutofit fontScale="90000"/>
          </a:bodyPr>
          <a:lstStyle/>
          <a:p>
            <a:r>
              <a:rPr lang="en-IN" sz="3600" dirty="0">
                <a:solidFill>
                  <a:srgbClr val="92D050"/>
                </a:solidFill>
                <a:latin typeface="Times New Roman" panose="02020603050405020304" pitchFamily="18" charset="0"/>
                <a:cs typeface="Times New Roman" panose="02020603050405020304" pitchFamily="18" charset="0"/>
              </a:rPr>
              <a:t>RPA in HRMS gathering , storing &amp; accessing employees information process model development</a:t>
            </a:r>
          </a:p>
        </p:txBody>
      </p:sp>
      <p:pic>
        <p:nvPicPr>
          <p:cNvPr id="3074" name="Picture 2" descr="Sustainability 14 03920 g007">
            <a:extLst>
              <a:ext uri="{FF2B5EF4-FFF2-40B4-BE49-F238E27FC236}">
                <a16:creationId xmlns:a16="http://schemas.microsoft.com/office/drawing/2014/main" id="{E6398BFF-9B0F-4AEE-BD9A-C093DB28782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27" t="5553" r="3739" b="8065"/>
          <a:stretch/>
        </p:blipFill>
        <p:spPr bwMode="auto">
          <a:xfrm>
            <a:off x="466725" y="1723292"/>
            <a:ext cx="8596668" cy="4255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8051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0F1A1-B7F5-44A4-8B02-D11E0F1C9FE6}"/>
              </a:ext>
            </a:extLst>
          </p:cNvPr>
          <p:cNvSpPr>
            <a:spLocks noGrp="1"/>
          </p:cNvSpPr>
          <p:nvPr>
            <p:ph type="title"/>
          </p:nvPr>
        </p:nvSpPr>
        <p:spPr>
          <a:xfrm>
            <a:off x="574432" y="351692"/>
            <a:ext cx="12374000" cy="1383323"/>
          </a:xfrm>
        </p:spPr>
        <p:txBody>
          <a:bodyPr>
            <a:normAutofit fontScale="90000"/>
          </a:bodyPr>
          <a:lstStyle/>
          <a:p>
            <a:r>
              <a:rPr lang="en-IN" sz="4800" dirty="0">
                <a:solidFill>
                  <a:srgbClr val="00B0F0"/>
                </a:solidFill>
                <a:latin typeface="Times New Roman" panose="02020603050405020304" pitchFamily="18" charset="0"/>
                <a:cs typeface="Times New Roman" panose="02020603050405020304" pitchFamily="18" charset="0"/>
              </a:rPr>
              <a:t>           3. Productization Assessment</a:t>
            </a:r>
            <a:br>
              <a:rPr lang="en-IN" sz="4800" dirty="0">
                <a:solidFill>
                  <a:srgbClr val="00B0F0"/>
                </a:solidFill>
                <a:latin typeface="Times New Roman" panose="02020603050405020304" pitchFamily="18" charset="0"/>
                <a:cs typeface="Times New Roman" panose="02020603050405020304" pitchFamily="18" charset="0"/>
              </a:rPr>
            </a:br>
            <a:r>
              <a:rPr lang="en-IN" sz="4800" dirty="0">
                <a:solidFill>
                  <a:srgbClr val="FF0066"/>
                </a:solidFill>
                <a:latin typeface="Times New Roman" panose="02020603050405020304" pitchFamily="18" charset="0"/>
                <a:cs typeface="Times New Roman" panose="02020603050405020304" pitchFamily="18" charset="0"/>
              </a:rPr>
              <a:t>3.1 </a:t>
            </a:r>
            <a:r>
              <a:rPr lang="en-IN" sz="3600" dirty="0">
                <a:solidFill>
                  <a:srgbClr val="FF0066"/>
                </a:solidFill>
                <a:latin typeface="Times New Roman" panose="02020603050405020304" pitchFamily="18" charset="0"/>
                <a:cs typeface="Times New Roman" panose="02020603050405020304" pitchFamily="18" charset="0"/>
              </a:rPr>
              <a:t>Reusable Components</a:t>
            </a:r>
          </a:p>
        </p:txBody>
      </p:sp>
      <p:sp>
        <p:nvSpPr>
          <p:cNvPr id="4" name="TextBox 3">
            <a:extLst>
              <a:ext uri="{FF2B5EF4-FFF2-40B4-BE49-F238E27FC236}">
                <a16:creationId xmlns:a16="http://schemas.microsoft.com/office/drawing/2014/main" id="{DAF75E8C-4ADD-42BC-B1A8-06F66CE4F5EE}"/>
              </a:ext>
            </a:extLst>
          </p:cNvPr>
          <p:cNvSpPr txBox="1"/>
          <p:nvPr/>
        </p:nvSpPr>
        <p:spPr>
          <a:xfrm>
            <a:off x="468923" y="2084256"/>
            <a:ext cx="10691446" cy="2862322"/>
          </a:xfrm>
          <a:prstGeom prst="rect">
            <a:avLst/>
          </a:prstGeom>
          <a:noFill/>
        </p:spPr>
        <p:txBody>
          <a:bodyPr wrap="square">
            <a:spAutoFit/>
          </a:bodyPr>
          <a:lstStyle/>
          <a:p>
            <a:pPr algn="l" fontAlgn="base"/>
            <a:r>
              <a:rPr lang="en-US" b="0" i="0" dirty="0">
                <a:solidFill>
                  <a:srgbClr val="333333"/>
                </a:solidFill>
                <a:effectLst/>
                <a:latin typeface="Times New Roman" panose="02020603050405020304" pitchFamily="18" charset="0"/>
                <a:cs typeface="Times New Roman" panose="02020603050405020304" pitchFamily="18" charset="0"/>
              </a:rPr>
              <a:t>Reusability in RPA can be difficult for several different reasons including, but not limited to:</a:t>
            </a:r>
          </a:p>
          <a:p>
            <a:pPr algn="l" fontAlgn="base"/>
            <a:endParaRPr lang="en-US" b="0" i="0" dirty="0">
              <a:solidFill>
                <a:srgbClr val="333333"/>
              </a:solidFill>
              <a:effectLst/>
              <a:latin typeface="Times New Roman" panose="02020603050405020304" pitchFamily="18" charset="0"/>
              <a:cs typeface="Times New Roman" panose="02020603050405020304" pitchFamily="18" charset="0"/>
            </a:endParaRP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Element selectors being too specific or generic</a:t>
            </a: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Hard coding variables which should be passed in / out as dynamic arguments</a:t>
            </a: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Differences in application speed</a:t>
            </a: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Performing data manipulation, parsing, and / or process flow logic in an inappropriate location</a:t>
            </a: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Throwing process specific business exceptions</a:t>
            </a:r>
          </a:p>
          <a:p>
            <a:pPr algn="l" fontAlgn="base">
              <a:buFont typeface="+mj-lt"/>
              <a:buAutoNum type="arabicPeriod"/>
            </a:pPr>
            <a:r>
              <a:rPr lang="en-US" b="0" i="0" dirty="0">
                <a:solidFill>
                  <a:srgbClr val="333333"/>
                </a:solidFill>
                <a:effectLst/>
                <a:latin typeface="Times New Roman" panose="02020603050405020304" pitchFamily="18" charset="0"/>
                <a:cs typeface="Times New Roman" panose="02020603050405020304" pitchFamily="18" charset="0"/>
              </a:rPr>
              <a:t>Differences in development style</a:t>
            </a:r>
          </a:p>
          <a:p>
            <a:br>
              <a:rPr lang="en-US" dirty="0"/>
            </a:br>
            <a:endParaRPr lang="en-IN" dirty="0"/>
          </a:p>
        </p:txBody>
      </p:sp>
      <p:sp>
        <p:nvSpPr>
          <p:cNvPr id="6" name="TextBox 5">
            <a:extLst>
              <a:ext uri="{FF2B5EF4-FFF2-40B4-BE49-F238E27FC236}">
                <a16:creationId xmlns:a16="http://schemas.microsoft.com/office/drawing/2014/main" id="{7B4AFD59-9F65-45FC-98B0-A59B394F56D7}"/>
              </a:ext>
            </a:extLst>
          </p:cNvPr>
          <p:cNvSpPr txBox="1"/>
          <p:nvPr/>
        </p:nvSpPr>
        <p:spPr>
          <a:xfrm>
            <a:off x="304800" y="4549676"/>
            <a:ext cx="9355016" cy="2308324"/>
          </a:xfrm>
          <a:prstGeom prst="rect">
            <a:avLst/>
          </a:prstGeom>
          <a:noFill/>
        </p:spPr>
        <p:txBody>
          <a:bodyPr wrap="square">
            <a:spAutoFit/>
          </a:bodyPr>
          <a:lstStyle/>
          <a:p>
            <a:pPr marL="285750" indent="-285750" algn="l" fontAlgn="base">
              <a:buFont typeface="Wingdings" panose="05000000000000000000" pitchFamily="2" charset="2"/>
              <a:buChar char="v"/>
            </a:pPr>
            <a:r>
              <a:rPr lang="en-US" b="0" i="0" dirty="0">
                <a:solidFill>
                  <a:srgbClr val="333333"/>
                </a:solidFill>
                <a:effectLst/>
                <a:latin typeface="Times New Roman" panose="02020603050405020304" pitchFamily="18" charset="0"/>
                <a:cs typeface="Times New Roman" panose="02020603050405020304" pitchFamily="18" charset="0"/>
              </a:rPr>
              <a:t>Reusable code is an important concept for engagement teams to be mindful </a:t>
            </a:r>
            <a:r>
              <a:rPr lang="en-US" dirty="0">
                <a:solidFill>
                  <a:srgbClr val="333333"/>
                </a:solidFill>
                <a:latin typeface="Times New Roman" panose="02020603050405020304" pitchFamily="18" charset="0"/>
                <a:cs typeface="Times New Roman" panose="02020603050405020304" pitchFamily="18" charset="0"/>
              </a:rPr>
              <a:t>.</a:t>
            </a:r>
          </a:p>
          <a:p>
            <a:pPr marL="285750" indent="-285750" algn="l" fontAlgn="base">
              <a:buFont typeface="Wingdings" panose="05000000000000000000" pitchFamily="2" charset="2"/>
              <a:buChar char="v"/>
            </a:pPr>
            <a:endParaRPr lang="en-US" dirty="0">
              <a:solidFill>
                <a:srgbClr val="333333"/>
              </a:solidFill>
              <a:latin typeface="Times New Roman" panose="02020603050405020304" pitchFamily="18" charset="0"/>
              <a:cs typeface="Times New Roman" panose="02020603050405020304" pitchFamily="18" charset="0"/>
            </a:endParaRPr>
          </a:p>
          <a:p>
            <a:pPr marL="285750" indent="-285750" algn="l" fontAlgn="base">
              <a:buFont typeface="Wingdings" panose="05000000000000000000" pitchFamily="2" charset="2"/>
              <a:buChar char="v"/>
            </a:pPr>
            <a:r>
              <a:rPr lang="en-US" b="0" i="0" dirty="0">
                <a:solidFill>
                  <a:srgbClr val="333333"/>
                </a:solidFill>
                <a:effectLst/>
                <a:latin typeface="Times New Roman" panose="02020603050405020304" pitchFamily="18" charset="0"/>
                <a:cs typeface="Times New Roman" panose="02020603050405020304" pitchFamily="18" charset="0"/>
              </a:rPr>
              <a:t> If the backlog of processes is thoroughly analyzed for reusable components during planning.</a:t>
            </a:r>
          </a:p>
          <a:p>
            <a:pPr marL="285750" indent="-285750" algn="l" fontAlgn="base">
              <a:buFont typeface="Wingdings" panose="05000000000000000000" pitchFamily="2" charset="2"/>
              <a:buChar char="v"/>
            </a:pPr>
            <a:endParaRPr lang="en-US" b="0" i="0" dirty="0">
              <a:solidFill>
                <a:srgbClr val="333333"/>
              </a:solidFill>
              <a:effectLst/>
              <a:latin typeface="Times New Roman" panose="02020603050405020304" pitchFamily="18" charset="0"/>
              <a:cs typeface="Times New Roman" panose="02020603050405020304" pitchFamily="18" charset="0"/>
            </a:endParaRPr>
          </a:p>
          <a:p>
            <a:pPr marL="285750" indent="-285750" algn="l" fontAlgn="base">
              <a:buFont typeface="Wingdings" panose="05000000000000000000" pitchFamily="2" charset="2"/>
              <a:buChar char="v"/>
            </a:pPr>
            <a:r>
              <a:rPr lang="en-US" b="0" i="0" dirty="0">
                <a:solidFill>
                  <a:srgbClr val="333333"/>
                </a:solidFill>
                <a:effectLst/>
                <a:latin typeface="Times New Roman" panose="02020603050405020304" pitchFamily="18" charset="0"/>
                <a:cs typeface="Times New Roman" panose="02020603050405020304" pitchFamily="18" charset="0"/>
              </a:rPr>
              <a:t>Benefits such as lower time-to-market, development consistency, less time-consuming change requests, and easier debugging can be realized.</a:t>
            </a:r>
          </a:p>
          <a:p>
            <a:br>
              <a:rPr lang="en-US"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836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mponents of RPA - javatpoint">
            <a:extLst>
              <a:ext uri="{FF2B5EF4-FFF2-40B4-BE49-F238E27FC236}">
                <a16:creationId xmlns:a16="http://schemas.microsoft.com/office/drawing/2014/main" id="{177FC4F3-F2E6-44C5-994A-1720F7ACF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832" y="550985"/>
            <a:ext cx="7857098" cy="566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941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58C14-89EA-4FA6-AD4B-E1855592B956}"/>
              </a:ext>
            </a:extLst>
          </p:cNvPr>
          <p:cNvSpPr>
            <a:spLocks noGrp="1"/>
          </p:cNvSpPr>
          <p:nvPr>
            <p:ph type="title"/>
          </p:nvPr>
        </p:nvSpPr>
        <p:spPr>
          <a:xfrm>
            <a:off x="202809" y="333680"/>
            <a:ext cx="10515600" cy="1005682"/>
          </a:xfrm>
        </p:spPr>
        <p:txBody>
          <a:bodyPr>
            <a:normAutofit fontScale="90000"/>
          </a:bodyPr>
          <a:lstStyle/>
          <a:p>
            <a:r>
              <a:rPr lang="en-IN" sz="3600" dirty="0">
                <a:solidFill>
                  <a:srgbClr val="00B050"/>
                </a:solidFill>
                <a:latin typeface="Times New Roman" panose="02020603050405020304" pitchFamily="18" charset="0"/>
                <a:cs typeface="Times New Roman" panose="02020603050405020304" pitchFamily="18" charset="0"/>
              </a:rPr>
              <a:t>3.2 Analyze Architectural Frameworks in Repository</a:t>
            </a:r>
            <a:br>
              <a:rPr lang="en-IN" sz="3600" dirty="0">
                <a:solidFill>
                  <a:srgbClr val="00B050"/>
                </a:solidFill>
                <a:latin typeface="Times New Roman" panose="02020603050405020304" pitchFamily="18" charset="0"/>
                <a:cs typeface="Times New Roman" panose="02020603050405020304" pitchFamily="18" charset="0"/>
              </a:rPr>
            </a:br>
            <a:br>
              <a:rPr lang="en-IN" sz="3600" dirty="0">
                <a:solidFill>
                  <a:srgbClr val="0070C0"/>
                </a:solidFill>
                <a:latin typeface="Times New Roman" panose="02020603050405020304" pitchFamily="18" charset="0"/>
                <a:cs typeface="Times New Roman" panose="02020603050405020304" pitchFamily="18" charset="0"/>
              </a:rPr>
            </a:br>
            <a:r>
              <a:rPr lang="en-IN" sz="3600" dirty="0">
                <a:solidFill>
                  <a:srgbClr val="0070C0"/>
                </a:solidFill>
                <a:latin typeface="Times New Roman" panose="02020603050405020304" pitchFamily="18" charset="0"/>
                <a:cs typeface="Times New Roman" panose="02020603050405020304" pitchFamily="18" charset="0"/>
              </a:rPr>
              <a:t>RPA Framework for client Onboarding &amp; Offboarding</a:t>
            </a:r>
          </a:p>
        </p:txBody>
      </p:sp>
      <p:pic>
        <p:nvPicPr>
          <p:cNvPr id="1026" name="Picture 2" descr="RPA Framework For Client Onboarding And Offboarding | PowerPoint Slides  Diagrams | Themes for PPT | Presentations Graphic Ideas">
            <a:extLst>
              <a:ext uri="{FF2B5EF4-FFF2-40B4-BE49-F238E27FC236}">
                <a16:creationId xmlns:a16="http://schemas.microsoft.com/office/drawing/2014/main" id="{DF53B345-0B71-49D4-B6A8-FFE3B4D02D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8910" b="16825"/>
          <a:stretch/>
        </p:blipFill>
        <p:spPr bwMode="auto">
          <a:xfrm>
            <a:off x="541020" y="1744687"/>
            <a:ext cx="8271510" cy="5113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0874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3EFFDF-84F9-4DE1-8165-2893279EDCBC}"/>
              </a:ext>
            </a:extLst>
          </p:cNvPr>
          <p:cNvSpPr txBox="1"/>
          <p:nvPr/>
        </p:nvSpPr>
        <p:spPr>
          <a:xfrm>
            <a:off x="388620" y="0"/>
            <a:ext cx="9086850" cy="2062103"/>
          </a:xfrm>
          <a:prstGeom prst="rect">
            <a:avLst/>
          </a:prstGeom>
          <a:noFill/>
        </p:spPr>
        <p:txBody>
          <a:bodyPr wrap="square">
            <a:spAutoFit/>
          </a:bodyPr>
          <a:lstStyle/>
          <a:p>
            <a:pPr algn="l"/>
            <a:r>
              <a:rPr lang="en-US" b="1" i="0" dirty="0">
                <a:solidFill>
                  <a:srgbClr val="323232"/>
                </a:solidFill>
                <a:effectLst/>
                <a:latin typeface="Arial" panose="020B0604020202020204" pitchFamily="34" charset="0"/>
              </a:rPr>
              <a:t> </a:t>
            </a:r>
            <a:r>
              <a:rPr lang="en-US" sz="2000" b="1" i="0" dirty="0">
                <a:solidFill>
                  <a:schemeClr val="accent2"/>
                </a:solidFill>
                <a:effectLst/>
                <a:latin typeface="Times New Roman" panose="02020603050405020304" pitchFamily="18" charset="0"/>
                <a:cs typeface="Times New Roman" panose="02020603050405020304" pitchFamily="18" charset="0"/>
              </a:rPr>
              <a:t>Advantages of RPA</a:t>
            </a:r>
          </a:p>
          <a:p>
            <a:pPr algn="l"/>
            <a:endParaRPr lang="en-US" b="1" i="0" dirty="0">
              <a:solidFill>
                <a:srgbClr val="323232"/>
              </a:solidFill>
              <a:effectLst/>
              <a:latin typeface="Arial" panose="020B0604020202020204" pitchFamily="34" charset="0"/>
            </a:endParaRPr>
          </a:p>
          <a:p>
            <a:pPr marL="342900" indent="-342900" algn="l">
              <a:buAutoNum type="arabicPeriod"/>
            </a:pPr>
            <a:r>
              <a:rPr lang="en-US" b="1" i="0" dirty="0">
                <a:solidFill>
                  <a:srgbClr val="00B0F0"/>
                </a:solidFill>
                <a:effectLst/>
                <a:latin typeface="Times New Roman" panose="02020603050405020304" pitchFamily="18" charset="0"/>
                <a:cs typeface="Times New Roman" panose="02020603050405020304" pitchFamily="18" charset="0"/>
              </a:rPr>
              <a:t>Efficiency gains</a:t>
            </a:r>
            <a:r>
              <a:rPr lang="en-US" b="1" dirty="0">
                <a:solidFill>
                  <a:srgbClr val="00B0F0"/>
                </a:solidFill>
                <a:latin typeface="Times New Roman" panose="02020603050405020304" pitchFamily="18" charset="0"/>
                <a:cs typeface="Times New Roman" panose="02020603050405020304" pitchFamily="18" charset="0"/>
              </a:rPr>
              <a:t>: </a:t>
            </a:r>
          </a:p>
          <a:p>
            <a:pPr marL="285750" indent="-285750" algn="l">
              <a:buClr>
                <a:srgbClr val="00B0F0"/>
              </a:buClr>
              <a:buFont typeface="Wingdings" panose="05000000000000000000" pitchFamily="2" charset="2"/>
              <a:buChar char="§"/>
            </a:pPr>
            <a:r>
              <a:rPr lang="en-US" b="0" i="0" dirty="0">
                <a:solidFill>
                  <a:srgbClr val="666666"/>
                </a:solidFill>
                <a:effectLst/>
                <a:latin typeface="Times New Roman" panose="02020603050405020304" pitchFamily="18" charset="0"/>
                <a:cs typeface="Times New Roman" panose="02020603050405020304" pitchFamily="18" charset="0"/>
              </a:rPr>
              <a:t>RPA can complete tasks more quickly than humans, and it's able to do so at a lower cost.</a:t>
            </a:r>
          </a:p>
          <a:p>
            <a:pPr marL="285750" indent="-285750" algn="l">
              <a:buClr>
                <a:srgbClr val="00B0F0"/>
              </a:buClr>
              <a:buFont typeface="Wingdings" panose="05000000000000000000" pitchFamily="2" charset="2"/>
              <a:buChar char="§"/>
            </a:pPr>
            <a:r>
              <a:rPr lang="en-US" b="0" i="0" dirty="0">
                <a:solidFill>
                  <a:srgbClr val="666666"/>
                </a:solidFill>
                <a:effectLst/>
                <a:latin typeface="Times New Roman" panose="02020603050405020304" pitchFamily="18" charset="0"/>
                <a:cs typeface="Times New Roman" panose="02020603050405020304" pitchFamily="18" charset="0"/>
              </a:rPr>
              <a:t>Organizations can expect productivity boosts without seeing a commensurate increase in costs that would have occurred had they hired new workers to do the same volume of work within the same allotment of time.</a:t>
            </a:r>
          </a:p>
        </p:txBody>
      </p:sp>
      <p:sp>
        <p:nvSpPr>
          <p:cNvPr id="5" name="TextBox 4">
            <a:extLst>
              <a:ext uri="{FF2B5EF4-FFF2-40B4-BE49-F238E27FC236}">
                <a16:creationId xmlns:a16="http://schemas.microsoft.com/office/drawing/2014/main" id="{CC1BC596-8C73-465B-B659-3A47EA895BD0}"/>
              </a:ext>
            </a:extLst>
          </p:cNvPr>
          <p:cNvSpPr txBox="1"/>
          <p:nvPr/>
        </p:nvSpPr>
        <p:spPr>
          <a:xfrm>
            <a:off x="388620" y="1989995"/>
            <a:ext cx="9635490" cy="1754326"/>
          </a:xfrm>
          <a:prstGeom prst="rect">
            <a:avLst/>
          </a:prstGeom>
          <a:noFill/>
        </p:spPr>
        <p:txBody>
          <a:bodyPr wrap="square">
            <a:spAutoFit/>
          </a:bodyPr>
          <a:lstStyle/>
          <a:p>
            <a:pPr algn="l"/>
            <a:r>
              <a:rPr lang="en-US" b="1" i="0" dirty="0">
                <a:solidFill>
                  <a:srgbClr val="666666"/>
                </a:solidFill>
                <a:effectLst/>
                <a:latin typeface="Arial" panose="020B0604020202020204" pitchFamily="34" charset="0"/>
              </a:rPr>
              <a:t>2</a:t>
            </a:r>
            <a:r>
              <a:rPr lang="en-US" b="1" i="0" dirty="0">
                <a:solidFill>
                  <a:srgbClr val="666666"/>
                </a:solidFill>
                <a:effectLst/>
                <a:latin typeface="Times New Roman" panose="02020603050405020304" pitchFamily="18" charset="0"/>
                <a:cs typeface="Times New Roman" panose="02020603050405020304" pitchFamily="18" charset="0"/>
              </a:rPr>
              <a:t>. Reduction in errors</a:t>
            </a:r>
            <a:r>
              <a:rPr lang="en-US" b="1" dirty="0">
                <a:solidFill>
                  <a:srgbClr val="666666"/>
                </a:solidFill>
                <a:latin typeface="Times New Roman" panose="02020603050405020304" pitchFamily="18" charset="0"/>
                <a:cs typeface="Times New Roman" panose="02020603050405020304" pitchFamily="18" charset="0"/>
              </a:rPr>
              <a:t>: </a:t>
            </a:r>
          </a:p>
          <a:p>
            <a:pPr marL="285750" indent="-285750" algn="l">
              <a:buFont typeface="Wingdings" panose="05000000000000000000" pitchFamily="2" charset="2"/>
              <a:buChar char="Ø"/>
            </a:pPr>
            <a:r>
              <a:rPr lang="en-US" b="0" i="0" dirty="0">
                <a:solidFill>
                  <a:srgbClr val="666666"/>
                </a:solidFill>
                <a:effectLst/>
                <a:latin typeface="Times New Roman" panose="02020603050405020304" pitchFamily="18" charset="0"/>
                <a:cs typeface="Times New Roman" panose="02020603050405020304" pitchFamily="18" charset="0"/>
              </a:rPr>
              <a:t>Computers do what they're told. </a:t>
            </a:r>
          </a:p>
          <a:p>
            <a:pPr marL="285750" indent="-285750" algn="l">
              <a:buFont typeface="Wingdings" panose="05000000000000000000" pitchFamily="2" charset="2"/>
              <a:buChar char="Ø"/>
            </a:pPr>
            <a:r>
              <a:rPr lang="en-US" b="0" i="0" dirty="0">
                <a:solidFill>
                  <a:srgbClr val="666666"/>
                </a:solidFill>
                <a:effectLst/>
                <a:latin typeface="Times New Roman" panose="02020603050405020304" pitchFamily="18" charset="0"/>
                <a:cs typeface="Times New Roman" panose="02020603050405020304" pitchFamily="18" charset="0"/>
              </a:rPr>
              <a:t>They don't make a lot of errors as humans can sometimes do, adding that RPA software also provides a comprehensive audit trail so organizations can see what was done when.</a:t>
            </a:r>
          </a:p>
          <a:p>
            <a:br>
              <a:rPr lang="en-US"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BAA5114-7B7A-41B0-92E9-E605986158E9}"/>
              </a:ext>
            </a:extLst>
          </p:cNvPr>
          <p:cNvSpPr txBox="1"/>
          <p:nvPr/>
        </p:nvSpPr>
        <p:spPr>
          <a:xfrm>
            <a:off x="388620" y="3164681"/>
            <a:ext cx="9635490" cy="3693319"/>
          </a:xfrm>
          <a:prstGeom prst="rect">
            <a:avLst/>
          </a:prstGeom>
          <a:noFill/>
        </p:spPr>
        <p:txBody>
          <a:bodyPr wrap="square">
            <a:spAutoFit/>
          </a:bodyPr>
          <a:lstStyle/>
          <a:p>
            <a:pPr algn="l"/>
            <a:r>
              <a:rPr lang="en-US" b="1" dirty="0">
                <a:solidFill>
                  <a:srgbClr val="FF0000"/>
                </a:solidFill>
                <a:latin typeface="Times New Roman" panose="02020603050405020304" pitchFamily="18" charset="0"/>
                <a:cs typeface="Times New Roman" panose="02020603050405020304" pitchFamily="18" charset="0"/>
              </a:rPr>
              <a:t>3</a:t>
            </a:r>
            <a:r>
              <a:rPr lang="en-US" b="1" i="0" dirty="0">
                <a:solidFill>
                  <a:srgbClr val="FF0000"/>
                </a:solidFill>
                <a:effectLst/>
                <a:latin typeface="Times New Roman" panose="02020603050405020304" pitchFamily="18" charset="0"/>
                <a:cs typeface="Times New Roman" panose="02020603050405020304" pitchFamily="18" charset="0"/>
              </a:rPr>
              <a:t>. Increased employee engagement:</a:t>
            </a:r>
          </a:p>
          <a:p>
            <a:pPr marL="285750" indent="-285750" algn="l">
              <a:buClr>
                <a:srgbClr val="FF000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 Because RPA bots handle the repetitive, and sometimes mundane ,tasks within the enterprise, employees can shift more of their time to more valuable work, which, in turn, often makes for more engaged employees.</a:t>
            </a:r>
          </a:p>
          <a:p>
            <a:pPr algn="l"/>
            <a:r>
              <a:rPr lang="en-US" b="1" dirty="0">
                <a:solidFill>
                  <a:srgbClr val="00B050"/>
                </a:solidFill>
                <a:latin typeface="Times New Roman" panose="02020603050405020304" pitchFamily="18" charset="0"/>
                <a:cs typeface="Times New Roman" panose="02020603050405020304" pitchFamily="18" charset="0"/>
              </a:rPr>
              <a:t>4</a:t>
            </a:r>
            <a:r>
              <a:rPr lang="en-US" b="1" i="0" dirty="0">
                <a:solidFill>
                  <a:srgbClr val="00B050"/>
                </a:solidFill>
                <a:effectLst/>
                <a:latin typeface="Times New Roman" panose="02020603050405020304" pitchFamily="18" charset="0"/>
                <a:cs typeface="Times New Roman" panose="02020603050405020304" pitchFamily="18" charset="0"/>
              </a:rPr>
              <a:t>. Improved customer satisfaction</a:t>
            </a:r>
            <a:r>
              <a:rPr lang="en-US" b="1" dirty="0">
                <a:solidFill>
                  <a:srgbClr val="00B050"/>
                </a:solidFill>
                <a:latin typeface="Times New Roman" panose="02020603050405020304" pitchFamily="18" charset="0"/>
                <a:cs typeface="Times New Roman" panose="02020603050405020304" pitchFamily="18" charset="0"/>
              </a:rPr>
              <a:t>:</a:t>
            </a:r>
          </a:p>
          <a:p>
            <a:pPr marL="285750" indent="-285750" algn="l">
              <a:buClr>
                <a:srgbClr val="00B050"/>
              </a:buClr>
              <a:buFont typeface="Wingdings" panose="05000000000000000000" pitchFamily="2" charset="2"/>
              <a:buChar char="ü"/>
            </a:pPr>
            <a:r>
              <a:rPr lang="en-US" b="0" i="0" dirty="0">
                <a:solidFill>
                  <a:srgbClr val="666666"/>
                </a:solidFill>
                <a:effectLst/>
                <a:latin typeface="Times New Roman" panose="02020603050405020304" pitchFamily="18" charset="0"/>
                <a:cs typeface="Times New Roman" panose="02020603050405020304" pitchFamily="18" charset="0"/>
              </a:rPr>
              <a:t> customers can also benefit from organizations automating processes, as the automation can create a faster and better experience.</a:t>
            </a:r>
          </a:p>
          <a:p>
            <a:pPr marL="285750" indent="-285750" algn="l">
              <a:buClr>
                <a:srgbClr val="00B050"/>
              </a:buClr>
              <a:buFont typeface="Wingdings" panose="05000000000000000000" pitchFamily="2" charset="2"/>
              <a:buChar char="ü"/>
            </a:pPr>
            <a:r>
              <a:rPr lang="en-US" b="0" i="0" dirty="0">
                <a:solidFill>
                  <a:srgbClr val="666666"/>
                </a:solidFill>
                <a:effectLst/>
                <a:latin typeface="Times New Roman" panose="02020603050405020304" pitchFamily="18" charset="0"/>
                <a:cs typeface="Times New Roman" panose="02020603050405020304" pitchFamily="18" charset="0"/>
              </a:rPr>
              <a:t> Can access and retrieve information to answer a customer's request in real time so that there's no need to ask the customer to hold.</a:t>
            </a:r>
          </a:p>
          <a:p>
            <a:pPr algn="l"/>
            <a:endParaRPr lang="en-US" b="0" i="0" dirty="0">
              <a:solidFill>
                <a:srgbClr val="666666"/>
              </a:solidFill>
              <a:effectLst/>
              <a:latin typeface="Arial" panose="020B0604020202020204" pitchFamily="34" charset="0"/>
            </a:endParaRPr>
          </a:p>
          <a:p>
            <a:pPr algn="l"/>
            <a:r>
              <a:rPr lang="en-US" b="1" dirty="0">
                <a:solidFill>
                  <a:srgbClr val="7030A0"/>
                </a:solidFill>
                <a:latin typeface="Arial" panose="020B0604020202020204" pitchFamily="34" charset="0"/>
              </a:rPr>
              <a:t>5</a:t>
            </a:r>
            <a:r>
              <a:rPr lang="en-US" b="1" i="0" dirty="0">
                <a:solidFill>
                  <a:srgbClr val="7030A0"/>
                </a:solidFill>
                <a:effectLst/>
                <a:latin typeface="Times New Roman" panose="02020603050405020304" pitchFamily="18" charset="0"/>
                <a:cs typeface="Times New Roman" panose="02020603050405020304" pitchFamily="18" charset="0"/>
              </a:rPr>
              <a:t>. Standardization of processes:</a:t>
            </a:r>
          </a:p>
          <a:p>
            <a:pPr marL="285750" indent="-285750" algn="l">
              <a:buClr>
                <a:srgbClr val="7030A0"/>
              </a:buClr>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 Even when organizations optimize their processes, they can rarely ensure that the human employees follow the prescribed steps every time in every single office location.</a:t>
            </a:r>
          </a:p>
        </p:txBody>
      </p:sp>
    </p:spTree>
    <p:extLst>
      <p:ext uri="{BB962C8B-B14F-4D97-AF65-F5344CB8AC3E}">
        <p14:creationId xmlns:p14="http://schemas.microsoft.com/office/powerpoint/2010/main" val="2450012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22EDCE-2900-4C23-8796-3A6710A04DEB}"/>
              </a:ext>
            </a:extLst>
          </p:cNvPr>
          <p:cNvSpPr txBox="1"/>
          <p:nvPr/>
        </p:nvSpPr>
        <p:spPr>
          <a:xfrm>
            <a:off x="340042" y="40275"/>
            <a:ext cx="9192578" cy="1200329"/>
          </a:xfrm>
          <a:prstGeom prst="rect">
            <a:avLst/>
          </a:prstGeom>
          <a:noFill/>
        </p:spPr>
        <p:txBody>
          <a:bodyPr wrap="square">
            <a:spAutoFit/>
          </a:bodyPr>
          <a:lstStyle/>
          <a:p>
            <a:r>
              <a:rPr lang="en-US" b="1" dirty="0">
                <a:solidFill>
                  <a:srgbClr val="FF0066"/>
                </a:solidFill>
                <a:latin typeface="Times New Roman" panose="02020603050405020304" pitchFamily="18" charset="0"/>
                <a:cs typeface="Times New Roman" panose="02020603050405020304" pitchFamily="18" charset="0"/>
              </a:rPr>
              <a:t>6</a:t>
            </a:r>
            <a:r>
              <a:rPr lang="en-US" b="1" i="0" dirty="0">
                <a:solidFill>
                  <a:srgbClr val="FF0066"/>
                </a:solidFill>
                <a:effectLst/>
                <a:latin typeface="Times New Roman" panose="02020603050405020304" pitchFamily="18" charset="0"/>
                <a:cs typeface="Times New Roman" panose="02020603050405020304" pitchFamily="18" charset="0"/>
              </a:rPr>
              <a:t>. Business continuity support</a:t>
            </a:r>
            <a:r>
              <a:rPr lang="en-US" b="1" dirty="0">
                <a:solidFill>
                  <a:srgbClr val="FF0066"/>
                </a:solidFill>
                <a:latin typeface="Times New Roman" panose="02020603050405020304" pitchFamily="18" charset="0"/>
                <a:cs typeface="Times New Roman" panose="02020603050405020304" pitchFamily="18" charset="0"/>
              </a:rPr>
              <a:t>: </a:t>
            </a:r>
          </a:p>
          <a:p>
            <a:pPr marL="285750" indent="-285750">
              <a:buClr>
                <a:srgbClr val="FF0066"/>
              </a:buClr>
              <a:buFont typeface="Wingdings" panose="05000000000000000000" pitchFamily="2" charset="2"/>
              <a:buChar char="§"/>
            </a:pPr>
            <a:r>
              <a:rPr lang="en-US" b="0" i="0" dirty="0">
                <a:solidFill>
                  <a:srgbClr val="666666"/>
                </a:solidFill>
                <a:effectLst/>
                <a:latin typeface="Times New Roman" panose="02020603050405020304" pitchFamily="18" charset="0"/>
                <a:cs typeface="Times New Roman" panose="02020603050405020304" pitchFamily="18" charset="0"/>
              </a:rPr>
              <a:t>Organizations can use RPA to help support their business continuity (BC) plans by building bots that can take on tasks typically handled by outsourced services in the event those services are knocked offline</a:t>
            </a:r>
            <a:r>
              <a:rPr lang="en-US" dirty="0">
                <a:solidFill>
                  <a:srgbClr val="666666"/>
                </a:solidFill>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76DE30B-3F4A-4586-936D-36868D4B95D5}"/>
              </a:ext>
            </a:extLst>
          </p:cNvPr>
          <p:cNvSpPr txBox="1"/>
          <p:nvPr/>
        </p:nvSpPr>
        <p:spPr>
          <a:xfrm>
            <a:off x="420052" y="1240604"/>
            <a:ext cx="9581198" cy="1477328"/>
          </a:xfrm>
          <a:prstGeom prst="rect">
            <a:avLst/>
          </a:prstGeom>
          <a:noFill/>
        </p:spPr>
        <p:txBody>
          <a:bodyPr wrap="square">
            <a:spAutoFit/>
          </a:bodyPr>
          <a:lstStyle/>
          <a:p>
            <a:pPr algn="l"/>
            <a:r>
              <a:rPr lang="en-US" b="1" i="0" dirty="0">
                <a:solidFill>
                  <a:srgbClr val="323232"/>
                </a:solidFill>
                <a:effectLst/>
                <a:latin typeface="Arial" panose="020B0604020202020204" pitchFamily="34" charset="0"/>
              </a:rPr>
              <a:t>           </a:t>
            </a:r>
            <a:r>
              <a:rPr lang="en-US" b="1" i="0" dirty="0">
                <a:solidFill>
                  <a:srgbClr val="C00000"/>
                </a:solidFill>
                <a:effectLst/>
                <a:latin typeface="Times New Roman" panose="02020603050405020304" pitchFamily="18" charset="0"/>
                <a:cs typeface="Times New Roman" panose="02020603050405020304" pitchFamily="18" charset="0"/>
              </a:rPr>
              <a:t>Disadvantages of RPA</a:t>
            </a:r>
          </a:p>
          <a:p>
            <a:pPr marL="342900" indent="-342900" algn="l">
              <a:buAutoNum type="arabicPeriod"/>
            </a:pPr>
            <a:r>
              <a:rPr lang="en-US" b="1" i="0" dirty="0">
                <a:solidFill>
                  <a:srgbClr val="00B0F0"/>
                </a:solidFill>
                <a:effectLst/>
                <a:latin typeface="Times New Roman" panose="02020603050405020304" pitchFamily="18" charset="0"/>
                <a:cs typeface="Times New Roman" panose="02020603050405020304" pitchFamily="18" charset="0"/>
              </a:rPr>
              <a:t>Attrition:</a:t>
            </a:r>
          </a:p>
          <a:p>
            <a:pPr marL="285750" indent="-285750" algn="l">
              <a:buClr>
                <a:srgbClr val="00B0F0"/>
              </a:buClr>
              <a:buFont typeface="Wingdings" panose="05000000000000000000" pitchFamily="2" charset="2"/>
              <a:buChar char="Ø"/>
            </a:pPr>
            <a:r>
              <a:rPr lang="en-US" b="0" i="0" dirty="0">
                <a:solidFill>
                  <a:srgbClr val="666666"/>
                </a:solidFill>
                <a:effectLst/>
                <a:latin typeface="Arial" panose="020B0604020202020204" pitchFamily="34" charset="0"/>
              </a:rPr>
              <a:t> </a:t>
            </a:r>
            <a:r>
              <a:rPr lang="en-US" b="0" i="0" dirty="0">
                <a:solidFill>
                  <a:srgbClr val="666666"/>
                </a:solidFill>
                <a:effectLst/>
                <a:latin typeface="Times New Roman" panose="02020603050405020304" pitchFamily="18" charset="0"/>
                <a:cs typeface="Times New Roman" panose="02020603050405020304" pitchFamily="18" charset="0"/>
              </a:rPr>
              <a:t>Although RPA bot’s don’t always display workers, it is a possibility.</a:t>
            </a:r>
          </a:p>
          <a:p>
            <a:pPr marL="285750" indent="-285750" algn="l">
              <a:buClr>
                <a:srgbClr val="00B0F0"/>
              </a:buClr>
              <a:buFont typeface="Wingdings" panose="05000000000000000000" pitchFamily="2" charset="2"/>
              <a:buChar char="Ø"/>
            </a:pPr>
            <a:r>
              <a:rPr lang="en-US" b="0" i="0" dirty="0">
                <a:solidFill>
                  <a:srgbClr val="666666"/>
                </a:solidFill>
                <a:effectLst/>
                <a:latin typeface="Times New Roman" panose="02020603050405020304" pitchFamily="18" charset="0"/>
                <a:cs typeface="Times New Roman" panose="02020603050405020304" pitchFamily="18" charset="0"/>
              </a:rPr>
              <a:t> Moreover, because organizations can add bots to handle increasing workloads, they won't need to hire the additional workers who would have otherwise handled that growing volume of work.</a:t>
            </a:r>
          </a:p>
        </p:txBody>
      </p:sp>
      <p:sp>
        <p:nvSpPr>
          <p:cNvPr id="7" name="TextBox 6">
            <a:extLst>
              <a:ext uri="{FF2B5EF4-FFF2-40B4-BE49-F238E27FC236}">
                <a16:creationId xmlns:a16="http://schemas.microsoft.com/office/drawing/2014/main" id="{2229A21D-95E2-42DA-9F26-AFADD41C31B6}"/>
              </a:ext>
            </a:extLst>
          </p:cNvPr>
          <p:cNvSpPr txBox="1"/>
          <p:nvPr/>
        </p:nvSpPr>
        <p:spPr>
          <a:xfrm>
            <a:off x="557212" y="2875541"/>
            <a:ext cx="9581198" cy="923330"/>
          </a:xfrm>
          <a:prstGeom prst="rect">
            <a:avLst/>
          </a:prstGeom>
          <a:noFill/>
        </p:spPr>
        <p:txBody>
          <a:bodyPr wrap="square">
            <a:spAutoFit/>
          </a:bodyPr>
          <a:lstStyle/>
          <a:p>
            <a:r>
              <a:rPr lang="en-US" b="1" i="0" dirty="0">
                <a:solidFill>
                  <a:schemeClr val="accent2"/>
                </a:solidFill>
                <a:effectLst/>
                <a:latin typeface="Times New Roman" panose="02020603050405020304" pitchFamily="18" charset="0"/>
                <a:cs typeface="Times New Roman" panose="02020603050405020304" pitchFamily="18" charset="0"/>
              </a:rPr>
              <a:t>2. Sprawling technology:</a:t>
            </a:r>
          </a:p>
          <a:p>
            <a:pPr marL="285750" indent="-285750">
              <a:buClr>
                <a:schemeClr val="accent2"/>
              </a:buClr>
              <a:buFont typeface="Wingdings" panose="05000000000000000000" pitchFamily="2" charset="2"/>
              <a:buChar char="ü"/>
            </a:pPr>
            <a:r>
              <a:rPr lang="en-US" b="0" i="0" dirty="0">
                <a:solidFill>
                  <a:srgbClr val="666666"/>
                </a:solidFill>
                <a:effectLst/>
                <a:latin typeface="Times New Roman" panose="02020603050405020304" pitchFamily="18" charset="0"/>
                <a:cs typeface="Times New Roman" panose="02020603050405020304" pitchFamily="18" charset="0"/>
              </a:rPr>
              <a:t> As organizations add more bots to perform more tasks, they risk creating an unwieldy collection that becomes more difficult and more costly to manage and maintain.</a:t>
            </a:r>
            <a:endParaRPr lang="en-IN"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841BB84-672B-422C-B3A9-AEA5E0E835A9}"/>
              </a:ext>
            </a:extLst>
          </p:cNvPr>
          <p:cNvSpPr txBox="1"/>
          <p:nvPr/>
        </p:nvSpPr>
        <p:spPr>
          <a:xfrm>
            <a:off x="557212" y="3798871"/>
            <a:ext cx="9764078" cy="1200329"/>
          </a:xfrm>
          <a:prstGeom prst="rect">
            <a:avLst/>
          </a:prstGeom>
          <a:noFill/>
        </p:spPr>
        <p:txBody>
          <a:bodyPr wrap="square">
            <a:spAutoFit/>
          </a:bodyPr>
          <a:lstStyle/>
          <a:p>
            <a:r>
              <a:rPr lang="en-US" b="1" i="0" dirty="0">
                <a:solidFill>
                  <a:srgbClr val="666666"/>
                </a:solidFill>
                <a:effectLst/>
                <a:latin typeface="Times New Roman" panose="02020603050405020304" pitchFamily="18" charset="0"/>
                <a:cs typeface="Times New Roman" panose="02020603050405020304" pitchFamily="18" charset="0"/>
              </a:rPr>
              <a:t>3</a:t>
            </a:r>
            <a:r>
              <a:rPr lang="en-US" b="1" i="0" dirty="0">
                <a:solidFill>
                  <a:srgbClr val="00B050"/>
                </a:solidFill>
                <a:effectLst/>
                <a:latin typeface="Times New Roman" panose="02020603050405020304" pitchFamily="18" charset="0"/>
                <a:cs typeface="Times New Roman" panose="02020603050405020304" pitchFamily="18" charset="0"/>
              </a:rPr>
              <a:t>. Added complexity:</a:t>
            </a:r>
          </a:p>
          <a:p>
            <a:pPr marL="285750" indent="-285750">
              <a:buClr>
                <a:srgbClr val="00B05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 Similarly, RPA can create layers upon layers of software</a:t>
            </a:r>
            <a:r>
              <a:rPr lang="en-US" i="0" dirty="0">
                <a:solidFill>
                  <a:srgbClr val="666666"/>
                </a:solidFill>
                <a:effectLst/>
                <a:latin typeface="Times New Roman" panose="02020603050405020304" pitchFamily="18" charset="0"/>
                <a:cs typeface="Times New Roman" panose="02020603050405020304" pitchFamily="18" charset="0"/>
              </a:rPr>
              <a:t> </a:t>
            </a:r>
            <a:r>
              <a:rPr lang="en-US" b="0" i="0" dirty="0">
                <a:solidFill>
                  <a:srgbClr val="666666"/>
                </a:solidFill>
                <a:effectLst/>
                <a:latin typeface="Times New Roman" panose="02020603050405020304" pitchFamily="18" charset="0"/>
                <a:cs typeface="Times New Roman" panose="02020603050405020304" pitchFamily="18" charset="0"/>
              </a:rPr>
              <a:t>when it's not effectively documented, managed and governed, Weilerstein said. It creates complexity that could make business improvements harder to achieve.</a:t>
            </a:r>
            <a:endParaRPr lang="en-IN" b="0" i="0" dirty="0">
              <a:solidFill>
                <a:srgbClr val="666666"/>
              </a:solidFill>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B57672A-6581-4C91-B5F2-119C18E13122}"/>
              </a:ext>
            </a:extLst>
          </p:cNvPr>
          <p:cNvSpPr txBox="1"/>
          <p:nvPr/>
        </p:nvSpPr>
        <p:spPr>
          <a:xfrm>
            <a:off x="508634" y="5000092"/>
            <a:ext cx="9492616" cy="2031325"/>
          </a:xfrm>
          <a:prstGeom prst="rect">
            <a:avLst/>
          </a:prstGeom>
          <a:noFill/>
        </p:spPr>
        <p:txBody>
          <a:bodyPr wrap="square">
            <a:spAutoFit/>
          </a:bodyPr>
          <a:lstStyle/>
          <a:p>
            <a:pPr algn="l"/>
            <a:r>
              <a:rPr lang="en-US" b="1" i="0" dirty="0">
                <a:solidFill>
                  <a:srgbClr val="450537"/>
                </a:solidFill>
                <a:effectLst/>
                <a:latin typeface="Times New Roman" panose="02020603050405020304" pitchFamily="18" charset="0"/>
                <a:cs typeface="Times New Roman" panose="02020603050405020304" pitchFamily="18" charset="0"/>
              </a:rPr>
              <a:t>4. Magnification of problematic processes:</a:t>
            </a:r>
            <a:r>
              <a:rPr lang="en-US" b="0" i="0" dirty="0">
                <a:solidFill>
                  <a:srgbClr val="450537"/>
                </a:solidFill>
                <a:effectLst/>
                <a:latin typeface="Times New Roman" panose="02020603050405020304" pitchFamily="18" charset="0"/>
                <a:cs typeface="Times New Roman" panose="02020603050405020304" pitchFamily="18" charset="0"/>
              </a:rPr>
              <a:t> </a:t>
            </a:r>
          </a:p>
          <a:p>
            <a:pPr marL="285750" indent="-285750" algn="l">
              <a:buClr>
                <a:srgbClr val="47031B"/>
              </a:buClr>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According to experts, organizations that don't first review and, if necessary, reengineer and optimize processes before automating them risk automating problematic processes.</a:t>
            </a:r>
          </a:p>
          <a:p>
            <a:pPr marL="285750" indent="-285750" algn="l">
              <a:buClr>
                <a:srgbClr val="47031B"/>
              </a:buClr>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 This means amplifying inefficiencies, errors and anything else that was wrong with the process in the first place. It also adds costs, which could negate any expected ROI, and introduce new risks.</a:t>
            </a:r>
          </a:p>
          <a:p>
            <a:br>
              <a:rPr lang="en-US" dirty="0"/>
            </a:br>
            <a:endParaRPr lang="en-IN" dirty="0"/>
          </a:p>
        </p:txBody>
      </p:sp>
    </p:spTree>
    <p:extLst>
      <p:ext uri="{BB962C8B-B14F-4D97-AF65-F5344CB8AC3E}">
        <p14:creationId xmlns:p14="http://schemas.microsoft.com/office/powerpoint/2010/main" val="6904821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A6A7-59FE-4512-B260-E2E3EA5C9735}"/>
              </a:ext>
            </a:extLst>
          </p:cNvPr>
          <p:cNvSpPr>
            <a:spLocks noGrp="1"/>
          </p:cNvSpPr>
          <p:nvPr>
            <p:ph type="title"/>
          </p:nvPr>
        </p:nvSpPr>
        <p:spPr>
          <a:xfrm>
            <a:off x="-377190" y="104653"/>
            <a:ext cx="11637206" cy="1032485"/>
          </a:xfrm>
        </p:spPr>
        <p:txBody>
          <a:bodyPr/>
          <a:lstStyle/>
          <a:p>
            <a:r>
              <a:rPr lang="en-IN" dirty="0"/>
              <a:t>                </a:t>
            </a:r>
            <a:r>
              <a:rPr lang="en-IN" sz="4000" dirty="0">
                <a:solidFill>
                  <a:srgbClr val="00B050"/>
                </a:solidFill>
                <a:latin typeface="Times New Roman" panose="02020603050405020304" pitchFamily="18" charset="0"/>
                <a:cs typeface="Times New Roman" panose="02020603050405020304" pitchFamily="18" charset="0"/>
              </a:rPr>
              <a:t>Before RPA &amp; After RPA</a:t>
            </a:r>
          </a:p>
        </p:txBody>
      </p:sp>
      <p:pic>
        <p:nvPicPr>
          <p:cNvPr id="1026" name="Picture 2" descr="The age of RPA: Decoding the perks it brings to businesses">
            <a:extLst>
              <a:ext uri="{FF2B5EF4-FFF2-40B4-BE49-F238E27FC236}">
                <a16:creationId xmlns:a16="http://schemas.microsoft.com/office/drawing/2014/main" id="{15E5D6D2-A112-456E-B1BD-137C8FF9A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09" y="1137138"/>
            <a:ext cx="8915401" cy="5062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706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398C6-2D06-46C3-904F-BD1A6C8C194A}"/>
              </a:ext>
            </a:extLst>
          </p:cNvPr>
          <p:cNvSpPr>
            <a:spLocks noGrp="1"/>
          </p:cNvSpPr>
          <p:nvPr>
            <p:ph type="title"/>
          </p:nvPr>
        </p:nvSpPr>
        <p:spPr>
          <a:xfrm>
            <a:off x="838200" y="42426"/>
            <a:ext cx="8843010" cy="1325563"/>
          </a:xfrm>
        </p:spPr>
        <p:txBody>
          <a:bodyPr/>
          <a:lstStyle/>
          <a:p>
            <a:r>
              <a:rPr lang="en-IN" dirty="0">
                <a:solidFill>
                  <a:srgbClr val="0070C0"/>
                </a:solidFill>
                <a:latin typeface="Times New Roman" panose="02020603050405020304" pitchFamily="18" charset="0"/>
                <a:cs typeface="Times New Roman" panose="02020603050405020304" pitchFamily="18" charset="0"/>
              </a:rPr>
              <a:t>3.3 IDENTIFY AND ANALYZE OPEN SOURCE AND COTS PRODUCTS</a:t>
            </a:r>
          </a:p>
        </p:txBody>
      </p:sp>
      <p:sp>
        <p:nvSpPr>
          <p:cNvPr id="11" name="TextBox 10">
            <a:extLst>
              <a:ext uri="{FF2B5EF4-FFF2-40B4-BE49-F238E27FC236}">
                <a16:creationId xmlns:a16="http://schemas.microsoft.com/office/drawing/2014/main" id="{8B8AF5EE-7B7C-4CFB-A256-71AA75F77E7C}"/>
              </a:ext>
            </a:extLst>
          </p:cNvPr>
          <p:cNvSpPr txBox="1"/>
          <p:nvPr/>
        </p:nvSpPr>
        <p:spPr>
          <a:xfrm>
            <a:off x="394335" y="1507808"/>
            <a:ext cx="9286875" cy="2585323"/>
          </a:xfrm>
          <a:prstGeom prst="rect">
            <a:avLst/>
          </a:prstGeom>
          <a:noFill/>
        </p:spPr>
        <p:txBody>
          <a:bodyPr wrap="square">
            <a:spAutoFit/>
          </a:bodyPr>
          <a:lstStyle/>
          <a:p>
            <a:pPr algn="l"/>
            <a:r>
              <a:rPr lang="en-US" b="1" i="0" dirty="0">
                <a:solidFill>
                  <a:schemeClr val="accent2"/>
                </a:solidFill>
                <a:effectLst/>
                <a:latin typeface="Times New Roman" panose="02020603050405020304" pitchFamily="18" charset="0"/>
                <a:cs typeface="Times New Roman" panose="02020603050405020304" pitchFamily="18" charset="0"/>
              </a:rPr>
              <a:t>Introduction to RPA Open Source Tools:</a:t>
            </a:r>
          </a:p>
          <a:p>
            <a:pPr algn="l"/>
            <a:endParaRPr lang="en-US" b="1" i="0" dirty="0">
              <a:solidFill>
                <a:srgbClr val="222C3A"/>
              </a:solidFill>
              <a:effectLst/>
              <a:latin typeface="Times New Roman" panose="02020603050405020304" pitchFamily="18" charset="0"/>
              <a:cs typeface="Times New Roman" panose="02020603050405020304" pitchFamily="18" charset="0"/>
            </a:endParaRPr>
          </a:p>
          <a:p>
            <a:pPr marL="285750" indent="-285750">
              <a:buClr>
                <a:schemeClr val="accent2"/>
              </a:buClr>
              <a:buFont typeface="Wingdings" panose="05000000000000000000" pitchFamily="2" charset="2"/>
              <a:buChar char="v"/>
            </a:pPr>
            <a:r>
              <a:rPr lang="en-US" b="0" i="0" dirty="0">
                <a:solidFill>
                  <a:srgbClr val="334960"/>
                </a:solidFill>
                <a:effectLst/>
                <a:latin typeface="Times New Roman" panose="02020603050405020304" pitchFamily="18" charset="0"/>
                <a:cs typeface="Times New Roman" panose="02020603050405020304" pitchFamily="18" charset="0"/>
              </a:rPr>
              <a:t>Humans are again coming into the new world of Automation. RPA is one transformation that is automating our daily repetitive tasks.</a:t>
            </a:r>
          </a:p>
          <a:p>
            <a:pPr marL="285750" indent="-285750">
              <a:buClr>
                <a:schemeClr val="accent2"/>
              </a:buClr>
              <a:buFont typeface="Wingdings" panose="05000000000000000000" pitchFamily="2" charset="2"/>
              <a:buChar char="v"/>
            </a:pPr>
            <a:r>
              <a:rPr lang="en-US" b="0" i="0" dirty="0">
                <a:solidFill>
                  <a:srgbClr val="334960"/>
                </a:solidFill>
                <a:effectLst/>
                <a:latin typeface="Times New Roman" panose="02020603050405020304" pitchFamily="18" charset="0"/>
                <a:cs typeface="Times New Roman" panose="02020603050405020304" pitchFamily="18" charset="0"/>
              </a:rPr>
              <a:t> RPA enables a higher efficiency in human actions, just like AI and chatbots. With RPA, we get a virtual employee who can perform repetitive activity faster and more cost-effectively than humans. </a:t>
            </a:r>
            <a:endParaRPr lang="en-US" dirty="0">
              <a:solidFill>
                <a:srgbClr val="334960"/>
              </a:solidFill>
              <a:latin typeface="Times New Roman" panose="02020603050405020304" pitchFamily="18" charset="0"/>
              <a:cs typeface="Times New Roman" panose="02020603050405020304" pitchFamily="18" charset="0"/>
            </a:endParaRPr>
          </a:p>
          <a:p>
            <a:pPr marL="285750" indent="-285750">
              <a:buClr>
                <a:schemeClr val="accent2"/>
              </a:buClr>
              <a:buFont typeface="Wingdings" panose="05000000000000000000" pitchFamily="2" charset="2"/>
              <a:buChar char="v"/>
            </a:pPr>
            <a:r>
              <a:rPr lang="en-US" b="0" i="0" dirty="0">
                <a:solidFill>
                  <a:srgbClr val="334960"/>
                </a:solidFill>
                <a:effectLst/>
                <a:latin typeface="Times New Roman" panose="02020603050405020304" pitchFamily="18" charset="0"/>
                <a:cs typeface="Times New Roman" panose="02020603050405020304" pitchFamily="18" charset="0"/>
              </a:rPr>
              <a:t>Robotic  Process Automation has truly changed the game with some of the best RPA Open Source Tools available in the market.</a:t>
            </a:r>
            <a:endParaRPr lang="en-IN"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E3EC4E7-D4D4-4122-80F8-E608247EBD2D}"/>
              </a:ext>
            </a:extLst>
          </p:cNvPr>
          <p:cNvSpPr txBox="1"/>
          <p:nvPr/>
        </p:nvSpPr>
        <p:spPr>
          <a:xfrm>
            <a:off x="838200" y="4507270"/>
            <a:ext cx="6097904" cy="2031325"/>
          </a:xfrm>
          <a:prstGeom prst="rect">
            <a:avLst/>
          </a:prstGeom>
          <a:noFill/>
        </p:spPr>
        <p:txBody>
          <a:bodyPr wrap="square">
            <a:spAutoFit/>
          </a:bodyPr>
          <a:lstStyle/>
          <a:p>
            <a:pPr algn="l"/>
            <a:r>
              <a:rPr lang="en-US" b="1" i="0" dirty="0">
                <a:solidFill>
                  <a:srgbClr val="222C3A"/>
                </a:solidFill>
                <a:effectLst/>
                <a:latin typeface="Roboto" panose="02000000000000000000" pitchFamily="2" charset="0"/>
              </a:rPr>
              <a:t>Top 6 RPA Open Source Tools are:</a:t>
            </a:r>
          </a:p>
          <a:p>
            <a:pPr algn="l">
              <a:buFont typeface="+mj-lt"/>
              <a:buAutoNum type="arabicPeriod"/>
            </a:pPr>
            <a:r>
              <a:rPr lang="en-US" b="0" i="0" dirty="0">
                <a:solidFill>
                  <a:srgbClr val="334960"/>
                </a:solidFill>
                <a:effectLst/>
                <a:latin typeface="Roboto" panose="02000000000000000000" pitchFamily="2" charset="0"/>
              </a:rPr>
              <a:t>Automation Anywhere</a:t>
            </a:r>
          </a:p>
          <a:p>
            <a:pPr algn="l">
              <a:buFont typeface="+mj-lt"/>
              <a:buAutoNum type="arabicPeriod"/>
            </a:pPr>
            <a:r>
              <a:rPr lang="en-US" b="0" i="0" dirty="0">
                <a:solidFill>
                  <a:srgbClr val="334960"/>
                </a:solidFill>
                <a:effectLst/>
                <a:latin typeface="Roboto" panose="02000000000000000000" pitchFamily="2" charset="0"/>
              </a:rPr>
              <a:t>UiPath</a:t>
            </a:r>
          </a:p>
          <a:p>
            <a:pPr algn="l">
              <a:buFont typeface="+mj-lt"/>
              <a:buAutoNum type="arabicPeriod"/>
            </a:pPr>
            <a:r>
              <a:rPr lang="en-US" b="0" i="0" dirty="0">
                <a:solidFill>
                  <a:srgbClr val="334960"/>
                </a:solidFill>
                <a:effectLst/>
                <a:latin typeface="Roboto" panose="02000000000000000000" pitchFamily="2" charset="0"/>
              </a:rPr>
              <a:t>Blue Prism</a:t>
            </a:r>
          </a:p>
          <a:p>
            <a:pPr algn="l">
              <a:buFont typeface="+mj-lt"/>
              <a:buAutoNum type="arabicPeriod"/>
            </a:pPr>
            <a:r>
              <a:rPr lang="en-US" b="0" i="0" dirty="0">
                <a:solidFill>
                  <a:srgbClr val="334960"/>
                </a:solidFill>
                <a:effectLst/>
                <a:latin typeface="Roboto" panose="02000000000000000000" pitchFamily="2" charset="0"/>
              </a:rPr>
              <a:t>Pega</a:t>
            </a:r>
          </a:p>
          <a:p>
            <a:pPr algn="l">
              <a:buFont typeface="+mj-lt"/>
              <a:buAutoNum type="arabicPeriod"/>
            </a:pPr>
            <a:r>
              <a:rPr lang="en-US" b="0" i="0" dirty="0">
                <a:solidFill>
                  <a:srgbClr val="334960"/>
                </a:solidFill>
                <a:effectLst/>
                <a:latin typeface="Roboto" panose="02000000000000000000" pitchFamily="2" charset="0"/>
              </a:rPr>
              <a:t>Contextor</a:t>
            </a:r>
          </a:p>
          <a:p>
            <a:pPr algn="l">
              <a:buFont typeface="+mj-lt"/>
              <a:buAutoNum type="arabicPeriod"/>
            </a:pPr>
            <a:r>
              <a:rPr lang="en-US" b="0" i="0" dirty="0">
                <a:solidFill>
                  <a:srgbClr val="334960"/>
                </a:solidFill>
                <a:effectLst/>
                <a:latin typeface="Roboto" panose="02000000000000000000" pitchFamily="2" charset="0"/>
              </a:rPr>
              <a:t>Kofax</a:t>
            </a:r>
          </a:p>
        </p:txBody>
      </p:sp>
    </p:spTree>
    <p:extLst>
      <p:ext uri="{BB962C8B-B14F-4D97-AF65-F5344CB8AC3E}">
        <p14:creationId xmlns:p14="http://schemas.microsoft.com/office/powerpoint/2010/main" val="13353749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01B45D-E408-40BE-AF41-1717DBD59978}"/>
              </a:ext>
            </a:extLst>
          </p:cNvPr>
          <p:cNvSpPr txBox="1"/>
          <p:nvPr/>
        </p:nvSpPr>
        <p:spPr>
          <a:xfrm>
            <a:off x="328137" y="263158"/>
            <a:ext cx="9753124" cy="2308324"/>
          </a:xfrm>
          <a:prstGeom prst="rect">
            <a:avLst/>
          </a:prstGeom>
          <a:noFill/>
        </p:spPr>
        <p:txBody>
          <a:bodyPr wrap="square">
            <a:spAutoFit/>
          </a:bodyPr>
          <a:lstStyle/>
          <a:p>
            <a:pPr algn="l"/>
            <a:r>
              <a:rPr lang="en-US" b="1" i="0" dirty="0">
                <a:solidFill>
                  <a:srgbClr val="92D050"/>
                </a:solidFill>
                <a:effectLst/>
                <a:latin typeface="Times New Roman" panose="02020603050405020304" pitchFamily="18" charset="0"/>
                <a:cs typeface="Times New Roman" panose="02020603050405020304" pitchFamily="18" charset="0"/>
              </a:rPr>
              <a:t>Automation Anywhere</a:t>
            </a:r>
          </a:p>
          <a:p>
            <a:pPr marL="285750" indent="-285750" algn="l">
              <a:buClr>
                <a:srgbClr val="92D05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Automation Anywhere is a developer tool that changes the way an enterprise operates. </a:t>
            </a:r>
          </a:p>
          <a:p>
            <a:pPr marL="285750" indent="-285750" algn="l">
              <a:buClr>
                <a:srgbClr val="92D05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This tool combines the RPA with elements like Natural language understanding and reading any unstructured data.</a:t>
            </a:r>
          </a:p>
          <a:p>
            <a:pPr marL="285750" indent="-285750" algn="l">
              <a:buClr>
                <a:srgbClr val="92D05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 Automation Anywhere has three components :</a:t>
            </a:r>
          </a:p>
          <a:p>
            <a:pPr algn="l"/>
            <a:r>
              <a:rPr lang="en-US" b="0" i="0" dirty="0">
                <a:solidFill>
                  <a:srgbClr val="334960"/>
                </a:solidFill>
                <a:effectLst/>
                <a:latin typeface="Times New Roman" panose="02020603050405020304" pitchFamily="18" charset="0"/>
                <a:cs typeface="Times New Roman" panose="02020603050405020304" pitchFamily="18" charset="0"/>
              </a:rPr>
              <a:t>           1.Control Room</a:t>
            </a:r>
          </a:p>
          <a:p>
            <a:pPr algn="l"/>
            <a:r>
              <a:rPr lang="en-US" b="0" i="0" dirty="0">
                <a:solidFill>
                  <a:srgbClr val="334960"/>
                </a:solidFill>
                <a:effectLst/>
                <a:latin typeface="Times New Roman" panose="02020603050405020304" pitchFamily="18" charset="0"/>
                <a:cs typeface="Times New Roman" panose="02020603050405020304" pitchFamily="18" charset="0"/>
              </a:rPr>
              <a:t>           2.Bot Creator</a:t>
            </a:r>
          </a:p>
          <a:p>
            <a:pPr algn="l"/>
            <a:r>
              <a:rPr lang="en-US" b="0" i="0" dirty="0">
                <a:solidFill>
                  <a:srgbClr val="334960"/>
                </a:solidFill>
                <a:effectLst/>
                <a:latin typeface="Times New Roman" panose="02020603050405020304" pitchFamily="18" charset="0"/>
                <a:cs typeface="Times New Roman" panose="02020603050405020304" pitchFamily="18" charset="0"/>
              </a:rPr>
              <a:t>           3.Bot Runner</a:t>
            </a:r>
          </a:p>
        </p:txBody>
      </p:sp>
      <p:sp>
        <p:nvSpPr>
          <p:cNvPr id="5" name="TextBox 4">
            <a:extLst>
              <a:ext uri="{FF2B5EF4-FFF2-40B4-BE49-F238E27FC236}">
                <a16:creationId xmlns:a16="http://schemas.microsoft.com/office/drawing/2014/main" id="{A670C39E-4E4C-43A6-A292-D640F677BA80}"/>
              </a:ext>
            </a:extLst>
          </p:cNvPr>
          <p:cNvSpPr txBox="1"/>
          <p:nvPr/>
        </p:nvSpPr>
        <p:spPr>
          <a:xfrm>
            <a:off x="328137" y="2512010"/>
            <a:ext cx="6097904" cy="1477328"/>
          </a:xfrm>
          <a:prstGeom prst="rect">
            <a:avLst/>
          </a:prstGeom>
          <a:noFill/>
        </p:spPr>
        <p:txBody>
          <a:bodyPr wrap="square">
            <a:spAutoFit/>
          </a:bodyPr>
          <a:lstStyle/>
          <a:p>
            <a:pPr algn="l"/>
            <a:r>
              <a:rPr lang="en-US" b="1" i="0" dirty="0">
                <a:solidFill>
                  <a:srgbClr val="222C3A"/>
                </a:solidFill>
                <a:effectLst/>
                <a:latin typeface="Times New Roman" panose="02020603050405020304" pitchFamily="18" charset="0"/>
                <a:cs typeface="Times New Roman" panose="02020603050405020304" pitchFamily="18" charset="0"/>
              </a:rPr>
              <a:t>Applications of Automation Anywhere</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Travel Business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Finance sector</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Social platforms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Energy sector</a:t>
            </a:r>
          </a:p>
        </p:txBody>
      </p:sp>
      <p:sp>
        <p:nvSpPr>
          <p:cNvPr id="7" name="TextBox 6">
            <a:extLst>
              <a:ext uri="{FF2B5EF4-FFF2-40B4-BE49-F238E27FC236}">
                <a16:creationId xmlns:a16="http://schemas.microsoft.com/office/drawing/2014/main" id="{3FB3E64B-4856-4524-BE3E-4A2ACE22CB5A}"/>
              </a:ext>
            </a:extLst>
          </p:cNvPr>
          <p:cNvSpPr txBox="1"/>
          <p:nvPr/>
        </p:nvSpPr>
        <p:spPr>
          <a:xfrm>
            <a:off x="328137" y="4009519"/>
            <a:ext cx="10107453" cy="2585323"/>
          </a:xfrm>
          <a:prstGeom prst="rect">
            <a:avLst/>
          </a:prstGeom>
          <a:noFill/>
        </p:spPr>
        <p:txBody>
          <a:bodyPr wrap="square">
            <a:spAutoFit/>
          </a:bodyPr>
          <a:lstStyle/>
          <a:p>
            <a:pPr algn="l"/>
            <a:r>
              <a:rPr lang="en-US" b="1" i="0" dirty="0">
                <a:solidFill>
                  <a:srgbClr val="C00000"/>
                </a:solidFill>
                <a:effectLst/>
                <a:latin typeface="Times New Roman" panose="02020603050405020304" pitchFamily="18" charset="0"/>
                <a:cs typeface="Times New Roman" panose="02020603050405020304" pitchFamily="18" charset="0"/>
              </a:rPr>
              <a:t>UiPath</a:t>
            </a:r>
          </a:p>
          <a:p>
            <a:pPr marL="285750" indent="-285750" algn="l">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UiPath is a Robotics Process Automation software. </a:t>
            </a:r>
          </a:p>
          <a:p>
            <a:pPr marL="285750" indent="-285750" algn="l">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It is a windows desktop tool. </a:t>
            </a:r>
          </a:p>
          <a:p>
            <a:pPr marL="285750" indent="-285750" algn="l">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This tool contains multiple activities that help to reduce repetitive tasks, reduce human power, and scalability. It works on the flowcharts, sequence, and Framework . </a:t>
            </a:r>
          </a:p>
          <a:p>
            <a:pPr marL="285750" indent="-285750" algn="l">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UiPath Architecture consists of three product suites :</a:t>
            </a:r>
          </a:p>
          <a:p>
            <a:pPr algn="l"/>
            <a:r>
              <a:rPr lang="en-US" b="0" i="0" dirty="0">
                <a:solidFill>
                  <a:srgbClr val="334960"/>
                </a:solidFill>
                <a:effectLst/>
                <a:latin typeface="Times New Roman" panose="02020603050405020304" pitchFamily="18" charset="0"/>
                <a:cs typeface="Times New Roman" panose="02020603050405020304" pitchFamily="18" charset="0"/>
              </a:rPr>
              <a:t>         1.Studio</a:t>
            </a:r>
          </a:p>
          <a:p>
            <a:pPr algn="l"/>
            <a:r>
              <a:rPr lang="en-US" b="0" i="0" dirty="0">
                <a:solidFill>
                  <a:srgbClr val="334960"/>
                </a:solidFill>
                <a:effectLst/>
                <a:latin typeface="Times New Roman" panose="02020603050405020304" pitchFamily="18" charset="0"/>
                <a:cs typeface="Times New Roman" panose="02020603050405020304" pitchFamily="18" charset="0"/>
              </a:rPr>
              <a:t>         2.Robot</a:t>
            </a:r>
          </a:p>
          <a:p>
            <a:pPr algn="l"/>
            <a:r>
              <a:rPr lang="en-US" b="0" i="0" dirty="0">
                <a:solidFill>
                  <a:srgbClr val="334960"/>
                </a:solidFill>
                <a:effectLst/>
                <a:latin typeface="Times New Roman" panose="02020603050405020304" pitchFamily="18" charset="0"/>
                <a:cs typeface="Times New Roman" panose="02020603050405020304" pitchFamily="18" charset="0"/>
              </a:rPr>
              <a:t>         3.Orchestrator</a:t>
            </a:r>
          </a:p>
        </p:txBody>
      </p:sp>
    </p:spTree>
    <p:extLst>
      <p:ext uri="{BB962C8B-B14F-4D97-AF65-F5344CB8AC3E}">
        <p14:creationId xmlns:p14="http://schemas.microsoft.com/office/powerpoint/2010/main" val="20036387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CC2CC6-2A9D-47A7-94CF-75476B5E831C}"/>
              </a:ext>
            </a:extLst>
          </p:cNvPr>
          <p:cNvSpPr txBox="1"/>
          <p:nvPr/>
        </p:nvSpPr>
        <p:spPr>
          <a:xfrm>
            <a:off x="328613" y="124659"/>
            <a:ext cx="6097904" cy="2308324"/>
          </a:xfrm>
          <a:prstGeom prst="rect">
            <a:avLst/>
          </a:prstGeom>
          <a:noFill/>
        </p:spPr>
        <p:txBody>
          <a:bodyPr wrap="square">
            <a:spAutoFit/>
          </a:bodyPr>
          <a:lstStyle/>
          <a:p>
            <a:pPr algn="l"/>
            <a:r>
              <a:rPr lang="en-US" b="1" i="0" dirty="0">
                <a:solidFill>
                  <a:srgbClr val="222C3A"/>
                </a:solidFill>
                <a:effectLst/>
                <a:latin typeface="Times New Roman" panose="02020603050405020304" pitchFamily="18" charset="0"/>
                <a:cs typeface="Times New Roman" panose="02020603050405020304" pitchFamily="18" charset="0"/>
              </a:rPr>
              <a:t>Applications of UiPath</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Finance and Banking</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Healthcare</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Insurance</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Manufacturing</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Telecom</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Retail and CPG</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Public Sector</a:t>
            </a:r>
          </a:p>
        </p:txBody>
      </p:sp>
      <p:sp>
        <p:nvSpPr>
          <p:cNvPr id="5" name="TextBox 4">
            <a:extLst>
              <a:ext uri="{FF2B5EF4-FFF2-40B4-BE49-F238E27FC236}">
                <a16:creationId xmlns:a16="http://schemas.microsoft.com/office/drawing/2014/main" id="{96AD6AC2-320F-4E42-9A1B-E8BBFA2B50B0}"/>
              </a:ext>
            </a:extLst>
          </p:cNvPr>
          <p:cNvSpPr txBox="1"/>
          <p:nvPr/>
        </p:nvSpPr>
        <p:spPr>
          <a:xfrm>
            <a:off x="328613" y="2439859"/>
            <a:ext cx="9524047" cy="4247317"/>
          </a:xfrm>
          <a:prstGeom prst="rect">
            <a:avLst/>
          </a:prstGeom>
          <a:noFill/>
        </p:spPr>
        <p:txBody>
          <a:bodyPr wrap="square">
            <a:spAutoFit/>
          </a:bodyPr>
          <a:lstStyle/>
          <a:p>
            <a:pPr algn="l"/>
            <a:r>
              <a:rPr lang="en-US" b="1" i="0" dirty="0">
                <a:solidFill>
                  <a:srgbClr val="FF0066"/>
                </a:solidFill>
                <a:effectLst/>
                <a:latin typeface="Times New Roman" panose="02020603050405020304" pitchFamily="18" charset="0"/>
                <a:cs typeface="Times New Roman" panose="02020603050405020304" pitchFamily="18" charset="0"/>
              </a:rPr>
              <a:t>Blue Prism</a:t>
            </a:r>
          </a:p>
          <a:p>
            <a:pPr marL="285750" indent="-285750" algn="l">
              <a:buClr>
                <a:srgbClr val="FF0066"/>
              </a:buClr>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Blue Prism is a UK-based software development company in RPA. They supply software that automates clerical back-office processes that work the same as a human.</a:t>
            </a:r>
          </a:p>
          <a:p>
            <a:pPr marL="285750" indent="-285750" algn="l">
              <a:buClr>
                <a:srgbClr val="FF0066"/>
              </a:buClr>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 The Blue Prism invented the Robotic Process Automation.</a:t>
            </a:r>
          </a:p>
          <a:p>
            <a:pPr marL="285750" indent="-285750" algn="l">
              <a:buClr>
                <a:srgbClr val="FF0066"/>
              </a:buClr>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 The operations done by Blue Prism enables them to be cost-effective by automating manual, repetitive office processes or back-end work, and improve their accuracy by developing an automated flow.</a:t>
            </a:r>
          </a:p>
          <a:p>
            <a:pPr marL="285750" indent="-285750" algn="l">
              <a:buClr>
                <a:srgbClr val="FF0066"/>
              </a:buClr>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 A Step by step automation of processes is done by just drag and drop activities. </a:t>
            </a:r>
          </a:p>
          <a:p>
            <a:pPr marL="285750" indent="-285750" algn="l">
              <a:buClr>
                <a:srgbClr val="FF0066"/>
              </a:buClr>
              <a:buFont typeface="Wingdings" panose="05000000000000000000" pitchFamily="2" charset="2"/>
              <a:buChar char="Ø"/>
            </a:pPr>
            <a:r>
              <a:rPr lang="en-US" b="0" i="0" dirty="0">
                <a:solidFill>
                  <a:srgbClr val="334960"/>
                </a:solidFill>
                <a:effectLst/>
                <a:latin typeface="Times New Roman" panose="02020603050405020304" pitchFamily="18" charset="0"/>
                <a:cs typeface="Times New Roman" panose="02020603050405020304" pitchFamily="18" charset="0"/>
              </a:rPr>
              <a:t>Blue Prism has two components:</a:t>
            </a:r>
          </a:p>
          <a:p>
            <a:pPr marL="285750" indent="-285750" algn="l">
              <a:buFont typeface="Wingdings" panose="05000000000000000000" pitchFamily="2" charset="2"/>
              <a:buChar char="Ø"/>
            </a:pPr>
            <a:endParaRPr lang="en-US" b="0" i="0" dirty="0">
              <a:solidFill>
                <a:srgbClr val="334960"/>
              </a:solidFill>
              <a:effectLst/>
              <a:latin typeface="Times New Roman" panose="02020603050405020304" pitchFamily="18" charset="0"/>
              <a:cs typeface="Times New Roman" panose="02020603050405020304" pitchFamily="18" charset="0"/>
            </a:endParaRPr>
          </a:p>
          <a:p>
            <a:pPr algn="l"/>
            <a:r>
              <a:rPr lang="en-US" b="1" i="0" dirty="0">
                <a:solidFill>
                  <a:srgbClr val="FFC000"/>
                </a:solidFill>
                <a:effectLst/>
                <a:latin typeface="Times New Roman" panose="02020603050405020304" pitchFamily="18" charset="0"/>
                <a:cs typeface="Times New Roman" panose="02020603050405020304" pitchFamily="18" charset="0"/>
              </a:rPr>
              <a:t>1.Process Studio</a:t>
            </a:r>
            <a:r>
              <a:rPr lang="en-US" b="0" i="0" dirty="0">
                <a:solidFill>
                  <a:srgbClr val="FFC000"/>
                </a:solidFill>
                <a:effectLst/>
                <a:latin typeface="Times New Roman" panose="02020603050405020304" pitchFamily="18" charset="0"/>
                <a:cs typeface="Times New Roman" panose="02020603050405020304" pitchFamily="18" charset="0"/>
              </a:rPr>
              <a:t>:</a:t>
            </a:r>
            <a:r>
              <a:rPr lang="en-US" b="0" i="0" dirty="0">
                <a:solidFill>
                  <a:srgbClr val="334960"/>
                </a:solidFill>
                <a:effectLst/>
                <a:latin typeface="Times New Roman" panose="02020603050405020304" pitchFamily="18" charset="0"/>
                <a:cs typeface="Times New Roman" panose="02020603050405020304" pitchFamily="18" charset="0"/>
              </a:rPr>
              <a:t> Process studio is the same as that of the flowchart. It is the area the main process is created. It allows control loops, variables, object calls, and business logic. As human users act in a way, a process acts the same. It uses the robot's logic.</a:t>
            </a:r>
          </a:p>
          <a:p>
            <a:pPr algn="l"/>
            <a:r>
              <a:rPr lang="en-US" b="1" i="0" dirty="0">
                <a:solidFill>
                  <a:srgbClr val="FFC000"/>
                </a:solidFill>
                <a:effectLst/>
                <a:latin typeface="Times New Roman" panose="02020603050405020304" pitchFamily="18" charset="0"/>
                <a:cs typeface="Times New Roman" panose="02020603050405020304" pitchFamily="18" charset="0"/>
              </a:rPr>
              <a:t>2.Object Studio</a:t>
            </a:r>
            <a:r>
              <a:rPr lang="en-US" b="0" i="0" dirty="0">
                <a:solidFill>
                  <a:srgbClr val="FFC000"/>
                </a:solidFill>
                <a:effectLst/>
                <a:latin typeface="Times New Roman" panose="02020603050405020304" pitchFamily="18" charset="0"/>
                <a:cs typeface="Times New Roman" panose="02020603050405020304" pitchFamily="18" charset="0"/>
              </a:rPr>
              <a:t>: </a:t>
            </a:r>
            <a:r>
              <a:rPr lang="en-US" b="0" i="0" dirty="0">
                <a:solidFill>
                  <a:srgbClr val="334960"/>
                </a:solidFill>
                <a:effectLst/>
                <a:latin typeface="Times New Roman" panose="02020603050405020304" pitchFamily="18" charset="0"/>
                <a:cs typeface="Times New Roman" panose="02020603050405020304" pitchFamily="18" charset="0"/>
              </a:rPr>
              <a:t>It is the place where we create a visual business object. They are created to interact with other applications</a:t>
            </a:r>
            <a:r>
              <a:rPr lang="en-US" b="0" i="0" dirty="0">
                <a:solidFill>
                  <a:srgbClr val="334960"/>
                </a:solidFill>
                <a:effectLst/>
                <a:latin typeface="Roboto" panose="02000000000000000000" pitchFamily="2" charset="0"/>
              </a:rPr>
              <a:t>.</a:t>
            </a:r>
          </a:p>
        </p:txBody>
      </p:sp>
    </p:spTree>
    <p:extLst>
      <p:ext uri="{BB962C8B-B14F-4D97-AF65-F5344CB8AC3E}">
        <p14:creationId xmlns:p14="http://schemas.microsoft.com/office/powerpoint/2010/main" val="2874032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987E24-131C-49CA-A2C8-0A829AFA38EA}"/>
              </a:ext>
            </a:extLst>
          </p:cNvPr>
          <p:cNvSpPr txBox="1"/>
          <p:nvPr/>
        </p:nvSpPr>
        <p:spPr>
          <a:xfrm>
            <a:off x="248602" y="242976"/>
            <a:ext cx="11147107" cy="1754326"/>
          </a:xfrm>
          <a:prstGeom prst="rect">
            <a:avLst/>
          </a:prstGeom>
          <a:noFill/>
        </p:spPr>
        <p:txBody>
          <a:bodyPr wrap="square">
            <a:spAutoFit/>
          </a:bodyPr>
          <a:lstStyle/>
          <a:p>
            <a:pPr algn="l"/>
            <a:r>
              <a:rPr lang="en-US" b="1" i="0" dirty="0">
                <a:solidFill>
                  <a:srgbClr val="FF0000"/>
                </a:solidFill>
                <a:effectLst/>
                <a:latin typeface="Times New Roman" panose="02020603050405020304" pitchFamily="18" charset="0"/>
                <a:cs typeface="Times New Roman" panose="02020603050405020304" pitchFamily="18" charset="0"/>
              </a:rPr>
              <a:t>Pega</a:t>
            </a:r>
          </a:p>
          <a:p>
            <a:pPr marL="285750" indent="-285750" algn="l">
              <a:buClr>
                <a:srgbClr val="FF0000"/>
              </a:buClr>
              <a:buFont typeface="Wingdings" panose="05000000000000000000" pitchFamily="2" charset="2"/>
              <a:buChar char="ü"/>
            </a:pPr>
            <a:r>
              <a:rPr lang="en-US" b="1" i="0" dirty="0">
                <a:solidFill>
                  <a:srgbClr val="334960"/>
                </a:solidFill>
                <a:effectLst/>
                <a:latin typeface="Times New Roman" panose="02020603050405020304" pitchFamily="18" charset="0"/>
                <a:cs typeface="Times New Roman" panose="02020603050405020304" pitchFamily="18" charset="0"/>
              </a:rPr>
              <a:t>Pega</a:t>
            </a:r>
            <a:r>
              <a:rPr lang="en-US" b="0" i="0" dirty="0">
                <a:solidFill>
                  <a:srgbClr val="334960"/>
                </a:solidFill>
                <a:effectLst/>
                <a:latin typeface="Times New Roman" panose="02020603050405020304" pitchFamily="18" charset="0"/>
                <a:cs typeface="Times New Roman" panose="02020603050405020304" pitchFamily="18" charset="0"/>
              </a:rPr>
              <a:t> is an open-source RPA tool. </a:t>
            </a:r>
          </a:p>
          <a:p>
            <a:pPr marL="285750" indent="-285750" algn="l">
              <a:buClr>
                <a:srgbClr val="FF000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It can be used to automate the tasks using the user interface itself of existing applications. </a:t>
            </a:r>
          </a:p>
          <a:p>
            <a:pPr marL="285750" indent="-285750" algn="l">
              <a:buClr>
                <a:srgbClr val="FF000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Two types of automation in PEGA are :</a:t>
            </a:r>
          </a:p>
          <a:p>
            <a:pPr marL="285750" indent="-285750" algn="l">
              <a:buClr>
                <a:srgbClr val="FF000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Process Automation</a:t>
            </a:r>
          </a:p>
          <a:p>
            <a:pPr marL="285750" indent="-285750" algn="l">
              <a:buClr>
                <a:srgbClr val="FF0000"/>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Desktop Automation</a:t>
            </a:r>
          </a:p>
        </p:txBody>
      </p:sp>
      <p:sp>
        <p:nvSpPr>
          <p:cNvPr id="6" name="TextBox 5">
            <a:extLst>
              <a:ext uri="{FF2B5EF4-FFF2-40B4-BE49-F238E27FC236}">
                <a16:creationId xmlns:a16="http://schemas.microsoft.com/office/drawing/2014/main" id="{162FF634-CAB4-431F-821E-0ADFD14A7D66}"/>
              </a:ext>
            </a:extLst>
          </p:cNvPr>
          <p:cNvSpPr txBox="1"/>
          <p:nvPr/>
        </p:nvSpPr>
        <p:spPr>
          <a:xfrm>
            <a:off x="248602" y="1997302"/>
            <a:ext cx="6097904" cy="1754326"/>
          </a:xfrm>
          <a:prstGeom prst="rect">
            <a:avLst/>
          </a:prstGeom>
          <a:noFill/>
        </p:spPr>
        <p:txBody>
          <a:bodyPr wrap="square">
            <a:spAutoFit/>
          </a:bodyPr>
          <a:lstStyle/>
          <a:p>
            <a:pPr algn="l"/>
            <a:r>
              <a:rPr lang="en-US" b="1" i="0" dirty="0">
                <a:solidFill>
                  <a:srgbClr val="222C3A"/>
                </a:solidFill>
                <a:effectLst/>
                <a:latin typeface="Times New Roman" panose="02020603050405020304" pitchFamily="18" charset="0"/>
                <a:cs typeface="Times New Roman" panose="02020603050405020304" pitchFamily="18" charset="0"/>
              </a:rPr>
              <a:t>Applications of Pega:</a:t>
            </a:r>
            <a:endParaRPr lang="en-US" b="0" i="0" dirty="0">
              <a:solidFill>
                <a:srgbClr val="33496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Communications and Service Providers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Government</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Automotive</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Retail</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Media and Entertainment</a:t>
            </a:r>
          </a:p>
        </p:txBody>
      </p:sp>
      <p:sp>
        <p:nvSpPr>
          <p:cNvPr id="8" name="TextBox 7">
            <a:extLst>
              <a:ext uri="{FF2B5EF4-FFF2-40B4-BE49-F238E27FC236}">
                <a16:creationId xmlns:a16="http://schemas.microsoft.com/office/drawing/2014/main" id="{9B462304-314B-45BA-AAF8-8400C2349185}"/>
              </a:ext>
            </a:extLst>
          </p:cNvPr>
          <p:cNvSpPr txBox="1"/>
          <p:nvPr/>
        </p:nvSpPr>
        <p:spPr>
          <a:xfrm>
            <a:off x="248602" y="3937368"/>
            <a:ext cx="9626919" cy="923330"/>
          </a:xfrm>
          <a:prstGeom prst="rect">
            <a:avLst/>
          </a:prstGeom>
          <a:noFill/>
        </p:spPr>
        <p:txBody>
          <a:bodyPr wrap="square">
            <a:spAutoFit/>
          </a:bodyPr>
          <a:lstStyle/>
          <a:p>
            <a:pPr algn="l"/>
            <a:r>
              <a:rPr lang="en-US" b="1" i="0" dirty="0">
                <a:solidFill>
                  <a:srgbClr val="7030A0"/>
                </a:solidFill>
                <a:effectLst/>
                <a:latin typeface="Times New Roman" panose="02020603050405020304" pitchFamily="18" charset="0"/>
                <a:cs typeface="Times New Roman" panose="02020603050405020304" pitchFamily="18" charset="0"/>
              </a:rPr>
              <a:t>Contextor</a:t>
            </a:r>
          </a:p>
          <a:p>
            <a:r>
              <a:rPr lang="en-US" b="0" i="0" dirty="0">
                <a:solidFill>
                  <a:srgbClr val="334960"/>
                </a:solidFill>
                <a:effectLst/>
                <a:latin typeface="Times New Roman" panose="02020603050405020304" pitchFamily="18" charset="0"/>
                <a:cs typeface="Times New Roman" panose="02020603050405020304" pitchFamily="18" charset="0"/>
              </a:rPr>
              <a:t>Contextor has guided many customers of different sectors, including telecom, energy, retail, and banking, for their first RPA projects.</a:t>
            </a:r>
            <a:endParaRPr lang="en-IN"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F992E2-F28D-4EC4-AB1E-0AA2EBA6B8EE}"/>
              </a:ext>
            </a:extLst>
          </p:cNvPr>
          <p:cNvSpPr txBox="1"/>
          <p:nvPr/>
        </p:nvSpPr>
        <p:spPr>
          <a:xfrm>
            <a:off x="465771" y="4860698"/>
            <a:ext cx="6097904" cy="1754326"/>
          </a:xfrm>
          <a:prstGeom prst="rect">
            <a:avLst/>
          </a:prstGeom>
          <a:noFill/>
        </p:spPr>
        <p:txBody>
          <a:bodyPr wrap="square">
            <a:spAutoFit/>
          </a:bodyPr>
          <a:lstStyle/>
          <a:p>
            <a:pPr algn="l"/>
            <a:r>
              <a:rPr lang="en-US" b="1" i="0" dirty="0">
                <a:solidFill>
                  <a:schemeClr val="accent2"/>
                </a:solidFill>
                <a:effectLst/>
                <a:latin typeface="Times New Roman" panose="02020603050405020304" pitchFamily="18" charset="0"/>
                <a:cs typeface="Times New Roman" panose="02020603050405020304" pitchFamily="18" charset="0"/>
              </a:rPr>
              <a:t>Applications of Contextor</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Baking</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Professional Services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Telecommunications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Sports and Entertainment</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HR and Business Management</a:t>
            </a:r>
          </a:p>
        </p:txBody>
      </p:sp>
    </p:spTree>
    <p:extLst>
      <p:ext uri="{BB962C8B-B14F-4D97-AF65-F5344CB8AC3E}">
        <p14:creationId xmlns:p14="http://schemas.microsoft.com/office/powerpoint/2010/main" val="2129993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323E8F-5E41-4B4F-95B6-710A27847883}"/>
              </a:ext>
            </a:extLst>
          </p:cNvPr>
          <p:cNvSpPr txBox="1"/>
          <p:nvPr/>
        </p:nvSpPr>
        <p:spPr>
          <a:xfrm>
            <a:off x="282893" y="301780"/>
            <a:ext cx="9512618" cy="1200329"/>
          </a:xfrm>
          <a:prstGeom prst="rect">
            <a:avLst/>
          </a:prstGeom>
          <a:noFill/>
        </p:spPr>
        <p:txBody>
          <a:bodyPr wrap="square">
            <a:spAutoFit/>
          </a:bodyPr>
          <a:lstStyle/>
          <a:p>
            <a:pPr algn="l"/>
            <a:r>
              <a:rPr lang="en-US" b="1" i="0" dirty="0">
                <a:solidFill>
                  <a:srgbClr val="FF0066"/>
                </a:solidFill>
                <a:effectLst/>
                <a:latin typeface="Times New Roman" panose="02020603050405020304" pitchFamily="18" charset="0"/>
                <a:cs typeface="Times New Roman" panose="02020603050405020304" pitchFamily="18" charset="0"/>
              </a:rPr>
              <a:t>Kofax</a:t>
            </a:r>
          </a:p>
          <a:p>
            <a:pPr marL="285750" indent="-285750" algn="l">
              <a:buClr>
                <a:srgbClr val="FF0066"/>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Kofax is an automation tool of RPA. It helps to automate high-value, information-intensive processes that require intelligence and process orchestration.</a:t>
            </a:r>
          </a:p>
          <a:p>
            <a:pPr marL="285750" indent="-285750" algn="l">
              <a:buClr>
                <a:srgbClr val="FF0066"/>
              </a:buClr>
              <a:buFont typeface="Wingdings" panose="05000000000000000000" pitchFamily="2" charset="2"/>
              <a:buChar char="ü"/>
            </a:pPr>
            <a:r>
              <a:rPr lang="en-US" b="0" i="0" dirty="0">
                <a:solidFill>
                  <a:srgbClr val="334960"/>
                </a:solidFill>
                <a:effectLst/>
                <a:latin typeface="Times New Roman" panose="02020603050405020304" pitchFamily="18" charset="0"/>
                <a:cs typeface="Times New Roman" panose="02020603050405020304" pitchFamily="18" charset="0"/>
              </a:rPr>
              <a:t> It incorporates a site, desktop applications, portals with no information on coding.</a:t>
            </a:r>
            <a:endParaRPr lang="en-IN"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EEF653E-E4D5-436F-BDA8-0187045969A1}"/>
              </a:ext>
            </a:extLst>
          </p:cNvPr>
          <p:cNvSpPr txBox="1"/>
          <p:nvPr/>
        </p:nvSpPr>
        <p:spPr>
          <a:xfrm>
            <a:off x="282893" y="1555016"/>
            <a:ext cx="6097904" cy="2308324"/>
          </a:xfrm>
          <a:prstGeom prst="rect">
            <a:avLst/>
          </a:prstGeom>
          <a:noFill/>
        </p:spPr>
        <p:txBody>
          <a:bodyPr wrap="square">
            <a:spAutoFit/>
          </a:bodyPr>
          <a:lstStyle/>
          <a:p>
            <a:pPr algn="l"/>
            <a:r>
              <a:rPr lang="en-US" b="1" i="0" dirty="0">
                <a:solidFill>
                  <a:srgbClr val="222C3A"/>
                </a:solidFill>
                <a:effectLst/>
                <a:latin typeface="Times New Roman" panose="02020603050405020304" pitchFamily="18" charset="0"/>
                <a:cs typeface="Times New Roman" panose="02020603050405020304" pitchFamily="18" charset="0"/>
              </a:rPr>
              <a:t>Applications of Kofax</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Banking</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Government</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Insurance</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Transportation and Logistics</a:t>
            </a:r>
          </a:p>
          <a:p>
            <a:pPr algn="l">
              <a:buFont typeface="Arial" panose="020B0604020202020204" pitchFamily="34" charset="0"/>
              <a:buChar char="•"/>
            </a:pPr>
            <a:r>
              <a:rPr lang="en-US" b="0" i="0" dirty="0">
                <a:solidFill>
                  <a:srgbClr val="334960"/>
                </a:solidFill>
                <a:effectLst/>
                <a:latin typeface="Times New Roman" panose="02020603050405020304" pitchFamily="18" charset="0"/>
                <a:cs typeface="Times New Roman" panose="02020603050405020304" pitchFamily="18" charset="0"/>
              </a:rPr>
              <a:t>Cross-Industry</a:t>
            </a:r>
          </a:p>
          <a:p>
            <a:br>
              <a:rPr lang="en-US" dirty="0"/>
            </a:br>
            <a:endParaRPr lang="en-IN" dirty="0"/>
          </a:p>
        </p:txBody>
      </p:sp>
      <p:pic>
        <p:nvPicPr>
          <p:cNvPr id="2050" name="Picture 2" descr="Best Open Source RPA Tools | Benefits and Applications">
            <a:extLst>
              <a:ext uri="{FF2B5EF4-FFF2-40B4-BE49-F238E27FC236}">
                <a16:creationId xmlns:a16="http://schemas.microsoft.com/office/drawing/2014/main" id="{428DB764-4954-40D6-A2F1-E7BC35F2BA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96" t="9369" r="13043" b="11447"/>
          <a:stretch/>
        </p:blipFill>
        <p:spPr bwMode="auto">
          <a:xfrm>
            <a:off x="548640" y="3714750"/>
            <a:ext cx="7966710" cy="256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626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63CDD-F05B-4310-BCC6-F346A2BCBB10}"/>
              </a:ext>
            </a:extLst>
          </p:cNvPr>
          <p:cNvSpPr>
            <a:spLocks noGrp="1"/>
          </p:cNvSpPr>
          <p:nvPr>
            <p:ph type="title"/>
          </p:nvPr>
        </p:nvSpPr>
        <p:spPr>
          <a:xfrm>
            <a:off x="530880" y="65902"/>
            <a:ext cx="8596668" cy="1280160"/>
          </a:xfrm>
        </p:spPr>
        <p:txBody>
          <a:bodyPr>
            <a:normAutofit fontScale="90000"/>
          </a:bodyPr>
          <a:lstStyle/>
          <a:p>
            <a:r>
              <a:rPr lang="en-IN" dirty="0">
                <a:solidFill>
                  <a:srgbClr val="00B050"/>
                </a:solidFill>
                <a:latin typeface="Times New Roman" panose="02020603050405020304" pitchFamily="18" charset="0"/>
                <a:cs typeface="Times New Roman" panose="02020603050405020304" pitchFamily="18" charset="0"/>
              </a:rPr>
              <a:t>           </a:t>
            </a:r>
            <a:r>
              <a:rPr lang="en-IN" sz="4000" dirty="0">
                <a:solidFill>
                  <a:srgbClr val="FF0066"/>
                </a:solidFill>
                <a:latin typeface="Times New Roman" panose="02020603050405020304" pitchFamily="18" charset="0"/>
                <a:cs typeface="Times New Roman" panose="02020603050405020304" pitchFamily="18" charset="0"/>
              </a:rPr>
              <a:t>4. System Architecture</a:t>
            </a:r>
            <a:br>
              <a:rPr lang="en-IN" dirty="0">
                <a:solidFill>
                  <a:srgbClr val="00B050"/>
                </a:solidFill>
                <a:latin typeface="Times New Roman" panose="02020603050405020304" pitchFamily="18" charset="0"/>
                <a:cs typeface="Times New Roman" panose="02020603050405020304" pitchFamily="18" charset="0"/>
              </a:rPr>
            </a:br>
            <a:r>
              <a:rPr lang="en-IN" dirty="0">
                <a:solidFill>
                  <a:srgbClr val="00B050"/>
                </a:solidFill>
                <a:latin typeface="Times New Roman" panose="02020603050405020304" pitchFamily="18" charset="0"/>
                <a:cs typeface="Times New Roman" panose="02020603050405020304" pitchFamily="18" charset="0"/>
              </a:rPr>
              <a:t>4.1 OVERVIEW</a:t>
            </a:r>
            <a:br>
              <a:rPr lang="en-IN" dirty="0">
                <a:solidFill>
                  <a:srgbClr val="00B050"/>
                </a:solidFill>
                <a:latin typeface="Times New Roman" panose="02020603050405020304" pitchFamily="18" charset="0"/>
                <a:cs typeface="Times New Roman" panose="02020603050405020304" pitchFamily="18" charset="0"/>
              </a:rPr>
            </a:br>
            <a:r>
              <a:rPr lang="en-US" sz="2000" i="0" dirty="0">
                <a:solidFill>
                  <a:schemeClr val="tx1"/>
                </a:solidFill>
                <a:effectLst/>
                <a:latin typeface="Times New Roman" panose="02020603050405020304" pitchFamily="18" charset="0"/>
                <a:cs typeface="Times New Roman" panose="02020603050405020304" pitchFamily="18" charset="0"/>
              </a:rPr>
              <a:t>The onboarding process involves lot of paperwork, which is inefficient and prone to human error:</a:t>
            </a:r>
            <a:br>
              <a:rPr lang="en-US" sz="2000" i="0" dirty="0">
                <a:solidFill>
                  <a:schemeClr val="tx1"/>
                </a:solidFill>
                <a:effectLst/>
                <a:latin typeface="Times New Roman" panose="02020603050405020304" pitchFamily="18" charset="0"/>
                <a:cs typeface="Times New Roman" panose="02020603050405020304" pitchFamily="18" charset="0"/>
              </a:rPr>
            </a:br>
            <a:r>
              <a:rPr lang="en-US" sz="2000" i="0" dirty="0">
                <a:solidFill>
                  <a:schemeClr val="tx1"/>
                </a:solidFill>
                <a:effectLst/>
                <a:latin typeface="Times New Roman" panose="02020603050405020304" pitchFamily="18" charset="0"/>
                <a:cs typeface="Times New Roman" panose="02020603050405020304" pitchFamily="18" charset="0"/>
              </a:rPr>
              <a:t> </a:t>
            </a: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FC05D0-678E-4552-83B7-93329FAB72C6}"/>
              </a:ext>
            </a:extLst>
          </p:cNvPr>
          <p:cNvSpPr txBox="1"/>
          <p:nvPr/>
        </p:nvSpPr>
        <p:spPr>
          <a:xfrm>
            <a:off x="370407" y="998071"/>
            <a:ext cx="9134706" cy="3970318"/>
          </a:xfrm>
          <a:prstGeom prst="rect">
            <a:avLst/>
          </a:prstGeom>
          <a:noFill/>
        </p:spPr>
        <p:txBody>
          <a:bodyPr wrap="square">
            <a:spAutoFit/>
          </a:bodyPr>
          <a:lstStyle/>
          <a:p>
            <a:pPr algn="l" fontAlgn="base"/>
            <a:endParaRPr lang="en-US" b="1" dirty="0">
              <a:latin typeface="-apple-system"/>
            </a:endParaRPr>
          </a:p>
          <a:p>
            <a:pPr algn="l" fontAlgn="base"/>
            <a:endParaRPr lang="en-US" b="1" dirty="0">
              <a:latin typeface="-apple-system"/>
            </a:endParaRPr>
          </a:p>
          <a:p>
            <a:pPr marL="285750" indent="-285750" algn="l" fontAlgn="base">
              <a:buFont typeface="Wingdings" panose="05000000000000000000" pitchFamily="2" charset="2"/>
              <a:buChar char="v"/>
            </a:pPr>
            <a:r>
              <a:rPr lang="en-US" i="0" dirty="0">
                <a:effectLst/>
                <a:latin typeface="Times New Roman" panose="02020603050405020304" pitchFamily="18" charset="0"/>
                <a:cs typeface="Times New Roman" panose="02020603050405020304" pitchFamily="18" charset="0"/>
              </a:rPr>
              <a:t>It</a:t>
            </a:r>
            <a:r>
              <a:rPr lang="en-US" b="0" i="0" dirty="0">
                <a:effectLst/>
                <a:latin typeface="Times New Roman" panose="02020603050405020304" pitchFamily="18" charset="0"/>
                <a:cs typeface="Times New Roman" panose="02020603050405020304" pitchFamily="18" charset="0"/>
              </a:rPr>
              <a:t> one of the most important processes for new employees, as they learn about their new role&amp;   acquire the right knowledge for performing their daily tasks. </a:t>
            </a:r>
          </a:p>
          <a:p>
            <a:pPr algn="l" fontAlgn="base"/>
            <a:endParaRPr lang="en-US" dirty="0">
              <a:latin typeface="Times New Roman" panose="02020603050405020304" pitchFamily="18" charset="0"/>
              <a:cs typeface="Times New Roman" panose="02020603050405020304" pitchFamily="18" charset="0"/>
            </a:endParaRPr>
          </a:p>
          <a:p>
            <a:pPr marL="285750" indent="-285750" algn="l" fontAlgn="base">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O</a:t>
            </a:r>
            <a:r>
              <a:rPr lang="en-US" b="0" i="0" dirty="0">
                <a:effectLst/>
                <a:latin typeface="Times New Roman" panose="02020603050405020304" pitchFamily="18" charset="0"/>
                <a:cs typeface="Times New Roman" panose="02020603050405020304" pitchFamily="18" charset="0"/>
              </a:rPr>
              <a:t>nboarding is one of the most complex processes, taking into account the amount of new data that should be provided by the company,</a:t>
            </a:r>
            <a:r>
              <a:rPr lang="en-US" dirty="0">
                <a:latin typeface="Times New Roman" panose="02020603050405020304" pitchFamily="18" charset="0"/>
                <a:cs typeface="Times New Roman" panose="02020603050405020304" pitchFamily="18" charset="0"/>
              </a:rPr>
              <a:t> </a:t>
            </a:r>
            <a:r>
              <a:rPr lang="en-US" b="0" i="0" dirty="0">
                <a:effectLst/>
                <a:latin typeface="Times New Roman" panose="02020603050405020304" pitchFamily="18" charset="0"/>
                <a:cs typeface="Times New Roman" panose="02020603050405020304" pitchFamily="18" charset="0"/>
              </a:rPr>
              <a:t>creating new accounts to offering access rights and passwords for different systems.</a:t>
            </a:r>
          </a:p>
          <a:p>
            <a:pPr algn="l" fontAlgn="base"/>
            <a:endParaRPr lang="en-US" b="0" i="0" dirty="0">
              <a:effectLst/>
              <a:latin typeface="Times New Roman" panose="02020603050405020304" pitchFamily="18" charset="0"/>
              <a:cs typeface="Times New Roman" panose="02020603050405020304" pitchFamily="18" charset="0"/>
            </a:endParaRPr>
          </a:p>
          <a:p>
            <a:pPr marL="285750" indent="-285750" algn="l" fontAlgn="base">
              <a:buFont typeface="Wingdings" panose="05000000000000000000" pitchFamily="2" charset="2"/>
              <a:buChar char="v"/>
            </a:pPr>
            <a:r>
              <a:rPr lang="en-US" b="0" i="0" dirty="0">
                <a:effectLst/>
                <a:latin typeface="Times New Roman" panose="02020603050405020304" pitchFamily="18" charset="0"/>
                <a:cs typeface="Times New Roman" panose="02020603050405020304" pitchFamily="18" charset="0"/>
              </a:rPr>
              <a:t>Using RPA, the whole process can be simplified, a specific template for the onboarding workflow can be automatically activated by the user.</a:t>
            </a:r>
          </a:p>
          <a:p>
            <a:pPr algn="l" fontAlgn="base"/>
            <a:endParaRPr lang="en-US" dirty="0">
              <a:latin typeface="Times New Roman" panose="02020603050405020304" pitchFamily="18" charset="0"/>
              <a:cs typeface="Times New Roman" panose="02020603050405020304" pitchFamily="18" charset="0"/>
            </a:endParaRPr>
          </a:p>
          <a:p>
            <a:pPr marL="285750" indent="-285750" fontAlgn="base">
              <a:buFont typeface="Wingdings" panose="05000000000000000000" pitchFamily="2" charset="2"/>
              <a:buChar char="v"/>
            </a:pPr>
            <a:r>
              <a:rPr lang="en-US" b="0" i="0" dirty="0">
                <a:effectLst/>
                <a:latin typeface="Times New Roman" panose="02020603050405020304" pitchFamily="18" charset="0"/>
                <a:cs typeface="Times New Roman" panose="02020603050405020304" pitchFamily="18" charset="0"/>
              </a:rPr>
              <a:t>software robots can be used for assigning new credentials to the new employee and so on. </a:t>
            </a:r>
            <a:endParaRPr lang="en-US" b="1" dirty="0">
              <a:latin typeface="Times New Roman" panose="02020603050405020304" pitchFamily="18" charset="0"/>
              <a:cs typeface="Times New Roman" panose="02020603050405020304" pitchFamily="18" charset="0"/>
            </a:endParaRPr>
          </a:p>
          <a:p>
            <a:pPr algn="l" fontAlgn="base"/>
            <a:endParaRPr lang="en-US" b="0" i="0" dirty="0">
              <a:effectLst/>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DB7BEF0-1C1E-4F4F-B7CB-AA8BD601758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086" t="17391"/>
          <a:stretch/>
        </p:blipFill>
        <p:spPr>
          <a:xfrm>
            <a:off x="880110" y="4620398"/>
            <a:ext cx="7102686" cy="2171700"/>
          </a:xfrm>
          <a:prstGeom prst="rect">
            <a:avLst/>
          </a:prstGeom>
        </p:spPr>
      </p:pic>
    </p:spTree>
    <p:extLst>
      <p:ext uri="{BB962C8B-B14F-4D97-AF65-F5344CB8AC3E}">
        <p14:creationId xmlns:p14="http://schemas.microsoft.com/office/powerpoint/2010/main" val="3834490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Robotic Process Automation (RPA)? | Laserfiche Blog">
            <a:extLst>
              <a:ext uri="{FF2B5EF4-FFF2-40B4-BE49-F238E27FC236}">
                <a16:creationId xmlns:a16="http://schemas.microsoft.com/office/drawing/2014/main" id="{DA5ABBD1-A5EB-4B7F-A880-0D1816E44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208" b="11670"/>
          <a:stretch/>
        </p:blipFill>
        <p:spPr bwMode="auto">
          <a:xfrm>
            <a:off x="297180" y="0"/>
            <a:ext cx="9109710" cy="6275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212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91DA7-8F66-475B-8AA5-D33B7CDF585A}"/>
              </a:ext>
            </a:extLst>
          </p:cNvPr>
          <p:cNvSpPr>
            <a:spLocks noGrp="1"/>
          </p:cNvSpPr>
          <p:nvPr>
            <p:ph type="title"/>
          </p:nvPr>
        </p:nvSpPr>
        <p:spPr>
          <a:xfrm>
            <a:off x="288714" y="0"/>
            <a:ext cx="9209616" cy="4766310"/>
          </a:xfrm>
        </p:spPr>
        <p:txBody>
          <a:bodyPr>
            <a:normAutofit fontScale="90000"/>
          </a:bodyPr>
          <a:lstStyle/>
          <a:p>
            <a:pPr algn="l"/>
            <a:r>
              <a:rPr lang="en-US" dirty="0">
                <a:solidFill>
                  <a:srgbClr val="FFC000"/>
                </a:solidFill>
                <a:latin typeface="Times New Roman" panose="02020603050405020304" pitchFamily="18" charset="0"/>
                <a:cs typeface="Times New Roman" panose="02020603050405020304" pitchFamily="18" charset="0"/>
              </a:rPr>
              <a:t>      4.2  LOGICAL VIEW</a:t>
            </a:r>
            <a:br>
              <a:rPr lang="en-US" dirty="0">
                <a:solidFill>
                  <a:srgbClr val="FFC000"/>
                </a:solidFill>
                <a:latin typeface="Times New Roman" panose="02020603050405020304" pitchFamily="18" charset="0"/>
                <a:cs typeface="Times New Roman" panose="02020603050405020304" pitchFamily="18" charset="0"/>
              </a:rPr>
            </a:br>
            <a:br>
              <a:rPr lang="en-US" dirty="0">
                <a:solidFill>
                  <a:srgbClr val="FFC000"/>
                </a:solidFill>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some of the ways to use automation in your onboarding process:</a:t>
            </a:r>
            <a:br>
              <a:rPr lang="en-US" sz="2400" b="0" i="0" dirty="0">
                <a:solidFill>
                  <a:schemeClr val="tx1"/>
                </a:solidFill>
                <a:effectLst/>
                <a:latin typeface="Times New Roman" panose="02020603050405020304" pitchFamily="18" charset="0"/>
                <a:cs typeface="Times New Roman" panose="02020603050405020304" pitchFamily="18" charset="0"/>
              </a:rPr>
            </a:b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1.</a:t>
            </a:r>
            <a:r>
              <a:rPr lang="en-US" sz="2400" i="0" dirty="0">
                <a:solidFill>
                  <a:schemeClr val="tx1"/>
                </a:solidFill>
                <a:effectLst/>
                <a:latin typeface="Times New Roman" panose="02020603050405020304" pitchFamily="18" charset="0"/>
                <a:cs typeface="Times New Roman" panose="02020603050405020304" pitchFamily="18" charset="0"/>
              </a:rPr>
              <a:t>Connect recruiting and onboarding software.</a:t>
            </a:r>
            <a:br>
              <a:rPr lang="en-US" sz="2400" i="0" dirty="0">
                <a:solidFill>
                  <a:schemeClr val="tx1"/>
                </a:solidFill>
                <a:effectLst/>
                <a:latin typeface="Times New Roman" panose="02020603050405020304" pitchFamily="18" charset="0"/>
                <a:cs typeface="Times New Roman" panose="02020603050405020304" pitchFamily="18" charset="0"/>
              </a:rPr>
            </a:br>
            <a:r>
              <a:rPr lang="en-US" sz="2400" i="0" dirty="0">
                <a:solidFill>
                  <a:schemeClr val="tx1"/>
                </a:solidFill>
                <a:effectLst/>
                <a:latin typeface="Times New Roman" panose="02020603050405020304" pitchFamily="18" charset="0"/>
                <a:cs typeface="Times New Roman" panose="02020603050405020304" pitchFamily="18" charset="0"/>
              </a:rPr>
              <a:t>2.Start processing documents sooner.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3.Automatically enter employee data.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4.Engage better with new employees.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5.Send swag.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6.Provision systems.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7.Plan an engaging first day.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8.Automate benefits enrollment. </a:t>
            </a:r>
            <a:br>
              <a:rPr lang="en-US" sz="2400" b="0" i="0" dirty="0">
                <a:solidFill>
                  <a:schemeClr val="tx1"/>
                </a:solidFill>
                <a:effectLst/>
                <a:latin typeface="Times New Roman" panose="02020603050405020304" pitchFamily="18" charset="0"/>
                <a:cs typeface="Times New Roman" panose="02020603050405020304" pitchFamily="18" charset="0"/>
              </a:rPr>
            </a:br>
            <a:r>
              <a:rPr lang="en-US" sz="2400" b="0" i="0" dirty="0">
                <a:solidFill>
                  <a:schemeClr val="tx1"/>
                </a:solidFill>
                <a:effectLst/>
                <a:latin typeface="Times New Roman" panose="02020603050405020304" pitchFamily="18" charset="0"/>
                <a:cs typeface="Times New Roman" panose="02020603050405020304" pitchFamily="18" charset="0"/>
              </a:rPr>
              <a:t>9.Introduce continuous feedback.</a:t>
            </a:r>
            <a:br>
              <a:rPr lang="en-US" sz="2400" b="0" i="0" dirty="0">
                <a:solidFill>
                  <a:schemeClr val="tx1"/>
                </a:solidFill>
                <a:effectLst/>
                <a:latin typeface="Times New Roman" panose="02020603050405020304" pitchFamily="18" charset="0"/>
                <a:cs typeface="Times New Roman" panose="02020603050405020304" pitchFamily="18" charset="0"/>
              </a:rPr>
            </a:br>
            <a:br>
              <a:rPr lang="en-US" sz="2400" dirty="0">
                <a:solidFill>
                  <a:schemeClr val="tx1"/>
                </a:solidFill>
                <a:latin typeface="Times New Roman" panose="02020603050405020304" pitchFamily="18" charset="0"/>
                <a:cs typeface="Times New Roman" panose="02020603050405020304" pitchFamily="18" charset="0"/>
              </a:rPr>
            </a:br>
            <a:endParaRPr lang="en-IN" sz="2400" dirty="0">
              <a:solidFill>
                <a:schemeClr val="tx1"/>
              </a:solidFill>
              <a:latin typeface="Times New Roman" panose="02020603050405020304" pitchFamily="18" charset="0"/>
              <a:cs typeface="Times New Roman" panose="02020603050405020304" pitchFamily="18" charset="0"/>
            </a:endParaRPr>
          </a:p>
        </p:txBody>
      </p:sp>
      <p:pic>
        <p:nvPicPr>
          <p:cNvPr id="5122" name="Picture 2" descr="Employee onboarding tips for lasting success | Everwise">
            <a:extLst>
              <a:ext uri="{FF2B5EF4-FFF2-40B4-BE49-F238E27FC236}">
                <a16:creationId xmlns:a16="http://schemas.microsoft.com/office/drawing/2014/main" id="{AE228CF2-BE19-4BAA-9360-E9F1A60A7A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3440" y="2023110"/>
            <a:ext cx="7440930" cy="4263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478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91DA7-8F66-475B-8AA5-D33B7CDF585A}"/>
              </a:ext>
            </a:extLst>
          </p:cNvPr>
          <p:cNvSpPr>
            <a:spLocks noGrp="1"/>
          </p:cNvSpPr>
          <p:nvPr>
            <p:ph type="title"/>
          </p:nvPr>
        </p:nvSpPr>
        <p:spPr>
          <a:xfrm>
            <a:off x="540174" y="137160"/>
            <a:ext cx="8596668" cy="6195060"/>
          </a:xfrm>
        </p:spPr>
        <p:txBody>
          <a:bodyPr>
            <a:normAutofit/>
          </a:bodyPr>
          <a:lstStyle/>
          <a:p>
            <a:r>
              <a:rPr lang="en-US" b="0" i="0" dirty="0">
                <a:solidFill>
                  <a:srgbClr val="BDC1C6"/>
                </a:solidFill>
                <a:effectLst/>
                <a:latin typeface="arial" panose="020B0604020202020204" pitchFamily="34" charset="0"/>
              </a:rPr>
              <a:t>             </a:t>
            </a:r>
            <a:r>
              <a:rPr lang="en-US" sz="2800" b="0" i="0" dirty="0">
                <a:solidFill>
                  <a:schemeClr val="tx1"/>
                </a:solidFill>
                <a:effectLst/>
                <a:latin typeface="Times New Roman" panose="02020603050405020304" pitchFamily="18" charset="0"/>
                <a:cs typeface="Times New Roman" panose="02020603050405020304" pitchFamily="18" charset="0"/>
              </a:rPr>
              <a:t> </a:t>
            </a:r>
            <a:r>
              <a:rPr lang="en-US" b="0" i="0" dirty="0">
                <a:solidFill>
                  <a:srgbClr val="C00000"/>
                </a:solidFill>
                <a:effectLst/>
                <a:latin typeface="Times New Roman" panose="02020603050405020304" pitchFamily="18" charset="0"/>
                <a:cs typeface="Times New Roman" panose="02020603050405020304" pitchFamily="18" charset="0"/>
              </a:rPr>
              <a:t>FUNCTIONAL VIEW</a:t>
            </a:r>
            <a:br>
              <a:rPr lang="en-US" b="0" i="0" dirty="0">
                <a:solidFill>
                  <a:srgbClr val="C00000"/>
                </a:solidFill>
                <a:effectLst/>
                <a:latin typeface="Times New Roman" panose="02020603050405020304" pitchFamily="18" charset="0"/>
                <a:cs typeface="Times New Roman" panose="02020603050405020304" pitchFamily="18" charset="0"/>
              </a:rPr>
            </a:br>
            <a:br>
              <a:rPr lang="en-US" b="0" i="0" dirty="0">
                <a:solidFill>
                  <a:srgbClr val="C00000"/>
                </a:solidFill>
                <a:effectLst/>
                <a:latin typeface="Times New Roman" panose="02020603050405020304" pitchFamily="18" charset="0"/>
                <a:cs typeface="Times New Roman" panose="02020603050405020304" pitchFamily="18" charset="0"/>
              </a:rPr>
            </a:br>
            <a:r>
              <a:rPr lang="en-US" sz="2800" dirty="0">
                <a:solidFill>
                  <a:schemeClr val="tx1"/>
                </a:solidFill>
                <a:latin typeface="Times New Roman" panose="02020603050405020304" pitchFamily="18" charset="0"/>
                <a:cs typeface="Times New Roman" panose="02020603050405020304" pitchFamily="18" charset="0"/>
              </a:rPr>
              <a:t>1</a:t>
            </a:r>
            <a:r>
              <a:rPr lang="en-US" sz="2000" dirty="0">
                <a:solidFill>
                  <a:schemeClr val="tx1"/>
                </a:solidFill>
                <a:latin typeface="Times New Roman" panose="02020603050405020304" pitchFamily="18" charset="0"/>
                <a:cs typeface="Times New Roman" panose="02020603050405020304" pitchFamily="18" charset="0"/>
              </a:rPr>
              <a:t>.</a:t>
            </a:r>
            <a:r>
              <a:rPr lang="en-US" sz="2000" b="0" i="0" dirty="0">
                <a:solidFill>
                  <a:schemeClr val="tx1"/>
                </a:solidFill>
                <a:effectLst/>
                <a:latin typeface="Times New Roman" panose="02020603050405020304" pitchFamily="18" charset="0"/>
                <a:cs typeface="Times New Roman" panose="02020603050405020304" pitchFamily="18" charset="0"/>
              </a:rPr>
              <a:t>We define functional onboarding as </a:t>
            </a:r>
            <a:r>
              <a:rPr lang="en-US" sz="2000" i="0" dirty="0">
                <a:solidFill>
                  <a:schemeClr val="tx1"/>
                </a:solidFill>
                <a:effectLst/>
                <a:latin typeface="Times New Roman" panose="02020603050405020304" pitchFamily="18" charset="0"/>
                <a:cs typeface="Times New Roman" panose="02020603050405020304" pitchFamily="18" charset="0"/>
              </a:rPr>
              <a:t>the learning and knowledge that new hires need, specific to their department and role </a:t>
            </a:r>
            <a:r>
              <a:rPr lang="en-US" sz="2000" b="0" i="0" dirty="0">
                <a:solidFill>
                  <a:schemeClr val="tx1"/>
                </a:solidFill>
                <a:effectLst/>
                <a:latin typeface="Times New Roman" panose="02020603050405020304" pitchFamily="18" charset="0"/>
                <a:cs typeface="Times New Roman" panose="02020603050405020304" pitchFamily="18" charset="0"/>
              </a:rPr>
              <a:t>(function).</a:t>
            </a:r>
            <a:br>
              <a:rPr lang="en-US" sz="2000" b="0" i="0" dirty="0">
                <a:solidFill>
                  <a:schemeClr val="tx1"/>
                </a:solidFill>
                <a:effectLst/>
                <a:latin typeface="Times New Roman" panose="02020603050405020304" pitchFamily="18" charset="0"/>
                <a:cs typeface="Times New Roman" panose="02020603050405020304" pitchFamily="18" charset="0"/>
              </a:rPr>
            </a:br>
            <a:br>
              <a:rPr lang="en-US" sz="2000" b="0" i="0" dirty="0">
                <a:solidFill>
                  <a:schemeClr val="tx1"/>
                </a:solidFill>
                <a:effectLst/>
                <a:latin typeface="Times New Roman" panose="02020603050405020304" pitchFamily="18" charset="0"/>
                <a:cs typeface="Times New Roman" panose="02020603050405020304" pitchFamily="18" charset="0"/>
              </a:rPr>
            </a:br>
            <a:r>
              <a:rPr lang="en-US" sz="2000" b="0" i="0" dirty="0">
                <a:solidFill>
                  <a:schemeClr val="tx1"/>
                </a:solidFill>
                <a:effectLst/>
                <a:latin typeface="Times New Roman" panose="02020603050405020304" pitchFamily="18" charset="0"/>
                <a:cs typeface="Times New Roman" panose="02020603050405020304" pitchFamily="18" charset="0"/>
              </a:rPr>
              <a:t>2. Functional onboarding is an in-depth, guided journey into the employee's new job beyond their duties and expectations.</a:t>
            </a:r>
            <a:br>
              <a:rPr lang="en-US" sz="2000" b="0" i="0" dirty="0">
                <a:solidFill>
                  <a:schemeClr val="tx1"/>
                </a:solidFill>
                <a:effectLst/>
                <a:latin typeface="Times New Roman" panose="02020603050405020304" pitchFamily="18" charset="0"/>
                <a:cs typeface="Times New Roman" panose="02020603050405020304" pitchFamily="18" charset="0"/>
              </a:rPr>
            </a:br>
            <a:br>
              <a:rPr lang="en-US" sz="2000" b="0" i="0" dirty="0">
                <a:solidFill>
                  <a:schemeClr val="tx1"/>
                </a:solidFill>
                <a:effectLst/>
                <a:latin typeface="Times New Roman" panose="02020603050405020304" pitchFamily="18" charset="0"/>
                <a:cs typeface="Times New Roman" panose="02020603050405020304" pitchFamily="18" charset="0"/>
              </a:rPr>
            </a:br>
            <a:r>
              <a:rPr lang="en-US" sz="2000" b="0" i="0" dirty="0">
                <a:solidFill>
                  <a:schemeClr val="tx1"/>
                </a:solidFill>
                <a:effectLst/>
                <a:latin typeface="Times New Roman" panose="02020603050405020304" pitchFamily="18" charset="0"/>
                <a:cs typeface="Times New Roman" panose="02020603050405020304" pitchFamily="18" charset="0"/>
              </a:rPr>
              <a:t>3. Functional onboarding makes sense from a business perspective, saving those resources and creating returns on your investment.</a:t>
            </a:r>
            <a:br>
              <a:rPr lang="en-US" sz="2000" b="0" i="0" dirty="0">
                <a:solidFill>
                  <a:schemeClr val="tx1"/>
                </a:solidFill>
                <a:effectLst/>
                <a:latin typeface="Times New Roman" panose="02020603050405020304" pitchFamily="18" charset="0"/>
                <a:cs typeface="Times New Roman" panose="02020603050405020304" pitchFamily="18" charset="0"/>
              </a:rPr>
            </a:br>
            <a:br>
              <a:rPr lang="en-US" sz="2000" b="0" i="0" dirty="0">
                <a:solidFill>
                  <a:schemeClr val="tx1"/>
                </a:solidFill>
                <a:effectLst/>
                <a:latin typeface="Times New Roman" panose="02020603050405020304" pitchFamily="18" charset="0"/>
                <a:cs typeface="Times New Roman" panose="02020603050405020304" pitchFamily="18" charset="0"/>
              </a:rPr>
            </a:br>
            <a:r>
              <a:rPr lang="en-US" sz="2000" i="0" dirty="0">
                <a:solidFill>
                  <a:srgbClr val="FFFFFF"/>
                </a:solidFill>
                <a:effectLst/>
                <a:latin typeface="Times New Roman" panose="02020603050405020304" pitchFamily="18" charset="0"/>
                <a:cs typeface="Times New Roman" panose="02020603050405020304" pitchFamily="18" charset="0"/>
              </a:rPr>
              <a:t>Ifiiofthesndicators sound familiar, it’s a sign the company is in dire need of a </a:t>
            </a:r>
            <a:r>
              <a:rPr lang="en-US" sz="2000" i="0" dirty="0">
                <a:solidFill>
                  <a:schemeClr val="tx1"/>
                </a:solidFill>
                <a:effectLst/>
                <a:latin typeface="Times New Roman" panose="02020603050405020304" pitchFamily="18" charset="0"/>
                <a:cs typeface="Times New Roman" panose="02020603050405020304" pitchFamily="18" charset="0"/>
              </a:rPr>
              <a:t>Rapid hiring, especially if the company is young.</a:t>
            </a:r>
            <a:br>
              <a:rPr lang="en-US" sz="2000" i="0" dirty="0">
                <a:solidFill>
                  <a:schemeClr val="tx1"/>
                </a:solidFill>
                <a:effectLst/>
                <a:latin typeface="Times New Roman" panose="02020603050405020304" pitchFamily="18" charset="0"/>
                <a:cs typeface="Times New Roman" panose="02020603050405020304" pitchFamily="18" charset="0"/>
              </a:rPr>
            </a:br>
            <a:r>
              <a:rPr lang="en-US" sz="2000" i="0" dirty="0">
                <a:solidFill>
                  <a:schemeClr val="tx1"/>
                </a:solidFill>
                <a:effectLst/>
                <a:latin typeface="Times New Roman" panose="02020603050405020304" pitchFamily="18" charset="0"/>
                <a:cs typeface="Times New Roman" panose="02020603050405020304" pitchFamily="18" charset="0"/>
              </a:rPr>
              <a:t>High rates of absenteeism.</a:t>
            </a:r>
            <a:br>
              <a:rPr lang="en-US" sz="2000" i="0" dirty="0">
                <a:solidFill>
                  <a:schemeClr val="tx1"/>
                </a:solidFill>
                <a:effectLst/>
                <a:latin typeface="Times New Roman" panose="02020603050405020304" pitchFamily="18" charset="0"/>
                <a:cs typeface="Times New Roman" panose="02020603050405020304" pitchFamily="18" charset="0"/>
              </a:rPr>
            </a:br>
            <a:r>
              <a:rPr lang="en-US" sz="2000" i="0" dirty="0">
                <a:solidFill>
                  <a:schemeClr val="tx1"/>
                </a:solidFill>
                <a:effectLst/>
                <a:latin typeface="Times New Roman" panose="02020603050405020304" pitchFamily="18" charset="0"/>
                <a:cs typeface="Times New Roman" panose="02020603050405020304" pitchFamily="18" charset="0"/>
              </a:rPr>
              <a:t>Newly-hired employees leaving </a:t>
            </a:r>
            <a:r>
              <a:rPr lang="en-US" sz="2000" b="0" i="0" dirty="0">
                <a:solidFill>
                  <a:schemeClr val="tx1"/>
                </a:solidFill>
                <a:effectLst/>
                <a:latin typeface="Times New Roman" panose="02020603050405020304" pitchFamily="18" charset="0"/>
                <a:cs typeface="Times New Roman" panose="02020603050405020304" pitchFamily="18" charset="0"/>
              </a:rPr>
              <a:t>after six to 18 months.</a:t>
            </a:r>
            <a:endParaRPr lang="en-IN" sz="2000" dirty="0">
              <a:solidFill>
                <a:schemeClr val="tx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580BE45-4DCA-41C1-87C2-100F32C76B1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527" t="4442" r="15700" b="3667"/>
          <a:stretch/>
        </p:blipFill>
        <p:spPr>
          <a:xfrm>
            <a:off x="6290310" y="3486150"/>
            <a:ext cx="2945130" cy="2588037"/>
          </a:xfrm>
          <a:prstGeom prst="rect">
            <a:avLst/>
          </a:prstGeom>
        </p:spPr>
      </p:pic>
    </p:spTree>
    <p:extLst>
      <p:ext uri="{BB962C8B-B14F-4D97-AF65-F5344CB8AC3E}">
        <p14:creationId xmlns:p14="http://schemas.microsoft.com/office/powerpoint/2010/main" val="3847125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401B7F1-C34D-457D-980A-66D1C0BB75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010" y="196974"/>
            <a:ext cx="9726930" cy="6020946"/>
          </a:xfrm>
          <a:prstGeom prst="rect">
            <a:avLst/>
          </a:prstGeom>
        </p:spPr>
      </p:pic>
    </p:spTree>
    <p:extLst>
      <p:ext uri="{BB962C8B-B14F-4D97-AF65-F5344CB8AC3E}">
        <p14:creationId xmlns:p14="http://schemas.microsoft.com/office/powerpoint/2010/main" val="34069514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55617-1CDF-4085-922F-D9C0E74D1342}"/>
              </a:ext>
            </a:extLst>
          </p:cNvPr>
          <p:cNvSpPr>
            <a:spLocks noGrp="1"/>
          </p:cNvSpPr>
          <p:nvPr>
            <p:ph type="title"/>
          </p:nvPr>
        </p:nvSpPr>
        <p:spPr>
          <a:xfrm>
            <a:off x="708006" y="233680"/>
            <a:ext cx="8596668" cy="1320800"/>
          </a:xfrm>
        </p:spPr>
        <p:txBody>
          <a:bodyPr/>
          <a:lstStyle/>
          <a:p>
            <a:r>
              <a:rPr lang="en-IN" dirty="0">
                <a:solidFill>
                  <a:schemeClr val="tx1"/>
                </a:solidFill>
                <a:latin typeface="Times New Roman" panose="02020603050405020304" pitchFamily="18" charset="0"/>
                <a:cs typeface="Times New Roman" panose="02020603050405020304" pitchFamily="18" charset="0"/>
              </a:rPr>
              <a:t>              4.3 USE CASE VIEW</a:t>
            </a:r>
          </a:p>
        </p:txBody>
      </p:sp>
      <p:pic>
        <p:nvPicPr>
          <p:cNvPr id="5" name="Content Placeholder 4">
            <a:extLst>
              <a:ext uri="{FF2B5EF4-FFF2-40B4-BE49-F238E27FC236}">
                <a16:creationId xmlns:a16="http://schemas.microsoft.com/office/drawing/2014/main" id="{1773D866-DDA7-4B71-A8FD-5D46E8740511}"/>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25" t="10096" r="2576" b="5355"/>
          <a:stretch/>
        </p:blipFill>
        <p:spPr>
          <a:xfrm>
            <a:off x="320040" y="1188720"/>
            <a:ext cx="8823960" cy="5059680"/>
          </a:xfrm>
        </p:spPr>
      </p:pic>
    </p:spTree>
    <p:extLst>
      <p:ext uri="{BB962C8B-B14F-4D97-AF65-F5344CB8AC3E}">
        <p14:creationId xmlns:p14="http://schemas.microsoft.com/office/powerpoint/2010/main" val="2805577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BB88A-1C3D-4B94-B22F-5D46896DD2F7}"/>
              </a:ext>
            </a:extLst>
          </p:cNvPr>
          <p:cNvSpPr>
            <a:spLocks noGrp="1"/>
          </p:cNvSpPr>
          <p:nvPr>
            <p:ph type="title"/>
          </p:nvPr>
        </p:nvSpPr>
        <p:spPr/>
        <p:txBody>
          <a:bodyPr/>
          <a:lstStyle/>
          <a:p>
            <a:r>
              <a:rPr lang="en-IN" dirty="0"/>
              <a:t>               </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F624AD7C-9EB3-43CC-877E-AFDF542933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186" y="354330"/>
            <a:ext cx="8596668" cy="6058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550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2404D1-1734-41BC-9998-FBCF110E5241}"/>
              </a:ext>
            </a:extLst>
          </p:cNvPr>
          <p:cNvSpPr txBox="1"/>
          <p:nvPr/>
        </p:nvSpPr>
        <p:spPr>
          <a:xfrm>
            <a:off x="971550" y="434608"/>
            <a:ext cx="8538210" cy="3077766"/>
          </a:xfrm>
          <a:prstGeom prst="rect">
            <a:avLst/>
          </a:prstGeom>
          <a:noFill/>
        </p:spPr>
        <p:txBody>
          <a:bodyPr wrap="square">
            <a:spAutoFit/>
          </a:bodyPr>
          <a:lstStyle/>
          <a:p>
            <a:pPr algn="l"/>
            <a:r>
              <a:rPr lang="en-US" sz="3200" b="1" i="0" dirty="0">
                <a:solidFill>
                  <a:srgbClr val="00B050"/>
                </a:solidFill>
                <a:effectLst/>
                <a:latin typeface="Times New Roman" panose="02020603050405020304" pitchFamily="18" charset="0"/>
                <a:cs typeface="Times New Roman" panose="02020603050405020304" pitchFamily="18" charset="0"/>
              </a:rPr>
              <a:t>Improving onboarding with RPA</a:t>
            </a:r>
          </a:p>
          <a:p>
            <a:pPr algn="l"/>
            <a:endParaRPr lang="en-US" b="1" i="0" dirty="0">
              <a:solidFill>
                <a:srgbClr val="3A262F"/>
              </a:solidFill>
              <a:effectLst/>
              <a:latin typeface="Arvo"/>
            </a:endParaRPr>
          </a:p>
          <a:p>
            <a:pPr algn="l"/>
            <a:r>
              <a:rPr lang="en-US" b="0" i="0" dirty="0">
                <a:solidFill>
                  <a:srgbClr val="282525"/>
                </a:solidFill>
                <a:effectLst/>
                <a:latin typeface="Arvo"/>
              </a:rPr>
              <a:t>A streamlined onboarding with RPA includes various steps and workflows. The most common process includes:</a:t>
            </a:r>
          </a:p>
          <a:p>
            <a:pPr algn="l"/>
            <a:endParaRPr lang="en-US" b="0" i="0" dirty="0">
              <a:solidFill>
                <a:srgbClr val="282525"/>
              </a:solidFill>
              <a:effectLst/>
              <a:latin typeface="Arvo"/>
            </a:endParaRPr>
          </a:p>
          <a:p>
            <a:pPr algn="l">
              <a:buFont typeface="Arial" panose="020B0604020202020204" pitchFamily="34" charset="0"/>
              <a:buChar char="•"/>
            </a:pPr>
            <a:r>
              <a:rPr lang="en-US" b="0" i="0" dirty="0">
                <a:solidFill>
                  <a:srgbClr val="282525"/>
                </a:solidFill>
                <a:effectLst/>
                <a:latin typeface="Arvo"/>
              </a:rPr>
              <a:t>Making the Offer</a:t>
            </a:r>
          </a:p>
          <a:p>
            <a:pPr algn="l">
              <a:buFont typeface="Arial" panose="020B0604020202020204" pitchFamily="34" charset="0"/>
              <a:buChar char="•"/>
            </a:pPr>
            <a:r>
              <a:rPr lang="en-US" b="0" i="0" dirty="0">
                <a:solidFill>
                  <a:srgbClr val="282525"/>
                </a:solidFill>
                <a:effectLst/>
                <a:latin typeface="Arvo"/>
              </a:rPr>
              <a:t>Offer Acceptance</a:t>
            </a:r>
          </a:p>
          <a:p>
            <a:pPr algn="l">
              <a:buFont typeface="Arial" panose="020B0604020202020204" pitchFamily="34" charset="0"/>
              <a:buChar char="•"/>
            </a:pPr>
            <a:r>
              <a:rPr lang="en-US" b="0" i="0" dirty="0">
                <a:solidFill>
                  <a:srgbClr val="282525"/>
                </a:solidFill>
                <a:effectLst/>
                <a:latin typeface="Arvo"/>
              </a:rPr>
              <a:t>Waiting Period and Joining</a:t>
            </a:r>
          </a:p>
          <a:p>
            <a:pPr algn="l">
              <a:buFont typeface="Arial" panose="020B0604020202020204" pitchFamily="34" charset="0"/>
              <a:buChar char="•"/>
            </a:pPr>
            <a:r>
              <a:rPr lang="en-US" b="0" i="0" dirty="0">
                <a:solidFill>
                  <a:srgbClr val="282525"/>
                </a:solidFill>
                <a:effectLst/>
                <a:latin typeface="Arvo"/>
              </a:rPr>
              <a:t>Inter-departments coordinating</a:t>
            </a:r>
          </a:p>
          <a:p>
            <a:pPr algn="l">
              <a:buFont typeface="Arial" panose="020B0604020202020204" pitchFamily="34" charset="0"/>
              <a:buChar char="•"/>
            </a:pPr>
            <a:r>
              <a:rPr lang="en-US" b="0" i="0" dirty="0">
                <a:solidFill>
                  <a:srgbClr val="282525"/>
                </a:solidFill>
                <a:effectLst/>
                <a:latin typeface="Arvo"/>
              </a:rPr>
              <a:t>Training and orientation</a:t>
            </a:r>
          </a:p>
        </p:txBody>
      </p:sp>
      <p:sp>
        <p:nvSpPr>
          <p:cNvPr id="5" name="TextBox 4">
            <a:extLst>
              <a:ext uri="{FF2B5EF4-FFF2-40B4-BE49-F238E27FC236}">
                <a16:creationId xmlns:a16="http://schemas.microsoft.com/office/drawing/2014/main" id="{440806F8-C92C-4D3F-BEFA-5CB80EAF0E0D}"/>
              </a:ext>
            </a:extLst>
          </p:cNvPr>
          <p:cNvSpPr txBox="1"/>
          <p:nvPr/>
        </p:nvSpPr>
        <p:spPr>
          <a:xfrm>
            <a:off x="811530" y="4115068"/>
            <a:ext cx="8698230" cy="2308324"/>
          </a:xfrm>
          <a:prstGeom prst="rect">
            <a:avLst/>
          </a:prstGeom>
          <a:noFill/>
        </p:spPr>
        <p:txBody>
          <a:bodyPr wrap="square">
            <a:spAutoFit/>
          </a:bodyPr>
          <a:lstStyle/>
          <a:p>
            <a:pPr algn="l"/>
            <a:r>
              <a:rPr lang="en-US" b="0" i="0" dirty="0">
                <a:solidFill>
                  <a:srgbClr val="5A3B8C"/>
                </a:solidFill>
                <a:effectLst/>
                <a:latin typeface="Arvo"/>
              </a:rPr>
              <a:t>1. Making the offer</a:t>
            </a:r>
          </a:p>
          <a:p>
            <a:pPr marL="285750" indent="-285750" algn="l">
              <a:buClr>
                <a:srgbClr val="C00000"/>
              </a:buClr>
              <a:buFont typeface="Wingdings" panose="05000000000000000000" pitchFamily="2" charset="2"/>
              <a:buChar char="Ø"/>
            </a:pPr>
            <a:r>
              <a:rPr lang="en-US" b="0" i="0" dirty="0">
                <a:solidFill>
                  <a:srgbClr val="282525"/>
                </a:solidFill>
                <a:effectLst/>
                <a:latin typeface="Times New Roman" panose="02020603050405020304" pitchFamily="18" charset="0"/>
                <a:cs typeface="Times New Roman" panose="02020603050405020304" pitchFamily="18" charset="0"/>
              </a:rPr>
              <a:t>The employee onboarding process begins soon after the interview and selection process is over. </a:t>
            </a:r>
          </a:p>
          <a:p>
            <a:pPr marL="285750" indent="-285750" algn="l">
              <a:buClr>
                <a:srgbClr val="C00000"/>
              </a:buClr>
              <a:buFont typeface="Wingdings" panose="05000000000000000000" pitchFamily="2" charset="2"/>
              <a:buChar char="Ø"/>
            </a:pPr>
            <a:r>
              <a:rPr lang="en-US" b="0" i="0" dirty="0">
                <a:solidFill>
                  <a:srgbClr val="282525"/>
                </a:solidFill>
                <a:effectLst/>
                <a:latin typeface="Times New Roman" panose="02020603050405020304" pitchFamily="18" charset="0"/>
                <a:cs typeface="Times New Roman" panose="02020603050405020304" pitchFamily="18" charset="0"/>
              </a:rPr>
              <a:t>Once the candidate is decided, an email is triggered by the bot to send a warm welcome note, along with the offer letter</a:t>
            </a:r>
            <a:r>
              <a:rPr lang="en-US" dirty="0">
                <a:solidFill>
                  <a:srgbClr val="282525"/>
                </a:solidFill>
                <a:latin typeface="Times New Roman" panose="02020603050405020304" pitchFamily="18" charset="0"/>
                <a:cs typeface="Times New Roman" panose="02020603050405020304" pitchFamily="18" charset="0"/>
              </a:rPr>
              <a:t>.</a:t>
            </a:r>
            <a:endParaRPr lang="en-US" b="0" i="0" dirty="0">
              <a:solidFill>
                <a:srgbClr val="282525"/>
              </a:solidFill>
              <a:effectLst/>
              <a:latin typeface="Times New Roman" panose="02020603050405020304" pitchFamily="18" charset="0"/>
              <a:cs typeface="Times New Roman" panose="02020603050405020304" pitchFamily="18" charset="0"/>
            </a:endParaRPr>
          </a:p>
          <a:p>
            <a:pPr algn="l"/>
            <a:endParaRPr lang="en-US" b="0" i="0" dirty="0">
              <a:solidFill>
                <a:srgbClr val="282525"/>
              </a:solidFill>
              <a:effectLst/>
              <a:latin typeface="Arvo"/>
            </a:endParaRPr>
          </a:p>
          <a:p>
            <a:pPr algn="l"/>
            <a:endParaRPr lang="en-US" b="0" i="0" dirty="0">
              <a:solidFill>
                <a:srgbClr val="282525"/>
              </a:solidFill>
              <a:effectLst/>
              <a:latin typeface="Arvo"/>
            </a:endParaRPr>
          </a:p>
          <a:p>
            <a:pPr algn="l"/>
            <a:endParaRPr lang="en-US" b="1" i="0" dirty="0">
              <a:solidFill>
                <a:srgbClr val="3A262F"/>
              </a:solidFill>
              <a:effectLst/>
              <a:latin typeface="Arvo"/>
            </a:endParaRPr>
          </a:p>
        </p:txBody>
      </p:sp>
      <p:pic>
        <p:nvPicPr>
          <p:cNvPr id="9" name="Picture 8">
            <a:extLst>
              <a:ext uri="{FF2B5EF4-FFF2-40B4-BE49-F238E27FC236}">
                <a16:creationId xmlns:a16="http://schemas.microsoft.com/office/drawing/2014/main" id="{E5F98E05-7094-4F9B-B6AA-93D81575642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1177" t="23821" r="11151" b="6924"/>
          <a:stretch/>
        </p:blipFill>
        <p:spPr>
          <a:xfrm>
            <a:off x="4469130" y="1691640"/>
            <a:ext cx="5040630" cy="2548890"/>
          </a:xfrm>
          <a:prstGeom prst="rect">
            <a:avLst/>
          </a:prstGeom>
        </p:spPr>
      </p:pic>
    </p:spTree>
    <p:extLst>
      <p:ext uri="{BB962C8B-B14F-4D97-AF65-F5344CB8AC3E}">
        <p14:creationId xmlns:p14="http://schemas.microsoft.com/office/powerpoint/2010/main" val="14005526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9D7AAB-E3A8-458D-8DD9-D9B3129D607D}"/>
              </a:ext>
            </a:extLst>
          </p:cNvPr>
          <p:cNvSpPr txBox="1"/>
          <p:nvPr/>
        </p:nvSpPr>
        <p:spPr>
          <a:xfrm>
            <a:off x="525780" y="458183"/>
            <a:ext cx="8881110" cy="5078313"/>
          </a:xfrm>
          <a:prstGeom prst="rect">
            <a:avLst/>
          </a:prstGeom>
          <a:noFill/>
        </p:spPr>
        <p:txBody>
          <a:bodyPr wrap="square">
            <a:spAutoFit/>
          </a:bodyPr>
          <a:lstStyle/>
          <a:p>
            <a:pPr algn="l"/>
            <a:r>
              <a:rPr lang="en-US" b="0" i="0" dirty="0">
                <a:solidFill>
                  <a:srgbClr val="5A3B8C"/>
                </a:solidFill>
                <a:effectLst/>
                <a:latin typeface="Arvo"/>
              </a:rPr>
              <a:t>2. Offer Acceptance</a:t>
            </a:r>
          </a:p>
          <a:p>
            <a:pPr algn="l"/>
            <a:endParaRPr lang="en-US" b="0" i="0" dirty="0">
              <a:solidFill>
                <a:srgbClr val="5A3B8C"/>
              </a:solidFill>
              <a:effectLst/>
              <a:latin typeface="Arvo"/>
            </a:endParaRPr>
          </a:p>
          <a:p>
            <a:pPr marL="285750" indent="-285750" algn="l">
              <a:buFont typeface="Wingdings" panose="05000000000000000000" pitchFamily="2" charset="2"/>
              <a:buChar char="v"/>
            </a:pPr>
            <a:r>
              <a:rPr lang="en-US" b="0" i="0" dirty="0">
                <a:solidFill>
                  <a:srgbClr val="282525"/>
                </a:solidFill>
                <a:effectLst/>
                <a:latin typeface="Times New Roman" panose="02020603050405020304" pitchFamily="18" charset="0"/>
                <a:cs typeface="Times New Roman" panose="02020603050405020304" pitchFamily="18" charset="0"/>
              </a:rPr>
              <a:t>After the employee accepts the offer, the bot notifies the department, allowing them to either have a quick call to review.</a:t>
            </a:r>
          </a:p>
          <a:p>
            <a:pPr marL="285750" indent="-285750" algn="l">
              <a:buFont typeface="Wingdings" panose="05000000000000000000" pitchFamily="2" charset="2"/>
              <a:buChar char="v"/>
            </a:pPr>
            <a:r>
              <a:rPr lang="en-US" dirty="0">
                <a:solidFill>
                  <a:srgbClr val="282525"/>
                </a:solidFill>
                <a:latin typeface="Times New Roman" panose="02020603050405020304" pitchFamily="18" charset="0"/>
                <a:cs typeface="Times New Roman" panose="02020603050405020304" pitchFamily="18" charset="0"/>
              </a:rPr>
              <a:t>T</a:t>
            </a:r>
            <a:r>
              <a:rPr lang="en-US" b="0" i="0" dirty="0">
                <a:solidFill>
                  <a:srgbClr val="282525"/>
                </a:solidFill>
                <a:effectLst/>
                <a:latin typeface="Times New Roman" panose="02020603050405020304" pitchFamily="18" charset="0"/>
                <a:cs typeface="Times New Roman" panose="02020603050405020304" pitchFamily="18" charset="0"/>
              </a:rPr>
              <a:t>he forms and set expectations or program the bot to send personalized communication, review the forms and revert in case of missing information. </a:t>
            </a:r>
          </a:p>
          <a:p>
            <a:pPr marL="285750" indent="-285750" algn="l">
              <a:buFont typeface="Wingdings" panose="05000000000000000000" pitchFamily="2" charset="2"/>
              <a:buChar char="v"/>
            </a:pPr>
            <a:r>
              <a:rPr lang="en-US" b="0" i="0" dirty="0">
                <a:solidFill>
                  <a:srgbClr val="282525"/>
                </a:solidFill>
                <a:effectLst/>
                <a:latin typeface="Times New Roman" panose="02020603050405020304" pitchFamily="18" charset="0"/>
                <a:cs typeface="Times New Roman" panose="02020603050405020304" pitchFamily="18" charset="0"/>
              </a:rPr>
              <a:t>This is a step towards creating an emotional connection between the employee and the company.</a:t>
            </a:r>
          </a:p>
          <a:p>
            <a:pPr marL="285750" indent="-285750" algn="l">
              <a:buFont typeface="Wingdings" panose="05000000000000000000" pitchFamily="2" charset="2"/>
              <a:buChar char="v"/>
            </a:pPr>
            <a:endParaRPr lang="en-US" dirty="0">
              <a:solidFill>
                <a:srgbClr val="282525"/>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v"/>
            </a:pPr>
            <a:endParaRPr lang="en-US" b="0" i="0" dirty="0">
              <a:solidFill>
                <a:srgbClr val="282525"/>
              </a:solidFill>
              <a:effectLst/>
              <a:latin typeface="Times New Roman" panose="02020603050405020304" pitchFamily="18" charset="0"/>
              <a:cs typeface="Times New Roman" panose="02020603050405020304" pitchFamily="18" charset="0"/>
            </a:endParaRPr>
          </a:p>
          <a:p>
            <a:pPr algn="l"/>
            <a:r>
              <a:rPr lang="en-US" b="0" i="0" dirty="0">
                <a:solidFill>
                  <a:srgbClr val="5A3B8C"/>
                </a:solidFill>
                <a:effectLst/>
                <a:latin typeface="Arvo"/>
              </a:rPr>
              <a:t>3. Waiting Period and Joining</a:t>
            </a:r>
          </a:p>
          <a:p>
            <a:pPr algn="l"/>
            <a:endParaRPr lang="en-US" b="0" i="0" dirty="0">
              <a:solidFill>
                <a:srgbClr val="5A3B8C"/>
              </a:solidFill>
              <a:effectLst/>
              <a:latin typeface="Arvo"/>
            </a:endParaRPr>
          </a:p>
          <a:p>
            <a:pPr marL="285750" indent="-285750" algn="l">
              <a:buFont typeface="Wingdings" panose="05000000000000000000" pitchFamily="2" charset="2"/>
              <a:buChar char="v"/>
            </a:pPr>
            <a:r>
              <a:rPr lang="en-US" b="0" i="0" dirty="0">
                <a:solidFill>
                  <a:srgbClr val="282525"/>
                </a:solidFill>
                <a:effectLst/>
                <a:latin typeface="Times New Roman" panose="02020603050405020304" pitchFamily="18" charset="0"/>
                <a:cs typeface="Times New Roman" panose="02020603050405020304" pitchFamily="18" charset="0"/>
              </a:rPr>
              <a:t>Accepting the offer letter is just a formality and does not confirm if the employee will join.</a:t>
            </a:r>
          </a:p>
          <a:p>
            <a:pPr marL="285750" indent="-285750" algn="l">
              <a:buFont typeface="Wingdings" panose="05000000000000000000" pitchFamily="2" charset="2"/>
              <a:buChar char="v"/>
            </a:pPr>
            <a:r>
              <a:rPr lang="en-US" b="0" i="0" dirty="0">
                <a:solidFill>
                  <a:srgbClr val="282525"/>
                </a:solidFill>
                <a:effectLst/>
                <a:latin typeface="Times New Roman" panose="02020603050405020304" pitchFamily="18" charset="0"/>
                <a:cs typeface="Times New Roman" panose="02020603050405020304" pitchFamily="18" charset="0"/>
              </a:rPr>
              <a:t> During the waiting period, the bot can build a good rapport with the future employee by checking on them regularly.</a:t>
            </a:r>
          </a:p>
          <a:p>
            <a:pPr marL="285750" indent="-285750" algn="l">
              <a:buFont typeface="Wingdings" panose="05000000000000000000" pitchFamily="2" charset="2"/>
              <a:buChar char="v"/>
            </a:pPr>
            <a:r>
              <a:rPr lang="en-US" b="0" i="0" dirty="0">
                <a:solidFill>
                  <a:srgbClr val="282525"/>
                </a:solidFill>
                <a:effectLst/>
                <a:latin typeface="Times New Roman" panose="02020603050405020304" pitchFamily="18" charset="0"/>
                <a:cs typeface="Times New Roman" panose="02020603050405020304" pitchFamily="18" charset="0"/>
              </a:rPr>
              <a:t> During the day of joining, these bots can assist the HR managers to create a welcoming and comfortable environment by gathering all the information in the employee onboarding checklist.</a:t>
            </a:r>
          </a:p>
        </p:txBody>
      </p:sp>
    </p:spTree>
    <p:extLst>
      <p:ext uri="{BB962C8B-B14F-4D97-AF65-F5344CB8AC3E}">
        <p14:creationId xmlns:p14="http://schemas.microsoft.com/office/powerpoint/2010/main" val="6572071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8E272A-4D8B-435D-B0D0-7857E43B356A}"/>
              </a:ext>
            </a:extLst>
          </p:cNvPr>
          <p:cNvSpPr txBox="1"/>
          <p:nvPr/>
        </p:nvSpPr>
        <p:spPr>
          <a:xfrm>
            <a:off x="720090" y="953691"/>
            <a:ext cx="8629650" cy="4247317"/>
          </a:xfrm>
          <a:prstGeom prst="rect">
            <a:avLst/>
          </a:prstGeom>
          <a:noFill/>
        </p:spPr>
        <p:txBody>
          <a:bodyPr wrap="square">
            <a:spAutoFit/>
          </a:bodyPr>
          <a:lstStyle/>
          <a:p>
            <a:pPr algn="l"/>
            <a:r>
              <a:rPr lang="en-US" b="0" i="0" dirty="0">
                <a:solidFill>
                  <a:srgbClr val="5A3B8C"/>
                </a:solidFill>
                <a:effectLst/>
                <a:latin typeface="Arvo"/>
              </a:rPr>
              <a:t>4. Inter-department Coordinating</a:t>
            </a:r>
          </a:p>
          <a:p>
            <a:pPr algn="l"/>
            <a:endParaRPr lang="en-US" b="0" i="0" dirty="0">
              <a:solidFill>
                <a:srgbClr val="5A3B8C"/>
              </a:solidFill>
              <a:effectLst/>
              <a:latin typeface="Arvo"/>
            </a:endParaRPr>
          </a:p>
          <a:p>
            <a:pPr marL="285750" indent="-285750" algn="l">
              <a:buFont typeface="Wingdings" panose="05000000000000000000" pitchFamily="2" charset="2"/>
              <a:buChar char="§"/>
            </a:pPr>
            <a:r>
              <a:rPr lang="en-US" b="0" i="0" dirty="0">
                <a:solidFill>
                  <a:srgbClr val="282525"/>
                </a:solidFill>
                <a:effectLst/>
                <a:latin typeface="Times New Roman" panose="02020603050405020304" pitchFamily="18" charset="0"/>
                <a:cs typeface="Times New Roman" panose="02020603050405020304" pitchFamily="18" charset="0"/>
              </a:rPr>
              <a:t>The bots can send notifications to various departments, including the IT and finance, about the start date of the new hire and required actions to be taken.</a:t>
            </a:r>
          </a:p>
          <a:p>
            <a:pPr marL="285750" indent="-285750" algn="l">
              <a:buFont typeface="Wingdings" panose="05000000000000000000" pitchFamily="2" charset="2"/>
              <a:buChar char="§"/>
            </a:pPr>
            <a:r>
              <a:rPr lang="en-US" b="0" i="0" dirty="0">
                <a:solidFill>
                  <a:srgbClr val="282525"/>
                </a:solidFill>
                <a:effectLst/>
                <a:latin typeface="Times New Roman" panose="02020603050405020304" pitchFamily="18" charset="0"/>
                <a:cs typeface="Times New Roman" panose="02020603050405020304" pitchFamily="18" charset="0"/>
              </a:rPr>
              <a:t> It can also schedule an orientation session of the new hire with various teams and peers.</a:t>
            </a:r>
          </a:p>
          <a:p>
            <a:pPr algn="l"/>
            <a:endParaRPr lang="en-US" dirty="0">
              <a:solidFill>
                <a:srgbClr val="5A3B8C"/>
              </a:solidFill>
              <a:latin typeface="Arvo"/>
            </a:endParaRPr>
          </a:p>
          <a:p>
            <a:pPr algn="l"/>
            <a:endParaRPr lang="en-US" b="0" i="0" dirty="0">
              <a:solidFill>
                <a:srgbClr val="5A3B8C"/>
              </a:solidFill>
              <a:effectLst/>
              <a:latin typeface="Arvo"/>
            </a:endParaRPr>
          </a:p>
          <a:p>
            <a:pPr algn="l"/>
            <a:r>
              <a:rPr lang="en-US" b="0" i="0" dirty="0">
                <a:solidFill>
                  <a:srgbClr val="5A3B8C"/>
                </a:solidFill>
                <a:effectLst/>
                <a:latin typeface="Arvo"/>
              </a:rPr>
              <a:t>5. Training and orientation</a:t>
            </a:r>
          </a:p>
          <a:p>
            <a:pPr algn="l"/>
            <a:endParaRPr lang="en-US" b="0" i="0" dirty="0">
              <a:solidFill>
                <a:srgbClr val="5A3B8C"/>
              </a:solidFill>
              <a:effectLst/>
              <a:latin typeface="Arvo"/>
            </a:endParaRPr>
          </a:p>
          <a:p>
            <a:pPr marL="285750" indent="-285750" algn="l">
              <a:buFont typeface="Wingdings" panose="05000000000000000000" pitchFamily="2" charset="2"/>
              <a:buChar char="§"/>
            </a:pPr>
            <a:r>
              <a:rPr lang="en-US" b="0" i="0" dirty="0">
                <a:solidFill>
                  <a:srgbClr val="282525"/>
                </a:solidFill>
                <a:effectLst/>
                <a:latin typeface="Times New Roman" panose="02020603050405020304" pitchFamily="18" charset="0"/>
                <a:cs typeface="Times New Roman" panose="02020603050405020304" pitchFamily="18" charset="0"/>
              </a:rPr>
              <a:t>The bot can block calendars of the required employees for a smoother orientation process.</a:t>
            </a:r>
          </a:p>
          <a:p>
            <a:pPr marL="285750" indent="-285750" algn="l">
              <a:buFont typeface="Wingdings" panose="05000000000000000000" pitchFamily="2" charset="2"/>
              <a:buChar char="§"/>
            </a:pPr>
            <a:r>
              <a:rPr lang="en-US" b="0" i="0" dirty="0">
                <a:solidFill>
                  <a:srgbClr val="282525"/>
                </a:solidFill>
                <a:effectLst/>
                <a:latin typeface="Times New Roman" panose="02020603050405020304" pitchFamily="18" charset="0"/>
                <a:cs typeface="Times New Roman" panose="02020603050405020304" pitchFamily="18" charset="0"/>
              </a:rPr>
              <a:t>It allows the manager to set role-based goals and assign relevant training for the new employees. </a:t>
            </a:r>
          </a:p>
          <a:p>
            <a:pPr marL="285750" indent="-285750" algn="l">
              <a:buFont typeface="Wingdings" panose="05000000000000000000" pitchFamily="2" charset="2"/>
              <a:buChar char="§"/>
            </a:pPr>
            <a:r>
              <a:rPr lang="en-US" b="0" i="0" dirty="0">
                <a:solidFill>
                  <a:srgbClr val="282525"/>
                </a:solidFill>
                <a:effectLst/>
                <a:latin typeface="Times New Roman" panose="02020603050405020304" pitchFamily="18" charset="0"/>
                <a:cs typeface="Times New Roman" panose="02020603050405020304" pitchFamily="18" charset="0"/>
              </a:rPr>
              <a:t>It can also send a list of training that the employee needs to finish to complete their orientation and keep sending regular reminders until they are complete.</a:t>
            </a:r>
          </a:p>
        </p:txBody>
      </p:sp>
    </p:spTree>
    <p:extLst>
      <p:ext uri="{BB962C8B-B14F-4D97-AF65-F5344CB8AC3E}">
        <p14:creationId xmlns:p14="http://schemas.microsoft.com/office/powerpoint/2010/main" val="34165288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24F16E49-5806-4E56-AD53-FEA1C7F60E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 y="514350"/>
            <a:ext cx="8637270" cy="5097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380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What is RPA: An Introduction and Career Possibilities">
            <a:extLst>
              <a:ext uri="{FF2B5EF4-FFF2-40B4-BE49-F238E27FC236}">
                <a16:creationId xmlns:a16="http://schemas.microsoft.com/office/drawing/2014/main" id="{4F5FAA18-5D6E-41A5-997E-16D4743488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 y="228600"/>
            <a:ext cx="8926830" cy="538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858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C0CB-FD74-422E-954F-0B39FE92F26F}"/>
              </a:ext>
            </a:extLst>
          </p:cNvPr>
          <p:cNvSpPr>
            <a:spLocks noGrp="1"/>
          </p:cNvSpPr>
          <p:nvPr>
            <p:ph type="title"/>
          </p:nvPr>
        </p:nvSpPr>
        <p:spPr>
          <a:xfrm>
            <a:off x="0" y="-182087"/>
            <a:ext cx="7861141" cy="1143000"/>
          </a:xfrm>
        </p:spPr>
        <p:txBody>
          <a:bodyPr>
            <a:normAutofit/>
          </a:bodyPr>
          <a:lstStyle/>
          <a:p>
            <a:r>
              <a:rPr lang="en-IN" sz="3200" dirty="0">
                <a:solidFill>
                  <a:schemeClr val="accent2"/>
                </a:solidFill>
                <a:latin typeface="Times New Roman" panose="02020603050405020304" pitchFamily="18" charset="0"/>
                <a:cs typeface="Times New Roman" panose="02020603050405020304" pitchFamily="18" charset="0"/>
              </a:rPr>
              <a:t>         </a:t>
            </a:r>
            <a:r>
              <a:rPr lang="en-IN" sz="3200" dirty="0">
                <a:solidFill>
                  <a:srgbClr val="7030A0"/>
                </a:solidFill>
                <a:latin typeface="Times New Roman" panose="02020603050405020304" pitchFamily="18" charset="0"/>
                <a:cs typeface="Times New Roman" panose="02020603050405020304" pitchFamily="18" charset="0"/>
              </a:rPr>
              <a:t>4.4  Deployment view</a:t>
            </a:r>
            <a:br>
              <a:rPr lang="en-IN" sz="3200" dirty="0">
                <a:solidFill>
                  <a:schemeClr val="accent2"/>
                </a:solidFill>
                <a:latin typeface="Times New Roman" panose="02020603050405020304" pitchFamily="18" charset="0"/>
                <a:cs typeface="Times New Roman" panose="02020603050405020304" pitchFamily="18" charset="0"/>
              </a:rPr>
            </a:br>
            <a:r>
              <a:rPr lang="en-IN" sz="3200" dirty="0">
                <a:solidFill>
                  <a:schemeClr val="accent2"/>
                </a:solidFill>
                <a:latin typeface="Times New Roman" panose="02020603050405020304" pitchFamily="18" charset="0"/>
                <a:cs typeface="Times New Roman" panose="02020603050405020304" pitchFamily="18" charset="0"/>
              </a:rPr>
              <a:t>RPA Design Phase &amp; Architecture</a:t>
            </a:r>
          </a:p>
        </p:txBody>
      </p:sp>
      <p:pic>
        <p:nvPicPr>
          <p:cNvPr id="6146" name="Picture 2" descr="Rpa Design Phase Image 2">
            <a:extLst>
              <a:ext uri="{FF2B5EF4-FFF2-40B4-BE49-F238E27FC236}">
                <a16:creationId xmlns:a16="http://schemas.microsoft.com/office/drawing/2014/main" id="{CF5D8230-6E3C-4D67-98F4-BEFBD5AEA3E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078" t="4099" r="4224" b="3484"/>
          <a:stretch/>
        </p:blipFill>
        <p:spPr bwMode="auto">
          <a:xfrm>
            <a:off x="4893947" y="869473"/>
            <a:ext cx="4491991" cy="5302727"/>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3BBBB455-4739-4FB8-933E-9260652268F7}"/>
              </a:ext>
            </a:extLst>
          </p:cNvPr>
          <p:cNvSpPr>
            <a:spLocks noGrp="1"/>
          </p:cNvSpPr>
          <p:nvPr>
            <p:ph type="body" sz="half" idx="2"/>
          </p:nvPr>
        </p:nvSpPr>
        <p:spPr>
          <a:xfrm>
            <a:off x="148589" y="1018063"/>
            <a:ext cx="4903470" cy="4520248"/>
          </a:xfrm>
        </p:spPr>
        <p:txBody>
          <a:bodyPr>
            <a:normAutofit/>
          </a:bodyPr>
          <a:lstStyle/>
          <a:p>
            <a:r>
              <a:rPr lang="en-US" sz="1800" b="1" i="0" dirty="0">
                <a:solidFill>
                  <a:srgbClr val="FF0066"/>
                </a:solidFill>
                <a:effectLst/>
                <a:latin typeface="Times New Roman" panose="02020603050405020304" pitchFamily="18" charset="0"/>
                <a:cs typeface="Times New Roman" panose="02020603050405020304" pitchFamily="18" charset="0"/>
              </a:rPr>
              <a:t>Process Layer</a:t>
            </a:r>
            <a:r>
              <a:rPr lang="en-US" sz="1800" b="0" i="0" dirty="0">
                <a:solidFill>
                  <a:srgbClr val="FF0066"/>
                </a:solidFill>
                <a:effectLst/>
                <a:latin typeface="Times New Roman" panose="02020603050405020304" pitchFamily="18" charset="0"/>
                <a:cs typeface="Times New Roman" panose="02020603050405020304" pitchFamily="18" charset="0"/>
              </a:rPr>
              <a:t>– </a:t>
            </a:r>
          </a:p>
          <a:p>
            <a:pPr marL="285750" indent="-285750">
              <a:buClr>
                <a:srgbClr val="FF0066"/>
              </a:buClr>
              <a:buFont typeface="Wingdings" panose="05000000000000000000" pitchFamily="2" charset="2"/>
              <a:buChar char="v"/>
            </a:pPr>
            <a:r>
              <a:rPr lang="en-US" sz="1800" b="0" i="0" dirty="0">
                <a:solidFill>
                  <a:srgbClr val="676767"/>
                </a:solidFill>
                <a:effectLst/>
                <a:latin typeface="Times New Roman" panose="02020603050405020304" pitchFamily="18" charset="0"/>
                <a:cs typeface="Times New Roman" panose="02020603050405020304" pitchFamily="18" charset="0"/>
              </a:rPr>
              <a:t>This is the business domain-specific layer containing workflow models designed by the Process SMEs for the business process and sub-processes to be automated. </a:t>
            </a:r>
          </a:p>
          <a:p>
            <a:pPr marL="285750" indent="-285750">
              <a:buClr>
                <a:srgbClr val="FF0066"/>
              </a:buClr>
              <a:buFont typeface="Wingdings" panose="05000000000000000000" pitchFamily="2" charset="2"/>
              <a:buChar char="v"/>
            </a:pPr>
            <a:r>
              <a:rPr lang="en-US" sz="1800" b="0" i="0" dirty="0">
                <a:solidFill>
                  <a:srgbClr val="676767"/>
                </a:solidFill>
                <a:effectLst/>
                <a:latin typeface="Times New Roman" panose="02020603050405020304" pitchFamily="18" charset="0"/>
                <a:cs typeface="Times New Roman" panose="02020603050405020304" pitchFamily="18" charset="0"/>
              </a:rPr>
              <a:t>Process models can be developed within an RPA tool, or developed outside and imported into an RPA tool. </a:t>
            </a:r>
          </a:p>
          <a:p>
            <a:pPr marL="285750" indent="-285750">
              <a:buClr>
                <a:srgbClr val="FF0066"/>
              </a:buClr>
              <a:buFont typeface="Wingdings" panose="05000000000000000000" pitchFamily="2" charset="2"/>
              <a:buChar char="v"/>
            </a:pPr>
            <a:r>
              <a:rPr lang="en-US" sz="1800" b="0" i="0" dirty="0">
                <a:solidFill>
                  <a:srgbClr val="676767"/>
                </a:solidFill>
                <a:effectLst/>
                <a:latin typeface="Times New Roman" panose="02020603050405020304" pitchFamily="18" charset="0"/>
                <a:cs typeface="Times New Roman" panose="02020603050405020304" pitchFamily="18" charset="0"/>
              </a:rPr>
              <a:t>They can be developed with the help of other techniques such as Process mining</a:t>
            </a:r>
            <a:endParaRPr lang="en-IN" sz="18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D119553-8E92-42FE-BE05-62CBE0F786DC}"/>
              </a:ext>
            </a:extLst>
          </p:cNvPr>
          <p:cNvSpPr txBox="1"/>
          <p:nvPr/>
        </p:nvSpPr>
        <p:spPr>
          <a:xfrm>
            <a:off x="228599" y="4347809"/>
            <a:ext cx="4743450" cy="2862322"/>
          </a:xfrm>
          <a:prstGeom prst="rect">
            <a:avLst/>
          </a:prstGeom>
          <a:noFill/>
        </p:spPr>
        <p:txBody>
          <a:bodyPr wrap="square">
            <a:spAutoFit/>
          </a:bodyPr>
          <a:lstStyle/>
          <a:p>
            <a:r>
              <a:rPr lang="en-US" b="1" i="0" dirty="0">
                <a:solidFill>
                  <a:srgbClr val="00B0F0"/>
                </a:solidFill>
                <a:effectLst/>
                <a:latin typeface="Times New Roman" panose="02020603050405020304" pitchFamily="18" charset="0"/>
                <a:cs typeface="Times New Roman" panose="02020603050405020304" pitchFamily="18" charset="0"/>
              </a:rPr>
              <a:t>Application Layer-</a:t>
            </a:r>
          </a:p>
          <a:p>
            <a:pPr marL="285750" indent="-285750">
              <a:buClr>
                <a:srgbClr val="00B0F0"/>
              </a:buClr>
              <a:buFont typeface="Wingdings" panose="05000000000000000000" pitchFamily="2" charset="2"/>
              <a:buChar char="Ø"/>
            </a:pPr>
            <a:r>
              <a:rPr lang="en-US" b="0" i="0" dirty="0">
                <a:solidFill>
                  <a:srgbClr val="676767"/>
                </a:solidFill>
                <a:effectLst/>
                <a:latin typeface="Times New Roman" panose="02020603050405020304" pitchFamily="18" charset="0"/>
                <a:cs typeface="Times New Roman" panose="02020603050405020304" pitchFamily="18" charset="0"/>
              </a:rPr>
              <a:t> This is the automation implementation layer grouped by application-level tasks .</a:t>
            </a:r>
          </a:p>
          <a:p>
            <a:pPr marL="285750" indent="-285750">
              <a:buClr>
                <a:srgbClr val="00B0F0"/>
              </a:buClr>
              <a:buFont typeface="Wingdings" panose="05000000000000000000" pitchFamily="2" charset="2"/>
              <a:buChar char="Ø"/>
            </a:pPr>
            <a:r>
              <a:rPr lang="en-US" dirty="0">
                <a:solidFill>
                  <a:srgbClr val="676767"/>
                </a:solidFill>
                <a:latin typeface="Times New Roman" panose="02020603050405020304" pitchFamily="18" charset="0"/>
                <a:cs typeface="Times New Roman" panose="02020603050405020304" pitchFamily="18" charset="0"/>
              </a:rPr>
              <a:t>C</a:t>
            </a:r>
            <a:r>
              <a:rPr lang="en-US" b="0" i="0" dirty="0">
                <a:solidFill>
                  <a:srgbClr val="676767"/>
                </a:solidFill>
                <a:effectLst/>
                <a:latin typeface="Times New Roman" panose="02020603050405020304" pitchFamily="18" charset="0"/>
                <a:cs typeface="Times New Roman" panose="02020603050405020304" pitchFamily="18" charset="0"/>
              </a:rPr>
              <a:t>an be developed by business users or automation developers as low-code to medium code solution, and depending upon the complexity of the automation via UI or API interfaces</a:t>
            </a:r>
            <a:r>
              <a:rPr lang="en-US" dirty="0">
                <a:solidFill>
                  <a:srgbClr val="676767"/>
                </a:solidFill>
                <a:latin typeface="Times New Roman" panose="02020603050405020304" pitchFamily="18" charset="0"/>
                <a:cs typeface="Times New Roman" panose="02020603050405020304" pitchFamily="18" charset="0"/>
              </a:rPr>
              <a:t>.</a:t>
            </a:r>
          </a:p>
          <a:p>
            <a:pPr>
              <a:buClr>
                <a:srgbClr val="00B0F0"/>
              </a:buClr>
            </a:pPr>
            <a:r>
              <a:rPr lang="en-US" b="0" i="0" dirty="0">
                <a:solidFill>
                  <a:srgbClr val="676767"/>
                </a:solidFill>
                <a:effectLst/>
                <a:latin typeface="korolev"/>
              </a:rPr>
              <a:t> </a:t>
            </a:r>
          </a:p>
          <a:p>
            <a:endParaRPr lang="en-IN" dirty="0"/>
          </a:p>
        </p:txBody>
      </p:sp>
    </p:spTree>
    <p:extLst>
      <p:ext uri="{BB962C8B-B14F-4D97-AF65-F5344CB8AC3E}">
        <p14:creationId xmlns:p14="http://schemas.microsoft.com/office/powerpoint/2010/main" val="9955179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9E0DA-7345-44FB-8BDE-49E94D806849}"/>
              </a:ext>
            </a:extLst>
          </p:cNvPr>
          <p:cNvSpPr txBox="1"/>
          <p:nvPr/>
        </p:nvSpPr>
        <p:spPr>
          <a:xfrm>
            <a:off x="274320" y="117693"/>
            <a:ext cx="9418320" cy="6740307"/>
          </a:xfrm>
          <a:prstGeom prst="rect">
            <a:avLst/>
          </a:prstGeom>
          <a:noFill/>
        </p:spPr>
        <p:txBody>
          <a:bodyPr wrap="square">
            <a:spAutoFit/>
          </a:bodyPr>
          <a:lstStyle/>
          <a:p>
            <a:pPr algn="l"/>
            <a:r>
              <a:rPr lang="en-US" b="1" i="0" dirty="0">
                <a:solidFill>
                  <a:srgbClr val="00B050"/>
                </a:solidFill>
                <a:effectLst/>
                <a:latin typeface="Times New Roman" panose="02020603050405020304" pitchFamily="18" charset="0"/>
                <a:cs typeface="Times New Roman" panose="02020603050405020304" pitchFamily="18" charset="0"/>
              </a:rPr>
              <a:t>Integration Layer-</a:t>
            </a:r>
          </a:p>
          <a:p>
            <a:pPr algn="l"/>
            <a:endParaRPr lang="en-US" b="1" i="0" dirty="0">
              <a:solidFill>
                <a:srgbClr val="00B050"/>
              </a:solidFill>
              <a:effectLst/>
              <a:latin typeface="Times New Roman" panose="02020603050405020304" pitchFamily="18" charset="0"/>
              <a:cs typeface="Times New Roman" panose="02020603050405020304" pitchFamily="18" charset="0"/>
            </a:endParaRPr>
          </a:p>
          <a:p>
            <a:pPr marL="285750" indent="-285750" algn="l">
              <a:buClr>
                <a:srgbClr val="00B050"/>
              </a:buClr>
              <a:buFont typeface="Wingdings" panose="05000000000000000000" pitchFamily="2" charset="2"/>
              <a:buChar char="q"/>
            </a:pPr>
            <a:r>
              <a:rPr lang="en-US" b="1" i="0" dirty="0">
                <a:solidFill>
                  <a:srgbClr val="676767"/>
                </a:solidFill>
                <a:effectLst/>
                <a:latin typeface="Times New Roman" panose="02020603050405020304" pitchFamily="18" charset="0"/>
                <a:cs typeface="Times New Roman" panose="02020603050405020304" pitchFamily="18" charset="0"/>
              </a:rPr>
              <a:t> </a:t>
            </a:r>
            <a:r>
              <a:rPr lang="en-US" b="0" i="0" dirty="0">
                <a:solidFill>
                  <a:srgbClr val="676767"/>
                </a:solidFill>
                <a:effectLst/>
                <a:latin typeface="Times New Roman" panose="02020603050405020304" pitchFamily="18" charset="0"/>
                <a:cs typeface="Times New Roman" panose="02020603050405020304" pitchFamily="18" charset="0"/>
              </a:rPr>
              <a:t>This is the automation implementation layer which integrates with other technologies needed to solve specific automation problems.</a:t>
            </a:r>
          </a:p>
          <a:p>
            <a:pPr algn="l">
              <a:buClr>
                <a:srgbClr val="00B050"/>
              </a:buClr>
            </a:pPr>
            <a:r>
              <a:rPr lang="en-US" b="0" i="0" dirty="0">
                <a:solidFill>
                  <a:srgbClr val="676767"/>
                </a:solidFill>
                <a:effectLst/>
                <a:latin typeface="Times New Roman" panose="02020603050405020304" pitchFamily="18" charset="0"/>
                <a:cs typeface="Times New Roman" panose="02020603050405020304" pitchFamily="18" charset="0"/>
              </a:rPr>
              <a:t> </a:t>
            </a:r>
          </a:p>
          <a:p>
            <a:pPr marL="285750" indent="-285750" algn="l">
              <a:buClr>
                <a:srgbClr val="00B050"/>
              </a:buClr>
              <a:buFont typeface="Wingdings" panose="05000000000000000000" pitchFamily="2" charset="2"/>
              <a:buChar char="q"/>
            </a:pPr>
            <a:r>
              <a:rPr lang="en-US" b="0" i="0" dirty="0">
                <a:solidFill>
                  <a:srgbClr val="676767"/>
                </a:solidFill>
                <a:effectLst/>
                <a:latin typeface="Times New Roman" panose="02020603050405020304" pitchFamily="18" charset="0"/>
                <a:cs typeface="Times New Roman" panose="02020603050405020304" pitchFamily="18" charset="0"/>
              </a:rPr>
              <a:t>Other technologies such as Machine Learning Models are available pre-trained from external vendors or custom-built internally, integrating RPA with physical devices such as IoT, a mobile device, or a Chatbot.</a:t>
            </a:r>
          </a:p>
          <a:p>
            <a:pPr marL="285750" indent="-285750" algn="l">
              <a:buClr>
                <a:srgbClr val="00B050"/>
              </a:buClr>
              <a:buFont typeface="Wingdings" panose="05000000000000000000" pitchFamily="2" charset="2"/>
              <a:buChar char="q"/>
            </a:pPr>
            <a:endParaRPr lang="en-US" b="0" i="0" dirty="0">
              <a:solidFill>
                <a:srgbClr val="676767"/>
              </a:solidFill>
              <a:effectLst/>
              <a:latin typeface="Times New Roman" panose="02020603050405020304" pitchFamily="18" charset="0"/>
              <a:cs typeface="Times New Roman" panose="02020603050405020304" pitchFamily="18" charset="0"/>
            </a:endParaRPr>
          </a:p>
          <a:p>
            <a:pPr marL="285750" indent="-285750" algn="l">
              <a:buClr>
                <a:srgbClr val="00B050"/>
              </a:buClr>
              <a:buFont typeface="Wingdings" panose="05000000000000000000" pitchFamily="2" charset="2"/>
              <a:buChar char="q"/>
            </a:pPr>
            <a:r>
              <a:rPr lang="en-US" b="0" i="0" dirty="0">
                <a:solidFill>
                  <a:srgbClr val="676767"/>
                </a:solidFill>
                <a:effectLst/>
                <a:latin typeface="Times New Roman" panose="02020603050405020304" pitchFamily="18" charset="0"/>
                <a:cs typeface="Times New Roman" panose="02020603050405020304" pitchFamily="18" charset="0"/>
              </a:rPr>
              <a:t>Integrations can be built by automation developers extending the RPA tool with custom libraries or consuming third party solutions.</a:t>
            </a:r>
          </a:p>
          <a:p>
            <a:pPr marL="285750" indent="-285750" algn="l">
              <a:buClr>
                <a:srgbClr val="00B050"/>
              </a:buClr>
              <a:buFont typeface="Wingdings" panose="05000000000000000000" pitchFamily="2" charset="2"/>
              <a:buChar char="q"/>
            </a:pPr>
            <a:endParaRPr lang="en-US" dirty="0">
              <a:solidFill>
                <a:srgbClr val="676767"/>
              </a:solidFill>
              <a:latin typeface="Times New Roman" panose="02020603050405020304" pitchFamily="18" charset="0"/>
              <a:cs typeface="Times New Roman" panose="02020603050405020304" pitchFamily="18" charset="0"/>
            </a:endParaRPr>
          </a:p>
          <a:p>
            <a:pPr algn="l"/>
            <a:r>
              <a:rPr lang="en-US" b="1" i="0" dirty="0">
                <a:solidFill>
                  <a:srgbClr val="676767"/>
                </a:solidFill>
                <a:effectLst/>
                <a:latin typeface="Times New Roman" panose="02020603050405020304" pitchFamily="18" charset="0"/>
                <a:cs typeface="Times New Roman" panose="02020603050405020304" pitchFamily="18" charset="0"/>
              </a:rPr>
              <a:t>Tool Layer- </a:t>
            </a:r>
          </a:p>
          <a:p>
            <a:pPr algn="l"/>
            <a:endParaRPr lang="en-US" b="1" i="0" dirty="0">
              <a:solidFill>
                <a:srgbClr val="676767"/>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676767"/>
                </a:solidFill>
                <a:effectLst/>
                <a:latin typeface="Times New Roman" panose="02020603050405020304" pitchFamily="18" charset="0"/>
                <a:cs typeface="Times New Roman" panose="02020603050405020304" pitchFamily="18" charset="0"/>
              </a:rPr>
              <a:t>This is the foundational layer provided by the RPA tool vendor as part of the tool offering.</a:t>
            </a:r>
          </a:p>
          <a:p>
            <a:pPr marL="285750" indent="-285750" algn="l">
              <a:buFont typeface="Wingdings" panose="05000000000000000000" pitchFamily="2" charset="2"/>
              <a:buChar char="ü"/>
            </a:pPr>
            <a:endParaRPr lang="en-US" b="0" i="0" dirty="0">
              <a:solidFill>
                <a:srgbClr val="676767"/>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676767"/>
                </a:solidFill>
                <a:effectLst/>
                <a:latin typeface="Times New Roman" panose="02020603050405020304" pitchFamily="18" charset="0"/>
                <a:cs typeface="Times New Roman" panose="02020603050405020304" pitchFamily="18" charset="0"/>
              </a:rPr>
              <a:t> This comes in the form of a low-level pre-built library, to be able to automate on different application surface technologies such as Web, Desktop, Citrix, Java, and SAP.</a:t>
            </a:r>
          </a:p>
          <a:p>
            <a:pPr marL="285750" indent="-285750" algn="l">
              <a:buFont typeface="Wingdings" panose="05000000000000000000" pitchFamily="2" charset="2"/>
              <a:buChar char="ü"/>
            </a:pPr>
            <a:endParaRPr lang="en-US" b="0" i="0" dirty="0">
              <a:solidFill>
                <a:srgbClr val="676767"/>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ü"/>
            </a:pPr>
            <a:r>
              <a:rPr lang="en-US" b="0" i="0" dirty="0">
                <a:solidFill>
                  <a:srgbClr val="676767"/>
                </a:solidFill>
                <a:effectLst/>
                <a:latin typeface="Times New Roman" panose="02020603050405020304" pitchFamily="18" charset="0"/>
                <a:cs typeface="Times New Roman" panose="02020603050405020304" pitchFamily="18" charset="0"/>
              </a:rPr>
              <a:t> It also comes in the form of API technologies such as REST or SOAP and be able to automate simple tasks on desktop applications such as MS Office apps, PDFs, Notepad, Files and Database.</a:t>
            </a:r>
          </a:p>
          <a:p>
            <a:br>
              <a:rPr lang="en-US" dirty="0"/>
            </a:br>
            <a:endParaRPr lang="en-IN" dirty="0"/>
          </a:p>
        </p:txBody>
      </p:sp>
    </p:spTree>
    <p:extLst>
      <p:ext uri="{BB962C8B-B14F-4D97-AF65-F5344CB8AC3E}">
        <p14:creationId xmlns:p14="http://schemas.microsoft.com/office/powerpoint/2010/main" val="2615914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F2C4D-A092-4253-87EE-617AC71AA3DC}"/>
              </a:ext>
            </a:extLst>
          </p:cNvPr>
          <p:cNvSpPr>
            <a:spLocks noGrp="1"/>
          </p:cNvSpPr>
          <p:nvPr>
            <p:ph type="title"/>
          </p:nvPr>
        </p:nvSpPr>
        <p:spPr>
          <a:xfrm>
            <a:off x="712470" y="91598"/>
            <a:ext cx="10515600" cy="1325563"/>
          </a:xfrm>
        </p:spPr>
        <p:txBody>
          <a:bodyPr/>
          <a:lstStyle/>
          <a:p>
            <a:r>
              <a:rPr lang="en-IN" dirty="0">
                <a:solidFill>
                  <a:srgbClr val="00B050"/>
                </a:solidFill>
                <a:latin typeface="Times New Roman" panose="02020603050405020304" pitchFamily="18" charset="0"/>
                <a:cs typeface="Times New Roman" panose="02020603050405020304" pitchFamily="18" charset="0"/>
              </a:rPr>
              <a:t>5.Alternative Solutions considered</a:t>
            </a:r>
          </a:p>
        </p:txBody>
      </p:sp>
      <p:sp>
        <p:nvSpPr>
          <p:cNvPr id="4" name="TextBox 3">
            <a:extLst>
              <a:ext uri="{FF2B5EF4-FFF2-40B4-BE49-F238E27FC236}">
                <a16:creationId xmlns:a16="http://schemas.microsoft.com/office/drawing/2014/main" id="{1EBE8DDD-C3F3-4059-82D8-B3E1E22DDEA4}"/>
              </a:ext>
            </a:extLst>
          </p:cNvPr>
          <p:cNvSpPr txBox="1"/>
          <p:nvPr/>
        </p:nvSpPr>
        <p:spPr>
          <a:xfrm>
            <a:off x="6219825" y="758596"/>
            <a:ext cx="3484245" cy="6186309"/>
          </a:xfrm>
          <a:prstGeom prst="rect">
            <a:avLst/>
          </a:prstGeom>
          <a:noFill/>
        </p:spPr>
        <p:txBody>
          <a:bodyPr wrap="square">
            <a:spAutoFit/>
          </a:bodyPr>
          <a:lstStyle/>
          <a:p>
            <a:pPr marL="285750" indent="-285750" algn="l">
              <a:buClr>
                <a:srgbClr val="00B05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Depending on the diversity and quality of the files, this can place high demands on the PDF software.</a:t>
            </a:r>
          </a:p>
          <a:p>
            <a:pPr marL="285750" indent="-285750" algn="l">
              <a:buClr>
                <a:srgbClr val="00B05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 Print shops receive their raw material (PDF files) from numerous companies and agencies in varying degrees of quality.</a:t>
            </a:r>
          </a:p>
          <a:p>
            <a:pPr marL="285750" indent="-285750" algn="l">
              <a:buClr>
                <a:srgbClr val="00B05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 Manual corrections should avoided in RPA, so the </a:t>
            </a:r>
            <a:r>
              <a:rPr lang="en-US" b="1" i="0" dirty="0">
                <a:solidFill>
                  <a:srgbClr val="666666"/>
                </a:solidFill>
                <a:effectLst/>
                <a:latin typeface="Times New Roman" panose="02020603050405020304" pitchFamily="18" charset="0"/>
                <a:cs typeface="Times New Roman" panose="02020603050405020304" pitchFamily="18" charset="0"/>
              </a:rPr>
              <a:t>first step</a:t>
            </a:r>
            <a:r>
              <a:rPr lang="en-US" b="0" i="0" dirty="0">
                <a:solidFill>
                  <a:srgbClr val="666666"/>
                </a:solidFill>
                <a:effectLst/>
                <a:latin typeface="Times New Roman" panose="02020603050405020304" pitchFamily="18" charset="0"/>
                <a:cs typeface="Times New Roman" panose="02020603050405020304" pitchFamily="18" charset="0"/>
              </a:rPr>
              <a:t> in most RPA processes will be the standardization of input material.</a:t>
            </a:r>
          </a:p>
          <a:p>
            <a:pPr marL="285750" indent="-285750" algn="l">
              <a:buClr>
                <a:srgbClr val="00B050"/>
              </a:buClr>
              <a:buFont typeface="Wingdings" panose="05000000000000000000" pitchFamily="2" charset="2"/>
              <a:buChar char="v"/>
            </a:pPr>
            <a:r>
              <a:rPr lang="en-US" b="0" i="0" dirty="0">
                <a:solidFill>
                  <a:srgbClr val="666666"/>
                </a:solidFill>
                <a:effectLst/>
                <a:latin typeface="Times New Roman" panose="02020603050405020304" pitchFamily="18" charset="0"/>
                <a:cs typeface="Times New Roman" panose="02020603050405020304" pitchFamily="18" charset="0"/>
              </a:rPr>
              <a:t>  Standards, such as PDF/X, are used to streamline the definition of normalization requirements: if the raw material is converted to PDF/X, subsequent steps can rely on that.</a:t>
            </a:r>
          </a:p>
          <a:p>
            <a:br>
              <a:rPr lang="en-US" dirty="0"/>
            </a:br>
            <a:endParaRPr lang="en-IN" dirty="0"/>
          </a:p>
        </p:txBody>
      </p:sp>
      <p:pic>
        <p:nvPicPr>
          <p:cNvPr id="10242" name="Picture 2">
            <a:extLst>
              <a:ext uri="{FF2B5EF4-FFF2-40B4-BE49-F238E27FC236}">
                <a16:creationId xmlns:a16="http://schemas.microsoft.com/office/drawing/2014/main" id="{C3061941-F108-4C09-AD5C-DEDE089A96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05" t="2273" r="11220" b="5028"/>
          <a:stretch/>
        </p:blipFill>
        <p:spPr bwMode="auto">
          <a:xfrm>
            <a:off x="219075" y="1074420"/>
            <a:ext cx="5876925" cy="5691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0683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AACB7C-2B56-4242-AA2E-2AF499CE5B38}"/>
              </a:ext>
            </a:extLst>
          </p:cNvPr>
          <p:cNvSpPr txBox="1"/>
          <p:nvPr/>
        </p:nvSpPr>
        <p:spPr>
          <a:xfrm>
            <a:off x="297180" y="335846"/>
            <a:ext cx="9166860" cy="5909310"/>
          </a:xfrm>
          <a:prstGeom prst="rect">
            <a:avLst/>
          </a:prstGeom>
          <a:noFill/>
        </p:spPr>
        <p:txBody>
          <a:bodyPr wrap="square">
            <a:spAutoFit/>
          </a:bodyPr>
          <a:lstStyle/>
          <a:p>
            <a:pPr algn="l"/>
            <a:r>
              <a:rPr lang="en-US" b="0" i="0" dirty="0">
                <a:solidFill>
                  <a:srgbClr val="666666"/>
                </a:solidFill>
                <a:effectLst/>
                <a:latin typeface="Source Sans Pro" panose="020B0503030403020204" pitchFamily="34" charset="0"/>
              </a:rPr>
              <a:t> </a:t>
            </a:r>
            <a:r>
              <a:rPr lang="en-US" b="0" i="0" dirty="0">
                <a:solidFill>
                  <a:srgbClr val="666666"/>
                </a:solidFill>
                <a:effectLst/>
                <a:latin typeface="Times New Roman" panose="02020603050405020304" pitchFamily="18" charset="0"/>
                <a:cs typeface="Times New Roman" panose="02020603050405020304" pitchFamily="18" charset="0"/>
              </a:rPr>
              <a:t>Normalization should be the first step – at least if the source of the data (PDF) is not always the same. That might even include the creation of PDF from other source formats:</a:t>
            </a:r>
          </a:p>
          <a:p>
            <a:pPr algn="l"/>
            <a:endParaRPr lang="en-US" b="0" i="0" dirty="0">
              <a:solidFill>
                <a:srgbClr val="666666"/>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Document conversion, office conversion.</a:t>
            </a:r>
          </a:p>
          <a:p>
            <a:pPr algn="l"/>
            <a:r>
              <a:rPr lang="en-US" b="0" i="0" dirty="0">
                <a:solidFill>
                  <a:srgbClr val="666666"/>
                </a:solidFill>
                <a:effectLst/>
                <a:latin typeface="Times New Roman" panose="02020603050405020304" pitchFamily="18" charset="0"/>
                <a:cs typeface="Times New Roman" panose="02020603050405020304" pitchFamily="18" charset="0"/>
              </a:rPr>
              <a:t>If the source is an image, OCR (Optical Character Recognition) should be applied:</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Apply OCR for scanned PDFs.</a:t>
            </a:r>
          </a:p>
          <a:p>
            <a:pPr algn="l"/>
            <a:r>
              <a:rPr lang="en-US" b="0" i="0" dirty="0">
                <a:solidFill>
                  <a:srgbClr val="666666"/>
                </a:solidFill>
                <a:effectLst/>
                <a:latin typeface="Times New Roman" panose="02020603050405020304" pitchFamily="18" charset="0"/>
                <a:cs typeface="Times New Roman" panose="02020603050405020304" pitchFamily="18" charset="0"/>
              </a:rPr>
              <a:t>Since PDF is so flexible, you would then normalize to a PDF with a certain quality. This could be based on internally developed standards, but in most cases an official standard like PDF/A leave out the development of internal standards. If needed, requirements can be adjusted to internal needs.</a:t>
            </a:r>
          </a:p>
          <a:p>
            <a:pPr algn="l"/>
            <a:endParaRPr lang="en-US" b="0" i="0" dirty="0">
              <a:solidFill>
                <a:srgbClr val="666666"/>
              </a:solidFill>
              <a:effectLst/>
              <a:latin typeface="Times New Roman" panose="02020603050405020304" pitchFamily="18" charset="0"/>
              <a:cs typeface="Times New Roman" panose="02020603050405020304" pitchFamily="18" charset="0"/>
            </a:endParaRPr>
          </a:p>
          <a:p>
            <a:pPr algn="l"/>
            <a:r>
              <a:rPr lang="en-US" b="0" i="0" dirty="0">
                <a:solidFill>
                  <a:srgbClr val="C00000"/>
                </a:solidFill>
                <a:effectLst/>
                <a:latin typeface="Times New Roman" panose="02020603050405020304" pitchFamily="18" charset="0"/>
                <a:cs typeface="Times New Roman" panose="02020603050405020304" pitchFamily="18" charset="0"/>
              </a:rPr>
              <a:t>Normalization to PDF/A-2u:</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Font embedding.</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Make sure Unicode representation is present.</a:t>
            </a:r>
          </a:p>
          <a:p>
            <a:pPr algn="l"/>
            <a:r>
              <a:rPr lang="en-US" b="0" i="0" dirty="0">
                <a:solidFill>
                  <a:srgbClr val="666666"/>
                </a:solidFill>
                <a:effectLst/>
                <a:latin typeface="Times New Roman" panose="02020603050405020304" pitchFamily="18" charset="0"/>
                <a:cs typeface="Times New Roman" panose="02020603050405020304" pitchFamily="18" charset="0"/>
              </a:rPr>
              <a:t>And then, the actual processing can take place:</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Extract text</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Embed files</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Merge files</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Split PDF pages at certain keywords</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Normalize page sizes</a:t>
            </a:r>
          </a:p>
          <a:p>
            <a:pPr algn="l">
              <a:buFont typeface="Arial" panose="020B0604020202020204" pitchFamily="34" charset="0"/>
              <a:buChar char="•"/>
            </a:pPr>
            <a:r>
              <a:rPr lang="en-US" b="0" i="0" dirty="0">
                <a:solidFill>
                  <a:srgbClr val="666666"/>
                </a:solidFill>
                <a:effectLst/>
                <a:latin typeface="Times New Roman" panose="02020603050405020304" pitchFamily="18" charset="0"/>
                <a:cs typeface="Times New Roman" panose="02020603050405020304" pitchFamily="18" charset="0"/>
              </a:rPr>
              <a:t>Add page numbers if missing</a:t>
            </a:r>
          </a:p>
        </p:txBody>
      </p:sp>
    </p:spTree>
    <p:extLst>
      <p:ext uri="{BB962C8B-B14F-4D97-AF65-F5344CB8AC3E}">
        <p14:creationId xmlns:p14="http://schemas.microsoft.com/office/powerpoint/2010/main" val="1823380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D2346-8961-4103-A914-5F9040024D51}"/>
              </a:ext>
            </a:extLst>
          </p:cNvPr>
          <p:cNvSpPr>
            <a:spLocks noGrp="1"/>
          </p:cNvSpPr>
          <p:nvPr>
            <p:ph type="title"/>
          </p:nvPr>
        </p:nvSpPr>
        <p:spPr>
          <a:xfrm>
            <a:off x="1055370" y="0"/>
            <a:ext cx="10515600" cy="1325563"/>
          </a:xfrm>
        </p:spPr>
        <p:txBody>
          <a:bodyPr>
            <a:normAutofit/>
          </a:bodyPr>
          <a:lstStyle/>
          <a:p>
            <a:r>
              <a:rPr lang="en-IN" dirty="0">
                <a:solidFill>
                  <a:srgbClr val="C00000"/>
                </a:solidFill>
                <a:latin typeface="Times New Roman" panose="02020603050405020304" pitchFamily="18" charset="0"/>
                <a:cs typeface="Times New Roman" panose="02020603050405020304" pitchFamily="18" charset="0"/>
              </a:rPr>
              <a:t>          RPA solution architecture</a:t>
            </a:r>
          </a:p>
        </p:txBody>
      </p:sp>
      <p:pic>
        <p:nvPicPr>
          <p:cNvPr id="5122" name="Picture 2" descr="rpa solution - Hot Sale">
            <a:extLst>
              <a:ext uri="{FF2B5EF4-FFF2-40B4-BE49-F238E27FC236}">
                <a16:creationId xmlns:a16="http://schemas.microsoft.com/office/drawing/2014/main" id="{10D83D37-918F-462D-827F-A43B7E932B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1" y="1120140"/>
            <a:ext cx="9349740" cy="4274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7276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00100E-2A02-4BB8-AFEB-4999CF08017E}"/>
              </a:ext>
            </a:extLst>
          </p:cNvPr>
          <p:cNvSpPr txBox="1"/>
          <p:nvPr/>
        </p:nvSpPr>
        <p:spPr>
          <a:xfrm>
            <a:off x="477202" y="79774"/>
            <a:ext cx="8929688" cy="1569660"/>
          </a:xfrm>
          <a:prstGeom prst="rect">
            <a:avLst/>
          </a:prstGeom>
          <a:noFill/>
        </p:spPr>
        <p:txBody>
          <a:bodyPr wrap="square">
            <a:spAutoFit/>
          </a:bodyPr>
          <a:lstStyle/>
          <a:p>
            <a:pPr algn="just"/>
            <a:r>
              <a:rPr lang="en-US" sz="2400" b="1" i="0" dirty="0">
                <a:solidFill>
                  <a:srgbClr val="00B050"/>
                </a:solidFill>
                <a:effectLst/>
                <a:latin typeface="Times New Roman" panose="02020603050405020304" pitchFamily="18" charset="0"/>
                <a:cs typeface="Times New Roman" panose="02020603050405020304" pitchFamily="18" charset="0"/>
              </a:rPr>
              <a:t>Application under Robotic Process Execution</a:t>
            </a:r>
          </a:p>
          <a:p>
            <a:pPr algn="just"/>
            <a:endParaRPr lang="en-US" b="0" i="0" dirty="0">
              <a:solidFill>
                <a:srgbClr val="212529"/>
              </a:solidFill>
              <a:effectLst/>
              <a:latin typeface="-apple-system"/>
            </a:endParaRPr>
          </a:p>
          <a:p>
            <a:pPr marL="285750" indent="-285750" algn="just">
              <a:buClr>
                <a:srgbClr val="FFC000"/>
              </a:buClr>
              <a:buFont typeface="Wingdings" panose="05000000000000000000" pitchFamily="2" charset="2"/>
              <a:buChar char="q"/>
            </a:pPr>
            <a:r>
              <a:rPr lang="en-US" b="0" i="0" dirty="0">
                <a:solidFill>
                  <a:srgbClr val="212529"/>
                </a:solidFill>
                <a:effectLst/>
                <a:latin typeface="Times New Roman" panose="02020603050405020304" pitchFamily="18" charset="0"/>
                <a:cs typeface="Times New Roman" panose="02020603050405020304" pitchFamily="18" charset="0"/>
              </a:rPr>
              <a:t>RPA is best suited for enterprise applications such as ERP for e.g. SAP, Siebel</a:t>
            </a:r>
            <a:r>
              <a:rPr lang="en-US" dirty="0">
                <a:solidFill>
                  <a:srgbClr val="212529"/>
                </a:solidFill>
                <a:latin typeface="Times New Roman" panose="02020603050405020304" pitchFamily="18" charset="0"/>
                <a:cs typeface="Times New Roman" panose="02020603050405020304" pitchFamily="18" charset="0"/>
              </a:rPr>
              <a:t>.</a:t>
            </a:r>
            <a:endParaRPr lang="en-US" b="0" i="0" dirty="0">
              <a:solidFill>
                <a:srgbClr val="212529"/>
              </a:solidFill>
              <a:effectLst/>
              <a:latin typeface="Times New Roman" panose="02020603050405020304" pitchFamily="18" charset="0"/>
              <a:cs typeface="Times New Roman" panose="02020603050405020304" pitchFamily="18" charset="0"/>
            </a:endParaRPr>
          </a:p>
          <a:p>
            <a:pPr marL="285750" indent="-285750" algn="just">
              <a:buClr>
                <a:srgbClr val="FFC000"/>
              </a:buClr>
              <a:buFont typeface="Wingdings" panose="05000000000000000000" pitchFamily="2" charset="2"/>
              <a:buChar char="q"/>
            </a:pPr>
            <a:r>
              <a:rPr lang="en-US" b="0" i="0" dirty="0">
                <a:solidFill>
                  <a:srgbClr val="212529"/>
                </a:solidFill>
                <a:effectLst/>
                <a:latin typeface="Times New Roman" panose="02020603050405020304" pitchFamily="18" charset="0"/>
                <a:cs typeface="Times New Roman" panose="02020603050405020304" pitchFamily="18" charset="0"/>
              </a:rPr>
              <a:t> massive data/records processing applications such as mainframes, or other similar front office CRM applications or back office administrative platforms. </a:t>
            </a:r>
          </a:p>
        </p:txBody>
      </p:sp>
      <p:sp>
        <p:nvSpPr>
          <p:cNvPr id="6" name="TextBox 5">
            <a:extLst>
              <a:ext uri="{FF2B5EF4-FFF2-40B4-BE49-F238E27FC236}">
                <a16:creationId xmlns:a16="http://schemas.microsoft.com/office/drawing/2014/main" id="{45E78E3B-3426-4761-945D-A3E077F21F9C}"/>
              </a:ext>
            </a:extLst>
          </p:cNvPr>
          <p:cNvSpPr txBox="1"/>
          <p:nvPr/>
        </p:nvSpPr>
        <p:spPr>
          <a:xfrm>
            <a:off x="477202" y="1795266"/>
            <a:ext cx="8669655" cy="369332"/>
          </a:xfrm>
          <a:prstGeom prst="rect">
            <a:avLst/>
          </a:prstGeom>
          <a:noFill/>
        </p:spPr>
        <p:txBody>
          <a:bodyPr wrap="square">
            <a:spAutoFit/>
          </a:bodyPr>
          <a:lstStyle/>
          <a:p>
            <a:r>
              <a:rPr lang="en-IN" b="1" i="0" dirty="0">
                <a:solidFill>
                  <a:srgbClr val="212529"/>
                </a:solidFill>
                <a:effectLst/>
                <a:latin typeface="-apple-system"/>
              </a:rPr>
              <a:t>RPA Tool</a:t>
            </a:r>
            <a:endParaRPr lang="en-IN" dirty="0"/>
          </a:p>
        </p:txBody>
      </p:sp>
      <p:sp>
        <p:nvSpPr>
          <p:cNvPr id="8" name="TextBox 7">
            <a:extLst>
              <a:ext uri="{FF2B5EF4-FFF2-40B4-BE49-F238E27FC236}">
                <a16:creationId xmlns:a16="http://schemas.microsoft.com/office/drawing/2014/main" id="{136E0376-0FD7-49B4-9250-F4EFBA26EE9B}"/>
              </a:ext>
            </a:extLst>
          </p:cNvPr>
          <p:cNvSpPr txBox="1"/>
          <p:nvPr/>
        </p:nvSpPr>
        <p:spPr>
          <a:xfrm>
            <a:off x="477203" y="2164598"/>
            <a:ext cx="9878378" cy="3416320"/>
          </a:xfrm>
          <a:prstGeom prst="rect">
            <a:avLst/>
          </a:prstGeom>
          <a:noFill/>
        </p:spPr>
        <p:txBody>
          <a:bodyPr wrap="square">
            <a:spAutoFit/>
          </a:bodyPr>
          <a:lstStyle/>
          <a:p>
            <a:pPr algn="l">
              <a:buClr>
                <a:srgbClr val="00B0F0"/>
              </a:buClr>
              <a:buFont typeface="Arial" panose="020B0604020202020204" pitchFamily="34" charset="0"/>
              <a:buChar char="•"/>
            </a:pPr>
            <a:r>
              <a:rPr lang="en-US" b="0" i="0" dirty="0">
                <a:solidFill>
                  <a:srgbClr val="212529"/>
                </a:solidFill>
                <a:effectLst/>
                <a:latin typeface="Times New Roman" panose="02020603050405020304" pitchFamily="18" charset="0"/>
                <a:cs typeface="Times New Roman" panose="02020603050405020304" pitchFamily="18" charset="0"/>
              </a:rPr>
              <a:t>Ability to automate on a variety of application environments such as web, desktop, citrix.</a:t>
            </a:r>
          </a:p>
          <a:p>
            <a:pPr algn="l">
              <a:buClr>
                <a:srgbClr val="00B0F0"/>
              </a:buClr>
              <a:buFont typeface="Arial" panose="020B0604020202020204" pitchFamily="34" charset="0"/>
              <a:buChar char="•"/>
            </a:pPr>
            <a:endParaRPr lang="en-US" b="0" i="0" dirty="0">
              <a:solidFill>
                <a:srgbClr val="212529"/>
              </a:solidFill>
              <a:effectLst/>
              <a:latin typeface="Times New Roman" panose="02020603050405020304" pitchFamily="18" charset="0"/>
              <a:cs typeface="Times New Roman" panose="02020603050405020304" pitchFamily="18" charset="0"/>
            </a:endParaRPr>
          </a:p>
          <a:p>
            <a:pPr algn="l">
              <a:buClr>
                <a:srgbClr val="00B0F0"/>
              </a:buClr>
              <a:buFont typeface="Arial" panose="020B0604020202020204" pitchFamily="34" charset="0"/>
              <a:buChar char="•"/>
            </a:pPr>
            <a:r>
              <a:rPr lang="en-US" b="0" i="0" dirty="0">
                <a:solidFill>
                  <a:srgbClr val="212529"/>
                </a:solidFill>
                <a:effectLst/>
                <a:latin typeface="Times New Roman" panose="02020603050405020304" pitchFamily="18" charset="0"/>
                <a:cs typeface="Times New Roman" panose="02020603050405020304" pitchFamily="18" charset="0"/>
              </a:rPr>
              <a:t>Ability to develop software robots by recording, configuring, and enhancing them with programming logic such as loops, conditions, etc.</a:t>
            </a:r>
          </a:p>
          <a:p>
            <a:pPr algn="l">
              <a:buClr>
                <a:srgbClr val="00B0F0"/>
              </a:buClr>
              <a:buFont typeface="Arial" panose="020B0604020202020204" pitchFamily="34" charset="0"/>
              <a:buChar char="•"/>
            </a:pPr>
            <a:endParaRPr lang="en-US" b="0" i="0" dirty="0">
              <a:solidFill>
                <a:srgbClr val="212529"/>
              </a:solidFill>
              <a:effectLst/>
              <a:latin typeface="Times New Roman" panose="02020603050405020304" pitchFamily="18" charset="0"/>
              <a:cs typeface="Times New Roman" panose="02020603050405020304" pitchFamily="18" charset="0"/>
            </a:endParaRPr>
          </a:p>
          <a:p>
            <a:pPr algn="l">
              <a:buClr>
                <a:srgbClr val="00B0F0"/>
              </a:buClr>
              <a:buFont typeface="Arial" panose="020B0604020202020204" pitchFamily="34" charset="0"/>
              <a:buChar char="•"/>
            </a:pPr>
            <a:r>
              <a:rPr lang="en-US" b="0" i="0" dirty="0">
                <a:solidFill>
                  <a:srgbClr val="212529"/>
                </a:solidFill>
                <a:effectLst/>
                <a:latin typeface="Times New Roman" panose="02020603050405020304" pitchFamily="18" charset="0"/>
                <a:cs typeface="Times New Roman" panose="02020603050405020304" pitchFamily="18" charset="0"/>
              </a:rPr>
              <a:t>Ability to handle exceptions, and synchronization issues.</a:t>
            </a:r>
          </a:p>
          <a:p>
            <a:pPr algn="l">
              <a:buClr>
                <a:srgbClr val="00B0F0"/>
              </a:buClr>
              <a:buFont typeface="Arial" panose="020B0604020202020204" pitchFamily="34" charset="0"/>
              <a:buChar char="•"/>
            </a:pPr>
            <a:endParaRPr lang="en-US" b="0" i="0" dirty="0">
              <a:solidFill>
                <a:srgbClr val="212529"/>
              </a:solidFill>
              <a:effectLst/>
              <a:latin typeface="Times New Roman" panose="02020603050405020304" pitchFamily="18" charset="0"/>
              <a:cs typeface="Times New Roman" panose="02020603050405020304" pitchFamily="18" charset="0"/>
            </a:endParaRPr>
          </a:p>
          <a:p>
            <a:pPr>
              <a:buClr>
                <a:srgbClr val="00B0F0"/>
              </a:buClr>
              <a:buFont typeface="Arial" panose="020B0604020202020204" pitchFamily="34" charset="0"/>
              <a:buChar char="•"/>
            </a:pPr>
            <a:r>
              <a:rPr lang="en-US" dirty="0">
                <a:solidFill>
                  <a:srgbClr val="212529"/>
                </a:solidFill>
                <a:latin typeface="Times New Roman" panose="02020603050405020304" pitchFamily="18" charset="0"/>
                <a:cs typeface="Times New Roman" panose="02020603050405020304" pitchFamily="18" charset="0"/>
              </a:rPr>
              <a:t>Building reusable components that can be applied to multiple software robots allowing for modularity, faster development and easier maintenance.</a:t>
            </a:r>
            <a:endParaRPr lang="en-US" b="0" i="0" dirty="0">
              <a:solidFill>
                <a:srgbClr val="212529"/>
              </a:solidFill>
              <a:effectLst/>
              <a:latin typeface="Times New Roman" panose="02020603050405020304" pitchFamily="18" charset="0"/>
              <a:cs typeface="Times New Roman" panose="02020603050405020304" pitchFamily="18" charset="0"/>
            </a:endParaRPr>
          </a:p>
          <a:p>
            <a:pPr algn="l">
              <a:buClr>
                <a:srgbClr val="00B0F0"/>
              </a:buClr>
            </a:pPr>
            <a:endParaRPr lang="en-US" b="0" i="0" dirty="0">
              <a:solidFill>
                <a:srgbClr val="212529"/>
              </a:solidFill>
              <a:effectLst/>
              <a:latin typeface="Times New Roman" panose="02020603050405020304" pitchFamily="18" charset="0"/>
              <a:cs typeface="Times New Roman" panose="02020603050405020304" pitchFamily="18" charset="0"/>
            </a:endParaRPr>
          </a:p>
          <a:p>
            <a:br>
              <a:rPr lang="en-US" dirty="0"/>
            </a:br>
            <a:endParaRPr lang="en-IN" dirty="0"/>
          </a:p>
        </p:txBody>
      </p:sp>
      <p:sp>
        <p:nvSpPr>
          <p:cNvPr id="7" name="TextBox 6">
            <a:extLst>
              <a:ext uri="{FF2B5EF4-FFF2-40B4-BE49-F238E27FC236}">
                <a16:creationId xmlns:a16="http://schemas.microsoft.com/office/drawing/2014/main" id="{14642485-4AD4-4131-8177-F189358EBD74}"/>
              </a:ext>
            </a:extLst>
          </p:cNvPr>
          <p:cNvSpPr txBox="1"/>
          <p:nvPr/>
        </p:nvSpPr>
        <p:spPr>
          <a:xfrm>
            <a:off x="477202" y="4795300"/>
            <a:ext cx="8669655" cy="1754326"/>
          </a:xfrm>
          <a:prstGeom prst="rect">
            <a:avLst/>
          </a:prstGeom>
          <a:noFill/>
        </p:spPr>
        <p:txBody>
          <a:bodyPr wrap="square">
            <a:spAutoFit/>
          </a:bodyPr>
          <a:lstStyle/>
          <a:p>
            <a:pPr algn="just"/>
            <a:r>
              <a:rPr lang="en-US" b="1" i="0" dirty="0">
                <a:solidFill>
                  <a:srgbClr val="C00000"/>
                </a:solidFill>
                <a:effectLst/>
                <a:latin typeface="Times New Roman" panose="02020603050405020304" pitchFamily="18" charset="0"/>
                <a:cs typeface="Times New Roman" panose="02020603050405020304" pitchFamily="18" charset="0"/>
              </a:rPr>
              <a:t>RPA Platform</a:t>
            </a:r>
            <a:endParaRPr lang="en-US" b="0" i="0" dirty="0">
              <a:solidFill>
                <a:srgbClr val="C00000"/>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0" i="0" dirty="0">
                <a:solidFill>
                  <a:srgbClr val="212529"/>
                </a:solidFill>
                <a:effectLst/>
                <a:latin typeface="Times New Roman" panose="02020603050405020304" pitchFamily="18" charset="0"/>
                <a:cs typeface="Times New Roman" panose="02020603050405020304" pitchFamily="18" charset="0"/>
              </a:rPr>
              <a:t>RPA platform, preferably in the cloud, acts as a shared central repository to store all of your software robots and RPA resources created using a RPA tool. </a:t>
            </a:r>
          </a:p>
          <a:p>
            <a:pPr marL="285750" indent="-285750" algn="just">
              <a:buFont typeface="Wingdings" panose="05000000000000000000" pitchFamily="2" charset="2"/>
              <a:buChar char="Ø"/>
            </a:pPr>
            <a:endParaRPr lang="en-US" b="0" i="0" dirty="0">
              <a:solidFill>
                <a:srgbClr val="212529"/>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0" i="0" dirty="0">
                <a:solidFill>
                  <a:srgbClr val="212529"/>
                </a:solidFill>
                <a:effectLst/>
                <a:latin typeface="Times New Roman" panose="02020603050405020304" pitchFamily="18" charset="0"/>
                <a:cs typeface="Times New Roman" panose="02020603050405020304" pitchFamily="18" charset="0"/>
              </a:rPr>
              <a:t>RPA assets can be shared across software robots such as reusable robotic components (repeatable sub-processes) library; Application object stores, input/output Data files. </a:t>
            </a:r>
          </a:p>
        </p:txBody>
      </p:sp>
    </p:spTree>
    <p:extLst>
      <p:ext uri="{BB962C8B-B14F-4D97-AF65-F5344CB8AC3E}">
        <p14:creationId xmlns:p14="http://schemas.microsoft.com/office/powerpoint/2010/main" val="34022272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RPA Solution Architecture - RPA Tools">
            <a:extLst>
              <a:ext uri="{FF2B5EF4-FFF2-40B4-BE49-F238E27FC236}">
                <a16:creationId xmlns:a16="http://schemas.microsoft.com/office/drawing/2014/main" id="{FD4439D2-1FEF-4948-8602-D383F73DD06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30458" y="354330"/>
            <a:ext cx="4478655" cy="587502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E9D03E57-2259-4668-B101-3463F4D7B184}"/>
              </a:ext>
            </a:extLst>
          </p:cNvPr>
          <p:cNvSpPr>
            <a:spLocks noGrp="1"/>
          </p:cNvSpPr>
          <p:nvPr>
            <p:ph type="body" sz="half" idx="2"/>
          </p:nvPr>
        </p:nvSpPr>
        <p:spPr>
          <a:xfrm>
            <a:off x="199073" y="177825"/>
            <a:ext cx="4478655" cy="6217920"/>
          </a:xfrm>
        </p:spPr>
        <p:txBody>
          <a:bodyPr/>
          <a:lstStyle/>
          <a:p>
            <a:pPr algn="just"/>
            <a:r>
              <a:rPr lang="en-US" sz="1800" b="1" i="0" dirty="0">
                <a:solidFill>
                  <a:srgbClr val="0070C0"/>
                </a:solidFill>
                <a:effectLst/>
                <a:latin typeface="Times New Roman" panose="02020603050405020304" pitchFamily="18" charset="0"/>
                <a:cs typeface="Times New Roman" panose="02020603050405020304" pitchFamily="18" charset="0"/>
              </a:rPr>
              <a:t>RPA Execution Infrastructure</a:t>
            </a:r>
            <a:endParaRPr lang="en-US" sz="1800" b="0" i="0" dirty="0">
              <a:solidFill>
                <a:srgbClr val="0070C0"/>
              </a:solidFill>
              <a:effectLst/>
              <a:latin typeface="Times New Roman" panose="02020603050405020304" pitchFamily="18" charset="0"/>
              <a:cs typeface="Times New Roman" panose="02020603050405020304" pitchFamily="18" charset="0"/>
            </a:endParaRPr>
          </a:p>
          <a:p>
            <a:pPr marL="285750" indent="-285750" algn="just">
              <a:buClr>
                <a:srgbClr val="00B050"/>
              </a:buClr>
              <a:buFont typeface="Wingdings" panose="05000000000000000000" pitchFamily="2" charset="2"/>
              <a:buChar char="ü"/>
            </a:pPr>
            <a:r>
              <a:rPr lang="en-US" sz="1800" b="0" i="0" dirty="0">
                <a:solidFill>
                  <a:srgbClr val="212529"/>
                </a:solidFill>
                <a:effectLst/>
                <a:latin typeface="Times New Roman" panose="02020603050405020304" pitchFamily="18" charset="0"/>
                <a:cs typeface="Times New Roman" panose="02020603050405020304" pitchFamily="18" charset="0"/>
              </a:rPr>
              <a:t>RPA execution infrastructure in form of a bank of machines that are either physical, in case a front line.</a:t>
            </a:r>
          </a:p>
          <a:p>
            <a:pPr marL="285750" indent="-285750" algn="just">
              <a:buClr>
                <a:srgbClr val="00B050"/>
              </a:buClr>
              <a:buFont typeface="Wingdings" panose="05000000000000000000" pitchFamily="2" charset="2"/>
              <a:buChar char="ü"/>
            </a:pPr>
            <a:r>
              <a:rPr lang="en-US" sz="1800" b="0" i="0" dirty="0">
                <a:solidFill>
                  <a:srgbClr val="212529"/>
                </a:solidFill>
                <a:effectLst/>
                <a:latin typeface="Times New Roman" panose="02020603050405020304" pitchFamily="18" charset="0"/>
                <a:cs typeface="Times New Roman" panose="02020603050405020304" pitchFamily="18" charset="0"/>
              </a:rPr>
              <a:t> BPM user is using a software robot interactively to assist in executing segments of a business process, or a set of virtual lab machines, that can be scaled up or down based upon usage patterns</a:t>
            </a:r>
            <a:r>
              <a:rPr lang="en-US" sz="1800" dirty="0">
                <a:solidFill>
                  <a:srgbClr val="212529"/>
                </a:solidFill>
                <a:latin typeface="Times New Roman" panose="02020603050405020304" pitchFamily="18" charset="0"/>
                <a:cs typeface="Times New Roman" panose="02020603050405020304" pitchFamily="18" charset="0"/>
              </a:rPr>
              <a:t>.</a:t>
            </a:r>
          </a:p>
          <a:p>
            <a:pPr marL="285750" indent="-285750" algn="just">
              <a:buClr>
                <a:srgbClr val="00B050"/>
              </a:buClr>
              <a:buFont typeface="Wingdings" panose="05000000000000000000" pitchFamily="2" charset="2"/>
              <a:buChar char="ü"/>
            </a:pPr>
            <a:r>
              <a:rPr lang="en-US" sz="1800" b="0" i="0" dirty="0">
                <a:solidFill>
                  <a:srgbClr val="212529"/>
                </a:solidFill>
                <a:effectLst/>
                <a:latin typeface="Times New Roman" panose="02020603050405020304" pitchFamily="18" charset="0"/>
                <a:cs typeface="Times New Roman" panose="02020603050405020304" pitchFamily="18" charset="0"/>
              </a:rPr>
              <a:t> which software robots are executed as unattended for longer business processes not needing human intervention.</a:t>
            </a:r>
          </a:p>
          <a:p>
            <a:pPr marL="285750" indent="-285750" algn="just">
              <a:buClr>
                <a:srgbClr val="00B050"/>
              </a:buClr>
              <a:buFont typeface="Wingdings" panose="05000000000000000000" pitchFamily="2" charset="2"/>
              <a:buChar char="ü"/>
            </a:pPr>
            <a:endParaRPr lang="en-US" sz="1800" dirty="0">
              <a:solidFill>
                <a:srgbClr val="212529"/>
              </a:solidFill>
              <a:latin typeface="Times New Roman" panose="02020603050405020304" pitchFamily="18" charset="0"/>
              <a:cs typeface="Times New Roman" panose="02020603050405020304" pitchFamily="18" charset="0"/>
            </a:endParaRPr>
          </a:p>
          <a:p>
            <a:pPr marL="285750" indent="-285750" algn="just">
              <a:buClr>
                <a:srgbClr val="00B050"/>
              </a:buClr>
              <a:buFont typeface="Wingdings" panose="05000000000000000000" pitchFamily="2" charset="2"/>
              <a:buChar char="ü"/>
            </a:pPr>
            <a:endParaRPr lang="en-US" sz="1800" b="0" i="0" dirty="0">
              <a:solidFill>
                <a:srgbClr val="212529"/>
              </a:solidFill>
              <a:effectLst/>
              <a:latin typeface="Times New Roman" panose="02020603050405020304" pitchFamily="18" charset="0"/>
              <a:cs typeface="Times New Roman" panose="02020603050405020304" pitchFamily="18" charset="0"/>
            </a:endParaRPr>
          </a:p>
          <a:p>
            <a:endParaRPr lang="en-IN" dirty="0"/>
          </a:p>
        </p:txBody>
      </p:sp>
      <p:sp>
        <p:nvSpPr>
          <p:cNvPr id="7" name="TextBox 6">
            <a:extLst>
              <a:ext uri="{FF2B5EF4-FFF2-40B4-BE49-F238E27FC236}">
                <a16:creationId xmlns:a16="http://schemas.microsoft.com/office/drawing/2014/main" id="{09AEEDCD-4074-448F-8664-7D20991C6DA6}"/>
              </a:ext>
            </a:extLst>
          </p:cNvPr>
          <p:cNvSpPr txBox="1"/>
          <p:nvPr/>
        </p:nvSpPr>
        <p:spPr>
          <a:xfrm>
            <a:off x="98743" y="4094852"/>
            <a:ext cx="4831715" cy="2585323"/>
          </a:xfrm>
          <a:prstGeom prst="rect">
            <a:avLst/>
          </a:prstGeom>
          <a:noFill/>
        </p:spPr>
        <p:txBody>
          <a:bodyPr wrap="square">
            <a:spAutoFit/>
          </a:bodyPr>
          <a:lstStyle/>
          <a:p>
            <a:pPr algn="just"/>
            <a:r>
              <a:rPr lang="en-US" b="1" i="0" dirty="0">
                <a:effectLst/>
                <a:latin typeface="Times New Roman" panose="02020603050405020304" pitchFamily="18" charset="0"/>
                <a:cs typeface="Times New Roman" panose="02020603050405020304" pitchFamily="18" charset="0"/>
              </a:rPr>
              <a:t>Configuration Management</a:t>
            </a:r>
          </a:p>
          <a:p>
            <a:pPr algn="just"/>
            <a:endParaRPr lang="en-US" b="0" i="0" dirty="0">
              <a:solidFill>
                <a:srgbClr val="FFC000"/>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b="0" i="0" dirty="0">
                <a:solidFill>
                  <a:srgbClr val="212529"/>
                </a:solidFill>
                <a:effectLst/>
                <a:latin typeface="Times New Roman" panose="02020603050405020304" pitchFamily="18" charset="0"/>
                <a:cs typeface="Times New Roman" panose="02020603050405020304" pitchFamily="18" charset="0"/>
              </a:rPr>
              <a:t>Configuration management is needed for versioning of RPA assets. </a:t>
            </a:r>
          </a:p>
          <a:p>
            <a:pPr marL="285750" indent="-285750" algn="just">
              <a:buFont typeface="Wingdings" panose="05000000000000000000" pitchFamily="2" charset="2"/>
              <a:buChar char="v"/>
            </a:pPr>
            <a:endParaRPr lang="en-US" b="0" i="0" dirty="0">
              <a:solidFill>
                <a:srgbClr val="212529"/>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dirty="0">
                <a:solidFill>
                  <a:srgbClr val="212529"/>
                </a:solidFill>
                <a:latin typeface="Times New Roman" panose="02020603050405020304" pitchFamily="18" charset="0"/>
                <a:cs typeface="Times New Roman" panose="02020603050405020304" pitchFamily="18" charset="0"/>
              </a:rPr>
              <a:t>T</a:t>
            </a:r>
            <a:r>
              <a:rPr lang="en-US" b="0" i="0" dirty="0">
                <a:solidFill>
                  <a:srgbClr val="212529"/>
                </a:solidFill>
                <a:effectLst/>
                <a:latin typeface="Times New Roman" panose="02020603050405020304" pitchFamily="18" charset="0"/>
                <a:cs typeface="Times New Roman" panose="02020603050405020304" pitchFamily="18" charset="0"/>
              </a:rPr>
              <a:t>he underlying application on which software robots are developed may constantly be updated to introduce newer versions, and so would the RPA assets and software robots.</a:t>
            </a:r>
          </a:p>
        </p:txBody>
      </p:sp>
    </p:spTree>
    <p:extLst>
      <p:ext uri="{BB962C8B-B14F-4D97-AF65-F5344CB8AC3E}">
        <p14:creationId xmlns:p14="http://schemas.microsoft.com/office/powerpoint/2010/main" val="25392389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DF8205B-D4EF-44C1-84EF-CE49A49D352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5781" y="240031"/>
            <a:ext cx="8686800" cy="6081712"/>
          </a:xfrm>
          <a:prstGeom prst="rect">
            <a:avLst/>
          </a:prstGeom>
        </p:spPr>
      </p:pic>
    </p:spTree>
    <p:extLst>
      <p:ext uri="{BB962C8B-B14F-4D97-AF65-F5344CB8AC3E}">
        <p14:creationId xmlns:p14="http://schemas.microsoft.com/office/powerpoint/2010/main" val="3588259174"/>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828</TotalTime>
  <Words>4177</Words>
  <Application>Microsoft Office PowerPoint</Application>
  <PresentationFormat>Widescreen</PresentationFormat>
  <Paragraphs>356</Paragraphs>
  <Slides>48</Slides>
  <Notes>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Facet</vt:lpstr>
      <vt:lpstr>             Architecture Document for    EMPLOYEE                     ONBOARDING                                         RPA                                                     Presented                                                                                                      by                                                                                             Best of the Best  </vt:lpstr>
      <vt:lpstr>            1  Introduction – PART-A  1.1 Purpose  This document provides a comprehensive architectural overview of the EMPLOYEE ONBOARDING RPA system , When a new employee is going to be offered a job, the offer letter is automatically generated and sent out by the RPA system. This onboarding workflow allows access to company data systems that are needed for the new employees to do their work.  Onboarding helps new hires adjust to the social and performance aspects of their jobs so they can quickly become productive, contributing members of the organization.</vt:lpstr>
      <vt:lpstr>1.2  SCOPE OF EMPLOYEE ONBOARDING   </vt:lpstr>
      <vt:lpstr>PowerPoint Presentation</vt:lpstr>
      <vt:lpstr>1.3 DEFINITIONS,ACRONYMS AND ABBREVATIONS  Definition: Employee Onboarding  Employee onboarding is broadly defined as the process of familiarizing a (new) employee with the organizations policies, the employees role in the organization, and the organizations culture. It also involves creating an environment in which the employee is made comfortable enough to interact freely with their colleagues and establish social relationships in the workplace.     </vt:lpstr>
      <vt:lpstr>                ABBRIVATIONS  NEO : New Employee Onboarding  RPA  : Robotic Process Automation</vt:lpstr>
      <vt:lpstr>             1.4 References</vt:lpstr>
      <vt:lpstr>2.Architectural Goals and Constraints   2.1 Reusability</vt:lpstr>
      <vt:lpstr>2.2 Scalability </vt:lpstr>
      <vt:lpstr>PowerPoint Presentation</vt:lpstr>
      <vt:lpstr>2.5 Use of Existing Business Logic</vt:lpstr>
      <vt:lpstr>PowerPoint Presentation</vt:lpstr>
      <vt:lpstr>2.7 Portability</vt:lpstr>
      <vt:lpstr>2.8 Availability</vt:lpstr>
      <vt:lpstr>PowerPoint Presentation</vt:lpstr>
      <vt:lpstr>Summary of Management system process</vt:lpstr>
      <vt:lpstr>RPA in HRMS gathering , storing &amp; accessing employees information process model development</vt:lpstr>
      <vt:lpstr>           3. Productization Assessment 3.1 Reusable Components</vt:lpstr>
      <vt:lpstr>PowerPoint Presentation</vt:lpstr>
      <vt:lpstr>3.2 Analyze Architectural Frameworks in Repository  RPA Framework for client Onboarding &amp; Offboarding</vt:lpstr>
      <vt:lpstr>PowerPoint Presentation</vt:lpstr>
      <vt:lpstr>PowerPoint Presentation</vt:lpstr>
      <vt:lpstr>                Before RPA &amp; After RPA</vt:lpstr>
      <vt:lpstr>3.3 IDENTIFY AND ANALYZE OPEN SOURCE AND COTS PRODUCTS</vt:lpstr>
      <vt:lpstr>PowerPoint Presentation</vt:lpstr>
      <vt:lpstr>PowerPoint Presentation</vt:lpstr>
      <vt:lpstr>PowerPoint Presentation</vt:lpstr>
      <vt:lpstr>PowerPoint Presentation</vt:lpstr>
      <vt:lpstr>           4. System Architecture 4.1 OVERVIEW The onboarding process involves lot of paperwork, which is inefficient and prone to human error:  </vt:lpstr>
      <vt:lpstr>PowerPoint Presentation</vt:lpstr>
      <vt:lpstr>      4.2  LOGICAL VIEW  some of the ways to use automation in your onboarding process:  1.Connect recruiting and onboarding software. 2.Start processing documents sooner.  3.Automatically enter employee data.  4.Engage better with new employees.  5.Send swag.  6.Provision systems.  7.Plan an engaging first day.  8.Automate benefits enrollment.  9.Introduce continuous feedback.  </vt:lpstr>
      <vt:lpstr>              FUNCTIONAL VIEW  1.We define functional onboarding as the learning and knowledge that new hires need, specific to their department and role (function).  2. Functional onboarding is an in-depth, guided journey into the employee's new job beyond their duties and expectations.  3. Functional onboarding makes sense from a business perspective, saving those resources and creating returns on your investment.  Ifiiofthesndicators sound familiar, it’s a sign the company is in dire need of a Rapid hiring, especially if the company is young. High rates of absenteeism. Newly-hired employees leaving after six to 18 months.</vt:lpstr>
      <vt:lpstr>PowerPoint Presentation</vt:lpstr>
      <vt:lpstr>              4.3 USE CASE VIEW</vt:lpstr>
      <vt:lpstr>               </vt:lpstr>
      <vt:lpstr>PowerPoint Presentation</vt:lpstr>
      <vt:lpstr>PowerPoint Presentation</vt:lpstr>
      <vt:lpstr>PowerPoint Presentation</vt:lpstr>
      <vt:lpstr>PowerPoint Presentation</vt:lpstr>
      <vt:lpstr>PowerPoint Presentation</vt:lpstr>
      <vt:lpstr>         4.4  Deployment view RPA Design Phase &amp; Architecture</vt:lpstr>
      <vt:lpstr>PowerPoint Presentation</vt:lpstr>
      <vt:lpstr>5.Alternative Solutions considered</vt:lpstr>
      <vt:lpstr>PowerPoint Presentation</vt:lpstr>
      <vt:lpstr>          RPA solution architecture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prathyusha prathyusha</dc:creator>
  <cp:lastModifiedBy>prathyusha prathyusha</cp:lastModifiedBy>
  <cp:revision>58</cp:revision>
  <dcterms:created xsi:type="dcterms:W3CDTF">2022-03-05T16:32:17Z</dcterms:created>
  <dcterms:modified xsi:type="dcterms:W3CDTF">2022-03-29T14:08:36Z</dcterms:modified>
</cp:coreProperties>
</file>