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1" r:id="rId2"/>
    <p:sldId id="275" r:id="rId3"/>
    <p:sldId id="263" r:id="rId4"/>
    <p:sldId id="264" r:id="rId5"/>
    <p:sldId id="270" r:id="rId6"/>
    <p:sldId id="271" r:id="rId7"/>
    <p:sldId id="272" r:id="rId8"/>
    <p:sldId id="274" r:id="rId9"/>
    <p:sldId id="276" r:id="rId10"/>
    <p:sldId id="277" r:id="rId11"/>
    <p:sldId id="278" r:id="rId12"/>
    <p:sldId id="279" r:id="rId13"/>
    <p:sldId id="267" r:id="rId14"/>
    <p:sldId id="28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488B"/>
    <a:srgbClr val="D9A755"/>
    <a:srgbClr val="0D1A2B"/>
    <a:srgbClr val="13243E"/>
    <a:srgbClr val="9F865C"/>
    <a:srgbClr val="FCD085"/>
    <a:srgbClr val="0F2749"/>
    <a:srgbClr val="122C48"/>
    <a:srgbClr val="131A34"/>
    <a:srgbClr val="142E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3" autoAdjust="0"/>
    <p:restoredTop sz="95865"/>
  </p:normalViewPr>
  <p:slideViewPr>
    <p:cSldViewPr snapToGrid="0" showGuides="1">
      <p:cViewPr varScale="1">
        <p:scale>
          <a:sx n="65" d="100"/>
          <a:sy n="65" d="100"/>
        </p:scale>
        <p:origin x="936" y="72"/>
      </p:cViewPr>
      <p:guideLst>
        <p:guide orient="horz" pos="218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0D3A8D-AE29-0E4C-B569-18543A517928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624B0C-CDF6-F741-82A0-9E725E52C0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194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24B0C-CDF6-F741-82A0-9E725E52C00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348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24B0C-CDF6-F741-82A0-9E725E52C00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7852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24B0C-CDF6-F741-82A0-9E725E52C00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8972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24B0C-CDF6-F741-82A0-9E725E52C00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805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24B0C-CDF6-F741-82A0-9E725E52C00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0926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24B0C-CDF6-F741-82A0-9E725E52C00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2231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24B0C-CDF6-F741-82A0-9E725E52C00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3693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624B0C-CDF6-F741-82A0-9E725E52C00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81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844F-38DA-41B5-B5EA-DCEEF7E11F32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168E5-DFD1-4F3F-ACF4-EC11F72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133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844F-38DA-41B5-B5EA-DCEEF7E11F32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168E5-DFD1-4F3F-ACF4-EC11F72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357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844F-38DA-41B5-B5EA-DCEEF7E11F32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168E5-DFD1-4F3F-ACF4-EC11F72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94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844F-38DA-41B5-B5EA-DCEEF7E11F32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168E5-DFD1-4F3F-ACF4-EC11F72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537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844F-38DA-41B5-B5EA-DCEEF7E11F32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168E5-DFD1-4F3F-ACF4-EC11F72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665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844F-38DA-41B5-B5EA-DCEEF7E11F32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168E5-DFD1-4F3F-ACF4-EC11F72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289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844F-38DA-41B5-B5EA-DCEEF7E11F32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168E5-DFD1-4F3F-ACF4-EC11F72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714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844F-38DA-41B5-B5EA-DCEEF7E11F32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168E5-DFD1-4F3F-ACF4-EC11F72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041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844F-38DA-41B5-B5EA-DCEEF7E11F32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168E5-DFD1-4F3F-ACF4-EC11F72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60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844F-38DA-41B5-B5EA-DCEEF7E11F32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168E5-DFD1-4F3F-ACF4-EC11F72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641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844F-38DA-41B5-B5EA-DCEEF7E11F32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168E5-DFD1-4F3F-ACF4-EC11F72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7428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7844F-38DA-41B5-B5EA-DCEEF7E11F32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8168E5-DFD1-4F3F-ACF4-EC11F72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501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7844F-38DA-41B5-B5EA-DCEEF7E11F32}" type="datetimeFigureOut">
              <a:rPr lang="en-US" smtClean="0"/>
              <a:t>12/28/2024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168E5-DFD1-4F3F-ACF4-EC11F72B4E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114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image" Target="../media/image3.jp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image" Target="../media/image3.jpg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image" Target="../media/image3.jpg"/><Relationship Id="rId4" Type="http://schemas.openxmlformats.org/officeDocument/2006/relationships/image" Target="../media/image1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27488B"/>
            </a:gs>
            <a:gs pos="0">
              <a:srgbClr val="13243E"/>
            </a:gs>
            <a:gs pos="100000">
              <a:srgbClr val="0F2749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C1DBE-65F8-5A40-8F4F-D508AED439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l="20090" r="26972"/>
          <a:stretch/>
        </p:blipFill>
        <p:spPr>
          <a:xfrm>
            <a:off x="0" y="-2689"/>
            <a:ext cx="12191999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-231" b="91898"/>
          <a:stretch/>
        </p:blipFill>
        <p:spPr>
          <a:xfrm>
            <a:off x="2286001" y="0"/>
            <a:ext cx="9905999" cy="457200"/>
          </a:xfrm>
          <a:prstGeom prst="rect">
            <a:avLst/>
          </a:prstGeom>
          <a:gradFill>
            <a:gsLst>
              <a:gs pos="50000">
                <a:srgbClr val="131A34"/>
              </a:gs>
              <a:gs pos="0">
                <a:srgbClr val="142E52"/>
              </a:gs>
              <a:gs pos="100000">
                <a:srgbClr val="122C48"/>
              </a:gs>
            </a:gsLst>
            <a:path path="circle">
              <a:fillToRect r="100000" b="100000"/>
            </a:path>
          </a:gradFill>
        </p:spPr>
      </p:pic>
      <p:sp>
        <p:nvSpPr>
          <p:cNvPr id="2" name="Rectangle 1"/>
          <p:cNvSpPr/>
          <p:nvPr/>
        </p:nvSpPr>
        <p:spPr>
          <a:xfrm>
            <a:off x="0" y="457200"/>
            <a:ext cx="12192000" cy="805543"/>
          </a:xfrm>
          <a:prstGeom prst="rect">
            <a:avLst/>
          </a:prstGeom>
          <a:gradFill>
            <a:gsLst>
              <a:gs pos="50000">
                <a:srgbClr val="27488B"/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reeform 34">
            <a:hlinkClick r:id="rId4" action="ppaction://hlinksldjump"/>
            <a:extLst>
              <a:ext uri="{FF2B5EF4-FFF2-40B4-BE49-F238E27FC236}">
                <a16:creationId xmlns:a16="http://schemas.microsoft.com/office/drawing/2014/main" id="{98525D81-636F-0D4F-AB3A-2A41D05E8266}"/>
              </a:ext>
            </a:extLst>
          </p:cNvPr>
          <p:cNvSpPr/>
          <p:nvPr/>
        </p:nvSpPr>
        <p:spPr>
          <a:xfrm rot="16200000" flipV="1">
            <a:off x="660993" y="358598"/>
            <a:ext cx="564222" cy="915661"/>
          </a:xfrm>
          <a:custGeom>
            <a:avLst/>
            <a:gdLst>
              <a:gd name="connsiteX0" fmla="*/ 1569658 w 2434984"/>
              <a:gd name="connsiteY0" fmla="*/ 3951672 h 3951672"/>
              <a:gd name="connsiteX1" fmla="*/ 1569658 w 2434984"/>
              <a:gd name="connsiteY1" fmla="*/ 3264743 h 3951672"/>
              <a:gd name="connsiteX2" fmla="*/ 756858 w 2434984"/>
              <a:gd name="connsiteY2" fmla="*/ 2570545 h 3951672"/>
              <a:gd name="connsiteX3" fmla="*/ 756858 w 2434984"/>
              <a:gd name="connsiteY3" fmla="*/ 3257474 h 3951672"/>
              <a:gd name="connsiteX4" fmla="*/ 2434984 w 2434984"/>
              <a:gd name="connsiteY4" fmla="*/ 3257474 h 3951672"/>
              <a:gd name="connsiteX5" fmla="*/ 2434984 w 2434984"/>
              <a:gd name="connsiteY5" fmla="*/ 2570545 h 3951672"/>
              <a:gd name="connsiteX6" fmla="*/ 2028583 w 2434984"/>
              <a:gd name="connsiteY6" fmla="*/ 2917645 h 3951672"/>
              <a:gd name="connsiteX7" fmla="*/ 2028584 w 2434984"/>
              <a:gd name="connsiteY7" fmla="*/ 1256602 h 3951672"/>
              <a:gd name="connsiteX8" fmla="*/ 1014292 w 2434984"/>
              <a:gd name="connsiteY8" fmla="*/ 0 h 3951672"/>
              <a:gd name="connsiteX9" fmla="*/ 0 w 2434984"/>
              <a:gd name="connsiteY9" fmla="*/ 1256602 h 3951672"/>
              <a:gd name="connsiteX10" fmla="*/ 0 w 2434984"/>
              <a:gd name="connsiteY10" fmla="*/ 2904486 h 3951672"/>
              <a:gd name="connsiteX11" fmla="*/ 402369 w 2434984"/>
              <a:gd name="connsiteY11" fmla="*/ 2504697 h 3951672"/>
              <a:gd name="connsiteX12" fmla="*/ 402369 w 2434984"/>
              <a:gd name="connsiteY12" fmla="*/ 1256602 h 3951672"/>
              <a:gd name="connsiteX13" fmla="*/ 1014292 w 2434984"/>
              <a:gd name="connsiteY13" fmla="*/ 498493 h 3951672"/>
              <a:gd name="connsiteX14" fmla="*/ 1626215 w 2434984"/>
              <a:gd name="connsiteY14" fmla="*/ 1256602 h 3951672"/>
              <a:gd name="connsiteX15" fmla="*/ 1626215 w 2434984"/>
              <a:gd name="connsiteY15" fmla="*/ 3261301 h 3951672"/>
              <a:gd name="connsiteX16" fmla="*/ 1622185 w 2434984"/>
              <a:gd name="connsiteY16" fmla="*/ 3264743 h 3951672"/>
              <a:gd name="connsiteX17" fmla="*/ 1622185 w 2434984"/>
              <a:gd name="connsiteY17" fmla="*/ 3951672 h 3951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4984" h="3951672">
                <a:moveTo>
                  <a:pt x="1569658" y="3951672"/>
                </a:moveTo>
                <a:lnTo>
                  <a:pt x="1569658" y="3264743"/>
                </a:lnTo>
                <a:lnTo>
                  <a:pt x="756858" y="2570545"/>
                </a:lnTo>
                <a:lnTo>
                  <a:pt x="756858" y="3257474"/>
                </a:lnTo>
                <a:close/>
                <a:moveTo>
                  <a:pt x="2434984" y="3257474"/>
                </a:moveTo>
                <a:lnTo>
                  <a:pt x="2434984" y="2570545"/>
                </a:lnTo>
                <a:lnTo>
                  <a:pt x="2028583" y="2917645"/>
                </a:lnTo>
                <a:lnTo>
                  <a:pt x="2028584" y="1256602"/>
                </a:lnTo>
                <a:cubicBezTo>
                  <a:pt x="2028584" y="562600"/>
                  <a:pt x="1574470" y="0"/>
                  <a:pt x="1014292" y="0"/>
                </a:cubicBezTo>
                <a:cubicBezTo>
                  <a:pt x="454114" y="0"/>
                  <a:pt x="0" y="562600"/>
                  <a:pt x="0" y="1256602"/>
                </a:cubicBezTo>
                <a:lnTo>
                  <a:pt x="0" y="2904486"/>
                </a:lnTo>
                <a:lnTo>
                  <a:pt x="402369" y="2504697"/>
                </a:lnTo>
                <a:lnTo>
                  <a:pt x="402369" y="1256602"/>
                </a:lnTo>
                <a:cubicBezTo>
                  <a:pt x="402369" y="837910"/>
                  <a:pt x="676336" y="498493"/>
                  <a:pt x="1014292" y="498493"/>
                </a:cubicBezTo>
                <a:cubicBezTo>
                  <a:pt x="1352248" y="498493"/>
                  <a:pt x="1626215" y="837910"/>
                  <a:pt x="1626215" y="1256602"/>
                </a:cubicBezTo>
                <a:lnTo>
                  <a:pt x="1626215" y="3261301"/>
                </a:lnTo>
                <a:lnTo>
                  <a:pt x="1622185" y="3264743"/>
                </a:lnTo>
                <a:lnTo>
                  <a:pt x="1622185" y="3951672"/>
                </a:lnTo>
                <a:close/>
              </a:path>
            </a:pathLst>
          </a:custGeom>
          <a:gradFill flip="none" rotWithShape="1">
            <a:gsLst>
              <a:gs pos="0">
                <a:srgbClr val="F6C36F">
                  <a:shade val="30000"/>
                  <a:satMod val="115000"/>
                </a:srgbClr>
              </a:gs>
              <a:gs pos="50000">
                <a:srgbClr val="F6C36F">
                  <a:shade val="67500"/>
                  <a:satMod val="115000"/>
                </a:srgbClr>
              </a:gs>
              <a:gs pos="100000">
                <a:srgbClr val="F6C36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531258" y="457200"/>
            <a:ext cx="2675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FCD085"/>
                </a:solidFill>
                <a:latin typeface="Copperplate Gothic Bold" panose="020E0705020206020404" pitchFamily="34" charset="0"/>
              </a:rPr>
              <a:t>TOPIC 1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262743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1054518" y="1814286"/>
            <a:ext cx="10101942" cy="4383314"/>
          </a:xfrm>
          <a:prstGeom prst="rect">
            <a:avLst/>
          </a:prstGeom>
          <a:gradFill>
            <a:gsLst>
              <a:gs pos="50000">
                <a:srgbClr val="27488B">
                  <a:alpha val="50000"/>
                </a:srgbClr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rapezoid 16"/>
          <p:cNvSpPr/>
          <p:nvPr/>
        </p:nvSpPr>
        <p:spPr>
          <a:xfrm>
            <a:off x="2868803" y="1604013"/>
            <a:ext cx="6473372" cy="464274"/>
          </a:xfrm>
          <a:prstGeom prst="trapezoid">
            <a:avLst>
              <a:gd name="adj" fmla="val 45339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GROUP 2 </a:t>
            </a:r>
            <a:endParaRPr lang="en-US" sz="2000" dirty="0"/>
          </a:p>
        </p:txBody>
      </p:sp>
      <p:sp>
        <p:nvSpPr>
          <p:cNvPr id="19" name="Rounded Rectangle 18"/>
          <p:cNvSpPr/>
          <p:nvPr/>
        </p:nvSpPr>
        <p:spPr>
          <a:xfrm>
            <a:off x="4762917" y="5875597"/>
            <a:ext cx="2685143" cy="653143"/>
          </a:xfrm>
          <a:prstGeom prst="roundRect">
            <a:avLst/>
          </a:prstGeom>
          <a:gradFill flip="none" rotWithShape="1">
            <a:gsLst>
              <a:gs pos="0">
                <a:srgbClr val="D9A755">
                  <a:shade val="30000"/>
                  <a:satMod val="115000"/>
                </a:srgbClr>
              </a:gs>
              <a:gs pos="50000">
                <a:srgbClr val="D9A755">
                  <a:shade val="67500"/>
                  <a:satMod val="115000"/>
                </a:srgbClr>
              </a:gs>
              <a:gs pos="100000">
                <a:srgbClr val="D9A75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955191" y="2824342"/>
            <a:ext cx="8300593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dirty="0" smtClean="0">
              <a:solidFill>
                <a:schemeClr val="bg1"/>
              </a:solidFill>
            </a:endParaRPr>
          </a:p>
          <a:p>
            <a:pPr algn="ctr"/>
            <a:r>
              <a:rPr lang="en-US" sz="5400" dirty="0">
                <a:solidFill>
                  <a:schemeClr val="bg1"/>
                </a:solidFill>
              </a:rPr>
              <a:t>Kinds of Secondary Sources </a:t>
            </a:r>
            <a:endParaRPr lang="en-PH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6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27488B"/>
            </a:gs>
            <a:gs pos="0">
              <a:srgbClr val="13243E"/>
            </a:gs>
            <a:gs pos="100000">
              <a:srgbClr val="0F2749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C1DBE-65F8-5A40-8F4F-D508AED439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l="20090" r="26972"/>
          <a:stretch/>
        </p:blipFill>
        <p:spPr>
          <a:xfrm>
            <a:off x="14748" y="-2689"/>
            <a:ext cx="12191999" cy="6858000"/>
          </a:xfrm>
          <a:prstGeom prst="ellipse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-231" b="91898"/>
          <a:stretch/>
        </p:blipFill>
        <p:spPr>
          <a:xfrm>
            <a:off x="2286001" y="0"/>
            <a:ext cx="9905999" cy="457200"/>
          </a:xfrm>
          <a:prstGeom prst="rect">
            <a:avLst/>
          </a:prstGeom>
          <a:gradFill>
            <a:gsLst>
              <a:gs pos="50000">
                <a:srgbClr val="131A34"/>
              </a:gs>
              <a:gs pos="0">
                <a:srgbClr val="142E52"/>
              </a:gs>
              <a:gs pos="100000">
                <a:srgbClr val="122C48"/>
              </a:gs>
            </a:gsLst>
            <a:path path="circle">
              <a:fillToRect r="100000" b="100000"/>
            </a:path>
          </a:gradFill>
        </p:spPr>
      </p:pic>
      <p:sp>
        <p:nvSpPr>
          <p:cNvPr id="2" name="Rectangle 1"/>
          <p:cNvSpPr/>
          <p:nvPr/>
        </p:nvSpPr>
        <p:spPr>
          <a:xfrm>
            <a:off x="0" y="457200"/>
            <a:ext cx="12192000" cy="805543"/>
          </a:xfrm>
          <a:prstGeom prst="rect">
            <a:avLst/>
          </a:prstGeom>
          <a:gradFill>
            <a:gsLst>
              <a:gs pos="50000">
                <a:srgbClr val="27488B"/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531258" y="457200"/>
            <a:ext cx="2675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FCD085"/>
                </a:solidFill>
                <a:latin typeface="Copperplate Gothic Bold" panose="020E0705020206020404" pitchFamily="34" charset="0"/>
              </a:rPr>
              <a:t>TOPIC </a:t>
            </a:r>
            <a:r>
              <a:rPr lang="en-US" sz="4400" dirty="0" smtClean="0">
                <a:solidFill>
                  <a:srgbClr val="FCD085"/>
                </a:solidFill>
                <a:latin typeface="Copperplate Gothic Bold" panose="020E0705020206020404" pitchFamily="34" charset="0"/>
              </a:rPr>
              <a:t>2</a:t>
            </a:r>
            <a:endParaRPr lang="en-US" sz="4400" dirty="0">
              <a:solidFill>
                <a:srgbClr val="FCD085"/>
              </a:solidFill>
              <a:latin typeface="Copperplate Gothic Bold" panose="020E07050202060204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262743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609600" y="1567543"/>
            <a:ext cx="5486400" cy="638628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BOOKS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09598" y="2206171"/>
            <a:ext cx="6821715" cy="38462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125" y="1262743"/>
            <a:ext cx="3870447" cy="48931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6" name="Rounded Rectangle 15"/>
          <p:cNvSpPr/>
          <p:nvPr/>
        </p:nvSpPr>
        <p:spPr>
          <a:xfrm>
            <a:off x="4553857" y="5798457"/>
            <a:ext cx="2685143" cy="653143"/>
          </a:xfrm>
          <a:prstGeom prst="roundRect">
            <a:avLst/>
          </a:prstGeom>
          <a:gradFill flip="none" rotWithShape="1">
            <a:gsLst>
              <a:gs pos="0">
                <a:srgbClr val="D9A755">
                  <a:shade val="30000"/>
                  <a:satMod val="115000"/>
                </a:srgbClr>
              </a:gs>
              <a:gs pos="50000">
                <a:srgbClr val="D9A755">
                  <a:shade val="67500"/>
                  <a:satMod val="115000"/>
                </a:srgbClr>
              </a:gs>
              <a:gs pos="100000">
                <a:srgbClr val="D9A75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  <p:sp>
        <p:nvSpPr>
          <p:cNvPr id="20" name="Freeform 19">
            <a:hlinkClick r:id="rId5" action="ppaction://hlinksldjump"/>
            <a:extLst>
              <a:ext uri="{FF2B5EF4-FFF2-40B4-BE49-F238E27FC236}">
                <a16:creationId xmlns:a16="http://schemas.microsoft.com/office/drawing/2014/main" id="{98525D81-636F-0D4F-AB3A-2A41D05E8266}"/>
              </a:ext>
            </a:extLst>
          </p:cNvPr>
          <p:cNvSpPr/>
          <p:nvPr/>
        </p:nvSpPr>
        <p:spPr>
          <a:xfrm rot="16200000" flipV="1">
            <a:off x="660993" y="358598"/>
            <a:ext cx="564222" cy="915661"/>
          </a:xfrm>
          <a:custGeom>
            <a:avLst/>
            <a:gdLst>
              <a:gd name="connsiteX0" fmla="*/ 1569658 w 2434984"/>
              <a:gd name="connsiteY0" fmla="*/ 3951672 h 3951672"/>
              <a:gd name="connsiteX1" fmla="*/ 1569658 w 2434984"/>
              <a:gd name="connsiteY1" fmla="*/ 3264743 h 3951672"/>
              <a:gd name="connsiteX2" fmla="*/ 756858 w 2434984"/>
              <a:gd name="connsiteY2" fmla="*/ 2570545 h 3951672"/>
              <a:gd name="connsiteX3" fmla="*/ 756858 w 2434984"/>
              <a:gd name="connsiteY3" fmla="*/ 3257474 h 3951672"/>
              <a:gd name="connsiteX4" fmla="*/ 2434984 w 2434984"/>
              <a:gd name="connsiteY4" fmla="*/ 3257474 h 3951672"/>
              <a:gd name="connsiteX5" fmla="*/ 2434984 w 2434984"/>
              <a:gd name="connsiteY5" fmla="*/ 2570545 h 3951672"/>
              <a:gd name="connsiteX6" fmla="*/ 2028583 w 2434984"/>
              <a:gd name="connsiteY6" fmla="*/ 2917645 h 3951672"/>
              <a:gd name="connsiteX7" fmla="*/ 2028584 w 2434984"/>
              <a:gd name="connsiteY7" fmla="*/ 1256602 h 3951672"/>
              <a:gd name="connsiteX8" fmla="*/ 1014292 w 2434984"/>
              <a:gd name="connsiteY8" fmla="*/ 0 h 3951672"/>
              <a:gd name="connsiteX9" fmla="*/ 0 w 2434984"/>
              <a:gd name="connsiteY9" fmla="*/ 1256602 h 3951672"/>
              <a:gd name="connsiteX10" fmla="*/ 0 w 2434984"/>
              <a:gd name="connsiteY10" fmla="*/ 2904486 h 3951672"/>
              <a:gd name="connsiteX11" fmla="*/ 402369 w 2434984"/>
              <a:gd name="connsiteY11" fmla="*/ 2504697 h 3951672"/>
              <a:gd name="connsiteX12" fmla="*/ 402369 w 2434984"/>
              <a:gd name="connsiteY12" fmla="*/ 1256602 h 3951672"/>
              <a:gd name="connsiteX13" fmla="*/ 1014292 w 2434984"/>
              <a:gd name="connsiteY13" fmla="*/ 498493 h 3951672"/>
              <a:gd name="connsiteX14" fmla="*/ 1626215 w 2434984"/>
              <a:gd name="connsiteY14" fmla="*/ 1256602 h 3951672"/>
              <a:gd name="connsiteX15" fmla="*/ 1626215 w 2434984"/>
              <a:gd name="connsiteY15" fmla="*/ 3261301 h 3951672"/>
              <a:gd name="connsiteX16" fmla="*/ 1622185 w 2434984"/>
              <a:gd name="connsiteY16" fmla="*/ 3264743 h 3951672"/>
              <a:gd name="connsiteX17" fmla="*/ 1622185 w 2434984"/>
              <a:gd name="connsiteY17" fmla="*/ 3951672 h 3951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4984" h="3951672">
                <a:moveTo>
                  <a:pt x="1569658" y="3951672"/>
                </a:moveTo>
                <a:lnTo>
                  <a:pt x="1569658" y="3264743"/>
                </a:lnTo>
                <a:lnTo>
                  <a:pt x="756858" y="2570545"/>
                </a:lnTo>
                <a:lnTo>
                  <a:pt x="756858" y="3257474"/>
                </a:lnTo>
                <a:close/>
                <a:moveTo>
                  <a:pt x="2434984" y="3257474"/>
                </a:moveTo>
                <a:lnTo>
                  <a:pt x="2434984" y="2570545"/>
                </a:lnTo>
                <a:lnTo>
                  <a:pt x="2028583" y="2917645"/>
                </a:lnTo>
                <a:lnTo>
                  <a:pt x="2028584" y="1256602"/>
                </a:lnTo>
                <a:cubicBezTo>
                  <a:pt x="2028584" y="562600"/>
                  <a:pt x="1574470" y="0"/>
                  <a:pt x="1014292" y="0"/>
                </a:cubicBezTo>
                <a:cubicBezTo>
                  <a:pt x="454114" y="0"/>
                  <a:pt x="0" y="562600"/>
                  <a:pt x="0" y="1256602"/>
                </a:cubicBezTo>
                <a:lnTo>
                  <a:pt x="0" y="2904486"/>
                </a:lnTo>
                <a:lnTo>
                  <a:pt x="402369" y="2504697"/>
                </a:lnTo>
                <a:lnTo>
                  <a:pt x="402369" y="1256602"/>
                </a:lnTo>
                <a:cubicBezTo>
                  <a:pt x="402369" y="837910"/>
                  <a:pt x="676336" y="498493"/>
                  <a:pt x="1014292" y="498493"/>
                </a:cubicBezTo>
                <a:cubicBezTo>
                  <a:pt x="1352248" y="498493"/>
                  <a:pt x="1626215" y="837910"/>
                  <a:pt x="1626215" y="1256602"/>
                </a:cubicBezTo>
                <a:lnTo>
                  <a:pt x="1626215" y="3261301"/>
                </a:lnTo>
                <a:lnTo>
                  <a:pt x="1622185" y="3264743"/>
                </a:lnTo>
                <a:lnTo>
                  <a:pt x="1622185" y="3951672"/>
                </a:lnTo>
                <a:close/>
              </a:path>
            </a:pathLst>
          </a:custGeom>
          <a:gradFill flip="none" rotWithShape="1">
            <a:gsLst>
              <a:gs pos="0">
                <a:srgbClr val="F6C36F">
                  <a:shade val="30000"/>
                  <a:satMod val="115000"/>
                </a:srgbClr>
              </a:gs>
              <a:gs pos="50000">
                <a:srgbClr val="F6C36F">
                  <a:shade val="67500"/>
                  <a:satMod val="115000"/>
                </a:srgbClr>
              </a:gs>
              <a:gs pos="100000">
                <a:srgbClr val="F6C36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8865" y="3303639"/>
            <a:ext cx="4424516" cy="1489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PH" dirty="0"/>
          </a:p>
        </p:txBody>
      </p:sp>
      <p:sp>
        <p:nvSpPr>
          <p:cNvPr id="7" name="TextBox 6"/>
          <p:cNvSpPr txBox="1"/>
          <p:nvPr/>
        </p:nvSpPr>
        <p:spPr>
          <a:xfrm>
            <a:off x="359257" y="2346384"/>
            <a:ext cx="5987085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800" dirty="0">
                <a:solidFill>
                  <a:schemeClr val="bg1"/>
                </a:solidFill>
              </a:rPr>
              <a:t>Historical books, written by scholars or experts, provide interpretations and analyses of specific historical periods, events, or themes, often synthesizing information from primary sources.</a:t>
            </a:r>
          </a:p>
          <a:p>
            <a:pPr lvl="1"/>
            <a:endParaRPr lang="en-US" sz="2000" dirty="0">
              <a:solidFill>
                <a:schemeClr val="bg1"/>
              </a:solidFill>
            </a:endParaRPr>
          </a:p>
          <a:p>
            <a:endParaRPr lang="en-PH" dirty="0"/>
          </a:p>
        </p:txBody>
      </p:sp>
    </p:spTree>
    <p:extLst>
      <p:ext uri="{BB962C8B-B14F-4D97-AF65-F5344CB8AC3E}">
        <p14:creationId xmlns:p14="http://schemas.microsoft.com/office/powerpoint/2010/main" val="300764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27488B"/>
            </a:gs>
            <a:gs pos="0">
              <a:srgbClr val="13243E"/>
            </a:gs>
            <a:gs pos="100000">
              <a:srgbClr val="0F2749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C1DBE-65F8-5A40-8F4F-D508AED439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l="20090" r="26972"/>
          <a:stretch/>
        </p:blipFill>
        <p:spPr>
          <a:xfrm>
            <a:off x="14748" y="-2689"/>
            <a:ext cx="12191999" cy="6858000"/>
          </a:xfrm>
          <a:prstGeom prst="ellipse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-231" b="91898"/>
          <a:stretch/>
        </p:blipFill>
        <p:spPr>
          <a:xfrm>
            <a:off x="2286001" y="0"/>
            <a:ext cx="9905999" cy="457200"/>
          </a:xfrm>
          <a:prstGeom prst="rect">
            <a:avLst/>
          </a:prstGeom>
          <a:gradFill>
            <a:gsLst>
              <a:gs pos="50000">
                <a:srgbClr val="131A34"/>
              </a:gs>
              <a:gs pos="0">
                <a:srgbClr val="142E52"/>
              </a:gs>
              <a:gs pos="100000">
                <a:srgbClr val="122C48"/>
              </a:gs>
            </a:gsLst>
            <a:path path="circle">
              <a:fillToRect r="100000" b="100000"/>
            </a:path>
          </a:gradFill>
        </p:spPr>
      </p:pic>
      <p:sp>
        <p:nvSpPr>
          <p:cNvPr id="2" name="Rectangle 1"/>
          <p:cNvSpPr/>
          <p:nvPr/>
        </p:nvSpPr>
        <p:spPr>
          <a:xfrm>
            <a:off x="0" y="457200"/>
            <a:ext cx="12192000" cy="805543"/>
          </a:xfrm>
          <a:prstGeom prst="rect">
            <a:avLst/>
          </a:prstGeom>
          <a:gradFill>
            <a:gsLst>
              <a:gs pos="50000">
                <a:srgbClr val="27488B"/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531258" y="457200"/>
            <a:ext cx="2675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FCD085"/>
                </a:solidFill>
                <a:latin typeface="Copperplate Gothic Bold" panose="020E0705020206020404" pitchFamily="34" charset="0"/>
              </a:rPr>
              <a:t>TOPIC 3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262743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609600" y="1567543"/>
            <a:ext cx="5486400" cy="638628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JOURNAL ARTICLES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09598" y="2206171"/>
            <a:ext cx="6821715" cy="38462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125" y="1774072"/>
            <a:ext cx="3870447" cy="38704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6" name="Rounded Rectangle 15"/>
          <p:cNvSpPr/>
          <p:nvPr/>
        </p:nvSpPr>
        <p:spPr>
          <a:xfrm>
            <a:off x="4553857" y="5798457"/>
            <a:ext cx="2685143" cy="653143"/>
          </a:xfrm>
          <a:prstGeom prst="roundRect">
            <a:avLst/>
          </a:prstGeom>
          <a:gradFill flip="none" rotWithShape="1">
            <a:gsLst>
              <a:gs pos="0">
                <a:srgbClr val="D9A755">
                  <a:shade val="30000"/>
                  <a:satMod val="115000"/>
                </a:srgbClr>
              </a:gs>
              <a:gs pos="50000">
                <a:srgbClr val="D9A755">
                  <a:shade val="67500"/>
                  <a:satMod val="115000"/>
                </a:srgbClr>
              </a:gs>
              <a:gs pos="100000">
                <a:srgbClr val="D9A75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  <p:sp>
        <p:nvSpPr>
          <p:cNvPr id="20" name="Freeform 19">
            <a:hlinkClick r:id="rId5" action="ppaction://hlinksldjump"/>
            <a:extLst>
              <a:ext uri="{FF2B5EF4-FFF2-40B4-BE49-F238E27FC236}">
                <a16:creationId xmlns:a16="http://schemas.microsoft.com/office/drawing/2014/main" id="{98525D81-636F-0D4F-AB3A-2A41D05E8266}"/>
              </a:ext>
            </a:extLst>
          </p:cNvPr>
          <p:cNvSpPr/>
          <p:nvPr/>
        </p:nvSpPr>
        <p:spPr>
          <a:xfrm rot="16200000" flipV="1">
            <a:off x="660993" y="358598"/>
            <a:ext cx="564222" cy="915661"/>
          </a:xfrm>
          <a:custGeom>
            <a:avLst/>
            <a:gdLst>
              <a:gd name="connsiteX0" fmla="*/ 1569658 w 2434984"/>
              <a:gd name="connsiteY0" fmla="*/ 3951672 h 3951672"/>
              <a:gd name="connsiteX1" fmla="*/ 1569658 w 2434984"/>
              <a:gd name="connsiteY1" fmla="*/ 3264743 h 3951672"/>
              <a:gd name="connsiteX2" fmla="*/ 756858 w 2434984"/>
              <a:gd name="connsiteY2" fmla="*/ 2570545 h 3951672"/>
              <a:gd name="connsiteX3" fmla="*/ 756858 w 2434984"/>
              <a:gd name="connsiteY3" fmla="*/ 3257474 h 3951672"/>
              <a:gd name="connsiteX4" fmla="*/ 2434984 w 2434984"/>
              <a:gd name="connsiteY4" fmla="*/ 3257474 h 3951672"/>
              <a:gd name="connsiteX5" fmla="*/ 2434984 w 2434984"/>
              <a:gd name="connsiteY5" fmla="*/ 2570545 h 3951672"/>
              <a:gd name="connsiteX6" fmla="*/ 2028583 w 2434984"/>
              <a:gd name="connsiteY6" fmla="*/ 2917645 h 3951672"/>
              <a:gd name="connsiteX7" fmla="*/ 2028584 w 2434984"/>
              <a:gd name="connsiteY7" fmla="*/ 1256602 h 3951672"/>
              <a:gd name="connsiteX8" fmla="*/ 1014292 w 2434984"/>
              <a:gd name="connsiteY8" fmla="*/ 0 h 3951672"/>
              <a:gd name="connsiteX9" fmla="*/ 0 w 2434984"/>
              <a:gd name="connsiteY9" fmla="*/ 1256602 h 3951672"/>
              <a:gd name="connsiteX10" fmla="*/ 0 w 2434984"/>
              <a:gd name="connsiteY10" fmla="*/ 2904486 h 3951672"/>
              <a:gd name="connsiteX11" fmla="*/ 402369 w 2434984"/>
              <a:gd name="connsiteY11" fmla="*/ 2504697 h 3951672"/>
              <a:gd name="connsiteX12" fmla="*/ 402369 w 2434984"/>
              <a:gd name="connsiteY12" fmla="*/ 1256602 h 3951672"/>
              <a:gd name="connsiteX13" fmla="*/ 1014292 w 2434984"/>
              <a:gd name="connsiteY13" fmla="*/ 498493 h 3951672"/>
              <a:gd name="connsiteX14" fmla="*/ 1626215 w 2434984"/>
              <a:gd name="connsiteY14" fmla="*/ 1256602 h 3951672"/>
              <a:gd name="connsiteX15" fmla="*/ 1626215 w 2434984"/>
              <a:gd name="connsiteY15" fmla="*/ 3261301 h 3951672"/>
              <a:gd name="connsiteX16" fmla="*/ 1622185 w 2434984"/>
              <a:gd name="connsiteY16" fmla="*/ 3264743 h 3951672"/>
              <a:gd name="connsiteX17" fmla="*/ 1622185 w 2434984"/>
              <a:gd name="connsiteY17" fmla="*/ 3951672 h 3951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4984" h="3951672">
                <a:moveTo>
                  <a:pt x="1569658" y="3951672"/>
                </a:moveTo>
                <a:lnTo>
                  <a:pt x="1569658" y="3264743"/>
                </a:lnTo>
                <a:lnTo>
                  <a:pt x="756858" y="2570545"/>
                </a:lnTo>
                <a:lnTo>
                  <a:pt x="756858" y="3257474"/>
                </a:lnTo>
                <a:close/>
                <a:moveTo>
                  <a:pt x="2434984" y="3257474"/>
                </a:moveTo>
                <a:lnTo>
                  <a:pt x="2434984" y="2570545"/>
                </a:lnTo>
                <a:lnTo>
                  <a:pt x="2028583" y="2917645"/>
                </a:lnTo>
                <a:lnTo>
                  <a:pt x="2028584" y="1256602"/>
                </a:lnTo>
                <a:cubicBezTo>
                  <a:pt x="2028584" y="562600"/>
                  <a:pt x="1574470" y="0"/>
                  <a:pt x="1014292" y="0"/>
                </a:cubicBezTo>
                <a:cubicBezTo>
                  <a:pt x="454114" y="0"/>
                  <a:pt x="0" y="562600"/>
                  <a:pt x="0" y="1256602"/>
                </a:cubicBezTo>
                <a:lnTo>
                  <a:pt x="0" y="2904486"/>
                </a:lnTo>
                <a:lnTo>
                  <a:pt x="402369" y="2504697"/>
                </a:lnTo>
                <a:lnTo>
                  <a:pt x="402369" y="1256602"/>
                </a:lnTo>
                <a:cubicBezTo>
                  <a:pt x="402369" y="837910"/>
                  <a:pt x="676336" y="498493"/>
                  <a:pt x="1014292" y="498493"/>
                </a:cubicBezTo>
                <a:cubicBezTo>
                  <a:pt x="1352248" y="498493"/>
                  <a:pt x="1626215" y="837910"/>
                  <a:pt x="1626215" y="1256602"/>
                </a:cubicBezTo>
                <a:lnTo>
                  <a:pt x="1626215" y="3261301"/>
                </a:lnTo>
                <a:lnTo>
                  <a:pt x="1622185" y="3264743"/>
                </a:lnTo>
                <a:lnTo>
                  <a:pt x="1622185" y="3951672"/>
                </a:lnTo>
                <a:close/>
              </a:path>
            </a:pathLst>
          </a:custGeom>
          <a:gradFill flip="none" rotWithShape="1">
            <a:gsLst>
              <a:gs pos="0">
                <a:srgbClr val="F6C36F">
                  <a:shade val="30000"/>
                  <a:satMod val="115000"/>
                </a:srgbClr>
              </a:gs>
              <a:gs pos="50000">
                <a:srgbClr val="F6C36F">
                  <a:shade val="67500"/>
                  <a:satMod val="115000"/>
                </a:srgbClr>
              </a:gs>
              <a:gs pos="100000">
                <a:srgbClr val="F6C36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8865" y="3303639"/>
            <a:ext cx="4424516" cy="1489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PH" dirty="0"/>
          </a:p>
        </p:txBody>
      </p:sp>
      <p:sp>
        <p:nvSpPr>
          <p:cNvPr id="7" name="TextBox 6"/>
          <p:cNvSpPr txBox="1"/>
          <p:nvPr/>
        </p:nvSpPr>
        <p:spPr>
          <a:xfrm>
            <a:off x="1152273" y="2370467"/>
            <a:ext cx="57363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Academic articles, published in academic journals, present research, analysis, and arguments on historical topics, reviewing existing scholarship or providing new insights based on primary sources.</a:t>
            </a:r>
            <a:endParaRPr lang="en-PH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52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27488B"/>
            </a:gs>
            <a:gs pos="0">
              <a:srgbClr val="13243E"/>
            </a:gs>
            <a:gs pos="100000">
              <a:srgbClr val="0F2749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C1DBE-65F8-5A40-8F4F-D508AED439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l="20090" r="26972"/>
          <a:stretch/>
        </p:blipFill>
        <p:spPr>
          <a:xfrm>
            <a:off x="0" y="-2689"/>
            <a:ext cx="12191999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-231" b="91898"/>
          <a:stretch/>
        </p:blipFill>
        <p:spPr>
          <a:xfrm>
            <a:off x="2286001" y="0"/>
            <a:ext cx="9905999" cy="457200"/>
          </a:xfrm>
          <a:prstGeom prst="rect">
            <a:avLst/>
          </a:prstGeom>
          <a:gradFill>
            <a:gsLst>
              <a:gs pos="50000">
                <a:srgbClr val="131A34"/>
              </a:gs>
              <a:gs pos="0">
                <a:srgbClr val="142E52"/>
              </a:gs>
              <a:gs pos="100000">
                <a:srgbClr val="122C48"/>
              </a:gs>
            </a:gsLst>
            <a:path path="circle">
              <a:fillToRect r="100000" b="100000"/>
            </a:path>
          </a:gradFill>
        </p:spPr>
      </p:pic>
      <p:sp>
        <p:nvSpPr>
          <p:cNvPr id="2" name="Rectangle 1"/>
          <p:cNvSpPr/>
          <p:nvPr/>
        </p:nvSpPr>
        <p:spPr>
          <a:xfrm>
            <a:off x="0" y="457200"/>
            <a:ext cx="12192000" cy="805543"/>
          </a:xfrm>
          <a:prstGeom prst="rect">
            <a:avLst/>
          </a:prstGeom>
          <a:gradFill>
            <a:gsLst>
              <a:gs pos="50000">
                <a:srgbClr val="27488B"/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531258" y="457200"/>
            <a:ext cx="2675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FCD085"/>
                </a:solidFill>
                <a:latin typeface="Copperplate Gothic Bold" panose="020E0705020206020404" pitchFamily="34" charset="0"/>
              </a:rPr>
              <a:t>TOPIC 4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262743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5090885" y="6054822"/>
            <a:ext cx="2010230" cy="426939"/>
          </a:xfrm>
          <a:prstGeom prst="roundRect">
            <a:avLst/>
          </a:prstGeom>
          <a:gradFill flip="none" rotWithShape="1">
            <a:gsLst>
              <a:gs pos="0">
                <a:srgbClr val="D9A755">
                  <a:shade val="30000"/>
                  <a:satMod val="115000"/>
                </a:srgbClr>
              </a:gs>
              <a:gs pos="50000">
                <a:srgbClr val="D9A755">
                  <a:shade val="67500"/>
                  <a:satMod val="115000"/>
                </a:srgbClr>
              </a:gs>
              <a:gs pos="100000">
                <a:srgbClr val="D9A75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  <p:sp>
        <p:nvSpPr>
          <p:cNvPr id="14" name="Freeform 13">
            <a:hlinkClick r:id="rId4" action="ppaction://hlinksldjump"/>
            <a:extLst>
              <a:ext uri="{FF2B5EF4-FFF2-40B4-BE49-F238E27FC236}">
                <a16:creationId xmlns:a16="http://schemas.microsoft.com/office/drawing/2014/main" id="{98525D81-636F-0D4F-AB3A-2A41D05E8266}"/>
              </a:ext>
            </a:extLst>
          </p:cNvPr>
          <p:cNvSpPr/>
          <p:nvPr/>
        </p:nvSpPr>
        <p:spPr>
          <a:xfrm rot="16200000" flipV="1">
            <a:off x="660993" y="358598"/>
            <a:ext cx="564222" cy="915661"/>
          </a:xfrm>
          <a:custGeom>
            <a:avLst/>
            <a:gdLst>
              <a:gd name="connsiteX0" fmla="*/ 1569658 w 2434984"/>
              <a:gd name="connsiteY0" fmla="*/ 3951672 h 3951672"/>
              <a:gd name="connsiteX1" fmla="*/ 1569658 w 2434984"/>
              <a:gd name="connsiteY1" fmla="*/ 3264743 h 3951672"/>
              <a:gd name="connsiteX2" fmla="*/ 756858 w 2434984"/>
              <a:gd name="connsiteY2" fmla="*/ 2570545 h 3951672"/>
              <a:gd name="connsiteX3" fmla="*/ 756858 w 2434984"/>
              <a:gd name="connsiteY3" fmla="*/ 3257474 h 3951672"/>
              <a:gd name="connsiteX4" fmla="*/ 2434984 w 2434984"/>
              <a:gd name="connsiteY4" fmla="*/ 3257474 h 3951672"/>
              <a:gd name="connsiteX5" fmla="*/ 2434984 w 2434984"/>
              <a:gd name="connsiteY5" fmla="*/ 2570545 h 3951672"/>
              <a:gd name="connsiteX6" fmla="*/ 2028583 w 2434984"/>
              <a:gd name="connsiteY6" fmla="*/ 2917645 h 3951672"/>
              <a:gd name="connsiteX7" fmla="*/ 2028584 w 2434984"/>
              <a:gd name="connsiteY7" fmla="*/ 1256602 h 3951672"/>
              <a:gd name="connsiteX8" fmla="*/ 1014292 w 2434984"/>
              <a:gd name="connsiteY8" fmla="*/ 0 h 3951672"/>
              <a:gd name="connsiteX9" fmla="*/ 0 w 2434984"/>
              <a:gd name="connsiteY9" fmla="*/ 1256602 h 3951672"/>
              <a:gd name="connsiteX10" fmla="*/ 0 w 2434984"/>
              <a:gd name="connsiteY10" fmla="*/ 2904486 h 3951672"/>
              <a:gd name="connsiteX11" fmla="*/ 402369 w 2434984"/>
              <a:gd name="connsiteY11" fmla="*/ 2504697 h 3951672"/>
              <a:gd name="connsiteX12" fmla="*/ 402369 w 2434984"/>
              <a:gd name="connsiteY12" fmla="*/ 1256602 h 3951672"/>
              <a:gd name="connsiteX13" fmla="*/ 1014292 w 2434984"/>
              <a:gd name="connsiteY13" fmla="*/ 498493 h 3951672"/>
              <a:gd name="connsiteX14" fmla="*/ 1626215 w 2434984"/>
              <a:gd name="connsiteY14" fmla="*/ 1256602 h 3951672"/>
              <a:gd name="connsiteX15" fmla="*/ 1626215 w 2434984"/>
              <a:gd name="connsiteY15" fmla="*/ 3261301 h 3951672"/>
              <a:gd name="connsiteX16" fmla="*/ 1622185 w 2434984"/>
              <a:gd name="connsiteY16" fmla="*/ 3264743 h 3951672"/>
              <a:gd name="connsiteX17" fmla="*/ 1622185 w 2434984"/>
              <a:gd name="connsiteY17" fmla="*/ 3951672 h 3951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4984" h="3951672">
                <a:moveTo>
                  <a:pt x="1569658" y="3951672"/>
                </a:moveTo>
                <a:lnTo>
                  <a:pt x="1569658" y="3264743"/>
                </a:lnTo>
                <a:lnTo>
                  <a:pt x="756858" y="2570545"/>
                </a:lnTo>
                <a:lnTo>
                  <a:pt x="756858" y="3257474"/>
                </a:lnTo>
                <a:close/>
                <a:moveTo>
                  <a:pt x="2434984" y="3257474"/>
                </a:moveTo>
                <a:lnTo>
                  <a:pt x="2434984" y="2570545"/>
                </a:lnTo>
                <a:lnTo>
                  <a:pt x="2028583" y="2917645"/>
                </a:lnTo>
                <a:lnTo>
                  <a:pt x="2028584" y="1256602"/>
                </a:lnTo>
                <a:cubicBezTo>
                  <a:pt x="2028584" y="562600"/>
                  <a:pt x="1574470" y="0"/>
                  <a:pt x="1014292" y="0"/>
                </a:cubicBezTo>
                <a:cubicBezTo>
                  <a:pt x="454114" y="0"/>
                  <a:pt x="0" y="562600"/>
                  <a:pt x="0" y="1256602"/>
                </a:cubicBezTo>
                <a:lnTo>
                  <a:pt x="0" y="2904486"/>
                </a:lnTo>
                <a:lnTo>
                  <a:pt x="402369" y="2504697"/>
                </a:lnTo>
                <a:lnTo>
                  <a:pt x="402369" y="1256602"/>
                </a:lnTo>
                <a:cubicBezTo>
                  <a:pt x="402369" y="837910"/>
                  <a:pt x="676336" y="498493"/>
                  <a:pt x="1014292" y="498493"/>
                </a:cubicBezTo>
                <a:cubicBezTo>
                  <a:pt x="1352248" y="498493"/>
                  <a:pt x="1626215" y="837910"/>
                  <a:pt x="1626215" y="1256602"/>
                </a:cubicBezTo>
                <a:lnTo>
                  <a:pt x="1626215" y="3261301"/>
                </a:lnTo>
                <a:lnTo>
                  <a:pt x="1622185" y="3264743"/>
                </a:lnTo>
                <a:lnTo>
                  <a:pt x="1622185" y="3951672"/>
                </a:lnTo>
                <a:close/>
              </a:path>
            </a:pathLst>
          </a:custGeom>
          <a:gradFill flip="none" rotWithShape="1">
            <a:gsLst>
              <a:gs pos="0">
                <a:srgbClr val="F6C36F">
                  <a:shade val="30000"/>
                  <a:satMod val="115000"/>
                </a:srgbClr>
              </a:gs>
              <a:gs pos="50000">
                <a:srgbClr val="F6C36F">
                  <a:shade val="67500"/>
                  <a:satMod val="115000"/>
                </a:srgbClr>
              </a:gs>
              <a:gs pos="100000">
                <a:srgbClr val="F6C36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9599" y="1580597"/>
            <a:ext cx="5486400" cy="638628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dirty="0"/>
              <a:t>ENCYCLOPEDIAS AND DATABASES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09599" y="2213881"/>
            <a:ext cx="6656615" cy="38462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502" y="1226641"/>
            <a:ext cx="3262070" cy="48931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/>
          <p:cNvSpPr txBox="1"/>
          <p:nvPr/>
        </p:nvSpPr>
        <p:spPr>
          <a:xfrm>
            <a:off x="1203310" y="2531758"/>
            <a:ext cx="546919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Reference works, encyclopedias, and databases are essential sources for showcasing and synthesizing existing knowledge on historical events, figures, or periods.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581071" y="5875597"/>
            <a:ext cx="2685143" cy="653143"/>
          </a:xfrm>
          <a:prstGeom prst="roundRect">
            <a:avLst/>
          </a:prstGeom>
          <a:gradFill flip="none" rotWithShape="1">
            <a:gsLst>
              <a:gs pos="0">
                <a:srgbClr val="D9A755">
                  <a:shade val="30000"/>
                  <a:satMod val="115000"/>
                </a:srgbClr>
              </a:gs>
              <a:gs pos="50000">
                <a:srgbClr val="D9A755">
                  <a:shade val="67500"/>
                  <a:satMod val="115000"/>
                </a:srgbClr>
              </a:gs>
              <a:gs pos="100000">
                <a:srgbClr val="D9A75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7257" y="1183458"/>
            <a:ext cx="3468228" cy="5049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13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27488B"/>
            </a:gs>
            <a:gs pos="0">
              <a:srgbClr val="13243E"/>
            </a:gs>
            <a:gs pos="100000">
              <a:srgbClr val="0F2749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C1DBE-65F8-5A40-8F4F-D508AED439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l="20090" r="26972"/>
          <a:stretch/>
        </p:blipFill>
        <p:spPr>
          <a:xfrm>
            <a:off x="0" y="-2689"/>
            <a:ext cx="12191999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65" y="1262744"/>
            <a:ext cx="3796208" cy="55908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-231" b="91898"/>
          <a:stretch/>
        </p:blipFill>
        <p:spPr>
          <a:xfrm>
            <a:off x="2286001" y="0"/>
            <a:ext cx="9905999" cy="457200"/>
          </a:xfrm>
          <a:prstGeom prst="rect">
            <a:avLst/>
          </a:prstGeom>
          <a:gradFill>
            <a:gsLst>
              <a:gs pos="50000">
                <a:srgbClr val="131A34"/>
              </a:gs>
              <a:gs pos="0">
                <a:srgbClr val="142E52"/>
              </a:gs>
              <a:gs pos="100000">
                <a:srgbClr val="122C48"/>
              </a:gs>
            </a:gsLst>
            <a:path path="circle">
              <a:fillToRect r="100000" b="100000"/>
            </a:path>
          </a:gradFill>
        </p:spPr>
      </p:pic>
      <p:sp>
        <p:nvSpPr>
          <p:cNvPr id="2" name="Rectangle 1"/>
          <p:cNvSpPr/>
          <p:nvPr/>
        </p:nvSpPr>
        <p:spPr>
          <a:xfrm>
            <a:off x="0" y="457200"/>
            <a:ext cx="12192000" cy="805543"/>
          </a:xfrm>
          <a:prstGeom prst="rect">
            <a:avLst/>
          </a:prstGeom>
          <a:gradFill>
            <a:gsLst>
              <a:gs pos="50000">
                <a:srgbClr val="27488B"/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531258" y="457200"/>
            <a:ext cx="2675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FCD085"/>
                </a:solidFill>
                <a:latin typeface="Copperplate Gothic Bold" panose="020E0705020206020404" pitchFamily="34" charset="0"/>
              </a:rPr>
              <a:t>TOPIC 5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262743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5036455" y="1567543"/>
            <a:ext cx="5486400" cy="638628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dirty="0" smtClean="0"/>
              <a:t>BIOGRAPHIES AND AUTOBIOGRAPHIES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36455" y="2206171"/>
            <a:ext cx="6821715" cy="38462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>
            <a:off x="8980714" y="5798457"/>
            <a:ext cx="2685143" cy="653143"/>
          </a:xfrm>
          <a:prstGeom prst="roundRect">
            <a:avLst/>
          </a:prstGeom>
          <a:gradFill flip="none" rotWithShape="1">
            <a:gsLst>
              <a:gs pos="0">
                <a:srgbClr val="D9A755">
                  <a:shade val="30000"/>
                  <a:satMod val="115000"/>
                </a:srgbClr>
              </a:gs>
              <a:gs pos="50000">
                <a:srgbClr val="D9A755">
                  <a:shade val="67500"/>
                  <a:satMod val="115000"/>
                </a:srgbClr>
              </a:gs>
              <a:gs pos="100000">
                <a:srgbClr val="D9A75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  <p:sp>
        <p:nvSpPr>
          <p:cNvPr id="14" name="Freeform 13">
            <a:hlinkClick r:id="rId5" action="ppaction://hlinksldjump"/>
            <a:extLst>
              <a:ext uri="{FF2B5EF4-FFF2-40B4-BE49-F238E27FC236}">
                <a16:creationId xmlns:a16="http://schemas.microsoft.com/office/drawing/2014/main" id="{98525D81-636F-0D4F-AB3A-2A41D05E8266}"/>
              </a:ext>
            </a:extLst>
          </p:cNvPr>
          <p:cNvSpPr/>
          <p:nvPr/>
        </p:nvSpPr>
        <p:spPr>
          <a:xfrm rot="16200000" flipV="1">
            <a:off x="660993" y="358598"/>
            <a:ext cx="564222" cy="915661"/>
          </a:xfrm>
          <a:custGeom>
            <a:avLst/>
            <a:gdLst>
              <a:gd name="connsiteX0" fmla="*/ 1569658 w 2434984"/>
              <a:gd name="connsiteY0" fmla="*/ 3951672 h 3951672"/>
              <a:gd name="connsiteX1" fmla="*/ 1569658 w 2434984"/>
              <a:gd name="connsiteY1" fmla="*/ 3264743 h 3951672"/>
              <a:gd name="connsiteX2" fmla="*/ 756858 w 2434984"/>
              <a:gd name="connsiteY2" fmla="*/ 2570545 h 3951672"/>
              <a:gd name="connsiteX3" fmla="*/ 756858 w 2434984"/>
              <a:gd name="connsiteY3" fmla="*/ 3257474 h 3951672"/>
              <a:gd name="connsiteX4" fmla="*/ 2434984 w 2434984"/>
              <a:gd name="connsiteY4" fmla="*/ 3257474 h 3951672"/>
              <a:gd name="connsiteX5" fmla="*/ 2434984 w 2434984"/>
              <a:gd name="connsiteY5" fmla="*/ 2570545 h 3951672"/>
              <a:gd name="connsiteX6" fmla="*/ 2028583 w 2434984"/>
              <a:gd name="connsiteY6" fmla="*/ 2917645 h 3951672"/>
              <a:gd name="connsiteX7" fmla="*/ 2028584 w 2434984"/>
              <a:gd name="connsiteY7" fmla="*/ 1256602 h 3951672"/>
              <a:gd name="connsiteX8" fmla="*/ 1014292 w 2434984"/>
              <a:gd name="connsiteY8" fmla="*/ 0 h 3951672"/>
              <a:gd name="connsiteX9" fmla="*/ 0 w 2434984"/>
              <a:gd name="connsiteY9" fmla="*/ 1256602 h 3951672"/>
              <a:gd name="connsiteX10" fmla="*/ 0 w 2434984"/>
              <a:gd name="connsiteY10" fmla="*/ 2904486 h 3951672"/>
              <a:gd name="connsiteX11" fmla="*/ 402369 w 2434984"/>
              <a:gd name="connsiteY11" fmla="*/ 2504697 h 3951672"/>
              <a:gd name="connsiteX12" fmla="*/ 402369 w 2434984"/>
              <a:gd name="connsiteY12" fmla="*/ 1256602 h 3951672"/>
              <a:gd name="connsiteX13" fmla="*/ 1014292 w 2434984"/>
              <a:gd name="connsiteY13" fmla="*/ 498493 h 3951672"/>
              <a:gd name="connsiteX14" fmla="*/ 1626215 w 2434984"/>
              <a:gd name="connsiteY14" fmla="*/ 1256602 h 3951672"/>
              <a:gd name="connsiteX15" fmla="*/ 1626215 w 2434984"/>
              <a:gd name="connsiteY15" fmla="*/ 3261301 h 3951672"/>
              <a:gd name="connsiteX16" fmla="*/ 1622185 w 2434984"/>
              <a:gd name="connsiteY16" fmla="*/ 3264743 h 3951672"/>
              <a:gd name="connsiteX17" fmla="*/ 1622185 w 2434984"/>
              <a:gd name="connsiteY17" fmla="*/ 3951672 h 3951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4984" h="3951672">
                <a:moveTo>
                  <a:pt x="1569658" y="3951672"/>
                </a:moveTo>
                <a:lnTo>
                  <a:pt x="1569658" y="3264743"/>
                </a:lnTo>
                <a:lnTo>
                  <a:pt x="756858" y="2570545"/>
                </a:lnTo>
                <a:lnTo>
                  <a:pt x="756858" y="3257474"/>
                </a:lnTo>
                <a:close/>
                <a:moveTo>
                  <a:pt x="2434984" y="3257474"/>
                </a:moveTo>
                <a:lnTo>
                  <a:pt x="2434984" y="2570545"/>
                </a:lnTo>
                <a:lnTo>
                  <a:pt x="2028583" y="2917645"/>
                </a:lnTo>
                <a:lnTo>
                  <a:pt x="2028584" y="1256602"/>
                </a:lnTo>
                <a:cubicBezTo>
                  <a:pt x="2028584" y="562600"/>
                  <a:pt x="1574470" y="0"/>
                  <a:pt x="1014292" y="0"/>
                </a:cubicBezTo>
                <a:cubicBezTo>
                  <a:pt x="454114" y="0"/>
                  <a:pt x="0" y="562600"/>
                  <a:pt x="0" y="1256602"/>
                </a:cubicBezTo>
                <a:lnTo>
                  <a:pt x="0" y="2904486"/>
                </a:lnTo>
                <a:lnTo>
                  <a:pt x="402369" y="2504697"/>
                </a:lnTo>
                <a:lnTo>
                  <a:pt x="402369" y="1256602"/>
                </a:lnTo>
                <a:cubicBezTo>
                  <a:pt x="402369" y="837910"/>
                  <a:pt x="676336" y="498493"/>
                  <a:pt x="1014292" y="498493"/>
                </a:cubicBezTo>
                <a:cubicBezTo>
                  <a:pt x="1352248" y="498493"/>
                  <a:pt x="1626215" y="837910"/>
                  <a:pt x="1626215" y="1256602"/>
                </a:cubicBezTo>
                <a:lnTo>
                  <a:pt x="1626215" y="3261301"/>
                </a:lnTo>
                <a:lnTo>
                  <a:pt x="1622185" y="3264743"/>
                </a:lnTo>
                <a:lnTo>
                  <a:pt x="1622185" y="3951672"/>
                </a:lnTo>
                <a:close/>
              </a:path>
            </a:pathLst>
          </a:custGeom>
          <a:gradFill flip="none" rotWithShape="1">
            <a:gsLst>
              <a:gs pos="0">
                <a:srgbClr val="F6C36F">
                  <a:shade val="30000"/>
                  <a:satMod val="115000"/>
                </a:srgbClr>
              </a:gs>
              <a:gs pos="50000">
                <a:srgbClr val="F6C36F">
                  <a:shade val="67500"/>
                  <a:satMod val="115000"/>
                </a:srgbClr>
              </a:gs>
              <a:gs pos="100000">
                <a:srgbClr val="F6C36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56904" y="2534691"/>
            <a:ext cx="56486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Biographies, written by historians or biographers, analyze the lives, actions, and impact of historical figures, often serving as secondary sources reflecting the author's perspective on past events.</a:t>
            </a:r>
            <a:endParaRPr lang="en-PH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01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27488B"/>
            </a:gs>
            <a:gs pos="0">
              <a:srgbClr val="13243E"/>
            </a:gs>
            <a:gs pos="100000">
              <a:srgbClr val="0F2749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C1DBE-65F8-5A40-8F4F-D508AED439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l="20090" r="26972"/>
          <a:stretch/>
        </p:blipFill>
        <p:spPr>
          <a:xfrm>
            <a:off x="0" y="-2689"/>
            <a:ext cx="12191999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818" y="1437459"/>
            <a:ext cx="3494301" cy="52414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-231" b="91898"/>
          <a:stretch/>
        </p:blipFill>
        <p:spPr>
          <a:xfrm>
            <a:off x="2286001" y="0"/>
            <a:ext cx="9905999" cy="457200"/>
          </a:xfrm>
          <a:prstGeom prst="rect">
            <a:avLst/>
          </a:prstGeom>
          <a:gradFill>
            <a:gsLst>
              <a:gs pos="50000">
                <a:srgbClr val="131A34"/>
              </a:gs>
              <a:gs pos="0">
                <a:srgbClr val="142E52"/>
              </a:gs>
              <a:gs pos="100000">
                <a:srgbClr val="122C48"/>
              </a:gs>
            </a:gsLst>
            <a:path path="circle">
              <a:fillToRect r="100000" b="100000"/>
            </a:path>
          </a:gradFill>
        </p:spPr>
      </p:pic>
      <p:sp>
        <p:nvSpPr>
          <p:cNvPr id="2" name="Rectangle 1"/>
          <p:cNvSpPr/>
          <p:nvPr/>
        </p:nvSpPr>
        <p:spPr>
          <a:xfrm>
            <a:off x="0" y="457200"/>
            <a:ext cx="12192000" cy="805543"/>
          </a:xfrm>
          <a:prstGeom prst="rect">
            <a:avLst/>
          </a:prstGeom>
          <a:gradFill>
            <a:gsLst>
              <a:gs pos="50000">
                <a:srgbClr val="27488B"/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531258" y="457200"/>
            <a:ext cx="2675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FCD085"/>
                </a:solidFill>
                <a:latin typeface="Copperplate Gothic Bold" panose="020E0705020206020404" pitchFamily="34" charset="0"/>
              </a:rPr>
              <a:t>TOPIC </a:t>
            </a:r>
            <a:r>
              <a:rPr lang="en-US" sz="4400" dirty="0" smtClean="0">
                <a:solidFill>
                  <a:srgbClr val="FCD085"/>
                </a:solidFill>
                <a:latin typeface="Copperplate Gothic Bold" panose="020E0705020206020404" pitchFamily="34" charset="0"/>
              </a:rPr>
              <a:t>6</a:t>
            </a:r>
            <a:endParaRPr lang="en-US" sz="4400" dirty="0">
              <a:solidFill>
                <a:srgbClr val="FCD085"/>
              </a:solidFill>
              <a:latin typeface="Copperplate Gothic Bold" panose="020E07050202060204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262743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5036455" y="1567543"/>
            <a:ext cx="5486400" cy="638628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dirty="0" smtClean="0"/>
              <a:t>DOCUMENTARIES AND FILMS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36455" y="2206171"/>
            <a:ext cx="6821715" cy="38462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>
            <a:off x="8980714" y="5798457"/>
            <a:ext cx="2685143" cy="653143"/>
          </a:xfrm>
          <a:prstGeom prst="roundRect">
            <a:avLst/>
          </a:prstGeom>
          <a:gradFill flip="none" rotWithShape="1">
            <a:gsLst>
              <a:gs pos="0">
                <a:srgbClr val="D9A755">
                  <a:shade val="30000"/>
                  <a:satMod val="115000"/>
                </a:srgbClr>
              </a:gs>
              <a:gs pos="50000">
                <a:srgbClr val="D9A755">
                  <a:shade val="67500"/>
                  <a:satMod val="115000"/>
                </a:srgbClr>
              </a:gs>
              <a:gs pos="100000">
                <a:srgbClr val="D9A75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  <p:sp>
        <p:nvSpPr>
          <p:cNvPr id="14" name="Freeform 13">
            <a:hlinkClick r:id="rId6" action="ppaction://hlinksldjump"/>
            <a:extLst>
              <a:ext uri="{FF2B5EF4-FFF2-40B4-BE49-F238E27FC236}">
                <a16:creationId xmlns:a16="http://schemas.microsoft.com/office/drawing/2014/main" id="{98525D81-636F-0D4F-AB3A-2A41D05E8266}"/>
              </a:ext>
            </a:extLst>
          </p:cNvPr>
          <p:cNvSpPr/>
          <p:nvPr/>
        </p:nvSpPr>
        <p:spPr>
          <a:xfrm rot="16200000" flipV="1">
            <a:off x="660993" y="358598"/>
            <a:ext cx="564222" cy="915661"/>
          </a:xfrm>
          <a:custGeom>
            <a:avLst/>
            <a:gdLst>
              <a:gd name="connsiteX0" fmla="*/ 1569658 w 2434984"/>
              <a:gd name="connsiteY0" fmla="*/ 3951672 h 3951672"/>
              <a:gd name="connsiteX1" fmla="*/ 1569658 w 2434984"/>
              <a:gd name="connsiteY1" fmla="*/ 3264743 h 3951672"/>
              <a:gd name="connsiteX2" fmla="*/ 756858 w 2434984"/>
              <a:gd name="connsiteY2" fmla="*/ 2570545 h 3951672"/>
              <a:gd name="connsiteX3" fmla="*/ 756858 w 2434984"/>
              <a:gd name="connsiteY3" fmla="*/ 3257474 h 3951672"/>
              <a:gd name="connsiteX4" fmla="*/ 2434984 w 2434984"/>
              <a:gd name="connsiteY4" fmla="*/ 3257474 h 3951672"/>
              <a:gd name="connsiteX5" fmla="*/ 2434984 w 2434984"/>
              <a:gd name="connsiteY5" fmla="*/ 2570545 h 3951672"/>
              <a:gd name="connsiteX6" fmla="*/ 2028583 w 2434984"/>
              <a:gd name="connsiteY6" fmla="*/ 2917645 h 3951672"/>
              <a:gd name="connsiteX7" fmla="*/ 2028584 w 2434984"/>
              <a:gd name="connsiteY7" fmla="*/ 1256602 h 3951672"/>
              <a:gd name="connsiteX8" fmla="*/ 1014292 w 2434984"/>
              <a:gd name="connsiteY8" fmla="*/ 0 h 3951672"/>
              <a:gd name="connsiteX9" fmla="*/ 0 w 2434984"/>
              <a:gd name="connsiteY9" fmla="*/ 1256602 h 3951672"/>
              <a:gd name="connsiteX10" fmla="*/ 0 w 2434984"/>
              <a:gd name="connsiteY10" fmla="*/ 2904486 h 3951672"/>
              <a:gd name="connsiteX11" fmla="*/ 402369 w 2434984"/>
              <a:gd name="connsiteY11" fmla="*/ 2504697 h 3951672"/>
              <a:gd name="connsiteX12" fmla="*/ 402369 w 2434984"/>
              <a:gd name="connsiteY12" fmla="*/ 1256602 h 3951672"/>
              <a:gd name="connsiteX13" fmla="*/ 1014292 w 2434984"/>
              <a:gd name="connsiteY13" fmla="*/ 498493 h 3951672"/>
              <a:gd name="connsiteX14" fmla="*/ 1626215 w 2434984"/>
              <a:gd name="connsiteY14" fmla="*/ 1256602 h 3951672"/>
              <a:gd name="connsiteX15" fmla="*/ 1626215 w 2434984"/>
              <a:gd name="connsiteY15" fmla="*/ 3261301 h 3951672"/>
              <a:gd name="connsiteX16" fmla="*/ 1622185 w 2434984"/>
              <a:gd name="connsiteY16" fmla="*/ 3264743 h 3951672"/>
              <a:gd name="connsiteX17" fmla="*/ 1622185 w 2434984"/>
              <a:gd name="connsiteY17" fmla="*/ 3951672 h 3951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4984" h="3951672">
                <a:moveTo>
                  <a:pt x="1569658" y="3951672"/>
                </a:moveTo>
                <a:lnTo>
                  <a:pt x="1569658" y="3264743"/>
                </a:lnTo>
                <a:lnTo>
                  <a:pt x="756858" y="2570545"/>
                </a:lnTo>
                <a:lnTo>
                  <a:pt x="756858" y="3257474"/>
                </a:lnTo>
                <a:close/>
                <a:moveTo>
                  <a:pt x="2434984" y="3257474"/>
                </a:moveTo>
                <a:lnTo>
                  <a:pt x="2434984" y="2570545"/>
                </a:lnTo>
                <a:lnTo>
                  <a:pt x="2028583" y="2917645"/>
                </a:lnTo>
                <a:lnTo>
                  <a:pt x="2028584" y="1256602"/>
                </a:lnTo>
                <a:cubicBezTo>
                  <a:pt x="2028584" y="562600"/>
                  <a:pt x="1574470" y="0"/>
                  <a:pt x="1014292" y="0"/>
                </a:cubicBezTo>
                <a:cubicBezTo>
                  <a:pt x="454114" y="0"/>
                  <a:pt x="0" y="562600"/>
                  <a:pt x="0" y="1256602"/>
                </a:cubicBezTo>
                <a:lnTo>
                  <a:pt x="0" y="2904486"/>
                </a:lnTo>
                <a:lnTo>
                  <a:pt x="402369" y="2504697"/>
                </a:lnTo>
                <a:lnTo>
                  <a:pt x="402369" y="1256602"/>
                </a:lnTo>
                <a:cubicBezTo>
                  <a:pt x="402369" y="837910"/>
                  <a:pt x="676336" y="498493"/>
                  <a:pt x="1014292" y="498493"/>
                </a:cubicBezTo>
                <a:cubicBezTo>
                  <a:pt x="1352248" y="498493"/>
                  <a:pt x="1626215" y="837910"/>
                  <a:pt x="1626215" y="1256602"/>
                </a:cubicBezTo>
                <a:lnTo>
                  <a:pt x="1626215" y="3261301"/>
                </a:lnTo>
                <a:lnTo>
                  <a:pt x="1622185" y="3264743"/>
                </a:lnTo>
                <a:lnTo>
                  <a:pt x="1622185" y="3951672"/>
                </a:lnTo>
                <a:close/>
              </a:path>
            </a:pathLst>
          </a:custGeom>
          <a:gradFill flip="none" rotWithShape="1">
            <a:gsLst>
              <a:gs pos="0">
                <a:srgbClr val="F6C36F">
                  <a:shade val="30000"/>
                  <a:satMod val="115000"/>
                </a:srgbClr>
              </a:gs>
              <a:gs pos="50000">
                <a:srgbClr val="F6C36F">
                  <a:shade val="67500"/>
                  <a:satMod val="115000"/>
                </a:srgbClr>
              </a:gs>
              <a:gs pos="100000">
                <a:srgbClr val="F6C36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56904" y="2534690"/>
            <a:ext cx="58256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Historical documentaries or films are visual representations of historical events, figures, or themes, often incorporating primary sources.</a:t>
            </a:r>
            <a:endParaRPr lang="en-PH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250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27488B"/>
            </a:gs>
            <a:gs pos="0">
              <a:srgbClr val="13243E"/>
            </a:gs>
            <a:gs pos="100000">
              <a:srgbClr val="0F2749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C1DBE-65F8-5A40-8F4F-D508AED439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l="20090" r="26972"/>
          <a:stretch/>
        </p:blipFill>
        <p:spPr>
          <a:xfrm>
            <a:off x="0" y="-2689"/>
            <a:ext cx="12191999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83" y="1567543"/>
            <a:ext cx="3933654" cy="47628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-231" b="91898"/>
          <a:stretch/>
        </p:blipFill>
        <p:spPr>
          <a:xfrm>
            <a:off x="2286001" y="0"/>
            <a:ext cx="9905999" cy="457200"/>
          </a:xfrm>
          <a:prstGeom prst="rect">
            <a:avLst/>
          </a:prstGeom>
          <a:gradFill>
            <a:gsLst>
              <a:gs pos="50000">
                <a:srgbClr val="131A34"/>
              </a:gs>
              <a:gs pos="0">
                <a:srgbClr val="142E52"/>
              </a:gs>
              <a:gs pos="100000">
                <a:srgbClr val="122C48"/>
              </a:gs>
            </a:gsLst>
            <a:path path="circle">
              <a:fillToRect r="100000" b="100000"/>
            </a:path>
          </a:gradFill>
        </p:spPr>
      </p:pic>
      <p:sp>
        <p:nvSpPr>
          <p:cNvPr id="2" name="Rectangle 1"/>
          <p:cNvSpPr/>
          <p:nvPr/>
        </p:nvSpPr>
        <p:spPr>
          <a:xfrm>
            <a:off x="0" y="457200"/>
            <a:ext cx="12192000" cy="805543"/>
          </a:xfrm>
          <a:prstGeom prst="rect">
            <a:avLst/>
          </a:prstGeom>
          <a:gradFill>
            <a:gsLst>
              <a:gs pos="50000">
                <a:srgbClr val="27488B"/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531258" y="457200"/>
            <a:ext cx="2675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FCD085"/>
                </a:solidFill>
                <a:latin typeface="Copperplate Gothic Bold" panose="020E0705020206020404" pitchFamily="34" charset="0"/>
              </a:rPr>
              <a:t>TOPIC 7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262743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5036455" y="1567543"/>
            <a:ext cx="5486400" cy="638628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dirty="0" smtClean="0"/>
              <a:t>HISTORICAL REVIEWS AND CRITIQUES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36455" y="2206171"/>
            <a:ext cx="6821715" cy="38462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>
            <a:off x="8980714" y="5798457"/>
            <a:ext cx="2685143" cy="653143"/>
          </a:xfrm>
          <a:prstGeom prst="roundRect">
            <a:avLst/>
          </a:prstGeom>
          <a:gradFill flip="none" rotWithShape="1">
            <a:gsLst>
              <a:gs pos="0">
                <a:srgbClr val="D9A755">
                  <a:shade val="30000"/>
                  <a:satMod val="115000"/>
                </a:srgbClr>
              </a:gs>
              <a:gs pos="50000">
                <a:srgbClr val="D9A755">
                  <a:shade val="67500"/>
                  <a:satMod val="115000"/>
                </a:srgbClr>
              </a:gs>
              <a:gs pos="100000">
                <a:srgbClr val="D9A75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  <p:sp>
        <p:nvSpPr>
          <p:cNvPr id="14" name="Freeform 13">
            <a:hlinkClick r:id="rId6" action="ppaction://hlinksldjump"/>
            <a:extLst>
              <a:ext uri="{FF2B5EF4-FFF2-40B4-BE49-F238E27FC236}">
                <a16:creationId xmlns:a16="http://schemas.microsoft.com/office/drawing/2014/main" id="{98525D81-636F-0D4F-AB3A-2A41D05E8266}"/>
              </a:ext>
            </a:extLst>
          </p:cNvPr>
          <p:cNvSpPr/>
          <p:nvPr/>
        </p:nvSpPr>
        <p:spPr>
          <a:xfrm rot="16200000" flipV="1">
            <a:off x="660993" y="358598"/>
            <a:ext cx="564222" cy="915661"/>
          </a:xfrm>
          <a:custGeom>
            <a:avLst/>
            <a:gdLst>
              <a:gd name="connsiteX0" fmla="*/ 1569658 w 2434984"/>
              <a:gd name="connsiteY0" fmla="*/ 3951672 h 3951672"/>
              <a:gd name="connsiteX1" fmla="*/ 1569658 w 2434984"/>
              <a:gd name="connsiteY1" fmla="*/ 3264743 h 3951672"/>
              <a:gd name="connsiteX2" fmla="*/ 756858 w 2434984"/>
              <a:gd name="connsiteY2" fmla="*/ 2570545 h 3951672"/>
              <a:gd name="connsiteX3" fmla="*/ 756858 w 2434984"/>
              <a:gd name="connsiteY3" fmla="*/ 3257474 h 3951672"/>
              <a:gd name="connsiteX4" fmla="*/ 2434984 w 2434984"/>
              <a:gd name="connsiteY4" fmla="*/ 3257474 h 3951672"/>
              <a:gd name="connsiteX5" fmla="*/ 2434984 w 2434984"/>
              <a:gd name="connsiteY5" fmla="*/ 2570545 h 3951672"/>
              <a:gd name="connsiteX6" fmla="*/ 2028583 w 2434984"/>
              <a:gd name="connsiteY6" fmla="*/ 2917645 h 3951672"/>
              <a:gd name="connsiteX7" fmla="*/ 2028584 w 2434984"/>
              <a:gd name="connsiteY7" fmla="*/ 1256602 h 3951672"/>
              <a:gd name="connsiteX8" fmla="*/ 1014292 w 2434984"/>
              <a:gd name="connsiteY8" fmla="*/ 0 h 3951672"/>
              <a:gd name="connsiteX9" fmla="*/ 0 w 2434984"/>
              <a:gd name="connsiteY9" fmla="*/ 1256602 h 3951672"/>
              <a:gd name="connsiteX10" fmla="*/ 0 w 2434984"/>
              <a:gd name="connsiteY10" fmla="*/ 2904486 h 3951672"/>
              <a:gd name="connsiteX11" fmla="*/ 402369 w 2434984"/>
              <a:gd name="connsiteY11" fmla="*/ 2504697 h 3951672"/>
              <a:gd name="connsiteX12" fmla="*/ 402369 w 2434984"/>
              <a:gd name="connsiteY12" fmla="*/ 1256602 h 3951672"/>
              <a:gd name="connsiteX13" fmla="*/ 1014292 w 2434984"/>
              <a:gd name="connsiteY13" fmla="*/ 498493 h 3951672"/>
              <a:gd name="connsiteX14" fmla="*/ 1626215 w 2434984"/>
              <a:gd name="connsiteY14" fmla="*/ 1256602 h 3951672"/>
              <a:gd name="connsiteX15" fmla="*/ 1626215 w 2434984"/>
              <a:gd name="connsiteY15" fmla="*/ 3261301 h 3951672"/>
              <a:gd name="connsiteX16" fmla="*/ 1622185 w 2434984"/>
              <a:gd name="connsiteY16" fmla="*/ 3264743 h 3951672"/>
              <a:gd name="connsiteX17" fmla="*/ 1622185 w 2434984"/>
              <a:gd name="connsiteY17" fmla="*/ 3951672 h 3951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4984" h="3951672">
                <a:moveTo>
                  <a:pt x="1569658" y="3951672"/>
                </a:moveTo>
                <a:lnTo>
                  <a:pt x="1569658" y="3264743"/>
                </a:lnTo>
                <a:lnTo>
                  <a:pt x="756858" y="2570545"/>
                </a:lnTo>
                <a:lnTo>
                  <a:pt x="756858" y="3257474"/>
                </a:lnTo>
                <a:close/>
                <a:moveTo>
                  <a:pt x="2434984" y="3257474"/>
                </a:moveTo>
                <a:lnTo>
                  <a:pt x="2434984" y="2570545"/>
                </a:lnTo>
                <a:lnTo>
                  <a:pt x="2028583" y="2917645"/>
                </a:lnTo>
                <a:lnTo>
                  <a:pt x="2028584" y="1256602"/>
                </a:lnTo>
                <a:cubicBezTo>
                  <a:pt x="2028584" y="562600"/>
                  <a:pt x="1574470" y="0"/>
                  <a:pt x="1014292" y="0"/>
                </a:cubicBezTo>
                <a:cubicBezTo>
                  <a:pt x="454114" y="0"/>
                  <a:pt x="0" y="562600"/>
                  <a:pt x="0" y="1256602"/>
                </a:cubicBezTo>
                <a:lnTo>
                  <a:pt x="0" y="2904486"/>
                </a:lnTo>
                <a:lnTo>
                  <a:pt x="402369" y="2504697"/>
                </a:lnTo>
                <a:lnTo>
                  <a:pt x="402369" y="1256602"/>
                </a:lnTo>
                <a:cubicBezTo>
                  <a:pt x="402369" y="837910"/>
                  <a:pt x="676336" y="498493"/>
                  <a:pt x="1014292" y="498493"/>
                </a:cubicBezTo>
                <a:cubicBezTo>
                  <a:pt x="1352248" y="498493"/>
                  <a:pt x="1626215" y="837910"/>
                  <a:pt x="1626215" y="1256602"/>
                </a:cubicBezTo>
                <a:lnTo>
                  <a:pt x="1626215" y="3261301"/>
                </a:lnTo>
                <a:lnTo>
                  <a:pt x="1622185" y="3264743"/>
                </a:lnTo>
                <a:lnTo>
                  <a:pt x="1622185" y="3951672"/>
                </a:lnTo>
                <a:close/>
              </a:path>
            </a:pathLst>
          </a:custGeom>
          <a:gradFill flip="none" rotWithShape="1">
            <a:gsLst>
              <a:gs pos="0">
                <a:srgbClr val="F6C36F">
                  <a:shade val="30000"/>
                  <a:satMod val="115000"/>
                </a:srgbClr>
              </a:gs>
              <a:gs pos="50000">
                <a:srgbClr val="F6C36F">
                  <a:shade val="67500"/>
                  <a:satMod val="115000"/>
                </a:srgbClr>
              </a:gs>
              <a:gs pos="100000">
                <a:srgbClr val="F6C36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56904" y="2534691"/>
            <a:ext cx="54716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Critical reviews and theses provide in-depth analysis and original research on historical topics, often contributing new insights or interpretations to the field.</a:t>
            </a:r>
            <a:endParaRPr lang="en-PH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1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27488B"/>
            </a:gs>
            <a:gs pos="0">
              <a:srgbClr val="13243E"/>
            </a:gs>
            <a:gs pos="100000">
              <a:srgbClr val="0F2749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C1DBE-65F8-5A40-8F4F-D508AED439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l="20090" r="26972"/>
          <a:stretch/>
        </p:blipFill>
        <p:spPr>
          <a:xfrm>
            <a:off x="0" y="-2689"/>
            <a:ext cx="12191999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79" y="1507600"/>
            <a:ext cx="3397378" cy="51011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-231" b="91898"/>
          <a:stretch/>
        </p:blipFill>
        <p:spPr>
          <a:xfrm>
            <a:off x="2286001" y="0"/>
            <a:ext cx="9905999" cy="457200"/>
          </a:xfrm>
          <a:prstGeom prst="rect">
            <a:avLst/>
          </a:prstGeom>
          <a:gradFill>
            <a:gsLst>
              <a:gs pos="50000">
                <a:srgbClr val="131A34"/>
              </a:gs>
              <a:gs pos="0">
                <a:srgbClr val="142E52"/>
              </a:gs>
              <a:gs pos="100000">
                <a:srgbClr val="122C48"/>
              </a:gs>
            </a:gsLst>
            <a:path path="circle">
              <a:fillToRect r="100000" b="100000"/>
            </a:path>
          </a:gradFill>
        </p:spPr>
      </p:pic>
      <p:sp>
        <p:nvSpPr>
          <p:cNvPr id="2" name="Rectangle 1"/>
          <p:cNvSpPr/>
          <p:nvPr/>
        </p:nvSpPr>
        <p:spPr>
          <a:xfrm>
            <a:off x="0" y="457200"/>
            <a:ext cx="12192000" cy="805543"/>
          </a:xfrm>
          <a:prstGeom prst="rect">
            <a:avLst/>
          </a:prstGeom>
          <a:gradFill>
            <a:gsLst>
              <a:gs pos="50000">
                <a:srgbClr val="27488B"/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531258" y="457200"/>
            <a:ext cx="267509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FCD085"/>
                </a:solidFill>
                <a:latin typeface="Copperplate Gothic Bold" panose="020E0705020206020404" pitchFamily="34" charset="0"/>
              </a:rPr>
              <a:t>TOPIC </a:t>
            </a:r>
            <a:r>
              <a:rPr lang="en-US" sz="4400" dirty="0" smtClean="0">
                <a:solidFill>
                  <a:srgbClr val="FCD085"/>
                </a:solidFill>
                <a:latin typeface="Copperplate Gothic Bold" panose="020E0705020206020404" pitchFamily="34" charset="0"/>
              </a:rPr>
              <a:t>8</a:t>
            </a:r>
            <a:endParaRPr lang="en-US" sz="4400" dirty="0">
              <a:solidFill>
                <a:srgbClr val="FCD085"/>
              </a:solidFill>
              <a:latin typeface="Copperplate Gothic Bold" panose="020E07050202060204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262743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5036455" y="1567543"/>
            <a:ext cx="5486400" cy="638628"/>
          </a:xfrm>
          <a:prstGeom prst="rect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dirty="0" smtClean="0"/>
              <a:t> CONFERENCE PAPERS AND PRESENTATIONS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36455" y="2206171"/>
            <a:ext cx="6821715" cy="384628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>
            <a:off x="8980714" y="5798457"/>
            <a:ext cx="2685143" cy="653143"/>
          </a:xfrm>
          <a:prstGeom prst="roundRect">
            <a:avLst/>
          </a:prstGeom>
          <a:gradFill flip="none" rotWithShape="1">
            <a:gsLst>
              <a:gs pos="0">
                <a:srgbClr val="D9A755">
                  <a:shade val="30000"/>
                  <a:satMod val="115000"/>
                </a:srgbClr>
              </a:gs>
              <a:gs pos="50000">
                <a:srgbClr val="D9A755">
                  <a:shade val="67500"/>
                  <a:satMod val="115000"/>
                </a:srgbClr>
              </a:gs>
              <a:gs pos="100000">
                <a:srgbClr val="D9A75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  <p:sp>
        <p:nvSpPr>
          <p:cNvPr id="14" name="Freeform 13">
            <a:hlinkClick r:id="rId6" action="ppaction://hlinksldjump"/>
            <a:extLst>
              <a:ext uri="{FF2B5EF4-FFF2-40B4-BE49-F238E27FC236}">
                <a16:creationId xmlns:a16="http://schemas.microsoft.com/office/drawing/2014/main" id="{98525D81-636F-0D4F-AB3A-2A41D05E8266}"/>
              </a:ext>
            </a:extLst>
          </p:cNvPr>
          <p:cNvSpPr/>
          <p:nvPr/>
        </p:nvSpPr>
        <p:spPr>
          <a:xfrm rot="16200000" flipV="1">
            <a:off x="660993" y="358598"/>
            <a:ext cx="564222" cy="915661"/>
          </a:xfrm>
          <a:custGeom>
            <a:avLst/>
            <a:gdLst>
              <a:gd name="connsiteX0" fmla="*/ 1569658 w 2434984"/>
              <a:gd name="connsiteY0" fmla="*/ 3951672 h 3951672"/>
              <a:gd name="connsiteX1" fmla="*/ 1569658 w 2434984"/>
              <a:gd name="connsiteY1" fmla="*/ 3264743 h 3951672"/>
              <a:gd name="connsiteX2" fmla="*/ 756858 w 2434984"/>
              <a:gd name="connsiteY2" fmla="*/ 2570545 h 3951672"/>
              <a:gd name="connsiteX3" fmla="*/ 756858 w 2434984"/>
              <a:gd name="connsiteY3" fmla="*/ 3257474 h 3951672"/>
              <a:gd name="connsiteX4" fmla="*/ 2434984 w 2434984"/>
              <a:gd name="connsiteY4" fmla="*/ 3257474 h 3951672"/>
              <a:gd name="connsiteX5" fmla="*/ 2434984 w 2434984"/>
              <a:gd name="connsiteY5" fmla="*/ 2570545 h 3951672"/>
              <a:gd name="connsiteX6" fmla="*/ 2028583 w 2434984"/>
              <a:gd name="connsiteY6" fmla="*/ 2917645 h 3951672"/>
              <a:gd name="connsiteX7" fmla="*/ 2028584 w 2434984"/>
              <a:gd name="connsiteY7" fmla="*/ 1256602 h 3951672"/>
              <a:gd name="connsiteX8" fmla="*/ 1014292 w 2434984"/>
              <a:gd name="connsiteY8" fmla="*/ 0 h 3951672"/>
              <a:gd name="connsiteX9" fmla="*/ 0 w 2434984"/>
              <a:gd name="connsiteY9" fmla="*/ 1256602 h 3951672"/>
              <a:gd name="connsiteX10" fmla="*/ 0 w 2434984"/>
              <a:gd name="connsiteY10" fmla="*/ 2904486 h 3951672"/>
              <a:gd name="connsiteX11" fmla="*/ 402369 w 2434984"/>
              <a:gd name="connsiteY11" fmla="*/ 2504697 h 3951672"/>
              <a:gd name="connsiteX12" fmla="*/ 402369 w 2434984"/>
              <a:gd name="connsiteY12" fmla="*/ 1256602 h 3951672"/>
              <a:gd name="connsiteX13" fmla="*/ 1014292 w 2434984"/>
              <a:gd name="connsiteY13" fmla="*/ 498493 h 3951672"/>
              <a:gd name="connsiteX14" fmla="*/ 1626215 w 2434984"/>
              <a:gd name="connsiteY14" fmla="*/ 1256602 h 3951672"/>
              <a:gd name="connsiteX15" fmla="*/ 1626215 w 2434984"/>
              <a:gd name="connsiteY15" fmla="*/ 3261301 h 3951672"/>
              <a:gd name="connsiteX16" fmla="*/ 1622185 w 2434984"/>
              <a:gd name="connsiteY16" fmla="*/ 3264743 h 3951672"/>
              <a:gd name="connsiteX17" fmla="*/ 1622185 w 2434984"/>
              <a:gd name="connsiteY17" fmla="*/ 3951672 h 3951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4984" h="3951672">
                <a:moveTo>
                  <a:pt x="1569658" y="3951672"/>
                </a:moveTo>
                <a:lnTo>
                  <a:pt x="1569658" y="3264743"/>
                </a:lnTo>
                <a:lnTo>
                  <a:pt x="756858" y="2570545"/>
                </a:lnTo>
                <a:lnTo>
                  <a:pt x="756858" y="3257474"/>
                </a:lnTo>
                <a:close/>
                <a:moveTo>
                  <a:pt x="2434984" y="3257474"/>
                </a:moveTo>
                <a:lnTo>
                  <a:pt x="2434984" y="2570545"/>
                </a:lnTo>
                <a:lnTo>
                  <a:pt x="2028583" y="2917645"/>
                </a:lnTo>
                <a:lnTo>
                  <a:pt x="2028584" y="1256602"/>
                </a:lnTo>
                <a:cubicBezTo>
                  <a:pt x="2028584" y="562600"/>
                  <a:pt x="1574470" y="0"/>
                  <a:pt x="1014292" y="0"/>
                </a:cubicBezTo>
                <a:cubicBezTo>
                  <a:pt x="454114" y="0"/>
                  <a:pt x="0" y="562600"/>
                  <a:pt x="0" y="1256602"/>
                </a:cubicBezTo>
                <a:lnTo>
                  <a:pt x="0" y="2904486"/>
                </a:lnTo>
                <a:lnTo>
                  <a:pt x="402369" y="2504697"/>
                </a:lnTo>
                <a:lnTo>
                  <a:pt x="402369" y="1256602"/>
                </a:lnTo>
                <a:cubicBezTo>
                  <a:pt x="402369" y="837910"/>
                  <a:pt x="676336" y="498493"/>
                  <a:pt x="1014292" y="498493"/>
                </a:cubicBezTo>
                <a:cubicBezTo>
                  <a:pt x="1352248" y="498493"/>
                  <a:pt x="1626215" y="837910"/>
                  <a:pt x="1626215" y="1256602"/>
                </a:cubicBezTo>
                <a:lnTo>
                  <a:pt x="1626215" y="3261301"/>
                </a:lnTo>
                <a:lnTo>
                  <a:pt x="1622185" y="3264743"/>
                </a:lnTo>
                <a:lnTo>
                  <a:pt x="1622185" y="3951672"/>
                </a:lnTo>
                <a:close/>
              </a:path>
            </a:pathLst>
          </a:custGeom>
          <a:gradFill flip="none" rotWithShape="1">
            <a:gsLst>
              <a:gs pos="0">
                <a:srgbClr val="F6C36F">
                  <a:shade val="30000"/>
                  <a:satMod val="115000"/>
                </a:srgbClr>
              </a:gs>
              <a:gs pos="50000">
                <a:srgbClr val="F6C36F">
                  <a:shade val="67500"/>
                  <a:satMod val="115000"/>
                </a:srgbClr>
              </a:gs>
              <a:gs pos="100000">
                <a:srgbClr val="F6C36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56903" y="2534691"/>
            <a:ext cx="607633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Scholarly presentations or papers are presentations or papers given at conferences or symposiums, sharing research findings, analyses, and interpretations of historical subjects.</a:t>
            </a:r>
            <a:endParaRPr lang="en-PH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56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27488B"/>
            </a:gs>
            <a:gs pos="0">
              <a:srgbClr val="13243E"/>
            </a:gs>
            <a:gs pos="100000">
              <a:srgbClr val="0F2749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C1DBE-65F8-5A40-8F4F-D508AED439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l="20090" r="26972"/>
          <a:stretch/>
        </p:blipFill>
        <p:spPr>
          <a:xfrm>
            <a:off x="0" y="-2689"/>
            <a:ext cx="12191999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-231" b="91898"/>
          <a:stretch/>
        </p:blipFill>
        <p:spPr>
          <a:xfrm>
            <a:off x="2286001" y="0"/>
            <a:ext cx="9905999" cy="457200"/>
          </a:xfrm>
          <a:prstGeom prst="rect">
            <a:avLst/>
          </a:prstGeom>
          <a:gradFill>
            <a:gsLst>
              <a:gs pos="50000">
                <a:srgbClr val="131A34"/>
              </a:gs>
              <a:gs pos="0">
                <a:srgbClr val="142E52"/>
              </a:gs>
              <a:gs pos="100000">
                <a:srgbClr val="122C48"/>
              </a:gs>
            </a:gsLst>
            <a:path path="circle">
              <a:fillToRect r="100000" b="100000"/>
            </a:path>
          </a:gradFill>
        </p:spPr>
      </p:pic>
      <p:sp>
        <p:nvSpPr>
          <p:cNvPr id="2" name="Rectangle 1"/>
          <p:cNvSpPr/>
          <p:nvPr/>
        </p:nvSpPr>
        <p:spPr>
          <a:xfrm>
            <a:off x="0" y="457200"/>
            <a:ext cx="12192000" cy="805543"/>
          </a:xfrm>
          <a:prstGeom prst="rect">
            <a:avLst/>
          </a:prstGeom>
          <a:gradFill>
            <a:gsLst>
              <a:gs pos="50000">
                <a:srgbClr val="27488B"/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531258" y="457200"/>
            <a:ext cx="14845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rgbClr val="FCD085"/>
                </a:solidFill>
                <a:latin typeface="Copperplate Gothic Bold" panose="020E0705020206020404" pitchFamily="34" charset="0"/>
              </a:rPr>
              <a:t>quiz</a:t>
            </a:r>
            <a:endParaRPr lang="en-US" sz="4400" dirty="0">
              <a:solidFill>
                <a:srgbClr val="FCD085"/>
              </a:solidFill>
              <a:latin typeface="Copperplate Gothic Bold" panose="020E07050202060204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262743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678427" y="1567541"/>
            <a:ext cx="7964128" cy="5113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>
            <a:off x="9247705" y="6027996"/>
            <a:ext cx="2685143" cy="653143"/>
          </a:xfrm>
          <a:prstGeom prst="roundRect">
            <a:avLst/>
          </a:prstGeom>
          <a:gradFill flip="none" rotWithShape="1">
            <a:gsLst>
              <a:gs pos="0">
                <a:srgbClr val="D9A755">
                  <a:shade val="30000"/>
                  <a:satMod val="115000"/>
                </a:srgbClr>
              </a:gs>
              <a:gs pos="50000">
                <a:srgbClr val="D9A755">
                  <a:shade val="67500"/>
                  <a:satMod val="115000"/>
                </a:srgbClr>
              </a:gs>
              <a:gs pos="100000">
                <a:srgbClr val="D9A75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  <p:sp>
        <p:nvSpPr>
          <p:cNvPr id="14" name="Freeform 13">
            <a:hlinkClick r:id="rId5" action="ppaction://hlinksldjump"/>
            <a:extLst>
              <a:ext uri="{FF2B5EF4-FFF2-40B4-BE49-F238E27FC236}">
                <a16:creationId xmlns:a16="http://schemas.microsoft.com/office/drawing/2014/main" id="{98525D81-636F-0D4F-AB3A-2A41D05E8266}"/>
              </a:ext>
            </a:extLst>
          </p:cNvPr>
          <p:cNvSpPr/>
          <p:nvPr/>
        </p:nvSpPr>
        <p:spPr>
          <a:xfrm rot="16200000" flipV="1">
            <a:off x="660993" y="358598"/>
            <a:ext cx="564222" cy="915661"/>
          </a:xfrm>
          <a:custGeom>
            <a:avLst/>
            <a:gdLst>
              <a:gd name="connsiteX0" fmla="*/ 1569658 w 2434984"/>
              <a:gd name="connsiteY0" fmla="*/ 3951672 h 3951672"/>
              <a:gd name="connsiteX1" fmla="*/ 1569658 w 2434984"/>
              <a:gd name="connsiteY1" fmla="*/ 3264743 h 3951672"/>
              <a:gd name="connsiteX2" fmla="*/ 756858 w 2434984"/>
              <a:gd name="connsiteY2" fmla="*/ 2570545 h 3951672"/>
              <a:gd name="connsiteX3" fmla="*/ 756858 w 2434984"/>
              <a:gd name="connsiteY3" fmla="*/ 3257474 h 3951672"/>
              <a:gd name="connsiteX4" fmla="*/ 2434984 w 2434984"/>
              <a:gd name="connsiteY4" fmla="*/ 3257474 h 3951672"/>
              <a:gd name="connsiteX5" fmla="*/ 2434984 w 2434984"/>
              <a:gd name="connsiteY5" fmla="*/ 2570545 h 3951672"/>
              <a:gd name="connsiteX6" fmla="*/ 2028583 w 2434984"/>
              <a:gd name="connsiteY6" fmla="*/ 2917645 h 3951672"/>
              <a:gd name="connsiteX7" fmla="*/ 2028584 w 2434984"/>
              <a:gd name="connsiteY7" fmla="*/ 1256602 h 3951672"/>
              <a:gd name="connsiteX8" fmla="*/ 1014292 w 2434984"/>
              <a:gd name="connsiteY8" fmla="*/ 0 h 3951672"/>
              <a:gd name="connsiteX9" fmla="*/ 0 w 2434984"/>
              <a:gd name="connsiteY9" fmla="*/ 1256602 h 3951672"/>
              <a:gd name="connsiteX10" fmla="*/ 0 w 2434984"/>
              <a:gd name="connsiteY10" fmla="*/ 2904486 h 3951672"/>
              <a:gd name="connsiteX11" fmla="*/ 402369 w 2434984"/>
              <a:gd name="connsiteY11" fmla="*/ 2504697 h 3951672"/>
              <a:gd name="connsiteX12" fmla="*/ 402369 w 2434984"/>
              <a:gd name="connsiteY12" fmla="*/ 1256602 h 3951672"/>
              <a:gd name="connsiteX13" fmla="*/ 1014292 w 2434984"/>
              <a:gd name="connsiteY13" fmla="*/ 498493 h 3951672"/>
              <a:gd name="connsiteX14" fmla="*/ 1626215 w 2434984"/>
              <a:gd name="connsiteY14" fmla="*/ 1256602 h 3951672"/>
              <a:gd name="connsiteX15" fmla="*/ 1626215 w 2434984"/>
              <a:gd name="connsiteY15" fmla="*/ 3261301 h 3951672"/>
              <a:gd name="connsiteX16" fmla="*/ 1622185 w 2434984"/>
              <a:gd name="connsiteY16" fmla="*/ 3264743 h 3951672"/>
              <a:gd name="connsiteX17" fmla="*/ 1622185 w 2434984"/>
              <a:gd name="connsiteY17" fmla="*/ 3951672 h 3951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4984" h="3951672">
                <a:moveTo>
                  <a:pt x="1569658" y="3951672"/>
                </a:moveTo>
                <a:lnTo>
                  <a:pt x="1569658" y="3264743"/>
                </a:lnTo>
                <a:lnTo>
                  <a:pt x="756858" y="2570545"/>
                </a:lnTo>
                <a:lnTo>
                  <a:pt x="756858" y="3257474"/>
                </a:lnTo>
                <a:close/>
                <a:moveTo>
                  <a:pt x="2434984" y="3257474"/>
                </a:moveTo>
                <a:lnTo>
                  <a:pt x="2434984" y="2570545"/>
                </a:lnTo>
                <a:lnTo>
                  <a:pt x="2028583" y="2917645"/>
                </a:lnTo>
                <a:lnTo>
                  <a:pt x="2028584" y="1256602"/>
                </a:lnTo>
                <a:cubicBezTo>
                  <a:pt x="2028584" y="562600"/>
                  <a:pt x="1574470" y="0"/>
                  <a:pt x="1014292" y="0"/>
                </a:cubicBezTo>
                <a:cubicBezTo>
                  <a:pt x="454114" y="0"/>
                  <a:pt x="0" y="562600"/>
                  <a:pt x="0" y="1256602"/>
                </a:cubicBezTo>
                <a:lnTo>
                  <a:pt x="0" y="2904486"/>
                </a:lnTo>
                <a:lnTo>
                  <a:pt x="402369" y="2504697"/>
                </a:lnTo>
                <a:lnTo>
                  <a:pt x="402369" y="1256602"/>
                </a:lnTo>
                <a:cubicBezTo>
                  <a:pt x="402369" y="837910"/>
                  <a:pt x="676336" y="498493"/>
                  <a:pt x="1014292" y="498493"/>
                </a:cubicBezTo>
                <a:cubicBezTo>
                  <a:pt x="1352248" y="498493"/>
                  <a:pt x="1626215" y="837910"/>
                  <a:pt x="1626215" y="1256602"/>
                </a:cubicBezTo>
                <a:lnTo>
                  <a:pt x="1626215" y="3261301"/>
                </a:lnTo>
                <a:lnTo>
                  <a:pt x="1622185" y="3264743"/>
                </a:lnTo>
                <a:lnTo>
                  <a:pt x="1622185" y="3951672"/>
                </a:lnTo>
                <a:close/>
              </a:path>
            </a:pathLst>
          </a:custGeom>
          <a:gradFill flip="none" rotWithShape="1">
            <a:gsLst>
              <a:gs pos="0">
                <a:srgbClr val="F6C36F">
                  <a:shade val="30000"/>
                  <a:satMod val="115000"/>
                </a:srgbClr>
              </a:gs>
              <a:gs pos="50000">
                <a:srgbClr val="F6C36F">
                  <a:shade val="67500"/>
                  <a:satMod val="115000"/>
                </a:srgbClr>
              </a:gs>
              <a:gs pos="100000">
                <a:srgbClr val="F6C36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9864" y="1604851"/>
            <a:ext cx="7153761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1. What </a:t>
            </a:r>
            <a:r>
              <a:rPr lang="en-US" sz="2400" b="1" dirty="0">
                <a:solidFill>
                  <a:schemeClr val="bg1"/>
                </a:solidFill>
              </a:rPr>
              <a:t>is the main purpose of secondary sources?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A</a:t>
            </a:r>
            <a:r>
              <a:rPr lang="en-US" sz="2400" dirty="0">
                <a:solidFill>
                  <a:schemeClr val="bg1"/>
                </a:solidFill>
              </a:rPr>
              <a:t>) To give firsthand accounts</a:t>
            </a:r>
          </a:p>
          <a:p>
            <a:r>
              <a:rPr lang="en-US" sz="2400" dirty="0">
                <a:solidFill>
                  <a:schemeClr val="bg1"/>
                </a:solidFill>
              </a:rPr>
              <a:t>B) To analyze and interpret primary sources</a:t>
            </a:r>
          </a:p>
          <a:p>
            <a:r>
              <a:rPr lang="en-US" sz="2400" dirty="0">
                <a:solidFill>
                  <a:schemeClr val="bg1"/>
                </a:solidFill>
              </a:rPr>
              <a:t>C) To provide fictional </a:t>
            </a:r>
            <a:r>
              <a:rPr lang="en-US" sz="2400" dirty="0" smtClean="0">
                <a:solidFill>
                  <a:schemeClr val="bg1"/>
                </a:solidFill>
              </a:rPr>
              <a:t>stories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2. Which </a:t>
            </a:r>
            <a:r>
              <a:rPr lang="en-US" sz="2400" b="1" dirty="0">
                <a:solidFill>
                  <a:schemeClr val="bg1"/>
                </a:solidFill>
              </a:rPr>
              <a:t>secondary source type includes books that interpret historical events?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A</a:t>
            </a:r>
            <a:r>
              <a:rPr lang="en-US" sz="2400" dirty="0">
                <a:solidFill>
                  <a:schemeClr val="bg1"/>
                </a:solidFill>
              </a:rPr>
              <a:t>) Journal Articles</a:t>
            </a:r>
          </a:p>
          <a:p>
            <a:r>
              <a:rPr lang="en-US" sz="2400" dirty="0">
                <a:solidFill>
                  <a:schemeClr val="bg1"/>
                </a:solidFill>
              </a:rPr>
              <a:t>B) Historical Books</a:t>
            </a:r>
          </a:p>
          <a:p>
            <a:r>
              <a:rPr lang="en-US" sz="2400" dirty="0">
                <a:solidFill>
                  <a:schemeClr val="bg1"/>
                </a:solidFill>
              </a:rPr>
              <a:t>C) Documentaries</a:t>
            </a: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endParaRPr lang="en-US" sz="2800" dirty="0">
              <a:solidFill>
                <a:schemeClr val="bg1"/>
              </a:solidFill>
            </a:endParaRP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endParaRPr lang="en-US" sz="2800" dirty="0">
              <a:solidFill>
                <a:schemeClr val="bg1"/>
              </a:solidFill>
            </a:endParaRPr>
          </a:p>
          <a:p>
            <a:endParaRPr lang="en-US" sz="2800" dirty="0">
              <a:solidFill>
                <a:schemeClr val="bg1"/>
              </a:solidFill>
            </a:endParaRPr>
          </a:p>
          <a:p>
            <a:endParaRPr lang="en-PH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36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27488B"/>
            </a:gs>
            <a:gs pos="0">
              <a:srgbClr val="13243E"/>
            </a:gs>
            <a:gs pos="100000">
              <a:srgbClr val="0F2749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C1DBE-65F8-5A40-8F4F-D508AED439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l="20090" r="26972"/>
          <a:stretch/>
        </p:blipFill>
        <p:spPr>
          <a:xfrm>
            <a:off x="0" y="-2689"/>
            <a:ext cx="12191999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-231" b="91898"/>
          <a:stretch/>
        </p:blipFill>
        <p:spPr>
          <a:xfrm>
            <a:off x="2286001" y="0"/>
            <a:ext cx="9905999" cy="457200"/>
          </a:xfrm>
          <a:prstGeom prst="rect">
            <a:avLst/>
          </a:prstGeom>
          <a:gradFill>
            <a:gsLst>
              <a:gs pos="50000">
                <a:srgbClr val="131A34"/>
              </a:gs>
              <a:gs pos="0">
                <a:srgbClr val="142E52"/>
              </a:gs>
              <a:gs pos="100000">
                <a:srgbClr val="122C48"/>
              </a:gs>
            </a:gsLst>
            <a:path path="circle">
              <a:fillToRect r="100000" b="100000"/>
            </a:path>
          </a:gradFill>
        </p:spPr>
      </p:pic>
      <p:sp>
        <p:nvSpPr>
          <p:cNvPr id="2" name="Rectangle 1"/>
          <p:cNvSpPr/>
          <p:nvPr/>
        </p:nvSpPr>
        <p:spPr>
          <a:xfrm>
            <a:off x="0" y="457200"/>
            <a:ext cx="12192000" cy="805543"/>
          </a:xfrm>
          <a:prstGeom prst="rect">
            <a:avLst/>
          </a:prstGeom>
          <a:gradFill>
            <a:gsLst>
              <a:gs pos="50000">
                <a:srgbClr val="27488B"/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531258" y="457200"/>
            <a:ext cx="14845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rgbClr val="FCD085"/>
                </a:solidFill>
                <a:latin typeface="Copperplate Gothic Bold" panose="020E0705020206020404" pitchFamily="34" charset="0"/>
              </a:rPr>
              <a:t>quiz</a:t>
            </a:r>
            <a:endParaRPr lang="en-US" sz="4400" dirty="0">
              <a:solidFill>
                <a:srgbClr val="FCD085"/>
              </a:solidFill>
              <a:latin typeface="Copperplate Gothic Bold" panose="020E07050202060204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262743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678427" y="1567541"/>
            <a:ext cx="7964128" cy="5113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>
            <a:off x="9247705" y="6027996"/>
            <a:ext cx="2685143" cy="653143"/>
          </a:xfrm>
          <a:prstGeom prst="roundRect">
            <a:avLst/>
          </a:prstGeom>
          <a:gradFill flip="none" rotWithShape="1">
            <a:gsLst>
              <a:gs pos="0">
                <a:srgbClr val="D9A755">
                  <a:shade val="30000"/>
                  <a:satMod val="115000"/>
                </a:srgbClr>
              </a:gs>
              <a:gs pos="50000">
                <a:srgbClr val="D9A755">
                  <a:shade val="67500"/>
                  <a:satMod val="115000"/>
                </a:srgbClr>
              </a:gs>
              <a:gs pos="100000">
                <a:srgbClr val="D9A75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  <p:sp>
        <p:nvSpPr>
          <p:cNvPr id="14" name="Freeform 13">
            <a:hlinkClick r:id="rId5" action="ppaction://hlinksldjump"/>
            <a:extLst>
              <a:ext uri="{FF2B5EF4-FFF2-40B4-BE49-F238E27FC236}">
                <a16:creationId xmlns:a16="http://schemas.microsoft.com/office/drawing/2014/main" id="{98525D81-636F-0D4F-AB3A-2A41D05E8266}"/>
              </a:ext>
            </a:extLst>
          </p:cNvPr>
          <p:cNvSpPr/>
          <p:nvPr/>
        </p:nvSpPr>
        <p:spPr>
          <a:xfrm rot="16200000" flipV="1">
            <a:off x="660993" y="358598"/>
            <a:ext cx="564222" cy="915661"/>
          </a:xfrm>
          <a:custGeom>
            <a:avLst/>
            <a:gdLst>
              <a:gd name="connsiteX0" fmla="*/ 1569658 w 2434984"/>
              <a:gd name="connsiteY0" fmla="*/ 3951672 h 3951672"/>
              <a:gd name="connsiteX1" fmla="*/ 1569658 w 2434984"/>
              <a:gd name="connsiteY1" fmla="*/ 3264743 h 3951672"/>
              <a:gd name="connsiteX2" fmla="*/ 756858 w 2434984"/>
              <a:gd name="connsiteY2" fmla="*/ 2570545 h 3951672"/>
              <a:gd name="connsiteX3" fmla="*/ 756858 w 2434984"/>
              <a:gd name="connsiteY3" fmla="*/ 3257474 h 3951672"/>
              <a:gd name="connsiteX4" fmla="*/ 2434984 w 2434984"/>
              <a:gd name="connsiteY4" fmla="*/ 3257474 h 3951672"/>
              <a:gd name="connsiteX5" fmla="*/ 2434984 w 2434984"/>
              <a:gd name="connsiteY5" fmla="*/ 2570545 h 3951672"/>
              <a:gd name="connsiteX6" fmla="*/ 2028583 w 2434984"/>
              <a:gd name="connsiteY6" fmla="*/ 2917645 h 3951672"/>
              <a:gd name="connsiteX7" fmla="*/ 2028584 w 2434984"/>
              <a:gd name="connsiteY7" fmla="*/ 1256602 h 3951672"/>
              <a:gd name="connsiteX8" fmla="*/ 1014292 w 2434984"/>
              <a:gd name="connsiteY8" fmla="*/ 0 h 3951672"/>
              <a:gd name="connsiteX9" fmla="*/ 0 w 2434984"/>
              <a:gd name="connsiteY9" fmla="*/ 1256602 h 3951672"/>
              <a:gd name="connsiteX10" fmla="*/ 0 w 2434984"/>
              <a:gd name="connsiteY10" fmla="*/ 2904486 h 3951672"/>
              <a:gd name="connsiteX11" fmla="*/ 402369 w 2434984"/>
              <a:gd name="connsiteY11" fmla="*/ 2504697 h 3951672"/>
              <a:gd name="connsiteX12" fmla="*/ 402369 w 2434984"/>
              <a:gd name="connsiteY12" fmla="*/ 1256602 h 3951672"/>
              <a:gd name="connsiteX13" fmla="*/ 1014292 w 2434984"/>
              <a:gd name="connsiteY13" fmla="*/ 498493 h 3951672"/>
              <a:gd name="connsiteX14" fmla="*/ 1626215 w 2434984"/>
              <a:gd name="connsiteY14" fmla="*/ 1256602 h 3951672"/>
              <a:gd name="connsiteX15" fmla="*/ 1626215 w 2434984"/>
              <a:gd name="connsiteY15" fmla="*/ 3261301 h 3951672"/>
              <a:gd name="connsiteX16" fmla="*/ 1622185 w 2434984"/>
              <a:gd name="connsiteY16" fmla="*/ 3264743 h 3951672"/>
              <a:gd name="connsiteX17" fmla="*/ 1622185 w 2434984"/>
              <a:gd name="connsiteY17" fmla="*/ 3951672 h 3951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4984" h="3951672">
                <a:moveTo>
                  <a:pt x="1569658" y="3951672"/>
                </a:moveTo>
                <a:lnTo>
                  <a:pt x="1569658" y="3264743"/>
                </a:lnTo>
                <a:lnTo>
                  <a:pt x="756858" y="2570545"/>
                </a:lnTo>
                <a:lnTo>
                  <a:pt x="756858" y="3257474"/>
                </a:lnTo>
                <a:close/>
                <a:moveTo>
                  <a:pt x="2434984" y="3257474"/>
                </a:moveTo>
                <a:lnTo>
                  <a:pt x="2434984" y="2570545"/>
                </a:lnTo>
                <a:lnTo>
                  <a:pt x="2028583" y="2917645"/>
                </a:lnTo>
                <a:lnTo>
                  <a:pt x="2028584" y="1256602"/>
                </a:lnTo>
                <a:cubicBezTo>
                  <a:pt x="2028584" y="562600"/>
                  <a:pt x="1574470" y="0"/>
                  <a:pt x="1014292" y="0"/>
                </a:cubicBezTo>
                <a:cubicBezTo>
                  <a:pt x="454114" y="0"/>
                  <a:pt x="0" y="562600"/>
                  <a:pt x="0" y="1256602"/>
                </a:cubicBezTo>
                <a:lnTo>
                  <a:pt x="0" y="2904486"/>
                </a:lnTo>
                <a:lnTo>
                  <a:pt x="402369" y="2504697"/>
                </a:lnTo>
                <a:lnTo>
                  <a:pt x="402369" y="1256602"/>
                </a:lnTo>
                <a:cubicBezTo>
                  <a:pt x="402369" y="837910"/>
                  <a:pt x="676336" y="498493"/>
                  <a:pt x="1014292" y="498493"/>
                </a:cubicBezTo>
                <a:cubicBezTo>
                  <a:pt x="1352248" y="498493"/>
                  <a:pt x="1626215" y="837910"/>
                  <a:pt x="1626215" y="1256602"/>
                </a:cubicBezTo>
                <a:lnTo>
                  <a:pt x="1626215" y="3261301"/>
                </a:lnTo>
                <a:lnTo>
                  <a:pt x="1622185" y="3264743"/>
                </a:lnTo>
                <a:lnTo>
                  <a:pt x="1622185" y="3951672"/>
                </a:lnTo>
                <a:close/>
              </a:path>
            </a:pathLst>
          </a:custGeom>
          <a:gradFill flip="none" rotWithShape="1">
            <a:gsLst>
              <a:gs pos="0">
                <a:srgbClr val="F6C36F">
                  <a:shade val="30000"/>
                  <a:satMod val="115000"/>
                </a:srgbClr>
              </a:gs>
              <a:gs pos="50000">
                <a:srgbClr val="F6C36F">
                  <a:shade val="67500"/>
                  <a:satMod val="115000"/>
                </a:srgbClr>
              </a:gs>
              <a:gs pos="100000">
                <a:srgbClr val="F6C36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9864" y="1604851"/>
            <a:ext cx="7802691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3. Why </a:t>
            </a:r>
            <a:r>
              <a:rPr lang="en-US" sz="2400" b="1" dirty="0">
                <a:solidFill>
                  <a:schemeClr val="bg1"/>
                </a:solidFill>
              </a:rPr>
              <a:t>are journal articles important as secondary sources?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A</a:t>
            </a:r>
            <a:r>
              <a:rPr lang="en-US" sz="2400" dirty="0">
                <a:solidFill>
                  <a:schemeClr val="bg1"/>
                </a:solidFill>
              </a:rPr>
              <a:t>) They provide new ideas and detailed analysis</a:t>
            </a:r>
          </a:p>
          <a:p>
            <a:r>
              <a:rPr lang="en-US" sz="2400" dirty="0">
                <a:solidFill>
                  <a:schemeClr val="bg1"/>
                </a:solidFill>
              </a:rPr>
              <a:t>B) They are mainly opinion-based</a:t>
            </a:r>
          </a:p>
          <a:p>
            <a:r>
              <a:rPr lang="en-US" sz="2400" dirty="0">
                <a:solidFill>
                  <a:schemeClr val="bg1"/>
                </a:solidFill>
              </a:rPr>
              <a:t>C) They focus on fictional events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4. What </a:t>
            </a:r>
            <a:r>
              <a:rPr lang="en-US" sz="2400" b="1" dirty="0">
                <a:solidFill>
                  <a:schemeClr val="bg1"/>
                </a:solidFill>
              </a:rPr>
              <a:t>do encyclopedias and databases help with in historical studies?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A</a:t>
            </a:r>
            <a:r>
              <a:rPr lang="en-US" sz="2400" dirty="0">
                <a:solidFill>
                  <a:schemeClr val="bg1"/>
                </a:solidFill>
              </a:rPr>
              <a:t>) They give overviews and summaries of events</a:t>
            </a:r>
          </a:p>
          <a:p>
            <a:r>
              <a:rPr lang="en-US" sz="2400" dirty="0">
                <a:solidFill>
                  <a:schemeClr val="bg1"/>
                </a:solidFill>
              </a:rPr>
              <a:t>B) They provide fictional stories</a:t>
            </a:r>
          </a:p>
          <a:p>
            <a:r>
              <a:rPr lang="en-US" sz="2400" dirty="0">
                <a:solidFill>
                  <a:schemeClr val="bg1"/>
                </a:solidFill>
              </a:rPr>
              <a:t>C) They are only used in primary research</a:t>
            </a: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endParaRPr lang="en-US" sz="2800" dirty="0">
              <a:solidFill>
                <a:schemeClr val="bg1"/>
              </a:solidFill>
            </a:endParaRP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endParaRPr lang="en-US" sz="2800" dirty="0">
              <a:solidFill>
                <a:schemeClr val="bg1"/>
              </a:solidFill>
            </a:endParaRPr>
          </a:p>
          <a:p>
            <a:endParaRPr lang="en-US" sz="2800" dirty="0">
              <a:solidFill>
                <a:schemeClr val="bg1"/>
              </a:solidFill>
            </a:endParaRPr>
          </a:p>
          <a:p>
            <a:endParaRPr lang="en-PH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150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27488B"/>
            </a:gs>
            <a:gs pos="0">
              <a:srgbClr val="13243E"/>
            </a:gs>
            <a:gs pos="100000">
              <a:srgbClr val="0F2749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C1DBE-65F8-5A40-8F4F-D508AED439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l="20090" r="26972"/>
          <a:stretch/>
        </p:blipFill>
        <p:spPr>
          <a:xfrm>
            <a:off x="0" y="-2689"/>
            <a:ext cx="12191999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-231" b="91898"/>
          <a:stretch/>
        </p:blipFill>
        <p:spPr>
          <a:xfrm>
            <a:off x="2286001" y="0"/>
            <a:ext cx="9905999" cy="457200"/>
          </a:xfrm>
          <a:prstGeom prst="rect">
            <a:avLst/>
          </a:prstGeom>
          <a:gradFill>
            <a:gsLst>
              <a:gs pos="50000">
                <a:srgbClr val="131A34"/>
              </a:gs>
              <a:gs pos="0">
                <a:srgbClr val="142E52"/>
              </a:gs>
              <a:gs pos="100000">
                <a:srgbClr val="122C48"/>
              </a:gs>
            </a:gsLst>
            <a:path path="circle">
              <a:fillToRect r="100000" b="100000"/>
            </a:path>
          </a:gradFill>
        </p:spPr>
      </p:pic>
      <p:sp>
        <p:nvSpPr>
          <p:cNvPr id="2" name="Rectangle 1"/>
          <p:cNvSpPr/>
          <p:nvPr/>
        </p:nvSpPr>
        <p:spPr>
          <a:xfrm>
            <a:off x="0" y="457200"/>
            <a:ext cx="12192000" cy="805543"/>
          </a:xfrm>
          <a:prstGeom prst="rect">
            <a:avLst/>
          </a:prstGeom>
          <a:gradFill>
            <a:gsLst>
              <a:gs pos="50000">
                <a:srgbClr val="27488B"/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531258" y="457200"/>
            <a:ext cx="14845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rgbClr val="FCD085"/>
                </a:solidFill>
                <a:latin typeface="Copperplate Gothic Bold" panose="020E0705020206020404" pitchFamily="34" charset="0"/>
              </a:rPr>
              <a:t>quiz</a:t>
            </a:r>
            <a:endParaRPr lang="en-US" sz="4400" dirty="0">
              <a:solidFill>
                <a:srgbClr val="FCD085"/>
              </a:solidFill>
              <a:latin typeface="Copperplate Gothic Bold" panose="020E07050202060204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262743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678427" y="1567541"/>
            <a:ext cx="7964128" cy="5113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>
            <a:off x="9247705" y="6027996"/>
            <a:ext cx="2685143" cy="653143"/>
          </a:xfrm>
          <a:prstGeom prst="roundRect">
            <a:avLst/>
          </a:prstGeom>
          <a:gradFill flip="none" rotWithShape="1">
            <a:gsLst>
              <a:gs pos="0">
                <a:srgbClr val="D9A755">
                  <a:shade val="30000"/>
                  <a:satMod val="115000"/>
                </a:srgbClr>
              </a:gs>
              <a:gs pos="50000">
                <a:srgbClr val="D9A755">
                  <a:shade val="67500"/>
                  <a:satMod val="115000"/>
                </a:srgbClr>
              </a:gs>
              <a:gs pos="100000">
                <a:srgbClr val="D9A75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  <p:sp>
        <p:nvSpPr>
          <p:cNvPr id="14" name="Freeform 13">
            <a:hlinkClick r:id="rId5" action="ppaction://hlinksldjump"/>
            <a:extLst>
              <a:ext uri="{FF2B5EF4-FFF2-40B4-BE49-F238E27FC236}">
                <a16:creationId xmlns:a16="http://schemas.microsoft.com/office/drawing/2014/main" id="{98525D81-636F-0D4F-AB3A-2A41D05E8266}"/>
              </a:ext>
            </a:extLst>
          </p:cNvPr>
          <p:cNvSpPr/>
          <p:nvPr/>
        </p:nvSpPr>
        <p:spPr>
          <a:xfrm rot="16200000" flipV="1">
            <a:off x="660993" y="358598"/>
            <a:ext cx="564222" cy="915661"/>
          </a:xfrm>
          <a:custGeom>
            <a:avLst/>
            <a:gdLst>
              <a:gd name="connsiteX0" fmla="*/ 1569658 w 2434984"/>
              <a:gd name="connsiteY0" fmla="*/ 3951672 h 3951672"/>
              <a:gd name="connsiteX1" fmla="*/ 1569658 w 2434984"/>
              <a:gd name="connsiteY1" fmla="*/ 3264743 h 3951672"/>
              <a:gd name="connsiteX2" fmla="*/ 756858 w 2434984"/>
              <a:gd name="connsiteY2" fmla="*/ 2570545 h 3951672"/>
              <a:gd name="connsiteX3" fmla="*/ 756858 w 2434984"/>
              <a:gd name="connsiteY3" fmla="*/ 3257474 h 3951672"/>
              <a:gd name="connsiteX4" fmla="*/ 2434984 w 2434984"/>
              <a:gd name="connsiteY4" fmla="*/ 3257474 h 3951672"/>
              <a:gd name="connsiteX5" fmla="*/ 2434984 w 2434984"/>
              <a:gd name="connsiteY5" fmla="*/ 2570545 h 3951672"/>
              <a:gd name="connsiteX6" fmla="*/ 2028583 w 2434984"/>
              <a:gd name="connsiteY6" fmla="*/ 2917645 h 3951672"/>
              <a:gd name="connsiteX7" fmla="*/ 2028584 w 2434984"/>
              <a:gd name="connsiteY7" fmla="*/ 1256602 h 3951672"/>
              <a:gd name="connsiteX8" fmla="*/ 1014292 w 2434984"/>
              <a:gd name="connsiteY8" fmla="*/ 0 h 3951672"/>
              <a:gd name="connsiteX9" fmla="*/ 0 w 2434984"/>
              <a:gd name="connsiteY9" fmla="*/ 1256602 h 3951672"/>
              <a:gd name="connsiteX10" fmla="*/ 0 w 2434984"/>
              <a:gd name="connsiteY10" fmla="*/ 2904486 h 3951672"/>
              <a:gd name="connsiteX11" fmla="*/ 402369 w 2434984"/>
              <a:gd name="connsiteY11" fmla="*/ 2504697 h 3951672"/>
              <a:gd name="connsiteX12" fmla="*/ 402369 w 2434984"/>
              <a:gd name="connsiteY12" fmla="*/ 1256602 h 3951672"/>
              <a:gd name="connsiteX13" fmla="*/ 1014292 w 2434984"/>
              <a:gd name="connsiteY13" fmla="*/ 498493 h 3951672"/>
              <a:gd name="connsiteX14" fmla="*/ 1626215 w 2434984"/>
              <a:gd name="connsiteY14" fmla="*/ 1256602 h 3951672"/>
              <a:gd name="connsiteX15" fmla="*/ 1626215 w 2434984"/>
              <a:gd name="connsiteY15" fmla="*/ 3261301 h 3951672"/>
              <a:gd name="connsiteX16" fmla="*/ 1622185 w 2434984"/>
              <a:gd name="connsiteY16" fmla="*/ 3264743 h 3951672"/>
              <a:gd name="connsiteX17" fmla="*/ 1622185 w 2434984"/>
              <a:gd name="connsiteY17" fmla="*/ 3951672 h 3951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4984" h="3951672">
                <a:moveTo>
                  <a:pt x="1569658" y="3951672"/>
                </a:moveTo>
                <a:lnTo>
                  <a:pt x="1569658" y="3264743"/>
                </a:lnTo>
                <a:lnTo>
                  <a:pt x="756858" y="2570545"/>
                </a:lnTo>
                <a:lnTo>
                  <a:pt x="756858" y="3257474"/>
                </a:lnTo>
                <a:close/>
                <a:moveTo>
                  <a:pt x="2434984" y="3257474"/>
                </a:moveTo>
                <a:lnTo>
                  <a:pt x="2434984" y="2570545"/>
                </a:lnTo>
                <a:lnTo>
                  <a:pt x="2028583" y="2917645"/>
                </a:lnTo>
                <a:lnTo>
                  <a:pt x="2028584" y="1256602"/>
                </a:lnTo>
                <a:cubicBezTo>
                  <a:pt x="2028584" y="562600"/>
                  <a:pt x="1574470" y="0"/>
                  <a:pt x="1014292" y="0"/>
                </a:cubicBezTo>
                <a:cubicBezTo>
                  <a:pt x="454114" y="0"/>
                  <a:pt x="0" y="562600"/>
                  <a:pt x="0" y="1256602"/>
                </a:cubicBezTo>
                <a:lnTo>
                  <a:pt x="0" y="2904486"/>
                </a:lnTo>
                <a:lnTo>
                  <a:pt x="402369" y="2504697"/>
                </a:lnTo>
                <a:lnTo>
                  <a:pt x="402369" y="1256602"/>
                </a:lnTo>
                <a:cubicBezTo>
                  <a:pt x="402369" y="837910"/>
                  <a:pt x="676336" y="498493"/>
                  <a:pt x="1014292" y="498493"/>
                </a:cubicBezTo>
                <a:cubicBezTo>
                  <a:pt x="1352248" y="498493"/>
                  <a:pt x="1626215" y="837910"/>
                  <a:pt x="1626215" y="1256602"/>
                </a:cubicBezTo>
                <a:lnTo>
                  <a:pt x="1626215" y="3261301"/>
                </a:lnTo>
                <a:lnTo>
                  <a:pt x="1622185" y="3264743"/>
                </a:lnTo>
                <a:lnTo>
                  <a:pt x="1622185" y="3951672"/>
                </a:lnTo>
                <a:close/>
              </a:path>
            </a:pathLst>
          </a:custGeom>
          <a:gradFill flip="none" rotWithShape="1">
            <a:gsLst>
              <a:gs pos="0">
                <a:srgbClr val="F6C36F">
                  <a:shade val="30000"/>
                  <a:satMod val="115000"/>
                </a:srgbClr>
              </a:gs>
              <a:gs pos="50000">
                <a:srgbClr val="F6C36F">
                  <a:shade val="67500"/>
                  <a:satMod val="115000"/>
                </a:srgbClr>
              </a:gs>
              <a:gs pos="100000">
                <a:srgbClr val="F6C36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9864" y="1604851"/>
            <a:ext cx="7802691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5. Biographies </a:t>
            </a:r>
            <a:r>
              <a:rPr lang="en-US" sz="2400" b="1" dirty="0">
                <a:solidFill>
                  <a:schemeClr val="bg1"/>
                </a:solidFill>
              </a:rPr>
              <a:t>are secondary sources because they: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A</a:t>
            </a:r>
            <a:r>
              <a:rPr lang="en-US" sz="2400" dirty="0">
                <a:solidFill>
                  <a:schemeClr val="bg1"/>
                </a:solidFill>
              </a:rPr>
              <a:t>) Tell the author’s life story</a:t>
            </a:r>
          </a:p>
          <a:p>
            <a:r>
              <a:rPr lang="en-US" sz="2400" dirty="0">
                <a:solidFill>
                  <a:schemeClr val="bg1"/>
                </a:solidFill>
              </a:rPr>
              <a:t>B) Analyze a historical person’s life using primary sources</a:t>
            </a:r>
          </a:p>
          <a:p>
            <a:r>
              <a:rPr lang="en-US" sz="2400" dirty="0">
                <a:solidFill>
                  <a:schemeClr val="bg1"/>
                </a:solidFill>
              </a:rPr>
              <a:t>C) Are always factual without any opinion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6. What </a:t>
            </a:r>
            <a:r>
              <a:rPr lang="en-US" sz="2400" b="1" dirty="0">
                <a:solidFill>
                  <a:schemeClr val="bg1"/>
                </a:solidFill>
              </a:rPr>
              <a:t>is a key purpose of historical documentaries?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A</a:t>
            </a:r>
            <a:r>
              <a:rPr lang="en-US" sz="2400" dirty="0">
                <a:solidFill>
                  <a:schemeClr val="bg1"/>
                </a:solidFill>
              </a:rPr>
              <a:t>) To bring history to life and interpret events</a:t>
            </a:r>
          </a:p>
          <a:p>
            <a:r>
              <a:rPr lang="en-US" sz="2400" dirty="0">
                <a:solidFill>
                  <a:schemeClr val="bg1"/>
                </a:solidFill>
              </a:rPr>
              <a:t>B) To focus only on entertainment</a:t>
            </a:r>
          </a:p>
          <a:p>
            <a:r>
              <a:rPr lang="en-US" sz="2400" dirty="0">
                <a:solidFill>
                  <a:schemeClr val="bg1"/>
                </a:solidFill>
              </a:rPr>
              <a:t>C) To avoid any primary sources</a:t>
            </a:r>
          </a:p>
          <a:p>
            <a:endParaRPr lang="en-US" sz="2800" dirty="0">
              <a:solidFill>
                <a:schemeClr val="bg1"/>
              </a:solidFill>
            </a:endParaRP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endParaRPr lang="en-US" sz="2800" dirty="0">
              <a:solidFill>
                <a:schemeClr val="bg1"/>
              </a:solidFill>
            </a:endParaRPr>
          </a:p>
          <a:p>
            <a:endParaRPr lang="en-US" sz="2800" dirty="0">
              <a:solidFill>
                <a:schemeClr val="bg1"/>
              </a:solidFill>
            </a:endParaRPr>
          </a:p>
          <a:p>
            <a:endParaRPr lang="en-PH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39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27488B"/>
            </a:gs>
            <a:gs pos="0">
              <a:srgbClr val="13243E"/>
            </a:gs>
            <a:gs pos="100000">
              <a:srgbClr val="0F2749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C1DBE-65F8-5A40-8F4F-D508AED439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l="20090" r="26972"/>
          <a:stretch/>
        </p:blipFill>
        <p:spPr>
          <a:xfrm>
            <a:off x="0" y="-2689"/>
            <a:ext cx="12191999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-231" b="91898"/>
          <a:stretch/>
        </p:blipFill>
        <p:spPr>
          <a:xfrm>
            <a:off x="2286001" y="0"/>
            <a:ext cx="9905999" cy="457200"/>
          </a:xfrm>
          <a:prstGeom prst="rect">
            <a:avLst/>
          </a:prstGeom>
          <a:gradFill>
            <a:gsLst>
              <a:gs pos="50000">
                <a:srgbClr val="131A34"/>
              </a:gs>
              <a:gs pos="0">
                <a:srgbClr val="142E52"/>
              </a:gs>
              <a:gs pos="100000">
                <a:srgbClr val="122C48"/>
              </a:gs>
            </a:gsLst>
            <a:path path="circle">
              <a:fillToRect r="100000" b="100000"/>
            </a:path>
          </a:gradFill>
        </p:spPr>
      </p:pic>
      <p:sp>
        <p:nvSpPr>
          <p:cNvPr id="2" name="Rectangle 1"/>
          <p:cNvSpPr/>
          <p:nvPr/>
        </p:nvSpPr>
        <p:spPr>
          <a:xfrm>
            <a:off x="0" y="457200"/>
            <a:ext cx="12192000" cy="805543"/>
          </a:xfrm>
          <a:prstGeom prst="rect">
            <a:avLst/>
          </a:prstGeom>
          <a:gradFill>
            <a:gsLst>
              <a:gs pos="50000">
                <a:srgbClr val="27488B"/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531258" y="457200"/>
            <a:ext cx="14845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rgbClr val="FCD085"/>
                </a:solidFill>
                <a:latin typeface="Copperplate Gothic Bold" panose="020E0705020206020404" pitchFamily="34" charset="0"/>
              </a:rPr>
              <a:t>quiz</a:t>
            </a:r>
            <a:endParaRPr lang="en-US" sz="4400" dirty="0">
              <a:solidFill>
                <a:srgbClr val="FCD085"/>
              </a:solidFill>
              <a:latin typeface="Copperplate Gothic Bold" panose="020E07050202060204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262743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678426" y="1567541"/>
            <a:ext cx="8310127" cy="5113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>
            <a:off x="9247705" y="6027996"/>
            <a:ext cx="2685143" cy="653143"/>
          </a:xfrm>
          <a:prstGeom prst="roundRect">
            <a:avLst/>
          </a:prstGeom>
          <a:gradFill flip="none" rotWithShape="1">
            <a:gsLst>
              <a:gs pos="0">
                <a:srgbClr val="D9A755">
                  <a:shade val="30000"/>
                  <a:satMod val="115000"/>
                </a:srgbClr>
              </a:gs>
              <a:gs pos="50000">
                <a:srgbClr val="D9A755">
                  <a:shade val="67500"/>
                  <a:satMod val="115000"/>
                </a:srgbClr>
              </a:gs>
              <a:gs pos="100000">
                <a:srgbClr val="D9A75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NEXT</a:t>
            </a:r>
            <a:endParaRPr lang="en-US" dirty="0"/>
          </a:p>
        </p:txBody>
      </p:sp>
      <p:sp>
        <p:nvSpPr>
          <p:cNvPr id="14" name="Freeform 13">
            <a:hlinkClick r:id="rId5" action="ppaction://hlinksldjump"/>
            <a:extLst>
              <a:ext uri="{FF2B5EF4-FFF2-40B4-BE49-F238E27FC236}">
                <a16:creationId xmlns:a16="http://schemas.microsoft.com/office/drawing/2014/main" id="{98525D81-636F-0D4F-AB3A-2A41D05E8266}"/>
              </a:ext>
            </a:extLst>
          </p:cNvPr>
          <p:cNvSpPr/>
          <p:nvPr/>
        </p:nvSpPr>
        <p:spPr>
          <a:xfrm rot="16200000" flipV="1">
            <a:off x="660993" y="358598"/>
            <a:ext cx="564222" cy="915661"/>
          </a:xfrm>
          <a:custGeom>
            <a:avLst/>
            <a:gdLst>
              <a:gd name="connsiteX0" fmla="*/ 1569658 w 2434984"/>
              <a:gd name="connsiteY0" fmla="*/ 3951672 h 3951672"/>
              <a:gd name="connsiteX1" fmla="*/ 1569658 w 2434984"/>
              <a:gd name="connsiteY1" fmla="*/ 3264743 h 3951672"/>
              <a:gd name="connsiteX2" fmla="*/ 756858 w 2434984"/>
              <a:gd name="connsiteY2" fmla="*/ 2570545 h 3951672"/>
              <a:gd name="connsiteX3" fmla="*/ 756858 w 2434984"/>
              <a:gd name="connsiteY3" fmla="*/ 3257474 h 3951672"/>
              <a:gd name="connsiteX4" fmla="*/ 2434984 w 2434984"/>
              <a:gd name="connsiteY4" fmla="*/ 3257474 h 3951672"/>
              <a:gd name="connsiteX5" fmla="*/ 2434984 w 2434984"/>
              <a:gd name="connsiteY5" fmla="*/ 2570545 h 3951672"/>
              <a:gd name="connsiteX6" fmla="*/ 2028583 w 2434984"/>
              <a:gd name="connsiteY6" fmla="*/ 2917645 h 3951672"/>
              <a:gd name="connsiteX7" fmla="*/ 2028584 w 2434984"/>
              <a:gd name="connsiteY7" fmla="*/ 1256602 h 3951672"/>
              <a:gd name="connsiteX8" fmla="*/ 1014292 w 2434984"/>
              <a:gd name="connsiteY8" fmla="*/ 0 h 3951672"/>
              <a:gd name="connsiteX9" fmla="*/ 0 w 2434984"/>
              <a:gd name="connsiteY9" fmla="*/ 1256602 h 3951672"/>
              <a:gd name="connsiteX10" fmla="*/ 0 w 2434984"/>
              <a:gd name="connsiteY10" fmla="*/ 2904486 h 3951672"/>
              <a:gd name="connsiteX11" fmla="*/ 402369 w 2434984"/>
              <a:gd name="connsiteY11" fmla="*/ 2504697 h 3951672"/>
              <a:gd name="connsiteX12" fmla="*/ 402369 w 2434984"/>
              <a:gd name="connsiteY12" fmla="*/ 1256602 h 3951672"/>
              <a:gd name="connsiteX13" fmla="*/ 1014292 w 2434984"/>
              <a:gd name="connsiteY13" fmla="*/ 498493 h 3951672"/>
              <a:gd name="connsiteX14" fmla="*/ 1626215 w 2434984"/>
              <a:gd name="connsiteY14" fmla="*/ 1256602 h 3951672"/>
              <a:gd name="connsiteX15" fmla="*/ 1626215 w 2434984"/>
              <a:gd name="connsiteY15" fmla="*/ 3261301 h 3951672"/>
              <a:gd name="connsiteX16" fmla="*/ 1622185 w 2434984"/>
              <a:gd name="connsiteY16" fmla="*/ 3264743 h 3951672"/>
              <a:gd name="connsiteX17" fmla="*/ 1622185 w 2434984"/>
              <a:gd name="connsiteY17" fmla="*/ 3951672 h 3951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4984" h="3951672">
                <a:moveTo>
                  <a:pt x="1569658" y="3951672"/>
                </a:moveTo>
                <a:lnTo>
                  <a:pt x="1569658" y="3264743"/>
                </a:lnTo>
                <a:lnTo>
                  <a:pt x="756858" y="2570545"/>
                </a:lnTo>
                <a:lnTo>
                  <a:pt x="756858" y="3257474"/>
                </a:lnTo>
                <a:close/>
                <a:moveTo>
                  <a:pt x="2434984" y="3257474"/>
                </a:moveTo>
                <a:lnTo>
                  <a:pt x="2434984" y="2570545"/>
                </a:lnTo>
                <a:lnTo>
                  <a:pt x="2028583" y="2917645"/>
                </a:lnTo>
                <a:lnTo>
                  <a:pt x="2028584" y="1256602"/>
                </a:lnTo>
                <a:cubicBezTo>
                  <a:pt x="2028584" y="562600"/>
                  <a:pt x="1574470" y="0"/>
                  <a:pt x="1014292" y="0"/>
                </a:cubicBezTo>
                <a:cubicBezTo>
                  <a:pt x="454114" y="0"/>
                  <a:pt x="0" y="562600"/>
                  <a:pt x="0" y="1256602"/>
                </a:cubicBezTo>
                <a:lnTo>
                  <a:pt x="0" y="2904486"/>
                </a:lnTo>
                <a:lnTo>
                  <a:pt x="402369" y="2504697"/>
                </a:lnTo>
                <a:lnTo>
                  <a:pt x="402369" y="1256602"/>
                </a:lnTo>
                <a:cubicBezTo>
                  <a:pt x="402369" y="837910"/>
                  <a:pt x="676336" y="498493"/>
                  <a:pt x="1014292" y="498493"/>
                </a:cubicBezTo>
                <a:cubicBezTo>
                  <a:pt x="1352248" y="498493"/>
                  <a:pt x="1626215" y="837910"/>
                  <a:pt x="1626215" y="1256602"/>
                </a:cubicBezTo>
                <a:lnTo>
                  <a:pt x="1626215" y="3261301"/>
                </a:lnTo>
                <a:lnTo>
                  <a:pt x="1622185" y="3264743"/>
                </a:lnTo>
                <a:lnTo>
                  <a:pt x="1622185" y="3951672"/>
                </a:lnTo>
                <a:close/>
              </a:path>
            </a:pathLst>
          </a:custGeom>
          <a:gradFill flip="none" rotWithShape="1">
            <a:gsLst>
              <a:gs pos="0">
                <a:srgbClr val="F6C36F">
                  <a:shade val="30000"/>
                  <a:satMod val="115000"/>
                </a:srgbClr>
              </a:gs>
              <a:gs pos="50000">
                <a:srgbClr val="F6C36F">
                  <a:shade val="67500"/>
                  <a:satMod val="115000"/>
                </a:srgbClr>
              </a:gs>
              <a:gs pos="100000">
                <a:srgbClr val="F6C36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9864" y="1604851"/>
            <a:ext cx="8148689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7. Historical </a:t>
            </a:r>
            <a:r>
              <a:rPr lang="en-US" sz="2400" b="1" dirty="0">
                <a:solidFill>
                  <a:schemeClr val="bg1"/>
                </a:solidFill>
              </a:rPr>
              <a:t>reviews and critiques are valuable because they: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A</a:t>
            </a:r>
            <a:r>
              <a:rPr lang="en-US" sz="2400" dirty="0">
                <a:solidFill>
                  <a:schemeClr val="bg1"/>
                </a:solidFill>
              </a:rPr>
              <a:t>) Offer new research or detailed analysis on historical topics</a:t>
            </a:r>
          </a:p>
          <a:p>
            <a:r>
              <a:rPr lang="en-US" sz="2400" dirty="0">
                <a:solidFill>
                  <a:schemeClr val="bg1"/>
                </a:solidFill>
              </a:rPr>
              <a:t>B) Focus on retelling known facts without opinion</a:t>
            </a:r>
          </a:p>
          <a:p>
            <a:r>
              <a:rPr lang="en-US" sz="2400" dirty="0">
                <a:solidFill>
                  <a:schemeClr val="bg1"/>
                </a:solidFill>
              </a:rPr>
              <a:t>C) Are simple overviews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 smtClean="0">
                <a:solidFill>
                  <a:schemeClr val="bg1"/>
                </a:solidFill>
              </a:rPr>
              <a:t>8. Where </a:t>
            </a:r>
            <a:r>
              <a:rPr lang="en-US" sz="2400" b="1" dirty="0">
                <a:solidFill>
                  <a:schemeClr val="bg1"/>
                </a:solidFill>
              </a:rPr>
              <a:t>are conference papers usually presented?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A</a:t>
            </a:r>
            <a:r>
              <a:rPr lang="en-US" sz="2400" dirty="0">
                <a:solidFill>
                  <a:schemeClr val="bg1"/>
                </a:solidFill>
              </a:rPr>
              <a:t>) In public libraries</a:t>
            </a:r>
          </a:p>
          <a:p>
            <a:r>
              <a:rPr lang="en-US" sz="2400" dirty="0">
                <a:solidFill>
                  <a:schemeClr val="bg1"/>
                </a:solidFill>
              </a:rPr>
              <a:t>B) At academic conferences or symposiums</a:t>
            </a:r>
          </a:p>
          <a:p>
            <a:r>
              <a:rPr lang="en-US" sz="2400" dirty="0">
                <a:solidFill>
                  <a:schemeClr val="bg1"/>
                </a:solidFill>
              </a:rPr>
              <a:t>C) In private collections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endParaRPr lang="en-US" sz="2800" dirty="0">
              <a:solidFill>
                <a:schemeClr val="bg1"/>
              </a:solidFill>
            </a:endParaRP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endParaRPr lang="en-US" sz="2800" dirty="0">
              <a:solidFill>
                <a:schemeClr val="bg1"/>
              </a:solidFill>
            </a:endParaRPr>
          </a:p>
          <a:p>
            <a:endParaRPr lang="en-US" sz="2800" dirty="0">
              <a:solidFill>
                <a:schemeClr val="bg1"/>
              </a:solidFill>
            </a:endParaRPr>
          </a:p>
          <a:p>
            <a:endParaRPr lang="en-PH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98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81" y="-427703"/>
            <a:ext cx="11017045" cy="6850936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5058698" y="1375439"/>
            <a:ext cx="2090827" cy="1814055"/>
            <a:chOff x="1460091" y="899650"/>
            <a:chExt cx="1932038" cy="1814055"/>
          </a:xfrm>
        </p:grpSpPr>
        <p:sp>
          <p:nvSpPr>
            <p:cNvPr id="3" name="Oval 2"/>
            <p:cNvSpPr/>
            <p:nvPr/>
          </p:nvSpPr>
          <p:spPr>
            <a:xfrm>
              <a:off x="1460091" y="899651"/>
              <a:ext cx="1932038" cy="1814052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PH" dirty="0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0092" y="899650"/>
              <a:ext cx="1932037" cy="1814055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8704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27488B"/>
            </a:gs>
            <a:gs pos="0">
              <a:srgbClr val="13243E"/>
            </a:gs>
            <a:gs pos="100000">
              <a:srgbClr val="0F2749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21C1DBE-65F8-5A40-8F4F-D508AED439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8000"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l="20090" r="26972"/>
          <a:stretch/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t="-231" b="91898"/>
          <a:stretch/>
        </p:blipFill>
        <p:spPr>
          <a:xfrm>
            <a:off x="2286001" y="0"/>
            <a:ext cx="9905999" cy="457200"/>
          </a:xfrm>
          <a:prstGeom prst="rect">
            <a:avLst/>
          </a:prstGeom>
          <a:gradFill>
            <a:gsLst>
              <a:gs pos="50000">
                <a:srgbClr val="131A34"/>
              </a:gs>
              <a:gs pos="0">
                <a:srgbClr val="142E52"/>
              </a:gs>
              <a:gs pos="100000">
                <a:srgbClr val="122C48"/>
              </a:gs>
            </a:gsLst>
            <a:path path="circle">
              <a:fillToRect r="100000" b="100000"/>
            </a:path>
          </a:gradFill>
        </p:spPr>
      </p:pic>
      <p:sp>
        <p:nvSpPr>
          <p:cNvPr id="2" name="Rectangle 1"/>
          <p:cNvSpPr/>
          <p:nvPr/>
        </p:nvSpPr>
        <p:spPr>
          <a:xfrm>
            <a:off x="0" y="457200"/>
            <a:ext cx="12192000" cy="805543"/>
          </a:xfrm>
          <a:prstGeom prst="rect">
            <a:avLst/>
          </a:prstGeom>
          <a:gradFill>
            <a:gsLst>
              <a:gs pos="50000">
                <a:srgbClr val="27488B"/>
              </a:gs>
              <a:gs pos="0">
                <a:srgbClr val="13243E"/>
              </a:gs>
              <a:gs pos="100000">
                <a:srgbClr val="0F2749"/>
              </a:gs>
            </a:gsLst>
            <a:path path="circle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1531258" y="457200"/>
            <a:ext cx="395069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rgbClr val="FCD085"/>
                </a:solidFill>
                <a:latin typeface="Copperplate Gothic Bold" panose="020E0705020206020404" pitchFamily="34" charset="0"/>
              </a:rPr>
              <a:t>Answer key</a:t>
            </a:r>
            <a:endParaRPr lang="en-US" sz="4400" dirty="0">
              <a:solidFill>
                <a:srgbClr val="FCD085"/>
              </a:solidFill>
              <a:latin typeface="Copperplate Gothic Bold" panose="020E0705020206020404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262743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943104" y="1518986"/>
            <a:ext cx="9896166" cy="511359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  <a:shade val="30000"/>
                  <a:satMod val="115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4" name="Freeform 13">
            <a:hlinkClick r:id="rId5" action="ppaction://hlinksldjump"/>
            <a:extLst>
              <a:ext uri="{FF2B5EF4-FFF2-40B4-BE49-F238E27FC236}">
                <a16:creationId xmlns:a16="http://schemas.microsoft.com/office/drawing/2014/main" id="{98525D81-636F-0D4F-AB3A-2A41D05E8266}"/>
              </a:ext>
            </a:extLst>
          </p:cNvPr>
          <p:cNvSpPr/>
          <p:nvPr/>
        </p:nvSpPr>
        <p:spPr>
          <a:xfrm rot="16200000" flipV="1">
            <a:off x="660993" y="358598"/>
            <a:ext cx="564222" cy="915661"/>
          </a:xfrm>
          <a:custGeom>
            <a:avLst/>
            <a:gdLst>
              <a:gd name="connsiteX0" fmla="*/ 1569658 w 2434984"/>
              <a:gd name="connsiteY0" fmla="*/ 3951672 h 3951672"/>
              <a:gd name="connsiteX1" fmla="*/ 1569658 w 2434984"/>
              <a:gd name="connsiteY1" fmla="*/ 3264743 h 3951672"/>
              <a:gd name="connsiteX2" fmla="*/ 756858 w 2434984"/>
              <a:gd name="connsiteY2" fmla="*/ 2570545 h 3951672"/>
              <a:gd name="connsiteX3" fmla="*/ 756858 w 2434984"/>
              <a:gd name="connsiteY3" fmla="*/ 3257474 h 3951672"/>
              <a:gd name="connsiteX4" fmla="*/ 2434984 w 2434984"/>
              <a:gd name="connsiteY4" fmla="*/ 3257474 h 3951672"/>
              <a:gd name="connsiteX5" fmla="*/ 2434984 w 2434984"/>
              <a:gd name="connsiteY5" fmla="*/ 2570545 h 3951672"/>
              <a:gd name="connsiteX6" fmla="*/ 2028583 w 2434984"/>
              <a:gd name="connsiteY6" fmla="*/ 2917645 h 3951672"/>
              <a:gd name="connsiteX7" fmla="*/ 2028584 w 2434984"/>
              <a:gd name="connsiteY7" fmla="*/ 1256602 h 3951672"/>
              <a:gd name="connsiteX8" fmla="*/ 1014292 w 2434984"/>
              <a:gd name="connsiteY8" fmla="*/ 0 h 3951672"/>
              <a:gd name="connsiteX9" fmla="*/ 0 w 2434984"/>
              <a:gd name="connsiteY9" fmla="*/ 1256602 h 3951672"/>
              <a:gd name="connsiteX10" fmla="*/ 0 w 2434984"/>
              <a:gd name="connsiteY10" fmla="*/ 2904486 h 3951672"/>
              <a:gd name="connsiteX11" fmla="*/ 402369 w 2434984"/>
              <a:gd name="connsiteY11" fmla="*/ 2504697 h 3951672"/>
              <a:gd name="connsiteX12" fmla="*/ 402369 w 2434984"/>
              <a:gd name="connsiteY12" fmla="*/ 1256602 h 3951672"/>
              <a:gd name="connsiteX13" fmla="*/ 1014292 w 2434984"/>
              <a:gd name="connsiteY13" fmla="*/ 498493 h 3951672"/>
              <a:gd name="connsiteX14" fmla="*/ 1626215 w 2434984"/>
              <a:gd name="connsiteY14" fmla="*/ 1256602 h 3951672"/>
              <a:gd name="connsiteX15" fmla="*/ 1626215 w 2434984"/>
              <a:gd name="connsiteY15" fmla="*/ 3261301 h 3951672"/>
              <a:gd name="connsiteX16" fmla="*/ 1622185 w 2434984"/>
              <a:gd name="connsiteY16" fmla="*/ 3264743 h 3951672"/>
              <a:gd name="connsiteX17" fmla="*/ 1622185 w 2434984"/>
              <a:gd name="connsiteY17" fmla="*/ 3951672 h 3951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4984" h="3951672">
                <a:moveTo>
                  <a:pt x="1569658" y="3951672"/>
                </a:moveTo>
                <a:lnTo>
                  <a:pt x="1569658" y="3264743"/>
                </a:lnTo>
                <a:lnTo>
                  <a:pt x="756858" y="2570545"/>
                </a:lnTo>
                <a:lnTo>
                  <a:pt x="756858" y="3257474"/>
                </a:lnTo>
                <a:close/>
                <a:moveTo>
                  <a:pt x="2434984" y="3257474"/>
                </a:moveTo>
                <a:lnTo>
                  <a:pt x="2434984" y="2570545"/>
                </a:lnTo>
                <a:lnTo>
                  <a:pt x="2028583" y="2917645"/>
                </a:lnTo>
                <a:lnTo>
                  <a:pt x="2028584" y="1256602"/>
                </a:lnTo>
                <a:cubicBezTo>
                  <a:pt x="2028584" y="562600"/>
                  <a:pt x="1574470" y="0"/>
                  <a:pt x="1014292" y="0"/>
                </a:cubicBezTo>
                <a:cubicBezTo>
                  <a:pt x="454114" y="0"/>
                  <a:pt x="0" y="562600"/>
                  <a:pt x="0" y="1256602"/>
                </a:cubicBezTo>
                <a:lnTo>
                  <a:pt x="0" y="2904486"/>
                </a:lnTo>
                <a:lnTo>
                  <a:pt x="402369" y="2504697"/>
                </a:lnTo>
                <a:lnTo>
                  <a:pt x="402369" y="1256602"/>
                </a:lnTo>
                <a:cubicBezTo>
                  <a:pt x="402369" y="837910"/>
                  <a:pt x="676336" y="498493"/>
                  <a:pt x="1014292" y="498493"/>
                </a:cubicBezTo>
                <a:cubicBezTo>
                  <a:pt x="1352248" y="498493"/>
                  <a:pt x="1626215" y="837910"/>
                  <a:pt x="1626215" y="1256602"/>
                </a:cubicBezTo>
                <a:lnTo>
                  <a:pt x="1626215" y="3261301"/>
                </a:lnTo>
                <a:lnTo>
                  <a:pt x="1622185" y="3264743"/>
                </a:lnTo>
                <a:lnTo>
                  <a:pt x="1622185" y="3951672"/>
                </a:lnTo>
                <a:close/>
              </a:path>
            </a:pathLst>
          </a:custGeom>
          <a:gradFill flip="none" rotWithShape="1">
            <a:gsLst>
              <a:gs pos="0">
                <a:srgbClr val="F6C36F">
                  <a:shade val="30000"/>
                  <a:satMod val="115000"/>
                </a:srgbClr>
              </a:gs>
              <a:gs pos="50000">
                <a:srgbClr val="F6C36F">
                  <a:shade val="67500"/>
                  <a:satMod val="115000"/>
                </a:srgbClr>
              </a:gs>
              <a:gs pos="100000">
                <a:srgbClr val="F6C36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79673" y="2090625"/>
            <a:ext cx="983265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dirty="0" smtClean="0">
                <a:solidFill>
                  <a:schemeClr val="bg1"/>
                </a:solidFill>
              </a:rPr>
              <a:t>B</a:t>
            </a:r>
            <a:r>
              <a:rPr lang="en-US" sz="2800" dirty="0">
                <a:solidFill>
                  <a:schemeClr val="bg1"/>
                </a:solidFill>
              </a:rPr>
              <a:t>) To analyze and interpret primary </a:t>
            </a:r>
            <a:r>
              <a:rPr lang="en-US" sz="2800" dirty="0" smtClean="0">
                <a:solidFill>
                  <a:schemeClr val="bg1"/>
                </a:solidFill>
              </a:rPr>
              <a:t>sources</a:t>
            </a:r>
          </a:p>
          <a:p>
            <a:pPr marL="514350" indent="-514350">
              <a:buAutoNum type="arabicPeriod"/>
            </a:pPr>
            <a:r>
              <a:rPr lang="en-PH" sz="2800" dirty="0">
                <a:solidFill>
                  <a:schemeClr val="bg1"/>
                </a:solidFill>
              </a:rPr>
              <a:t>B) Historical </a:t>
            </a:r>
            <a:r>
              <a:rPr lang="en-PH" sz="2800" dirty="0" smtClean="0">
                <a:solidFill>
                  <a:schemeClr val="bg1"/>
                </a:solidFill>
              </a:rPr>
              <a:t>Books</a:t>
            </a:r>
          </a:p>
          <a:p>
            <a:pPr marL="514350" indent="-514350">
              <a:buAutoNum type="arabicPeriod"/>
            </a:pPr>
            <a:r>
              <a:rPr lang="en-US" sz="2800" dirty="0">
                <a:solidFill>
                  <a:schemeClr val="bg1"/>
                </a:solidFill>
              </a:rPr>
              <a:t>A) They provide new ideas and detailed </a:t>
            </a:r>
            <a:r>
              <a:rPr lang="en-US" sz="2800" dirty="0" smtClean="0">
                <a:solidFill>
                  <a:schemeClr val="bg1"/>
                </a:solidFill>
              </a:rPr>
              <a:t>analysis</a:t>
            </a:r>
          </a:p>
          <a:p>
            <a:pPr marL="514350" indent="-514350">
              <a:buAutoNum type="arabicPeriod"/>
            </a:pPr>
            <a:r>
              <a:rPr lang="en-US" sz="2800" dirty="0">
                <a:solidFill>
                  <a:schemeClr val="bg1"/>
                </a:solidFill>
              </a:rPr>
              <a:t>A) They give overviews and summaries of </a:t>
            </a:r>
            <a:r>
              <a:rPr lang="en-US" sz="2800" dirty="0" smtClean="0">
                <a:solidFill>
                  <a:schemeClr val="bg1"/>
                </a:solidFill>
              </a:rPr>
              <a:t>events</a:t>
            </a:r>
          </a:p>
          <a:p>
            <a:pPr marL="514350" indent="-514350">
              <a:buAutoNum type="arabicPeriod"/>
            </a:pPr>
            <a:r>
              <a:rPr lang="en-US" sz="2800" dirty="0">
                <a:solidFill>
                  <a:schemeClr val="bg1"/>
                </a:solidFill>
              </a:rPr>
              <a:t>B) Analyze a historical person’s life using primary </a:t>
            </a:r>
            <a:r>
              <a:rPr lang="en-US" sz="2800" dirty="0" smtClean="0">
                <a:solidFill>
                  <a:schemeClr val="bg1"/>
                </a:solidFill>
              </a:rPr>
              <a:t>sources</a:t>
            </a:r>
          </a:p>
          <a:p>
            <a:pPr marL="514350" indent="-514350">
              <a:buAutoNum type="arabicPeriod"/>
            </a:pPr>
            <a:r>
              <a:rPr lang="en-US" sz="2800" dirty="0">
                <a:solidFill>
                  <a:schemeClr val="bg1"/>
                </a:solidFill>
              </a:rPr>
              <a:t>A) To bring history to life and interpret </a:t>
            </a:r>
            <a:r>
              <a:rPr lang="en-US" sz="2800" dirty="0" smtClean="0">
                <a:solidFill>
                  <a:schemeClr val="bg1"/>
                </a:solidFill>
              </a:rPr>
              <a:t>events</a:t>
            </a:r>
          </a:p>
          <a:p>
            <a:pPr marL="514350" indent="-514350">
              <a:buAutoNum type="arabicPeriod"/>
            </a:pPr>
            <a:r>
              <a:rPr lang="en-US" sz="2800" dirty="0">
                <a:solidFill>
                  <a:schemeClr val="bg1"/>
                </a:solidFill>
              </a:rPr>
              <a:t>A) Offer new research or detailed analysis on historical </a:t>
            </a:r>
            <a:r>
              <a:rPr lang="en-US" sz="2800" dirty="0" smtClean="0">
                <a:solidFill>
                  <a:schemeClr val="bg1"/>
                </a:solidFill>
              </a:rPr>
              <a:t>topics</a:t>
            </a:r>
          </a:p>
          <a:p>
            <a:pPr marL="514350" indent="-514350">
              <a:buAutoNum type="arabicPeriod"/>
            </a:pPr>
            <a:r>
              <a:rPr lang="en-US" sz="2800" dirty="0">
                <a:solidFill>
                  <a:schemeClr val="bg1"/>
                </a:solidFill>
              </a:rPr>
              <a:t>B) At academic conferences or symposiums</a:t>
            </a:r>
            <a:endParaRPr lang="en-US" sz="2800" dirty="0" smtClean="0">
              <a:solidFill>
                <a:schemeClr val="bg1"/>
              </a:solidFill>
            </a:endParaRPr>
          </a:p>
          <a:p>
            <a:endParaRPr lang="en-PH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95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584</Words>
  <Application>Microsoft Office PowerPoint</Application>
  <PresentationFormat>Widescreen</PresentationFormat>
  <Paragraphs>118</Paragraphs>
  <Slides>14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Copperplate Gothic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</dc:creator>
  <cp:lastModifiedBy>Lenovo</cp:lastModifiedBy>
  <cp:revision>35</cp:revision>
  <dcterms:created xsi:type="dcterms:W3CDTF">2021-03-31T12:37:41Z</dcterms:created>
  <dcterms:modified xsi:type="dcterms:W3CDTF">2024-12-28T14:39:37Z</dcterms:modified>
</cp:coreProperties>
</file>