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71" r:id="rId11"/>
    <p:sldId id="265" r:id="rId12"/>
    <p:sldId id="266" r:id="rId13"/>
    <p:sldId id="267" r:id="rId14"/>
    <p:sldId id="268" r:id="rId15"/>
    <p:sldId id="269" r:id="rId16"/>
    <p:sldId id="27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78" d="100"/>
          <a:sy n="78" d="100"/>
        </p:scale>
        <p:origin x="-1110"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8935EA-4F2F-497C-88FA-2A3CD575470A}" type="datetimeFigureOut">
              <a:rPr lang="en-US" smtClean="0"/>
              <a:t>8/24/2023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0EF3EE-4986-47A1-8AFA-B099E3AF42F9}"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testbook.com/learn/physics-joules-law/"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ctr">
              <a:lnSpc>
                <a:spcPct val="200000"/>
              </a:lnSpc>
            </a:pPr>
            <a:r>
              <a:rPr lang="en-US" sz="1200" b="1" dirty="0" smtClean="0">
                <a:solidFill>
                  <a:srgbClr val="FF0000"/>
                </a:solidFill>
                <a:latin typeface="Times New Roman" pitchFamily="18" charset="0"/>
                <a:cs typeface="Times New Roman" pitchFamily="18" charset="0"/>
              </a:rPr>
              <a:t>UNIT-3</a:t>
            </a:r>
          </a:p>
          <a:p>
            <a:pPr algn="ctr">
              <a:lnSpc>
                <a:spcPct val="200000"/>
              </a:lnSpc>
            </a:pPr>
            <a:r>
              <a:rPr lang="en-US" sz="1200" b="1" dirty="0" smtClean="0">
                <a:solidFill>
                  <a:srgbClr val="002060"/>
                </a:solidFill>
              </a:rPr>
              <a:t>HEATING AND WELDING</a:t>
            </a:r>
            <a:endParaRPr lang="en-US" sz="1200" b="1" dirty="0" smtClean="0">
              <a:solidFill>
                <a:srgbClr val="002060"/>
              </a:solidFill>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0"/>
          </p:nvPr>
        </p:nvSpPr>
        <p:spPr/>
        <p:txBody>
          <a:bodyPr/>
          <a:lstStyle/>
          <a:p>
            <a:fld id="{D80EF3EE-4986-47A1-8AFA-B099E3AF42F9}"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lvl="1" algn="just">
              <a:lnSpc>
                <a:spcPct val="150000"/>
              </a:lnSpc>
              <a:buFont typeface="Wingdings" pitchFamily="2" charset="2"/>
              <a:buChar char="v"/>
            </a:pPr>
            <a:r>
              <a:rPr lang="en-US" sz="2000" dirty="0" smtClean="0">
                <a:latin typeface="Times New Roman" pitchFamily="18" charset="0"/>
                <a:cs typeface="Times New Roman" pitchFamily="18" charset="0"/>
              </a:rPr>
              <a:t>Introduction -Advantages of 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Modes of heat transfer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Methods of 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Resistance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Arc furnaces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Induction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Dielectric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Electric welding – types</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Resistance welding</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Arc welding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Power supply for arc welding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Radiation welding.</a:t>
            </a:r>
          </a:p>
          <a:p>
            <a:endParaRPr lang="en-US" dirty="0"/>
          </a:p>
        </p:txBody>
      </p:sp>
      <p:sp>
        <p:nvSpPr>
          <p:cNvPr id="4" name="Slide Number Placeholder 3"/>
          <p:cNvSpPr>
            <a:spLocks noGrp="1"/>
          </p:cNvSpPr>
          <p:nvPr>
            <p:ph type="sldNum" sz="quarter" idx="10"/>
          </p:nvPr>
        </p:nvSpPr>
        <p:spPr/>
        <p:txBody>
          <a:bodyPr/>
          <a:lstStyle/>
          <a:p>
            <a:fld id="{D80EF3EE-4986-47A1-8AFA-B099E3AF42F9}"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rgbClr val="FF0000"/>
                </a:solidFill>
                <a:latin typeface="Times New Roman" pitchFamily="18" charset="0"/>
                <a:cs typeface="Times New Roman" pitchFamily="18" charset="0"/>
              </a:rPr>
              <a:t>Electric Heating </a:t>
            </a:r>
            <a:endParaRPr lang="en-US" sz="1200" b="1" dirty="0" smtClean="0">
              <a:solidFill>
                <a:srgbClr val="FF0000"/>
              </a:solidFill>
            </a:endParaRPr>
          </a:p>
          <a:p>
            <a:pPr algn="just">
              <a:lnSpc>
                <a:spcPct val="150000"/>
              </a:lnSpc>
              <a:buFont typeface="Wingdings" pitchFamily="2" charset="2"/>
              <a:buChar char="Ø"/>
            </a:pPr>
            <a:r>
              <a:rPr lang="en-US" dirty="0" smtClean="0">
                <a:latin typeface="Times New Roman" pitchFamily="18" charset="0"/>
                <a:cs typeface="Times New Roman" pitchFamily="18" charset="0"/>
              </a:rPr>
              <a:t>Electric heating is a process in which electrical energy is converted directly to heat energy. </a:t>
            </a:r>
          </a:p>
          <a:p>
            <a:pPr algn="just">
              <a:lnSpc>
                <a:spcPct val="150000"/>
              </a:lnSpc>
              <a:buFont typeface="Wingdings" pitchFamily="2" charset="2"/>
              <a:buChar char="Ø"/>
            </a:pPr>
            <a:r>
              <a:rPr lang="en-US" dirty="0" smtClean="0">
                <a:latin typeface="Times New Roman" pitchFamily="18" charset="0"/>
                <a:cs typeface="Times New Roman" pitchFamily="18" charset="0"/>
              </a:rPr>
              <a:t>Common applications include space heating, cooking, water heating and industrial processes. </a:t>
            </a:r>
          </a:p>
          <a:p>
            <a:pPr algn="just">
              <a:lnSpc>
                <a:spcPct val="150000"/>
              </a:lnSpc>
              <a:buFont typeface="Wingdings" pitchFamily="2" charset="2"/>
              <a:buChar char="Ø"/>
            </a:pPr>
            <a:r>
              <a:rPr lang="en-US" dirty="0" smtClean="0">
                <a:latin typeface="Times New Roman" pitchFamily="18" charset="0"/>
                <a:cs typeface="Times New Roman" pitchFamily="18" charset="0"/>
              </a:rPr>
              <a:t>An electric heater is an electrical device that converts an electric current into heat. </a:t>
            </a:r>
          </a:p>
          <a:p>
            <a:pPr algn="just">
              <a:lnSpc>
                <a:spcPct val="150000"/>
              </a:lnSpc>
              <a:buFont typeface="Wingdings" pitchFamily="2" charset="2"/>
              <a:buChar char="Ø"/>
            </a:pPr>
            <a:r>
              <a:rPr lang="en-US" dirty="0" smtClean="0">
                <a:latin typeface="Times New Roman" pitchFamily="18" charset="0"/>
                <a:cs typeface="Times New Roman" pitchFamily="18" charset="0"/>
              </a:rPr>
              <a:t>This process is done by using </a:t>
            </a:r>
            <a:r>
              <a:rPr lang="en-US" dirty="0" smtClean="0">
                <a:latin typeface="Times New Roman" pitchFamily="18" charset="0"/>
                <a:cs typeface="Times New Roman" pitchFamily="18" charset="0"/>
                <a:hlinkClick r:id="rId3"/>
              </a:rPr>
              <a:t>Joule’s Law of heating</a:t>
            </a:r>
            <a:r>
              <a:rPr lang="en-US" dirty="0" smtClean="0">
                <a:latin typeface="Times New Roman" pitchFamily="18" charset="0"/>
                <a:cs typeface="Times New Roman" pitchFamily="18" charset="0"/>
              </a:rPr>
              <a:t>. </a:t>
            </a:r>
          </a:p>
          <a:p>
            <a:pPr algn="just">
              <a:lnSpc>
                <a:spcPct val="150000"/>
              </a:lnSpc>
              <a:buFont typeface="Wingdings" pitchFamily="2" charset="2"/>
              <a:buChar char="Ø"/>
            </a:pPr>
            <a:r>
              <a:rPr lang="en-US" dirty="0" smtClean="0">
                <a:latin typeface="Times New Roman" pitchFamily="18" charset="0"/>
                <a:cs typeface="Times New Roman" pitchFamily="18" charset="0"/>
              </a:rPr>
              <a:t>Electric heating is based on the principle, when an electric current passes through the heating element or the coil then due to the resistance or the properties it induces heat. </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olidFill>
                  <a:srgbClr val="7030A0"/>
                </a:solidFill>
                <a:latin typeface="Times New Roman" pitchFamily="18" charset="0"/>
                <a:cs typeface="Times New Roman" pitchFamily="18" charset="0"/>
              </a:rPr>
              <a:t>Joule’s Law states that when a current flows in a conductor the amount of heat generated is proportional to current, resistance, and time in the current flowing. </a:t>
            </a:r>
          </a:p>
          <a:p>
            <a:endParaRPr lang="en-US" dirty="0"/>
          </a:p>
        </p:txBody>
      </p:sp>
      <p:sp>
        <p:nvSpPr>
          <p:cNvPr id="4" name="Slide Number Placeholder 3"/>
          <p:cNvSpPr>
            <a:spLocks noGrp="1"/>
          </p:cNvSpPr>
          <p:nvPr>
            <p:ph type="sldNum" sz="quarter" idx="10"/>
          </p:nvPr>
        </p:nvSpPr>
        <p:spPr/>
        <p:txBody>
          <a:bodyPr/>
          <a:lstStyle/>
          <a:p>
            <a:fld id="{D80EF3EE-4986-47A1-8AFA-B099E3AF42F9}"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olidFill>
                  <a:srgbClr val="7030A0"/>
                </a:solidFill>
                <a:latin typeface="Times New Roman" pitchFamily="18" charset="0"/>
                <a:cs typeface="Times New Roman" pitchFamily="18" charset="0"/>
              </a:rPr>
              <a:t>Formula of Heat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H α I</a:t>
            </a:r>
            <a:r>
              <a:rPr lang="en-US" dirty="0" smtClean="0">
                <a:latin typeface="Cambria Math"/>
                <a:ea typeface="Cambria Math"/>
                <a:cs typeface="Times New Roman" pitchFamily="18" charset="0"/>
              </a:rPr>
              <a:t>²</a:t>
            </a:r>
            <a:r>
              <a:rPr lang="en-US" dirty="0" smtClean="0">
                <a:latin typeface="Times New Roman" pitchFamily="18" charset="0"/>
                <a:cs typeface="Times New Roman" pitchFamily="18" charset="0"/>
              </a:rPr>
              <a:t>. (RT)                                                 (I, R, and T are variables)</a:t>
            </a:r>
          </a:p>
          <a:p>
            <a:r>
              <a:rPr lang="en-US" dirty="0" smtClean="0">
                <a:latin typeface="Times New Roman" pitchFamily="18" charset="0"/>
                <a:cs typeface="Times New Roman" pitchFamily="18" charset="0"/>
              </a:rPr>
              <a:t>H= (1/ J).I²RT                                            (where J is a Joule’s Constant)</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R – Resistance in ohms , T- time in seconds &amp; I – current in amperes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R – Resistance in ohms , T- time in seconds &amp; I – current in amperes</a:t>
            </a:r>
          </a:p>
          <a:p>
            <a:pPr algn="just">
              <a:lnSpc>
                <a:spcPct val="150000"/>
              </a:lnSpc>
              <a:buFont typeface="Wingdings" pitchFamily="2" charset="2"/>
              <a:buChar char="v"/>
            </a:pPr>
            <a:r>
              <a:rPr lang="en-US" dirty="0" smtClean="0">
                <a:latin typeface="Times New Roman" pitchFamily="18" charset="0"/>
                <a:cs typeface="Times New Roman" pitchFamily="18" charset="0"/>
              </a:rPr>
              <a:t>The joule’s constant J is defined as the number of work units that furnishes one unit of heat when converted completely into heat. </a:t>
            </a:r>
          </a:p>
          <a:p>
            <a:pPr algn="just">
              <a:lnSpc>
                <a:spcPct val="150000"/>
              </a:lnSpc>
              <a:buFont typeface="Wingdings" pitchFamily="2" charset="2"/>
              <a:buChar char="v"/>
            </a:pPr>
            <a:r>
              <a:rPr lang="en-US" dirty="0" smtClean="0">
                <a:latin typeface="Times New Roman" pitchFamily="18" charset="0"/>
                <a:cs typeface="Times New Roman" pitchFamily="18" charset="0"/>
              </a:rPr>
              <a:t>The value of J= 4.2 joules/cal.</a:t>
            </a:r>
          </a:p>
          <a:p>
            <a:pPr algn="just">
              <a:lnSpc>
                <a:spcPct val="150000"/>
              </a:lnSpc>
              <a:buFont typeface="Wingdings" pitchFamily="2" charset="2"/>
              <a:buChar char="v"/>
            </a:pPr>
            <a:r>
              <a:rPr lang="en-US" dirty="0" smtClean="0">
                <a:latin typeface="Times New Roman" pitchFamily="18" charset="0"/>
                <a:cs typeface="Times New Roman" pitchFamily="18" charset="0"/>
              </a:rPr>
              <a:t> 1 Kcal = 4186 Joules</a:t>
            </a:r>
          </a:p>
          <a:p>
            <a:pPr algn="just">
              <a:lnSpc>
                <a:spcPct val="150000"/>
              </a:lnSpc>
            </a:pPr>
            <a:r>
              <a:rPr lang="en-US" b="1" dirty="0" smtClean="0">
                <a:solidFill>
                  <a:srgbClr val="C00000"/>
                </a:solidFill>
                <a:latin typeface="Times New Roman" pitchFamily="18" charset="0"/>
                <a:cs typeface="Times New Roman" pitchFamily="18" charset="0"/>
              </a:rPr>
              <a:t>According to Joule’s law :</a:t>
            </a:r>
          </a:p>
          <a:p>
            <a:pPr algn="just">
              <a:lnSpc>
                <a:spcPct val="150000"/>
              </a:lnSpc>
            </a:pPr>
            <a:r>
              <a:rPr lang="en-US" b="1" dirty="0" smtClean="0">
                <a:solidFill>
                  <a:srgbClr val="C00000"/>
                </a:solidFill>
                <a:latin typeface="Times New Roman" pitchFamily="18" charset="0"/>
                <a:cs typeface="Times New Roman" pitchFamily="18" charset="0"/>
              </a:rPr>
              <a:t>	I</a:t>
            </a:r>
            <a:r>
              <a:rPr lang="en-US" b="1" dirty="0" smtClean="0">
                <a:solidFill>
                  <a:srgbClr val="C00000"/>
                </a:solidFill>
                <a:latin typeface="Times New Roman" pitchFamily="18" charset="0"/>
                <a:ea typeface="Cambria Math"/>
                <a:cs typeface="Times New Roman" pitchFamily="18" charset="0"/>
              </a:rPr>
              <a:t>²</a:t>
            </a:r>
            <a:r>
              <a:rPr lang="en-US" b="1" dirty="0" smtClean="0">
                <a:solidFill>
                  <a:srgbClr val="C00000"/>
                </a:solidFill>
                <a:latin typeface="Times New Roman" pitchFamily="18" charset="0"/>
                <a:cs typeface="Times New Roman" pitchFamily="18" charset="0"/>
              </a:rPr>
              <a:t>RT= work done in joules when through a resistor of R ohms, I Ampere of current is maintained for T seconds.</a:t>
            </a:r>
          </a:p>
          <a:p>
            <a:endParaRPr lang="en-US" dirty="0" smtClean="0">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smtClean="0">
              <a:solidFill>
                <a:srgbClr val="7030A0"/>
              </a:solidFill>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smtClean="0">
              <a:solidFill>
                <a:srgbClr val="7030A0"/>
              </a:solidFill>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0"/>
          </p:nvPr>
        </p:nvSpPr>
        <p:spPr/>
        <p:txBody>
          <a:bodyPr/>
          <a:lstStyle/>
          <a:p>
            <a:fld id="{D80EF3EE-4986-47A1-8AFA-B099E3AF42F9}"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buFont typeface="Wingdings" pitchFamily="2" charset="2"/>
              <a:buChar char="v"/>
            </a:pPr>
            <a:r>
              <a:rPr lang="en-US" dirty="0" smtClean="0">
                <a:solidFill>
                  <a:srgbClr val="C00000"/>
                </a:solidFill>
                <a:latin typeface="Times New Roman" pitchFamily="18" charset="0"/>
                <a:cs typeface="Times New Roman" pitchFamily="18" charset="0"/>
              </a:rPr>
              <a:t>The specific heat capacity of a substance is the quantity of heat needed to raise the temperature of a unit quantity of the substance by one degree. </a:t>
            </a:r>
          </a:p>
          <a:p>
            <a:pPr algn="just">
              <a:lnSpc>
                <a:spcPct val="150000"/>
              </a:lnSpc>
              <a:buFont typeface="Wingdings" pitchFamily="2" charset="2"/>
              <a:buChar char="v"/>
            </a:pPr>
            <a:r>
              <a:rPr lang="en-US" dirty="0" smtClean="0">
                <a:latin typeface="Times New Roman" pitchFamily="18" charset="0"/>
                <a:cs typeface="Times New Roman" pitchFamily="18" charset="0"/>
              </a:rPr>
              <a:t>Calling the amount of heat added Q calories, which will cause a change in temperature ∆T to a weight of substance W, at a specific heat of material Cp, then </a:t>
            </a:r>
          </a:p>
          <a:p>
            <a:pPr algn="just">
              <a:lnSpc>
                <a:spcPct val="150000"/>
              </a:lnSpc>
            </a:pPr>
            <a:r>
              <a:rPr lang="en-US" b="1" dirty="0" smtClean="0">
                <a:solidFill>
                  <a:srgbClr val="7030A0"/>
                </a:solidFill>
                <a:latin typeface="Times New Roman" pitchFamily="18" charset="0"/>
                <a:cs typeface="Times New Roman" pitchFamily="18" charset="0"/>
              </a:rPr>
              <a:t>	Q = W x Cp x ∆T.</a:t>
            </a:r>
          </a:p>
          <a:p>
            <a:pPr algn="just">
              <a:lnSpc>
                <a:spcPct val="150000"/>
              </a:lnSpc>
            </a:pPr>
            <a:r>
              <a:rPr lang="en-US" dirty="0" smtClean="0">
                <a:solidFill>
                  <a:srgbClr val="7030A0"/>
                </a:solidFill>
                <a:latin typeface="Times New Roman" pitchFamily="18" charset="0"/>
                <a:cs typeface="Times New Roman" pitchFamily="18" charset="0"/>
              </a:rPr>
              <a:t>If Mass= 200 grams , </a:t>
            </a:r>
            <a:r>
              <a:rPr lang="en-US" dirty="0" smtClean="0">
                <a:latin typeface="Times New Roman" pitchFamily="18" charset="0"/>
                <a:cs typeface="Times New Roman" pitchFamily="18" charset="0"/>
              </a:rPr>
              <a:t>Cp =  1 cal/ g °C , calculate H required to raise temperature from 20° C to 100 ° C .  </a:t>
            </a:r>
          </a:p>
          <a:p>
            <a:pPr algn="just">
              <a:lnSpc>
                <a:spcPct val="150000"/>
              </a:lnSpc>
            </a:pPr>
            <a:r>
              <a:rPr lang="en-US" b="1" dirty="0" err="1" smtClean="0">
                <a:solidFill>
                  <a:srgbClr val="C00000"/>
                </a:solidFill>
                <a:latin typeface="Times New Roman" pitchFamily="18" charset="0"/>
                <a:cs typeface="Times New Roman" pitchFamily="18" charset="0"/>
              </a:rPr>
              <a:t>Ans</a:t>
            </a:r>
            <a:r>
              <a:rPr lang="en-US" b="1" dirty="0" smtClean="0">
                <a:solidFill>
                  <a:srgbClr val="C00000"/>
                </a:solidFill>
                <a:latin typeface="Times New Roman" pitchFamily="18" charset="0"/>
                <a:cs typeface="Times New Roman" pitchFamily="18" charset="0"/>
              </a:rPr>
              <a:t>:</a:t>
            </a:r>
            <a:r>
              <a:rPr lang="en-US" dirty="0" smtClean="0">
                <a:solidFill>
                  <a:srgbClr val="7030A0"/>
                </a:solidFill>
                <a:latin typeface="Times New Roman" pitchFamily="18" charset="0"/>
                <a:cs typeface="Times New Roman" pitchFamily="18" charset="0"/>
              </a:rPr>
              <a:t> 16000 calories</a:t>
            </a:r>
          </a:p>
          <a:p>
            <a:endParaRPr lang="en-US" dirty="0"/>
          </a:p>
        </p:txBody>
      </p:sp>
      <p:sp>
        <p:nvSpPr>
          <p:cNvPr id="4" name="Slide Number Placeholder 3"/>
          <p:cNvSpPr>
            <a:spLocks noGrp="1"/>
          </p:cNvSpPr>
          <p:nvPr>
            <p:ph type="sldNum" sz="quarter" idx="10"/>
          </p:nvPr>
        </p:nvSpPr>
        <p:spPr/>
        <p:txBody>
          <a:bodyPr/>
          <a:lstStyle/>
          <a:p>
            <a:fld id="{D80EF3EE-4986-47A1-8AFA-B099E3AF42F9}"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pPr>
            <a:r>
              <a:rPr lang="en-US" sz="1400" b="1" dirty="0" smtClean="0">
                <a:solidFill>
                  <a:srgbClr val="C00000"/>
                </a:solidFill>
                <a:latin typeface="Times New Roman" pitchFamily="18" charset="0"/>
                <a:cs typeface="Times New Roman" pitchFamily="18" charset="0"/>
              </a:rPr>
              <a:t>Conduction</a:t>
            </a:r>
            <a:r>
              <a:rPr lang="en-US" sz="1400" dirty="0" smtClean="0">
                <a:solidFill>
                  <a:srgbClr val="C00000"/>
                </a:solidFill>
                <a:latin typeface="Times New Roman" pitchFamily="18" charset="0"/>
                <a:cs typeface="Times New Roman" pitchFamily="18" charset="0"/>
              </a:rPr>
              <a:t> </a:t>
            </a:r>
          </a:p>
          <a:p>
            <a:pPr algn="just">
              <a:lnSpc>
                <a:spcPct val="150000"/>
              </a:lnSpc>
              <a:buFont typeface="Wingdings" pitchFamily="2" charset="2"/>
              <a:buChar char="Ø"/>
            </a:pPr>
            <a:r>
              <a:rPr lang="en-US" dirty="0" smtClean="0">
                <a:latin typeface="Times New Roman" pitchFamily="18" charset="0"/>
                <a:cs typeface="Times New Roman" pitchFamily="18" charset="0"/>
              </a:rPr>
              <a:t>It is defined as the heat transfer directly between neighboring atoms or molecules. Usually, it is heat transfer through a solid. </a:t>
            </a:r>
          </a:p>
          <a:p>
            <a:pPr algn="just">
              <a:lnSpc>
                <a:spcPct val="150000"/>
              </a:lnSpc>
              <a:buFont typeface="Wingdings" pitchFamily="2" charset="2"/>
              <a:buChar char="Ø"/>
            </a:pPr>
            <a:r>
              <a:rPr lang="en-US" dirty="0" smtClean="0">
                <a:latin typeface="Times New Roman" pitchFamily="18" charset="0"/>
                <a:cs typeface="Times New Roman" pitchFamily="18" charset="0"/>
              </a:rPr>
              <a:t>For example, the metal handle of a pan on a stove becomes hot due to convection. Touching the hot pan conducts heat to your hand.</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olidFill>
                  <a:srgbClr val="C00000"/>
                </a:solidFill>
                <a:latin typeface="Times New Roman" pitchFamily="18" charset="0"/>
                <a:cs typeface="Times New Roman" pitchFamily="18" charset="0"/>
              </a:rPr>
              <a:t>Conduction Equation</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olidFill>
                  <a:srgbClr val="7030A0"/>
                </a:solidFill>
                <a:latin typeface="Times New Roman" pitchFamily="18" charset="0"/>
                <a:cs typeface="Times New Roman" pitchFamily="18" charset="0"/>
              </a:rPr>
              <a:t>Q = [K ∙ A ∙ (</a:t>
            </a:r>
            <a:r>
              <a:rPr lang="en-US" b="1" dirty="0" err="1" smtClean="0">
                <a:solidFill>
                  <a:srgbClr val="7030A0"/>
                </a:solidFill>
                <a:latin typeface="Times New Roman" pitchFamily="18" charset="0"/>
                <a:cs typeface="Times New Roman" pitchFamily="18" charset="0"/>
              </a:rPr>
              <a:t>T</a:t>
            </a:r>
            <a:r>
              <a:rPr lang="en-US" b="1" baseline="-25000" dirty="0" err="1" smtClean="0">
                <a:solidFill>
                  <a:srgbClr val="7030A0"/>
                </a:solidFill>
                <a:latin typeface="Times New Roman" pitchFamily="18" charset="0"/>
                <a:cs typeface="Times New Roman" pitchFamily="18" charset="0"/>
              </a:rPr>
              <a:t>hot</a:t>
            </a:r>
            <a:r>
              <a:rPr lang="en-US" b="1" dirty="0" smtClean="0">
                <a:solidFill>
                  <a:srgbClr val="7030A0"/>
                </a:solidFill>
                <a:latin typeface="Times New Roman" pitchFamily="18" charset="0"/>
                <a:cs typeface="Times New Roman" pitchFamily="18" charset="0"/>
              </a:rPr>
              <a:t> – </a:t>
            </a:r>
            <a:r>
              <a:rPr lang="en-US" b="1" dirty="0" err="1" smtClean="0">
                <a:solidFill>
                  <a:srgbClr val="7030A0"/>
                </a:solidFill>
                <a:latin typeface="Times New Roman" pitchFamily="18" charset="0"/>
                <a:cs typeface="Times New Roman" pitchFamily="18" charset="0"/>
              </a:rPr>
              <a:t>T</a:t>
            </a:r>
            <a:r>
              <a:rPr lang="en-US" b="1" baseline="-25000" dirty="0" err="1" smtClean="0">
                <a:solidFill>
                  <a:srgbClr val="7030A0"/>
                </a:solidFill>
                <a:latin typeface="Times New Roman" pitchFamily="18" charset="0"/>
                <a:cs typeface="Times New Roman" pitchFamily="18" charset="0"/>
              </a:rPr>
              <a:t>cold</a:t>
            </a:r>
            <a:r>
              <a:rPr lang="en-US" b="1" dirty="0" smtClean="0">
                <a:solidFill>
                  <a:srgbClr val="7030A0"/>
                </a:solidFill>
                <a:latin typeface="Times New Roman" pitchFamily="18" charset="0"/>
                <a:cs typeface="Times New Roman" pitchFamily="18" charset="0"/>
              </a:rPr>
              <a:t>)] / d</a:t>
            </a:r>
            <a:endParaRPr lang="en-US" dirty="0" smtClean="0">
              <a:solidFill>
                <a:srgbClr val="7030A0"/>
              </a:solidFill>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Where</a:t>
            </a:r>
          </a:p>
          <a:p>
            <a:pPr lvl="2">
              <a:lnSpc>
                <a:spcPct val="150000"/>
              </a:lnSpc>
            </a:pPr>
            <a:r>
              <a:rPr lang="en-US" dirty="0" smtClean="0">
                <a:latin typeface="Times New Roman" pitchFamily="18" charset="0"/>
                <a:cs typeface="Times New Roman" pitchFamily="18" charset="0"/>
              </a:rPr>
              <a:t>Q is heat transfer per unit time</a:t>
            </a:r>
          </a:p>
          <a:p>
            <a:pPr lvl="2">
              <a:lnSpc>
                <a:spcPct val="150000"/>
              </a:lnSpc>
            </a:pPr>
            <a:r>
              <a:rPr lang="en-US" dirty="0" smtClean="0">
                <a:latin typeface="Times New Roman" pitchFamily="18" charset="0"/>
                <a:cs typeface="Times New Roman" pitchFamily="18" charset="0"/>
              </a:rPr>
              <a:t>K is the coefficient of thermal conductivity of the substance</a:t>
            </a:r>
          </a:p>
          <a:p>
            <a:pPr lvl="2">
              <a:lnSpc>
                <a:spcPct val="150000"/>
              </a:lnSpc>
            </a:pPr>
            <a:r>
              <a:rPr lang="en-US" dirty="0" smtClean="0">
                <a:latin typeface="Times New Roman" pitchFamily="18" charset="0"/>
                <a:cs typeface="Times New Roman" pitchFamily="18" charset="0"/>
              </a:rPr>
              <a:t>A is the area of heat transfer</a:t>
            </a:r>
          </a:p>
          <a:p>
            <a:pPr lvl="2">
              <a:lnSpc>
                <a:spcPct val="150000"/>
              </a:lnSpc>
            </a:pPr>
            <a:r>
              <a:rPr lang="en-US" dirty="0" err="1" smtClean="0">
                <a:latin typeface="Times New Roman" pitchFamily="18" charset="0"/>
                <a:cs typeface="Times New Roman" pitchFamily="18" charset="0"/>
              </a:rPr>
              <a:t>T</a:t>
            </a:r>
            <a:r>
              <a:rPr lang="en-US" baseline="-25000" dirty="0" err="1" smtClean="0">
                <a:latin typeface="Times New Roman" pitchFamily="18" charset="0"/>
                <a:cs typeface="Times New Roman" pitchFamily="18" charset="0"/>
              </a:rPr>
              <a:t>hot</a:t>
            </a:r>
            <a:r>
              <a:rPr lang="en-US" dirty="0" smtClean="0">
                <a:latin typeface="Times New Roman" pitchFamily="18" charset="0"/>
                <a:cs typeface="Times New Roman" pitchFamily="18" charset="0"/>
              </a:rPr>
              <a:t> is the temperature of the hot region</a:t>
            </a:r>
          </a:p>
          <a:p>
            <a:pPr lvl="2">
              <a:lnSpc>
                <a:spcPct val="150000"/>
              </a:lnSpc>
            </a:pPr>
            <a:r>
              <a:rPr lang="en-US" dirty="0" err="1" smtClean="0">
                <a:latin typeface="Times New Roman" pitchFamily="18" charset="0"/>
                <a:cs typeface="Times New Roman" pitchFamily="18" charset="0"/>
              </a:rPr>
              <a:t>T</a:t>
            </a:r>
            <a:r>
              <a:rPr lang="en-US" baseline="-25000" dirty="0" err="1" smtClean="0">
                <a:latin typeface="Times New Roman" pitchFamily="18" charset="0"/>
                <a:cs typeface="Times New Roman" pitchFamily="18" charset="0"/>
              </a:rPr>
              <a:t>cold</a:t>
            </a:r>
            <a:r>
              <a:rPr lang="en-US" dirty="0" smtClean="0">
                <a:latin typeface="Times New Roman" pitchFamily="18" charset="0"/>
                <a:cs typeface="Times New Roman" pitchFamily="18" charset="0"/>
              </a:rPr>
              <a:t> is the temperature of the cold region</a:t>
            </a:r>
          </a:p>
          <a:p>
            <a:pPr lvl="2">
              <a:lnSpc>
                <a:spcPct val="150000"/>
              </a:lnSpc>
            </a:pPr>
            <a:r>
              <a:rPr lang="en-US" dirty="0" smtClean="0">
                <a:latin typeface="Times New Roman" pitchFamily="18" charset="0"/>
                <a:cs typeface="Times New Roman" pitchFamily="18" charset="0"/>
              </a:rPr>
              <a:t>d is the thickness of the body</a:t>
            </a:r>
          </a:p>
          <a:p>
            <a:endParaRPr lang="en-US" dirty="0"/>
          </a:p>
        </p:txBody>
      </p:sp>
      <p:sp>
        <p:nvSpPr>
          <p:cNvPr id="4" name="Slide Number Placeholder 3"/>
          <p:cNvSpPr>
            <a:spLocks noGrp="1"/>
          </p:cNvSpPr>
          <p:nvPr>
            <p:ph type="sldNum" sz="quarter" idx="10"/>
          </p:nvPr>
        </p:nvSpPr>
        <p:spPr/>
        <p:txBody>
          <a:bodyPr/>
          <a:lstStyle/>
          <a:p>
            <a:fld id="{D80EF3EE-4986-47A1-8AFA-B099E3AF42F9}" type="slidenum">
              <a:rPr lang="en-US" smtClean="0"/>
              <a:t>11</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chemeClr val="accent2"/>
                </a:solidFill>
                <a:latin typeface="Times New Roman" pitchFamily="18" charset="0"/>
                <a:cs typeface="Times New Roman" pitchFamily="18" charset="0"/>
              </a:rPr>
              <a:t>Methods of electric heating </a:t>
            </a:r>
          </a:p>
          <a:p>
            <a:pPr algn="just" fontAlgn="base">
              <a:lnSpc>
                <a:spcPct val="150000"/>
              </a:lnSpc>
              <a:buFont typeface="Wingdings" pitchFamily="2" charset="2"/>
              <a:buChar char="v"/>
            </a:pPr>
            <a:r>
              <a:rPr lang="en-US" dirty="0" smtClean="0">
                <a:latin typeface="Times New Roman" pitchFamily="18" charset="0"/>
                <a:cs typeface="Times New Roman" pitchFamily="18" charset="0"/>
              </a:rPr>
              <a:t>In electric heating there are various methods by which heat can be produced, the heat can be produced by passing the current through resistance or by initiating an arc between two current-carrying electrodes or by using the principle of induction or by using dielectric heating, etc. </a:t>
            </a:r>
          </a:p>
          <a:p>
            <a:pPr algn="just" fontAlgn="base">
              <a:lnSpc>
                <a:spcPct val="150000"/>
              </a:lnSpc>
              <a:buFont typeface="Wingdings" pitchFamily="2" charset="2"/>
              <a:buChar char="v"/>
            </a:pPr>
            <a:r>
              <a:rPr lang="en-US" dirty="0" smtClean="0">
                <a:latin typeface="Times New Roman" pitchFamily="18" charset="0"/>
                <a:cs typeface="Times New Roman" pitchFamily="18" charset="0"/>
              </a:rPr>
              <a:t>Bombardment by some high energy particles like α, β, γ, and x-rays or accelerating ions can produce heat on a surface.</a:t>
            </a:r>
          </a:p>
          <a:p>
            <a:endParaRPr lang="en-US" dirty="0"/>
          </a:p>
        </p:txBody>
      </p:sp>
      <p:sp>
        <p:nvSpPr>
          <p:cNvPr id="4" name="Slide Number Placeholder 3"/>
          <p:cNvSpPr>
            <a:spLocks noGrp="1"/>
          </p:cNvSpPr>
          <p:nvPr>
            <p:ph type="sldNum" sz="quarter" idx="10"/>
          </p:nvPr>
        </p:nvSpPr>
        <p:spPr/>
        <p:txBody>
          <a:bodyPr/>
          <a:lstStyle/>
          <a:p>
            <a:fld id="{D80EF3EE-4986-47A1-8AFA-B099E3AF42F9}" type="slidenum">
              <a:rPr lang="en-US" smtClean="0"/>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D8BD707-D9CF-40AE-B4C6-C98DA3205C09}" type="datetimeFigureOut">
              <a:rPr lang="en-US" smtClean="0"/>
              <a:pPr/>
              <a:t>8/24/2023</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testbook.com/learn/physics-joules-law/"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752600"/>
            <a:ext cx="7772400" cy="2514600"/>
          </a:xfrm>
        </p:spPr>
        <p:txBody>
          <a:bodyPr>
            <a:normAutofit/>
          </a:bodyPr>
          <a:lstStyle/>
          <a:p>
            <a:pPr algn="ctr">
              <a:lnSpc>
                <a:spcPct val="200000"/>
              </a:lnSpc>
            </a:pPr>
            <a:r>
              <a:rPr lang="en-US" sz="2400" b="1" dirty="0" smtClean="0">
                <a:solidFill>
                  <a:srgbClr val="FF0000"/>
                </a:solidFill>
                <a:latin typeface="Times New Roman" pitchFamily="18" charset="0"/>
                <a:cs typeface="Times New Roman" pitchFamily="18" charset="0"/>
              </a:rPr>
              <a:t>UNIT-3</a:t>
            </a:r>
          </a:p>
          <a:p>
            <a:pPr algn="ctr">
              <a:lnSpc>
                <a:spcPct val="200000"/>
              </a:lnSpc>
            </a:pPr>
            <a:r>
              <a:rPr lang="en-US" sz="2400" b="1" dirty="0" smtClean="0">
                <a:solidFill>
                  <a:srgbClr val="002060"/>
                </a:solidFill>
              </a:rPr>
              <a:t>HEATING AND WELDING</a:t>
            </a:r>
            <a:endParaRPr lang="en-US" sz="2400" b="1" dirty="0">
              <a:solidFill>
                <a:srgbClr val="002060"/>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 y="920889"/>
            <a:ext cx="8382000" cy="5632311"/>
          </a:xfrm>
          <a:prstGeom prst="rect">
            <a:avLst/>
          </a:prstGeom>
        </p:spPr>
        <p:txBody>
          <a:bodyPr wrap="square">
            <a:spAutoFit/>
          </a:bodyPr>
          <a:lstStyle/>
          <a:p>
            <a:pPr lvl="1" algn="just">
              <a:lnSpc>
                <a:spcPct val="150000"/>
              </a:lnSpc>
              <a:buFont typeface="Wingdings" pitchFamily="2" charset="2"/>
              <a:buChar char="v"/>
            </a:pPr>
            <a:r>
              <a:rPr lang="en-US" sz="2000" dirty="0" smtClean="0">
                <a:latin typeface="Times New Roman" pitchFamily="18" charset="0"/>
                <a:cs typeface="Times New Roman" pitchFamily="18" charset="0"/>
              </a:rPr>
              <a:t>Introduction -Advantages of 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Modes of heat transfer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Methods of 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Resistance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Arc furnaces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Induction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Dielectric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Electric welding – types</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Resistance welding</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Arc welding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Power supply for arc welding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Radiation welding.</a:t>
            </a:r>
            <a:endParaRPr lang="en-US" sz="2000" dirty="0">
              <a:latin typeface="Times New Roman" pitchFamily="18" charset="0"/>
              <a:cs typeface="Times New Roman" pitchFamily="18" charset="0"/>
            </a:endParaRPr>
          </a:p>
        </p:txBody>
      </p:sp>
      <p:sp>
        <p:nvSpPr>
          <p:cNvPr id="5" name="Rectangle 4"/>
          <p:cNvSpPr/>
          <p:nvPr/>
        </p:nvSpPr>
        <p:spPr>
          <a:xfrm>
            <a:off x="2209800" y="195934"/>
            <a:ext cx="5119800" cy="830997"/>
          </a:xfrm>
          <a:prstGeom prst="rect">
            <a:avLst/>
          </a:prstGeom>
        </p:spPr>
        <p:txBody>
          <a:bodyPr wrap="none">
            <a:spAutoFit/>
          </a:bodyPr>
          <a:lstStyle/>
          <a:p>
            <a:pPr algn="ctr">
              <a:lnSpc>
                <a:spcPct val="200000"/>
              </a:lnSpc>
            </a:pPr>
            <a:r>
              <a:rPr lang="en-US" sz="2400" b="1" dirty="0" smtClean="0">
                <a:solidFill>
                  <a:srgbClr val="C00000"/>
                </a:solidFill>
                <a:latin typeface="Times New Roman" pitchFamily="18" charset="0"/>
                <a:cs typeface="Times New Roman" pitchFamily="18" charset="0"/>
              </a:rPr>
              <a:t>UNIT3 - HEATING AND WELDING</a:t>
            </a:r>
            <a:endParaRPr lang="en-US" sz="2400" b="1" dirty="0">
              <a:solidFill>
                <a:srgbClr val="C00000"/>
              </a:solidFill>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457200"/>
            <a:ext cx="2032929" cy="400110"/>
          </a:xfrm>
          <a:prstGeom prst="rect">
            <a:avLst/>
          </a:prstGeom>
        </p:spPr>
        <p:txBody>
          <a:bodyPr wrap="none">
            <a:spAutoFit/>
          </a:bodyPr>
          <a:lstStyle/>
          <a:p>
            <a:r>
              <a:rPr lang="en-US" sz="2000" b="1" dirty="0" smtClean="0">
                <a:solidFill>
                  <a:srgbClr val="FF0000"/>
                </a:solidFill>
                <a:latin typeface="Times New Roman" pitchFamily="18" charset="0"/>
                <a:cs typeface="Times New Roman" pitchFamily="18" charset="0"/>
              </a:rPr>
              <a:t>Electric Heating </a:t>
            </a:r>
            <a:endParaRPr lang="en-US" sz="2000" b="1" dirty="0">
              <a:solidFill>
                <a:srgbClr val="FF0000"/>
              </a:solidFill>
            </a:endParaRPr>
          </a:p>
        </p:txBody>
      </p:sp>
      <p:sp>
        <p:nvSpPr>
          <p:cNvPr id="3" name="Rectangle 2"/>
          <p:cNvSpPr/>
          <p:nvPr/>
        </p:nvSpPr>
        <p:spPr>
          <a:xfrm>
            <a:off x="381000" y="838200"/>
            <a:ext cx="8382000" cy="3416320"/>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Electric heating is a process in which electrical energy is converted directly to heat energy. </a:t>
            </a:r>
          </a:p>
          <a:p>
            <a:pPr algn="just">
              <a:lnSpc>
                <a:spcPct val="150000"/>
              </a:lnSpc>
              <a:buFont typeface="Wingdings" pitchFamily="2" charset="2"/>
              <a:buChar char="Ø"/>
            </a:pPr>
            <a:r>
              <a:rPr lang="en-US" dirty="0" smtClean="0">
                <a:latin typeface="Times New Roman" pitchFamily="18" charset="0"/>
                <a:cs typeface="Times New Roman" pitchFamily="18" charset="0"/>
              </a:rPr>
              <a:t>Common applications include space heating, cooking, water heating and industrial processes. </a:t>
            </a:r>
          </a:p>
          <a:p>
            <a:pPr algn="just">
              <a:lnSpc>
                <a:spcPct val="150000"/>
              </a:lnSpc>
              <a:buFont typeface="Wingdings" pitchFamily="2" charset="2"/>
              <a:buChar char="Ø"/>
            </a:pPr>
            <a:r>
              <a:rPr lang="en-US" dirty="0" smtClean="0">
                <a:latin typeface="Times New Roman" pitchFamily="18" charset="0"/>
                <a:cs typeface="Times New Roman" pitchFamily="18" charset="0"/>
              </a:rPr>
              <a:t>An electric heater is an electrical device that converts an electric current into heat. </a:t>
            </a:r>
          </a:p>
          <a:p>
            <a:pPr algn="just">
              <a:lnSpc>
                <a:spcPct val="150000"/>
              </a:lnSpc>
              <a:buFont typeface="Wingdings" pitchFamily="2" charset="2"/>
              <a:buChar char="Ø"/>
            </a:pPr>
            <a:r>
              <a:rPr lang="en-US" dirty="0" smtClean="0">
                <a:latin typeface="Times New Roman" pitchFamily="18" charset="0"/>
                <a:cs typeface="Times New Roman" pitchFamily="18" charset="0"/>
              </a:rPr>
              <a:t>This process is done by using </a:t>
            </a:r>
            <a:r>
              <a:rPr lang="en-US" dirty="0" smtClean="0">
                <a:latin typeface="Times New Roman" pitchFamily="18" charset="0"/>
                <a:cs typeface="Times New Roman" pitchFamily="18" charset="0"/>
                <a:hlinkClick r:id="rId3"/>
              </a:rPr>
              <a:t>Joule’s Law of heating</a:t>
            </a:r>
            <a:r>
              <a:rPr lang="en-US" dirty="0" smtClean="0">
                <a:latin typeface="Times New Roman" pitchFamily="18" charset="0"/>
                <a:cs typeface="Times New Roman" pitchFamily="18" charset="0"/>
              </a:rPr>
              <a:t>. </a:t>
            </a:r>
          </a:p>
          <a:p>
            <a:pPr algn="just">
              <a:lnSpc>
                <a:spcPct val="150000"/>
              </a:lnSpc>
              <a:buFont typeface="Wingdings" pitchFamily="2" charset="2"/>
              <a:buChar char="Ø"/>
            </a:pPr>
            <a:r>
              <a:rPr lang="en-US" dirty="0" smtClean="0">
                <a:latin typeface="Times New Roman" pitchFamily="18" charset="0"/>
                <a:cs typeface="Times New Roman" pitchFamily="18" charset="0"/>
              </a:rPr>
              <a:t>Electric heating is based on the principle, when an electric current passes through the heating element or the coil then due to the resistance or the properties it induces heat. </a:t>
            </a:r>
            <a:endParaRPr lang="en-US" dirty="0">
              <a:latin typeface="Times New Roman" pitchFamily="18" charset="0"/>
              <a:cs typeface="Times New Roman" pitchFamily="18" charset="0"/>
            </a:endParaRPr>
          </a:p>
        </p:txBody>
      </p:sp>
      <p:sp>
        <p:nvSpPr>
          <p:cNvPr id="4" name="Rectangle 3"/>
          <p:cNvSpPr/>
          <p:nvPr/>
        </p:nvSpPr>
        <p:spPr>
          <a:xfrm>
            <a:off x="838200" y="4343400"/>
            <a:ext cx="7239000" cy="1338828"/>
          </a:xfrm>
          <a:prstGeom prst="rect">
            <a:avLst/>
          </a:prstGeom>
        </p:spPr>
        <p:txBody>
          <a:bodyPr wrap="square">
            <a:spAutoFit/>
          </a:bodyPr>
          <a:lstStyle/>
          <a:p>
            <a:pPr algn="just">
              <a:lnSpc>
                <a:spcPct val="150000"/>
              </a:lnSpc>
              <a:buFont typeface="Wingdings" pitchFamily="2" charset="2"/>
              <a:buChar char="v"/>
            </a:pPr>
            <a:r>
              <a:rPr lang="en-US" b="1" dirty="0" smtClean="0">
                <a:solidFill>
                  <a:srgbClr val="7030A0"/>
                </a:solidFill>
                <a:latin typeface="Times New Roman" pitchFamily="18" charset="0"/>
                <a:cs typeface="Times New Roman" pitchFamily="18" charset="0"/>
              </a:rPr>
              <a:t>Joule’s Law states that when a current flows in a conductor the amount of heat generated is proportional to current, resistance, and time in the current flowing. </a:t>
            </a:r>
            <a:endParaRPr lang="en-US" b="1" dirty="0">
              <a:solidFill>
                <a:srgbClr val="7030A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1826141" cy="369332"/>
          </a:xfrm>
          <a:prstGeom prst="rect">
            <a:avLst/>
          </a:prstGeom>
        </p:spPr>
        <p:txBody>
          <a:bodyPr wrap="none">
            <a:spAutoFit/>
          </a:bodyPr>
          <a:lstStyle/>
          <a:p>
            <a:r>
              <a:rPr lang="en-US" b="1" dirty="0" smtClean="0">
                <a:solidFill>
                  <a:srgbClr val="7030A0"/>
                </a:solidFill>
                <a:latin typeface="Times New Roman" pitchFamily="18" charset="0"/>
                <a:cs typeface="Times New Roman" pitchFamily="18" charset="0"/>
              </a:rPr>
              <a:t>Formula of Heat</a:t>
            </a:r>
            <a:endParaRPr lang="en-US" b="1" dirty="0">
              <a:solidFill>
                <a:srgbClr val="7030A0"/>
              </a:solidFill>
              <a:latin typeface="Times New Roman" pitchFamily="18" charset="0"/>
              <a:cs typeface="Times New Roman" pitchFamily="18" charset="0"/>
            </a:endParaRPr>
          </a:p>
        </p:txBody>
      </p:sp>
      <p:sp>
        <p:nvSpPr>
          <p:cNvPr id="3" name="Rectangle 2"/>
          <p:cNvSpPr/>
          <p:nvPr/>
        </p:nvSpPr>
        <p:spPr>
          <a:xfrm>
            <a:off x="1219200" y="914400"/>
            <a:ext cx="6934200" cy="369332"/>
          </a:xfrm>
          <a:prstGeom prst="rect">
            <a:avLst/>
          </a:prstGeom>
        </p:spPr>
        <p:txBody>
          <a:bodyPr wrap="square">
            <a:spAutoFit/>
          </a:bodyPr>
          <a:lstStyle/>
          <a:p>
            <a:r>
              <a:rPr lang="en-US" dirty="0" smtClean="0">
                <a:latin typeface="Times New Roman" pitchFamily="18" charset="0"/>
                <a:cs typeface="Times New Roman" pitchFamily="18" charset="0"/>
              </a:rPr>
              <a:t>H α I</a:t>
            </a:r>
            <a:r>
              <a:rPr lang="en-US" dirty="0" smtClean="0">
                <a:latin typeface="Cambria Math"/>
                <a:ea typeface="Cambria Math"/>
                <a:cs typeface="Times New Roman" pitchFamily="18" charset="0"/>
              </a:rPr>
              <a:t>²</a:t>
            </a:r>
            <a:r>
              <a:rPr lang="en-US" dirty="0" smtClean="0">
                <a:latin typeface="Times New Roman" pitchFamily="18" charset="0"/>
                <a:cs typeface="Times New Roman" pitchFamily="18" charset="0"/>
              </a:rPr>
              <a:t>. (RT)                                                 (I, R, and T are variables)</a:t>
            </a:r>
            <a:endParaRPr lang="en-US" dirty="0">
              <a:latin typeface="Times New Roman" pitchFamily="18" charset="0"/>
              <a:cs typeface="Times New Roman" pitchFamily="18" charset="0"/>
            </a:endParaRPr>
          </a:p>
        </p:txBody>
      </p:sp>
      <p:sp>
        <p:nvSpPr>
          <p:cNvPr id="4" name="Rectangle 3"/>
          <p:cNvSpPr/>
          <p:nvPr/>
        </p:nvSpPr>
        <p:spPr>
          <a:xfrm>
            <a:off x="1219200" y="1447800"/>
            <a:ext cx="7010400" cy="923330"/>
          </a:xfrm>
          <a:prstGeom prst="rect">
            <a:avLst/>
          </a:prstGeom>
        </p:spPr>
        <p:txBody>
          <a:bodyPr wrap="square">
            <a:spAutoFit/>
          </a:bodyPr>
          <a:lstStyle/>
          <a:p>
            <a:r>
              <a:rPr lang="en-US" dirty="0" smtClean="0">
                <a:latin typeface="Times New Roman" pitchFamily="18" charset="0"/>
                <a:cs typeface="Times New Roman" pitchFamily="18" charset="0"/>
              </a:rPr>
              <a:t>H= (1/ J).I²RT                                            (where J is a Joule’s Constant)</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R – Resistance in ohms , T- time in seconds &amp; I – current in amperes</a:t>
            </a:r>
            <a:endParaRPr lang="en-US" dirty="0">
              <a:latin typeface="Times New Roman" pitchFamily="18" charset="0"/>
              <a:cs typeface="Times New Roman" pitchFamily="18" charset="0"/>
            </a:endParaRPr>
          </a:p>
        </p:txBody>
      </p:sp>
      <p:sp>
        <p:nvSpPr>
          <p:cNvPr id="5" name="Rectangle 4"/>
          <p:cNvSpPr/>
          <p:nvPr/>
        </p:nvSpPr>
        <p:spPr>
          <a:xfrm>
            <a:off x="533400" y="2589074"/>
            <a:ext cx="8229600" cy="1754326"/>
          </a:xfrm>
          <a:prstGeom prst="rect">
            <a:avLst/>
          </a:prstGeom>
        </p:spPr>
        <p:txBody>
          <a:bodyPr wrap="square">
            <a:spAutoFit/>
          </a:bodyPr>
          <a:lstStyle/>
          <a:p>
            <a:pPr algn="just">
              <a:lnSpc>
                <a:spcPct val="150000"/>
              </a:lnSpc>
              <a:buFont typeface="Wingdings" pitchFamily="2" charset="2"/>
              <a:buChar char="v"/>
            </a:pPr>
            <a:r>
              <a:rPr lang="en-US" dirty="0" smtClean="0">
                <a:latin typeface="Times New Roman" pitchFamily="18" charset="0"/>
                <a:cs typeface="Times New Roman" pitchFamily="18" charset="0"/>
              </a:rPr>
              <a:t>The joule’s constant J is defined as the number of work units that furnishes one unit of heat when converted completely into heat. </a:t>
            </a:r>
          </a:p>
          <a:p>
            <a:pPr algn="just">
              <a:lnSpc>
                <a:spcPct val="150000"/>
              </a:lnSpc>
              <a:buFont typeface="Wingdings" pitchFamily="2" charset="2"/>
              <a:buChar char="v"/>
            </a:pPr>
            <a:r>
              <a:rPr lang="en-US" dirty="0" smtClean="0">
                <a:latin typeface="Times New Roman" pitchFamily="18" charset="0"/>
                <a:cs typeface="Times New Roman" pitchFamily="18" charset="0"/>
              </a:rPr>
              <a:t>The value of J= 4.2 joules/cal.</a:t>
            </a:r>
          </a:p>
          <a:p>
            <a:pPr algn="just">
              <a:lnSpc>
                <a:spcPct val="150000"/>
              </a:lnSpc>
              <a:buFont typeface="Wingdings" pitchFamily="2" charset="2"/>
              <a:buChar char="v"/>
            </a:pPr>
            <a:r>
              <a:rPr lang="en-US" dirty="0" smtClean="0">
                <a:latin typeface="Times New Roman" pitchFamily="18" charset="0"/>
                <a:cs typeface="Times New Roman" pitchFamily="18" charset="0"/>
              </a:rPr>
              <a:t> 1 Kcal = 4186 Joules</a:t>
            </a:r>
            <a:endParaRPr lang="en-US" dirty="0">
              <a:latin typeface="Times New Roman" pitchFamily="18" charset="0"/>
              <a:cs typeface="Times New Roman" pitchFamily="18" charset="0"/>
            </a:endParaRPr>
          </a:p>
        </p:txBody>
      </p:sp>
      <p:sp>
        <p:nvSpPr>
          <p:cNvPr id="6" name="Rectangle 5"/>
          <p:cNvSpPr/>
          <p:nvPr/>
        </p:nvSpPr>
        <p:spPr>
          <a:xfrm>
            <a:off x="914400" y="4495800"/>
            <a:ext cx="7620000" cy="1289071"/>
          </a:xfrm>
          <a:prstGeom prst="rect">
            <a:avLst/>
          </a:prstGeom>
        </p:spPr>
        <p:txBody>
          <a:bodyPr wrap="square">
            <a:spAutoFit/>
          </a:bodyPr>
          <a:lstStyle/>
          <a:p>
            <a:pPr algn="just">
              <a:lnSpc>
                <a:spcPct val="150000"/>
              </a:lnSpc>
            </a:pPr>
            <a:r>
              <a:rPr lang="en-US" b="1" dirty="0" smtClean="0">
                <a:solidFill>
                  <a:srgbClr val="C00000"/>
                </a:solidFill>
                <a:latin typeface="Times New Roman" pitchFamily="18" charset="0"/>
                <a:cs typeface="Times New Roman" pitchFamily="18" charset="0"/>
              </a:rPr>
              <a:t>According to Joule’s law :</a:t>
            </a:r>
          </a:p>
          <a:p>
            <a:pPr algn="just">
              <a:lnSpc>
                <a:spcPct val="150000"/>
              </a:lnSpc>
            </a:pPr>
            <a:r>
              <a:rPr lang="en-US" b="1" dirty="0" smtClean="0">
                <a:solidFill>
                  <a:srgbClr val="C00000"/>
                </a:solidFill>
                <a:latin typeface="Times New Roman" pitchFamily="18" charset="0"/>
                <a:cs typeface="Times New Roman" pitchFamily="18" charset="0"/>
              </a:rPr>
              <a:t>	I</a:t>
            </a:r>
            <a:r>
              <a:rPr lang="en-US" b="1" dirty="0" smtClean="0">
                <a:solidFill>
                  <a:srgbClr val="C00000"/>
                </a:solidFill>
                <a:latin typeface="Times New Roman" pitchFamily="18" charset="0"/>
                <a:ea typeface="Cambria Math"/>
                <a:cs typeface="Times New Roman" pitchFamily="18" charset="0"/>
              </a:rPr>
              <a:t>²</a:t>
            </a:r>
            <a:r>
              <a:rPr lang="en-US" b="1" dirty="0" smtClean="0">
                <a:solidFill>
                  <a:srgbClr val="C00000"/>
                </a:solidFill>
                <a:latin typeface="Times New Roman" pitchFamily="18" charset="0"/>
                <a:cs typeface="Times New Roman" pitchFamily="18" charset="0"/>
              </a:rPr>
              <a:t>RT= work done in joules when through a resistor of R ohms, I Ampere of current is maintained for T seconds.</a:t>
            </a:r>
            <a:endParaRPr lang="en-US" b="1" dirty="0">
              <a:solidFill>
                <a:srgbClr val="C00000"/>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8305800" cy="3831818"/>
          </a:xfrm>
          <a:prstGeom prst="rect">
            <a:avLst/>
          </a:prstGeom>
        </p:spPr>
        <p:txBody>
          <a:bodyPr wrap="square">
            <a:spAutoFit/>
          </a:bodyPr>
          <a:lstStyle/>
          <a:p>
            <a:pPr algn="just">
              <a:lnSpc>
                <a:spcPct val="150000"/>
              </a:lnSpc>
              <a:buFont typeface="Wingdings" pitchFamily="2" charset="2"/>
              <a:buChar char="v"/>
            </a:pPr>
            <a:r>
              <a:rPr lang="en-US" dirty="0" smtClean="0">
                <a:solidFill>
                  <a:srgbClr val="C00000"/>
                </a:solidFill>
                <a:latin typeface="Times New Roman" pitchFamily="18" charset="0"/>
                <a:cs typeface="Times New Roman" pitchFamily="18" charset="0"/>
              </a:rPr>
              <a:t>The specific heat capacity of a substance is the quantity of heat needed to raise the temperature of a unit quantity of the substance by one degree. </a:t>
            </a:r>
          </a:p>
          <a:p>
            <a:pPr algn="just">
              <a:lnSpc>
                <a:spcPct val="150000"/>
              </a:lnSpc>
              <a:buFont typeface="Wingdings" pitchFamily="2" charset="2"/>
              <a:buChar char="v"/>
            </a:pPr>
            <a:r>
              <a:rPr lang="en-US" dirty="0" smtClean="0">
                <a:latin typeface="Times New Roman" pitchFamily="18" charset="0"/>
                <a:cs typeface="Times New Roman" pitchFamily="18" charset="0"/>
              </a:rPr>
              <a:t>Calling the amount of heat added Q calories, which will cause a change in temperature ∆T to a weight of substance W, at a specific heat of material Cp, then </a:t>
            </a:r>
          </a:p>
          <a:p>
            <a:pPr algn="just">
              <a:lnSpc>
                <a:spcPct val="150000"/>
              </a:lnSpc>
            </a:pPr>
            <a:r>
              <a:rPr lang="en-US" b="1" dirty="0" smtClean="0">
                <a:solidFill>
                  <a:srgbClr val="7030A0"/>
                </a:solidFill>
                <a:latin typeface="Times New Roman" pitchFamily="18" charset="0"/>
                <a:cs typeface="Times New Roman" pitchFamily="18" charset="0"/>
              </a:rPr>
              <a:t>	Q = W x Cp x ∆T.</a:t>
            </a:r>
          </a:p>
          <a:p>
            <a:pPr algn="just">
              <a:lnSpc>
                <a:spcPct val="150000"/>
              </a:lnSpc>
            </a:pPr>
            <a:r>
              <a:rPr lang="en-US" dirty="0" smtClean="0">
                <a:solidFill>
                  <a:srgbClr val="7030A0"/>
                </a:solidFill>
                <a:latin typeface="Times New Roman" pitchFamily="18" charset="0"/>
                <a:cs typeface="Times New Roman" pitchFamily="18" charset="0"/>
              </a:rPr>
              <a:t>If Mass= 200 grams , </a:t>
            </a:r>
            <a:r>
              <a:rPr lang="en-US" dirty="0" smtClean="0">
                <a:latin typeface="Times New Roman" pitchFamily="18" charset="0"/>
                <a:cs typeface="Times New Roman" pitchFamily="18" charset="0"/>
              </a:rPr>
              <a:t>Cp =  1 cal/ g °C , calculate H required to raise temperature from 20° C to 100 ° C .  </a:t>
            </a:r>
          </a:p>
          <a:p>
            <a:pPr algn="just">
              <a:lnSpc>
                <a:spcPct val="150000"/>
              </a:lnSpc>
            </a:pPr>
            <a:r>
              <a:rPr lang="en-US" b="1" dirty="0" err="1" smtClean="0">
                <a:solidFill>
                  <a:srgbClr val="C00000"/>
                </a:solidFill>
                <a:latin typeface="Times New Roman" pitchFamily="18" charset="0"/>
                <a:cs typeface="Times New Roman" pitchFamily="18" charset="0"/>
              </a:rPr>
              <a:t>Ans</a:t>
            </a:r>
            <a:r>
              <a:rPr lang="en-US" b="1" dirty="0" smtClean="0">
                <a:solidFill>
                  <a:srgbClr val="C00000"/>
                </a:solidFill>
                <a:latin typeface="Times New Roman" pitchFamily="18" charset="0"/>
                <a:cs typeface="Times New Roman" pitchFamily="18" charset="0"/>
              </a:rPr>
              <a:t>:</a:t>
            </a:r>
            <a:r>
              <a:rPr lang="en-US" dirty="0" smtClean="0">
                <a:solidFill>
                  <a:srgbClr val="7030A0"/>
                </a:solidFill>
                <a:latin typeface="Times New Roman" pitchFamily="18" charset="0"/>
                <a:cs typeface="Times New Roman" pitchFamily="18" charset="0"/>
              </a:rPr>
              <a:t> 16000 calories</a:t>
            </a:r>
          </a:p>
          <a:p>
            <a:pPr algn="just">
              <a:lnSpc>
                <a:spcPct val="150000"/>
              </a:lnSpc>
            </a:pPr>
            <a:endParaRPr lang="en-US" dirty="0">
              <a:solidFill>
                <a:srgbClr val="7030A0"/>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3211135" cy="369332"/>
          </a:xfrm>
          <a:prstGeom prst="rect">
            <a:avLst/>
          </a:prstGeom>
        </p:spPr>
        <p:txBody>
          <a:bodyPr wrap="none">
            <a:spAutoFit/>
          </a:bodyPr>
          <a:lstStyle/>
          <a:p>
            <a:r>
              <a:rPr lang="en-US" b="1" dirty="0" smtClean="0">
                <a:solidFill>
                  <a:srgbClr val="7030A0"/>
                </a:solidFill>
                <a:latin typeface="Times New Roman" pitchFamily="18" charset="0"/>
                <a:cs typeface="Times New Roman" pitchFamily="18" charset="0"/>
              </a:rPr>
              <a:t>Advantages of electric heating </a:t>
            </a:r>
            <a:endParaRPr lang="en-US" b="1" dirty="0">
              <a:solidFill>
                <a:srgbClr val="7030A0"/>
              </a:solidFill>
            </a:endParaRPr>
          </a:p>
        </p:txBody>
      </p:sp>
      <p:sp>
        <p:nvSpPr>
          <p:cNvPr id="3" name="Rectangle 2"/>
          <p:cNvSpPr/>
          <p:nvPr/>
        </p:nvSpPr>
        <p:spPr>
          <a:xfrm>
            <a:off x="381000" y="838200"/>
            <a:ext cx="8305800" cy="5493812"/>
          </a:xfrm>
          <a:prstGeom prst="rect">
            <a:avLst/>
          </a:prstGeom>
        </p:spPr>
        <p:txBody>
          <a:bodyPr wrap="square">
            <a:spAutoFit/>
          </a:bodyPr>
          <a:lstStyle/>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Cleanliness:</a:t>
            </a:r>
            <a:r>
              <a:rPr lang="en-US" dirty="0" smtClean="0">
                <a:latin typeface="Times New Roman" pitchFamily="18" charset="0"/>
                <a:cs typeface="Times New Roman" pitchFamily="18" charset="0"/>
              </a:rPr>
              <a:t> It completely eliminates dust and ash and keeps the surroundings clean.</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No pollution</a:t>
            </a:r>
            <a:r>
              <a:rPr lang="en-US" dirty="0" smtClean="0">
                <a:solidFill>
                  <a:schemeClr val="accent2"/>
                </a:solidFill>
                <a:latin typeface="Times New Roman" pitchFamily="18" charset="0"/>
                <a:cs typeface="Times New Roman" pitchFamily="18" charset="0"/>
              </a:rPr>
              <a:t>: </a:t>
            </a:r>
            <a:r>
              <a:rPr lang="en-US" dirty="0" smtClean="0">
                <a:latin typeface="Times New Roman" pitchFamily="18" charset="0"/>
                <a:cs typeface="Times New Roman" pitchFamily="18" charset="0"/>
              </a:rPr>
              <a:t>Due to the absence of fur gases, there is no risk and contamination of the atmosphere.</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Ease of control:</a:t>
            </a:r>
            <a:r>
              <a:rPr lang="en-US" dirty="0" smtClean="0">
                <a:latin typeface="Times New Roman" pitchFamily="18" charset="0"/>
                <a:cs typeface="Times New Roman" pitchFamily="18" charset="0"/>
              </a:rPr>
              <a:t> It is possible to control and regulate the temperature accurately either manually or fully automatically. This is not possible with non-electrical heating.</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Uniform heating:</a:t>
            </a:r>
            <a:r>
              <a:rPr lang="en-US" dirty="0" smtClean="0">
                <a:latin typeface="Times New Roman" pitchFamily="18" charset="0"/>
                <a:cs typeface="Times New Roman" pitchFamily="18" charset="0"/>
              </a:rPr>
              <a:t> The charge can be heated uniformly throughout whether the charge is conducting or non-conducting material.</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High efficiency: </a:t>
            </a:r>
            <a:r>
              <a:rPr lang="en-US" dirty="0" smtClean="0">
                <a:latin typeface="Times New Roman" pitchFamily="18" charset="0"/>
                <a:cs typeface="Times New Roman" pitchFamily="18" charset="0"/>
              </a:rPr>
              <a:t>The overall efficiency of electric heating is high since the heat can be produced directly with the charge itself.  </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Low attention</a:t>
            </a:r>
            <a:r>
              <a:rPr lang="en-US" b="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Electric heating generally does not require continuous attention.</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Localized heating: </a:t>
            </a:r>
            <a:r>
              <a:rPr lang="en-US" dirty="0" smtClean="0">
                <a:latin typeface="Times New Roman" pitchFamily="18" charset="0"/>
                <a:cs typeface="Times New Roman" pitchFamily="18" charset="0"/>
              </a:rPr>
              <a:t>A particular job can be heated up to a particular depth for heat treatment.</a:t>
            </a:r>
          </a:p>
          <a:p>
            <a:pPr algn="just">
              <a:lnSpc>
                <a:spcPct val="150000"/>
              </a:lnSpc>
              <a:buFont typeface="Wingdings" pitchFamily="2" charset="2"/>
              <a:buChar char="v"/>
            </a:pPr>
            <a:endParaRPr lang="en-US"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533400"/>
            <a:ext cx="8382000" cy="3366563"/>
          </a:xfrm>
          <a:prstGeom prst="rect">
            <a:avLst/>
          </a:prstGeom>
        </p:spPr>
        <p:txBody>
          <a:bodyPr wrap="square">
            <a:spAutoFit/>
          </a:bodyPr>
          <a:lstStyle/>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Better working conditions</a:t>
            </a:r>
            <a:r>
              <a:rPr lang="en-US" dirty="0" smtClean="0">
                <a:latin typeface="Times New Roman" pitchFamily="18" charset="0"/>
                <a:cs typeface="Times New Roman" pitchFamily="18" charset="0"/>
              </a:rPr>
              <a:t>: Electric heating produces no irritating noise. </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High Temperature:</a:t>
            </a:r>
            <a:r>
              <a:rPr lang="en-US" b="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 particular job can be heated up to a particular depth for heat treatment.</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High temperature:</a:t>
            </a:r>
            <a:r>
              <a:rPr lang="en-US" dirty="0" smtClean="0">
                <a:latin typeface="Times New Roman" pitchFamily="18" charset="0"/>
                <a:cs typeface="Times New Roman" pitchFamily="18" charset="0"/>
              </a:rPr>
              <a:t> High temperature can be obtained by electric heating (the only thing is the heating element should withstand the heat).</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Less floor area is required</a:t>
            </a:r>
            <a:r>
              <a:rPr lang="en-US" dirty="0" smtClean="0">
                <a:latin typeface="Times New Roman" pitchFamily="18" charset="0"/>
                <a:cs typeface="Times New Roman" pitchFamily="18" charset="0"/>
              </a:rPr>
              <a:t>: Due to the compactness of the electric furnace, the floor area required is less.</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No carrying expense</a:t>
            </a:r>
            <a:r>
              <a:rPr lang="en-US" dirty="0" smtClean="0">
                <a:solidFill>
                  <a:schemeClr val="accent2"/>
                </a:solidFill>
                <a:latin typeface="Times New Roman" pitchFamily="18" charset="0"/>
                <a:cs typeface="Times New Roman" pitchFamily="18" charset="0"/>
              </a:rPr>
              <a:t>: </a:t>
            </a:r>
            <a:r>
              <a:rPr lang="en-US" dirty="0" smtClean="0">
                <a:latin typeface="Times New Roman" pitchFamily="18" charset="0"/>
                <a:cs typeface="Times New Roman" pitchFamily="18" charset="0"/>
              </a:rPr>
              <a:t>The heat can be developed at or close to the point of use.</a:t>
            </a:r>
            <a:endParaRPr lang="en-US"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228600"/>
            <a:ext cx="4267200" cy="579967"/>
          </a:xfrm>
          <a:prstGeom prst="rect">
            <a:avLst/>
          </a:prstGeom>
        </p:spPr>
        <p:txBody>
          <a:bodyPr wrap="square">
            <a:spAutoFit/>
          </a:bodyPr>
          <a:lstStyle/>
          <a:p>
            <a:pPr lvl="1">
              <a:lnSpc>
                <a:spcPct val="150000"/>
              </a:lnSpc>
            </a:pPr>
            <a:r>
              <a:rPr lang="en-US" sz="2400" b="1" dirty="0" smtClean="0">
                <a:solidFill>
                  <a:schemeClr val="accent2"/>
                </a:solidFill>
                <a:latin typeface="Times New Roman" pitchFamily="18" charset="0"/>
                <a:cs typeface="Times New Roman" pitchFamily="18" charset="0"/>
              </a:rPr>
              <a:t>Modes of heat transfer </a:t>
            </a:r>
          </a:p>
        </p:txBody>
      </p:sp>
      <p:sp>
        <p:nvSpPr>
          <p:cNvPr id="3" name="Rectangle 2"/>
          <p:cNvSpPr/>
          <p:nvPr/>
        </p:nvSpPr>
        <p:spPr>
          <a:xfrm>
            <a:off x="304800" y="895290"/>
            <a:ext cx="2757871" cy="400110"/>
          </a:xfrm>
          <a:prstGeom prst="rect">
            <a:avLst/>
          </a:prstGeom>
        </p:spPr>
        <p:txBody>
          <a:bodyPr wrap="none">
            <a:spAutoFit/>
          </a:bodyPr>
          <a:lstStyle/>
          <a:p>
            <a:r>
              <a:rPr lang="en-US" sz="2000" b="1" dirty="0" smtClean="0">
                <a:solidFill>
                  <a:srgbClr val="7030A0"/>
                </a:solidFill>
                <a:latin typeface="Times New Roman" pitchFamily="18" charset="0"/>
                <a:cs typeface="Times New Roman" pitchFamily="18" charset="0"/>
              </a:rPr>
              <a:t>What is Heat Transfer?</a:t>
            </a:r>
            <a:endParaRPr lang="en-US" sz="2000" b="1" dirty="0">
              <a:solidFill>
                <a:srgbClr val="7030A0"/>
              </a:solidFill>
              <a:latin typeface="Times New Roman" pitchFamily="18" charset="0"/>
              <a:cs typeface="Times New Roman" pitchFamily="18" charset="0"/>
            </a:endParaRPr>
          </a:p>
        </p:txBody>
      </p:sp>
      <p:sp>
        <p:nvSpPr>
          <p:cNvPr id="1025" name="Rectangle 1"/>
          <p:cNvSpPr>
            <a:spLocks noChangeArrowheads="1"/>
          </p:cNvSpPr>
          <p:nvPr/>
        </p:nvSpPr>
        <p:spPr bwMode="auto">
          <a:xfrm>
            <a:off x="304800" y="1371600"/>
            <a:ext cx="8458200" cy="212006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 typeface="Wingdings" pitchFamily="2" charset="2"/>
              <a:buChar char="Ø"/>
              <a:tabLst/>
            </a:pPr>
            <a:r>
              <a:rPr kumimoji="0" lang="en-US" b="0" i="0" u="none" strike="noStrike" cap="none" normalizeH="0" baseline="0" dirty="0" smtClean="0">
                <a:ln>
                  <a:noFill/>
                </a:ln>
                <a:effectLst/>
                <a:latin typeface="Times New Roman" pitchFamily="18" charset="0"/>
                <a:cs typeface="Times New Roman" pitchFamily="18" charset="0"/>
              </a:rPr>
              <a:t>According to thermodynamic systems, heat transfer is defined as</a:t>
            </a: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smtClean="0">
                <a:ln>
                  <a:noFill/>
                </a:ln>
                <a:solidFill>
                  <a:srgbClr val="C00000"/>
                </a:solidFill>
                <a:effectLst/>
                <a:latin typeface="Times New Roman" pitchFamily="18" charset="0"/>
                <a:cs typeface="Times New Roman" pitchFamily="18" charset="0"/>
              </a:rPr>
              <a:t>	“The movement of heat across the border of the system due to a difference in temperature between the system and its surroundings.”</a:t>
            </a: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Ø"/>
              <a:tabLst/>
            </a:pPr>
            <a:r>
              <a:rPr kumimoji="0" lang="en-US" b="0" i="0" u="none" strike="noStrike" cap="none" normalizeH="0" baseline="0" dirty="0" smtClean="0">
                <a:ln>
                  <a:noFill/>
                </a:ln>
                <a:effectLst/>
                <a:latin typeface="Times New Roman" pitchFamily="18" charset="0"/>
                <a:cs typeface="Times New Roman" pitchFamily="18" charset="0"/>
              </a:rPr>
              <a:t>Interestingly, the difference in temperature is said to be a ‘potential’ that causes the transfer of heat from one point to another.</a:t>
            </a:r>
          </a:p>
        </p:txBody>
      </p:sp>
      <p:sp>
        <p:nvSpPr>
          <p:cNvPr id="5" name="Rectangle 4"/>
          <p:cNvSpPr/>
          <p:nvPr/>
        </p:nvSpPr>
        <p:spPr>
          <a:xfrm>
            <a:off x="381000" y="3657600"/>
            <a:ext cx="8382000" cy="2169825"/>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Heat can travel from one place to another in several ways. The different modes of heat transfer include:</a:t>
            </a:r>
          </a:p>
          <a:p>
            <a:pPr lvl="1" algn="just">
              <a:lnSpc>
                <a:spcPct val="150000"/>
              </a:lnSpc>
              <a:buFont typeface="Wingdings" pitchFamily="2" charset="2"/>
              <a:buChar char="v"/>
            </a:pPr>
            <a:r>
              <a:rPr lang="en-US" dirty="0" smtClean="0">
                <a:latin typeface="Times New Roman" pitchFamily="18" charset="0"/>
                <a:cs typeface="Times New Roman" pitchFamily="18" charset="0"/>
              </a:rPr>
              <a:t>Conduction</a:t>
            </a:r>
          </a:p>
          <a:p>
            <a:pPr lvl="1" algn="just">
              <a:lnSpc>
                <a:spcPct val="150000"/>
              </a:lnSpc>
              <a:buFont typeface="Wingdings" pitchFamily="2" charset="2"/>
              <a:buChar char="v"/>
            </a:pPr>
            <a:r>
              <a:rPr lang="en-US" dirty="0" smtClean="0">
                <a:latin typeface="Times New Roman" pitchFamily="18" charset="0"/>
                <a:cs typeface="Times New Roman" pitchFamily="18" charset="0"/>
              </a:rPr>
              <a:t>Convection</a:t>
            </a:r>
          </a:p>
          <a:p>
            <a:pPr lvl="1" algn="just">
              <a:lnSpc>
                <a:spcPct val="150000"/>
              </a:lnSpc>
              <a:buFont typeface="Wingdings" pitchFamily="2" charset="2"/>
              <a:buChar char="v"/>
            </a:pPr>
            <a:r>
              <a:rPr lang="en-US" dirty="0" smtClean="0">
                <a:latin typeface="Times New Roman" pitchFamily="18" charset="0"/>
                <a:cs typeface="Times New Roman" pitchFamily="18" charset="0"/>
              </a:rPr>
              <a:t>Radiation</a:t>
            </a:r>
            <a:endParaRPr lang="en-US" dirty="0">
              <a:latin typeface="Times New Roman" pitchFamily="18" charset="0"/>
              <a:cs typeface="Times New Roman" pitchFamily="18" charset="0"/>
            </a:endParaRPr>
          </a:p>
        </p:txBody>
      </p:sp>
      <p:sp>
        <p:nvSpPr>
          <p:cNvPr id="6" name="Rectangle 5"/>
          <p:cNvSpPr/>
          <p:nvPr/>
        </p:nvSpPr>
        <p:spPr>
          <a:xfrm>
            <a:off x="2286000" y="4528572"/>
            <a:ext cx="4572000" cy="1338828"/>
          </a:xfrm>
          <a:prstGeom prst="rect">
            <a:avLst/>
          </a:prstGeom>
        </p:spPr>
        <p:txBody>
          <a:bodyPr>
            <a:spAutoFit/>
          </a:bodyPr>
          <a:lstStyle/>
          <a:p>
            <a:pPr>
              <a:lnSpc>
                <a:spcPct val="150000"/>
              </a:lnSpc>
              <a:buFont typeface="Wingdings" pitchFamily="2" charset="2"/>
              <a:buChar char="Ø"/>
            </a:pPr>
            <a:r>
              <a:rPr lang="en-US" dirty="0" smtClean="0">
                <a:latin typeface="Times New Roman" pitchFamily="18" charset="0"/>
                <a:cs typeface="Times New Roman" pitchFamily="18" charset="0"/>
              </a:rPr>
              <a:t>Conduction requires contact.</a:t>
            </a:r>
          </a:p>
          <a:p>
            <a:pPr>
              <a:lnSpc>
                <a:spcPct val="150000"/>
              </a:lnSpc>
              <a:buFont typeface="Wingdings" pitchFamily="2" charset="2"/>
              <a:buChar char="Ø"/>
            </a:pPr>
            <a:r>
              <a:rPr lang="en-US" dirty="0" smtClean="0">
                <a:latin typeface="Times New Roman" pitchFamily="18" charset="0"/>
                <a:cs typeface="Times New Roman" pitchFamily="18" charset="0"/>
              </a:rPr>
              <a:t>Convection requires fluid flow.</a:t>
            </a:r>
          </a:p>
          <a:p>
            <a:pPr>
              <a:lnSpc>
                <a:spcPct val="150000"/>
              </a:lnSpc>
              <a:buFont typeface="Wingdings" pitchFamily="2" charset="2"/>
              <a:buChar char="Ø"/>
            </a:pPr>
            <a:r>
              <a:rPr lang="en-US" dirty="0" smtClean="0">
                <a:latin typeface="Times New Roman" pitchFamily="18" charset="0"/>
                <a:cs typeface="Times New Roman" pitchFamily="18" charset="0"/>
              </a:rPr>
              <a:t>Radiation does not require any medium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2" descr="Modes of Heat Transfer- Conduction, Convection, Radiatio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1509" name="Picture 5" descr="Heat: 05 Modes of Heat Transfer Diagram | Quizlet"/>
          <p:cNvPicPr>
            <a:picLocks noChangeAspect="1" noChangeArrowheads="1"/>
          </p:cNvPicPr>
          <p:nvPr/>
        </p:nvPicPr>
        <p:blipFill>
          <a:blip r:embed="rId2"/>
          <a:srcRect/>
          <a:stretch>
            <a:fillRect/>
          </a:stretch>
        </p:blipFill>
        <p:spPr bwMode="auto">
          <a:xfrm>
            <a:off x="304800" y="304800"/>
            <a:ext cx="8534400" cy="6248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Types of Heat Transfer"/>
          <p:cNvPicPr>
            <a:picLocks noChangeAspect="1" noChangeArrowheads="1"/>
          </p:cNvPicPr>
          <p:nvPr/>
        </p:nvPicPr>
        <p:blipFill>
          <a:blip r:embed="rId2"/>
          <a:srcRect/>
          <a:stretch>
            <a:fillRect/>
          </a:stretch>
        </p:blipFill>
        <p:spPr bwMode="auto">
          <a:xfrm>
            <a:off x="304800" y="304800"/>
            <a:ext cx="8534400" cy="620077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381000"/>
            <a:ext cx="8382000" cy="2166234"/>
          </a:xfrm>
          <a:prstGeom prst="rect">
            <a:avLst/>
          </a:prstGeom>
        </p:spPr>
        <p:txBody>
          <a:bodyPr wrap="square">
            <a:spAutoFit/>
          </a:bodyPr>
          <a:lstStyle/>
          <a:p>
            <a:pPr algn="just">
              <a:lnSpc>
                <a:spcPct val="150000"/>
              </a:lnSpc>
            </a:pPr>
            <a:r>
              <a:rPr lang="en-US" sz="2000" b="1" dirty="0" smtClean="0">
                <a:solidFill>
                  <a:srgbClr val="C00000"/>
                </a:solidFill>
                <a:latin typeface="Times New Roman" pitchFamily="18" charset="0"/>
                <a:cs typeface="Times New Roman" pitchFamily="18" charset="0"/>
              </a:rPr>
              <a:t>Conduction</a:t>
            </a:r>
            <a:r>
              <a:rPr lang="en-US" sz="2000" dirty="0" smtClean="0">
                <a:solidFill>
                  <a:srgbClr val="C00000"/>
                </a:solidFill>
                <a:latin typeface="Times New Roman" pitchFamily="18" charset="0"/>
                <a:cs typeface="Times New Roman" pitchFamily="18" charset="0"/>
              </a:rPr>
              <a:t> </a:t>
            </a:r>
          </a:p>
          <a:p>
            <a:pPr algn="just">
              <a:lnSpc>
                <a:spcPct val="150000"/>
              </a:lnSpc>
              <a:buFont typeface="Wingdings" pitchFamily="2" charset="2"/>
              <a:buChar char="Ø"/>
            </a:pPr>
            <a:r>
              <a:rPr lang="en-US" dirty="0" smtClean="0">
                <a:latin typeface="Times New Roman" pitchFamily="18" charset="0"/>
                <a:cs typeface="Times New Roman" pitchFamily="18" charset="0"/>
              </a:rPr>
              <a:t>It is defined as the heat transfer directly between neighboring atoms or molecules. Usually, it is heat transfer through a solid. </a:t>
            </a:r>
          </a:p>
          <a:p>
            <a:pPr algn="just">
              <a:lnSpc>
                <a:spcPct val="150000"/>
              </a:lnSpc>
              <a:buFont typeface="Wingdings" pitchFamily="2" charset="2"/>
              <a:buChar char="Ø"/>
            </a:pPr>
            <a:r>
              <a:rPr lang="en-US" dirty="0" smtClean="0">
                <a:latin typeface="Times New Roman" pitchFamily="18" charset="0"/>
                <a:cs typeface="Times New Roman" pitchFamily="18" charset="0"/>
              </a:rPr>
              <a:t>For example, the metal handle of a pan on a stove becomes hot due to convection. Touching the hot pan conducts heat to your hand.</a:t>
            </a:r>
            <a:endParaRPr lang="en-US" dirty="0">
              <a:latin typeface="Times New Roman" pitchFamily="18" charset="0"/>
              <a:cs typeface="Times New Roman" pitchFamily="18" charset="0"/>
            </a:endParaRPr>
          </a:p>
        </p:txBody>
      </p:sp>
      <p:sp>
        <p:nvSpPr>
          <p:cNvPr id="4" name="Rectangle 3"/>
          <p:cNvSpPr/>
          <p:nvPr/>
        </p:nvSpPr>
        <p:spPr>
          <a:xfrm>
            <a:off x="457200" y="2667000"/>
            <a:ext cx="2307042" cy="369332"/>
          </a:xfrm>
          <a:prstGeom prst="rect">
            <a:avLst/>
          </a:prstGeom>
        </p:spPr>
        <p:txBody>
          <a:bodyPr wrap="none">
            <a:spAutoFit/>
          </a:bodyPr>
          <a:lstStyle/>
          <a:p>
            <a:r>
              <a:rPr lang="en-US" b="1" dirty="0" smtClean="0">
                <a:solidFill>
                  <a:srgbClr val="C00000"/>
                </a:solidFill>
                <a:latin typeface="Times New Roman" pitchFamily="18" charset="0"/>
                <a:cs typeface="Times New Roman" pitchFamily="18" charset="0"/>
              </a:rPr>
              <a:t>Conduction Equation</a:t>
            </a:r>
            <a:endParaRPr lang="en-US" b="1" dirty="0">
              <a:solidFill>
                <a:srgbClr val="C00000"/>
              </a:solidFill>
              <a:latin typeface="Times New Roman" pitchFamily="18" charset="0"/>
              <a:cs typeface="Times New Roman" pitchFamily="18" charset="0"/>
            </a:endParaRPr>
          </a:p>
        </p:txBody>
      </p:sp>
      <p:sp>
        <p:nvSpPr>
          <p:cNvPr id="5" name="Rectangle 4"/>
          <p:cNvSpPr/>
          <p:nvPr/>
        </p:nvSpPr>
        <p:spPr>
          <a:xfrm>
            <a:off x="2657052" y="3048000"/>
            <a:ext cx="2894190" cy="369332"/>
          </a:xfrm>
          <a:prstGeom prst="rect">
            <a:avLst/>
          </a:prstGeom>
        </p:spPr>
        <p:txBody>
          <a:bodyPr wrap="none">
            <a:spAutoFit/>
          </a:bodyPr>
          <a:lstStyle/>
          <a:p>
            <a:r>
              <a:rPr lang="en-US" b="1" dirty="0" smtClean="0">
                <a:solidFill>
                  <a:srgbClr val="7030A0"/>
                </a:solidFill>
                <a:latin typeface="Times New Roman" pitchFamily="18" charset="0"/>
                <a:cs typeface="Times New Roman" pitchFamily="18" charset="0"/>
              </a:rPr>
              <a:t>Q = [K ∙ A ∙ (</a:t>
            </a:r>
            <a:r>
              <a:rPr lang="en-US" b="1" dirty="0" err="1" smtClean="0">
                <a:solidFill>
                  <a:srgbClr val="7030A0"/>
                </a:solidFill>
                <a:latin typeface="Times New Roman" pitchFamily="18" charset="0"/>
                <a:cs typeface="Times New Roman" pitchFamily="18" charset="0"/>
              </a:rPr>
              <a:t>T</a:t>
            </a:r>
            <a:r>
              <a:rPr lang="en-US" b="1" baseline="-25000" dirty="0" err="1" smtClean="0">
                <a:solidFill>
                  <a:srgbClr val="7030A0"/>
                </a:solidFill>
                <a:latin typeface="Times New Roman" pitchFamily="18" charset="0"/>
                <a:cs typeface="Times New Roman" pitchFamily="18" charset="0"/>
              </a:rPr>
              <a:t>hot</a:t>
            </a:r>
            <a:r>
              <a:rPr lang="en-US" b="1" dirty="0" smtClean="0">
                <a:solidFill>
                  <a:srgbClr val="7030A0"/>
                </a:solidFill>
                <a:latin typeface="Times New Roman" pitchFamily="18" charset="0"/>
                <a:cs typeface="Times New Roman" pitchFamily="18" charset="0"/>
              </a:rPr>
              <a:t> – </a:t>
            </a:r>
            <a:r>
              <a:rPr lang="en-US" b="1" dirty="0" err="1" smtClean="0">
                <a:solidFill>
                  <a:srgbClr val="7030A0"/>
                </a:solidFill>
                <a:latin typeface="Times New Roman" pitchFamily="18" charset="0"/>
                <a:cs typeface="Times New Roman" pitchFamily="18" charset="0"/>
              </a:rPr>
              <a:t>T</a:t>
            </a:r>
            <a:r>
              <a:rPr lang="en-US" b="1" baseline="-25000" dirty="0" err="1" smtClean="0">
                <a:solidFill>
                  <a:srgbClr val="7030A0"/>
                </a:solidFill>
                <a:latin typeface="Times New Roman" pitchFamily="18" charset="0"/>
                <a:cs typeface="Times New Roman" pitchFamily="18" charset="0"/>
              </a:rPr>
              <a:t>cold</a:t>
            </a:r>
            <a:r>
              <a:rPr lang="en-US" b="1" dirty="0" smtClean="0">
                <a:solidFill>
                  <a:srgbClr val="7030A0"/>
                </a:solidFill>
                <a:latin typeface="Times New Roman" pitchFamily="18" charset="0"/>
                <a:cs typeface="Times New Roman" pitchFamily="18" charset="0"/>
              </a:rPr>
              <a:t>)] / d</a:t>
            </a:r>
            <a:endParaRPr lang="en-US" dirty="0">
              <a:solidFill>
                <a:srgbClr val="7030A0"/>
              </a:solidFill>
              <a:latin typeface="Times New Roman" pitchFamily="18" charset="0"/>
              <a:cs typeface="Times New Roman" pitchFamily="18" charset="0"/>
            </a:endParaRPr>
          </a:p>
        </p:txBody>
      </p:sp>
      <p:sp>
        <p:nvSpPr>
          <p:cNvPr id="6" name="Rectangle 5"/>
          <p:cNvSpPr/>
          <p:nvPr/>
        </p:nvSpPr>
        <p:spPr>
          <a:xfrm>
            <a:off x="381000" y="3657600"/>
            <a:ext cx="8458200" cy="2585323"/>
          </a:xfrm>
          <a:prstGeom prst="rect">
            <a:avLst/>
          </a:prstGeom>
        </p:spPr>
        <p:txBody>
          <a:bodyPr wrap="square">
            <a:spAutoFit/>
          </a:bodyPr>
          <a:lstStyle/>
          <a:p>
            <a:pPr lvl="2">
              <a:lnSpc>
                <a:spcPct val="150000"/>
              </a:lnSpc>
            </a:pPr>
            <a:r>
              <a:rPr lang="en-US" dirty="0" smtClean="0">
                <a:latin typeface="Times New Roman" pitchFamily="18" charset="0"/>
                <a:cs typeface="Times New Roman" pitchFamily="18" charset="0"/>
              </a:rPr>
              <a:t>Q is heat transfer per unit time</a:t>
            </a:r>
          </a:p>
          <a:p>
            <a:pPr lvl="2">
              <a:lnSpc>
                <a:spcPct val="150000"/>
              </a:lnSpc>
            </a:pPr>
            <a:r>
              <a:rPr lang="en-US" dirty="0" smtClean="0">
                <a:latin typeface="Times New Roman" pitchFamily="18" charset="0"/>
                <a:cs typeface="Times New Roman" pitchFamily="18" charset="0"/>
              </a:rPr>
              <a:t>K is the coefficient of thermal conductivity of the substance</a:t>
            </a:r>
          </a:p>
          <a:p>
            <a:pPr lvl="2">
              <a:lnSpc>
                <a:spcPct val="150000"/>
              </a:lnSpc>
            </a:pPr>
            <a:r>
              <a:rPr lang="en-US" dirty="0" smtClean="0">
                <a:latin typeface="Times New Roman" pitchFamily="18" charset="0"/>
                <a:cs typeface="Times New Roman" pitchFamily="18" charset="0"/>
              </a:rPr>
              <a:t>A is the area of heat transfer</a:t>
            </a:r>
          </a:p>
          <a:p>
            <a:pPr lvl="2">
              <a:lnSpc>
                <a:spcPct val="150000"/>
              </a:lnSpc>
            </a:pPr>
            <a:r>
              <a:rPr lang="en-US" dirty="0" err="1" smtClean="0">
                <a:latin typeface="Times New Roman" pitchFamily="18" charset="0"/>
                <a:cs typeface="Times New Roman" pitchFamily="18" charset="0"/>
              </a:rPr>
              <a:t>T</a:t>
            </a:r>
            <a:r>
              <a:rPr lang="en-US" baseline="-25000" dirty="0" err="1" smtClean="0">
                <a:latin typeface="Times New Roman" pitchFamily="18" charset="0"/>
                <a:cs typeface="Times New Roman" pitchFamily="18" charset="0"/>
              </a:rPr>
              <a:t>hot</a:t>
            </a:r>
            <a:r>
              <a:rPr lang="en-US" dirty="0" smtClean="0">
                <a:latin typeface="Times New Roman" pitchFamily="18" charset="0"/>
                <a:cs typeface="Times New Roman" pitchFamily="18" charset="0"/>
              </a:rPr>
              <a:t> is the temperature of the hot region</a:t>
            </a:r>
          </a:p>
          <a:p>
            <a:pPr lvl="2">
              <a:lnSpc>
                <a:spcPct val="150000"/>
              </a:lnSpc>
            </a:pPr>
            <a:r>
              <a:rPr lang="en-US" dirty="0" err="1" smtClean="0">
                <a:latin typeface="Times New Roman" pitchFamily="18" charset="0"/>
                <a:cs typeface="Times New Roman" pitchFamily="18" charset="0"/>
              </a:rPr>
              <a:t>T</a:t>
            </a:r>
            <a:r>
              <a:rPr lang="en-US" baseline="-25000" dirty="0" err="1" smtClean="0">
                <a:latin typeface="Times New Roman" pitchFamily="18" charset="0"/>
                <a:cs typeface="Times New Roman" pitchFamily="18" charset="0"/>
              </a:rPr>
              <a:t>cold</a:t>
            </a:r>
            <a:r>
              <a:rPr lang="en-US" dirty="0" smtClean="0">
                <a:latin typeface="Times New Roman" pitchFamily="18" charset="0"/>
                <a:cs typeface="Times New Roman" pitchFamily="18" charset="0"/>
              </a:rPr>
              <a:t> is the temperature of the cold region</a:t>
            </a:r>
          </a:p>
          <a:p>
            <a:pPr lvl="2">
              <a:lnSpc>
                <a:spcPct val="150000"/>
              </a:lnSpc>
            </a:pPr>
            <a:r>
              <a:rPr lang="en-US" dirty="0" smtClean="0">
                <a:latin typeface="Times New Roman" pitchFamily="18" charset="0"/>
                <a:cs typeface="Times New Roman" pitchFamily="18" charset="0"/>
              </a:rPr>
              <a:t>d is the thickness of the body</a:t>
            </a:r>
            <a:endParaRPr lang="en-US" dirty="0">
              <a:latin typeface="Times New Roman" pitchFamily="18" charset="0"/>
              <a:cs typeface="Times New Roman" pitchFamily="18" charset="0"/>
            </a:endParaRPr>
          </a:p>
        </p:txBody>
      </p:sp>
      <p:sp>
        <p:nvSpPr>
          <p:cNvPr id="7" name="TextBox 6"/>
          <p:cNvSpPr txBox="1"/>
          <p:nvPr/>
        </p:nvSpPr>
        <p:spPr>
          <a:xfrm>
            <a:off x="533400" y="3505200"/>
            <a:ext cx="800219" cy="369332"/>
          </a:xfrm>
          <a:prstGeom prst="rect">
            <a:avLst/>
          </a:prstGeom>
          <a:noFill/>
        </p:spPr>
        <p:txBody>
          <a:bodyPr wrap="none" rtlCol="0">
            <a:spAutoFit/>
          </a:bodyPr>
          <a:lstStyle/>
          <a:p>
            <a:r>
              <a:rPr lang="en-US" dirty="0" smtClean="0">
                <a:latin typeface="Times New Roman" pitchFamily="18" charset="0"/>
                <a:cs typeface="Times New Roman" pitchFamily="18" charset="0"/>
              </a:rPr>
              <a:t>Where</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81000"/>
            <a:ext cx="8458200" cy="3046988"/>
          </a:xfrm>
          <a:prstGeom prst="rect">
            <a:avLst/>
          </a:prstGeom>
        </p:spPr>
        <p:txBody>
          <a:bodyPr wrap="square">
            <a:spAutoFit/>
          </a:bodyPr>
          <a:lstStyle/>
          <a:p>
            <a:pPr algn="just">
              <a:lnSpc>
                <a:spcPct val="150000"/>
              </a:lnSpc>
            </a:pPr>
            <a:r>
              <a:rPr lang="en-US" sz="2000" b="1" dirty="0" smtClean="0">
                <a:solidFill>
                  <a:srgbClr val="C00000"/>
                </a:solidFill>
                <a:latin typeface="Times New Roman" pitchFamily="18" charset="0"/>
                <a:cs typeface="Times New Roman" pitchFamily="18" charset="0"/>
              </a:rPr>
              <a:t>Convection</a:t>
            </a:r>
          </a:p>
          <a:p>
            <a:pPr algn="just">
              <a:lnSpc>
                <a:spcPct val="150000"/>
              </a:lnSpc>
              <a:buFont typeface="Wingdings" pitchFamily="2" charset="2"/>
              <a:buChar char="Ø"/>
            </a:pPr>
            <a:r>
              <a:rPr lang="en-US" b="1" dirty="0" smtClean="0">
                <a:latin typeface="Times New Roman" pitchFamily="18" charset="0"/>
                <a:cs typeface="Times New Roman" pitchFamily="18" charset="0"/>
              </a:rPr>
              <a:t>Convection</a:t>
            </a:r>
            <a:r>
              <a:rPr lang="en-US" dirty="0" smtClean="0">
                <a:latin typeface="Times New Roman" pitchFamily="18" charset="0"/>
                <a:cs typeface="Times New Roman" pitchFamily="18" charset="0"/>
              </a:rPr>
              <a:t> is heat transfer via the movement of a fluid, such as air or water. </a:t>
            </a:r>
          </a:p>
          <a:p>
            <a:pPr algn="just">
              <a:lnSpc>
                <a:spcPct val="150000"/>
              </a:lnSpc>
              <a:buFont typeface="Wingdings" pitchFamily="2" charset="2"/>
              <a:buChar char="Ø"/>
            </a:pPr>
            <a:r>
              <a:rPr lang="en-US" dirty="0" smtClean="0">
                <a:latin typeface="Times New Roman" pitchFamily="18" charset="0"/>
                <a:cs typeface="Times New Roman" pitchFamily="18" charset="0"/>
              </a:rPr>
              <a:t>Heating water on a stove is a good example. The water at the top of the pot becomes hot because water near the heat source rises. </a:t>
            </a:r>
          </a:p>
          <a:p>
            <a:pPr algn="just">
              <a:lnSpc>
                <a:spcPct val="150000"/>
              </a:lnSpc>
              <a:buFont typeface="Wingdings" pitchFamily="2" charset="2"/>
              <a:buChar char="Ø"/>
            </a:pPr>
            <a:r>
              <a:rPr lang="en-US" dirty="0" smtClean="0">
                <a:latin typeface="Times New Roman" pitchFamily="18" charset="0"/>
                <a:cs typeface="Times New Roman" pitchFamily="18" charset="0"/>
              </a:rPr>
              <a:t>Another example is the movement of air around a campfire. Hot air rises, transferring heat upward. Meanwhile, the partial vacuum left by this movement draws in cool outside air that feeds the fire with fresh oxygen.</a:t>
            </a:r>
          </a:p>
        </p:txBody>
      </p:sp>
      <p:sp>
        <p:nvSpPr>
          <p:cNvPr id="3" name="Rectangle 2"/>
          <p:cNvSpPr/>
          <p:nvPr/>
        </p:nvSpPr>
        <p:spPr>
          <a:xfrm>
            <a:off x="304800" y="3429000"/>
            <a:ext cx="2569934" cy="369332"/>
          </a:xfrm>
          <a:prstGeom prst="rect">
            <a:avLst/>
          </a:prstGeom>
        </p:spPr>
        <p:txBody>
          <a:bodyPr wrap="none">
            <a:spAutoFit/>
          </a:bodyPr>
          <a:lstStyle/>
          <a:p>
            <a:r>
              <a:rPr lang="en-US" b="1" dirty="0" smtClean="0">
                <a:solidFill>
                  <a:srgbClr val="C00000"/>
                </a:solidFill>
                <a:latin typeface="Times New Roman" pitchFamily="18" charset="0"/>
                <a:cs typeface="Times New Roman" pitchFamily="18" charset="0"/>
              </a:rPr>
              <a:t>Examples of Convection</a:t>
            </a:r>
            <a:endParaRPr lang="en-US" b="1" dirty="0">
              <a:solidFill>
                <a:srgbClr val="C00000"/>
              </a:solidFill>
              <a:latin typeface="Times New Roman" pitchFamily="18" charset="0"/>
              <a:cs typeface="Times New Roman" pitchFamily="18" charset="0"/>
            </a:endParaRPr>
          </a:p>
        </p:txBody>
      </p:sp>
      <p:sp>
        <p:nvSpPr>
          <p:cNvPr id="4" name="Rectangle 3"/>
          <p:cNvSpPr/>
          <p:nvPr/>
        </p:nvSpPr>
        <p:spPr>
          <a:xfrm>
            <a:off x="304800" y="3810000"/>
            <a:ext cx="8534400" cy="2585323"/>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Boiling water undergoes convection as less dense hot molecules rise through higher density cooler molecules.</a:t>
            </a:r>
          </a:p>
          <a:p>
            <a:pPr algn="just">
              <a:lnSpc>
                <a:spcPct val="150000"/>
              </a:lnSpc>
              <a:buFont typeface="Wingdings" pitchFamily="2" charset="2"/>
              <a:buChar char="Ø"/>
            </a:pPr>
            <a:r>
              <a:rPr lang="en-US" dirty="0" smtClean="0">
                <a:latin typeface="Times New Roman" pitchFamily="18" charset="0"/>
                <a:cs typeface="Times New Roman" pitchFamily="18" charset="0"/>
              </a:rPr>
              <a:t>Hot air rises and cooler air sinks and replaces it.</a:t>
            </a:r>
          </a:p>
          <a:p>
            <a:pPr algn="just">
              <a:lnSpc>
                <a:spcPct val="150000"/>
              </a:lnSpc>
              <a:buFont typeface="Wingdings" pitchFamily="2" charset="2"/>
              <a:buChar char="Ø"/>
            </a:pPr>
            <a:r>
              <a:rPr lang="en-US" dirty="0" smtClean="0">
                <a:latin typeface="Times New Roman" pitchFamily="18" charset="0"/>
                <a:cs typeface="Times New Roman" pitchFamily="18" charset="0"/>
              </a:rPr>
              <a:t>Convection drives global circulation in the oceans between the equators and poles.</a:t>
            </a:r>
          </a:p>
          <a:p>
            <a:pPr algn="just">
              <a:lnSpc>
                <a:spcPct val="150000"/>
              </a:lnSpc>
              <a:buFont typeface="Wingdings" pitchFamily="2" charset="2"/>
              <a:buChar char="Ø"/>
            </a:pPr>
            <a:r>
              <a:rPr lang="en-US" dirty="0" smtClean="0">
                <a:latin typeface="Times New Roman" pitchFamily="18" charset="0"/>
                <a:cs typeface="Times New Roman" pitchFamily="18" charset="0"/>
              </a:rPr>
              <a:t>A convection oven circulates hot air and cooks more evenly than one that only uses heating elements or a gas flame.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2268570" cy="369332"/>
          </a:xfrm>
          <a:prstGeom prst="rect">
            <a:avLst/>
          </a:prstGeom>
        </p:spPr>
        <p:txBody>
          <a:bodyPr wrap="none">
            <a:spAutoFit/>
          </a:bodyPr>
          <a:lstStyle/>
          <a:p>
            <a:r>
              <a:rPr lang="en-US" b="1" dirty="0" smtClean="0">
                <a:solidFill>
                  <a:srgbClr val="C00000"/>
                </a:solidFill>
                <a:latin typeface="Times New Roman" pitchFamily="18" charset="0"/>
                <a:cs typeface="Times New Roman" pitchFamily="18" charset="0"/>
              </a:rPr>
              <a:t>Convection Equation</a:t>
            </a:r>
            <a:endParaRPr lang="en-US" b="1" dirty="0">
              <a:solidFill>
                <a:srgbClr val="C00000"/>
              </a:solidFill>
              <a:latin typeface="Times New Roman" pitchFamily="18" charset="0"/>
              <a:cs typeface="Times New Roman" pitchFamily="18" charset="0"/>
            </a:endParaRPr>
          </a:p>
        </p:txBody>
      </p:sp>
      <p:sp>
        <p:nvSpPr>
          <p:cNvPr id="3" name="Rectangle 2"/>
          <p:cNvSpPr/>
          <p:nvPr/>
        </p:nvSpPr>
        <p:spPr>
          <a:xfrm>
            <a:off x="2057400" y="990600"/>
            <a:ext cx="2073453" cy="369332"/>
          </a:xfrm>
          <a:prstGeom prst="rect">
            <a:avLst/>
          </a:prstGeom>
        </p:spPr>
        <p:txBody>
          <a:bodyPr wrap="none">
            <a:spAutoFit/>
          </a:bodyPr>
          <a:lstStyle/>
          <a:p>
            <a:r>
              <a:rPr lang="en-US" b="1" dirty="0" smtClean="0">
                <a:solidFill>
                  <a:srgbClr val="7030A0"/>
                </a:solidFill>
                <a:latin typeface="Times New Roman" pitchFamily="18" charset="0"/>
                <a:cs typeface="Times New Roman" pitchFamily="18" charset="0"/>
              </a:rPr>
              <a:t>Q = </a:t>
            </a:r>
            <a:r>
              <a:rPr lang="en-US" b="1" dirty="0" err="1" smtClean="0">
                <a:solidFill>
                  <a:srgbClr val="7030A0"/>
                </a:solidFill>
                <a:latin typeface="Times New Roman" pitchFamily="18" charset="0"/>
                <a:cs typeface="Times New Roman" pitchFamily="18" charset="0"/>
              </a:rPr>
              <a:t>h</a:t>
            </a:r>
            <a:r>
              <a:rPr lang="en-US" b="1" baseline="-25000" dirty="0" err="1" smtClean="0">
                <a:solidFill>
                  <a:srgbClr val="7030A0"/>
                </a:solidFill>
                <a:latin typeface="Times New Roman" pitchFamily="18" charset="0"/>
                <a:cs typeface="Times New Roman" pitchFamily="18" charset="0"/>
              </a:rPr>
              <a:t>c</a:t>
            </a:r>
            <a:r>
              <a:rPr lang="en-US" b="1" dirty="0" smtClean="0">
                <a:solidFill>
                  <a:srgbClr val="7030A0"/>
                </a:solidFill>
                <a:latin typeface="Times New Roman" pitchFamily="18" charset="0"/>
                <a:cs typeface="Times New Roman" pitchFamily="18" charset="0"/>
              </a:rPr>
              <a:t> ∙ A ∙ (T</a:t>
            </a:r>
            <a:r>
              <a:rPr lang="en-US" b="1" baseline="-25000" dirty="0" smtClean="0">
                <a:solidFill>
                  <a:srgbClr val="7030A0"/>
                </a:solidFill>
                <a:latin typeface="Times New Roman" pitchFamily="18" charset="0"/>
                <a:cs typeface="Times New Roman" pitchFamily="18" charset="0"/>
              </a:rPr>
              <a:t>s</a:t>
            </a:r>
            <a:r>
              <a:rPr lang="en-US" b="1" dirty="0" smtClean="0">
                <a:solidFill>
                  <a:srgbClr val="7030A0"/>
                </a:solidFill>
                <a:latin typeface="Times New Roman" pitchFamily="18" charset="0"/>
                <a:cs typeface="Times New Roman" pitchFamily="18" charset="0"/>
              </a:rPr>
              <a:t> – </a:t>
            </a:r>
            <a:r>
              <a:rPr lang="en-US" b="1" dirty="0" err="1" smtClean="0">
                <a:solidFill>
                  <a:srgbClr val="7030A0"/>
                </a:solidFill>
                <a:latin typeface="Times New Roman" pitchFamily="18" charset="0"/>
                <a:cs typeface="Times New Roman" pitchFamily="18" charset="0"/>
              </a:rPr>
              <a:t>T</a:t>
            </a:r>
            <a:r>
              <a:rPr lang="en-US" b="1" baseline="-25000" dirty="0" err="1" smtClean="0">
                <a:solidFill>
                  <a:srgbClr val="7030A0"/>
                </a:solidFill>
                <a:latin typeface="Times New Roman" pitchFamily="18" charset="0"/>
                <a:cs typeface="Times New Roman" pitchFamily="18" charset="0"/>
              </a:rPr>
              <a:t>f</a:t>
            </a:r>
            <a:r>
              <a:rPr lang="en-US" b="1" dirty="0" smtClean="0">
                <a:solidFill>
                  <a:srgbClr val="7030A0"/>
                </a:solidFill>
                <a:latin typeface="Times New Roman" pitchFamily="18" charset="0"/>
                <a:cs typeface="Times New Roman" pitchFamily="18" charset="0"/>
              </a:rPr>
              <a:t>)</a:t>
            </a:r>
            <a:endParaRPr lang="en-US" dirty="0">
              <a:solidFill>
                <a:srgbClr val="7030A0"/>
              </a:solidFill>
              <a:latin typeface="Times New Roman" pitchFamily="18" charset="0"/>
              <a:cs typeface="Times New Roman" pitchFamily="18" charset="0"/>
            </a:endParaRPr>
          </a:p>
        </p:txBody>
      </p:sp>
      <p:sp>
        <p:nvSpPr>
          <p:cNvPr id="4" name="Rectangle 3"/>
          <p:cNvSpPr/>
          <p:nvPr/>
        </p:nvSpPr>
        <p:spPr>
          <a:xfrm>
            <a:off x="914400" y="1716375"/>
            <a:ext cx="5562600" cy="2169825"/>
          </a:xfrm>
          <a:prstGeom prst="rect">
            <a:avLst/>
          </a:prstGeom>
        </p:spPr>
        <p:txBody>
          <a:bodyPr wrap="square">
            <a:spAutoFit/>
          </a:bodyPr>
          <a:lstStyle/>
          <a:p>
            <a:pPr lvl="1" algn="just">
              <a:lnSpc>
                <a:spcPct val="150000"/>
              </a:lnSpc>
              <a:buFont typeface="Wingdings" pitchFamily="2" charset="2"/>
              <a:buChar char="Ø"/>
            </a:pPr>
            <a:r>
              <a:rPr lang="en-US" dirty="0" smtClean="0">
                <a:latin typeface="Times New Roman" pitchFamily="18" charset="0"/>
                <a:cs typeface="Times New Roman" pitchFamily="18" charset="0"/>
              </a:rPr>
              <a:t>Q is the heat transfer per unit time</a:t>
            </a:r>
          </a:p>
          <a:p>
            <a:pPr lvl="1" algn="just">
              <a:lnSpc>
                <a:spcPct val="150000"/>
              </a:lnSpc>
              <a:buFont typeface="Wingdings" pitchFamily="2" charset="2"/>
              <a:buChar char="Ø"/>
            </a:pPr>
            <a:r>
              <a:rPr lang="en-US" dirty="0" err="1" smtClean="0">
                <a:latin typeface="Times New Roman" pitchFamily="18" charset="0"/>
                <a:cs typeface="Times New Roman" pitchFamily="18" charset="0"/>
              </a:rPr>
              <a:t>h</a:t>
            </a:r>
            <a:r>
              <a:rPr lang="en-US" baseline="-25000" dirty="0" err="1" smtClean="0">
                <a:latin typeface="Times New Roman" pitchFamily="18" charset="0"/>
                <a:cs typeface="Times New Roman" pitchFamily="18" charset="0"/>
              </a:rPr>
              <a:t>c</a:t>
            </a:r>
            <a:r>
              <a:rPr lang="en-US" dirty="0" smtClean="0">
                <a:latin typeface="Times New Roman" pitchFamily="18" charset="0"/>
                <a:cs typeface="Times New Roman" pitchFamily="18" charset="0"/>
              </a:rPr>
              <a:t> is the coefficient of convective heat transfer</a:t>
            </a:r>
          </a:p>
          <a:p>
            <a:pPr lvl="1" algn="just">
              <a:lnSpc>
                <a:spcPct val="150000"/>
              </a:lnSpc>
              <a:buFont typeface="Wingdings" pitchFamily="2" charset="2"/>
              <a:buChar char="Ø"/>
            </a:pPr>
            <a:r>
              <a:rPr lang="en-US" dirty="0" smtClean="0">
                <a:latin typeface="Times New Roman" pitchFamily="18" charset="0"/>
                <a:cs typeface="Times New Roman" pitchFamily="18" charset="0"/>
              </a:rPr>
              <a:t>A is the area of heat transfer</a:t>
            </a:r>
          </a:p>
          <a:p>
            <a:pPr lvl="1" algn="just">
              <a:lnSpc>
                <a:spcPct val="150000"/>
              </a:lnSpc>
              <a:buFont typeface="Wingdings" pitchFamily="2" charset="2"/>
              <a:buChar char="Ø"/>
            </a:pPr>
            <a:r>
              <a:rPr lang="en-US" dirty="0" smtClean="0">
                <a:latin typeface="Times New Roman" pitchFamily="18" charset="0"/>
                <a:cs typeface="Times New Roman" pitchFamily="18" charset="0"/>
              </a:rPr>
              <a:t>T</a:t>
            </a:r>
            <a:r>
              <a:rPr lang="en-US" baseline="-25000" dirty="0" smtClean="0">
                <a:latin typeface="Times New Roman" pitchFamily="18" charset="0"/>
                <a:cs typeface="Times New Roman" pitchFamily="18" charset="0"/>
              </a:rPr>
              <a:t>s</a:t>
            </a:r>
            <a:r>
              <a:rPr lang="en-US" dirty="0" smtClean="0">
                <a:latin typeface="Times New Roman" pitchFamily="18" charset="0"/>
                <a:cs typeface="Times New Roman" pitchFamily="18" charset="0"/>
              </a:rPr>
              <a:t> is the surface temperature</a:t>
            </a:r>
          </a:p>
          <a:p>
            <a:pPr lvl="1" algn="just">
              <a:lnSpc>
                <a:spcPct val="150000"/>
              </a:lnSpc>
              <a:buFont typeface="Wingdings" pitchFamily="2" charset="2"/>
              <a:buChar char="Ø"/>
            </a:pPr>
            <a:r>
              <a:rPr lang="en-US" dirty="0" err="1" smtClean="0">
                <a:latin typeface="Times New Roman" pitchFamily="18" charset="0"/>
                <a:cs typeface="Times New Roman" pitchFamily="18" charset="0"/>
              </a:rPr>
              <a:t>T</a:t>
            </a:r>
            <a:r>
              <a:rPr lang="en-US" baseline="-25000" dirty="0" err="1" smtClean="0">
                <a:latin typeface="Times New Roman" pitchFamily="18" charset="0"/>
                <a:cs typeface="Times New Roman" pitchFamily="18" charset="0"/>
              </a:rPr>
              <a:t>f</a:t>
            </a:r>
            <a:r>
              <a:rPr lang="en-US" dirty="0" smtClean="0">
                <a:latin typeface="Times New Roman" pitchFamily="18" charset="0"/>
                <a:cs typeface="Times New Roman" pitchFamily="18" charset="0"/>
              </a:rPr>
              <a:t> is the fluid temperature</a:t>
            </a:r>
            <a:endParaRPr lang="en-US" dirty="0">
              <a:latin typeface="Times New Roman" pitchFamily="18" charset="0"/>
              <a:cs typeface="Times New Roman" pitchFamily="18" charset="0"/>
            </a:endParaRPr>
          </a:p>
        </p:txBody>
      </p:sp>
      <p:sp>
        <p:nvSpPr>
          <p:cNvPr id="5" name="TextBox 4"/>
          <p:cNvSpPr txBox="1"/>
          <p:nvPr/>
        </p:nvSpPr>
        <p:spPr>
          <a:xfrm>
            <a:off x="685800" y="1524000"/>
            <a:ext cx="857927" cy="369332"/>
          </a:xfrm>
          <a:prstGeom prst="rect">
            <a:avLst/>
          </a:prstGeom>
          <a:noFill/>
        </p:spPr>
        <p:txBody>
          <a:bodyPr wrap="none" rtlCol="0">
            <a:spAutoFit/>
          </a:bodyPr>
          <a:lstStyle/>
          <a:p>
            <a:r>
              <a:rPr lang="en-US" dirty="0" smtClean="0">
                <a:latin typeface="Times New Roman" pitchFamily="18" charset="0"/>
                <a:cs typeface="Times New Roman" pitchFamily="18" charset="0"/>
              </a:rPr>
              <a:t>Where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04800"/>
            <a:ext cx="8458200" cy="3462486"/>
          </a:xfrm>
          <a:prstGeom prst="rect">
            <a:avLst/>
          </a:prstGeom>
        </p:spPr>
        <p:txBody>
          <a:bodyPr wrap="square">
            <a:spAutoFit/>
          </a:bodyPr>
          <a:lstStyle/>
          <a:p>
            <a:pPr algn="just">
              <a:lnSpc>
                <a:spcPct val="150000"/>
              </a:lnSpc>
            </a:pPr>
            <a:r>
              <a:rPr lang="en-US" sz="2000" b="1" dirty="0" smtClean="0">
                <a:solidFill>
                  <a:schemeClr val="accent2"/>
                </a:solidFill>
                <a:latin typeface="Times New Roman" pitchFamily="18" charset="0"/>
                <a:cs typeface="Times New Roman" pitchFamily="18" charset="0"/>
              </a:rPr>
              <a:t>Radiation </a:t>
            </a:r>
          </a:p>
          <a:p>
            <a:pPr marL="342900" indent="-342900" algn="just">
              <a:lnSpc>
                <a:spcPct val="150000"/>
              </a:lnSpc>
              <a:buFont typeface="Wingdings" pitchFamily="2" charset="2"/>
              <a:buChar char="Ø"/>
            </a:pPr>
            <a:r>
              <a:rPr lang="en-US" dirty="0" smtClean="0">
                <a:latin typeface="Times New Roman" pitchFamily="18" charset="0"/>
                <a:cs typeface="Times New Roman" pitchFamily="18" charset="0"/>
              </a:rPr>
              <a:t>It is the emission of electromagnetic radiation. </a:t>
            </a:r>
          </a:p>
          <a:p>
            <a:pPr marL="342900" indent="-342900" algn="just">
              <a:lnSpc>
                <a:spcPct val="150000"/>
              </a:lnSpc>
              <a:buFont typeface="Wingdings" pitchFamily="2" charset="2"/>
              <a:buChar char="Ø"/>
            </a:pPr>
            <a:r>
              <a:rPr lang="en-US" dirty="0" smtClean="0">
                <a:latin typeface="Times New Roman" pitchFamily="18" charset="0"/>
                <a:cs typeface="Times New Roman" pitchFamily="18" charset="0"/>
              </a:rPr>
              <a:t>While it occurs through a medium, it does not require one. For example, it’s warm outside on a sunny day because solar radiation crosses space and heats the atmosphere. </a:t>
            </a:r>
          </a:p>
          <a:p>
            <a:pPr marL="342900" indent="-342900" algn="just">
              <a:lnSpc>
                <a:spcPct val="150000"/>
              </a:lnSpc>
              <a:buFont typeface="Wingdings" pitchFamily="2" charset="2"/>
              <a:buChar char="Ø"/>
            </a:pPr>
            <a:r>
              <a:rPr lang="en-US" dirty="0" smtClean="0">
                <a:latin typeface="Times New Roman" pitchFamily="18" charset="0"/>
                <a:cs typeface="Times New Roman" pitchFamily="18" charset="0"/>
              </a:rPr>
              <a:t>The burner element of a stove also emits radiation. However, some heat from a burner comes from conduction between the hot element and a metal pan. Most real-life processes involve multiple forms of heat transfer.</a:t>
            </a:r>
            <a:endParaRPr lang="en-US" dirty="0">
              <a:latin typeface="Times New Roman" pitchFamily="18" charset="0"/>
              <a:cs typeface="Times New Roman" pitchFamily="18" charset="0"/>
            </a:endParaRPr>
          </a:p>
        </p:txBody>
      </p:sp>
      <p:sp>
        <p:nvSpPr>
          <p:cNvPr id="3" name="Rectangle 2"/>
          <p:cNvSpPr/>
          <p:nvPr/>
        </p:nvSpPr>
        <p:spPr>
          <a:xfrm>
            <a:off x="304800" y="3733800"/>
            <a:ext cx="8534400" cy="2585323"/>
          </a:xfrm>
          <a:prstGeom prst="rect">
            <a:avLst/>
          </a:prstGeom>
        </p:spPr>
        <p:txBody>
          <a:bodyPr wrap="square">
            <a:spAutoFit/>
          </a:bodyPr>
          <a:lstStyle/>
          <a:p>
            <a:pPr>
              <a:lnSpc>
                <a:spcPct val="150000"/>
              </a:lnSpc>
            </a:pPr>
            <a:r>
              <a:rPr lang="en-US" b="1" dirty="0" smtClean="0">
                <a:solidFill>
                  <a:schemeClr val="accent2"/>
                </a:solidFill>
                <a:latin typeface="Times New Roman" pitchFamily="18" charset="0"/>
                <a:cs typeface="Times New Roman" pitchFamily="18" charset="0"/>
              </a:rPr>
              <a:t>Examples of Radiation</a:t>
            </a:r>
          </a:p>
          <a:p>
            <a:pPr>
              <a:lnSpc>
                <a:spcPct val="150000"/>
              </a:lnSpc>
            </a:pPr>
            <a:r>
              <a:rPr lang="en-US" dirty="0" smtClean="0">
                <a:latin typeface="Times New Roman" pitchFamily="18" charset="0"/>
                <a:cs typeface="Times New Roman" pitchFamily="18" charset="0"/>
              </a:rPr>
              <a:t>There are many examples of radiation:</a:t>
            </a:r>
          </a:p>
          <a:p>
            <a:pPr lvl="1">
              <a:lnSpc>
                <a:spcPct val="150000"/>
              </a:lnSpc>
              <a:buFont typeface="Wingdings" pitchFamily="2" charset="2"/>
              <a:buChar char="Ø"/>
            </a:pPr>
            <a:r>
              <a:rPr lang="en-US" dirty="0" smtClean="0">
                <a:latin typeface="Times New Roman" pitchFamily="18" charset="0"/>
                <a:cs typeface="Times New Roman" pitchFamily="18" charset="0"/>
              </a:rPr>
              <a:t>A microwave oven emits microwave radiation, which increases the thermal energy in food</a:t>
            </a:r>
          </a:p>
          <a:p>
            <a:pPr lvl="1">
              <a:lnSpc>
                <a:spcPct val="150000"/>
              </a:lnSpc>
              <a:buFont typeface="Wingdings" pitchFamily="2" charset="2"/>
              <a:buChar char="Ø"/>
            </a:pPr>
            <a:r>
              <a:rPr lang="en-US" dirty="0" smtClean="0">
                <a:latin typeface="Times New Roman" pitchFamily="18" charset="0"/>
                <a:cs typeface="Times New Roman" pitchFamily="18" charset="0"/>
              </a:rPr>
              <a:t>The Sun emits light (including ultraviolet radiation) and heat</a:t>
            </a:r>
          </a:p>
          <a:p>
            <a:pPr lvl="1">
              <a:lnSpc>
                <a:spcPct val="150000"/>
              </a:lnSpc>
              <a:buFont typeface="Wingdings" pitchFamily="2" charset="2"/>
              <a:buChar char="Ø"/>
            </a:pPr>
            <a:r>
              <a:rPr lang="en-US" dirty="0" smtClean="0">
                <a:latin typeface="Times New Roman" pitchFamily="18" charset="0"/>
                <a:cs typeface="Times New Roman" pitchFamily="18" charset="0"/>
              </a:rPr>
              <a:t>Uranium-238 emits alpha radiation as it decays into thorium-234</a:t>
            </a:r>
            <a:endParaRPr lang="en-US"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2342308" cy="400110"/>
          </a:xfrm>
          <a:prstGeom prst="rect">
            <a:avLst/>
          </a:prstGeom>
        </p:spPr>
        <p:txBody>
          <a:bodyPr wrap="none">
            <a:spAutoFit/>
          </a:bodyPr>
          <a:lstStyle/>
          <a:p>
            <a:r>
              <a:rPr lang="en-US" sz="2000" b="1" dirty="0" smtClean="0">
                <a:solidFill>
                  <a:schemeClr val="accent2"/>
                </a:solidFill>
                <a:latin typeface="Times New Roman" pitchFamily="18" charset="0"/>
                <a:cs typeface="Times New Roman" pitchFamily="18" charset="0"/>
              </a:rPr>
              <a:t>Radiation Equation</a:t>
            </a:r>
            <a:endParaRPr lang="en-US" sz="2000" b="1" dirty="0">
              <a:solidFill>
                <a:schemeClr val="accent2"/>
              </a:solidFill>
              <a:latin typeface="Times New Roman" pitchFamily="18" charset="0"/>
              <a:cs typeface="Times New Roman" pitchFamily="18" charset="0"/>
            </a:endParaRPr>
          </a:p>
        </p:txBody>
      </p:sp>
      <p:sp>
        <p:nvSpPr>
          <p:cNvPr id="3" name="Rectangle 2"/>
          <p:cNvSpPr/>
          <p:nvPr/>
        </p:nvSpPr>
        <p:spPr>
          <a:xfrm>
            <a:off x="1752600" y="1066800"/>
            <a:ext cx="2350323" cy="369332"/>
          </a:xfrm>
          <a:prstGeom prst="rect">
            <a:avLst/>
          </a:prstGeom>
        </p:spPr>
        <p:txBody>
          <a:bodyPr wrap="none">
            <a:spAutoFit/>
          </a:bodyPr>
          <a:lstStyle/>
          <a:p>
            <a:r>
              <a:rPr lang="pt-BR" b="1" dirty="0" smtClean="0">
                <a:latin typeface="Times New Roman" pitchFamily="18" charset="0"/>
                <a:cs typeface="Times New Roman" pitchFamily="18" charset="0"/>
              </a:rPr>
              <a:t>P = e ∙ σ ∙ A· (Tr – Tc)</a:t>
            </a:r>
            <a:r>
              <a:rPr lang="pt-BR" b="1" baseline="30000" dirty="0" smtClean="0">
                <a:latin typeface="Times New Roman" pitchFamily="18" charset="0"/>
                <a:cs typeface="Times New Roman" pitchFamily="18" charset="0"/>
              </a:rPr>
              <a:t>4</a:t>
            </a:r>
            <a:endParaRPr lang="en-US" dirty="0">
              <a:latin typeface="Times New Roman" pitchFamily="18" charset="0"/>
              <a:cs typeface="Times New Roman" pitchFamily="18" charset="0"/>
            </a:endParaRPr>
          </a:p>
        </p:txBody>
      </p:sp>
      <p:sp>
        <p:nvSpPr>
          <p:cNvPr id="4" name="Rectangle 3"/>
          <p:cNvSpPr/>
          <p:nvPr/>
        </p:nvSpPr>
        <p:spPr>
          <a:xfrm>
            <a:off x="457200" y="1910477"/>
            <a:ext cx="8305800" cy="2585323"/>
          </a:xfrm>
          <a:prstGeom prst="rect">
            <a:avLst/>
          </a:prstGeom>
        </p:spPr>
        <p:txBody>
          <a:bodyPr wrap="square">
            <a:spAutoFit/>
          </a:bodyPr>
          <a:lstStyle/>
          <a:p>
            <a:pPr lvl="2" algn="just">
              <a:lnSpc>
                <a:spcPct val="150000"/>
              </a:lnSpc>
              <a:buFont typeface="Wingdings" pitchFamily="2" charset="2"/>
              <a:buChar char="Ø"/>
            </a:pPr>
            <a:r>
              <a:rPr lang="en-US" dirty="0" smtClean="0">
                <a:latin typeface="Times New Roman" pitchFamily="18" charset="0"/>
                <a:cs typeface="Times New Roman" pitchFamily="18" charset="0"/>
              </a:rPr>
              <a:t> P is the net power of radiation</a:t>
            </a:r>
          </a:p>
          <a:p>
            <a:pPr lvl="2" algn="just">
              <a:lnSpc>
                <a:spcPct val="150000"/>
              </a:lnSpc>
              <a:buFont typeface="Wingdings" pitchFamily="2" charset="2"/>
              <a:buChar char="Ø"/>
            </a:pPr>
            <a:r>
              <a:rPr lang="en-US" dirty="0" smtClean="0">
                <a:latin typeface="Times New Roman" pitchFamily="18" charset="0"/>
                <a:cs typeface="Times New Roman" pitchFamily="18" charset="0"/>
              </a:rPr>
              <a:t>A is the area of radiation</a:t>
            </a:r>
          </a:p>
          <a:p>
            <a:pPr lvl="2" algn="just">
              <a:lnSpc>
                <a:spcPct val="150000"/>
              </a:lnSpc>
              <a:buFont typeface="Wingdings" pitchFamily="2" charset="2"/>
              <a:buChar char="Ø"/>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a:t>
            </a:r>
            <a:r>
              <a:rPr lang="en-US" dirty="0" smtClean="0">
                <a:latin typeface="Times New Roman" pitchFamily="18" charset="0"/>
                <a:cs typeface="Times New Roman" pitchFamily="18" charset="0"/>
              </a:rPr>
              <a:t> is the radiator temperature</a:t>
            </a:r>
          </a:p>
          <a:p>
            <a:pPr lvl="2" algn="just">
              <a:lnSpc>
                <a:spcPct val="150000"/>
              </a:lnSpc>
              <a:buFont typeface="Wingdings" pitchFamily="2" charset="2"/>
              <a:buChar char="Ø"/>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Tc</a:t>
            </a:r>
            <a:r>
              <a:rPr lang="en-US" dirty="0" smtClean="0">
                <a:latin typeface="Times New Roman" pitchFamily="18" charset="0"/>
                <a:cs typeface="Times New Roman" pitchFamily="18" charset="0"/>
              </a:rPr>
              <a:t> is the surrounding temperature</a:t>
            </a:r>
          </a:p>
          <a:p>
            <a:pPr lvl="2" algn="just">
              <a:lnSpc>
                <a:spcPct val="150000"/>
              </a:lnSpc>
              <a:buFont typeface="Wingdings" pitchFamily="2" charset="2"/>
              <a:buChar char="Ø"/>
            </a:pPr>
            <a:r>
              <a:rPr lang="en-US" dirty="0" smtClean="0">
                <a:latin typeface="Times New Roman" pitchFamily="18" charset="0"/>
                <a:cs typeface="Times New Roman" pitchFamily="18" charset="0"/>
              </a:rPr>
              <a:t> e is emissivity</a:t>
            </a:r>
          </a:p>
          <a:p>
            <a:pPr lvl="2" algn="just">
              <a:lnSpc>
                <a:spcPct val="150000"/>
              </a:lnSpc>
              <a:buFont typeface="Wingdings" pitchFamily="2" charset="2"/>
              <a:buChar char="Ø"/>
            </a:pPr>
            <a:r>
              <a:rPr lang="en-US" dirty="0" smtClean="0">
                <a:latin typeface="Times New Roman" pitchFamily="18" charset="0"/>
                <a:cs typeface="Times New Roman" pitchFamily="18" charset="0"/>
              </a:rPr>
              <a:t> σ is Stefan’s constant (σ = 5.67 × 10</a:t>
            </a:r>
            <a:r>
              <a:rPr lang="en-US" baseline="30000" dirty="0" smtClean="0">
                <a:latin typeface="Times New Roman" pitchFamily="18" charset="0"/>
                <a:cs typeface="Times New Roman" pitchFamily="18" charset="0"/>
              </a:rPr>
              <a:t>-8</a:t>
            </a:r>
            <a:r>
              <a:rPr lang="en-US" dirty="0" smtClean="0">
                <a:latin typeface="Times New Roman" pitchFamily="18" charset="0"/>
                <a:cs typeface="Times New Roman" pitchFamily="18" charset="0"/>
              </a:rPr>
              <a:t>Wm</a:t>
            </a:r>
            <a:r>
              <a:rPr lang="en-US" baseline="30000"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K</a:t>
            </a:r>
            <a:r>
              <a:rPr lang="en-US" baseline="30000" dirty="0" smtClean="0">
                <a:latin typeface="Times New Roman" pitchFamily="18" charset="0"/>
                <a:cs typeface="Times New Roman" pitchFamily="18" charset="0"/>
              </a:rPr>
              <a:t>-4</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
        <p:nvSpPr>
          <p:cNvPr id="5" name="TextBox 4"/>
          <p:cNvSpPr txBox="1"/>
          <p:nvPr/>
        </p:nvSpPr>
        <p:spPr>
          <a:xfrm>
            <a:off x="609600" y="1676400"/>
            <a:ext cx="800219" cy="369332"/>
          </a:xfrm>
          <a:prstGeom prst="rect">
            <a:avLst/>
          </a:prstGeom>
          <a:noFill/>
        </p:spPr>
        <p:txBody>
          <a:bodyPr wrap="none" rtlCol="0">
            <a:spAutoFit/>
          </a:bodyPr>
          <a:lstStyle/>
          <a:p>
            <a:r>
              <a:rPr lang="en-US" dirty="0" smtClean="0">
                <a:latin typeface="Times New Roman" pitchFamily="18" charset="0"/>
                <a:cs typeface="Times New Roman" pitchFamily="18" charset="0"/>
              </a:rPr>
              <a:t>Where</a:t>
            </a:r>
            <a:endParaRPr lang="en-US"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81000"/>
            <a:ext cx="3676006" cy="498663"/>
          </a:xfrm>
          <a:prstGeom prst="rect">
            <a:avLst/>
          </a:prstGeom>
        </p:spPr>
        <p:txBody>
          <a:bodyPr wrap="none">
            <a:spAutoFit/>
          </a:bodyPr>
          <a:lstStyle/>
          <a:p>
            <a:pPr lvl="1" algn="just">
              <a:lnSpc>
                <a:spcPct val="150000"/>
              </a:lnSpc>
            </a:pPr>
            <a:r>
              <a:rPr lang="en-US" sz="2000" b="1" dirty="0" smtClean="0">
                <a:solidFill>
                  <a:schemeClr val="accent2"/>
                </a:solidFill>
                <a:latin typeface="Times New Roman" pitchFamily="18" charset="0"/>
                <a:cs typeface="Times New Roman" pitchFamily="18" charset="0"/>
              </a:rPr>
              <a:t>Methods of electric heating </a:t>
            </a:r>
          </a:p>
        </p:txBody>
      </p:sp>
      <p:sp>
        <p:nvSpPr>
          <p:cNvPr id="3" name="Rectangle 2"/>
          <p:cNvSpPr/>
          <p:nvPr/>
        </p:nvSpPr>
        <p:spPr>
          <a:xfrm>
            <a:off x="381000" y="990600"/>
            <a:ext cx="8305800" cy="2585323"/>
          </a:xfrm>
          <a:prstGeom prst="rect">
            <a:avLst/>
          </a:prstGeom>
        </p:spPr>
        <p:txBody>
          <a:bodyPr wrap="square">
            <a:spAutoFit/>
          </a:bodyPr>
          <a:lstStyle/>
          <a:p>
            <a:pPr algn="just" fontAlgn="base">
              <a:lnSpc>
                <a:spcPct val="150000"/>
              </a:lnSpc>
              <a:buFont typeface="Wingdings" pitchFamily="2" charset="2"/>
              <a:buChar char="v"/>
            </a:pPr>
            <a:r>
              <a:rPr lang="en-US" dirty="0" smtClean="0">
                <a:latin typeface="Times New Roman" pitchFamily="18" charset="0"/>
                <a:cs typeface="Times New Roman" pitchFamily="18" charset="0"/>
              </a:rPr>
              <a:t>In electric heating there are various methods by which heat can be produced, the heat can be produced by passing the current through resistance or by initiating an arc between two current-carrying electrodes or by using the principle of induction or by using dielectric heating, etc. </a:t>
            </a:r>
          </a:p>
          <a:p>
            <a:pPr algn="just" fontAlgn="base">
              <a:lnSpc>
                <a:spcPct val="150000"/>
              </a:lnSpc>
              <a:buFont typeface="Wingdings" pitchFamily="2" charset="2"/>
              <a:buChar char="v"/>
            </a:pPr>
            <a:r>
              <a:rPr lang="en-US" dirty="0" smtClean="0">
                <a:latin typeface="Times New Roman" pitchFamily="18" charset="0"/>
                <a:cs typeface="Times New Roman" pitchFamily="18" charset="0"/>
              </a:rPr>
              <a:t>Bombardment by some high energy particles like α, β, γ, and x-rays or accelerating ions can produce heat on a surface.</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422</TotalTime>
  <Words>751</Words>
  <Application>Microsoft Office PowerPoint</Application>
  <PresentationFormat>On-screen Show (4:3)</PresentationFormat>
  <Paragraphs>174</Paragraphs>
  <Slides>16</Slides>
  <Notes>7</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Aspect</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35</cp:revision>
  <dcterms:created xsi:type="dcterms:W3CDTF">2006-08-16T00:00:00Z</dcterms:created>
  <dcterms:modified xsi:type="dcterms:W3CDTF">2023-08-24T06:20:02Z</dcterms:modified>
</cp:coreProperties>
</file>