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7.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8.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9.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10.xml" ContentType="application/vnd.openxmlformats-officedocument.theme+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1.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theme/theme12.xml" ContentType="application/vnd.openxmlformats-officedocument.theme+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theme/theme13.xml" ContentType="application/vnd.openxmlformats-officedocument.theme+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theme/theme14.xml" ContentType="application/vnd.openxmlformats-officedocument.theme+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theme/theme15.xml" ContentType="application/vnd.openxmlformats-officedocument.theme+xml"/>
  <Override PartName="/ppt/theme/theme1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73" r:id="rId2"/>
    <p:sldMasterId id="2147483686" r:id="rId3"/>
    <p:sldMasterId id="2147483699" r:id="rId4"/>
    <p:sldMasterId id="2147483712" r:id="rId5"/>
    <p:sldMasterId id="2147483725" r:id="rId6"/>
    <p:sldMasterId id="2147483738" r:id="rId7"/>
    <p:sldMasterId id="2147483751" r:id="rId8"/>
    <p:sldMasterId id="2147483764" r:id="rId9"/>
    <p:sldMasterId id="2147483777" r:id="rId10"/>
    <p:sldMasterId id="2147483790" r:id="rId11"/>
    <p:sldMasterId id="2147483803" r:id="rId12"/>
    <p:sldMasterId id="2147483816" r:id="rId13"/>
    <p:sldMasterId id="2147483829" r:id="rId14"/>
    <p:sldMasterId id="2147483842" r:id="rId15"/>
  </p:sldMasterIdLst>
  <p:notesMasterIdLst>
    <p:notesMasterId r:id="rId30"/>
  </p:notesMasterIdLst>
  <p:sldIdLst>
    <p:sldId id="312" r:id="rId16"/>
    <p:sldId id="315" r:id="rId17"/>
    <p:sldId id="318" r:id="rId18"/>
    <p:sldId id="321" r:id="rId19"/>
    <p:sldId id="324" r:id="rId20"/>
    <p:sldId id="327" r:id="rId21"/>
    <p:sldId id="330" r:id="rId22"/>
    <p:sldId id="333" r:id="rId23"/>
    <p:sldId id="336" r:id="rId24"/>
    <p:sldId id="339" r:id="rId25"/>
    <p:sldId id="342" r:id="rId26"/>
    <p:sldId id="345" r:id="rId27"/>
    <p:sldId id="348" r:id="rId28"/>
    <p:sldId id="351" r:id="rId29"/>
  </p:sldIdLst>
  <p:sldSz cx="18288000" cy="10287000"/>
  <p:notesSz cx="6858000" cy="9144000"/>
  <p:embeddedFontLst>
    <p:embeddedFont>
      <p:font typeface="Cambria" panose="02040503050406030204" pitchFamily="18" charset="0"/>
      <p:regular r:id="rId31"/>
      <p:bold r:id="rId32"/>
      <p:italic r:id="rId33"/>
      <p:boldItalic r:id="rId34"/>
    </p:embeddedFont>
    <p:embeddedFont>
      <p:font typeface="Canva Sans Bold" panose="020B0604020202020204" charset="0"/>
      <p:bold r:id="rId35"/>
    </p:embeddedFont>
    <p:embeddedFont>
      <p:font typeface="PT Serif" panose="020A0603040505020204" pitchFamily="18" charset="0"/>
      <p:regular r:id="rId36"/>
      <p:bold r:id="rId37"/>
      <p:italic r:id="rId38"/>
      <p:boldItalic r:id="rId39"/>
    </p:embeddedFont>
    <p:embeddedFont>
      <p:font typeface="Roboto" panose="02000000000000000000" pitchFamily="2" charset="0"/>
      <p:regular r:id="rId40"/>
      <p:bold r:id="rId41"/>
      <p:italic r:id="rId42"/>
      <p:boldItalic r:id="rId43"/>
    </p:embeddedFont>
    <p:embeddedFont>
      <p:font typeface="Roboto Bold" panose="02000000000000000000" charset="0"/>
      <p:regular r:id="rId44"/>
      <p:bold r:id="rId45"/>
    </p:embeddedFont>
  </p:embeddedFontLst>
  <p:custDataLst>
    <p:tags r:id="rId4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autoAdjust="0"/>
    <p:restoredTop sz="88105" autoAdjust="0"/>
  </p:normalViewPr>
  <p:slideViewPr>
    <p:cSldViewPr>
      <p:cViewPr varScale="1">
        <p:scale>
          <a:sx n="46" d="100"/>
          <a:sy n="46" d="100"/>
        </p:scale>
        <p:origin x="1114"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3.xml"/><Relationship Id="rId26" Type="http://schemas.openxmlformats.org/officeDocument/2006/relationships/slide" Target="slides/slide11.xml"/><Relationship Id="rId39" Type="http://schemas.openxmlformats.org/officeDocument/2006/relationships/font" Target="fonts/font9.fntdata"/><Relationship Id="rId21" Type="http://schemas.openxmlformats.org/officeDocument/2006/relationships/slide" Target="slides/slide6.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1.xml"/><Relationship Id="rId29" Type="http://schemas.openxmlformats.org/officeDocument/2006/relationships/slide" Target="slides/slide14.xml"/><Relationship Id="rId11" Type="http://schemas.openxmlformats.org/officeDocument/2006/relationships/slideMaster" Target="slideMasters/slideMaster11.xml"/><Relationship Id="rId24" Type="http://schemas.openxmlformats.org/officeDocument/2006/relationships/slide" Target="slides/slide9.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font" Target="fonts/font15.fntdata"/><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8.xml"/><Relationship Id="rId28" Type="http://schemas.openxmlformats.org/officeDocument/2006/relationships/slide" Target="slides/slide13.xml"/><Relationship Id="rId36" Type="http://schemas.openxmlformats.org/officeDocument/2006/relationships/font" Target="fonts/font6.fntdata"/><Relationship Id="rId49" Type="http://schemas.openxmlformats.org/officeDocument/2006/relationships/theme" Target="theme/theme1.xml"/><Relationship Id="rId10" Type="http://schemas.openxmlformats.org/officeDocument/2006/relationships/slideMaster" Target="slideMasters/slideMaster10.xml"/><Relationship Id="rId19" Type="http://schemas.openxmlformats.org/officeDocument/2006/relationships/slide" Target="slides/slide4.xml"/><Relationship Id="rId31" Type="http://schemas.openxmlformats.org/officeDocument/2006/relationships/font" Target="fonts/font1.fntdata"/><Relationship Id="rId44" Type="http://schemas.openxmlformats.org/officeDocument/2006/relationships/font" Target="fonts/font14.fntdata"/><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7.xml"/><Relationship Id="rId27" Type="http://schemas.openxmlformats.org/officeDocument/2006/relationships/slide" Target="slides/slide12.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viewProps" Target="viewProps.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2.xml"/><Relationship Id="rId25" Type="http://schemas.openxmlformats.org/officeDocument/2006/relationships/slide" Target="slides/slide10.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tags" Target="tags/tag1.xml"/><Relationship Id="rId20" Type="http://schemas.openxmlformats.org/officeDocument/2006/relationships/slide" Target="slides/slide5.xml"/><Relationship Id="rId41"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86D1B1-907A-F846-96FA-8A44376D60CE}" type="doc">
      <dgm:prSet loTypeId="urn:microsoft.com/office/officeart/2008/layout/VerticalCurvedList" loCatId="" qsTypeId="urn:microsoft.com/office/officeart/2005/8/quickstyle/simple3" qsCatId="simple" csTypeId="urn:microsoft.com/office/officeart/2005/8/colors/colorful4" csCatId="colorful" phldr="1"/>
      <dgm:spPr/>
      <dgm:t>
        <a:bodyPr/>
        <a:lstStyle/>
        <a:p>
          <a:endParaRPr lang="en-US"/>
        </a:p>
      </dgm:t>
    </dgm:pt>
    <dgm:pt modelId="{E6258A04-CD7E-B246-BD0A-81CE3989C6C7}" type="parTrans" cxnId="{38BE452C-48D4-4645-BB19-A0B43F9256AD}">
      <dgm:prSet/>
      <dgm:spPr/>
      <dgm:t>
        <a:bodyPr/>
        <a:lstStyle/>
        <a:p>
          <a:endParaRPr lang="en-US" b="0" cap="none" spc="0">
            <a:ln w="0"/>
            <a:solidFill>
              <a:srgbClr val="C00000"/>
            </a:solidFill>
            <a:effectLst>
              <a:outerShdw blurRad="38100" dist="25400" dir="5400000" algn="ctr" rotWithShape="0">
                <a:srgbClr val="6E747A">
                  <a:alpha val="43000"/>
                </a:srgbClr>
              </a:outerShdw>
            </a:effectLst>
          </a:endParaRPr>
        </a:p>
      </dgm:t>
    </dgm:pt>
    <dgm:pt modelId="{41E5D063-4F6E-1242-92B0-EECEF1DA40B5}">
      <dgm:prSet phldrT="[Text]" custT="1"/>
      <dgm:spPr>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scene3d>
          <a:camera prst="orthographicFront"/>
          <a:lightRig rig="flat" dir="t"/>
        </a:scene3d>
        <a:sp3d prstMaterial="dkEdge">
          <a:bevelT w="8200" h="38100"/>
        </a:sp3d>
      </dgm:spPr>
      <dgm:t>
        <a:bodyPr/>
        <a:lstStyle/>
        <a:p>
          <a:r>
            <a:rPr lang="en-US" sz="4000" b="0" cap="none" spc="0">
              <a:ln w="0"/>
              <a:effectLst>
                <a:outerShdw blurRad="38100" dist="25400" dir="5400000" algn="ctr" rotWithShape="0">
                  <a:srgbClr val="6E747A">
                    <a:alpha val="43000"/>
                  </a:srgbClr>
                </a:outerShdw>
              </a:effectLst>
            </a:rPr>
            <a:t>Driving sustained Employment</a:t>
          </a:r>
        </a:p>
      </dgm:t>
    </dgm:pt>
    <dgm:pt modelId="{55A569B0-F65F-0F4D-A668-96B0FF898AB1}" type="sibTrans" cxnId="{38BE452C-48D4-4645-BB19-A0B43F9256AD}">
      <dgm:prSet/>
      <dgm:spPr>
        <a:noFill/>
        <a:ln w="25400" cap="flat" cmpd="sng" algn="ctr">
          <a:solidFill>
            <a:schemeClr val="accent5">
              <a:hueOff val="0"/>
              <a:satOff val="0"/>
              <a:lumOff val="0"/>
              <a:alphaOff val="0"/>
            </a:schemeClr>
          </a:solidFill>
          <a:prstDash val="solid"/>
        </a:ln>
      </dgm:spPr>
      <dgm:t>
        <a:bodyPr/>
        <a:lstStyle/>
        <a:p>
          <a:endParaRPr/>
        </a:p>
      </dgm:t>
    </dgm:pt>
    <dgm:pt modelId="{824C543C-A5A0-F346-AD1C-92640865F77E}" type="parTrans" cxnId="{D48C6C31-09EA-4F0A-8C52-8DF7BF6EE3C2}">
      <dgm:prSet/>
      <dgm:spPr/>
      <dgm:t>
        <a:bodyPr/>
        <a:lstStyle/>
        <a:p>
          <a:endParaRPr lang="en-US" b="0" cap="none" spc="0">
            <a:ln w="0"/>
            <a:solidFill>
              <a:srgbClr val="C00000"/>
            </a:solidFill>
            <a:effectLst>
              <a:outerShdw blurRad="38100" dist="25400" dir="5400000" algn="ctr" rotWithShape="0">
                <a:srgbClr val="6E747A">
                  <a:alpha val="43000"/>
                </a:srgbClr>
              </a:outerShdw>
            </a:effectLst>
          </a:endParaRPr>
        </a:p>
      </dgm:t>
    </dgm:pt>
    <dgm:pt modelId="{64591A8B-D350-1F40-815B-D601906CD97D}">
      <dgm:prSet phldrT="[Text]" custT="1"/>
      <dgm:spPr>
        <a:gradFill rotWithShape="0">
          <a:gsLst>
            <a:gs pos="0">
              <a:schemeClr val="accent4">
                <a:hueOff val="-2232385"/>
                <a:satOff val="13449"/>
                <a:lumOff val="1078"/>
                <a:alphaOff val="0"/>
                <a:tint val="50000"/>
                <a:satMod val="300000"/>
              </a:schemeClr>
            </a:gs>
            <a:gs pos="35000">
              <a:schemeClr val="accent4">
                <a:hueOff val="-2232385"/>
                <a:satOff val="13449"/>
                <a:lumOff val="1078"/>
                <a:alphaOff val="0"/>
                <a:tint val="37000"/>
                <a:satMod val="300000"/>
              </a:schemeClr>
            </a:gs>
            <a:gs pos="100000">
              <a:schemeClr val="accent4">
                <a:hueOff val="-2232385"/>
                <a:satOff val="13449"/>
                <a:lumOff val="1078"/>
                <a:alphaOff val="0"/>
                <a:tint val="15000"/>
                <a:satMod val="350000"/>
              </a:schemeClr>
            </a:gs>
          </a:gsLst>
          <a:lin ang="16200000" scaled="1"/>
        </a:gradFill>
        <a:ln>
          <a:noFill/>
        </a:ln>
        <a:scene3d>
          <a:camera prst="orthographicFront"/>
          <a:lightRig rig="flat" dir="t"/>
        </a:scene3d>
        <a:sp3d prstMaterial="dkEdge">
          <a:bevelT w="8200" h="38100"/>
        </a:sp3d>
      </dgm:spPr>
      <dgm:t>
        <a:bodyPr/>
        <a:lstStyle/>
        <a:p>
          <a:r>
            <a:rPr lang="en-US" sz="4000" b="0" cap="none" spc="0">
              <a:ln w="0"/>
              <a:effectLst>
                <a:outerShdw blurRad="38100" dist="25400" dir="5400000" algn="ctr" rotWithShape="0">
                  <a:srgbClr val="6E747A">
                    <a:alpha val="43000"/>
                  </a:srgbClr>
                </a:outerShdw>
              </a:effectLst>
            </a:rPr>
            <a:t>Strengthening Communities</a:t>
          </a:r>
        </a:p>
      </dgm:t>
    </dgm:pt>
    <dgm:pt modelId="{C99533DA-4AB8-AF4C-A98A-F20758A98D65}" type="sibTrans" cxnId="{D48C6C31-09EA-4F0A-8C52-8DF7BF6EE3C2}">
      <dgm:prSet/>
      <dgm:spPr/>
      <dgm:t>
        <a:bodyPr/>
        <a:lstStyle/>
        <a:p>
          <a:endParaRPr lang="en-US" b="0" cap="none" spc="0">
            <a:ln w="0"/>
            <a:solidFill>
              <a:srgbClr val="C00000"/>
            </a:solidFill>
            <a:effectLst>
              <a:outerShdw blurRad="38100" dist="25400" dir="5400000" algn="ctr" rotWithShape="0">
                <a:srgbClr val="6E747A">
                  <a:alpha val="43000"/>
                </a:srgbClr>
              </a:outerShdw>
            </a:effectLst>
          </a:endParaRPr>
        </a:p>
      </dgm:t>
    </dgm:pt>
    <dgm:pt modelId="{E1050316-0990-3445-9443-8AD6374C0E46}" type="parTrans" cxnId="{102CB8FB-E009-450D-8827-DF92D1BBC9B6}">
      <dgm:prSet/>
      <dgm:spPr/>
      <dgm:t>
        <a:bodyPr/>
        <a:lstStyle/>
        <a:p>
          <a:endParaRPr lang="en-US" b="0" cap="none" spc="0">
            <a:ln w="0"/>
            <a:solidFill>
              <a:srgbClr val="C00000"/>
            </a:solidFill>
            <a:effectLst>
              <a:outerShdw blurRad="38100" dist="25400" dir="5400000" algn="ctr" rotWithShape="0">
                <a:srgbClr val="6E747A">
                  <a:alpha val="43000"/>
                </a:srgbClr>
              </a:outerShdw>
            </a:effectLst>
          </a:endParaRPr>
        </a:p>
      </dgm:t>
    </dgm:pt>
    <dgm:pt modelId="{684C1306-B6E6-FE43-A4A1-F910230F10CA}">
      <dgm:prSet phldrT="[Text]" custT="1"/>
      <dgm:spPr>
        <a:gradFill rotWithShape="0">
          <a:gsLst>
            <a:gs pos="0">
              <a:schemeClr val="accent4">
                <a:hueOff val="-4464770"/>
                <a:satOff val="26899"/>
                <a:lumOff val="2156"/>
                <a:alphaOff val="0"/>
                <a:tint val="50000"/>
                <a:satMod val="300000"/>
              </a:schemeClr>
            </a:gs>
            <a:gs pos="35000">
              <a:schemeClr val="accent4">
                <a:hueOff val="-4464770"/>
                <a:satOff val="26899"/>
                <a:lumOff val="2156"/>
                <a:alphaOff val="0"/>
                <a:tint val="37000"/>
                <a:satMod val="300000"/>
              </a:schemeClr>
            </a:gs>
            <a:gs pos="100000">
              <a:schemeClr val="accent4">
                <a:hueOff val="-4464770"/>
                <a:satOff val="26899"/>
                <a:lumOff val="2156"/>
                <a:alphaOff val="0"/>
                <a:tint val="15000"/>
                <a:satMod val="350000"/>
              </a:schemeClr>
            </a:gs>
          </a:gsLst>
          <a:lin ang="16200000" scaled="1"/>
        </a:gradFill>
        <a:ln>
          <a:noFill/>
        </a:ln>
        <a:scene3d>
          <a:camera prst="orthographicFront"/>
          <a:lightRig rig="flat" dir="t"/>
        </a:scene3d>
        <a:sp3d prstMaterial="dkEdge">
          <a:bevelT w="8200" h="38100"/>
        </a:sp3d>
      </dgm:spPr>
      <dgm:t>
        <a:bodyPr/>
        <a:lstStyle/>
        <a:p>
          <a:r>
            <a:rPr lang="en-US" sz="4000" b="0" cap="none" spc="0">
              <a:ln w="0"/>
              <a:effectLst>
                <a:outerShdw blurRad="38100" dist="25400" dir="5400000" algn="ctr" rotWithShape="0">
                  <a:srgbClr val="6E747A">
                    <a:alpha val="43000"/>
                  </a:srgbClr>
                </a:outerShdw>
              </a:effectLst>
            </a:rPr>
            <a:t>Preserving National Housing Assets.</a:t>
          </a:r>
        </a:p>
      </dgm:t>
    </dgm:pt>
    <dgm:pt modelId="{19EA78F0-1311-9A44-A603-B62F7366CEEF}" type="sibTrans" cxnId="{102CB8FB-E009-450D-8827-DF92D1BBC9B6}">
      <dgm:prSet/>
      <dgm:spPr/>
      <dgm:t>
        <a:bodyPr/>
        <a:lstStyle/>
        <a:p>
          <a:endParaRPr lang="en-US" b="0" cap="none" spc="0">
            <a:ln w="0"/>
            <a:solidFill>
              <a:srgbClr val="C00000"/>
            </a:solidFill>
            <a:effectLst>
              <a:outerShdw blurRad="38100" dist="25400" dir="5400000" algn="ctr" rotWithShape="0">
                <a:srgbClr val="6E747A">
                  <a:alpha val="43000"/>
                </a:srgbClr>
              </a:outerShdw>
            </a:effectLst>
          </a:endParaRPr>
        </a:p>
      </dgm:t>
    </dgm:pt>
    <dgm:pt modelId="{65D52B17-02A4-4F40-9152-535549B4C9CC}" type="pres">
      <dgm:prSet presAssocID="{3B86D1B1-907A-F846-96FA-8A44376D60CE}" presName="Name0" presStyleCnt="0">
        <dgm:presLayoutVars>
          <dgm:chMax val="7"/>
          <dgm:chPref val="7"/>
          <dgm:dir/>
        </dgm:presLayoutVars>
      </dgm:prSet>
      <dgm:spPr/>
    </dgm:pt>
    <dgm:pt modelId="{163DB9AC-0F53-C045-BDD4-436A58989672}" type="pres">
      <dgm:prSet presAssocID="{3B86D1B1-907A-F846-96FA-8A44376D60CE}" presName="Name1" presStyleCnt="0"/>
      <dgm:spPr/>
    </dgm:pt>
    <dgm:pt modelId="{16EA875F-E161-3345-83DB-101ABA1C12FA}" type="pres">
      <dgm:prSet presAssocID="{3B86D1B1-907A-F846-96FA-8A44376D60CE}" presName="cycle" presStyleCnt="0"/>
      <dgm:spPr/>
    </dgm:pt>
    <dgm:pt modelId="{F35CCE31-15C8-6C44-A7DC-97BD195C45D6}" type="pres">
      <dgm:prSet presAssocID="{3B86D1B1-907A-F846-96FA-8A44376D60CE}" presName="srcNode" presStyleLbl="node1" presStyleIdx="0" presStyleCnt="3"/>
      <dgm:spPr/>
    </dgm:pt>
    <dgm:pt modelId="{7044DB8B-6D4D-0B4F-B130-6F1834FA00A0}" type="pres">
      <dgm:prSet presAssocID="{3B86D1B1-907A-F846-96FA-8A44376D60CE}" presName="conn" presStyleLbl="parChTrans1D2" presStyleIdx="0" presStyleCnt="1"/>
      <dgm:spPr/>
    </dgm:pt>
    <dgm:pt modelId="{71212230-DBCD-1F48-9390-170E58581104}" type="pres">
      <dgm:prSet presAssocID="{3B86D1B1-907A-F846-96FA-8A44376D60CE}" presName="extraNode" presStyleLbl="node1" presStyleIdx="0" presStyleCnt="3"/>
      <dgm:spPr/>
    </dgm:pt>
    <dgm:pt modelId="{06336B08-44F4-F34B-8E10-4EA65D77D41B}" type="pres">
      <dgm:prSet presAssocID="{3B86D1B1-907A-F846-96FA-8A44376D60CE}" presName="dstNode" presStyleLbl="node1" presStyleIdx="0" presStyleCnt="3"/>
      <dgm:spPr/>
    </dgm:pt>
    <dgm:pt modelId="{4C423AB7-4081-D946-A1F7-20C9A50FB5C5}" type="pres">
      <dgm:prSet presAssocID="{41E5D063-4F6E-1242-92B0-EECEF1DA40B5}" presName="text_1" presStyleLbl="node1" presStyleIdx="0" presStyleCnt="3" custScaleX="99851">
        <dgm:presLayoutVars>
          <dgm:bulletEnabled val="1"/>
        </dgm:presLayoutVars>
      </dgm:prSet>
      <dgm:spPr/>
    </dgm:pt>
    <dgm:pt modelId="{86473F1B-67FB-874D-8844-4D7B316DDB56}" type="pres">
      <dgm:prSet presAssocID="{41E5D063-4F6E-1242-92B0-EECEF1DA40B5}" presName="accent_1" presStyleCnt="0"/>
      <dgm:spPr/>
    </dgm:pt>
    <dgm:pt modelId="{C7582EA8-18D4-A74C-AFAB-C9EDAC1D3D5E}" type="pres">
      <dgm:prSet presAssocID="{41E5D063-4F6E-1242-92B0-EECEF1DA40B5}" presName="accentRepeatNode" presStyleLbl="solidFgAcc1" presStyleIdx="0" presStyleCnt="3"/>
      <dgm:spPr>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4">
              <a:hueOff val="0"/>
              <a:satOff val="0"/>
              <a:lumOff val="0"/>
              <a:alphaOff val="0"/>
            </a:schemeClr>
          </a:solidFill>
          <a:prstDash val="solid"/>
        </a:ln>
      </dgm:spPr>
    </dgm:pt>
    <dgm:pt modelId="{5B048B2F-4055-CC41-9DED-9E423D740347}" type="pres">
      <dgm:prSet presAssocID="{64591A8B-D350-1F40-815B-D601906CD97D}" presName="text_2" presStyleLbl="node1" presStyleIdx="1" presStyleCnt="3">
        <dgm:presLayoutVars>
          <dgm:bulletEnabled val="1"/>
        </dgm:presLayoutVars>
      </dgm:prSet>
      <dgm:spPr/>
    </dgm:pt>
    <dgm:pt modelId="{FE566183-6FD7-C343-A68A-924F282E582B}" type="pres">
      <dgm:prSet presAssocID="{64591A8B-D350-1F40-815B-D601906CD97D}" presName="accent_2" presStyleCnt="0"/>
      <dgm:spPr/>
    </dgm:pt>
    <dgm:pt modelId="{FE729558-EE17-A449-AC14-48C0295FCFA6}" type="pres">
      <dgm:prSet presAssocID="{64591A8B-D350-1F40-815B-D601906CD97D}" presName="accentRepeatNode" presStyleLbl="solidFgAcc1" presStyleIdx="1" presStyleCnt="3"/>
      <dgm:spPr>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4">
              <a:hueOff val="-2232385"/>
              <a:satOff val="13449"/>
              <a:lumOff val="1078"/>
              <a:alphaOff val="0"/>
            </a:schemeClr>
          </a:solidFill>
          <a:prstDash val="solid"/>
        </a:ln>
      </dgm:spPr>
    </dgm:pt>
    <dgm:pt modelId="{31B791FC-1F8F-F246-A791-4925BBECF3F2}" type="pres">
      <dgm:prSet presAssocID="{684C1306-B6E6-FE43-A4A1-F910230F10CA}" presName="text_3" presStyleLbl="node1" presStyleIdx="2" presStyleCnt="3">
        <dgm:presLayoutVars>
          <dgm:bulletEnabled val="1"/>
        </dgm:presLayoutVars>
      </dgm:prSet>
      <dgm:spPr/>
    </dgm:pt>
    <dgm:pt modelId="{17D6184C-BB26-8F41-81D9-53A666786456}" type="pres">
      <dgm:prSet presAssocID="{684C1306-B6E6-FE43-A4A1-F910230F10CA}" presName="accent_3" presStyleCnt="0"/>
      <dgm:spPr/>
    </dgm:pt>
    <dgm:pt modelId="{55DA0907-E376-3545-8471-8FD02CB12D11}" type="pres">
      <dgm:prSet presAssocID="{684C1306-B6E6-FE43-A4A1-F910230F10CA}" presName="accentRepeatNode" presStyleLbl="solidFgAcc1" presStyleIdx="2" presStyleCnt="3"/>
      <dgm:spPr>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4">
              <a:hueOff val="-4464770"/>
              <a:satOff val="26899"/>
              <a:lumOff val="2156"/>
              <a:alphaOff val="0"/>
            </a:schemeClr>
          </a:solidFill>
          <a:prstDash val="solid"/>
        </a:ln>
      </dgm:spPr>
    </dgm:pt>
  </dgm:ptLst>
  <dgm:cxnLst>
    <dgm:cxn modelId="{38BE452C-48D4-4645-BB19-A0B43F9256AD}" srcId="{3B86D1B1-907A-F846-96FA-8A44376D60CE}" destId="{41E5D063-4F6E-1242-92B0-EECEF1DA40B5}" srcOrd="0" destOrd="0" parTransId="{E6258A04-CD7E-B246-BD0A-81CE3989C6C7}" sibTransId="{55A569B0-F65F-0F4D-A668-96B0FF898AB1}"/>
    <dgm:cxn modelId="{D48C6C31-09EA-4F0A-8C52-8DF7BF6EE3C2}" srcId="{3B86D1B1-907A-F846-96FA-8A44376D60CE}" destId="{64591A8B-D350-1F40-815B-D601906CD97D}" srcOrd="1" destOrd="0" parTransId="{824C543C-A5A0-F346-AD1C-92640865F77E}" sibTransId="{C99533DA-4AB8-AF4C-A98A-F20758A98D65}"/>
    <dgm:cxn modelId="{FE95E334-C853-4981-9DBE-AA26A136160C}" type="presOf" srcId="{64591A8B-D350-1F40-815B-D601906CD97D}" destId="{5B048B2F-4055-CC41-9DED-9E423D740347}" srcOrd="0" destOrd="0" presId="urn:microsoft.com/office/officeart/2008/layout/VerticalCurvedList"/>
    <dgm:cxn modelId="{62750462-B0DE-4691-8662-4B9DC62ACFB2}" type="presOf" srcId="{684C1306-B6E6-FE43-A4A1-F910230F10CA}" destId="{31B791FC-1F8F-F246-A791-4925BBECF3F2}" srcOrd="0" destOrd="0" presId="urn:microsoft.com/office/officeart/2008/layout/VerticalCurvedList"/>
    <dgm:cxn modelId="{C3902474-E55A-4BA7-B8CB-4AD647D2866D}" type="presOf" srcId="{3B86D1B1-907A-F846-96FA-8A44376D60CE}" destId="{65D52B17-02A4-4F40-9152-535549B4C9CC}" srcOrd="0" destOrd="0" presId="urn:microsoft.com/office/officeart/2008/layout/VerticalCurvedList"/>
    <dgm:cxn modelId="{78612EA8-B5CA-4055-8D5C-CC2F36290AF3}" type="presOf" srcId="{41E5D063-4F6E-1242-92B0-EECEF1DA40B5}" destId="{4C423AB7-4081-D946-A1F7-20C9A50FB5C5}" srcOrd="0" destOrd="0" presId="urn:microsoft.com/office/officeart/2008/layout/VerticalCurvedList"/>
    <dgm:cxn modelId="{5EA2E3C3-F92A-47B6-AF28-40F8DB1813DC}" type="presOf" srcId="{55A569B0-F65F-0F4D-A668-96B0FF898AB1}" destId="{7044DB8B-6D4D-0B4F-B130-6F1834FA00A0}" srcOrd="0" destOrd="0" presId="urn:microsoft.com/office/officeart/2008/layout/VerticalCurvedList"/>
    <dgm:cxn modelId="{102CB8FB-E009-450D-8827-DF92D1BBC9B6}" srcId="{3B86D1B1-907A-F846-96FA-8A44376D60CE}" destId="{684C1306-B6E6-FE43-A4A1-F910230F10CA}" srcOrd="2" destOrd="0" parTransId="{E1050316-0990-3445-9443-8AD6374C0E46}" sibTransId="{19EA78F0-1311-9A44-A603-B62F7366CEEF}"/>
    <dgm:cxn modelId="{C1994C3C-8E43-42A8-8F8D-F913B3246A32}" type="presParOf" srcId="{65D52B17-02A4-4F40-9152-535549B4C9CC}" destId="{163DB9AC-0F53-C045-BDD4-436A58989672}" srcOrd="0" destOrd="0" presId="urn:microsoft.com/office/officeart/2008/layout/VerticalCurvedList"/>
    <dgm:cxn modelId="{F9BC262D-CC7B-457B-9C6D-7E4BB9EDBDCB}" type="presParOf" srcId="{163DB9AC-0F53-C045-BDD4-436A58989672}" destId="{16EA875F-E161-3345-83DB-101ABA1C12FA}" srcOrd="0" destOrd="0" presId="urn:microsoft.com/office/officeart/2008/layout/VerticalCurvedList"/>
    <dgm:cxn modelId="{0390B03A-711E-44A8-BCC0-918D03A4B39C}" type="presParOf" srcId="{16EA875F-E161-3345-83DB-101ABA1C12FA}" destId="{F35CCE31-15C8-6C44-A7DC-97BD195C45D6}" srcOrd="0" destOrd="0" presId="urn:microsoft.com/office/officeart/2008/layout/VerticalCurvedList"/>
    <dgm:cxn modelId="{587F18AB-A609-45E0-B893-AA1FF82F84BB}" type="presParOf" srcId="{16EA875F-E161-3345-83DB-101ABA1C12FA}" destId="{7044DB8B-6D4D-0B4F-B130-6F1834FA00A0}" srcOrd="1" destOrd="0" presId="urn:microsoft.com/office/officeart/2008/layout/VerticalCurvedList"/>
    <dgm:cxn modelId="{0A8DD315-F20E-4595-844C-056FF1D18833}" type="presParOf" srcId="{16EA875F-E161-3345-83DB-101ABA1C12FA}" destId="{71212230-DBCD-1F48-9390-170E58581104}" srcOrd="2" destOrd="0" presId="urn:microsoft.com/office/officeart/2008/layout/VerticalCurvedList"/>
    <dgm:cxn modelId="{AF79D575-B38F-45B5-8DCC-C968B37E16A7}" type="presParOf" srcId="{16EA875F-E161-3345-83DB-101ABA1C12FA}" destId="{06336B08-44F4-F34B-8E10-4EA65D77D41B}" srcOrd="3" destOrd="0" presId="urn:microsoft.com/office/officeart/2008/layout/VerticalCurvedList"/>
    <dgm:cxn modelId="{CFE2997E-B8AF-4935-A137-DB8531944228}" type="presParOf" srcId="{163DB9AC-0F53-C045-BDD4-436A58989672}" destId="{4C423AB7-4081-D946-A1F7-20C9A50FB5C5}" srcOrd="1" destOrd="0" presId="urn:microsoft.com/office/officeart/2008/layout/VerticalCurvedList"/>
    <dgm:cxn modelId="{33DA749B-745E-49C6-81FB-4B06DCEFF9B9}" type="presParOf" srcId="{163DB9AC-0F53-C045-BDD4-436A58989672}" destId="{86473F1B-67FB-874D-8844-4D7B316DDB56}" srcOrd="2" destOrd="0" presId="urn:microsoft.com/office/officeart/2008/layout/VerticalCurvedList"/>
    <dgm:cxn modelId="{04DDEF05-0819-441E-8C77-38A8DE795FE3}" type="presParOf" srcId="{86473F1B-67FB-874D-8844-4D7B316DDB56}" destId="{C7582EA8-18D4-A74C-AFAB-C9EDAC1D3D5E}" srcOrd="0" destOrd="0" presId="urn:microsoft.com/office/officeart/2008/layout/VerticalCurvedList"/>
    <dgm:cxn modelId="{59573779-D4FF-4FC5-92A2-80CE1D5940AF}" type="presParOf" srcId="{163DB9AC-0F53-C045-BDD4-436A58989672}" destId="{5B048B2F-4055-CC41-9DED-9E423D740347}" srcOrd="3" destOrd="0" presId="urn:microsoft.com/office/officeart/2008/layout/VerticalCurvedList"/>
    <dgm:cxn modelId="{D579578B-07EF-4073-819D-10B39C835C30}" type="presParOf" srcId="{163DB9AC-0F53-C045-BDD4-436A58989672}" destId="{FE566183-6FD7-C343-A68A-924F282E582B}" srcOrd="4" destOrd="0" presId="urn:microsoft.com/office/officeart/2008/layout/VerticalCurvedList"/>
    <dgm:cxn modelId="{67F9C278-274B-4DB8-B7E2-F541929C0D80}" type="presParOf" srcId="{FE566183-6FD7-C343-A68A-924F282E582B}" destId="{FE729558-EE17-A449-AC14-48C0295FCFA6}" srcOrd="0" destOrd="0" presId="urn:microsoft.com/office/officeart/2008/layout/VerticalCurvedList"/>
    <dgm:cxn modelId="{64C3F604-1EB9-43A7-8096-648DD6884929}" type="presParOf" srcId="{163DB9AC-0F53-C045-BDD4-436A58989672}" destId="{31B791FC-1F8F-F246-A791-4925BBECF3F2}" srcOrd="5" destOrd="0" presId="urn:microsoft.com/office/officeart/2008/layout/VerticalCurvedList"/>
    <dgm:cxn modelId="{3F525AF9-783F-4533-9A1B-A7E87C05F275}" type="presParOf" srcId="{163DB9AC-0F53-C045-BDD4-436A58989672}" destId="{17D6184C-BB26-8F41-81D9-53A666786456}" srcOrd="6" destOrd="0" presId="urn:microsoft.com/office/officeart/2008/layout/VerticalCurvedList"/>
    <dgm:cxn modelId="{81A03F20-3F0F-499F-A1FA-520B2E3B045F}" type="presParOf" srcId="{17D6184C-BB26-8F41-81D9-53A666786456}" destId="{55DA0907-E376-3545-8471-8FD02CB12D11}" srcOrd="0" destOrd="0" presId="urn:microsoft.com/office/officeart/2008/layout/VerticalCurvedList"/>
  </dgm:cxnLst>
  <dgm:bg>
    <a:noFill/>
  </dgm:bg>
  <dgm:whole>
    <a:ln>
      <a:noFill/>
    </a:ln>
  </dgm:whole>
  <dgm:extLst>
    <a:ext uri="http://schemas.microsoft.com/office/drawing/2008/diagram">
      <dsp:dataModelExt xmlns:dsp="http://schemas.microsoft.com/office/drawing/2008/diagram" relId="rId10" minVer="http://schemas.openxmlformats.org/drawingml/2006/main"/>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44DB8B-6D4D-0B4F-B130-6F1834FA00A0}">
      <dsp:nvSpPr>
        <dsp:cNvPr id="0" name=""/>
        <dsp:cNvSpPr/>
      </dsp:nvSpPr>
      <dsp:spPr>
        <a:xfrm>
          <a:off x="-9185064" y="-1403415"/>
          <a:ext cx="10934832" cy="10934832"/>
        </a:xfrm>
        <a:prstGeom prst="blockArc">
          <a:avLst>
            <a:gd name="adj1" fmla="val 18900000"/>
            <a:gd name="adj2" fmla="val 2700000"/>
            <a:gd name="adj3" fmla="val 198"/>
          </a:avLst>
        </a:pr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C423AB7-4081-D946-A1F7-20C9A50FB5C5}">
      <dsp:nvSpPr>
        <dsp:cNvPr id="0" name=""/>
        <dsp:cNvSpPr/>
      </dsp:nvSpPr>
      <dsp:spPr>
        <a:xfrm>
          <a:off x="1135871" y="812800"/>
          <a:ext cx="10326657" cy="1625600"/>
        </a:xfrm>
        <a:prstGeom prst="rect">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90320" tIns="101600" rIns="101600" bIns="101600" numCol="1" spcCol="1270" anchor="ctr" anchorCtr="0">
          <a:noAutofit/>
        </a:bodyPr>
        <a:lstStyle/>
        <a:p>
          <a:pPr marL="0" lvl="0" indent="0" algn="l" defTabSz="1778000">
            <a:lnSpc>
              <a:spcPct val="90000"/>
            </a:lnSpc>
            <a:spcBef>
              <a:spcPct val="0"/>
            </a:spcBef>
            <a:spcAft>
              <a:spcPct val="35000"/>
            </a:spcAft>
            <a:buNone/>
          </a:pPr>
          <a:r>
            <a:rPr lang="en-US" sz="4000" b="0" kern="1200" cap="none" spc="0">
              <a:ln w="0"/>
              <a:effectLst>
                <a:outerShdw blurRad="38100" dist="25400" dir="5400000" algn="ctr" rotWithShape="0">
                  <a:srgbClr val="6E747A">
                    <a:alpha val="43000"/>
                  </a:srgbClr>
                </a:outerShdw>
              </a:effectLst>
            </a:rPr>
            <a:t>Driving sustained Employment</a:t>
          </a:r>
        </a:p>
      </dsp:txBody>
      <dsp:txXfrm>
        <a:off x="1135871" y="812800"/>
        <a:ext cx="10326657" cy="1625600"/>
      </dsp:txXfrm>
    </dsp:sp>
    <dsp:sp modelId="{C7582EA8-18D4-A74C-AFAB-C9EDAC1D3D5E}">
      <dsp:nvSpPr>
        <dsp:cNvPr id="0" name=""/>
        <dsp:cNvSpPr/>
      </dsp:nvSpPr>
      <dsp:spPr>
        <a:xfrm>
          <a:off x="112166" y="609600"/>
          <a:ext cx="2032000" cy="2032000"/>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4">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5B048B2F-4055-CC41-9DED-9E423D740347}">
      <dsp:nvSpPr>
        <dsp:cNvPr id="0" name=""/>
        <dsp:cNvSpPr/>
      </dsp:nvSpPr>
      <dsp:spPr>
        <a:xfrm>
          <a:off x="1719072" y="3251199"/>
          <a:ext cx="9751161" cy="1625600"/>
        </a:xfrm>
        <a:prstGeom prst="rect">
          <a:avLst/>
        </a:prstGeom>
        <a:gradFill rotWithShape="0">
          <a:gsLst>
            <a:gs pos="0">
              <a:schemeClr val="accent4">
                <a:hueOff val="-2232385"/>
                <a:satOff val="13449"/>
                <a:lumOff val="1078"/>
                <a:alphaOff val="0"/>
                <a:tint val="50000"/>
                <a:satMod val="300000"/>
              </a:schemeClr>
            </a:gs>
            <a:gs pos="35000">
              <a:schemeClr val="accent4">
                <a:hueOff val="-2232385"/>
                <a:satOff val="13449"/>
                <a:lumOff val="1078"/>
                <a:alphaOff val="0"/>
                <a:tint val="37000"/>
                <a:satMod val="300000"/>
              </a:schemeClr>
            </a:gs>
            <a:gs pos="100000">
              <a:schemeClr val="accent4">
                <a:hueOff val="-2232385"/>
                <a:satOff val="13449"/>
                <a:lumOff val="107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90320" tIns="101600" rIns="101600" bIns="101600" numCol="1" spcCol="1270" anchor="ctr" anchorCtr="0">
          <a:noAutofit/>
        </a:bodyPr>
        <a:lstStyle/>
        <a:p>
          <a:pPr marL="0" lvl="0" indent="0" algn="l" defTabSz="1778000">
            <a:lnSpc>
              <a:spcPct val="90000"/>
            </a:lnSpc>
            <a:spcBef>
              <a:spcPct val="0"/>
            </a:spcBef>
            <a:spcAft>
              <a:spcPct val="35000"/>
            </a:spcAft>
            <a:buNone/>
          </a:pPr>
          <a:r>
            <a:rPr lang="en-US" sz="4000" b="0" kern="1200" cap="none" spc="0">
              <a:ln w="0"/>
              <a:effectLst>
                <a:outerShdw blurRad="38100" dist="25400" dir="5400000" algn="ctr" rotWithShape="0">
                  <a:srgbClr val="6E747A">
                    <a:alpha val="43000"/>
                  </a:srgbClr>
                </a:outerShdw>
              </a:effectLst>
            </a:rPr>
            <a:t>Strengthening Communities</a:t>
          </a:r>
        </a:p>
      </dsp:txBody>
      <dsp:txXfrm>
        <a:off x="1719072" y="3251199"/>
        <a:ext cx="9751161" cy="1625600"/>
      </dsp:txXfrm>
    </dsp:sp>
    <dsp:sp modelId="{FE729558-EE17-A449-AC14-48C0295FCFA6}">
      <dsp:nvSpPr>
        <dsp:cNvPr id="0" name=""/>
        <dsp:cNvSpPr/>
      </dsp:nvSpPr>
      <dsp:spPr>
        <a:xfrm>
          <a:off x="703072" y="3047999"/>
          <a:ext cx="2032000" cy="2032000"/>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4">
              <a:hueOff val="-2232385"/>
              <a:satOff val="13449"/>
              <a:lumOff val="1078"/>
              <a:alphaOff val="0"/>
            </a:schemeClr>
          </a:solidFill>
          <a:prstDash val="solid"/>
        </a:ln>
        <a:effectLst/>
      </dsp:spPr>
      <dsp:style>
        <a:lnRef idx="1">
          <a:scrgbClr r="0" g="0" b="0"/>
        </a:lnRef>
        <a:fillRef idx="2">
          <a:scrgbClr r="0" g="0" b="0"/>
        </a:fillRef>
        <a:effectRef idx="0">
          <a:scrgbClr r="0" g="0" b="0"/>
        </a:effectRef>
        <a:fontRef idx="minor"/>
      </dsp:style>
    </dsp:sp>
    <dsp:sp modelId="{31B791FC-1F8F-F246-A791-4925BBECF3F2}">
      <dsp:nvSpPr>
        <dsp:cNvPr id="0" name=""/>
        <dsp:cNvSpPr/>
      </dsp:nvSpPr>
      <dsp:spPr>
        <a:xfrm>
          <a:off x="1128166" y="5689600"/>
          <a:ext cx="10342067" cy="1625600"/>
        </a:xfrm>
        <a:prstGeom prst="rect">
          <a:avLst/>
        </a:prstGeom>
        <a:gradFill rotWithShape="0">
          <a:gsLst>
            <a:gs pos="0">
              <a:schemeClr val="accent4">
                <a:hueOff val="-4464770"/>
                <a:satOff val="26899"/>
                <a:lumOff val="2156"/>
                <a:alphaOff val="0"/>
                <a:tint val="50000"/>
                <a:satMod val="300000"/>
              </a:schemeClr>
            </a:gs>
            <a:gs pos="35000">
              <a:schemeClr val="accent4">
                <a:hueOff val="-4464770"/>
                <a:satOff val="26899"/>
                <a:lumOff val="2156"/>
                <a:alphaOff val="0"/>
                <a:tint val="37000"/>
                <a:satMod val="300000"/>
              </a:schemeClr>
            </a:gs>
            <a:gs pos="100000">
              <a:schemeClr val="accent4">
                <a:hueOff val="-4464770"/>
                <a:satOff val="26899"/>
                <a:lumOff val="215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90320" tIns="101600" rIns="101600" bIns="101600" numCol="1" spcCol="1270" anchor="ctr" anchorCtr="0">
          <a:noAutofit/>
        </a:bodyPr>
        <a:lstStyle/>
        <a:p>
          <a:pPr marL="0" lvl="0" indent="0" algn="l" defTabSz="1778000">
            <a:lnSpc>
              <a:spcPct val="90000"/>
            </a:lnSpc>
            <a:spcBef>
              <a:spcPct val="0"/>
            </a:spcBef>
            <a:spcAft>
              <a:spcPct val="35000"/>
            </a:spcAft>
            <a:buNone/>
          </a:pPr>
          <a:r>
            <a:rPr lang="en-US" sz="4000" b="0" kern="1200" cap="none" spc="0">
              <a:ln w="0"/>
              <a:effectLst>
                <a:outerShdw blurRad="38100" dist="25400" dir="5400000" algn="ctr" rotWithShape="0">
                  <a:srgbClr val="6E747A">
                    <a:alpha val="43000"/>
                  </a:srgbClr>
                </a:outerShdw>
              </a:effectLst>
            </a:rPr>
            <a:t>Preserving National Housing Assets.</a:t>
          </a:r>
        </a:p>
      </dsp:txBody>
      <dsp:txXfrm>
        <a:off x="1128166" y="5689600"/>
        <a:ext cx="10342067" cy="1625600"/>
      </dsp:txXfrm>
    </dsp:sp>
    <dsp:sp modelId="{55DA0907-E376-3545-8471-8FD02CB12D11}">
      <dsp:nvSpPr>
        <dsp:cNvPr id="0" name=""/>
        <dsp:cNvSpPr/>
      </dsp:nvSpPr>
      <dsp:spPr>
        <a:xfrm>
          <a:off x="112166" y="5486400"/>
          <a:ext cx="2032000" cy="2032000"/>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4">
              <a:hueOff val="-4464770"/>
              <a:satOff val="26899"/>
              <a:lumOff val="2156"/>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2A8500-D96B-45C7-ABE9-B9309BD80D40}" type="datetimeFigureOut">
              <a:rPr lang="en-US" smtClean="0"/>
              <a:t>12/9/2025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Tree>
    <p:extLst>
      <p:ext uri="{BB962C8B-B14F-4D97-AF65-F5344CB8AC3E}">
        <p14:creationId xmlns:p14="http://schemas.microsoft.com/office/powerpoint/2010/main" val="3356154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idx="1"/>
          </p:nvPr>
        </p:nvSpPr>
        <p:spPr/>
        <p:txBody>
          <a:bodyPr/>
          <a:lstStyle/>
          <a:p>
            <a:r>
              <a:rPr lang="en-GB" sz="1200" kern="1200">
                <a:solidFill>
                  <a:schemeClr val="tx1"/>
                </a:solidFill>
                <a:effectLst/>
                <a:latin typeface="+mn-lt"/>
                <a:ea typeface="+mn-ea"/>
                <a:cs typeface="+mn-cs"/>
              </a:rPr>
              <a:t>This presentation sets out a new national approach to housing maintenance—one that we have framed as the Homes • Jobs • Growth ecosystem.
From the perspective of the Ministry of Housing and Urban Development, the proposal is simple but transformative: we take the existing public housing stock and use its maintenance as a deliberate engine for employment, community stability, and economic activity.
Rather than treating home repairs as sporadic, emergency works, we propose a planned, cyclical Home Repair Programme that creates predictable work for small and medium contractors and reliable recurrent income opportunities for vulnerable citizens, while preserving the State’s investment in housing assets.
Today, we will show how this ecosystem works, who benefits, what it will cost, and why this is a compelling opportunity for Cabinet consideration at this time.
</a:t>
            </a:r>
          </a:p>
        </p:txBody>
      </p:sp>
    </p:spTree>
    <p:extLst>
      <p:ext uri="{BB962C8B-B14F-4D97-AF65-F5344CB8AC3E}">
        <p14:creationId xmlns:p14="http://schemas.microsoft.com/office/powerpoint/2010/main" val="2424451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idx="1"/>
          </p:nvPr>
        </p:nvSpPr>
        <p:spPr/>
        <p:txBody>
          <a:bodyPr/>
          <a:lstStyle/>
          <a:p>
            <a:r>
              <a:rPr lang="en-GB" sz="1200" kern="1200">
                <a:solidFill>
                  <a:schemeClr val="tx1"/>
                </a:solidFill>
                <a:effectLst/>
                <a:latin typeface="+mn-lt"/>
                <a:ea typeface="+mn-ea"/>
                <a:cs typeface="+mn-cs"/>
              </a:rPr>
              <a:t>The presentation is organised into five parts.</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First, we outline the current situation in housing maintenance—the “silent copportunity” that is emerging as the public housing stock ages and repairs remain largely reactive. </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Second, we introduce the proposed solution: an annual construction cycle with two dedicated Home Repair seasons anchored around the existing School Repair Programme.</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Third, we describe the ecosystem of beneficiaries and the nationwide value chain that this programme will mobilise—homeowners, SME contractors, hardware's and transport providers, and vulnerable workers. </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Fourth, we compare delivery options and show why an initial dedicated Home Repair Programme Unit under the Ministry provides better value for money and social impact than existing mechanisms such as traditional maintenance departments.</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Fifth, we outline the proposed structure of the Pilot.</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Finally, we walk through the financial model, budget options, and the opportunity assessment that demonstrates why this is an attractive, scalable initiative for Trinidad and Tobago.</a:t>
            </a:r>
          </a:p>
          <a:p>
            <a:r>
              <a:rPr lang="en-GB" sz="1200" kern="1200">
                <a:solidFill>
                  <a:schemeClr val="tx1"/>
                </a:solidFill>
                <a:effectLst/>
                <a:latin typeface="+mn-lt"/>
                <a:ea typeface="+mn-ea"/>
                <a:cs typeface="+mn-cs"/>
              </a:rPr>
              <a:t>
</a:t>
            </a:r>
          </a:p>
        </p:txBody>
      </p:sp>
    </p:spTree>
    <p:extLst>
      <p:ext uri="{BB962C8B-B14F-4D97-AF65-F5344CB8AC3E}">
        <p14:creationId xmlns:p14="http://schemas.microsoft.com/office/powerpoint/2010/main" val="4231774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idx="1"/>
          </p:nvPr>
        </p:nvSpPr>
        <p:spPr/>
        <p:txBody>
          <a:bodyPr/>
          <a:lstStyle/>
          <a:p>
            <a:pPr marL="0" marR="0">
              <a:lnSpc>
                <a:spcPct val="115000"/>
              </a:lnSpc>
              <a:spcBef>
                <a:spcPct val="0"/>
              </a:spcBef>
              <a:spcAft>
                <a:spcPts val="800"/>
              </a:spcAft>
            </a:pPr>
            <a:r>
              <a:rPr lang="en-GB" sz="1800" kern="100">
                <a:effectLst/>
                <a:latin typeface="Aptos" panose="020B0004020202020204" pitchFamily="34" charset="0"/>
                <a:ea typeface="Aptos" panose="020B0004020202020204" pitchFamily="34" charset="0"/>
                <a:cs typeface="Times New Roman" panose="02020603050405020304" pitchFamily="18" charset="0"/>
              </a:rPr>
              <a:t>The challenge we face is a silent one because it builds up gradually over time. The public housing stock is ageing; without regular, planned maintenance, minor defects become major structural and social problems. </a:t>
            </a:r>
          </a:p>
          <a:p>
            <a:pPr marL="0" marR="0">
              <a:lnSpc>
                <a:spcPct val="115000"/>
              </a:lnSpc>
              <a:spcBef>
                <a:spcPct val="0"/>
              </a:spcBef>
              <a:spcAft>
                <a:spcPts val="800"/>
              </a:spcAft>
            </a:pPr>
            <a:r>
              <a:rPr lang="en-GB" sz="1800" kern="100">
                <a:effectLst/>
                <a:latin typeface="Aptos" panose="020B0004020202020204" pitchFamily="34" charset="0"/>
                <a:ea typeface="Aptos" panose="020B0004020202020204" pitchFamily="34" charset="0"/>
                <a:cs typeface="Times New Roman" panose="02020603050405020304" pitchFamily="18" charset="0"/>
              </a:rPr>
              <a:t>
Today, repairs are often reactive, irregular, and triggered only when conditions have deteriorated significantly. Emergency works are more expensive, place pressure on the budget, and disrupt residents’ lives. In parallel, much of the employment attached to maintenance is ad hoc—short-notice, unpredictable engagements that offer little stability to workers.</a:t>
            </a:r>
          </a:p>
          <a:p>
            <a:pPr marL="0" marR="0">
              <a:lnSpc>
                <a:spcPct val="115000"/>
              </a:lnSpc>
              <a:spcBef>
                <a:spcPct val="0"/>
              </a:spcBef>
              <a:spcAft>
                <a:spcPts val="800"/>
              </a:spcAft>
            </a:pPr>
            <a:r>
              <a:rPr lang="en-GB" sz="1800" kern="100">
                <a:effectLst/>
                <a:latin typeface="Aptos" panose="020B0004020202020204" pitchFamily="34" charset="0"/>
                <a:ea typeface="Aptos" panose="020B0004020202020204" pitchFamily="34" charset="0"/>
                <a:cs typeface="Times New Roman" panose="02020603050405020304" pitchFamily="18" charset="0"/>
              </a:rPr>
              <a:t>
We also see stifled economic activity. When repairs are handled through large, centralised structures with high overheads, less of each dollar reaches the people who actually perform the work or supply materials and services.</a:t>
            </a:r>
          </a:p>
          <a:p>
            <a:pPr marL="0" marR="0">
              <a:lnSpc>
                <a:spcPct val="115000"/>
              </a:lnSpc>
              <a:spcBef>
                <a:spcPct val="0"/>
              </a:spcBef>
              <a:spcAft>
                <a:spcPts val="800"/>
              </a:spcAft>
            </a:pPr>
            <a:r>
              <a:rPr lang="en-GB" sz="1800" kern="100">
                <a:effectLst/>
                <a:latin typeface="Aptos" panose="020B0004020202020204" pitchFamily="34" charset="0"/>
                <a:ea typeface="Aptos" panose="020B0004020202020204" pitchFamily="34" charset="0"/>
                <a:cs typeface="Times New Roman" panose="02020603050405020304" pitchFamily="18" charset="0"/>
              </a:rPr>
              <a:t>
Left unchecked, this pattern shortens the life of housing assets, erodes public confidence in state housing, and represents a missed opportunity for broad-based economic participation.</a:t>
            </a:r>
          </a:p>
        </p:txBody>
      </p:sp>
    </p:spTree>
    <p:extLst>
      <p:ext uri="{BB962C8B-B14F-4D97-AF65-F5344CB8AC3E}">
        <p14:creationId xmlns:p14="http://schemas.microsoft.com/office/powerpoint/2010/main" val="6599391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idx="1"/>
          </p:nvPr>
        </p:nvSpPr>
        <p:spPr/>
        <p:txBody>
          <a:bodyPr/>
          <a:lstStyle/>
          <a:p>
            <a:r>
              <a:rPr lang="en-GB" sz="1200" kern="1200">
                <a:solidFill>
                  <a:schemeClr val="tx1"/>
                </a:solidFill>
                <a:effectLst/>
                <a:latin typeface="+mn-lt"/>
                <a:ea typeface="+mn-ea"/>
                <a:cs typeface="+mn-cs"/>
              </a:rPr>
              <a:t>Herein lies the core idea: we are reimagining the housing repair ecosystem, not just launching another repair programme. </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Historically, housing policy has been dominated by the provision of new units. Maintenance of existing stock has often been treated as a secondary priority, addressed on an emergency or ad hoc basis. </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Our proposal shifts the focus to a proactive, planned system of maintenance. We organise housing repairs into structured programmes, delivered primarily by small and medium contractors under competitive, market-based arrangements. This keeps prices realistic, improves quality, and ensures that the economic benefits are spread widely rather than concentrated in a small group of large firms.</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Critically, we frame the ecosystem around three simple outcomes that matter to citizens and to Government: secure homes, dignified jobs, and sustainable growth in local communities.</a:t>
            </a:r>
          </a:p>
        </p:txBody>
      </p:sp>
    </p:spTree>
    <p:extLst>
      <p:ext uri="{BB962C8B-B14F-4D97-AF65-F5344CB8AC3E}">
        <p14:creationId xmlns:p14="http://schemas.microsoft.com/office/powerpoint/2010/main" val="5341812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idx="1"/>
          </p:nvPr>
        </p:nvSpPr>
        <p:spPr/>
        <p:txBody>
          <a:bodyPr/>
          <a:lstStyle/>
          <a:p>
            <a:r>
              <a:rPr lang="en-GB" sz="1200" kern="1200">
                <a:solidFill>
                  <a:schemeClr val="tx1"/>
                </a:solidFill>
                <a:effectLst/>
                <a:latin typeface="+mn-lt"/>
                <a:ea typeface="+mn-ea"/>
                <a:cs typeface="+mn-cs"/>
              </a:rPr>
              <a:t>This slide illustrates the annual construction cycle that anchors the programme.</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We propose two dedicated Home Repair seasons—one in the April–May period, aligned with the Easter vacation, and a second in October–November, leading into the Christmas season. Between these, the established School Repair Programme operates during the July–August vacation, developing a routine known repair cycle that allows national stability and learning .</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The December to January period then becomes the primary economic boost window, when the wages earned in the October–November Home Repair season are circulated through Christmas. The Carnival spending period then begins, providing another injection to the economy. Similarly, income earned in the April–May season supports back-to-school expenses and August activities for families.</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By structuring the year in this way, we transform what is currently an irregular pattern of works into a predictable national cycle of repair and renewal that citizens, contractors, and communities can anticipate and plan around.</a:t>
            </a:r>
          </a:p>
          <a:p>
            <a:r>
              <a:rPr lang="en-GB" sz="1200" kern="1200">
                <a:solidFill>
                  <a:schemeClr val="tx1"/>
                </a:solidFill>
                <a:effectLst/>
                <a:latin typeface="+mn-lt"/>
                <a:ea typeface="+mn-ea"/>
                <a:cs typeface="+mn-cs"/>
              </a:rPr>
              <a:t>
</a:t>
            </a:r>
          </a:p>
        </p:txBody>
      </p:sp>
    </p:spTree>
    <p:extLst>
      <p:ext uri="{BB962C8B-B14F-4D97-AF65-F5344CB8AC3E}">
        <p14:creationId xmlns:p14="http://schemas.microsoft.com/office/powerpoint/2010/main" val="35600382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idx="1"/>
          </p:nvPr>
        </p:nvSpPr>
        <p:spPr/>
        <p:txBody>
          <a:bodyPr/>
          <a:lstStyle/>
          <a:p>
            <a:r>
              <a:rPr lang="en-GB" sz="1200" kern="1200">
                <a:solidFill>
                  <a:schemeClr val="tx1"/>
                </a:solidFill>
                <a:effectLst/>
                <a:latin typeface="+mn-lt"/>
                <a:ea typeface="+mn-ea"/>
                <a:cs typeface="+mn-cs"/>
              </a:rPr>
              <a:t>Solving this problem is about much more than fixing leaking roofs or cracked staircases. It is about protecting national assets, supporting families, and giving vulnerable citizens a predictable, dignified way to earn.</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By extending the life of the housing stock, we preserve billions of dollars in past investment and avoid the much higher costs of replacement in the future.</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By providing reliable, recurrent income opportunities for temporary and vulnerable workers, we replace uncertainty with a measure of stability. People can plan their lives, anticipate two defined “Home Repair seasons,” and organise their financial commitments—especially around back-to-school, August Holidays and Christmas, the periods of greatest stress for households and the children therein. </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And by structuring the programme around small and medium contractors, hardwares, and transport providers, we stimulate entrepreneurship and local business growth instead of expanding permanent state payrolls. The end result is a programme that touches homes, jobs, and growth simultaneously.</a:t>
            </a:r>
          </a:p>
          <a:p>
            <a:r>
              <a:rPr lang="en-GB" sz="1200" kern="1200">
                <a:solidFill>
                  <a:schemeClr val="tx1"/>
                </a:solidFill>
                <a:effectLst/>
                <a:latin typeface="+mn-lt"/>
                <a:ea typeface="+mn-ea"/>
                <a:cs typeface="+mn-cs"/>
              </a:rPr>
              <a:t>
</a:t>
            </a:r>
          </a:p>
        </p:txBody>
      </p:sp>
    </p:spTree>
    <p:extLst>
      <p:ext uri="{BB962C8B-B14F-4D97-AF65-F5344CB8AC3E}">
        <p14:creationId xmlns:p14="http://schemas.microsoft.com/office/powerpoint/2010/main" val="39347339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idx="1"/>
          </p:nvPr>
        </p:nvSpPr>
        <p:spPr/>
        <p:txBody>
          <a:bodyPr/>
          <a:lstStyle/>
          <a:p>
            <a:r>
              <a:rPr lang="en-GB" sz="1200" kern="1200">
                <a:solidFill>
                  <a:schemeClr val="tx1"/>
                </a:solidFill>
                <a:effectLst/>
                <a:latin typeface="+mn-lt"/>
                <a:ea typeface="+mn-ea"/>
                <a:cs typeface="+mn-cs"/>
              </a:rPr>
              <a:t>We can now summarise the multi-faceted impact of the proposed system. </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First, social stability: the programme guarantees reliable, recurrent employment opportunities for vulnerable citizens without locking the State into permanent, long-term staffing obligations. This is scheduled, not sporadic, and creates a social rhythm that citizens can depend on.</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Second, business growth: by deliberately targeting small and medium contractors—those with two to three permanent staff and the capacity to engage crews of around eight to nine workers each season—we build out a decentralised network of service providers across Trinidad and Tobago.</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Third, economic velocity: spending is timed just ahead of peak household expense periods, particularly the August back-to-school period and the October to November Pre-Christmas season, thereby increasing the circulation of money through local communities when it is needed most.</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Fourth, value for the State: by using market-based procurement and private sector efficiency, a higher proportion of each dollar reaches materials and labour, stretching the Ministry’s budget while visibly improving housing conditions.</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a:t>
            </a:r>
          </a:p>
        </p:txBody>
      </p:sp>
    </p:spTree>
    <p:extLst>
      <p:ext uri="{BB962C8B-B14F-4D97-AF65-F5344CB8AC3E}">
        <p14:creationId xmlns:p14="http://schemas.microsoft.com/office/powerpoint/2010/main" val="5022078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idx="1"/>
          </p:nvPr>
        </p:nvSpPr>
        <p:spPr/>
        <p:txBody>
          <a:bodyPr/>
          <a:lstStyle/>
          <a:p>
            <a:r>
              <a:rPr lang="en-GB" sz="1200" kern="1200">
                <a:solidFill>
                  <a:schemeClr val="tx1"/>
                </a:solidFill>
                <a:effectLst/>
                <a:latin typeface="+mn-lt"/>
                <a:ea typeface="+mn-ea"/>
                <a:cs typeface="+mn-cs"/>
              </a:rPr>
              <a:t>At the community level, vulnerable homeowners and occupants receive timely, quality repairs that improve safety, comfort, and the overall value of their homes. This reinforces pride in state housing developments and reduces the drift towards informal modifications and decay.</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Small and medium contractors gain access to a predictable pipeline of projects. Under the proposed $30 million pilot per Home Repair season, we anticipate approximately 120 projects, each valued at around $250,000. Each project would typically engage a crew of about eight workers, resulting in roughly 960 temporary workers being gainfully employed over a six-week period.</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Independent hardwares and small transport providers also benefit as key suppliers of materials and logistics, ensuring that a substantial portion of the budget flows directly into local businesses.</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At a macro level, the Ministry itself benefits by being seen as the architect of an innovative programme that simultaneously improves housing, stimulates employment, and drives local economic activity, all while refraining from ballooning the permanent payroll and overheads.</a:t>
            </a:r>
          </a:p>
        </p:txBody>
      </p:sp>
    </p:spTree>
    <p:extLst>
      <p:ext uri="{BB962C8B-B14F-4D97-AF65-F5344CB8AC3E}">
        <p14:creationId xmlns:p14="http://schemas.microsoft.com/office/powerpoint/2010/main" val="1048746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a:extLst>
            <a:ext uri="{FF2B5EF4-FFF2-40B4-BE49-F238E27FC236}">
              <a16:creationId xmlns:a16="http://schemas.microsoft.com/office/drawing/2014/main" id="{05A87198-A4AC-EB98-E115-82D9F96EACAD}"/>
            </a:ext>
          </a:extLst>
        </p:cNvPr>
        <p:cNvGrpSpPr/>
        <p:nvPr/>
      </p:nvGrpSpPr>
      <p:grpSpPr>
        <a:xfrm>
          <a:off x="0" y="0"/>
          <a:ext cx="0" cy="0"/>
          <a:chOff x="0" y="0"/>
          <a:chExt cx="0" cy="0"/>
        </a:xfrm>
      </p:grpSpPr>
      <p:sp>
        <p:nvSpPr>
          <p:cNvPr id="84" name="Google Shape;84;g11320a63638_0_178:notes">
            <a:extLst>
              <a:ext uri="{FF2B5EF4-FFF2-40B4-BE49-F238E27FC236}">
                <a16:creationId xmlns:a16="http://schemas.microsoft.com/office/drawing/2014/main" id="{CE739C92-AF09-CD78-07D7-7A158465C145}"/>
              </a:ext>
            </a:extLst>
          </p:cNvPr>
          <p:cNvSpPr>
            <a:spLocks noGrp="1" noRot="1" noChangeAspect="1"/>
          </p:cNvSpPr>
          <p:nvPr>
            <p:ph type="sldImg" idx="2"/>
          </p:nvPr>
        </p:nvSpPr>
        <p:spPr>
          <a:xfrm>
            <a:off x="381000" y="685800"/>
            <a:ext cx="6096000" cy="3429000"/>
          </a:xfrm>
          <a:custGeom>
            <a:avLst/>
            <a:gdLst/>
            <a:ahLst/>
            <a:cxnLst/>
            <a:rect l="l" t="t" r="r" b="b"/>
            <a:pathLst>
              <a:path w="119999" h="119999" extrusionOk="0">
                <a:moveTo>
                  <a:pt x="0" y="0"/>
                </a:moveTo>
                <a:lnTo>
                  <a:pt x="120000" y="0"/>
                </a:lnTo>
                <a:lnTo>
                  <a:pt x="120000" y="120000"/>
                </a:lnTo>
                <a:lnTo>
                  <a:pt x="0" y="120000"/>
                </a:lnTo>
                <a:close/>
              </a:path>
            </a:pathLst>
          </a:custGeom>
        </p:spPr>
      </p:sp>
      <p:sp>
        <p:nvSpPr>
          <p:cNvPr id="85" name="Google Shape;85;g11320a63638_0_178:notes">
            <a:extLst>
              <a:ext uri="{FF2B5EF4-FFF2-40B4-BE49-F238E27FC236}">
                <a16:creationId xmlns:a16="http://schemas.microsoft.com/office/drawing/2014/main" id="{CD4F36F9-C226-161D-9849-CF2DA8E8D26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200" kern="1200">
                <a:solidFill>
                  <a:schemeClr val="tx1"/>
                </a:solidFill>
                <a:effectLst/>
                <a:latin typeface="+mn-lt"/>
                <a:ea typeface="+mn-ea"/>
                <a:cs typeface="+mn-cs"/>
              </a:rPr>
              <a:t>We have considered several alternative executing Agency options including leveraging HDC’s existing Facilities and Maintenance Division, utilising the various Regional Corporations as it will be a nationwide program, using the Civilian Conservation Corp in order to involve the youth, or routing works via other state agencies such as the Rural Development Company, MTS or UDeCOTT.</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Each of these options offers some advantages, but they also present constraints—ranging from limited technical focus on housing, to higher overheads, slower mobilisation, and less direct linkage to vulnerable communities. In some instances, established cultures and processes are not aligned with the agile, SME-driven model we are proposing.</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Accordingly, the preferred option is the establishment of a dedicated Home Repair Programme Unit under the Ministry of Housing and Urban Development, possibly with staff seconded from HDC. Programme management would be supported by an experienced external consulting team to handle assessment, design, tender evaluation support and monitoring, while execution remains in the hands of competitively selected SMEs, contracted directly with the State Executing Agency.</a:t>
            </a:r>
          </a:p>
          <a:p>
            <a:r>
              <a:rPr lang="en-GB" sz="1200" kern="1200">
                <a:solidFill>
                  <a:schemeClr val="tx1"/>
                </a:solidFill>
                <a:effectLst/>
                <a:latin typeface="+mn-lt"/>
                <a:ea typeface="+mn-ea"/>
                <a:cs typeface="+mn-cs"/>
              </a:rPr>
              <a:t>
</a:t>
            </a:r>
          </a:p>
        </p:txBody>
      </p:sp>
    </p:spTree>
    <p:extLst>
      <p:ext uri="{BB962C8B-B14F-4D97-AF65-F5344CB8AC3E}">
        <p14:creationId xmlns:p14="http://schemas.microsoft.com/office/powerpoint/2010/main" val="7237844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idx="1"/>
          </p:nvPr>
        </p:nvSpPr>
        <p:spPr/>
        <p:txBody>
          <a:bodyPr/>
          <a:lstStyle/>
          <a:p>
            <a:r>
              <a:rPr lang="en-GB" sz="1200" kern="1200">
                <a:solidFill>
                  <a:schemeClr val="tx1"/>
                </a:solidFill>
                <a:effectLst/>
                <a:latin typeface="+mn-lt"/>
                <a:ea typeface="+mn-ea"/>
                <a:cs typeface="+mn-cs"/>
              </a:rPr>
              <a:t>The criteria assessment on this slide compares the proposed Housing Repair Programme with other mechanisms—Regional Corporations, the RDC or similar State Executing Agencies, the HDC Maintenance Department, and Youth Empowerment model using the Civilian Conservation Corps.—across several criteria: time to implement, capacity to deliver, reach of impact, value for money, ongoing overheads, social impact, and technical comparability to market.</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While the existing agencies score well on certain social objectives, they generally perform less favourably on speed of mobilisation, value for money, and alignment with private-sector standards of quality and productivity.</a:t>
            </a:r>
          </a:p>
          <a:p>
            <a:r>
              <a:rPr lang="en-GB" sz="1200" kern="1200">
                <a:solidFill>
                  <a:schemeClr val="tx1"/>
                </a:solidFill>
                <a:effectLst/>
                <a:latin typeface="+mn-lt"/>
                <a:ea typeface="+mn-ea"/>
                <a:cs typeface="+mn-cs"/>
              </a:rPr>
              <a:t>
The Housing Repair Programme, by contrast, is designed to deliver quickly—because it leverages existing housing infrastructure knowledge and familiarity, established repair programming  capacity via external consultants and does not require lengthy statutory approvals—and channels a higher proportion of funds into actual works and wages rather than permanent overheads.</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In short, when we place all options side by side, the proposed executing structure emerges as a clear leader: it achieves greater social impact while simultaneously improving technical outcomes and financial efficiency.</a:t>
            </a:r>
          </a:p>
          <a:p>
            <a:r>
              <a:rPr lang="en-GB" sz="1200" kern="1200">
                <a:solidFill>
                  <a:schemeClr val="tx1"/>
                </a:solidFill>
                <a:effectLst/>
                <a:latin typeface="+mn-lt"/>
                <a:ea typeface="+mn-ea"/>
                <a:cs typeface="+mn-cs"/>
              </a:rPr>
              <a:t>
</a:t>
            </a:r>
          </a:p>
        </p:txBody>
      </p:sp>
    </p:spTree>
    <p:extLst>
      <p:ext uri="{BB962C8B-B14F-4D97-AF65-F5344CB8AC3E}">
        <p14:creationId xmlns:p14="http://schemas.microsoft.com/office/powerpoint/2010/main" val="24312813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a:extLst>
            <a:ext uri="{FF2B5EF4-FFF2-40B4-BE49-F238E27FC236}">
              <a16:creationId xmlns:a16="http://schemas.microsoft.com/office/drawing/2014/main" id="{9F310905-F2F4-B151-DE45-37ACDDEFA6DA}"/>
            </a:ext>
          </a:extLst>
        </p:cNvPr>
        <p:cNvGrpSpPr/>
        <p:nvPr/>
      </p:nvGrpSpPr>
      <p:grpSpPr>
        <a:xfrm>
          <a:off x="0" y="0"/>
          <a:ext cx="0" cy="0"/>
          <a:chOff x="0" y="0"/>
          <a:chExt cx="0" cy="0"/>
        </a:xfrm>
      </p:grpSpPr>
      <p:sp>
        <p:nvSpPr>
          <p:cNvPr id="84" name="Google Shape;84;g11320a63638_0_178:notes">
            <a:extLst>
              <a:ext uri="{FF2B5EF4-FFF2-40B4-BE49-F238E27FC236}">
                <a16:creationId xmlns:a16="http://schemas.microsoft.com/office/drawing/2014/main" id="{31DBDD65-1B44-5687-572A-3C9D2E84F541}"/>
              </a:ext>
            </a:extLst>
          </p:cNvPr>
          <p:cNvSpPr>
            <a:spLocks noGrp="1" noRot="1" noChangeAspect="1"/>
          </p:cNvSpPr>
          <p:nvPr>
            <p:ph type="sldImg" idx="2"/>
          </p:nvPr>
        </p:nvSpPr>
        <p:spPr>
          <a:xfrm>
            <a:off x="381000" y="685800"/>
            <a:ext cx="6096000" cy="3429000"/>
          </a:xfrm>
          <a:custGeom>
            <a:avLst/>
            <a:gdLst/>
            <a:ahLst/>
            <a:cxnLst/>
            <a:rect l="l" t="t" r="r" b="b"/>
            <a:pathLst>
              <a:path w="119999" h="119999" extrusionOk="0">
                <a:moveTo>
                  <a:pt x="0" y="0"/>
                </a:moveTo>
                <a:lnTo>
                  <a:pt x="120000" y="0"/>
                </a:lnTo>
                <a:lnTo>
                  <a:pt x="120000" y="120000"/>
                </a:lnTo>
                <a:lnTo>
                  <a:pt x="0" y="120000"/>
                </a:lnTo>
                <a:close/>
              </a:path>
            </a:pathLst>
          </a:custGeom>
        </p:spPr>
      </p:sp>
      <p:sp>
        <p:nvSpPr>
          <p:cNvPr id="85" name="Google Shape;85;g11320a63638_0_178:notes">
            <a:extLst>
              <a:ext uri="{FF2B5EF4-FFF2-40B4-BE49-F238E27FC236}">
                <a16:creationId xmlns:a16="http://schemas.microsoft.com/office/drawing/2014/main" id="{DE6B635F-6B35-31FB-25D5-643EE9788F5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15000"/>
              </a:lnSpc>
              <a:spcBef>
                <a:spcPct val="0"/>
              </a:spcBef>
              <a:spcAft>
                <a:spcPct val="0"/>
              </a:spcAft>
              <a:buClr>
                <a:schemeClr val="dk1"/>
              </a:buClr>
              <a:buSzPts val="1100"/>
              <a:buFont typeface="Arial"/>
              <a:buNone/>
              <a:defRPr/>
            </a:pPr>
            <a:endParaRPr lang="en-GB" sz="1200" kern="1200">
              <a:solidFill>
                <a:schemeClr val="tx1"/>
              </a:solidFill>
              <a:effectLst/>
              <a:latin typeface="+mn-lt"/>
              <a:ea typeface="+mn-ea"/>
              <a:cs typeface="+mn-cs"/>
            </a:endParaRPr>
          </a:p>
          <a:p>
            <a:pPr marL="0" marR="0" lvl="0" indent="0" algn="l" defTabSz="914400" rtl="0" eaLnBrk="1" fontAlgn="auto" latinLnBrk="0" hangingPunct="1">
              <a:lnSpc>
                <a:spcPct val="115000"/>
              </a:lnSpc>
              <a:spcBef>
                <a:spcPct val="0"/>
              </a:spcBef>
              <a:spcAft>
                <a:spcPct val="0"/>
              </a:spcAft>
              <a:buClr>
                <a:schemeClr val="dk1"/>
              </a:buClr>
              <a:buSzPts val="1100"/>
              <a:buFont typeface="Arial"/>
              <a:buNone/>
              <a:defRPr/>
            </a:pPr>
            <a:r>
              <a:rPr lang="en-GB" sz="1200" kern="1200">
                <a:solidFill>
                  <a:schemeClr val="tx1"/>
                </a:solidFill>
                <a:effectLst/>
                <a:latin typeface="+mn-lt"/>
                <a:ea typeface="+mn-ea"/>
                <a:cs typeface="+mn-cs"/>
              </a:rPr>
              <a:t>
The initial proposed pilot is for a $30 million allocation per Home Repair season. Based on a proposed contract value of $250,000 per contract. With each contractor receiving 1 contract only, this is sufficient to fund approximately 120 projects, or 120 contractors. Based on each small contractor employing up to 8 persons, the total labour employed would be 960 workers for six weeks.</a:t>
            </a:r>
          </a:p>
          <a:p>
            <a:pPr marL="0" marR="0" lvl="0" indent="0" algn="l" defTabSz="914400" rtl="0" eaLnBrk="1" fontAlgn="auto" latinLnBrk="0" hangingPunct="1">
              <a:lnSpc>
                <a:spcPct val="115000"/>
              </a:lnSpc>
              <a:spcBef>
                <a:spcPct val="0"/>
              </a:spcBef>
              <a:spcAft>
                <a:spcPct val="0"/>
              </a:spcAft>
              <a:buClr>
                <a:schemeClr val="dk1"/>
              </a:buClr>
              <a:buSzPts val="1100"/>
              <a:buFont typeface="Arial"/>
              <a:buNone/>
              <a:defRPr/>
            </a:pPr>
            <a:r>
              <a:rPr lang="en-GB" sz="1200" kern="1200">
                <a:solidFill>
                  <a:schemeClr val="tx1"/>
                </a:solidFill>
                <a:effectLst/>
                <a:latin typeface="+mn-lt"/>
                <a:ea typeface="+mn-ea"/>
                <a:cs typeface="+mn-cs"/>
              </a:rPr>
              <a:t>
</a:t>
            </a:r>
          </a:p>
          <a:p>
            <a:pPr marL="0" marR="0" lvl="0" indent="0" algn="l" defTabSz="914400" rtl="0" eaLnBrk="1" fontAlgn="auto" latinLnBrk="0" hangingPunct="1">
              <a:lnSpc>
                <a:spcPct val="115000"/>
              </a:lnSpc>
              <a:spcBef>
                <a:spcPct val="0"/>
              </a:spcBef>
              <a:spcAft>
                <a:spcPct val="0"/>
              </a:spcAft>
              <a:buClr>
                <a:schemeClr val="dk1"/>
              </a:buClr>
              <a:buSzPts val="1100"/>
              <a:buFont typeface="Arial"/>
              <a:buNone/>
              <a:defRPr/>
            </a:pPr>
            <a:r>
              <a:rPr lang="en-GB" sz="1200" kern="1200">
                <a:solidFill>
                  <a:schemeClr val="tx1"/>
                </a:solidFill>
                <a:effectLst/>
                <a:latin typeface="+mn-lt"/>
                <a:ea typeface="+mn-ea"/>
                <a:cs typeface="+mn-cs"/>
              </a:rPr>
              <a:t>
The design of the programme is inherently scalable. Once piloted and refined, each Home Repair season could be easily increased  or reduced based on available funding. An increase to a $60 million spend, effectively doubles the number of projects, contractors, and workers. At that level, more than 1,900 workers could be engaged per season, while still maintaining manageable project sizes and tight control over quality and value for money.</a:t>
            </a:r>
          </a:p>
          <a:p>
            <a:pPr marL="0" marR="0" lvl="0" indent="0" algn="l" defTabSz="914400" rtl="0" eaLnBrk="1" fontAlgn="auto" latinLnBrk="0" hangingPunct="1">
              <a:lnSpc>
                <a:spcPct val="115000"/>
              </a:lnSpc>
              <a:spcBef>
                <a:spcPct val="0"/>
              </a:spcBef>
              <a:spcAft>
                <a:spcPct val="0"/>
              </a:spcAft>
              <a:buClr>
                <a:schemeClr val="dk1"/>
              </a:buClr>
              <a:buSzPts val="1100"/>
              <a:buFont typeface="Arial"/>
              <a:buNone/>
              <a:defRPr/>
            </a:pPr>
            <a:r>
              <a:rPr lang="en-GB" sz="1200" kern="1200">
                <a:solidFill>
                  <a:schemeClr val="tx1"/>
                </a:solidFill>
                <a:effectLst/>
                <a:latin typeface="+mn-lt"/>
                <a:ea typeface="+mn-ea"/>
                <a:cs typeface="+mn-cs"/>
              </a:rPr>
              <a:t>
</a:t>
            </a:r>
          </a:p>
          <a:p>
            <a:pPr marL="0" marR="0" lvl="0" indent="0" algn="l" defTabSz="914400" rtl="0" eaLnBrk="1" fontAlgn="auto" latinLnBrk="0" hangingPunct="1">
              <a:lnSpc>
                <a:spcPct val="115000"/>
              </a:lnSpc>
              <a:spcBef>
                <a:spcPct val="0"/>
              </a:spcBef>
              <a:spcAft>
                <a:spcPct val="0"/>
              </a:spcAft>
              <a:buClr>
                <a:schemeClr val="dk1"/>
              </a:buClr>
              <a:buSzPts val="1100"/>
              <a:buFont typeface="Arial"/>
              <a:buNone/>
              <a:defRPr/>
            </a:pPr>
            <a:r>
              <a:rPr lang="en-GB" sz="1200" kern="1200">
                <a:solidFill>
                  <a:schemeClr val="tx1"/>
                </a:solidFill>
                <a:effectLst/>
                <a:latin typeface="+mn-lt"/>
                <a:ea typeface="+mn-ea"/>
                <a:cs typeface="+mn-cs"/>
              </a:rPr>
              <a:t>
Importantly, because the works are largely within existing footprints and do not trigger planning approvals, ramp-up can be achieved with relatively short lead times. This provides Cabinet with flexibility: the programme can start modestly, demonstrate results, and then be expanded as fiscal space permits.</a:t>
            </a:r>
          </a:p>
          <a:p>
            <a:pPr marL="0" marR="0" lvl="0" indent="0" algn="l" defTabSz="914400" rtl="0" eaLnBrk="1" fontAlgn="auto" latinLnBrk="0" hangingPunct="1">
              <a:lnSpc>
                <a:spcPct val="115000"/>
              </a:lnSpc>
              <a:spcBef>
                <a:spcPct val="0"/>
              </a:spcBef>
              <a:spcAft>
                <a:spcPct val="0"/>
              </a:spcAft>
              <a:buClr>
                <a:schemeClr val="dk1"/>
              </a:buClr>
              <a:buSzPts val="1100"/>
              <a:buFont typeface="Arial"/>
              <a:buNone/>
              <a:defRPr/>
            </a:pPr>
            <a:r>
              <a:rPr lang="en-GB" sz="1200" kern="1200">
                <a:solidFill>
                  <a:schemeClr val="tx1"/>
                </a:solidFill>
                <a:effectLst/>
                <a:latin typeface="+mn-lt"/>
                <a:ea typeface="+mn-ea"/>
                <a:cs typeface="+mn-cs"/>
              </a:rPr>
              <a:t>
</a:t>
            </a:r>
          </a:p>
          <a:p>
            <a:pPr marL="0" marR="0" lvl="0" indent="0" algn="l" defTabSz="914400" rtl="0" eaLnBrk="1" fontAlgn="auto" latinLnBrk="0" hangingPunct="1">
              <a:lnSpc>
                <a:spcPct val="115000"/>
              </a:lnSpc>
              <a:spcBef>
                <a:spcPct val="0"/>
              </a:spcBef>
              <a:spcAft>
                <a:spcPct val="0"/>
              </a:spcAft>
              <a:buClr>
                <a:schemeClr val="dk1"/>
              </a:buClr>
              <a:buSzPts val="1100"/>
              <a:buFont typeface="Arial"/>
              <a:buNone/>
              <a:defRPr/>
            </a:pPr>
            <a:r>
              <a:rPr lang="en-GB" sz="1200" kern="1200">
                <a:solidFill>
                  <a:schemeClr val="tx1"/>
                </a:solidFill>
                <a:effectLst/>
                <a:latin typeface="+mn-lt"/>
                <a:ea typeface="+mn-ea"/>
                <a:cs typeface="+mn-cs"/>
              </a:rPr>
              <a:t>
</a:t>
            </a:r>
          </a:p>
        </p:txBody>
      </p:sp>
    </p:spTree>
    <p:extLst>
      <p:ext uri="{BB962C8B-B14F-4D97-AF65-F5344CB8AC3E}">
        <p14:creationId xmlns:p14="http://schemas.microsoft.com/office/powerpoint/2010/main" val="36283083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idx="1"/>
          </p:nvPr>
        </p:nvSpPr>
        <p:spPr/>
        <p:txBody>
          <a:bodyPr/>
          <a:lstStyle/>
          <a:p>
            <a:r>
              <a:rPr lang="en-GB" sz="1200" kern="1200">
                <a:solidFill>
                  <a:schemeClr val="tx1"/>
                </a:solidFill>
                <a:effectLst/>
                <a:latin typeface="+mn-lt"/>
                <a:ea typeface="+mn-ea"/>
                <a:cs typeface="+mn-cs"/>
              </a:rPr>
              <a:t>Let’s focus specifically on value for money.</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Under the proposed $30 million pilot for each Home Repair season, less than 4 percent of the budget is earmarked for programme management and a nominal 1 percent for the executing agency’s overheads, leaving a net $24 million that is directly applied to works. </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Of this net amount, we anticipate that roughly 30 percent will be spent on materials—purchased from local hardwares and supported by small transport providers—and the remaining 46 percent, or about $13.68 million, will go directly to labour. With 960 temporary workers engaged, this structure allows each worker to earn in the order of $9,500 per month, depending on skill level and hours worked.</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By using competitive procurement with contract values in the $250,000 to $500,000 range, we keep project sizes attractive to SMEs while avoiding the heavy overheads associated with very large contractors. The result is a programme where the majority of each dollar is visible to citizens in tangible repairs and local pay packets.</a:t>
            </a:r>
          </a:p>
          <a:p>
            <a:r>
              <a:rPr lang="en-GB" sz="1200" kern="1200">
                <a:solidFill>
                  <a:schemeClr val="tx1"/>
                </a:solidFill>
                <a:effectLst/>
                <a:latin typeface="+mn-lt"/>
                <a:ea typeface="+mn-ea"/>
                <a:cs typeface="+mn-cs"/>
              </a:rPr>
              <a:t>
</a:t>
            </a:r>
          </a:p>
        </p:txBody>
      </p:sp>
    </p:spTree>
    <p:extLst>
      <p:ext uri="{BB962C8B-B14F-4D97-AF65-F5344CB8AC3E}">
        <p14:creationId xmlns:p14="http://schemas.microsoft.com/office/powerpoint/2010/main" val="25350724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idx="1"/>
          </p:nvPr>
        </p:nvSpPr>
        <p:spPr/>
        <p:txBody>
          <a:bodyPr/>
          <a:lstStyle/>
          <a:p>
            <a:r>
              <a:rPr lang="en-GB" sz="1200" kern="1200">
                <a:solidFill>
                  <a:schemeClr val="tx1"/>
                </a:solidFill>
                <a:effectLst/>
                <a:latin typeface="+mn-lt"/>
                <a:ea typeface="+mn-ea"/>
                <a:cs typeface="+mn-cs"/>
              </a:rPr>
              <a:t>In closing, this programme is about building a more resilient Trinidad and Tobago—one home, one contractor, and one community at a time. </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It converts routine maintenance into a strategic tool for social stability, economic inclusion, and asset preservation. It offers vulnerable citizens reliable, recurrent opportunities to earn, without requiring the State to expand permanent payrolls. It strengthens small and medium businesses across the country and ensures that more of every housing dollar is felt in communities.</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
For the Ministry of Housing and Urban Development, this is an opportunity to lead an innovative, nationally visible programme that can be piloted quickly, scaled responsibly, and communicated clearly to citizens as Homes • Jobs • Growth.</a:t>
            </a:r>
          </a:p>
          <a:p>
            <a:r>
              <a:rPr lang="en-GB" sz="1200" kern="1200">
                <a:solidFill>
                  <a:schemeClr val="tx1"/>
                </a:solidFill>
                <a:effectLst/>
                <a:latin typeface="+mn-lt"/>
                <a:ea typeface="+mn-ea"/>
                <a:cs typeface="+mn-cs"/>
              </a:rPr>
              <a:t>
</a:t>
            </a:r>
          </a:p>
        </p:txBody>
      </p:sp>
    </p:spTree>
    <p:extLst>
      <p:ext uri="{BB962C8B-B14F-4D97-AF65-F5344CB8AC3E}">
        <p14:creationId xmlns:p14="http://schemas.microsoft.com/office/powerpoint/2010/main" val="2041176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4639117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23400" y="890050"/>
            <a:ext cx="17041200" cy="1145400"/>
          </a:xfrm>
          <a:prstGeom prst="rect">
            <a:avLst/>
          </a:prstGeom>
        </p:spPr>
        <p:txBody>
          <a:bodyPr spcFirstLastPara="1" wrap="square" lIns="91425" tIns="91425" rIns="91425" bIns="91425" anchor="t" anchorCtr="0">
            <a:normAutofit/>
          </a:bodyPr>
          <a:lstStyle>
            <a:lvl1pPr lvl="0" rtl="0">
              <a:spcBef>
                <a:spcPct val="0"/>
              </a:spcBef>
              <a:spcAft>
                <a:spcPct val="0"/>
              </a:spcAft>
              <a:buSzPts val="2800"/>
              <a:buNone/>
              <a:defRPr/>
            </a:lvl1pPr>
            <a:lvl2pPr lvl="1" rtl="0">
              <a:spcBef>
                <a:spcPct val="0"/>
              </a:spcBef>
              <a:spcAft>
                <a:spcPct val="0"/>
              </a:spcAft>
              <a:buSzPts val="2800"/>
              <a:buNone/>
              <a:defRPr/>
            </a:lvl2pPr>
            <a:lvl3pPr lvl="2" rtl="0">
              <a:spcBef>
                <a:spcPct val="0"/>
              </a:spcBef>
              <a:spcAft>
                <a:spcPct val="0"/>
              </a:spcAft>
              <a:buSzPts val="2800"/>
              <a:buNone/>
              <a:defRPr/>
            </a:lvl3pPr>
            <a:lvl4pPr lvl="3" rtl="0">
              <a:spcBef>
                <a:spcPct val="0"/>
              </a:spcBef>
              <a:spcAft>
                <a:spcPct val="0"/>
              </a:spcAft>
              <a:buSzPts val="2800"/>
              <a:buNone/>
              <a:defRPr/>
            </a:lvl4pPr>
            <a:lvl5pPr lvl="4" rtl="0">
              <a:spcBef>
                <a:spcPct val="0"/>
              </a:spcBef>
              <a:spcAft>
                <a:spcPct val="0"/>
              </a:spcAft>
              <a:buSzPts val="2800"/>
              <a:buNone/>
              <a:defRPr/>
            </a:lvl5pPr>
            <a:lvl6pPr lvl="5" rtl="0">
              <a:spcBef>
                <a:spcPct val="0"/>
              </a:spcBef>
              <a:spcAft>
                <a:spcPct val="0"/>
              </a:spcAft>
              <a:buSzPts val="2800"/>
              <a:buNone/>
              <a:defRPr/>
            </a:lvl6pPr>
            <a:lvl7pPr lvl="6" rtl="0">
              <a:spcBef>
                <a:spcPct val="0"/>
              </a:spcBef>
              <a:spcAft>
                <a:spcPct val="0"/>
              </a:spcAft>
              <a:buSzPts val="2800"/>
              <a:buNone/>
              <a:defRPr/>
            </a:lvl7pPr>
            <a:lvl8pPr lvl="7" rtl="0">
              <a:spcBef>
                <a:spcPct val="0"/>
              </a:spcBef>
              <a:spcAft>
                <a:spcPct val="0"/>
              </a:spcAft>
              <a:buSzPts val="2800"/>
              <a:buNone/>
              <a:defRPr/>
            </a:lvl8pPr>
            <a:lvl9pPr lvl="8" rtl="0">
              <a:spcBef>
                <a:spcPct val="0"/>
              </a:spcBef>
              <a:spcAft>
                <a:spcPct val="0"/>
              </a:spcAft>
              <a:buSzPts val="2800"/>
              <a:buNone/>
              <a:defRPr/>
            </a:lvl9pPr>
          </a:lstStyle>
          <a:p>
            <a:endParaRPr/>
          </a:p>
        </p:txBody>
      </p:sp>
      <p:sp>
        <p:nvSpPr>
          <p:cNvPr id="22" name="Google Shape;22;p5"/>
          <p:cNvSpPr txBox="1">
            <a:spLocks noGrp="1"/>
          </p:cNvSpPr>
          <p:nvPr>
            <p:ph type="body" idx="1"/>
          </p:nvPr>
        </p:nvSpPr>
        <p:spPr>
          <a:xfrm>
            <a:off x="6234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
        <p:nvSpPr>
          <p:cNvPr id="23" name="Google Shape;23;p5"/>
          <p:cNvSpPr txBox="1">
            <a:spLocks noGrp="1"/>
          </p:cNvSpPr>
          <p:nvPr>
            <p:ph type="body" idx="2"/>
          </p:nvPr>
        </p:nvSpPr>
        <p:spPr>
          <a:xfrm>
            <a:off x="96648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Tree>
    <p:extLst>
      <p:ext uri="{BB962C8B-B14F-4D97-AF65-F5344CB8AC3E}">
        <p14:creationId xmlns:p14="http://schemas.microsoft.com/office/powerpoint/2010/main" val="3805432562"/>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23400" y="890050"/>
            <a:ext cx="17041200" cy="1145400"/>
          </a:xfrm>
          <a:prstGeom prst="rect">
            <a:avLst/>
          </a:prstGeom>
        </p:spPr>
        <p:txBody>
          <a:bodyPr spcFirstLastPara="1" wrap="square" lIns="91425" tIns="91425" rIns="91425" bIns="91425" anchor="t" anchorCtr="0">
            <a:normAutofit/>
          </a:bodyPr>
          <a:lstStyle>
            <a:lvl1pPr lvl="0" rtl="0">
              <a:spcBef>
                <a:spcPct val="0"/>
              </a:spcBef>
              <a:spcAft>
                <a:spcPct val="0"/>
              </a:spcAft>
              <a:buSzPts val="2800"/>
              <a:buNone/>
              <a:defRPr/>
            </a:lvl1pPr>
            <a:lvl2pPr lvl="1" rtl="0">
              <a:spcBef>
                <a:spcPct val="0"/>
              </a:spcBef>
              <a:spcAft>
                <a:spcPct val="0"/>
              </a:spcAft>
              <a:buSzPts val="2800"/>
              <a:buNone/>
              <a:defRPr/>
            </a:lvl2pPr>
            <a:lvl3pPr lvl="2" rtl="0">
              <a:spcBef>
                <a:spcPct val="0"/>
              </a:spcBef>
              <a:spcAft>
                <a:spcPct val="0"/>
              </a:spcAft>
              <a:buSzPts val="2800"/>
              <a:buNone/>
              <a:defRPr/>
            </a:lvl3pPr>
            <a:lvl4pPr lvl="3" rtl="0">
              <a:spcBef>
                <a:spcPct val="0"/>
              </a:spcBef>
              <a:spcAft>
                <a:spcPct val="0"/>
              </a:spcAft>
              <a:buSzPts val="2800"/>
              <a:buNone/>
              <a:defRPr/>
            </a:lvl4pPr>
            <a:lvl5pPr lvl="4" rtl="0">
              <a:spcBef>
                <a:spcPct val="0"/>
              </a:spcBef>
              <a:spcAft>
                <a:spcPct val="0"/>
              </a:spcAft>
              <a:buSzPts val="2800"/>
              <a:buNone/>
              <a:defRPr/>
            </a:lvl5pPr>
            <a:lvl6pPr lvl="5" rtl="0">
              <a:spcBef>
                <a:spcPct val="0"/>
              </a:spcBef>
              <a:spcAft>
                <a:spcPct val="0"/>
              </a:spcAft>
              <a:buSzPts val="2800"/>
              <a:buNone/>
              <a:defRPr/>
            </a:lvl6pPr>
            <a:lvl7pPr lvl="6" rtl="0">
              <a:spcBef>
                <a:spcPct val="0"/>
              </a:spcBef>
              <a:spcAft>
                <a:spcPct val="0"/>
              </a:spcAft>
              <a:buSzPts val="2800"/>
              <a:buNone/>
              <a:defRPr/>
            </a:lvl7pPr>
            <a:lvl8pPr lvl="7" rtl="0">
              <a:spcBef>
                <a:spcPct val="0"/>
              </a:spcBef>
              <a:spcAft>
                <a:spcPct val="0"/>
              </a:spcAft>
              <a:buSzPts val="2800"/>
              <a:buNone/>
              <a:defRPr/>
            </a:lvl8pPr>
            <a:lvl9pPr lvl="8" rtl="0">
              <a:spcBef>
                <a:spcPct val="0"/>
              </a:spcBef>
              <a:spcAft>
                <a:spcPct val="0"/>
              </a:spcAft>
              <a:buSzPts val="2800"/>
              <a:buNone/>
              <a:defRPr/>
            </a:lvl9pPr>
          </a:lstStyle>
          <a:p>
            <a:endParaRPr/>
          </a:p>
        </p:txBody>
      </p:sp>
      <p:sp>
        <p:nvSpPr>
          <p:cNvPr id="22" name="Google Shape;22;p5"/>
          <p:cNvSpPr txBox="1">
            <a:spLocks noGrp="1"/>
          </p:cNvSpPr>
          <p:nvPr>
            <p:ph type="body" idx="1"/>
          </p:nvPr>
        </p:nvSpPr>
        <p:spPr>
          <a:xfrm>
            <a:off x="6234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
        <p:nvSpPr>
          <p:cNvPr id="23" name="Google Shape;23;p5"/>
          <p:cNvSpPr txBox="1">
            <a:spLocks noGrp="1"/>
          </p:cNvSpPr>
          <p:nvPr>
            <p:ph type="body" idx="2"/>
          </p:nvPr>
        </p:nvSpPr>
        <p:spPr>
          <a:xfrm>
            <a:off x="96648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Tree>
    <p:extLst>
      <p:ext uri="{BB962C8B-B14F-4D97-AF65-F5344CB8AC3E}">
        <p14:creationId xmlns:p14="http://schemas.microsoft.com/office/powerpoint/2010/main" val="3805432562"/>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23400" y="890050"/>
            <a:ext cx="17041200" cy="1145400"/>
          </a:xfrm>
          <a:prstGeom prst="rect">
            <a:avLst/>
          </a:prstGeom>
        </p:spPr>
        <p:txBody>
          <a:bodyPr spcFirstLastPara="1" wrap="square" lIns="91425" tIns="91425" rIns="91425" bIns="91425" anchor="t" anchorCtr="0">
            <a:normAutofit/>
          </a:bodyPr>
          <a:lstStyle>
            <a:lvl1pPr lvl="0" rtl="0">
              <a:spcBef>
                <a:spcPct val="0"/>
              </a:spcBef>
              <a:spcAft>
                <a:spcPct val="0"/>
              </a:spcAft>
              <a:buSzPts val="2800"/>
              <a:buNone/>
              <a:defRPr/>
            </a:lvl1pPr>
            <a:lvl2pPr lvl="1" rtl="0">
              <a:spcBef>
                <a:spcPct val="0"/>
              </a:spcBef>
              <a:spcAft>
                <a:spcPct val="0"/>
              </a:spcAft>
              <a:buSzPts val="2800"/>
              <a:buNone/>
              <a:defRPr/>
            </a:lvl2pPr>
            <a:lvl3pPr lvl="2" rtl="0">
              <a:spcBef>
                <a:spcPct val="0"/>
              </a:spcBef>
              <a:spcAft>
                <a:spcPct val="0"/>
              </a:spcAft>
              <a:buSzPts val="2800"/>
              <a:buNone/>
              <a:defRPr/>
            </a:lvl3pPr>
            <a:lvl4pPr lvl="3" rtl="0">
              <a:spcBef>
                <a:spcPct val="0"/>
              </a:spcBef>
              <a:spcAft>
                <a:spcPct val="0"/>
              </a:spcAft>
              <a:buSzPts val="2800"/>
              <a:buNone/>
              <a:defRPr/>
            </a:lvl4pPr>
            <a:lvl5pPr lvl="4" rtl="0">
              <a:spcBef>
                <a:spcPct val="0"/>
              </a:spcBef>
              <a:spcAft>
                <a:spcPct val="0"/>
              </a:spcAft>
              <a:buSzPts val="2800"/>
              <a:buNone/>
              <a:defRPr/>
            </a:lvl5pPr>
            <a:lvl6pPr lvl="5" rtl="0">
              <a:spcBef>
                <a:spcPct val="0"/>
              </a:spcBef>
              <a:spcAft>
                <a:spcPct val="0"/>
              </a:spcAft>
              <a:buSzPts val="2800"/>
              <a:buNone/>
              <a:defRPr/>
            </a:lvl6pPr>
            <a:lvl7pPr lvl="6" rtl="0">
              <a:spcBef>
                <a:spcPct val="0"/>
              </a:spcBef>
              <a:spcAft>
                <a:spcPct val="0"/>
              </a:spcAft>
              <a:buSzPts val="2800"/>
              <a:buNone/>
              <a:defRPr/>
            </a:lvl7pPr>
            <a:lvl8pPr lvl="7" rtl="0">
              <a:spcBef>
                <a:spcPct val="0"/>
              </a:spcBef>
              <a:spcAft>
                <a:spcPct val="0"/>
              </a:spcAft>
              <a:buSzPts val="2800"/>
              <a:buNone/>
              <a:defRPr/>
            </a:lvl8pPr>
            <a:lvl9pPr lvl="8" rtl="0">
              <a:spcBef>
                <a:spcPct val="0"/>
              </a:spcBef>
              <a:spcAft>
                <a:spcPct val="0"/>
              </a:spcAft>
              <a:buSzPts val="2800"/>
              <a:buNone/>
              <a:defRPr/>
            </a:lvl9pPr>
          </a:lstStyle>
          <a:p>
            <a:endParaRPr/>
          </a:p>
        </p:txBody>
      </p:sp>
      <p:sp>
        <p:nvSpPr>
          <p:cNvPr id="22" name="Google Shape;22;p5"/>
          <p:cNvSpPr txBox="1">
            <a:spLocks noGrp="1"/>
          </p:cNvSpPr>
          <p:nvPr>
            <p:ph type="body" idx="1"/>
          </p:nvPr>
        </p:nvSpPr>
        <p:spPr>
          <a:xfrm>
            <a:off x="6234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
        <p:nvSpPr>
          <p:cNvPr id="23" name="Google Shape;23;p5"/>
          <p:cNvSpPr txBox="1">
            <a:spLocks noGrp="1"/>
          </p:cNvSpPr>
          <p:nvPr>
            <p:ph type="body" idx="2"/>
          </p:nvPr>
        </p:nvSpPr>
        <p:spPr>
          <a:xfrm>
            <a:off x="96648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Tree>
    <p:extLst>
      <p:ext uri="{BB962C8B-B14F-4D97-AF65-F5344CB8AC3E}">
        <p14:creationId xmlns:p14="http://schemas.microsoft.com/office/powerpoint/2010/main" val="3805432562"/>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Tree>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Tree>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Tree>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23400" y="890050"/>
            <a:ext cx="17041200" cy="1145400"/>
          </a:xfrm>
          <a:prstGeom prst="rect">
            <a:avLst/>
          </a:prstGeom>
        </p:spPr>
        <p:txBody>
          <a:bodyPr spcFirstLastPara="1" wrap="square" lIns="91425" tIns="91425" rIns="91425" bIns="91425" anchor="t" anchorCtr="0">
            <a:normAutofit/>
          </a:bodyPr>
          <a:lstStyle>
            <a:lvl1pPr lvl="0" rtl="0">
              <a:spcBef>
                <a:spcPct val="0"/>
              </a:spcBef>
              <a:spcAft>
                <a:spcPct val="0"/>
              </a:spcAft>
              <a:buSzPts val="2800"/>
              <a:buNone/>
              <a:defRPr/>
            </a:lvl1pPr>
            <a:lvl2pPr lvl="1" rtl="0">
              <a:spcBef>
                <a:spcPct val="0"/>
              </a:spcBef>
              <a:spcAft>
                <a:spcPct val="0"/>
              </a:spcAft>
              <a:buSzPts val="2800"/>
              <a:buNone/>
              <a:defRPr/>
            </a:lvl2pPr>
            <a:lvl3pPr lvl="2" rtl="0">
              <a:spcBef>
                <a:spcPct val="0"/>
              </a:spcBef>
              <a:spcAft>
                <a:spcPct val="0"/>
              </a:spcAft>
              <a:buSzPts val="2800"/>
              <a:buNone/>
              <a:defRPr/>
            </a:lvl3pPr>
            <a:lvl4pPr lvl="3" rtl="0">
              <a:spcBef>
                <a:spcPct val="0"/>
              </a:spcBef>
              <a:spcAft>
                <a:spcPct val="0"/>
              </a:spcAft>
              <a:buSzPts val="2800"/>
              <a:buNone/>
              <a:defRPr/>
            </a:lvl4pPr>
            <a:lvl5pPr lvl="4" rtl="0">
              <a:spcBef>
                <a:spcPct val="0"/>
              </a:spcBef>
              <a:spcAft>
                <a:spcPct val="0"/>
              </a:spcAft>
              <a:buSzPts val="2800"/>
              <a:buNone/>
              <a:defRPr/>
            </a:lvl5pPr>
            <a:lvl6pPr lvl="5" rtl="0">
              <a:spcBef>
                <a:spcPct val="0"/>
              </a:spcBef>
              <a:spcAft>
                <a:spcPct val="0"/>
              </a:spcAft>
              <a:buSzPts val="2800"/>
              <a:buNone/>
              <a:defRPr/>
            </a:lvl6pPr>
            <a:lvl7pPr lvl="6" rtl="0">
              <a:spcBef>
                <a:spcPct val="0"/>
              </a:spcBef>
              <a:spcAft>
                <a:spcPct val="0"/>
              </a:spcAft>
              <a:buSzPts val="2800"/>
              <a:buNone/>
              <a:defRPr/>
            </a:lvl7pPr>
            <a:lvl8pPr lvl="7" rtl="0">
              <a:spcBef>
                <a:spcPct val="0"/>
              </a:spcBef>
              <a:spcAft>
                <a:spcPct val="0"/>
              </a:spcAft>
              <a:buSzPts val="2800"/>
              <a:buNone/>
              <a:defRPr/>
            </a:lvl8pPr>
            <a:lvl9pPr lvl="8" rtl="0">
              <a:spcBef>
                <a:spcPct val="0"/>
              </a:spcBef>
              <a:spcAft>
                <a:spcPct val="0"/>
              </a:spcAft>
              <a:buSzPts val="2800"/>
              <a:buNone/>
              <a:defRPr/>
            </a:lvl9pPr>
          </a:lstStyle>
          <a:p>
            <a:endParaRPr/>
          </a:p>
        </p:txBody>
      </p:sp>
      <p:sp>
        <p:nvSpPr>
          <p:cNvPr id="22" name="Google Shape;22;p5"/>
          <p:cNvSpPr txBox="1">
            <a:spLocks noGrp="1"/>
          </p:cNvSpPr>
          <p:nvPr>
            <p:ph type="body" idx="1"/>
          </p:nvPr>
        </p:nvSpPr>
        <p:spPr>
          <a:xfrm>
            <a:off x="6234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
        <p:nvSpPr>
          <p:cNvPr id="23" name="Google Shape;23;p5"/>
          <p:cNvSpPr txBox="1">
            <a:spLocks noGrp="1"/>
          </p:cNvSpPr>
          <p:nvPr>
            <p:ph type="body" idx="2"/>
          </p:nvPr>
        </p:nvSpPr>
        <p:spPr>
          <a:xfrm>
            <a:off x="96648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Tree>
    <p:extLst>
      <p:ext uri="{BB962C8B-B14F-4D97-AF65-F5344CB8AC3E}">
        <p14:creationId xmlns:p14="http://schemas.microsoft.com/office/powerpoint/2010/main" val="3805432562"/>
      </p:ext>
    </p:extLst>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Tree>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Tree>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Tree>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23400" y="890050"/>
            <a:ext cx="17041200" cy="1145400"/>
          </a:xfrm>
          <a:prstGeom prst="rect">
            <a:avLst/>
          </a:prstGeom>
        </p:spPr>
        <p:txBody>
          <a:bodyPr spcFirstLastPara="1" wrap="square" lIns="91425" tIns="91425" rIns="91425" bIns="91425" anchor="t" anchorCtr="0">
            <a:normAutofit/>
          </a:bodyPr>
          <a:lstStyle>
            <a:lvl1pPr lvl="0" rtl="0">
              <a:spcBef>
                <a:spcPct val="0"/>
              </a:spcBef>
              <a:spcAft>
                <a:spcPct val="0"/>
              </a:spcAft>
              <a:buSzPts val="2800"/>
              <a:buNone/>
              <a:defRPr/>
            </a:lvl1pPr>
            <a:lvl2pPr lvl="1" rtl="0">
              <a:spcBef>
                <a:spcPct val="0"/>
              </a:spcBef>
              <a:spcAft>
                <a:spcPct val="0"/>
              </a:spcAft>
              <a:buSzPts val="2800"/>
              <a:buNone/>
              <a:defRPr/>
            </a:lvl2pPr>
            <a:lvl3pPr lvl="2" rtl="0">
              <a:spcBef>
                <a:spcPct val="0"/>
              </a:spcBef>
              <a:spcAft>
                <a:spcPct val="0"/>
              </a:spcAft>
              <a:buSzPts val="2800"/>
              <a:buNone/>
              <a:defRPr/>
            </a:lvl3pPr>
            <a:lvl4pPr lvl="3" rtl="0">
              <a:spcBef>
                <a:spcPct val="0"/>
              </a:spcBef>
              <a:spcAft>
                <a:spcPct val="0"/>
              </a:spcAft>
              <a:buSzPts val="2800"/>
              <a:buNone/>
              <a:defRPr/>
            </a:lvl4pPr>
            <a:lvl5pPr lvl="4" rtl="0">
              <a:spcBef>
                <a:spcPct val="0"/>
              </a:spcBef>
              <a:spcAft>
                <a:spcPct val="0"/>
              </a:spcAft>
              <a:buSzPts val="2800"/>
              <a:buNone/>
              <a:defRPr/>
            </a:lvl5pPr>
            <a:lvl6pPr lvl="5" rtl="0">
              <a:spcBef>
                <a:spcPct val="0"/>
              </a:spcBef>
              <a:spcAft>
                <a:spcPct val="0"/>
              </a:spcAft>
              <a:buSzPts val="2800"/>
              <a:buNone/>
              <a:defRPr/>
            </a:lvl6pPr>
            <a:lvl7pPr lvl="6" rtl="0">
              <a:spcBef>
                <a:spcPct val="0"/>
              </a:spcBef>
              <a:spcAft>
                <a:spcPct val="0"/>
              </a:spcAft>
              <a:buSzPts val="2800"/>
              <a:buNone/>
              <a:defRPr/>
            </a:lvl7pPr>
            <a:lvl8pPr lvl="7" rtl="0">
              <a:spcBef>
                <a:spcPct val="0"/>
              </a:spcBef>
              <a:spcAft>
                <a:spcPct val="0"/>
              </a:spcAft>
              <a:buSzPts val="2800"/>
              <a:buNone/>
              <a:defRPr/>
            </a:lvl8pPr>
            <a:lvl9pPr lvl="8" rtl="0">
              <a:spcBef>
                <a:spcPct val="0"/>
              </a:spcBef>
              <a:spcAft>
                <a:spcPct val="0"/>
              </a:spcAft>
              <a:buSzPts val="2800"/>
              <a:buNone/>
              <a:defRPr/>
            </a:lvl9pPr>
          </a:lstStyle>
          <a:p>
            <a:endParaRPr/>
          </a:p>
        </p:txBody>
      </p:sp>
      <p:sp>
        <p:nvSpPr>
          <p:cNvPr id="22" name="Google Shape;22;p5"/>
          <p:cNvSpPr txBox="1">
            <a:spLocks noGrp="1"/>
          </p:cNvSpPr>
          <p:nvPr>
            <p:ph type="body" idx="1"/>
          </p:nvPr>
        </p:nvSpPr>
        <p:spPr>
          <a:xfrm>
            <a:off x="6234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
        <p:nvSpPr>
          <p:cNvPr id="23" name="Google Shape;23;p5"/>
          <p:cNvSpPr txBox="1">
            <a:spLocks noGrp="1"/>
          </p:cNvSpPr>
          <p:nvPr>
            <p:ph type="body" idx="2"/>
          </p:nvPr>
        </p:nvSpPr>
        <p:spPr>
          <a:xfrm>
            <a:off x="96648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Tree>
    <p:extLst>
      <p:ext uri="{BB962C8B-B14F-4D97-AF65-F5344CB8AC3E}">
        <p14:creationId xmlns:p14="http://schemas.microsoft.com/office/powerpoint/2010/main" val="3805432562"/>
      </p:ext>
    </p:extLst>
  </p:cSld>
  <p:clrMapOvr>
    <a:masterClrMapping/>
  </p:clrMapOvr>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Tree>
  </p:cSld>
  <p:clrMapOvr>
    <a:masterClrMapping/>
  </p:clrMapOvr>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Tree>
  </p:cSld>
  <p:clrMapOvr>
    <a:masterClrMapping/>
  </p:clrMapOvr>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Tree>
  </p:cSld>
  <p:clrMapOvr>
    <a:masterClrMapping/>
  </p:clrMapOvr>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23400" y="890050"/>
            <a:ext cx="17041200" cy="1145400"/>
          </a:xfrm>
          <a:prstGeom prst="rect">
            <a:avLst/>
          </a:prstGeom>
        </p:spPr>
        <p:txBody>
          <a:bodyPr spcFirstLastPara="1" wrap="square" lIns="91425" tIns="91425" rIns="91425" bIns="91425" anchor="t" anchorCtr="0">
            <a:normAutofit/>
          </a:bodyPr>
          <a:lstStyle>
            <a:lvl1pPr lvl="0" rtl="0">
              <a:spcBef>
                <a:spcPct val="0"/>
              </a:spcBef>
              <a:spcAft>
                <a:spcPct val="0"/>
              </a:spcAft>
              <a:buSzPts val="2800"/>
              <a:buNone/>
              <a:defRPr/>
            </a:lvl1pPr>
            <a:lvl2pPr lvl="1" rtl="0">
              <a:spcBef>
                <a:spcPct val="0"/>
              </a:spcBef>
              <a:spcAft>
                <a:spcPct val="0"/>
              </a:spcAft>
              <a:buSzPts val="2800"/>
              <a:buNone/>
              <a:defRPr/>
            </a:lvl2pPr>
            <a:lvl3pPr lvl="2" rtl="0">
              <a:spcBef>
                <a:spcPct val="0"/>
              </a:spcBef>
              <a:spcAft>
                <a:spcPct val="0"/>
              </a:spcAft>
              <a:buSzPts val="2800"/>
              <a:buNone/>
              <a:defRPr/>
            </a:lvl3pPr>
            <a:lvl4pPr lvl="3" rtl="0">
              <a:spcBef>
                <a:spcPct val="0"/>
              </a:spcBef>
              <a:spcAft>
                <a:spcPct val="0"/>
              </a:spcAft>
              <a:buSzPts val="2800"/>
              <a:buNone/>
              <a:defRPr/>
            </a:lvl4pPr>
            <a:lvl5pPr lvl="4" rtl="0">
              <a:spcBef>
                <a:spcPct val="0"/>
              </a:spcBef>
              <a:spcAft>
                <a:spcPct val="0"/>
              </a:spcAft>
              <a:buSzPts val="2800"/>
              <a:buNone/>
              <a:defRPr/>
            </a:lvl5pPr>
            <a:lvl6pPr lvl="5" rtl="0">
              <a:spcBef>
                <a:spcPct val="0"/>
              </a:spcBef>
              <a:spcAft>
                <a:spcPct val="0"/>
              </a:spcAft>
              <a:buSzPts val="2800"/>
              <a:buNone/>
              <a:defRPr/>
            </a:lvl6pPr>
            <a:lvl7pPr lvl="6" rtl="0">
              <a:spcBef>
                <a:spcPct val="0"/>
              </a:spcBef>
              <a:spcAft>
                <a:spcPct val="0"/>
              </a:spcAft>
              <a:buSzPts val="2800"/>
              <a:buNone/>
              <a:defRPr/>
            </a:lvl7pPr>
            <a:lvl8pPr lvl="7" rtl="0">
              <a:spcBef>
                <a:spcPct val="0"/>
              </a:spcBef>
              <a:spcAft>
                <a:spcPct val="0"/>
              </a:spcAft>
              <a:buSzPts val="2800"/>
              <a:buNone/>
              <a:defRPr/>
            </a:lvl8pPr>
            <a:lvl9pPr lvl="8" rtl="0">
              <a:spcBef>
                <a:spcPct val="0"/>
              </a:spcBef>
              <a:spcAft>
                <a:spcPct val="0"/>
              </a:spcAft>
              <a:buSzPts val="2800"/>
              <a:buNone/>
              <a:defRPr/>
            </a:lvl9pPr>
          </a:lstStyle>
          <a:p>
            <a:endParaRPr/>
          </a:p>
        </p:txBody>
      </p:sp>
      <p:sp>
        <p:nvSpPr>
          <p:cNvPr id="22" name="Google Shape;22;p5"/>
          <p:cNvSpPr txBox="1">
            <a:spLocks noGrp="1"/>
          </p:cNvSpPr>
          <p:nvPr>
            <p:ph type="body" idx="1"/>
          </p:nvPr>
        </p:nvSpPr>
        <p:spPr>
          <a:xfrm>
            <a:off x="6234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
        <p:nvSpPr>
          <p:cNvPr id="23" name="Google Shape;23;p5"/>
          <p:cNvSpPr txBox="1">
            <a:spLocks noGrp="1"/>
          </p:cNvSpPr>
          <p:nvPr>
            <p:ph type="body" idx="2"/>
          </p:nvPr>
        </p:nvSpPr>
        <p:spPr>
          <a:xfrm>
            <a:off x="96648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Tree>
    <p:extLst>
      <p:ext uri="{BB962C8B-B14F-4D97-AF65-F5344CB8AC3E}">
        <p14:creationId xmlns:p14="http://schemas.microsoft.com/office/powerpoint/2010/main" val="3805432562"/>
      </p:ext>
    </p:extLst>
  </p:cSld>
  <p:clrMapOvr>
    <a:masterClrMapping/>
  </p:clrMapOvr>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Tree>
  </p:cSld>
  <p:clrMapOvr>
    <a:masterClrMapping/>
  </p:clrMapOvr>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Tree>
  </p:cSld>
  <p:clrMapOvr>
    <a:masterClrMapping/>
  </p:clrMapOvr>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Tree>
  </p:cSld>
  <p:clrMapOvr>
    <a:masterClrMapping/>
  </p:clrMapOvr>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23400" y="890050"/>
            <a:ext cx="17041200" cy="1145400"/>
          </a:xfrm>
          <a:prstGeom prst="rect">
            <a:avLst/>
          </a:prstGeom>
        </p:spPr>
        <p:txBody>
          <a:bodyPr spcFirstLastPara="1" wrap="square" lIns="91425" tIns="91425" rIns="91425" bIns="91425" anchor="t" anchorCtr="0">
            <a:normAutofit/>
          </a:bodyPr>
          <a:lstStyle>
            <a:lvl1pPr lvl="0" rtl="0">
              <a:spcBef>
                <a:spcPct val="0"/>
              </a:spcBef>
              <a:spcAft>
                <a:spcPct val="0"/>
              </a:spcAft>
              <a:buSzPts val="2800"/>
              <a:buNone/>
              <a:defRPr/>
            </a:lvl1pPr>
            <a:lvl2pPr lvl="1" rtl="0">
              <a:spcBef>
                <a:spcPct val="0"/>
              </a:spcBef>
              <a:spcAft>
                <a:spcPct val="0"/>
              </a:spcAft>
              <a:buSzPts val="2800"/>
              <a:buNone/>
              <a:defRPr/>
            </a:lvl2pPr>
            <a:lvl3pPr lvl="2" rtl="0">
              <a:spcBef>
                <a:spcPct val="0"/>
              </a:spcBef>
              <a:spcAft>
                <a:spcPct val="0"/>
              </a:spcAft>
              <a:buSzPts val="2800"/>
              <a:buNone/>
              <a:defRPr/>
            </a:lvl3pPr>
            <a:lvl4pPr lvl="3" rtl="0">
              <a:spcBef>
                <a:spcPct val="0"/>
              </a:spcBef>
              <a:spcAft>
                <a:spcPct val="0"/>
              </a:spcAft>
              <a:buSzPts val="2800"/>
              <a:buNone/>
              <a:defRPr/>
            </a:lvl4pPr>
            <a:lvl5pPr lvl="4" rtl="0">
              <a:spcBef>
                <a:spcPct val="0"/>
              </a:spcBef>
              <a:spcAft>
                <a:spcPct val="0"/>
              </a:spcAft>
              <a:buSzPts val="2800"/>
              <a:buNone/>
              <a:defRPr/>
            </a:lvl5pPr>
            <a:lvl6pPr lvl="5" rtl="0">
              <a:spcBef>
                <a:spcPct val="0"/>
              </a:spcBef>
              <a:spcAft>
                <a:spcPct val="0"/>
              </a:spcAft>
              <a:buSzPts val="2800"/>
              <a:buNone/>
              <a:defRPr/>
            </a:lvl6pPr>
            <a:lvl7pPr lvl="6" rtl="0">
              <a:spcBef>
                <a:spcPct val="0"/>
              </a:spcBef>
              <a:spcAft>
                <a:spcPct val="0"/>
              </a:spcAft>
              <a:buSzPts val="2800"/>
              <a:buNone/>
              <a:defRPr/>
            </a:lvl7pPr>
            <a:lvl8pPr lvl="7" rtl="0">
              <a:spcBef>
                <a:spcPct val="0"/>
              </a:spcBef>
              <a:spcAft>
                <a:spcPct val="0"/>
              </a:spcAft>
              <a:buSzPts val="2800"/>
              <a:buNone/>
              <a:defRPr/>
            </a:lvl8pPr>
            <a:lvl9pPr lvl="8" rtl="0">
              <a:spcBef>
                <a:spcPct val="0"/>
              </a:spcBef>
              <a:spcAft>
                <a:spcPct val="0"/>
              </a:spcAft>
              <a:buSzPts val="2800"/>
              <a:buNone/>
              <a:defRPr/>
            </a:lvl9pPr>
          </a:lstStyle>
          <a:p>
            <a:endParaRPr/>
          </a:p>
        </p:txBody>
      </p:sp>
      <p:sp>
        <p:nvSpPr>
          <p:cNvPr id="22" name="Google Shape;22;p5"/>
          <p:cNvSpPr txBox="1">
            <a:spLocks noGrp="1"/>
          </p:cNvSpPr>
          <p:nvPr>
            <p:ph type="body" idx="1"/>
          </p:nvPr>
        </p:nvSpPr>
        <p:spPr>
          <a:xfrm>
            <a:off x="6234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
        <p:nvSpPr>
          <p:cNvPr id="23" name="Google Shape;23;p5"/>
          <p:cNvSpPr txBox="1">
            <a:spLocks noGrp="1"/>
          </p:cNvSpPr>
          <p:nvPr>
            <p:ph type="body" idx="2"/>
          </p:nvPr>
        </p:nvSpPr>
        <p:spPr>
          <a:xfrm>
            <a:off x="96648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Tree>
    <p:extLst>
      <p:ext uri="{BB962C8B-B14F-4D97-AF65-F5344CB8AC3E}">
        <p14:creationId xmlns:p14="http://schemas.microsoft.com/office/powerpoint/2010/main" val="3805432562"/>
      </p:ext>
    </p:extLst>
  </p:cSld>
  <p:clrMapOvr>
    <a:masterClrMapping/>
  </p:clrMapOvr>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Tree>
  </p:cSld>
  <p:clrMapOvr>
    <a:masterClrMapping/>
  </p:clrMapOvr>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Tree>
  </p:cSld>
  <p:clrMapOvr>
    <a:masterClrMapping/>
  </p:clrMapOvr>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Tree>
  </p:cSld>
  <p:clrMapOvr>
    <a:masterClrMapping/>
  </p:clrMapOvr>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23400" y="890050"/>
            <a:ext cx="17041200" cy="1145400"/>
          </a:xfrm>
          <a:prstGeom prst="rect">
            <a:avLst/>
          </a:prstGeom>
        </p:spPr>
        <p:txBody>
          <a:bodyPr spcFirstLastPara="1" wrap="square" lIns="91425" tIns="91425" rIns="91425" bIns="91425" anchor="t" anchorCtr="0">
            <a:normAutofit/>
          </a:bodyPr>
          <a:lstStyle>
            <a:lvl1pPr lvl="0" rtl="0">
              <a:spcBef>
                <a:spcPct val="0"/>
              </a:spcBef>
              <a:spcAft>
                <a:spcPct val="0"/>
              </a:spcAft>
              <a:buSzPts val="2800"/>
              <a:buNone/>
              <a:defRPr/>
            </a:lvl1pPr>
            <a:lvl2pPr lvl="1" rtl="0">
              <a:spcBef>
                <a:spcPct val="0"/>
              </a:spcBef>
              <a:spcAft>
                <a:spcPct val="0"/>
              </a:spcAft>
              <a:buSzPts val="2800"/>
              <a:buNone/>
              <a:defRPr/>
            </a:lvl2pPr>
            <a:lvl3pPr lvl="2" rtl="0">
              <a:spcBef>
                <a:spcPct val="0"/>
              </a:spcBef>
              <a:spcAft>
                <a:spcPct val="0"/>
              </a:spcAft>
              <a:buSzPts val="2800"/>
              <a:buNone/>
              <a:defRPr/>
            </a:lvl3pPr>
            <a:lvl4pPr lvl="3" rtl="0">
              <a:spcBef>
                <a:spcPct val="0"/>
              </a:spcBef>
              <a:spcAft>
                <a:spcPct val="0"/>
              </a:spcAft>
              <a:buSzPts val="2800"/>
              <a:buNone/>
              <a:defRPr/>
            </a:lvl4pPr>
            <a:lvl5pPr lvl="4" rtl="0">
              <a:spcBef>
                <a:spcPct val="0"/>
              </a:spcBef>
              <a:spcAft>
                <a:spcPct val="0"/>
              </a:spcAft>
              <a:buSzPts val="2800"/>
              <a:buNone/>
              <a:defRPr/>
            </a:lvl5pPr>
            <a:lvl6pPr lvl="5" rtl="0">
              <a:spcBef>
                <a:spcPct val="0"/>
              </a:spcBef>
              <a:spcAft>
                <a:spcPct val="0"/>
              </a:spcAft>
              <a:buSzPts val="2800"/>
              <a:buNone/>
              <a:defRPr/>
            </a:lvl6pPr>
            <a:lvl7pPr lvl="6" rtl="0">
              <a:spcBef>
                <a:spcPct val="0"/>
              </a:spcBef>
              <a:spcAft>
                <a:spcPct val="0"/>
              </a:spcAft>
              <a:buSzPts val="2800"/>
              <a:buNone/>
              <a:defRPr/>
            </a:lvl7pPr>
            <a:lvl8pPr lvl="7" rtl="0">
              <a:spcBef>
                <a:spcPct val="0"/>
              </a:spcBef>
              <a:spcAft>
                <a:spcPct val="0"/>
              </a:spcAft>
              <a:buSzPts val="2800"/>
              <a:buNone/>
              <a:defRPr/>
            </a:lvl8pPr>
            <a:lvl9pPr lvl="8" rtl="0">
              <a:spcBef>
                <a:spcPct val="0"/>
              </a:spcBef>
              <a:spcAft>
                <a:spcPct val="0"/>
              </a:spcAft>
              <a:buSzPts val="2800"/>
              <a:buNone/>
              <a:defRPr/>
            </a:lvl9pPr>
          </a:lstStyle>
          <a:p>
            <a:endParaRPr/>
          </a:p>
        </p:txBody>
      </p:sp>
      <p:sp>
        <p:nvSpPr>
          <p:cNvPr id="22" name="Google Shape;22;p5"/>
          <p:cNvSpPr txBox="1">
            <a:spLocks noGrp="1"/>
          </p:cNvSpPr>
          <p:nvPr>
            <p:ph type="body" idx="1"/>
          </p:nvPr>
        </p:nvSpPr>
        <p:spPr>
          <a:xfrm>
            <a:off x="6234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
        <p:nvSpPr>
          <p:cNvPr id="23" name="Google Shape;23;p5"/>
          <p:cNvSpPr txBox="1">
            <a:spLocks noGrp="1"/>
          </p:cNvSpPr>
          <p:nvPr>
            <p:ph type="body" idx="2"/>
          </p:nvPr>
        </p:nvSpPr>
        <p:spPr>
          <a:xfrm>
            <a:off x="96648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Tree>
    <p:extLst>
      <p:ext uri="{BB962C8B-B14F-4D97-AF65-F5344CB8AC3E}">
        <p14:creationId xmlns:p14="http://schemas.microsoft.com/office/powerpoint/2010/main" val="3805432562"/>
      </p:ext>
    </p:extLst>
  </p:cSld>
  <p:clrMapOvr>
    <a:masterClrMapping/>
  </p:clrMapOvr>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Tree>
  </p:cSld>
  <p:clrMapOvr>
    <a:masterClrMapping/>
  </p:clrMapOvr>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Tree>
  </p:cSld>
  <p:clrMapOvr>
    <a:masterClrMapping/>
  </p:clrMapOvr>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Tree>
  </p:cSld>
  <p:clrMapOvr>
    <a:masterClrMapping/>
  </p:clrMapOvr>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23400" y="890050"/>
            <a:ext cx="17041200" cy="1145400"/>
          </a:xfrm>
          <a:prstGeom prst="rect">
            <a:avLst/>
          </a:prstGeom>
        </p:spPr>
        <p:txBody>
          <a:bodyPr spcFirstLastPara="1" wrap="square" lIns="91425" tIns="91425" rIns="91425" bIns="91425" anchor="t" anchorCtr="0">
            <a:normAutofit/>
          </a:bodyPr>
          <a:lstStyle>
            <a:lvl1pPr lvl="0" rtl="0">
              <a:spcBef>
                <a:spcPct val="0"/>
              </a:spcBef>
              <a:spcAft>
                <a:spcPct val="0"/>
              </a:spcAft>
              <a:buSzPts val="2800"/>
              <a:buNone/>
              <a:defRPr/>
            </a:lvl1pPr>
            <a:lvl2pPr lvl="1" rtl="0">
              <a:spcBef>
                <a:spcPct val="0"/>
              </a:spcBef>
              <a:spcAft>
                <a:spcPct val="0"/>
              </a:spcAft>
              <a:buSzPts val="2800"/>
              <a:buNone/>
              <a:defRPr/>
            </a:lvl2pPr>
            <a:lvl3pPr lvl="2" rtl="0">
              <a:spcBef>
                <a:spcPct val="0"/>
              </a:spcBef>
              <a:spcAft>
                <a:spcPct val="0"/>
              </a:spcAft>
              <a:buSzPts val="2800"/>
              <a:buNone/>
              <a:defRPr/>
            </a:lvl3pPr>
            <a:lvl4pPr lvl="3" rtl="0">
              <a:spcBef>
                <a:spcPct val="0"/>
              </a:spcBef>
              <a:spcAft>
                <a:spcPct val="0"/>
              </a:spcAft>
              <a:buSzPts val="2800"/>
              <a:buNone/>
              <a:defRPr/>
            </a:lvl4pPr>
            <a:lvl5pPr lvl="4" rtl="0">
              <a:spcBef>
                <a:spcPct val="0"/>
              </a:spcBef>
              <a:spcAft>
                <a:spcPct val="0"/>
              </a:spcAft>
              <a:buSzPts val="2800"/>
              <a:buNone/>
              <a:defRPr/>
            </a:lvl5pPr>
            <a:lvl6pPr lvl="5" rtl="0">
              <a:spcBef>
                <a:spcPct val="0"/>
              </a:spcBef>
              <a:spcAft>
                <a:spcPct val="0"/>
              </a:spcAft>
              <a:buSzPts val="2800"/>
              <a:buNone/>
              <a:defRPr/>
            </a:lvl6pPr>
            <a:lvl7pPr lvl="6" rtl="0">
              <a:spcBef>
                <a:spcPct val="0"/>
              </a:spcBef>
              <a:spcAft>
                <a:spcPct val="0"/>
              </a:spcAft>
              <a:buSzPts val="2800"/>
              <a:buNone/>
              <a:defRPr/>
            </a:lvl7pPr>
            <a:lvl8pPr lvl="7" rtl="0">
              <a:spcBef>
                <a:spcPct val="0"/>
              </a:spcBef>
              <a:spcAft>
                <a:spcPct val="0"/>
              </a:spcAft>
              <a:buSzPts val="2800"/>
              <a:buNone/>
              <a:defRPr/>
            </a:lvl8pPr>
            <a:lvl9pPr lvl="8" rtl="0">
              <a:spcBef>
                <a:spcPct val="0"/>
              </a:spcBef>
              <a:spcAft>
                <a:spcPct val="0"/>
              </a:spcAft>
              <a:buSzPts val="2800"/>
              <a:buNone/>
              <a:defRPr/>
            </a:lvl9pPr>
          </a:lstStyle>
          <a:p>
            <a:endParaRPr/>
          </a:p>
        </p:txBody>
      </p:sp>
      <p:sp>
        <p:nvSpPr>
          <p:cNvPr id="22" name="Google Shape;22;p5"/>
          <p:cNvSpPr txBox="1">
            <a:spLocks noGrp="1"/>
          </p:cNvSpPr>
          <p:nvPr>
            <p:ph type="body" idx="1"/>
          </p:nvPr>
        </p:nvSpPr>
        <p:spPr>
          <a:xfrm>
            <a:off x="6234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
        <p:nvSpPr>
          <p:cNvPr id="23" name="Google Shape;23;p5"/>
          <p:cNvSpPr txBox="1">
            <a:spLocks noGrp="1"/>
          </p:cNvSpPr>
          <p:nvPr>
            <p:ph type="body" idx="2"/>
          </p:nvPr>
        </p:nvSpPr>
        <p:spPr>
          <a:xfrm>
            <a:off x="96648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Tree>
    <p:extLst>
      <p:ext uri="{BB962C8B-B14F-4D97-AF65-F5344CB8AC3E}">
        <p14:creationId xmlns:p14="http://schemas.microsoft.com/office/powerpoint/2010/main" val="3805432562"/>
      </p:ext>
    </p:extLst>
  </p:cSld>
  <p:clrMapOvr>
    <a:masterClrMapping/>
  </p:clrMapOvr>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Tree>
  </p:cSld>
  <p:clrMapOvr>
    <a:masterClrMapping/>
  </p:clrMapOvr>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Tree>
  </p:cSld>
  <p:clrMapOvr>
    <a:masterClrMapping/>
  </p:clrMapOvr>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Tree>
  </p:cSld>
  <p:clrMapOvr>
    <a:masterClrMapping/>
  </p:clrMapOvr>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23400" y="890050"/>
            <a:ext cx="17041200" cy="1145400"/>
          </a:xfrm>
          <a:prstGeom prst="rect">
            <a:avLst/>
          </a:prstGeom>
        </p:spPr>
        <p:txBody>
          <a:bodyPr spcFirstLastPara="1" wrap="square" lIns="91425" tIns="91425" rIns="91425" bIns="91425" anchor="t" anchorCtr="0">
            <a:normAutofit/>
          </a:bodyPr>
          <a:lstStyle>
            <a:lvl1pPr lvl="0" rtl="0">
              <a:spcBef>
                <a:spcPct val="0"/>
              </a:spcBef>
              <a:spcAft>
                <a:spcPct val="0"/>
              </a:spcAft>
              <a:buSzPts val="2800"/>
              <a:buNone/>
              <a:defRPr/>
            </a:lvl1pPr>
            <a:lvl2pPr lvl="1" rtl="0">
              <a:spcBef>
                <a:spcPct val="0"/>
              </a:spcBef>
              <a:spcAft>
                <a:spcPct val="0"/>
              </a:spcAft>
              <a:buSzPts val="2800"/>
              <a:buNone/>
              <a:defRPr/>
            </a:lvl2pPr>
            <a:lvl3pPr lvl="2" rtl="0">
              <a:spcBef>
                <a:spcPct val="0"/>
              </a:spcBef>
              <a:spcAft>
                <a:spcPct val="0"/>
              </a:spcAft>
              <a:buSzPts val="2800"/>
              <a:buNone/>
              <a:defRPr/>
            </a:lvl3pPr>
            <a:lvl4pPr lvl="3" rtl="0">
              <a:spcBef>
                <a:spcPct val="0"/>
              </a:spcBef>
              <a:spcAft>
                <a:spcPct val="0"/>
              </a:spcAft>
              <a:buSzPts val="2800"/>
              <a:buNone/>
              <a:defRPr/>
            </a:lvl4pPr>
            <a:lvl5pPr lvl="4" rtl="0">
              <a:spcBef>
                <a:spcPct val="0"/>
              </a:spcBef>
              <a:spcAft>
                <a:spcPct val="0"/>
              </a:spcAft>
              <a:buSzPts val="2800"/>
              <a:buNone/>
              <a:defRPr/>
            </a:lvl5pPr>
            <a:lvl6pPr lvl="5" rtl="0">
              <a:spcBef>
                <a:spcPct val="0"/>
              </a:spcBef>
              <a:spcAft>
                <a:spcPct val="0"/>
              </a:spcAft>
              <a:buSzPts val="2800"/>
              <a:buNone/>
              <a:defRPr/>
            </a:lvl6pPr>
            <a:lvl7pPr lvl="6" rtl="0">
              <a:spcBef>
                <a:spcPct val="0"/>
              </a:spcBef>
              <a:spcAft>
                <a:spcPct val="0"/>
              </a:spcAft>
              <a:buSzPts val="2800"/>
              <a:buNone/>
              <a:defRPr/>
            </a:lvl7pPr>
            <a:lvl8pPr lvl="7" rtl="0">
              <a:spcBef>
                <a:spcPct val="0"/>
              </a:spcBef>
              <a:spcAft>
                <a:spcPct val="0"/>
              </a:spcAft>
              <a:buSzPts val="2800"/>
              <a:buNone/>
              <a:defRPr/>
            </a:lvl8pPr>
            <a:lvl9pPr lvl="8" rtl="0">
              <a:spcBef>
                <a:spcPct val="0"/>
              </a:spcBef>
              <a:spcAft>
                <a:spcPct val="0"/>
              </a:spcAft>
              <a:buSzPts val="2800"/>
              <a:buNone/>
              <a:defRPr/>
            </a:lvl9pPr>
          </a:lstStyle>
          <a:p>
            <a:endParaRPr/>
          </a:p>
        </p:txBody>
      </p:sp>
      <p:sp>
        <p:nvSpPr>
          <p:cNvPr id="22" name="Google Shape;22;p5"/>
          <p:cNvSpPr txBox="1">
            <a:spLocks noGrp="1"/>
          </p:cNvSpPr>
          <p:nvPr>
            <p:ph type="body" idx="1"/>
          </p:nvPr>
        </p:nvSpPr>
        <p:spPr>
          <a:xfrm>
            <a:off x="6234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
        <p:nvSpPr>
          <p:cNvPr id="23" name="Google Shape;23;p5"/>
          <p:cNvSpPr txBox="1">
            <a:spLocks noGrp="1"/>
          </p:cNvSpPr>
          <p:nvPr>
            <p:ph type="body" idx="2"/>
          </p:nvPr>
        </p:nvSpPr>
        <p:spPr>
          <a:xfrm>
            <a:off x="96648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Tree>
    <p:extLst>
      <p:ext uri="{BB962C8B-B14F-4D97-AF65-F5344CB8AC3E}">
        <p14:creationId xmlns:p14="http://schemas.microsoft.com/office/powerpoint/2010/main" val="3805432562"/>
      </p:ext>
    </p:extLst>
  </p:cSld>
  <p:clrMapOvr>
    <a:masterClrMapping/>
  </p:clrMapOvr>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Tree>
  </p:cSld>
  <p:clrMapOvr>
    <a:masterClrMapping/>
  </p:clrMapOvr>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Tree>
  </p:cSld>
  <p:clrMapOvr>
    <a:masterClrMapping/>
  </p:clrMapOvr>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Tree>
  </p:cSld>
  <p:clrMapOvr>
    <a:masterClrMapping/>
  </p:clrMapOvr>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3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23400" y="890050"/>
            <a:ext cx="17041200" cy="1145400"/>
          </a:xfrm>
          <a:prstGeom prst="rect">
            <a:avLst/>
          </a:prstGeom>
        </p:spPr>
        <p:txBody>
          <a:bodyPr spcFirstLastPara="1" wrap="square" lIns="91425" tIns="91425" rIns="91425" bIns="91425" anchor="t" anchorCtr="0">
            <a:normAutofit/>
          </a:bodyPr>
          <a:lstStyle>
            <a:lvl1pPr lvl="0" rtl="0">
              <a:spcBef>
                <a:spcPct val="0"/>
              </a:spcBef>
              <a:spcAft>
                <a:spcPct val="0"/>
              </a:spcAft>
              <a:buSzPts val="2800"/>
              <a:buNone/>
              <a:defRPr/>
            </a:lvl1pPr>
            <a:lvl2pPr lvl="1" rtl="0">
              <a:spcBef>
                <a:spcPct val="0"/>
              </a:spcBef>
              <a:spcAft>
                <a:spcPct val="0"/>
              </a:spcAft>
              <a:buSzPts val="2800"/>
              <a:buNone/>
              <a:defRPr/>
            </a:lvl2pPr>
            <a:lvl3pPr lvl="2" rtl="0">
              <a:spcBef>
                <a:spcPct val="0"/>
              </a:spcBef>
              <a:spcAft>
                <a:spcPct val="0"/>
              </a:spcAft>
              <a:buSzPts val="2800"/>
              <a:buNone/>
              <a:defRPr/>
            </a:lvl3pPr>
            <a:lvl4pPr lvl="3" rtl="0">
              <a:spcBef>
                <a:spcPct val="0"/>
              </a:spcBef>
              <a:spcAft>
                <a:spcPct val="0"/>
              </a:spcAft>
              <a:buSzPts val="2800"/>
              <a:buNone/>
              <a:defRPr/>
            </a:lvl4pPr>
            <a:lvl5pPr lvl="4" rtl="0">
              <a:spcBef>
                <a:spcPct val="0"/>
              </a:spcBef>
              <a:spcAft>
                <a:spcPct val="0"/>
              </a:spcAft>
              <a:buSzPts val="2800"/>
              <a:buNone/>
              <a:defRPr/>
            </a:lvl5pPr>
            <a:lvl6pPr lvl="5" rtl="0">
              <a:spcBef>
                <a:spcPct val="0"/>
              </a:spcBef>
              <a:spcAft>
                <a:spcPct val="0"/>
              </a:spcAft>
              <a:buSzPts val="2800"/>
              <a:buNone/>
              <a:defRPr/>
            </a:lvl6pPr>
            <a:lvl7pPr lvl="6" rtl="0">
              <a:spcBef>
                <a:spcPct val="0"/>
              </a:spcBef>
              <a:spcAft>
                <a:spcPct val="0"/>
              </a:spcAft>
              <a:buSzPts val="2800"/>
              <a:buNone/>
              <a:defRPr/>
            </a:lvl7pPr>
            <a:lvl8pPr lvl="7" rtl="0">
              <a:spcBef>
                <a:spcPct val="0"/>
              </a:spcBef>
              <a:spcAft>
                <a:spcPct val="0"/>
              </a:spcAft>
              <a:buSzPts val="2800"/>
              <a:buNone/>
              <a:defRPr/>
            </a:lvl8pPr>
            <a:lvl9pPr lvl="8" rtl="0">
              <a:spcBef>
                <a:spcPct val="0"/>
              </a:spcBef>
              <a:spcAft>
                <a:spcPct val="0"/>
              </a:spcAft>
              <a:buSzPts val="2800"/>
              <a:buNone/>
              <a:defRPr/>
            </a:lvl9pPr>
          </a:lstStyle>
          <a:p>
            <a:endParaRPr/>
          </a:p>
        </p:txBody>
      </p:sp>
      <p:sp>
        <p:nvSpPr>
          <p:cNvPr id="22" name="Google Shape;22;p5"/>
          <p:cNvSpPr txBox="1">
            <a:spLocks noGrp="1"/>
          </p:cNvSpPr>
          <p:nvPr>
            <p:ph type="body" idx="1"/>
          </p:nvPr>
        </p:nvSpPr>
        <p:spPr>
          <a:xfrm>
            <a:off x="6234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
        <p:nvSpPr>
          <p:cNvPr id="23" name="Google Shape;23;p5"/>
          <p:cNvSpPr txBox="1">
            <a:spLocks noGrp="1"/>
          </p:cNvSpPr>
          <p:nvPr>
            <p:ph type="body" idx="2"/>
          </p:nvPr>
        </p:nvSpPr>
        <p:spPr>
          <a:xfrm>
            <a:off x="96648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Tree>
    <p:extLst>
      <p:ext uri="{BB962C8B-B14F-4D97-AF65-F5344CB8AC3E}">
        <p14:creationId xmlns:p14="http://schemas.microsoft.com/office/powerpoint/2010/main" val="3805432562"/>
      </p:ext>
    </p:extLst>
  </p:cSld>
  <p:clrMapOvr>
    <a:masterClrMapping/>
  </p:clrMapOvr>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Tree>
  </p:cSld>
  <p:clrMapOvr>
    <a:masterClrMapping/>
  </p:clrMapOvr>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Tree>
  </p:cSld>
  <p:clrMapOvr>
    <a:masterClrMapping/>
  </p:clrMapOvr>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Tree>
  </p:cSld>
  <p:clrMapOvr>
    <a:masterClrMapping/>
  </p:clrMapOvr>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23400" y="890050"/>
            <a:ext cx="17041200" cy="1145400"/>
          </a:xfrm>
          <a:prstGeom prst="rect">
            <a:avLst/>
          </a:prstGeom>
        </p:spPr>
        <p:txBody>
          <a:bodyPr spcFirstLastPara="1" wrap="square" lIns="91425" tIns="91425" rIns="91425" bIns="91425" anchor="t" anchorCtr="0">
            <a:normAutofit/>
          </a:bodyPr>
          <a:lstStyle>
            <a:lvl1pPr lvl="0" rtl="0">
              <a:spcBef>
                <a:spcPct val="0"/>
              </a:spcBef>
              <a:spcAft>
                <a:spcPct val="0"/>
              </a:spcAft>
              <a:buSzPts val="2800"/>
              <a:buNone/>
              <a:defRPr/>
            </a:lvl1pPr>
            <a:lvl2pPr lvl="1" rtl="0">
              <a:spcBef>
                <a:spcPct val="0"/>
              </a:spcBef>
              <a:spcAft>
                <a:spcPct val="0"/>
              </a:spcAft>
              <a:buSzPts val="2800"/>
              <a:buNone/>
              <a:defRPr/>
            </a:lvl2pPr>
            <a:lvl3pPr lvl="2" rtl="0">
              <a:spcBef>
                <a:spcPct val="0"/>
              </a:spcBef>
              <a:spcAft>
                <a:spcPct val="0"/>
              </a:spcAft>
              <a:buSzPts val="2800"/>
              <a:buNone/>
              <a:defRPr/>
            </a:lvl3pPr>
            <a:lvl4pPr lvl="3" rtl="0">
              <a:spcBef>
                <a:spcPct val="0"/>
              </a:spcBef>
              <a:spcAft>
                <a:spcPct val="0"/>
              </a:spcAft>
              <a:buSzPts val="2800"/>
              <a:buNone/>
              <a:defRPr/>
            </a:lvl4pPr>
            <a:lvl5pPr lvl="4" rtl="0">
              <a:spcBef>
                <a:spcPct val="0"/>
              </a:spcBef>
              <a:spcAft>
                <a:spcPct val="0"/>
              </a:spcAft>
              <a:buSzPts val="2800"/>
              <a:buNone/>
              <a:defRPr/>
            </a:lvl5pPr>
            <a:lvl6pPr lvl="5" rtl="0">
              <a:spcBef>
                <a:spcPct val="0"/>
              </a:spcBef>
              <a:spcAft>
                <a:spcPct val="0"/>
              </a:spcAft>
              <a:buSzPts val="2800"/>
              <a:buNone/>
              <a:defRPr/>
            </a:lvl6pPr>
            <a:lvl7pPr lvl="6" rtl="0">
              <a:spcBef>
                <a:spcPct val="0"/>
              </a:spcBef>
              <a:spcAft>
                <a:spcPct val="0"/>
              </a:spcAft>
              <a:buSzPts val="2800"/>
              <a:buNone/>
              <a:defRPr/>
            </a:lvl7pPr>
            <a:lvl8pPr lvl="7" rtl="0">
              <a:spcBef>
                <a:spcPct val="0"/>
              </a:spcBef>
              <a:spcAft>
                <a:spcPct val="0"/>
              </a:spcAft>
              <a:buSzPts val="2800"/>
              <a:buNone/>
              <a:defRPr/>
            </a:lvl8pPr>
            <a:lvl9pPr lvl="8" rtl="0">
              <a:spcBef>
                <a:spcPct val="0"/>
              </a:spcBef>
              <a:spcAft>
                <a:spcPct val="0"/>
              </a:spcAft>
              <a:buSzPts val="2800"/>
              <a:buNone/>
              <a:defRPr/>
            </a:lvl9pPr>
          </a:lstStyle>
          <a:p>
            <a:endParaRPr/>
          </a:p>
        </p:txBody>
      </p:sp>
      <p:sp>
        <p:nvSpPr>
          <p:cNvPr id="22" name="Google Shape;22;p5"/>
          <p:cNvSpPr txBox="1">
            <a:spLocks noGrp="1"/>
          </p:cNvSpPr>
          <p:nvPr>
            <p:ph type="body" idx="1"/>
          </p:nvPr>
        </p:nvSpPr>
        <p:spPr>
          <a:xfrm>
            <a:off x="6234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
        <p:nvSpPr>
          <p:cNvPr id="23" name="Google Shape;23;p5"/>
          <p:cNvSpPr txBox="1">
            <a:spLocks noGrp="1"/>
          </p:cNvSpPr>
          <p:nvPr>
            <p:ph type="body" idx="2"/>
          </p:nvPr>
        </p:nvSpPr>
        <p:spPr>
          <a:xfrm>
            <a:off x="96648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Tree>
    <p:extLst>
      <p:ext uri="{BB962C8B-B14F-4D97-AF65-F5344CB8AC3E}">
        <p14:creationId xmlns:p14="http://schemas.microsoft.com/office/powerpoint/2010/main" val="3805432562"/>
      </p:ext>
    </p:extLst>
  </p:cSld>
  <p:clrMapOvr>
    <a:masterClrMapping/>
  </p:clrMapOvr>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Tree>
  </p:cSld>
  <p:clrMapOvr>
    <a:masterClrMapping/>
  </p:clrMapOvr>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Tree>
  </p:cSld>
  <p:clrMapOvr>
    <a:masterClrMapping/>
  </p:clrMapOvr>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Tree>
  </p:cSld>
  <p:clrMapOvr>
    <a:masterClrMapping/>
  </p:clrMapOvr>
  <p:transition/>
</p:sldLayout>
</file>

<file path=ppt/slideLayouts/slideLayout1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5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23400" y="890050"/>
            <a:ext cx="17041200" cy="1145400"/>
          </a:xfrm>
          <a:prstGeom prst="rect">
            <a:avLst/>
          </a:prstGeom>
        </p:spPr>
        <p:txBody>
          <a:bodyPr spcFirstLastPara="1" wrap="square" lIns="91425" tIns="91425" rIns="91425" bIns="91425" anchor="t" anchorCtr="0">
            <a:normAutofit/>
          </a:bodyPr>
          <a:lstStyle>
            <a:lvl1pPr lvl="0" rtl="0">
              <a:spcBef>
                <a:spcPct val="0"/>
              </a:spcBef>
              <a:spcAft>
                <a:spcPct val="0"/>
              </a:spcAft>
              <a:buSzPts val="2800"/>
              <a:buNone/>
              <a:defRPr/>
            </a:lvl1pPr>
            <a:lvl2pPr lvl="1" rtl="0">
              <a:spcBef>
                <a:spcPct val="0"/>
              </a:spcBef>
              <a:spcAft>
                <a:spcPct val="0"/>
              </a:spcAft>
              <a:buSzPts val="2800"/>
              <a:buNone/>
              <a:defRPr/>
            </a:lvl2pPr>
            <a:lvl3pPr lvl="2" rtl="0">
              <a:spcBef>
                <a:spcPct val="0"/>
              </a:spcBef>
              <a:spcAft>
                <a:spcPct val="0"/>
              </a:spcAft>
              <a:buSzPts val="2800"/>
              <a:buNone/>
              <a:defRPr/>
            </a:lvl3pPr>
            <a:lvl4pPr lvl="3" rtl="0">
              <a:spcBef>
                <a:spcPct val="0"/>
              </a:spcBef>
              <a:spcAft>
                <a:spcPct val="0"/>
              </a:spcAft>
              <a:buSzPts val="2800"/>
              <a:buNone/>
              <a:defRPr/>
            </a:lvl4pPr>
            <a:lvl5pPr lvl="4" rtl="0">
              <a:spcBef>
                <a:spcPct val="0"/>
              </a:spcBef>
              <a:spcAft>
                <a:spcPct val="0"/>
              </a:spcAft>
              <a:buSzPts val="2800"/>
              <a:buNone/>
              <a:defRPr/>
            </a:lvl5pPr>
            <a:lvl6pPr lvl="5" rtl="0">
              <a:spcBef>
                <a:spcPct val="0"/>
              </a:spcBef>
              <a:spcAft>
                <a:spcPct val="0"/>
              </a:spcAft>
              <a:buSzPts val="2800"/>
              <a:buNone/>
              <a:defRPr/>
            </a:lvl6pPr>
            <a:lvl7pPr lvl="6" rtl="0">
              <a:spcBef>
                <a:spcPct val="0"/>
              </a:spcBef>
              <a:spcAft>
                <a:spcPct val="0"/>
              </a:spcAft>
              <a:buSzPts val="2800"/>
              <a:buNone/>
              <a:defRPr/>
            </a:lvl7pPr>
            <a:lvl8pPr lvl="7" rtl="0">
              <a:spcBef>
                <a:spcPct val="0"/>
              </a:spcBef>
              <a:spcAft>
                <a:spcPct val="0"/>
              </a:spcAft>
              <a:buSzPts val="2800"/>
              <a:buNone/>
              <a:defRPr/>
            </a:lvl8pPr>
            <a:lvl9pPr lvl="8" rtl="0">
              <a:spcBef>
                <a:spcPct val="0"/>
              </a:spcBef>
              <a:spcAft>
                <a:spcPct val="0"/>
              </a:spcAft>
              <a:buSzPts val="2800"/>
              <a:buNone/>
              <a:defRPr/>
            </a:lvl9pPr>
          </a:lstStyle>
          <a:p>
            <a:endParaRPr/>
          </a:p>
        </p:txBody>
      </p:sp>
      <p:sp>
        <p:nvSpPr>
          <p:cNvPr id="22" name="Google Shape;22;p5"/>
          <p:cNvSpPr txBox="1">
            <a:spLocks noGrp="1"/>
          </p:cNvSpPr>
          <p:nvPr>
            <p:ph type="body" idx="1"/>
          </p:nvPr>
        </p:nvSpPr>
        <p:spPr>
          <a:xfrm>
            <a:off x="6234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
        <p:nvSpPr>
          <p:cNvPr id="23" name="Google Shape;23;p5"/>
          <p:cNvSpPr txBox="1">
            <a:spLocks noGrp="1"/>
          </p:cNvSpPr>
          <p:nvPr>
            <p:ph type="body" idx="2"/>
          </p:nvPr>
        </p:nvSpPr>
        <p:spPr>
          <a:xfrm>
            <a:off x="96648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Tree>
    <p:extLst>
      <p:ext uri="{BB962C8B-B14F-4D97-AF65-F5344CB8AC3E}">
        <p14:creationId xmlns:p14="http://schemas.microsoft.com/office/powerpoint/2010/main" val="3805432562"/>
      </p:ext>
    </p:extLst>
  </p:cSld>
  <p:clrMapOvr>
    <a:masterClrMapping/>
  </p:clrMapOvr>
  <p:transition/>
</p:sldLayout>
</file>

<file path=ppt/slideLayouts/slideLayout15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Tree>
  </p:cSld>
  <p:clrMapOvr>
    <a:masterClrMapping/>
  </p:clrMapOvr>
  <p:transition/>
</p:sldLayout>
</file>

<file path=ppt/slideLayouts/slideLayout1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Tree>
  </p:cSld>
  <p:clrMapOvr>
    <a:masterClrMapping/>
  </p:clrMapOvr>
  <p:transition/>
</p:sldLayout>
</file>

<file path=ppt/slideLayouts/slideLayout1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Tree>
  </p:cSld>
  <p:clrMapOvr>
    <a:masterClrMapping/>
  </p:clrMapOvr>
  <p:transition/>
</p:sldLayout>
</file>

<file path=ppt/slideLayouts/slideLayout1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68.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23400" y="890050"/>
            <a:ext cx="17041200" cy="1145400"/>
          </a:xfrm>
          <a:prstGeom prst="rect">
            <a:avLst/>
          </a:prstGeom>
        </p:spPr>
        <p:txBody>
          <a:bodyPr spcFirstLastPara="1" wrap="square" lIns="91425" tIns="91425" rIns="91425" bIns="91425" anchor="t" anchorCtr="0">
            <a:normAutofit/>
          </a:bodyPr>
          <a:lstStyle>
            <a:lvl1pPr lvl="0" rtl="0">
              <a:spcBef>
                <a:spcPct val="0"/>
              </a:spcBef>
              <a:spcAft>
                <a:spcPct val="0"/>
              </a:spcAft>
              <a:buSzPts val="2800"/>
              <a:buNone/>
              <a:defRPr/>
            </a:lvl1pPr>
            <a:lvl2pPr lvl="1" rtl="0">
              <a:spcBef>
                <a:spcPct val="0"/>
              </a:spcBef>
              <a:spcAft>
                <a:spcPct val="0"/>
              </a:spcAft>
              <a:buSzPts val="2800"/>
              <a:buNone/>
              <a:defRPr/>
            </a:lvl2pPr>
            <a:lvl3pPr lvl="2" rtl="0">
              <a:spcBef>
                <a:spcPct val="0"/>
              </a:spcBef>
              <a:spcAft>
                <a:spcPct val="0"/>
              </a:spcAft>
              <a:buSzPts val="2800"/>
              <a:buNone/>
              <a:defRPr/>
            </a:lvl3pPr>
            <a:lvl4pPr lvl="3" rtl="0">
              <a:spcBef>
                <a:spcPct val="0"/>
              </a:spcBef>
              <a:spcAft>
                <a:spcPct val="0"/>
              </a:spcAft>
              <a:buSzPts val="2800"/>
              <a:buNone/>
              <a:defRPr/>
            </a:lvl4pPr>
            <a:lvl5pPr lvl="4" rtl="0">
              <a:spcBef>
                <a:spcPct val="0"/>
              </a:spcBef>
              <a:spcAft>
                <a:spcPct val="0"/>
              </a:spcAft>
              <a:buSzPts val="2800"/>
              <a:buNone/>
              <a:defRPr/>
            </a:lvl5pPr>
            <a:lvl6pPr lvl="5" rtl="0">
              <a:spcBef>
                <a:spcPct val="0"/>
              </a:spcBef>
              <a:spcAft>
                <a:spcPct val="0"/>
              </a:spcAft>
              <a:buSzPts val="2800"/>
              <a:buNone/>
              <a:defRPr/>
            </a:lvl6pPr>
            <a:lvl7pPr lvl="6" rtl="0">
              <a:spcBef>
                <a:spcPct val="0"/>
              </a:spcBef>
              <a:spcAft>
                <a:spcPct val="0"/>
              </a:spcAft>
              <a:buSzPts val="2800"/>
              <a:buNone/>
              <a:defRPr/>
            </a:lvl7pPr>
            <a:lvl8pPr lvl="7" rtl="0">
              <a:spcBef>
                <a:spcPct val="0"/>
              </a:spcBef>
              <a:spcAft>
                <a:spcPct val="0"/>
              </a:spcAft>
              <a:buSzPts val="2800"/>
              <a:buNone/>
              <a:defRPr/>
            </a:lvl8pPr>
            <a:lvl9pPr lvl="8" rtl="0">
              <a:spcBef>
                <a:spcPct val="0"/>
              </a:spcBef>
              <a:spcAft>
                <a:spcPct val="0"/>
              </a:spcAft>
              <a:buSzPts val="2800"/>
              <a:buNone/>
              <a:defRPr/>
            </a:lvl9pPr>
          </a:lstStyle>
          <a:p>
            <a:endParaRPr/>
          </a:p>
        </p:txBody>
      </p:sp>
      <p:sp>
        <p:nvSpPr>
          <p:cNvPr id="22" name="Google Shape;22;p5"/>
          <p:cNvSpPr txBox="1">
            <a:spLocks noGrp="1"/>
          </p:cNvSpPr>
          <p:nvPr>
            <p:ph type="body" idx="1"/>
          </p:nvPr>
        </p:nvSpPr>
        <p:spPr>
          <a:xfrm>
            <a:off x="6234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
        <p:nvSpPr>
          <p:cNvPr id="23" name="Google Shape;23;p5"/>
          <p:cNvSpPr txBox="1">
            <a:spLocks noGrp="1"/>
          </p:cNvSpPr>
          <p:nvPr>
            <p:ph type="body" idx="2"/>
          </p:nvPr>
        </p:nvSpPr>
        <p:spPr>
          <a:xfrm>
            <a:off x="96648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Tree>
    <p:extLst>
      <p:ext uri="{BB962C8B-B14F-4D97-AF65-F5344CB8AC3E}">
        <p14:creationId xmlns:p14="http://schemas.microsoft.com/office/powerpoint/2010/main" val="3805432562"/>
      </p:ext>
    </p:extLst>
  </p:cSld>
  <p:clrMapOvr>
    <a:masterClrMapping/>
  </p:clrMapOvr>
  <p:transition/>
</p:sldLayout>
</file>

<file path=ppt/slideLayouts/slideLayout1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Tree>
  </p:cSld>
  <p:clrMapOvr>
    <a:masterClrMapping/>
  </p:clrMapOvr>
  <p:transition/>
</p:sldLayout>
</file>

<file path=ppt/slideLayouts/slideLayout1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Tree>
  </p:cSld>
  <p:clrMapOvr>
    <a:masterClrMapping/>
  </p:clrMapOvr>
  <p:transition/>
</p:sldLayout>
</file>

<file path=ppt/slideLayouts/slideLayout1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Tree>
  </p:cSld>
  <p:clrMapOvr>
    <a:masterClrMapping/>
  </p:clrMapOvr>
  <p:transition/>
</p:sldLayout>
</file>

<file path=ppt/slideLayouts/slideLayout1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transition/>
</p:sldLayout>
</file>

<file path=ppt/slideLayouts/slideLayout1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transition/>
</p:sldLayout>
</file>

<file path=ppt/slideLayouts/slideLayout180.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23400" y="890050"/>
            <a:ext cx="17041200" cy="1145400"/>
          </a:xfrm>
          <a:prstGeom prst="rect">
            <a:avLst/>
          </a:prstGeom>
        </p:spPr>
        <p:txBody>
          <a:bodyPr spcFirstLastPara="1" wrap="square" lIns="91425" tIns="91425" rIns="91425" bIns="91425" anchor="t" anchorCtr="0">
            <a:normAutofit/>
          </a:bodyPr>
          <a:lstStyle>
            <a:lvl1pPr lvl="0" rtl="0">
              <a:spcBef>
                <a:spcPct val="0"/>
              </a:spcBef>
              <a:spcAft>
                <a:spcPct val="0"/>
              </a:spcAft>
              <a:buSzPts val="2800"/>
              <a:buNone/>
              <a:defRPr/>
            </a:lvl1pPr>
            <a:lvl2pPr lvl="1" rtl="0">
              <a:spcBef>
                <a:spcPct val="0"/>
              </a:spcBef>
              <a:spcAft>
                <a:spcPct val="0"/>
              </a:spcAft>
              <a:buSzPts val="2800"/>
              <a:buNone/>
              <a:defRPr/>
            </a:lvl2pPr>
            <a:lvl3pPr lvl="2" rtl="0">
              <a:spcBef>
                <a:spcPct val="0"/>
              </a:spcBef>
              <a:spcAft>
                <a:spcPct val="0"/>
              </a:spcAft>
              <a:buSzPts val="2800"/>
              <a:buNone/>
              <a:defRPr/>
            </a:lvl3pPr>
            <a:lvl4pPr lvl="3" rtl="0">
              <a:spcBef>
                <a:spcPct val="0"/>
              </a:spcBef>
              <a:spcAft>
                <a:spcPct val="0"/>
              </a:spcAft>
              <a:buSzPts val="2800"/>
              <a:buNone/>
              <a:defRPr/>
            </a:lvl4pPr>
            <a:lvl5pPr lvl="4" rtl="0">
              <a:spcBef>
                <a:spcPct val="0"/>
              </a:spcBef>
              <a:spcAft>
                <a:spcPct val="0"/>
              </a:spcAft>
              <a:buSzPts val="2800"/>
              <a:buNone/>
              <a:defRPr/>
            </a:lvl5pPr>
            <a:lvl6pPr lvl="5" rtl="0">
              <a:spcBef>
                <a:spcPct val="0"/>
              </a:spcBef>
              <a:spcAft>
                <a:spcPct val="0"/>
              </a:spcAft>
              <a:buSzPts val="2800"/>
              <a:buNone/>
              <a:defRPr/>
            </a:lvl6pPr>
            <a:lvl7pPr lvl="6" rtl="0">
              <a:spcBef>
                <a:spcPct val="0"/>
              </a:spcBef>
              <a:spcAft>
                <a:spcPct val="0"/>
              </a:spcAft>
              <a:buSzPts val="2800"/>
              <a:buNone/>
              <a:defRPr/>
            </a:lvl7pPr>
            <a:lvl8pPr lvl="7" rtl="0">
              <a:spcBef>
                <a:spcPct val="0"/>
              </a:spcBef>
              <a:spcAft>
                <a:spcPct val="0"/>
              </a:spcAft>
              <a:buSzPts val="2800"/>
              <a:buNone/>
              <a:defRPr/>
            </a:lvl8pPr>
            <a:lvl9pPr lvl="8" rtl="0">
              <a:spcBef>
                <a:spcPct val="0"/>
              </a:spcBef>
              <a:spcAft>
                <a:spcPct val="0"/>
              </a:spcAft>
              <a:buSzPts val="2800"/>
              <a:buNone/>
              <a:defRPr/>
            </a:lvl9pPr>
          </a:lstStyle>
          <a:p>
            <a:endParaRPr/>
          </a:p>
        </p:txBody>
      </p:sp>
      <p:sp>
        <p:nvSpPr>
          <p:cNvPr id="22" name="Google Shape;22;p5"/>
          <p:cNvSpPr txBox="1">
            <a:spLocks noGrp="1"/>
          </p:cNvSpPr>
          <p:nvPr>
            <p:ph type="body" idx="1"/>
          </p:nvPr>
        </p:nvSpPr>
        <p:spPr>
          <a:xfrm>
            <a:off x="6234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
        <p:nvSpPr>
          <p:cNvPr id="23" name="Google Shape;23;p5"/>
          <p:cNvSpPr txBox="1">
            <a:spLocks noGrp="1"/>
          </p:cNvSpPr>
          <p:nvPr>
            <p:ph type="body" idx="2"/>
          </p:nvPr>
        </p:nvSpPr>
        <p:spPr>
          <a:xfrm>
            <a:off x="9664800" y="2304950"/>
            <a:ext cx="7999800" cy="6832800"/>
          </a:xfrm>
          <a:prstGeom prst="rect">
            <a:avLst/>
          </a:prstGeom>
        </p:spPr>
        <p:txBody>
          <a:bodyPr spcFirstLastPara="1" wrap="square" lIns="91425" tIns="91425" rIns="91425" bIns="91425" anchor="t" anchorCtr="0">
            <a:normAutofit/>
          </a:bodyPr>
          <a:lstStyle>
            <a:lvl1pPr marL="914400" lvl="0" indent="-635000" rtl="0">
              <a:spcBef>
                <a:spcPct val="0"/>
              </a:spcBef>
              <a:spcAft>
                <a:spcPct val="0"/>
              </a:spcAft>
              <a:buSzPts val="1400"/>
              <a:buChar char="●"/>
              <a:defRPr sz="2800"/>
            </a:lvl1pPr>
            <a:lvl2pPr marL="1828800" lvl="1" indent="-609600" rtl="0">
              <a:spcBef>
                <a:spcPct val="0"/>
              </a:spcBef>
              <a:spcAft>
                <a:spcPct val="0"/>
              </a:spcAft>
              <a:buSzPts val="1200"/>
              <a:buChar char="○"/>
              <a:defRPr sz="2400"/>
            </a:lvl2pPr>
            <a:lvl3pPr marL="2743200" lvl="2" indent="-609600" rtl="0">
              <a:spcBef>
                <a:spcPct val="0"/>
              </a:spcBef>
              <a:spcAft>
                <a:spcPct val="0"/>
              </a:spcAft>
              <a:buSzPts val="1200"/>
              <a:buChar char="■"/>
              <a:defRPr sz="2400"/>
            </a:lvl3pPr>
            <a:lvl4pPr marL="3657600" lvl="3" indent="-609600" rtl="0">
              <a:spcBef>
                <a:spcPct val="0"/>
              </a:spcBef>
              <a:spcAft>
                <a:spcPct val="0"/>
              </a:spcAft>
              <a:buSzPts val="1200"/>
              <a:buChar char="●"/>
              <a:defRPr sz="2400"/>
            </a:lvl4pPr>
            <a:lvl5pPr marL="4572000" lvl="4" indent="-609600" rtl="0">
              <a:spcBef>
                <a:spcPct val="0"/>
              </a:spcBef>
              <a:spcAft>
                <a:spcPct val="0"/>
              </a:spcAft>
              <a:buSzPts val="1200"/>
              <a:buChar char="○"/>
              <a:defRPr sz="2400"/>
            </a:lvl5pPr>
            <a:lvl6pPr marL="5486400" lvl="5" indent="-609600" rtl="0">
              <a:spcBef>
                <a:spcPct val="0"/>
              </a:spcBef>
              <a:spcAft>
                <a:spcPct val="0"/>
              </a:spcAft>
              <a:buSzPts val="1200"/>
              <a:buChar char="■"/>
              <a:defRPr sz="2400"/>
            </a:lvl6pPr>
            <a:lvl7pPr marL="6400800" lvl="6" indent="-609600" rtl="0">
              <a:spcBef>
                <a:spcPct val="0"/>
              </a:spcBef>
              <a:spcAft>
                <a:spcPct val="0"/>
              </a:spcAft>
              <a:buSzPts val="1200"/>
              <a:buChar char="●"/>
              <a:defRPr sz="2400"/>
            </a:lvl7pPr>
            <a:lvl8pPr marL="7315200" lvl="7" indent="-609600" rtl="0">
              <a:spcBef>
                <a:spcPct val="0"/>
              </a:spcBef>
              <a:spcAft>
                <a:spcPct val="0"/>
              </a:spcAft>
              <a:buSzPts val="1200"/>
              <a:buChar char="○"/>
              <a:defRPr sz="2400"/>
            </a:lvl8pPr>
            <a:lvl9pPr marL="8229600" lvl="8" indent="-609600" rtl="0">
              <a:spcBef>
                <a:spcPct val="0"/>
              </a:spcBef>
              <a:spcAft>
                <a:spcPct val="0"/>
              </a:spcAft>
              <a:buSzPts val="1200"/>
              <a:buChar char="■"/>
              <a:defRPr sz="2400"/>
            </a:lvl9pPr>
          </a:lstStyle>
          <a:p>
            <a:endParaRPr/>
          </a:p>
        </p:txBody>
      </p:sp>
    </p:spTree>
    <p:extLst>
      <p:ext uri="{BB962C8B-B14F-4D97-AF65-F5344CB8AC3E}">
        <p14:creationId xmlns:p14="http://schemas.microsoft.com/office/powerpoint/2010/main" val="3805432562"/>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theme" Target="../theme/theme5.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theme" Target="../theme/theme6.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7.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slideLayout" Target="../slideLayouts/slideLayout84.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2.xml"/><Relationship Id="rId13" Type="http://schemas.openxmlformats.org/officeDocument/2006/relationships/theme" Target="../theme/theme8.xml"/><Relationship Id="rId3" Type="http://schemas.openxmlformats.org/officeDocument/2006/relationships/slideLayout" Target="../slideLayouts/slideLayout87.xml"/><Relationship Id="rId7" Type="http://schemas.openxmlformats.org/officeDocument/2006/relationships/slideLayout" Target="../slideLayouts/slideLayout91.xml"/><Relationship Id="rId12" Type="http://schemas.openxmlformats.org/officeDocument/2006/relationships/slideLayout" Target="../slideLayouts/slideLayout96.xml"/><Relationship Id="rId2" Type="http://schemas.openxmlformats.org/officeDocument/2006/relationships/slideLayout" Target="../slideLayouts/slideLayout86.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5" Type="http://schemas.openxmlformats.org/officeDocument/2006/relationships/slideLayout" Target="../slideLayouts/slideLayout89.xml"/><Relationship Id="rId10" Type="http://schemas.openxmlformats.org/officeDocument/2006/relationships/slideLayout" Target="../slideLayouts/slideLayout94.xml"/><Relationship Id="rId4" Type="http://schemas.openxmlformats.org/officeDocument/2006/relationships/slideLayout" Target="../slideLayouts/slideLayout88.xml"/><Relationship Id="rId9" Type="http://schemas.openxmlformats.org/officeDocument/2006/relationships/slideLayout" Target="../slideLayouts/slideLayout93.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4.xml"/><Relationship Id="rId13" Type="http://schemas.openxmlformats.org/officeDocument/2006/relationships/theme" Target="../theme/theme9.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slideLayout" Target="../slideLayouts/slideLayout108.xml"/><Relationship Id="rId2" Type="http://schemas.openxmlformats.org/officeDocument/2006/relationships/slideLayout" Target="../slideLayouts/slideLayout98.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0" Type="http://schemas.openxmlformats.org/officeDocument/2006/relationships/slideLayout" Target="../slideLayouts/slideLayout106.xml"/><Relationship Id="rId4" Type="http://schemas.openxmlformats.org/officeDocument/2006/relationships/slideLayout" Target="../slideLayouts/slideLayout100.xml"/><Relationship Id="rId9" Type="http://schemas.openxmlformats.org/officeDocument/2006/relationships/slideLayout" Target="../slideLayouts/slideLayout105.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theme" Target="../theme/theme10.xml"/><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slideLayout" Target="../slideLayouts/slideLayout120.xml"/><Relationship Id="rId2" Type="http://schemas.openxmlformats.org/officeDocument/2006/relationships/slideLayout" Target="../slideLayouts/slideLayout110.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8.xml"/><Relationship Id="rId13" Type="http://schemas.openxmlformats.org/officeDocument/2006/relationships/theme" Target="../theme/theme11.xml"/><Relationship Id="rId3" Type="http://schemas.openxmlformats.org/officeDocument/2006/relationships/slideLayout" Target="../slideLayouts/slideLayout123.xml"/><Relationship Id="rId7" Type="http://schemas.openxmlformats.org/officeDocument/2006/relationships/slideLayout" Target="../slideLayouts/slideLayout127.xml"/><Relationship Id="rId12" Type="http://schemas.openxmlformats.org/officeDocument/2006/relationships/slideLayout" Target="../slideLayouts/slideLayout132.xml"/><Relationship Id="rId2" Type="http://schemas.openxmlformats.org/officeDocument/2006/relationships/slideLayout" Target="../slideLayouts/slideLayout122.xml"/><Relationship Id="rId1" Type="http://schemas.openxmlformats.org/officeDocument/2006/relationships/slideLayout" Target="../slideLayouts/slideLayout121.xml"/><Relationship Id="rId6" Type="http://schemas.openxmlformats.org/officeDocument/2006/relationships/slideLayout" Target="../slideLayouts/slideLayout126.xml"/><Relationship Id="rId11" Type="http://schemas.openxmlformats.org/officeDocument/2006/relationships/slideLayout" Target="../slideLayouts/slideLayout131.xml"/><Relationship Id="rId5" Type="http://schemas.openxmlformats.org/officeDocument/2006/relationships/slideLayout" Target="../slideLayouts/slideLayout125.xml"/><Relationship Id="rId10" Type="http://schemas.openxmlformats.org/officeDocument/2006/relationships/slideLayout" Target="../slideLayouts/slideLayout130.xml"/><Relationship Id="rId4" Type="http://schemas.openxmlformats.org/officeDocument/2006/relationships/slideLayout" Target="../slideLayouts/slideLayout124.xml"/><Relationship Id="rId9" Type="http://schemas.openxmlformats.org/officeDocument/2006/relationships/slideLayout" Target="../slideLayouts/slideLayout12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40.xml"/><Relationship Id="rId13" Type="http://schemas.openxmlformats.org/officeDocument/2006/relationships/theme" Target="../theme/theme12.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slideLayout" Target="../slideLayouts/slideLayout144.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52.xml"/><Relationship Id="rId13" Type="http://schemas.openxmlformats.org/officeDocument/2006/relationships/theme" Target="../theme/theme13.xml"/><Relationship Id="rId3" Type="http://schemas.openxmlformats.org/officeDocument/2006/relationships/slideLayout" Target="../slideLayouts/slideLayout147.xml"/><Relationship Id="rId7" Type="http://schemas.openxmlformats.org/officeDocument/2006/relationships/slideLayout" Target="../slideLayouts/slideLayout151.xml"/><Relationship Id="rId12" Type="http://schemas.openxmlformats.org/officeDocument/2006/relationships/slideLayout" Target="../slideLayouts/slideLayout156.xml"/><Relationship Id="rId2" Type="http://schemas.openxmlformats.org/officeDocument/2006/relationships/slideLayout" Target="../slideLayouts/slideLayout146.xml"/><Relationship Id="rId1" Type="http://schemas.openxmlformats.org/officeDocument/2006/relationships/slideLayout" Target="../slideLayouts/slideLayout145.xml"/><Relationship Id="rId6" Type="http://schemas.openxmlformats.org/officeDocument/2006/relationships/slideLayout" Target="../slideLayouts/slideLayout150.xml"/><Relationship Id="rId11" Type="http://schemas.openxmlformats.org/officeDocument/2006/relationships/slideLayout" Target="../slideLayouts/slideLayout155.xml"/><Relationship Id="rId5" Type="http://schemas.openxmlformats.org/officeDocument/2006/relationships/slideLayout" Target="../slideLayouts/slideLayout149.xml"/><Relationship Id="rId10" Type="http://schemas.openxmlformats.org/officeDocument/2006/relationships/slideLayout" Target="../slideLayouts/slideLayout154.xml"/><Relationship Id="rId4" Type="http://schemas.openxmlformats.org/officeDocument/2006/relationships/slideLayout" Target="../slideLayouts/slideLayout148.xml"/><Relationship Id="rId9" Type="http://schemas.openxmlformats.org/officeDocument/2006/relationships/slideLayout" Target="../slideLayouts/slideLayout15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64.xml"/><Relationship Id="rId13" Type="http://schemas.openxmlformats.org/officeDocument/2006/relationships/theme" Target="../theme/theme14.xml"/><Relationship Id="rId3" Type="http://schemas.openxmlformats.org/officeDocument/2006/relationships/slideLayout" Target="../slideLayouts/slideLayout159.xml"/><Relationship Id="rId7" Type="http://schemas.openxmlformats.org/officeDocument/2006/relationships/slideLayout" Target="../slideLayouts/slideLayout163.xml"/><Relationship Id="rId12" Type="http://schemas.openxmlformats.org/officeDocument/2006/relationships/slideLayout" Target="../slideLayouts/slideLayout168.xml"/><Relationship Id="rId2" Type="http://schemas.openxmlformats.org/officeDocument/2006/relationships/slideLayout" Target="../slideLayouts/slideLayout158.xml"/><Relationship Id="rId1" Type="http://schemas.openxmlformats.org/officeDocument/2006/relationships/slideLayout" Target="../slideLayouts/slideLayout157.xml"/><Relationship Id="rId6" Type="http://schemas.openxmlformats.org/officeDocument/2006/relationships/slideLayout" Target="../slideLayouts/slideLayout162.xml"/><Relationship Id="rId11" Type="http://schemas.openxmlformats.org/officeDocument/2006/relationships/slideLayout" Target="../slideLayouts/slideLayout167.xml"/><Relationship Id="rId5" Type="http://schemas.openxmlformats.org/officeDocument/2006/relationships/slideLayout" Target="../slideLayouts/slideLayout161.xml"/><Relationship Id="rId10" Type="http://schemas.openxmlformats.org/officeDocument/2006/relationships/slideLayout" Target="../slideLayouts/slideLayout166.xml"/><Relationship Id="rId4" Type="http://schemas.openxmlformats.org/officeDocument/2006/relationships/slideLayout" Target="../slideLayouts/slideLayout160.xml"/><Relationship Id="rId9" Type="http://schemas.openxmlformats.org/officeDocument/2006/relationships/slideLayout" Target="../slideLayouts/slideLayout165.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76.xml"/><Relationship Id="rId13" Type="http://schemas.openxmlformats.org/officeDocument/2006/relationships/theme" Target="../theme/theme15.xml"/><Relationship Id="rId3" Type="http://schemas.openxmlformats.org/officeDocument/2006/relationships/slideLayout" Target="../slideLayouts/slideLayout171.xml"/><Relationship Id="rId7" Type="http://schemas.openxmlformats.org/officeDocument/2006/relationships/slideLayout" Target="../slideLayouts/slideLayout175.xml"/><Relationship Id="rId12" Type="http://schemas.openxmlformats.org/officeDocument/2006/relationships/slideLayout" Target="../slideLayouts/slideLayout180.xml"/><Relationship Id="rId2" Type="http://schemas.openxmlformats.org/officeDocument/2006/relationships/slideLayout" Target="../slideLayouts/slideLayout170.xml"/><Relationship Id="rId1" Type="http://schemas.openxmlformats.org/officeDocument/2006/relationships/slideLayout" Target="../slideLayouts/slideLayout169.xml"/><Relationship Id="rId6" Type="http://schemas.openxmlformats.org/officeDocument/2006/relationships/slideLayout" Target="../slideLayouts/slideLayout174.xml"/><Relationship Id="rId11" Type="http://schemas.openxmlformats.org/officeDocument/2006/relationships/slideLayout" Target="../slideLayouts/slideLayout179.xml"/><Relationship Id="rId5" Type="http://schemas.openxmlformats.org/officeDocument/2006/relationships/slideLayout" Target="../slideLayouts/slideLayout173.xml"/><Relationship Id="rId10" Type="http://schemas.openxmlformats.org/officeDocument/2006/relationships/slideLayout" Target="../slideLayouts/slideLayout178.xml"/><Relationship Id="rId4" Type="http://schemas.openxmlformats.org/officeDocument/2006/relationships/slideLayout" Target="../slideLayouts/slideLayout172.xml"/><Relationship Id="rId9" Type="http://schemas.openxmlformats.org/officeDocument/2006/relationships/slideLayout" Target="../slideLayouts/slideLayout17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12/9/2025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12/9/2025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12/9/2025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12/9/2025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12/9/2025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12/9/2025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12/9/2025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12/9/2025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12/9/2025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 id="2147483763" r:id="rId12"/>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12/9/2025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 id="2147483776" r:id="rId12"/>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12/9/2025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 id="2147483789" r:id="rId12"/>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12/9/2025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 id="2147483802" r:id="rId12"/>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12/9/2025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 id="2147483815" r:id="rId12"/>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12/9/2025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 id="2147483828" r:id="rId12"/>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12/9/2025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830" r:id="rId1"/>
    <p:sldLayoutId id="2147483831" r:id="rId2"/>
    <p:sldLayoutId id="2147483832" r:id="rId3"/>
    <p:sldLayoutId id="2147483833" r:id="rId4"/>
    <p:sldLayoutId id="2147483834" r:id="rId5"/>
    <p:sldLayoutId id="2147483835" r:id="rId6"/>
    <p:sldLayoutId id="2147483836" r:id="rId7"/>
    <p:sldLayoutId id="2147483837" r:id="rId8"/>
    <p:sldLayoutId id="2147483838" r:id="rId9"/>
    <p:sldLayoutId id="2147483839" r:id="rId10"/>
    <p:sldLayoutId id="2147483840" r:id="rId11"/>
    <p:sldLayoutId id="2147483841" r:id="rId12"/>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4.xml"/><Relationship Id="rId6" Type="http://schemas.openxmlformats.org/officeDocument/2006/relationships/image" Target="../media/image3.jpeg"/><Relationship Id="rId5" Type="http://schemas.openxmlformats.org/officeDocument/2006/relationships/image" Target="../media/image2.jpe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1.xml"/></Relationships>
</file>

<file path=ppt/slides/_rels/slide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png"/><Relationship Id="rId7" Type="http://schemas.openxmlformats.org/officeDocument/2006/relationships/image" Target="../media/image8.png"/><Relationship Id="rId12"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38.xml"/><Relationship Id="rId6" Type="http://schemas.openxmlformats.org/officeDocument/2006/relationships/image" Target="../media/image7.jpeg"/><Relationship Id="rId11" Type="http://schemas.microsoft.com/office/2007/relationships/hdphoto" Target="../media/hdphoto3.wdp"/><Relationship Id="rId5" Type="http://schemas.microsoft.com/office/2007/relationships/hdphoto" Target="../media/hdphoto1.wdp"/><Relationship Id="rId10" Type="http://schemas.openxmlformats.org/officeDocument/2006/relationships/image" Target="../media/image10.png"/><Relationship Id="rId4" Type="http://schemas.openxmlformats.org/officeDocument/2006/relationships/image" Target="../media/image1.png"/><Relationship Id="rId9" Type="http://schemas.openxmlformats.org/officeDocument/2006/relationships/image" Target="../media/image9.jpeg"/></Relationships>
</file>

<file path=ppt/slides/_rels/slide4.xml.rels><?xml version="1.0" encoding="UTF-8" standalone="yes"?>
<Relationships xmlns="http://schemas.openxmlformats.org/package/2006/relationships"><Relationship Id="rId8" Type="http://schemas.openxmlformats.org/officeDocument/2006/relationships/diagramQuickStyle" Target="../diagrams/quickStyle1.xml"/><Relationship Id="rId13" Type="http://schemas.openxmlformats.org/officeDocument/2006/relationships/image" Target="../media/image15.svg"/><Relationship Id="rId3" Type="http://schemas.openxmlformats.org/officeDocument/2006/relationships/image" Target="../media/image6.png"/><Relationship Id="rId7" Type="http://schemas.openxmlformats.org/officeDocument/2006/relationships/diagramLayout" Target="../diagrams/layout1.xml"/><Relationship Id="rId12"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55.xml"/><Relationship Id="rId6" Type="http://schemas.openxmlformats.org/officeDocument/2006/relationships/diagramData" Target="../diagrams/data1.xml"/><Relationship Id="rId11" Type="http://schemas.openxmlformats.org/officeDocument/2006/relationships/image" Target="../media/image13.png"/><Relationship Id="rId5" Type="http://schemas.microsoft.com/office/2007/relationships/hdphoto" Target="../media/hdphoto4.wdp"/><Relationship Id="rId15" Type="http://schemas.openxmlformats.org/officeDocument/2006/relationships/image" Target="../media/image17.png"/><Relationship Id="rId10" Type="http://schemas.microsoft.com/office/2007/relationships/diagramDrawing" Target="../diagrams/drawing1.xml"/><Relationship Id="rId4" Type="http://schemas.openxmlformats.org/officeDocument/2006/relationships/image" Target="../media/image12.png"/><Relationship Id="rId9" Type="http://schemas.openxmlformats.org/officeDocument/2006/relationships/diagramColors" Target="../diagrams/colors1.xml"/><Relationship Id="rId14" Type="http://schemas.openxmlformats.org/officeDocument/2006/relationships/image" Target="../media/image16.png"/></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6.png"/><Relationship Id="rId7"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67.xml"/><Relationship Id="rId6" Type="http://schemas.openxmlformats.org/officeDocument/2006/relationships/image" Target="../media/image19.png"/><Relationship Id="rId5" Type="http://schemas.microsoft.com/office/2007/relationships/hdphoto" Target="../media/hdphoto5.wdp"/><Relationship Id="rId10" Type="http://schemas.openxmlformats.org/officeDocument/2006/relationships/image" Target="../media/image22.png"/><Relationship Id="rId4" Type="http://schemas.openxmlformats.org/officeDocument/2006/relationships/image" Target="../media/image18.png"/><Relationship Id="rId9" Type="http://schemas.microsoft.com/office/2007/relationships/hdphoto" Target="../media/hdphoto6.wdp"/></Relationships>
</file>

<file path=ppt/slides/_rels/slide6.xml.rels><?xml version="1.0" encoding="UTF-8" standalone="yes"?>
<Relationships xmlns="http://schemas.openxmlformats.org/package/2006/relationships"><Relationship Id="rId8" Type="http://schemas.microsoft.com/office/2007/relationships/hdphoto" Target="../media/hdphoto7.wdp"/><Relationship Id="rId13" Type="http://schemas.openxmlformats.org/officeDocument/2006/relationships/image" Target="../media/image29.png"/><Relationship Id="rId3" Type="http://schemas.openxmlformats.org/officeDocument/2006/relationships/image" Target="../media/image6.png"/><Relationship Id="rId7" Type="http://schemas.openxmlformats.org/officeDocument/2006/relationships/image" Target="../media/image26.png"/><Relationship Id="rId12" Type="http://schemas.microsoft.com/office/2007/relationships/hdphoto" Target="../media/hdphoto9.wdp"/><Relationship Id="rId2" Type="http://schemas.openxmlformats.org/officeDocument/2006/relationships/notesSlide" Target="../notesSlides/notesSlide6.xml"/><Relationship Id="rId1" Type="http://schemas.openxmlformats.org/officeDocument/2006/relationships/slideLayout" Target="../slideLayouts/slideLayout79.xml"/><Relationship Id="rId6" Type="http://schemas.openxmlformats.org/officeDocument/2006/relationships/image" Target="../media/image25.svg"/><Relationship Id="rId11" Type="http://schemas.openxmlformats.org/officeDocument/2006/relationships/image" Target="../media/image28.png"/><Relationship Id="rId5" Type="http://schemas.openxmlformats.org/officeDocument/2006/relationships/image" Target="../media/image24.png"/><Relationship Id="rId10" Type="http://schemas.microsoft.com/office/2007/relationships/hdphoto" Target="../media/hdphoto8.wdp"/><Relationship Id="rId4" Type="http://schemas.openxmlformats.org/officeDocument/2006/relationships/image" Target="../media/image23.jpeg"/><Relationship Id="rId9" Type="http://schemas.openxmlformats.org/officeDocument/2006/relationships/image" Target="../media/image27.png"/><Relationship Id="rId14" Type="http://schemas.microsoft.com/office/2007/relationships/hdphoto" Target="../media/hdphoto10.wdp"/></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91.xml"/><Relationship Id="rId4" Type="http://schemas.openxmlformats.org/officeDocument/2006/relationships/image" Target="../media/image31.png"/></Relationships>
</file>

<file path=ppt/slides/_rels/slide8.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6.png"/><Relationship Id="rId7" Type="http://schemas.openxmlformats.org/officeDocument/2006/relationships/image" Target="../media/image35.svg"/><Relationship Id="rId2" Type="http://schemas.openxmlformats.org/officeDocument/2006/relationships/notesSlide" Target="../notesSlides/notesSlide8.xml"/><Relationship Id="rId1" Type="http://schemas.openxmlformats.org/officeDocument/2006/relationships/slideLayout" Target="../slideLayouts/slideLayout103.xml"/><Relationship Id="rId6" Type="http://schemas.openxmlformats.org/officeDocument/2006/relationships/image" Target="../media/image34.png"/><Relationship Id="rId5" Type="http://schemas.openxmlformats.org/officeDocument/2006/relationships/image" Target="../media/image33.svg"/><Relationship Id="rId10" Type="http://schemas.openxmlformats.org/officeDocument/2006/relationships/image" Target="../media/image38.svg"/><Relationship Id="rId4" Type="http://schemas.openxmlformats.org/officeDocument/2006/relationships/image" Target="../media/image32.png"/><Relationship Id="rId9" Type="http://schemas.openxmlformats.org/officeDocument/2006/relationships/image" Target="../media/image37.png"/></Relationships>
</file>

<file path=ppt/slides/_rels/slide9.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image" Target="../media/image46.png"/><Relationship Id="rId18" Type="http://schemas.openxmlformats.org/officeDocument/2006/relationships/image" Target="../media/image51.png"/><Relationship Id="rId3" Type="http://schemas.openxmlformats.org/officeDocument/2006/relationships/image" Target="../media/image6.png"/><Relationship Id="rId7" Type="http://schemas.openxmlformats.org/officeDocument/2006/relationships/image" Target="../media/image42.svg"/><Relationship Id="rId12" Type="http://schemas.openxmlformats.org/officeDocument/2006/relationships/image" Target="../media/image33.svg"/><Relationship Id="rId17" Type="http://schemas.openxmlformats.org/officeDocument/2006/relationships/image" Target="../media/image50.png"/><Relationship Id="rId2" Type="http://schemas.openxmlformats.org/officeDocument/2006/relationships/notesSlide" Target="../notesSlides/notesSlide9.xml"/><Relationship Id="rId16" Type="http://schemas.openxmlformats.org/officeDocument/2006/relationships/image" Target="../media/image49.png"/><Relationship Id="rId1" Type="http://schemas.openxmlformats.org/officeDocument/2006/relationships/slideLayout" Target="../slideLayouts/slideLayout120.xml"/><Relationship Id="rId6" Type="http://schemas.openxmlformats.org/officeDocument/2006/relationships/image" Target="../media/image41.png"/><Relationship Id="rId11" Type="http://schemas.openxmlformats.org/officeDocument/2006/relationships/image" Target="../media/image32.png"/><Relationship Id="rId5" Type="http://schemas.openxmlformats.org/officeDocument/2006/relationships/image" Target="../media/image40.png"/><Relationship Id="rId15" Type="http://schemas.openxmlformats.org/officeDocument/2006/relationships/image" Target="../media/image48.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jpeg"/><Relationship Id="rId14" Type="http://schemas.openxmlformats.org/officeDocument/2006/relationships/image" Target="../media/image47.png"/></Relationships>
</file>

<file path=ppt/slides/_rels/slide10.xml.rels><?xml version="1.0" encoding="UTF-8" standalone="yes"?>
<Relationships xmlns="http://schemas.openxmlformats.org/package/2006/relationships"><Relationship Id="rId8" Type="http://schemas.microsoft.com/office/2007/relationships/hdphoto" Target="../media/hdphoto12.wdp"/><Relationship Id="rId3" Type="http://schemas.openxmlformats.org/officeDocument/2006/relationships/image" Target="../media/image6.png"/><Relationship Id="rId7" Type="http://schemas.openxmlformats.org/officeDocument/2006/relationships/image" Target="../media/image54.png"/><Relationship Id="rId2" Type="http://schemas.openxmlformats.org/officeDocument/2006/relationships/notesSlide" Target="../notesSlides/notesSlide10.xml"/><Relationship Id="rId1" Type="http://schemas.openxmlformats.org/officeDocument/2006/relationships/slideLayout" Target="../slideLayouts/slideLayout122.xml"/><Relationship Id="rId6" Type="http://schemas.openxmlformats.org/officeDocument/2006/relationships/image" Target="../media/image53.png"/><Relationship Id="rId11" Type="http://schemas.openxmlformats.org/officeDocument/2006/relationships/image" Target="../media/image57.png"/><Relationship Id="rId5" Type="http://schemas.microsoft.com/office/2007/relationships/hdphoto" Target="../media/hdphoto11.wdp"/><Relationship Id="rId10" Type="http://schemas.openxmlformats.org/officeDocument/2006/relationships/image" Target="../media/image56.png"/><Relationship Id="rId4" Type="http://schemas.openxmlformats.org/officeDocument/2006/relationships/image" Target="../media/image52.png"/><Relationship Id="rId9" Type="http://schemas.openxmlformats.org/officeDocument/2006/relationships/image" Target="../media/image55.png"/></Relationships>
</file>

<file path=ppt/slides/_rels/slide11.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6.png"/><Relationship Id="rId7" Type="http://schemas.openxmlformats.org/officeDocument/2006/relationships/image" Target="../media/image33.svg"/><Relationship Id="rId2" Type="http://schemas.openxmlformats.org/officeDocument/2006/relationships/notesSlide" Target="../notesSlides/notesSlide11.xml"/><Relationship Id="rId1" Type="http://schemas.openxmlformats.org/officeDocument/2006/relationships/slideLayout" Target="../slideLayouts/slideLayout144.xml"/><Relationship Id="rId6" Type="http://schemas.openxmlformats.org/officeDocument/2006/relationships/image" Target="../media/image32.png"/><Relationship Id="rId5" Type="http://schemas.openxmlformats.org/officeDocument/2006/relationships/image" Target="../media/image45.png"/><Relationship Id="rId10" Type="http://schemas.openxmlformats.org/officeDocument/2006/relationships/image" Target="../media/image50.png"/><Relationship Id="rId4" Type="http://schemas.openxmlformats.org/officeDocument/2006/relationships/image" Target="../media/image58.jpeg"/><Relationship Id="rId9" Type="http://schemas.openxmlformats.org/officeDocument/2006/relationships/image" Target="../media/image47.png"/></Relationships>
</file>

<file path=ppt/slides/_rels/slide12.xml.rels><?xml version="1.0" encoding="UTF-8" standalone="yes"?>
<Relationships xmlns="http://schemas.openxmlformats.org/package/2006/relationships"><Relationship Id="rId8" Type="http://schemas.openxmlformats.org/officeDocument/2006/relationships/image" Target="../media/image63.svg"/><Relationship Id="rId3" Type="http://schemas.openxmlformats.org/officeDocument/2006/relationships/image" Target="../media/image6.png"/><Relationship Id="rId7" Type="http://schemas.openxmlformats.org/officeDocument/2006/relationships/image" Target="../media/image62.png"/><Relationship Id="rId2" Type="http://schemas.openxmlformats.org/officeDocument/2006/relationships/notesSlide" Target="../notesSlides/notesSlide12.xml"/><Relationship Id="rId1" Type="http://schemas.openxmlformats.org/officeDocument/2006/relationships/slideLayout" Target="../slideLayouts/slideLayout146.xml"/><Relationship Id="rId6" Type="http://schemas.openxmlformats.org/officeDocument/2006/relationships/image" Target="../media/image61.png"/><Relationship Id="rId5" Type="http://schemas.openxmlformats.org/officeDocument/2006/relationships/image" Target="../media/image60.png"/><Relationship Id="rId10" Type="http://schemas.openxmlformats.org/officeDocument/2006/relationships/image" Target="../media/image65.svg"/><Relationship Id="rId4" Type="http://schemas.openxmlformats.org/officeDocument/2006/relationships/image" Target="../media/image59.png"/><Relationship Id="rId9" Type="http://schemas.openxmlformats.org/officeDocument/2006/relationships/image" Target="../media/image64.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158.xml"/><Relationship Id="rId6" Type="http://schemas.openxmlformats.org/officeDocument/2006/relationships/image" Target="../media/image67.png"/><Relationship Id="rId5" Type="http://schemas.openxmlformats.org/officeDocument/2006/relationships/image" Target="../media/image66.png"/><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7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object 4">
            <a:extLst>
              <a:ext uri="{FF2B5EF4-FFF2-40B4-BE49-F238E27FC236}">
                <a16:creationId xmlns:a16="http://schemas.microsoft.com/office/drawing/2014/main" id="{BCEC86E1-2BCB-B855-B310-B218C84A41FB}"/>
              </a:ext>
            </a:extLst>
          </p:cNvPr>
          <p:cNvPicPr/>
          <p:nvPr/>
        </p:nvPicPr>
        <p:blipFill>
          <a:blip r:embed="rId3">
            <a:alphaModFix amt="5000"/>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0" y="39872"/>
            <a:ext cx="18288000" cy="10207256"/>
          </a:xfrm>
          <a:prstGeom prst="rect">
            <a:avLst/>
          </a:prstGeom>
        </p:spPr>
      </p:pic>
      <p:pic>
        <p:nvPicPr>
          <p:cNvPr id="2" name="object 2"/>
          <p:cNvPicPr/>
          <p:nvPr/>
        </p:nvPicPr>
        <p:blipFill>
          <a:blip r:embed="rId5">
            <a:duotone>
              <a:schemeClr val="accent2">
                <a:shade val="45000"/>
                <a:satMod val="135000"/>
              </a:schemeClr>
              <a:prstClr val="white"/>
            </a:duotone>
          </a:blip>
          <a:stretch>
            <a:fillRect/>
          </a:stretch>
        </p:blipFill>
        <p:spPr>
          <a:xfrm>
            <a:off x="3482163" y="7389628"/>
            <a:ext cx="1355651" cy="1209453"/>
          </a:xfrm>
          <a:prstGeom prst="rect">
            <a:avLst/>
          </a:prstGeom>
        </p:spPr>
      </p:pic>
      <p:pic>
        <p:nvPicPr>
          <p:cNvPr id="3" name="object 3"/>
          <p:cNvPicPr/>
          <p:nvPr/>
        </p:nvPicPr>
        <p:blipFill>
          <a:blip r:embed="rId6">
            <a:duotone>
              <a:schemeClr val="accent2">
                <a:shade val="45000"/>
                <a:satMod val="135000"/>
              </a:schemeClr>
              <a:prstClr val="white"/>
            </a:duotone>
          </a:blip>
          <a:stretch>
            <a:fillRect/>
          </a:stretch>
        </p:blipFill>
        <p:spPr>
          <a:xfrm>
            <a:off x="13556512" y="7363046"/>
            <a:ext cx="1049965" cy="1249326"/>
          </a:xfrm>
          <a:prstGeom prst="rect">
            <a:avLst/>
          </a:prstGeom>
        </p:spPr>
      </p:pic>
      <p:pic>
        <p:nvPicPr>
          <p:cNvPr id="4" name="object 4"/>
          <p:cNvPicPr/>
          <p:nvPr/>
        </p:nvPicPr>
        <p:blipFill>
          <a:blip r:embed="rId7"/>
          <a:stretch>
            <a:fillRect/>
          </a:stretch>
        </p:blipFill>
        <p:spPr>
          <a:xfrm>
            <a:off x="2485361" y="3163186"/>
            <a:ext cx="13317279" cy="3747977"/>
          </a:xfrm>
          <a:prstGeom prst="rect">
            <a:avLst/>
          </a:prstGeom>
        </p:spPr>
      </p:pic>
      <p:sp>
        <p:nvSpPr>
          <p:cNvPr id="13" name="object 13"/>
          <p:cNvSpPr txBox="1"/>
          <p:nvPr/>
        </p:nvSpPr>
        <p:spPr>
          <a:xfrm>
            <a:off x="2369732" y="544326"/>
            <a:ext cx="13548534" cy="2013649"/>
          </a:xfrm>
          <a:prstGeom prst="rect">
            <a:avLst/>
          </a:prstGeom>
        </p:spPr>
        <p:txBody>
          <a:bodyPr vert="horz" wrap="square" lIns="0" tIns="260498"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32264" marR="5316" indent="-319638">
              <a:lnSpc>
                <a:spcPct val="79400"/>
              </a:lnSpc>
              <a:spcBef>
                <a:spcPts val="2051"/>
              </a:spcBef>
            </a:pPr>
            <a:r>
              <a:rPr lang="en-US" sz="7200" b="1" spc="-73">
                <a:solidFill>
                  <a:srgbClr val="8E050C"/>
                </a:solidFill>
                <a:latin typeface="Times New Roman"/>
                <a:cs typeface="Times New Roman"/>
              </a:rPr>
              <a:t>A Reimagined Housing Repair  Ecosystem for Trinidad &amp; Tobago</a:t>
            </a:r>
            <a:endParaRPr sz="7200" b="1">
              <a:latin typeface="Times New Roman"/>
              <a:cs typeface="Times New Roman"/>
            </a:endParaRPr>
          </a:p>
        </p:txBody>
      </p:sp>
      <p:sp>
        <p:nvSpPr>
          <p:cNvPr id="14" name="object 14"/>
          <p:cNvSpPr txBox="1"/>
          <p:nvPr/>
        </p:nvSpPr>
        <p:spPr>
          <a:xfrm>
            <a:off x="2669527" y="8768169"/>
            <a:ext cx="2913321" cy="873748"/>
          </a:xfrm>
          <a:prstGeom prst="rect">
            <a:avLst/>
          </a:prstGeom>
        </p:spPr>
        <p:txBody>
          <a:bodyPr vert="horz" wrap="square" lIns="0" tIns="52498"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50550" marR="5316" indent="-437924">
              <a:lnSpc>
                <a:spcPts val="3244"/>
              </a:lnSpc>
              <a:spcBef>
                <a:spcPts val="413"/>
              </a:spcBef>
            </a:pPr>
            <a:r>
              <a:rPr sz="2878">
                <a:solidFill>
                  <a:srgbClr val="181818"/>
                </a:solidFill>
                <a:latin typeface="Arial MT"/>
                <a:cs typeface="Arial MT"/>
              </a:rPr>
              <a:t>Driving</a:t>
            </a:r>
            <a:r>
              <a:rPr sz="2878" spc="141">
                <a:solidFill>
                  <a:srgbClr val="181818"/>
                </a:solidFill>
                <a:latin typeface="Arial MT"/>
                <a:cs typeface="Arial MT"/>
              </a:rPr>
              <a:t> </a:t>
            </a:r>
            <a:r>
              <a:rPr sz="2878" spc="-10">
                <a:solidFill>
                  <a:srgbClr val="151515"/>
                </a:solidFill>
                <a:latin typeface="Arial MT"/>
                <a:cs typeface="Arial MT"/>
              </a:rPr>
              <a:t>Sustained </a:t>
            </a:r>
            <a:r>
              <a:rPr sz="2878" spc="-10">
                <a:solidFill>
                  <a:srgbClr val="161616"/>
                </a:solidFill>
                <a:latin typeface="Arial MT"/>
                <a:cs typeface="Arial MT"/>
              </a:rPr>
              <a:t>Employment</a:t>
            </a:r>
            <a:endParaRPr sz="2878">
              <a:latin typeface="Arial MT"/>
              <a:cs typeface="Arial MT"/>
            </a:endParaRPr>
          </a:p>
        </p:txBody>
      </p:sp>
      <p:sp>
        <p:nvSpPr>
          <p:cNvPr id="16" name="object 16"/>
          <p:cNvSpPr txBox="1"/>
          <p:nvPr/>
        </p:nvSpPr>
        <p:spPr>
          <a:xfrm>
            <a:off x="7944543" y="8172163"/>
            <a:ext cx="2347802" cy="1476623"/>
          </a:xfrm>
          <a:prstGeom prst="rect">
            <a:avLst/>
          </a:prstGeom>
        </p:spPr>
        <p:txBody>
          <a:bodyPr vert="horz" wrap="square" lIns="0" tIns="1143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1265" algn="ctr">
              <a:spcBef>
                <a:spcPts val="900"/>
              </a:spcBef>
            </a:pPr>
            <a:r>
              <a:rPr sz="2512" spc="-52">
                <a:solidFill>
                  <a:srgbClr val="0F3D3D"/>
                </a:solidFill>
                <a:latin typeface="Arial MT"/>
                <a:cs typeface="Arial MT"/>
              </a:rPr>
              <a:t>!</a:t>
            </a:r>
            <a:endParaRPr sz="2512">
              <a:latin typeface="Arial MT"/>
              <a:cs typeface="Arial MT"/>
            </a:endParaRPr>
          </a:p>
          <a:p>
            <a:pPr marL="13291" marR="5316" algn="ctr">
              <a:lnSpc>
                <a:spcPts val="3244"/>
              </a:lnSpc>
              <a:spcBef>
                <a:spcPts val="1193"/>
              </a:spcBef>
            </a:pPr>
            <a:r>
              <a:rPr sz="2878" spc="-10">
                <a:solidFill>
                  <a:srgbClr val="0F0F0F"/>
                </a:solidFill>
                <a:latin typeface="Arial MT"/>
                <a:cs typeface="Arial MT"/>
              </a:rPr>
              <a:t>Strengthening </a:t>
            </a:r>
            <a:r>
              <a:rPr sz="2878" spc="-10">
                <a:solidFill>
                  <a:srgbClr val="111111"/>
                </a:solidFill>
                <a:latin typeface="Arial MT"/>
                <a:cs typeface="Arial MT"/>
              </a:rPr>
              <a:t>Communities</a:t>
            </a:r>
            <a:endParaRPr sz="2878">
              <a:latin typeface="Arial MT"/>
              <a:cs typeface="Arial MT"/>
            </a:endParaRPr>
          </a:p>
        </p:txBody>
      </p:sp>
      <p:sp>
        <p:nvSpPr>
          <p:cNvPr id="17" name="object 17"/>
          <p:cNvSpPr txBox="1"/>
          <p:nvPr/>
        </p:nvSpPr>
        <p:spPr>
          <a:xfrm>
            <a:off x="12438190" y="8768169"/>
            <a:ext cx="3255556" cy="873748"/>
          </a:xfrm>
          <a:prstGeom prst="rect">
            <a:avLst/>
          </a:prstGeom>
        </p:spPr>
        <p:txBody>
          <a:bodyPr vert="horz" wrap="square" lIns="0" tIns="52498"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57516" marR="5316" indent="-344890">
              <a:lnSpc>
                <a:spcPts val="3244"/>
              </a:lnSpc>
              <a:spcBef>
                <a:spcPts val="413"/>
              </a:spcBef>
            </a:pPr>
            <a:r>
              <a:rPr sz="2878">
                <a:solidFill>
                  <a:srgbClr val="0F0F0F"/>
                </a:solidFill>
                <a:latin typeface="Arial MT"/>
                <a:cs typeface="Arial MT"/>
              </a:rPr>
              <a:t>Preserving</a:t>
            </a:r>
            <a:r>
              <a:rPr sz="2878" spc="157">
                <a:solidFill>
                  <a:srgbClr val="0F0F0F"/>
                </a:solidFill>
                <a:latin typeface="Arial MT"/>
                <a:cs typeface="Arial MT"/>
              </a:rPr>
              <a:t> </a:t>
            </a:r>
            <a:r>
              <a:rPr sz="2878" spc="-10">
                <a:solidFill>
                  <a:srgbClr val="161616"/>
                </a:solidFill>
                <a:latin typeface="Arial MT"/>
                <a:cs typeface="Arial MT"/>
              </a:rPr>
              <a:t>National </a:t>
            </a:r>
            <a:r>
              <a:rPr sz="2878">
                <a:solidFill>
                  <a:srgbClr val="111111"/>
                </a:solidFill>
                <a:latin typeface="Arial MT"/>
                <a:cs typeface="Arial MT"/>
              </a:rPr>
              <a:t>Housing</a:t>
            </a:r>
            <a:r>
              <a:rPr sz="2878" spc="47">
                <a:solidFill>
                  <a:srgbClr val="111111"/>
                </a:solidFill>
                <a:latin typeface="Arial MT"/>
                <a:cs typeface="Arial MT"/>
              </a:rPr>
              <a:t> </a:t>
            </a:r>
            <a:r>
              <a:rPr sz="2878" spc="-10">
                <a:solidFill>
                  <a:srgbClr val="1C1C1C"/>
                </a:solidFill>
                <a:latin typeface="Arial MT"/>
                <a:cs typeface="Arial MT"/>
              </a:rPr>
              <a:t>Assets</a:t>
            </a:r>
            <a:endParaRPr sz="2878">
              <a:latin typeface="Arial MT"/>
              <a:cs typeface="Arial MT"/>
            </a:endParaRPr>
          </a:p>
        </p:txBody>
      </p:sp>
      <p:pic>
        <p:nvPicPr>
          <p:cNvPr id="19" name="Picture 18" descr="A group of people under a roof&#10;&#10;AI-generated content may be incorrect.">
            <a:extLst>
              <a:ext uri="{FF2B5EF4-FFF2-40B4-BE49-F238E27FC236}">
                <a16:creationId xmlns:a16="http://schemas.microsoft.com/office/drawing/2014/main" id="{3C2C1A7E-B1E8-80A8-9FEE-030BBD0078BA}"/>
              </a:ext>
            </a:extLst>
          </p:cNvPr>
          <p:cNvPicPr>
            <a:picLocks noChangeAspect="1"/>
          </p:cNvPicPr>
          <p:nvPr/>
        </p:nvPicPr>
        <p:blipFill>
          <a:blip r:embed="rId8">
            <a:duotone>
              <a:schemeClr val="accent2">
                <a:shade val="45000"/>
                <a:satMod val="135000"/>
              </a:schemeClr>
              <a:prstClr val="white"/>
            </a:duotone>
          </a:blip>
          <a:stretch>
            <a:fillRect/>
          </a:stretch>
        </p:blipFill>
        <p:spPr>
          <a:xfrm>
            <a:off x="7667143" y="7127117"/>
            <a:ext cx="2816672" cy="1549915"/>
          </a:xfrm>
          <a:prstGeom prst="flowChartConnector">
            <a:avLst/>
          </a:prstGeom>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AutoShape 2"/>
          <p:cNvSpPr/>
          <p:nvPr/>
        </p:nvSpPr>
        <p:spPr>
          <a:xfrm>
            <a:off x="1028700" y="2179913"/>
            <a:ext cx="1077509" cy="0"/>
          </a:xfrm>
          <a:prstGeom prst="line">
            <a:avLst/>
          </a:prstGeom>
          <a:ln w="95250" cap="flat">
            <a:solidFill>
              <a:srgbClr val="FF5347"/>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3" name="TextBox 3"/>
          <p:cNvSpPr txBox="1"/>
          <p:nvPr/>
        </p:nvSpPr>
        <p:spPr>
          <a:xfrm>
            <a:off x="1028700" y="904875"/>
            <a:ext cx="9731335" cy="972185"/>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ts val="7840"/>
              </a:lnSpc>
            </a:pPr>
            <a:r>
              <a:rPr lang="en-US" sz="5600" b="1" spc="-224">
                <a:solidFill>
                  <a:srgbClr val="000000"/>
                </a:solidFill>
                <a:latin typeface="Roboto Bold"/>
                <a:ea typeface="Roboto Bold"/>
                <a:cs typeface="Roboto Bold"/>
                <a:sym typeface="Roboto Bold"/>
              </a:rPr>
              <a:t>Table of Contents</a:t>
            </a:r>
          </a:p>
        </p:txBody>
      </p:sp>
      <p:sp>
        <p:nvSpPr>
          <p:cNvPr id="9" name="TextBox 9"/>
          <p:cNvSpPr txBox="1"/>
          <p:nvPr/>
        </p:nvSpPr>
        <p:spPr>
          <a:xfrm>
            <a:off x="8025790" y="6572476"/>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6</a:t>
            </a:r>
          </a:p>
        </p:txBody>
      </p:sp>
      <p:sp>
        <p:nvSpPr>
          <p:cNvPr id="13" name="TextBox 13"/>
          <p:cNvSpPr txBox="1"/>
          <p:nvPr/>
        </p:nvSpPr>
        <p:spPr>
          <a:xfrm>
            <a:off x="16532837" y="3989273"/>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8</a:t>
            </a:r>
          </a:p>
        </p:txBody>
      </p:sp>
      <p:sp>
        <p:nvSpPr>
          <p:cNvPr id="14" name="TextBox 14"/>
          <p:cNvSpPr txBox="1"/>
          <p:nvPr/>
        </p:nvSpPr>
        <p:spPr>
          <a:xfrm>
            <a:off x="9119937" y="5808972"/>
            <a:ext cx="7272096" cy="525850"/>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r">
              <a:lnSpc>
                <a:spcPts val="4480"/>
              </a:lnSpc>
              <a:spcBef>
                <a:spcPct val="0"/>
              </a:spcBef>
            </a:pPr>
            <a:r>
              <a:rPr lang="en-US" sz="2800" spc="-128">
                <a:solidFill>
                  <a:srgbClr val="000000">
                    <a:alpha val="69804"/>
                  </a:srgbClr>
                </a:solidFill>
                <a:latin typeface="PT Serif"/>
                <a:ea typeface="PT Serif"/>
                <a:cs typeface="PT Serif"/>
                <a:sym typeface="PT Serif"/>
              </a:rPr>
              <a:t>A Clear Leader in Among Alternatives</a:t>
            </a:r>
          </a:p>
        </p:txBody>
      </p:sp>
      <p:sp>
        <p:nvSpPr>
          <p:cNvPr id="15" name="TextBox 15"/>
          <p:cNvSpPr txBox="1"/>
          <p:nvPr/>
        </p:nvSpPr>
        <p:spPr>
          <a:xfrm>
            <a:off x="16532837" y="5808972"/>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10</a:t>
            </a:r>
          </a:p>
        </p:txBody>
      </p:sp>
      <p:sp>
        <p:nvSpPr>
          <p:cNvPr id="16" name="TextBox 16"/>
          <p:cNvSpPr txBox="1"/>
          <p:nvPr/>
        </p:nvSpPr>
        <p:spPr>
          <a:xfrm>
            <a:off x="12527022" y="7262694"/>
            <a:ext cx="3859931" cy="537845"/>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r">
              <a:lnSpc>
                <a:spcPts val="4480"/>
              </a:lnSpc>
              <a:spcBef>
                <a:spcPct val="0"/>
              </a:spcBef>
            </a:pPr>
            <a:r>
              <a:rPr lang="en-US" sz="2800" spc="-128">
                <a:solidFill>
                  <a:srgbClr val="000000">
                    <a:alpha val="69804"/>
                  </a:srgbClr>
                </a:solidFill>
                <a:latin typeface="PT Serif"/>
                <a:ea typeface="PT Serif"/>
                <a:cs typeface="PT Serif"/>
                <a:sym typeface="PT Serif"/>
              </a:rPr>
              <a:t>Financial Model</a:t>
            </a:r>
            <a:endParaRPr lang="en-US" sz="2800" u="none" strike="noStrike" spc="-128">
              <a:solidFill>
                <a:srgbClr val="000000">
                  <a:alpha val="69804"/>
                </a:srgbClr>
              </a:solidFill>
              <a:latin typeface="PT Serif"/>
              <a:ea typeface="PT Serif"/>
              <a:cs typeface="PT Serif"/>
              <a:sym typeface="PT Serif"/>
            </a:endParaRPr>
          </a:p>
        </p:txBody>
      </p:sp>
      <p:sp>
        <p:nvSpPr>
          <p:cNvPr id="17" name="TextBox 17"/>
          <p:cNvSpPr txBox="1"/>
          <p:nvPr/>
        </p:nvSpPr>
        <p:spPr>
          <a:xfrm>
            <a:off x="16527759" y="7205739"/>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12</a:t>
            </a:r>
          </a:p>
        </p:txBody>
      </p:sp>
      <p:sp>
        <p:nvSpPr>
          <p:cNvPr id="18" name="TextBox 18"/>
          <p:cNvSpPr txBox="1"/>
          <p:nvPr/>
        </p:nvSpPr>
        <p:spPr>
          <a:xfrm>
            <a:off x="12527022" y="8055174"/>
            <a:ext cx="3859931" cy="537845"/>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r">
              <a:lnSpc>
                <a:spcPts val="4480"/>
              </a:lnSpc>
              <a:spcBef>
                <a:spcPct val="0"/>
              </a:spcBef>
            </a:pPr>
            <a:r>
              <a:rPr lang="en-US" sz="2800" spc="-128">
                <a:solidFill>
                  <a:srgbClr val="000000">
                    <a:alpha val="69804"/>
                  </a:srgbClr>
                </a:solidFill>
                <a:latin typeface="PT Serif"/>
                <a:ea typeface="PT Serif"/>
                <a:cs typeface="PT Serif"/>
                <a:sym typeface="PT Serif"/>
              </a:rPr>
              <a:t>Closing</a:t>
            </a:r>
            <a:endParaRPr lang="en-US" sz="2800" u="none" strike="noStrike" spc="-128">
              <a:solidFill>
                <a:srgbClr val="000000">
                  <a:alpha val="69804"/>
                </a:srgbClr>
              </a:solidFill>
              <a:latin typeface="PT Serif"/>
              <a:ea typeface="PT Serif"/>
              <a:cs typeface="PT Serif"/>
              <a:sym typeface="PT Serif"/>
            </a:endParaRPr>
          </a:p>
        </p:txBody>
      </p:sp>
      <p:sp>
        <p:nvSpPr>
          <p:cNvPr id="19" name="TextBox 19"/>
          <p:cNvSpPr txBox="1"/>
          <p:nvPr/>
        </p:nvSpPr>
        <p:spPr>
          <a:xfrm>
            <a:off x="16527759" y="7998219"/>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13</a:t>
            </a:r>
          </a:p>
        </p:txBody>
      </p:sp>
      <p:sp>
        <p:nvSpPr>
          <p:cNvPr id="20" name="TextBox 20"/>
          <p:cNvSpPr txBox="1"/>
          <p:nvPr/>
        </p:nvSpPr>
        <p:spPr>
          <a:xfrm>
            <a:off x="2707831" y="5817041"/>
            <a:ext cx="5193195" cy="525850"/>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r">
              <a:lnSpc>
                <a:spcPts val="4480"/>
              </a:lnSpc>
              <a:spcBef>
                <a:spcPct val="0"/>
              </a:spcBef>
            </a:pPr>
            <a:r>
              <a:rPr lang="en-US" sz="2800" u="none" strike="noStrike" spc="-128">
                <a:solidFill>
                  <a:srgbClr val="000000">
                    <a:alpha val="69804"/>
                  </a:srgbClr>
                </a:solidFill>
                <a:latin typeface="PT Serif"/>
                <a:ea typeface="PT Serif"/>
                <a:cs typeface="PT Serif"/>
                <a:sym typeface="PT Serif"/>
              </a:rPr>
              <a:t>Annual Cycle of Repair &amp; Renewal</a:t>
            </a:r>
          </a:p>
        </p:txBody>
      </p:sp>
      <p:sp>
        <p:nvSpPr>
          <p:cNvPr id="21" name="TextBox 21"/>
          <p:cNvSpPr txBox="1"/>
          <p:nvPr/>
        </p:nvSpPr>
        <p:spPr>
          <a:xfrm>
            <a:off x="8041831" y="5817041"/>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5</a:t>
            </a:r>
          </a:p>
        </p:txBody>
      </p:sp>
      <p:sp>
        <p:nvSpPr>
          <p:cNvPr id="23" name="TextBox 15">
            <a:extLst>
              <a:ext uri="{FF2B5EF4-FFF2-40B4-BE49-F238E27FC236}">
                <a16:creationId xmlns:a16="http://schemas.microsoft.com/office/drawing/2014/main" id="{5822A548-FDCB-EEEC-2E4B-8D8405652C74}"/>
              </a:ext>
            </a:extLst>
          </p:cNvPr>
          <p:cNvSpPr txBox="1"/>
          <p:nvPr/>
        </p:nvSpPr>
        <p:spPr>
          <a:xfrm>
            <a:off x="16532837" y="5005148"/>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9</a:t>
            </a:r>
          </a:p>
        </p:txBody>
      </p:sp>
      <p:sp>
        <p:nvSpPr>
          <p:cNvPr id="24" name="TextBox 4">
            <a:extLst>
              <a:ext uri="{FF2B5EF4-FFF2-40B4-BE49-F238E27FC236}">
                <a16:creationId xmlns:a16="http://schemas.microsoft.com/office/drawing/2014/main" id="{5604ADD3-B05B-6E7A-B2DB-9F44EB62810C}"/>
              </a:ext>
            </a:extLst>
          </p:cNvPr>
          <p:cNvSpPr txBox="1"/>
          <p:nvPr/>
        </p:nvSpPr>
        <p:spPr>
          <a:xfrm>
            <a:off x="-133166" y="4276847"/>
            <a:ext cx="7981228" cy="525850"/>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r">
              <a:lnSpc>
                <a:spcPts val="4480"/>
              </a:lnSpc>
              <a:spcBef>
                <a:spcPct val="0"/>
              </a:spcBef>
            </a:pPr>
            <a:r>
              <a:rPr lang="en-US" sz="2800" u="none" strike="noStrike" spc="-128">
                <a:solidFill>
                  <a:srgbClr val="000000">
                    <a:alpha val="69804"/>
                  </a:srgbClr>
                </a:solidFill>
                <a:latin typeface="PT Serif"/>
                <a:ea typeface="PT Serif"/>
                <a:cs typeface="PT Serif"/>
                <a:sym typeface="PT Serif"/>
              </a:rPr>
              <a:t>The Silent Opportunity in Housing Maintenance</a:t>
            </a:r>
          </a:p>
        </p:txBody>
      </p:sp>
      <p:sp>
        <p:nvSpPr>
          <p:cNvPr id="25" name="TextBox 5">
            <a:extLst>
              <a:ext uri="{FF2B5EF4-FFF2-40B4-BE49-F238E27FC236}">
                <a16:creationId xmlns:a16="http://schemas.microsoft.com/office/drawing/2014/main" id="{06ED1533-D503-0AE1-04C4-CFB1EC428E36}"/>
              </a:ext>
            </a:extLst>
          </p:cNvPr>
          <p:cNvSpPr txBox="1"/>
          <p:nvPr/>
        </p:nvSpPr>
        <p:spPr>
          <a:xfrm>
            <a:off x="8025789" y="4276847"/>
            <a:ext cx="606095" cy="512445"/>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3</a:t>
            </a:r>
          </a:p>
        </p:txBody>
      </p:sp>
      <p:sp>
        <p:nvSpPr>
          <p:cNvPr id="26" name="TextBox 6">
            <a:extLst>
              <a:ext uri="{FF2B5EF4-FFF2-40B4-BE49-F238E27FC236}">
                <a16:creationId xmlns:a16="http://schemas.microsoft.com/office/drawing/2014/main" id="{55DCE136-F77B-9DCE-1A69-87902AF2D3FF}"/>
              </a:ext>
            </a:extLst>
          </p:cNvPr>
          <p:cNvSpPr txBox="1"/>
          <p:nvPr/>
        </p:nvSpPr>
        <p:spPr>
          <a:xfrm>
            <a:off x="1028699" y="5104252"/>
            <a:ext cx="6819363" cy="524695"/>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r">
              <a:lnSpc>
                <a:spcPts val="4480"/>
              </a:lnSpc>
              <a:spcBef>
                <a:spcPct val="0"/>
              </a:spcBef>
            </a:pPr>
            <a:r>
              <a:rPr lang="en-US" sz="2800" spc="-128">
                <a:solidFill>
                  <a:srgbClr val="000000">
                    <a:alpha val="69804"/>
                  </a:srgbClr>
                </a:solidFill>
                <a:latin typeface="PT Serif"/>
                <a:ea typeface="PT Serif"/>
                <a:cs typeface="PT Serif"/>
                <a:sym typeface="PT Serif"/>
              </a:rPr>
              <a:t>A Reimagined Housing Repair Ecosystem</a:t>
            </a:r>
          </a:p>
        </p:txBody>
      </p:sp>
      <p:sp>
        <p:nvSpPr>
          <p:cNvPr id="27" name="TextBox 7">
            <a:extLst>
              <a:ext uri="{FF2B5EF4-FFF2-40B4-BE49-F238E27FC236}">
                <a16:creationId xmlns:a16="http://schemas.microsoft.com/office/drawing/2014/main" id="{666D9DD8-C536-3A92-D3A0-EF2D15FF5E80}"/>
              </a:ext>
            </a:extLst>
          </p:cNvPr>
          <p:cNvSpPr txBox="1"/>
          <p:nvPr/>
        </p:nvSpPr>
        <p:spPr>
          <a:xfrm>
            <a:off x="8025789" y="5069327"/>
            <a:ext cx="606095" cy="512445"/>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4</a:t>
            </a:r>
          </a:p>
        </p:txBody>
      </p:sp>
      <p:sp>
        <p:nvSpPr>
          <p:cNvPr id="28" name="TextBox 8">
            <a:extLst>
              <a:ext uri="{FF2B5EF4-FFF2-40B4-BE49-F238E27FC236}">
                <a16:creationId xmlns:a16="http://schemas.microsoft.com/office/drawing/2014/main" id="{639D5895-0818-EE32-FB5A-E466AA444D97}"/>
              </a:ext>
            </a:extLst>
          </p:cNvPr>
          <p:cNvSpPr txBox="1"/>
          <p:nvPr/>
        </p:nvSpPr>
        <p:spPr>
          <a:xfrm>
            <a:off x="4431985" y="6530883"/>
            <a:ext cx="3416077" cy="537845"/>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r">
              <a:lnSpc>
                <a:spcPts val="4480"/>
              </a:lnSpc>
              <a:spcBef>
                <a:spcPct val="0"/>
              </a:spcBef>
            </a:pPr>
            <a:r>
              <a:rPr lang="en-US" sz="2800" spc="-128">
                <a:solidFill>
                  <a:srgbClr val="000000">
                    <a:alpha val="69804"/>
                  </a:srgbClr>
                </a:solidFill>
                <a:latin typeface="PT Serif"/>
                <a:ea typeface="PT Serif"/>
                <a:cs typeface="PT Serif"/>
                <a:sym typeface="PT Serif"/>
              </a:rPr>
              <a:t>Why it Matters ?</a:t>
            </a:r>
            <a:endParaRPr lang="en-US" sz="2800" u="none" strike="noStrike" spc="-128">
              <a:solidFill>
                <a:srgbClr val="000000">
                  <a:alpha val="69804"/>
                </a:srgbClr>
              </a:solidFill>
              <a:latin typeface="PT Serif"/>
              <a:ea typeface="PT Serif"/>
              <a:cs typeface="PT Serif"/>
              <a:sym typeface="PT Serif"/>
            </a:endParaRPr>
          </a:p>
        </p:txBody>
      </p:sp>
      <p:sp>
        <p:nvSpPr>
          <p:cNvPr id="29" name="TextBox 10">
            <a:extLst>
              <a:ext uri="{FF2B5EF4-FFF2-40B4-BE49-F238E27FC236}">
                <a16:creationId xmlns:a16="http://schemas.microsoft.com/office/drawing/2014/main" id="{7EC56960-AB30-3DBE-FF5A-3D75C3DCE744}"/>
              </a:ext>
            </a:extLst>
          </p:cNvPr>
          <p:cNvSpPr txBox="1"/>
          <p:nvPr/>
        </p:nvSpPr>
        <p:spPr>
          <a:xfrm>
            <a:off x="4431985" y="7323363"/>
            <a:ext cx="3416077" cy="539058"/>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r">
              <a:lnSpc>
                <a:spcPts val="4480"/>
              </a:lnSpc>
              <a:spcBef>
                <a:spcPct val="0"/>
              </a:spcBef>
            </a:pPr>
            <a:r>
              <a:rPr lang="en-US" sz="2800" spc="-128">
                <a:solidFill>
                  <a:srgbClr val="000000">
                    <a:alpha val="69804"/>
                  </a:srgbClr>
                </a:solidFill>
                <a:latin typeface="PT Serif"/>
                <a:ea typeface="PT Serif"/>
                <a:cs typeface="PT Serif"/>
                <a:sym typeface="PT Serif"/>
              </a:rPr>
              <a:t>The Benefits</a:t>
            </a:r>
            <a:endParaRPr lang="en-US" sz="2800" u="none" strike="noStrike" spc="-128">
              <a:solidFill>
                <a:srgbClr val="000000">
                  <a:alpha val="69804"/>
                </a:srgbClr>
              </a:solidFill>
              <a:latin typeface="PT Serif"/>
              <a:ea typeface="PT Serif"/>
              <a:cs typeface="PT Serif"/>
              <a:sym typeface="PT Serif"/>
            </a:endParaRPr>
          </a:p>
        </p:txBody>
      </p:sp>
      <p:sp>
        <p:nvSpPr>
          <p:cNvPr id="30" name="TextBox 11">
            <a:extLst>
              <a:ext uri="{FF2B5EF4-FFF2-40B4-BE49-F238E27FC236}">
                <a16:creationId xmlns:a16="http://schemas.microsoft.com/office/drawing/2014/main" id="{E07D0D86-A2DE-949C-95A1-22F6B82333A6}"/>
              </a:ext>
            </a:extLst>
          </p:cNvPr>
          <p:cNvSpPr txBox="1"/>
          <p:nvPr/>
        </p:nvSpPr>
        <p:spPr>
          <a:xfrm>
            <a:off x="8025789" y="7288438"/>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7</a:t>
            </a:r>
          </a:p>
        </p:txBody>
      </p:sp>
      <p:sp>
        <p:nvSpPr>
          <p:cNvPr id="31" name="TextBox 12">
            <a:extLst>
              <a:ext uri="{FF2B5EF4-FFF2-40B4-BE49-F238E27FC236}">
                <a16:creationId xmlns:a16="http://schemas.microsoft.com/office/drawing/2014/main" id="{3B8AAF43-0A33-35C1-E0E8-05EFA4AA96BF}"/>
              </a:ext>
            </a:extLst>
          </p:cNvPr>
          <p:cNvSpPr txBox="1"/>
          <p:nvPr/>
        </p:nvSpPr>
        <p:spPr>
          <a:xfrm>
            <a:off x="12939034" y="4016708"/>
            <a:ext cx="3416077" cy="537845"/>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r">
              <a:lnSpc>
                <a:spcPts val="4480"/>
              </a:lnSpc>
              <a:spcBef>
                <a:spcPct val="0"/>
              </a:spcBef>
            </a:pPr>
            <a:r>
              <a:rPr lang="en-US" sz="2800" spc="-128">
                <a:solidFill>
                  <a:srgbClr val="000000">
                    <a:alpha val="69804"/>
                  </a:srgbClr>
                </a:solidFill>
                <a:latin typeface="PT Serif"/>
                <a:ea typeface="PT Serif"/>
                <a:cs typeface="PT Serif"/>
                <a:sym typeface="PT Serif"/>
              </a:rPr>
              <a:t>Direct Beneficiaries</a:t>
            </a:r>
            <a:endParaRPr lang="en-US" sz="2800" u="none" strike="noStrike" spc="-128">
              <a:solidFill>
                <a:srgbClr val="000000">
                  <a:alpha val="69804"/>
                </a:srgbClr>
              </a:solidFill>
              <a:latin typeface="PT Serif"/>
              <a:ea typeface="PT Serif"/>
              <a:cs typeface="PT Serif"/>
              <a:sym typeface="PT Serif"/>
            </a:endParaRPr>
          </a:p>
        </p:txBody>
      </p:sp>
      <p:sp>
        <p:nvSpPr>
          <p:cNvPr id="32" name="TextBox 14">
            <a:extLst>
              <a:ext uri="{FF2B5EF4-FFF2-40B4-BE49-F238E27FC236}">
                <a16:creationId xmlns:a16="http://schemas.microsoft.com/office/drawing/2014/main" id="{4A0F8409-3B47-3122-FDBC-B961590E7D60}"/>
              </a:ext>
            </a:extLst>
          </p:cNvPr>
          <p:cNvSpPr txBox="1"/>
          <p:nvPr/>
        </p:nvSpPr>
        <p:spPr>
          <a:xfrm>
            <a:off x="12939034" y="4963555"/>
            <a:ext cx="3416077" cy="537845"/>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r">
              <a:lnSpc>
                <a:spcPts val="4480"/>
              </a:lnSpc>
              <a:spcBef>
                <a:spcPct val="0"/>
              </a:spcBef>
            </a:pPr>
            <a:r>
              <a:rPr lang="en-US" sz="2800" spc="-128">
                <a:solidFill>
                  <a:srgbClr val="000000">
                    <a:alpha val="69804"/>
                  </a:srgbClr>
                </a:solidFill>
                <a:latin typeface="PT Serif"/>
                <a:ea typeface="PT Serif"/>
                <a:cs typeface="PT Serif"/>
                <a:sym typeface="PT Serif"/>
              </a:rPr>
              <a:t>Executing Agencies</a:t>
            </a:r>
            <a:endParaRPr lang="en-US" sz="2800" u="none" strike="noStrike" spc="-128">
              <a:solidFill>
                <a:srgbClr val="000000">
                  <a:alpha val="69804"/>
                </a:srgbClr>
              </a:solidFill>
              <a:latin typeface="PT Serif"/>
              <a:ea typeface="PT Serif"/>
              <a:cs typeface="PT Serif"/>
              <a:sym typeface="PT Serif"/>
            </a:endParaRPr>
          </a:p>
        </p:txBody>
      </p:sp>
      <p:sp>
        <p:nvSpPr>
          <p:cNvPr id="4" name="TextBox 14">
            <a:extLst>
              <a:ext uri="{FF2B5EF4-FFF2-40B4-BE49-F238E27FC236}">
                <a16:creationId xmlns:a16="http://schemas.microsoft.com/office/drawing/2014/main" id="{8089882C-6FA5-E3E8-3619-EF2BA2E9DF36}"/>
              </a:ext>
            </a:extLst>
          </p:cNvPr>
          <p:cNvSpPr txBox="1"/>
          <p:nvPr/>
        </p:nvSpPr>
        <p:spPr>
          <a:xfrm>
            <a:off x="9144000" y="6508966"/>
            <a:ext cx="7272096" cy="525850"/>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r">
              <a:lnSpc>
                <a:spcPts val="4480"/>
              </a:lnSpc>
              <a:spcBef>
                <a:spcPct val="0"/>
              </a:spcBef>
            </a:pPr>
            <a:r>
              <a:rPr lang="en-US" sz="2800" spc="-128">
                <a:solidFill>
                  <a:srgbClr val="000000">
                    <a:alpha val="69804"/>
                  </a:srgbClr>
                </a:solidFill>
                <a:latin typeface="PT Serif"/>
                <a:ea typeface="PT Serif"/>
                <a:cs typeface="PT Serif"/>
                <a:sym typeface="PT Serif"/>
              </a:rPr>
              <a:t>Structure of (Pilot) Program</a:t>
            </a:r>
          </a:p>
        </p:txBody>
      </p:sp>
      <p:sp>
        <p:nvSpPr>
          <p:cNvPr id="5" name="TextBox 15">
            <a:extLst>
              <a:ext uri="{FF2B5EF4-FFF2-40B4-BE49-F238E27FC236}">
                <a16:creationId xmlns:a16="http://schemas.microsoft.com/office/drawing/2014/main" id="{4B365D73-61D2-0DEF-BF56-52C43A380F32}"/>
              </a:ext>
            </a:extLst>
          </p:cNvPr>
          <p:cNvSpPr txBox="1"/>
          <p:nvPr/>
        </p:nvSpPr>
        <p:spPr>
          <a:xfrm>
            <a:off x="16556901" y="6508966"/>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11</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reeform 3">
            <a:extLst>
              <a:ext uri="{FF2B5EF4-FFF2-40B4-BE49-F238E27FC236}">
                <a16:creationId xmlns:a16="http://schemas.microsoft.com/office/drawing/2014/main" id="{53A5A367-8497-8745-DCB1-3B3D6C2559FD}"/>
              </a:ext>
            </a:extLst>
          </p:cNvPr>
          <p:cNvSpPr/>
          <p:nvPr/>
        </p:nvSpPr>
        <p:spPr>
          <a:xfrm flipH="1" flipV="1">
            <a:off x="11673891" y="-114300"/>
            <a:ext cx="6614109" cy="10287000"/>
          </a:xfrm>
          <a:custGeom>
            <a:avLst/>
            <a:gdLst/>
            <a:ahLst/>
            <a:cxnLst/>
            <a:rect l="l" t="t" r="r" b="b"/>
            <a:pathLst>
              <a:path w="6614109" h="10287000">
                <a:moveTo>
                  <a:pt x="6614109" y="10287000"/>
                </a:moveTo>
                <a:lnTo>
                  <a:pt x="0" y="10287000"/>
                </a:lnTo>
                <a:lnTo>
                  <a:pt x="0" y="0"/>
                </a:lnTo>
                <a:lnTo>
                  <a:pt x="6614109" y="0"/>
                </a:lnTo>
                <a:lnTo>
                  <a:pt x="6614109" y="10287000"/>
                </a:lnTo>
                <a:close/>
              </a:path>
            </a:pathLst>
          </a:custGeom>
          <a:blipFill>
            <a:blip r:embed="rId3"/>
            <a:stretch>
              <a:fillRect l="-99999" t="-14295" b="-14295"/>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pic>
        <p:nvPicPr>
          <p:cNvPr id="6" name="object 4">
            <a:extLst>
              <a:ext uri="{FF2B5EF4-FFF2-40B4-BE49-F238E27FC236}">
                <a16:creationId xmlns:a16="http://schemas.microsoft.com/office/drawing/2014/main" id="{2A6E8BEF-63DF-0AC0-A213-75E26CBC9378}"/>
              </a:ext>
            </a:extLst>
          </p:cNvPr>
          <p:cNvPicPr/>
          <p:nvPr/>
        </p:nvPicPr>
        <p:blipFill>
          <a:blip r:embed="rId4">
            <a:alphaModFix amt="5000"/>
            <a:extLst>
              <a:ext uri="{BEBA8EAE-BF5A-486C-A8C5-ECC9F3942E4B}">
                <a14:imgProps xmlns:a14="http://schemas.microsoft.com/office/drawing/2010/main">
                  <a14:imgLayer r:embed="rId5">
                    <a14:imgEffect>
                      <a14:saturation sat="0"/>
                    </a14:imgEffect>
                  </a14:imgLayer>
                </a14:imgProps>
              </a:ext>
            </a:extLst>
          </a:blip>
          <a:stretch>
            <a:fillRect/>
          </a:stretch>
        </p:blipFill>
        <p:spPr>
          <a:xfrm>
            <a:off x="0" y="-228600"/>
            <a:ext cx="18288000" cy="10515600"/>
          </a:xfrm>
          <a:prstGeom prst="rect">
            <a:avLst/>
          </a:prstGeom>
        </p:spPr>
      </p:pic>
      <p:pic>
        <p:nvPicPr>
          <p:cNvPr id="2" name="object 2"/>
          <p:cNvPicPr/>
          <p:nvPr/>
        </p:nvPicPr>
        <p:blipFill>
          <a:blip r:embed="rId6"/>
          <a:stretch>
            <a:fillRect/>
          </a:stretch>
        </p:blipFill>
        <p:spPr>
          <a:xfrm>
            <a:off x="1097689" y="3001108"/>
            <a:ext cx="6159591" cy="4684516"/>
          </a:xfrm>
          <a:prstGeom prst="flowChartPunchedCard">
            <a:avLst/>
          </a:prstGeom>
        </p:spPr>
      </p:pic>
      <p:sp>
        <p:nvSpPr>
          <p:cNvPr id="4" name="object 4"/>
          <p:cNvSpPr txBox="1"/>
          <p:nvPr/>
        </p:nvSpPr>
        <p:spPr>
          <a:xfrm>
            <a:off x="9943103" y="1521014"/>
            <a:ext cx="7545794" cy="8638712"/>
          </a:xfrm>
          <a:prstGeom prst="rect">
            <a:avLst/>
          </a:prstGeom>
        </p:spPr>
        <p:txBody>
          <a:bodyPr vert="horz" wrap="square" lIns="0" tIns="20002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942">
              <a:spcBef>
                <a:spcPts val="1575"/>
              </a:spcBef>
            </a:pPr>
            <a:r>
              <a:rPr sz="3600" b="1" spc="-10">
                <a:solidFill>
                  <a:srgbClr val="85070A"/>
                </a:solidFill>
                <a:cs typeface="Cambria"/>
              </a:rPr>
              <a:t>Ageing</a:t>
            </a:r>
            <a:r>
              <a:rPr sz="3600" b="1" spc="-131">
                <a:solidFill>
                  <a:srgbClr val="85070A"/>
                </a:solidFill>
                <a:cs typeface="Cambria"/>
              </a:rPr>
              <a:t> </a:t>
            </a:r>
            <a:r>
              <a:rPr sz="3600" b="1">
                <a:solidFill>
                  <a:srgbClr val="740307"/>
                </a:solidFill>
                <a:cs typeface="Cambria"/>
              </a:rPr>
              <a:t>Public</a:t>
            </a:r>
            <a:r>
              <a:rPr sz="3600" b="1" spc="-37">
                <a:solidFill>
                  <a:srgbClr val="740307"/>
                </a:solidFill>
                <a:cs typeface="Cambria"/>
              </a:rPr>
              <a:t> </a:t>
            </a:r>
            <a:r>
              <a:rPr sz="3600" b="1">
                <a:solidFill>
                  <a:srgbClr val="7C0508"/>
                </a:solidFill>
                <a:cs typeface="Cambria"/>
              </a:rPr>
              <a:t>Housing</a:t>
            </a:r>
            <a:r>
              <a:rPr sz="3600" b="1" spc="-52">
                <a:solidFill>
                  <a:srgbClr val="7C0508"/>
                </a:solidFill>
                <a:cs typeface="Cambria"/>
              </a:rPr>
              <a:t> </a:t>
            </a:r>
            <a:r>
              <a:rPr sz="3600" b="1" spc="-10">
                <a:solidFill>
                  <a:srgbClr val="79080A"/>
                </a:solidFill>
                <a:cs typeface="Cambria"/>
              </a:rPr>
              <a:t>Stock</a:t>
            </a:r>
            <a:endParaRPr sz="3600" b="1">
              <a:cs typeface="Cambria"/>
            </a:endParaRPr>
          </a:p>
          <a:p>
            <a:pPr marL="13291" marR="5316" indent="6645">
              <a:lnSpc>
                <a:spcPts val="2616"/>
              </a:lnSpc>
              <a:spcBef>
                <a:spcPts val="1235"/>
              </a:spcBef>
            </a:pPr>
            <a:r>
              <a:rPr sz="2400" b="1" spc="-194">
                <a:cs typeface="Arial MT"/>
              </a:rPr>
              <a:t>A</a:t>
            </a:r>
            <a:r>
              <a:rPr sz="2400" b="1" spc="-157">
                <a:cs typeface="Arial MT"/>
              </a:rPr>
              <a:t> </a:t>
            </a:r>
            <a:r>
              <a:rPr sz="2400" b="1" spc="-78">
                <a:cs typeface="Arial MT"/>
              </a:rPr>
              <a:t>large</a:t>
            </a:r>
            <a:r>
              <a:rPr sz="2400" b="1" spc="-89">
                <a:cs typeface="Arial MT"/>
              </a:rPr>
              <a:t> </a:t>
            </a:r>
            <a:r>
              <a:rPr sz="2400" b="1" spc="-84">
                <a:cs typeface="Arial MT"/>
              </a:rPr>
              <a:t>and </a:t>
            </a:r>
            <a:r>
              <a:rPr sz="2400" b="1" spc="-94">
                <a:cs typeface="Arial MT"/>
              </a:rPr>
              <a:t>growing</a:t>
            </a:r>
            <a:r>
              <a:rPr sz="2400" b="1" spc="-73">
                <a:cs typeface="Arial MT"/>
              </a:rPr>
              <a:t> </a:t>
            </a:r>
            <a:r>
              <a:rPr sz="2400" b="1" spc="-21">
                <a:cs typeface="Arial MT"/>
              </a:rPr>
              <a:t>portfolio</a:t>
            </a:r>
            <a:r>
              <a:rPr sz="2400" b="1">
                <a:cs typeface="Arial MT"/>
              </a:rPr>
              <a:t> of</a:t>
            </a:r>
            <a:r>
              <a:rPr sz="2400" b="1" spc="-115">
                <a:cs typeface="Arial MT"/>
              </a:rPr>
              <a:t> </a:t>
            </a:r>
            <a:r>
              <a:rPr sz="2400" b="1" spc="-73">
                <a:cs typeface="Arial MT"/>
              </a:rPr>
              <a:t>national</a:t>
            </a:r>
            <a:r>
              <a:rPr sz="2400" b="1" spc="-26">
                <a:cs typeface="Arial MT"/>
              </a:rPr>
              <a:t> </a:t>
            </a:r>
            <a:r>
              <a:rPr sz="2400" b="1" spc="-99">
                <a:cs typeface="Arial MT"/>
              </a:rPr>
              <a:t>housing</a:t>
            </a:r>
            <a:r>
              <a:rPr sz="2400" b="1" spc="-68">
                <a:cs typeface="Arial MT"/>
              </a:rPr>
              <a:t> </a:t>
            </a:r>
            <a:r>
              <a:rPr sz="2400" b="1" spc="-10">
                <a:cs typeface="Arial MT"/>
              </a:rPr>
              <a:t>assets </a:t>
            </a:r>
            <a:r>
              <a:rPr sz="2400" b="1" spc="-89">
                <a:cs typeface="Arial MT"/>
              </a:rPr>
              <a:t>requires</a:t>
            </a:r>
            <a:r>
              <a:rPr sz="2400" b="1" spc="-78">
                <a:cs typeface="Arial MT"/>
              </a:rPr>
              <a:t> </a:t>
            </a:r>
            <a:r>
              <a:rPr sz="2400" b="1" spc="-105">
                <a:cs typeface="Arial MT"/>
              </a:rPr>
              <a:t>regular,</a:t>
            </a:r>
            <a:r>
              <a:rPr sz="2400" b="1" spc="-63">
                <a:cs typeface="Arial MT"/>
              </a:rPr>
              <a:t> </a:t>
            </a:r>
            <a:r>
              <a:rPr sz="2400" b="1" spc="-84">
                <a:cs typeface="Arial MT"/>
              </a:rPr>
              <a:t>large-</a:t>
            </a:r>
            <a:r>
              <a:rPr sz="2400" b="1" spc="-63">
                <a:cs typeface="Arial MT"/>
              </a:rPr>
              <a:t>scale</a:t>
            </a:r>
            <a:r>
              <a:rPr sz="2400" b="1" spc="-105">
                <a:cs typeface="Arial MT"/>
              </a:rPr>
              <a:t> </a:t>
            </a:r>
            <a:r>
              <a:rPr sz="2400" b="1" spc="-99">
                <a:cs typeface="Arial MT"/>
              </a:rPr>
              <a:t>maintenance</a:t>
            </a:r>
            <a:r>
              <a:rPr sz="2400" b="1" spc="115">
                <a:cs typeface="Arial MT"/>
              </a:rPr>
              <a:t> </a:t>
            </a:r>
            <a:r>
              <a:rPr sz="2400" b="1" spc="-31">
                <a:cs typeface="Arial MT"/>
              </a:rPr>
              <a:t>to</a:t>
            </a:r>
            <a:r>
              <a:rPr sz="2400" b="1" spc="-152">
                <a:cs typeface="Arial MT"/>
              </a:rPr>
              <a:t> </a:t>
            </a:r>
            <a:r>
              <a:rPr sz="2400" b="1" spc="-63">
                <a:cs typeface="Arial MT"/>
              </a:rPr>
              <a:t>prevent</a:t>
            </a:r>
            <a:r>
              <a:rPr sz="2400" b="1" spc="-10">
                <a:cs typeface="Arial MT"/>
              </a:rPr>
              <a:t> decay</a:t>
            </a:r>
            <a:r>
              <a:rPr sz="2800" b="1" spc="-10">
                <a:cs typeface="Arial MT"/>
              </a:rPr>
              <a:t>.</a:t>
            </a:r>
            <a:endParaRPr lang="en-US" sz="2800" b="1" spc="-10">
              <a:cs typeface="Arial MT"/>
            </a:endParaRPr>
          </a:p>
          <a:p>
            <a:pPr marL="13291" marR="5316" indent="6645">
              <a:lnSpc>
                <a:spcPts val="2616"/>
              </a:lnSpc>
              <a:spcBef>
                <a:spcPts val="1235"/>
              </a:spcBef>
            </a:pPr>
            <a:endParaRPr lang="en-US" sz="1400" spc="-10">
              <a:cs typeface="Arial MT"/>
            </a:endParaRPr>
          </a:p>
          <a:p>
            <a:pPr marL="31233">
              <a:spcBef>
                <a:spcPts val="1251"/>
              </a:spcBef>
            </a:pPr>
            <a:r>
              <a:rPr lang="en-US" sz="3600" b="1">
                <a:solidFill>
                  <a:srgbClr val="800808"/>
                </a:solidFill>
                <a:cs typeface="Times New Roman"/>
              </a:rPr>
              <a:t>Inefficient</a:t>
            </a:r>
            <a:r>
              <a:rPr lang="en-US" sz="3600" b="1" spc="141">
                <a:solidFill>
                  <a:srgbClr val="800808"/>
                </a:solidFill>
                <a:cs typeface="Times New Roman"/>
              </a:rPr>
              <a:t> </a:t>
            </a:r>
            <a:r>
              <a:rPr lang="en-US" sz="3600" b="1" spc="94">
                <a:solidFill>
                  <a:srgbClr val="820C0A"/>
                </a:solidFill>
                <a:cs typeface="Times New Roman"/>
              </a:rPr>
              <a:t>Current</a:t>
            </a:r>
            <a:r>
              <a:rPr lang="en-US" sz="3600" b="1" spc="188">
                <a:solidFill>
                  <a:srgbClr val="820C0A"/>
                </a:solidFill>
                <a:cs typeface="Times New Roman"/>
              </a:rPr>
              <a:t> </a:t>
            </a:r>
            <a:r>
              <a:rPr lang="en-US" sz="3600" b="1" spc="-10">
                <a:solidFill>
                  <a:srgbClr val="830A08"/>
                </a:solidFill>
                <a:cs typeface="Times New Roman"/>
              </a:rPr>
              <a:t>Repairs</a:t>
            </a:r>
            <a:endParaRPr lang="en-US" sz="3600" b="1">
              <a:cs typeface="Times New Roman"/>
            </a:endParaRPr>
          </a:p>
          <a:p>
            <a:pPr marL="23923" marR="703070" indent="11961">
              <a:lnSpc>
                <a:spcPts val="2616"/>
              </a:lnSpc>
              <a:spcBef>
                <a:spcPts val="1099"/>
              </a:spcBef>
            </a:pPr>
            <a:r>
              <a:rPr lang="en-US" sz="2400" b="1" spc="-194">
                <a:cs typeface="Arial MT"/>
              </a:rPr>
              <a:t>The</a:t>
            </a:r>
            <a:r>
              <a:rPr lang="en-US" sz="2400" b="1" spc="-42">
                <a:cs typeface="Arial MT"/>
              </a:rPr>
              <a:t> </a:t>
            </a:r>
            <a:r>
              <a:rPr lang="en-US" sz="2400" b="1" spc="-63">
                <a:cs typeface="Arial MT"/>
              </a:rPr>
              <a:t>current</a:t>
            </a:r>
            <a:r>
              <a:rPr lang="en-US" sz="2400" b="1" spc="-16">
                <a:cs typeface="Arial MT"/>
              </a:rPr>
              <a:t> </a:t>
            </a:r>
            <a:r>
              <a:rPr lang="en-US" sz="2400" b="1" spc="-141">
                <a:cs typeface="Arial MT"/>
              </a:rPr>
              <a:t>approach</a:t>
            </a:r>
            <a:r>
              <a:rPr lang="en-US" sz="2400" b="1" spc="-89">
                <a:cs typeface="Arial MT"/>
              </a:rPr>
              <a:t> </a:t>
            </a:r>
            <a:r>
              <a:rPr lang="en-US" sz="2400" b="1">
                <a:cs typeface="Arial MT"/>
              </a:rPr>
              <a:t>is</a:t>
            </a:r>
            <a:r>
              <a:rPr lang="en-US" sz="2400" b="1" spc="-89">
                <a:cs typeface="Arial MT"/>
              </a:rPr>
              <a:t> </a:t>
            </a:r>
            <a:r>
              <a:rPr lang="en-US" sz="2400" b="1" spc="-105">
                <a:cs typeface="Arial MT"/>
              </a:rPr>
              <a:t>reactive,</a:t>
            </a:r>
            <a:r>
              <a:rPr lang="en-US" sz="2400" b="1" spc="-5">
                <a:cs typeface="Arial MT"/>
              </a:rPr>
              <a:t> </a:t>
            </a:r>
            <a:r>
              <a:rPr lang="en-US" sz="2400" b="1" spc="-110">
                <a:cs typeface="Arial MT"/>
              </a:rPr>
              <a:t>irregular,</a:t>
            </a:r>
            <a:r>
              <a:rPr lang="en-US" sz="2400" b="1" spc="-58">
                <a:cs typeface="Arial MT"/>
              </a:rPr>
              <a:t> </a:t>
            </a:r>
            <a:r>
              <a:rPr lang="en-US" sz="2400" b="1" spc="-131">
                <a:cs typeface="Arial MT"/>
              </a:rPr>
              <a:t>and</a:t>
            </a:r>
            <a:r>
              <a:rPr lang="en-US" sz="2400" b="1" spc="-37">
                <a:cs typeface="Arial MT"/>
              </a:rPr>
              <a:t> </a:t>
            </a:r>
            <a:r>
              <a:rPr lang="en-US" sz="2400" b="1" spc="-58">
                <a:cs typeface="Arial MT"/>
              </a:rPr>
              <a:t>costly, </a:t>
            </a:r>
            <a:r>
              <a:rPr lang="en-US" sz="2400" b="1" spc="-73">
                <a:cs typeface="Arial MT"/>
              </a:rPr>
              <a:t>leading</a:t>
            </a:r>
            <a:r>
              <a:rPr lang="en-US" sz="2400" b="1" spc="-94">
                <a:cs typeface="Arial MT"/>
              </a:rPr>
              <a:t> </a:t>
            </a:r>
            <a:r>
              <a:rPr lang="en-US" sz="2400" b="1" spc="-31">
                <a:cs typeface="Arial MT"/>
              </a:rPr>
              <a:t>to</a:t>
            </a:r>
            <a:r>
              <a:rPr lang="en-US" sz="2400" b="1" spc="-152">
                <a:cs typeface="Arial MT"/>
              </a:rPr>
              <a:t> </a:t>
            </a:r>
            <a:r>
              <a:rPr lang="en-US" sz="2400" b="1" spc="-73">
                <a:cs typeface="Arial MT"/>
              </a:rPr>
              <a:t>higher</a:t>
            </a:r>
            <a:r>
              <a:rPr lang="en-US" sz="2400" b="1" spc="-94">
                <a:cs typeface="Arial MT"/>
              </a:rPr>
              <a:t> </a:t>
            </a:r>
            <a:r>
              <a:rPr lang="en-US" sz="2400" b="1" spc="-63">
                <a:cs typeface="Arial MT"/>
              </a:rPr>
              <a:t>long-</a:t>
            </a:r>
            <a:r>
              <a:rPr lang="en-US" sz="2400" b="1">
                <a:cs typeface="Arial MT"/>
              </a:rPr>
              <a:t>term</a:t>
            </a:r>
            <a:r>
              <a:rPr lang="en-US" sz="2400" b="1" spc="31">
                <a:cs typeface="Arial MT"/>
              </a:rPr>
              <a:t> </a:t>
            </a:r>
            <a:r>
              <a:rPr lang="en-US" sz="2400" b="1" spc="-110">
                <a:cs typeface="Arial MT"/>
              </a:rPr>
              <a:t>expenses</a:t>
            </a:r>
            <a:r>
              <a:rPr lang="en-US" sz="2400" b="1" spc="37">
                <a:cs typeface="Arial MT"/>
              </a:rPr>
              <a:t> </a:t>
            </a:r>
            <a:r>
              <a:rPr lang="en-US" sz="2400" b="1" spc="-119">
                <a:cs typeface="Arial MT"/>
              </a:rPr>
              <a:t>and</a:t>
            </a:r>
            <a:r>
              <a:rPr lang="en-US" sz="2400" b="1" spc="-99">
                <a:cs typeface="Arial MT"/>
              </a:rPr>
              <a:t> </a:t>
            </a:r>
            <a:r>
              <a:rPr lang="en-US" sz="2400" b="1" spc="-10">
                <a:cs typeface="Arial MT"/>
              </a:rPr>
              <a:t>asset degradation.</a:t>
            </a:r>
          </a:p>
          <a:p>
            <a:pPr marL="23923" marR="703070" indent="11961">
              <a:lnSpc>
                <a:spcPts val="2616"/>
              </a:lnSpc>
              <a:spcBef>
                <a:spcPts val="1099"/>
              </a:spcBef>
            </a:pPr>
            <a:endParaRPr lang="en-US" sz="1200" spc="-10">
              <a:cs typeface="Arial MT"/>
            </a:endParaRPr>
          </a:p>
          <a:p>
            <a:pPr marL="15949">
              <a:spcBef>
                <a:spcPts val="5"/>
              </a:spcBef>
            </a:pPr>
            <a:r>
              <a:rPr lang="en-US" sz="3600" b="1">
                <a:solidFill>
                  <a:srgbClr val="7E0508"/>
                </a:solidFill>
                <a:cs typeface="Cambria"/>
              </a:rPr>
              <a:t>Precarious</a:t>
            </a:r>
            <a:r>
              <a:rPr lang="en-US" sz="3600" b="1" spc="21">
                <a:solidFill>
                  <a:srgbClr val="7E0508"/>
                </a:solidFill>
                <a:cs typeface="Cambria"/>
              </a:rPr>
              <a:t> </a:t>
            </a:r>
            <a:r>
              <a:rPr lang="en-US" sz="3600" b="1" spc="-10">
                <a:solidFill>
                  <a:srgbClr val="820C0A"/>
                </a:solidFill>
                <a:cs typeface="Cambria"/>
              </a:rPr>
              <a:t>Employment</a:t>
            </a:r>
            <a:endParaRPr lang="en-US" sz="3600" b="1">
              <a:cs typeface="Cambria"/>
            </a:endParaRPr>
          </a:p>
          <a:p>
            <a:pPr marL="29239" marR="5316" indent="6645">
              <a:lnSpc>
                <a:spcPts val="2616"/>
              </a:lnSpc>
              <a:spcBef>
                <a:spcPts val="1141"/>
              </a:spcBef>
            </a:pPr>
            <a:r>
              <a:rPr lang="en-US" sz="2400" b="1" spc="-162">
                <a:cs typeface="Arial MT"/>
              </a:rPr>
              <a:t>The</a:t>
            </a:r>
            <a:r>
              <a:rPr lang="en-US" sz="2400" b="1" spc="-94">
                <a:cs typeface="Arial MT"/>
              </a:rPr>
              <a:t> </a:t>
            </a:r>
            <a:r>
              <a:rPr lang="en-US" sz="2400" b="1" spc="-68">
                <a:cs typeface="Arial MT"/>
              </a:rPr>
              <a:t>reliance</a:t>
            </a:r>
            <a:r>
              <a:rPr lang="en-US" sz="2400" b="1" spc="-99">
                <a:cs typeface="Arial MT"/>
              </a:rPr>
              <a:t> </a:t>
            </a:r>
            <a:r>
              <a:rPr lang="en-US" sz="2400" b="1" spc="-115">
                <a:cs typeface="Arial MT"/>
              </a:rPr>
              <a:t>on</a:t>
            </a:r>
            <a:r>
              <a:rPr lang="en-US" sz="2400" b="1" spc="-78">
                <a:cs typeface="Arial MT"/>
              </a:rPr>
              <a:t> </a:t>
            </a:r>
            <a:r>
              <a:rPr lang="en-US" sz="2400" b="1" spc="-58">
                <a:cs typeface="Arial MT"/>
              </a:rPr>
              <a:t>temporary</a:t>
            </a:r>
            <a:r>
              <a:rPr lang="en-US" sz="2400" b="1" spc="-105">
                <a:cs typeface="Arial MT"/>
              </a:rPr>
              <a:t> </a:t>
            </a:r>
            <a:r>
              <a:rPr lang="en-US" sz="2400" b="1" spc="-78">
                <a:cs typeface="Arial MT"/>
              </a:rPr>
              <a:t>work</a:t>
            </a:r>
            <a:r>
              <a:rPr lang="en-US" sz="2400" b="1" spc="-89">
                <a:cs typeface="Arial MT"/>
              </a:rPr>
              <a:t> </a:t>
            </a:r>
            <a:r>
              <a:rPr lang="en-US" sz="2400" b="1" spc="-84">
                <a:cs typeface="Arial MT"/>
              </a:rPr>
              <a:t>programs</a:t>
            </a:r>
            <a:r>
              <a:rPr lang="en-US" sz="2400" b="1" spc="47">
                <a:cs typeface="Arial MT"/>
              </a:rPr>
              <a:t> </a:t>
            </a:r>
            <a:r>
              <a:rPr lang="en-US" sz="2400" b="1" spc="-10">
                <a:cs typeface="Arial MT"/>
              </a:rPr>
              <a:t>for</a:t>
            </a:r>
            <a:r>
              <a:rPr lang="en-US" sz="2400" b="1" spc="-119">
                <a:cs typeface="Arial MT"/>
              </a:rPr>
              <a:t> </a:t>
            </a:r>
            <a:r>
              <a:rPr lang="en-US" sz="2400" b="1" spc="-10">
                <a:cs typeface="Arial MT"/>
              </a:rPr>
              <a:t>repairs </a:t>
            </a:r>
            <a:r>
              <a:rPr lang="en-US" sz="2400" b="1" spc="-73">
                <a:cs typeface="Arial MT"/>
              </a:rPr>
              <a:t>creates</a:t>
            </a:r>
            <a:r>
              <a:rPr lang="en-US" sz="2400" b="1" spc="-94">
                <a:cs typeface="Arial MT"/>
              </a:rPr>
              <a:t> </a:t>
            </a:r>
            <a:r>
              <a:rPr lang="en-US" sz="2400" b="1" spc="-283">
                <a:cs typeface="Arial MT"/>
              </a:rPr>
              <a:t>a</a:t>
            </a:r>
            <a:r>
              <a:rPr lang="en-US" sz="2400" b="1" spc="31">
                <a:cs typeface="Arial MT"/>
              </a:rPr>
              <a:t> </a:t>
            </a:r>
            <a:r>
              <a:rPr lang="en-US" sz="2400" b="1" spc="-73">
                <a:cs typeface="Arial MT"/>
              </a:rPr>
              <a:t>cycle</a:t>
            </a:r>
            <a:r>
              <a:rPr lang="en-US" sz="2400" b="1" spc="-94">
                <a:cs typeface="Arial MT"/>
              </a:rPr>
              <a:t> </a:t>
            </a:r>
            <a:r>
              <a:rPr lang="en-US" sz="2400" b="1">
                <a:cs typeface="Arial MT"/>
              </a:rPr>
              <a:t>of</a:t>
            </a:r>
            <a:r>
              <a:rPr lang="en-US" sz="2400" b="1" spc="-162">
                <a:cs typeface="Arial MT"/>
              </a:rPr>
              <a:t> </a:t>
            </a:r>
            <a:r>
              <a:rPr lang="en-US" sz="2400" b="1" spc="-78">
                <a:cs typeface="Arial MT"/>
              </a:rPr>
              <a:t>unpredictable</a:t>
            </a:r>
            <a:r>
              <a:rPr lang="en-US" sz="2400" b="1" spc="84">
                <a:cs typeface="Arial MT"/>
              </a:rPr>
              <a:t> </a:t>
            </a:r>
            <a:r>
              <a:rPr lang="en-US" sz="2400" b="1" spc="-84">
                <a:cs typeface="Arial MT"/>
              </a:rPr>
              <a:t>employment</a:t>
            </a:r>
            <a:r>
              <a:rPr lang="en-US" sz="2400" b="1" spc="84">
                <a:cs typeface="Arial MT"/>
              </a:rPr>
              <a:t> </a:t>
            </a:r>
            <a:r>
              <a:rPr lang="en-US" sz="2400" b="1">
                <a:cs typeface="Arial MT"/>
              </a:rPr>
              <a:t>for</a:t>
            </a:r>
            <a:r>
              <a:rPr lang="en-US" sz="2400" b="1" spc="-105">
                <a:cs typeface="Arial MT"/>
              </a:rPr>
              <a:t> </a:t>
            </a:r>
            <a:r>
              <a:rPr lang="en-US" sz="2400" b="1" spc="-31">
                <a:cs typeface="Arial MT"/>
              </a:rPr>
              <a:t>vulnerable </a:t>
            </a:r>
            <a:r>
              <a:rPr lang="en-US" sz="2400" b="1" spc="-10">
                <a:cs typeface="Arial MT"/>
              </a:rPr>
              <a:t>workers.</a:t>
            </a:r>
            <a:endParaRPr lang="en-US" sz="2400" b="1">
              <a:cs typeface="Arial MT"/>
            </a:endParaRPr>
          </a:p>
          <a:p>
            <a:pPr>
              <a:spcBef>
                <a:spcPts val="1884"/>
              </a:spcBef>
            </a:pPr>
            <a:endParaRPr lang="en-US" sz="1600">
              <a:cs typeface="Arial MT"/>
            </a:endParaRPr>
          </a:p>
          <a:p>
            <a:pPr marL="13291">
              <a:spcBef>
                <a:spcPts val="5"/>
              </a:spcBef>
            </a:pPr>
            <a:r>
              <a:rPr lang="en-US" sz="3200" b="1">
                <a:solidFill>
                  <a:srgbClr val="720508"/>
                </a:solidFill>
                <a:cs typeface="Times New Roman"/>
              </a:rPr>
              <a:t>Stifled</a:t>
            </a:r>
            <a:r>
              <a:rPr lang="en-US" sz="3200" b="1" spc="110">
                <a:solidFill>
                  <a:srgbClr val="720508"/>
                </a:solidFill>
                <a:cs typeface="Times New Roman"/>
              </a:rPr>
              <a:t> </a:t>
            </a:r>
            <a:r>
              <a:rPr lang="en-US" sz="3200" b="1">
                <a:solidFill>
                  <a:srgbClr val="7E0A08"/>
                </a:solidFill>
                <a:cs typeface="Times New Roman"/>
              </a:rPr>
              <a:t>Economic</a:t>
            </a:r>
            <a:r>
              <a:rPr lang="en-US" sz="3200" b="1" spc="16">
                <a:solidFill>
                  <a:srgbClr val="7E0A08"/>
                </a:solidFill>
                <a:cs typeface="Times New Roman"/>
              </a:rPr>
              <a:t> </a:t>
            </a:r>
            <a:r>
              <a:rPr lang="en-US" sz="3200" b="1" spc="-10">
                <a:solidFill>
                  <a:srgbClr val="7C0507"/>
                </a:solidFill>
                <a:cs typeface="Times New Roman"/>
              </a:rPr>
              <a:t>Activity</a:t>
            </a:r>
            <a:endParaRPr lang="en-US" sz="3200" b="1">
              <a:cs typeface="Times New Roman"/>
            </a:endParaRPr>
          </a:p>
          <a:p>
            <a:pPr marL="29239" marR="194707" indent="6645">
              <a:lnSpc>
                <a:spcPct val="91500"/>
              </a:lnSpc>
              <a:spcBef>
                <a:spcPts val="1052"/>
              </a:spcBef>
            </a:pPr>
            <a:r>
              <a:rPr lang="en-US" sz="2400" b="1" spc="-157">
                <a:cs typeface="Arial MT"/>
              </a:rPr>
              <a:t>The</a:t>
            </a:r>
            <a:r>
              <a:rPr lang="en-US" sz="2400" b="1" spc="-31">
                <a:cs typeface="Arial MT"/>
              </a:rPr>
              <a:t> </a:t>
            </a:r>
            <a:r>
              <a:rPr lang="en-US" sz="2400" b="1" spc="-37">
                <a:cs typeface="Arial MT"/>
              </a:rPr>
              <a:t>current</a:t>
            </a:r>
            <a:r>
              <a:rPr lang="en-US" sz="2400" b="1" spc="-131">
                <a:cs typeface="Arial MT"/>
              </a:rPr>
              <a:t> </a:t>
            </a:r>
            <a:r>
              <a:rPr lang="en-US" sz="2400" b="1" spc="-110">
                <a:cs typeface="Arial MT"/>
              </a:rPr>
              <a:t>system</a:t>
            </a:r>
            <a:r>
              <a:rPr lang="en-US" sz="2400" b="1" spc="-73">
                <a:cs typeface="Arial MT"/>
              </a:rPr>
              <a:t> </a:t>
            </a:r>
            <a:r>
              <a:rPr lang="en-US" sz="2400" b="1" spc="-89">
                <a:cs typeface="Arial MT"/>
              </a:rPr>
              <a:t>misses</a:t>
            </a:r>
            <a:r>
              <a:rPr lang="en-US" sz="2400" b="1" spc="-78">
                <a:cs typeface="Arial MT"/>
              </a:rPr>
              <a:t> </a:t>
            </a:r>
            <a:r>
              <a:rPr lang="en-US" sz="2400" b="1" spc="-52">
                <a:cs typeface="Arial MT"/>
              </a:rPr>
              <a:t>significant</a:t>
            </a:r>
            <a:r>
              <a:rPr lang="en-US" sz="2400" b="1">
                <a:cs typeface="Arial MT"/>
              </a:rPr>
              <a:t> </a:t>
            </a:r>
            <a:r>
              <a:rPr lang="en-US" sz="2400" b="1" spc="-47">
                <a:cs typeface="Arial MT"/>
              </a:rPr>
              <a:t>opportunities</a:t>
            </a:r>
            <a:r>
              <a:rPr lang="en-US" sz="2400" b="1" spc="16">
                <a:cs typeface="Arial MT"/>
              </a:rPr>
              <a:t> </a:t>
            </a:r>
            <a:r>
              <a:rPr lang="en-US" sz="2400" b="1" spc="-26">
                <a:cs typeface="Arial MT"/>
              </a:rPr>
              <a:t>for </a:t>
            </a:r>
            <a:r>
              <a:rPr lang="en-US" sz="2400" b="1" spc="-78">
                <a:cs typeface="Arial MT"/>
              </a:rPr>
              <a:t>widespread</a:t>
            </a:r>
            <a:r>
              <a:rPr lang="en-US" sz="2400" b="1" spc="-89">
                <a:cs typeface="Arial MT"/>
              </a:rPr>
              <a:t> </a:t>
            </a:r>
            <a:r>
              <a:rPr lang="en-US" sz="2400" b="1" spc="-73">
                <a:cs typeface="Arial MT"/>
              </a:rPr>
              <a:t>economic</a:t>
            </a:r>
            <a:r>
              <a:rPr lang="en-US" sz="2400" b="1" spc="-37">
                <a:cs typeface="Arial MT"/>
              </a:rPr>
              <a:t> </a:t>
            </a:r>
            <a:r>
              <a:rPr lang="en-US" sz="2400" b="1" spc="-73">
                <a:cs typeface="Arial MT"/>
              </a:rPr>
              <a:t>stimulation</a:t>
            </a:r>
            <a:r>
              <a:rPr lang="en-US" sz="2400" b="1" spc="-16">
                <a:cs typeface="Arial MT"/>
              </a:rPr>
              <a:t> </a:t>
            </a:r>
            <a:r>
              <a:rPr lang="en-US" sz="2400" b="1" spc="-47">
                <a:cs typeface="Arial MT"/>
              </a:rPr>
              <a:t>through</a:t>
            </a:r>
            <a:r>
              <a:rPr lang="en-US" sz="2400" b="1" spc="-110">
                <a:cs typeface="Arial MT"/>
              </a:rPr>
              <a:t> </a:t>
            </a:r>
            <a:r>
              <a:rPr lang="en-US" sz="2400" b="1" spc="-89">
                <a:cs typeface="Arial MT"/>
              </a:rPr>
              <a:t>local</a:t>
            </a:r>
            <a:r>
              <a:rPr lang="en-US" sz="2400" b="1" spc="-84">
                <a:cs typeface="Arial MT"/>
              </a:rPr>
              <a:t> </a:t>
            </a:r>
            <a:r>
              <a:rPr lang="en-US" sz="2400" b="1" spc="-213">
                <a:cs typeface="Arial MT"/>
              </a:rPr>
              <a:t>SME’s</a:t>
            </a:r>
            <a:r>
              <a:rPr lang="en-US" sz="2400" b="1">
                <a:cs typeface="Arial MT"/>
              </a:rPr>
              <a:t> </a:t>
            </a:r>
            <a:r>
              <a:rPr lang="en-US" sz="2400" b="1" spc="-26">
                <a:cs typeface="Arial MT"/>
              </a:rPr>
              <a:t>and </a:t>
            </a:r>
            <a:r>
              <a:rPr lang="en-US" sz="2400" b="1" spc="-10">
                <a:cs typeface="Arial MT"/>
              </a:rPr>
              <a:t>suppliers.</a:t>
            </a:r>
            <a:endParaRPr lang="en-US" sz="2400" b="1">
              <a:cs typeface="Arial MT"/>
            </a:endParaRPr>
          </a:p>
          <a:p>
            <a:pPr marL="13291" marR="5316" indent="6645">
              <a:lnSpc>
                <a:spcPts val="2616"/>
              </a:lnSpc>
              <a:spcBef>
                <a:spcPts val="1235"/>
              </a:spcBef>
            </a:pPr>
            <a:endParaRPr sz="2407">
              <a:latin typeface="Arial MT"/>
              <a:cs typeface="Arial MT"/>
            </a:endParaRPr>
          </a:p>
        </p:txBody>
      </p:sp>
      <p:sp>
        <p:nvSpPr>
          <p:cNvPr id="9" name="AutoShape 5">
            <a:extLst>
              <a:ext uri="{FF2B5EF4-FFF2-40B4-BE49-F238E27FC236}">
                <a16:creationId xmlns:a16="http://schemas.microsoft.com/office/drawing/2014/main" id="{07D41135-8CC9-86F5-15D7-347C26DEAC46}"/>
              </a:ext>
            </a:extLst>
          </p:cNvPr>
          <p:cNvSpPr/>
          <p:nvPr/>
        </p:nvSpPr>
        <p:spPr>
          <a:xfrm>
            <a:off x="1047750" y="1866900"/>
            <a:ext cx="1077509" cy="0"/>
          </a:xfrm>
          <a:prstGeom prst="line">
            <a:avLst/>
          </a:prstGeom>
          <a:ln w="95250" cap="flat">
            <a:solidFill>
              <a:srgbClr val="FF5347"/>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10" name="TextBox 6">
            <a:extLst>
              <a:ext uri="{FF2B5EF4-FFF2-40B4-BE49-F238E27FC236}">
                <a16:creationId xmlns:a16="http://schemas.microsoft.com/office/drawing/2014/main" id="{2D385BA0-9C75-DA2E-A883-A049284C5A3F}"/>
              </a:ext>
            </a:extLst>
          </p:cNvPr>
          <p:cNvSpPr txBox="1"/>
          <p:nvPr/>
        </p:nvSpPr>
        <p:spPr>
          <a:xfrm>
            <a:off x="1047750" y="663650"/>
            <a:ext cx="12668250" cy="769441"/>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5000" b="1" spc="-224">
                <a:solidFill>
                  <a:srgbClr val="000000"/>
                </a:solidFill>
                <a:latin typeface="Roboto Bold"/>
                <a:ea typeface="Roboto Bold"/>
                <a:cs typeface="Roboto Bold"/>
                <a:sym typeface="Roboto Bold"/>
              </a:rPr>
              <a:t>The Silent Opportunity in Housing Maintenance</a:t>
            </a:r>
          </a:p>
        </p:txBody>
      </p:sp>
      <p:sp>
        <p:nvSpPr>
          <p:cNvPr id="5" name="TextBox 5">
            <a:extLst>
              <a:ext uri="{FF2B5EF4-FFF2-40B4-BE49-F238E27FC236}">
                <a16:creationId xmlns:a16="http://schemas.microsoft.com/office/drawing/2014/main" id="{E7B908E7-4731-56A7-C2EC-3CBAAEEF5B88}"/>
              </a:ext>
            </a:extLst>
          </p:cNvPr>
          <p:cNvSpPr txBox="1"/>
          <p:nvPr/>
        </p:nvSpPr>
        <p:spPr>
          <a:xfrm>
            <a:off x="17491463" y="9243736"/>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3</a:t>
            </a:r>
          </a:p>
        </p:txBody>
      </p:sp>
      <p:pic>
        <p:nvPicPr>
          <p:cNvPr id="8" name="Picture 7">
            <a:extLst>
              <a:ext uri="{FF2B5EF4-FFF2-40B4-BE49-F238E27FC236}">
                <a16:creationId xmlns:a16="http://schemas.microsoft.com/office/drawing/2014/main" id="{007839AB-E3B0-EFC6-6CAA-A3F31A6404F4}"/>
              </a:ext>
            </a:extLst>
          </p:cNvPr>
          <p:cNvPicPr>
            <a:picLocks noChangeAspect="1"/>
          </p:cNvPicPr>
          <p:nvPr/>
        </p:nvPicPr>
        <p:blipFill>
          <a:blip r:embed="rId7">
            <a:extLst>
              <a:ext uri="{BEBA8EAE-BF5A-486C-A8C5-ECC9F3942E4B}">
                <a14:imgProps xmlns:a14="http://schemas.microsoft.com/office/drawing/2010/main">
                  <a14:imgLayer r:embed="rId8">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bwMode="auto">
          <a:xfrm rot="10800000">
            <a:off x="7643066" y="1866900"/>
            <a:ext cx="2090749" cy="1484382"/>
          </a:xfrm>
          <a:prstGeom prst="flowChartConnector">
            <a:avLst/>
          </a:prstGeom>
        </p:spPr>
      </p:pic>
      <p:pic>
        <p:nvPicPr>
          <p:cNvPr id="11" name="Picture 2" descr="Boost Your Home's Value with Necessary Repairs Before Selling">
            <a:extLst>
              <a:ext uri="{FF2B5EF4-FFF2-40B4-BE49-F238E27FC236}">
                <a16:creationId xmlns:a16="http://schemas.microsoft.com/office/drawing/2014/main" id="{70C89253-A0E0-61B1-95A6-61CBB53A161B}"/>
              </a:ext>
            </a:extLst>
          </p:cNvPr>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7622756" y="3919350"/>
            <a:ext cx="2090750" cy="1424016"/>
          </a:xfrm>
          <a:prstGeom prst="flowChartConnector">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B7C209BB-C618-A254-1BA3-1A478D44BA60}"/>
              </a:ext>
            </a:extLst>
          </p:cNvPr>
          <p:cNvPicPr>
            <a:picLocks noChangeAspect="1"/>
          </p:cNvPicPr>
          <p:nvPr/>
        </p:nvPicPr>
        <p:blipFill>
          <a:blip r:embed="rId10">
            <a:extLst>
              <a:ext uri="{BEBA8EAE-BF5A-486C-A8C5-ECC9F3942E4B}">
                <a14:imgProps xmlns:a14="http://schemas.microsoft.com/office/drawing/2010/main">
                  <a14:imgLayer r:embed="rId11">
                    <a14:imgEffect>
                      <a14:artisticPhotocopy/>
                    </a14:imgEffect>
                  </a14:imgLayer>
                </a14:imgProps>
              </a:ext>
            </a:extLst>
          </a:blip>
          <a:stretch>
            <a:fillRect/>
          </a:stretch>
        </p:blipFill>
        <p:spPr>
          <a:xfrm>
            <a:off x="8056383" y="5837541"/>
            <a:ext cx="1375749" cy="1464987"/>
          </a:xfrm>
          <a:prstGeom prst="flowChartConnector">
            <a:avLst/>
          </a:prstGeom>
        </p:spPr>
      </p:pic>
      <p:pic>
        <p:nvPicPr>
          <p:cNvPr id="13" name="Picture 4" descr="The Feast of Tabernacles | Waverly Church of Christ">
            <a:extLst>
              <a:ext uri="{FF2B5EF4-FFF2-40B4-BE49-F238E27FC236}">
                <a16:creationId xmlns:a16="http://schemas.microsoft.com/office/drawing/2014/main" id="{5755ABB6-5D69-736C-3C36-458BEB1CB6E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r="5194"/>
          <a:stretch>
            <a:fillRect/>
          </a:stretch>
        </p:blipFill>
        <p:spPr bwMode="auto">
          <a:xfrm>
            <a:off x="7752391" y="7694416"/>
            <a:ext cx="1983735" cy="1485232"/>
          </a:xfrm>
          <a:prstGeom prst="flowChartConnector">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a:extLst>
            <a:ext uri="{FF2B5EF4-FFF2-40B4-BE49-F238E27FC236}">
              <a16:creationId xmlns:a16="http://schemas.microsoft.com/office/drawing/2014/main" id="{541EB451-65B6-844F-4A34-0353640460EE}"/>
            </a:ext>
          </a:extLst>
        </p:cNvPr>
        <p:cNvGrpSpPr/>
        <p:nvPr/>
      </p:nvGrpSpPr>
      <p:grpSpPr>
        <a:xfrm>
          <a:off x="0" y="0"/>
          <a:ext cx="0" cy="0"/>
          <a:chOff x="0" y="0"/>
          <a:chExt cx="0" cy="0"/>
        </a:xfrm>
      </p:grpSpPr>
      <p:sp>
        <p:nvSpPr>
          <p:cNvPr id="29" name="Freeform 3">
            <a:extLst>
              <a:ext uri="{FF2B5EF4-FFF2-40B4-BE49-F238E27FC236}">
                <a16:creationId xmlns:a16="http://schemas.microsoft.com/office/drawing/2014/main" id="{C314CE7B-D934-5086-BED3-C2E97CCD6073}"/>
              </a:ext>
            </a:extLst>
          </p:cNvPr>
          <p:cNvSpPr/>
          <p:nvPr/>
        </p:nvSpPr>
        <p:spPr>
          <a:xfrm flipH="1" flipV="1">
            <a:off x="11673891" y="0"/>
            <a:ext cx="6614109" cy="10287000"/>
          </a:xfrm>
          <a:custGeom>
            <a:avLst/>
            <a:gdLst/>
            <a:ahLst/>
            <a:cxnLst/>
            <a:rect l="l" t="t" r="r" b="b"/>
            <a:pathLst>
              <a:path w="6614109" h="10287000">
                <a:moveTo>
                  <a:pt x="6614109" y="10287000"/>
                </a:moveTo>
                <a:lnTo>
                  <a:pt x="0" y="10287000"/>
                </a:lnTo>
                <a:lnTo>
                  <a:pt x="0" y="0"/>
                </a:lnTo>
                <a:lnTo>
                  <a:pt x="6614109" y="0"/>
                </a:lnTo>
                <a:lnTo>
                  <a:pt x="6614109" y="10287000"/>
                </a:lnTo>
                <a:close/>
              </a:path>
            </a:pathLst>
          </a:custGeom>
          <a:blipFill>
            <a:blip r:embed="rId3"/>
            <a:stretch>
              <a:fillRect l="-99999" t="-14295" b="-14295"/>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pic>
        <p:nvPicPr>
          <p:cNvPr id="1026" name="Picture 2" descr="portfolio">
            <a:extLst>
              <a:ext uri="{FF2B5EF4-FFF2-40B4-BE49-F238E27FC236}">
                <a16:creationId xmlns:a16="http://schemas.microsoft.com/office/drawing/2014/main" id="{7D705581-2B22-6352-83A6-BFD4485DBA12}"/>
              </a:ext>
            </a:extLst>
          </p:cNvPr>
          <p:cNvPicPr>
            <a:picLocks noChangeAspect="1" noChangeArrowheads="1"/>
          </p:cNvPicPr>
          <p:nvPr/>
        </p:nvPicPr>
        <p:blipFill>
          <a:blip r:embed="rId4">
            <a:alphaModFix amt="70000"/>
            <a:extLst>
              <a:ext uri="{BEBA8EAE-BF5A-486C-A8C5-ECC9F3942E4B}">
                <a14:imgProps xmlns:a14="http://schemas.microsoft.com/office/drawing/2010/main">
                  <a14:imgLayer r:embed="rId5">
                    <a14:imgEffect>
                      <a14:colorTemperature colorTemp="5276"/>
                    </a14:imgEffect>
                  </a14:imgLayer>
                </a14:imgProps>
              </a:ext>
              <a:ext uri="{28A0092B-C50C-407E-A947-70E740481C1C}">
                <a14:useLocalDpi xmlns:a14="http://schemas.microsoft.com/office/drawing/2010/main" val="0"/>
              </a:ext>
            </a:extLst>
          </a:blip>
          <a:srcRect l="10121"/>
          <a:stretch>
            <a:fillRect/>
          </a:stretch>
        </p:blipFill>
        <p:spPr bwMode="auto">
          <a:xfrm>
            <a:off x="0" y="2400300"/>
            <a:ext cx="6096000" cy="7829152"/>
          </a:xfrm>
          <a:prstGeom prst="flowChartDelay">
            <a:avLst/>
          </a:prstGeom>
          <a:noFill/>
          <a:effectLst>
            <a:outerShdw blurRad="50800" dist="50800" dir="5400000" algn="ctr" rotWithShape="0">
              <a:schemeClr val="bg2"/>
            </a:outerShdw>
          </a:effectLst>
        </p:spPr>
      </p:pic>
      <p:graphicFrame>
        <p:nvGraphicFramePr>
          <p:cNvPr id="22" name="Diagram 21">
            <a:extLst>
              <a:ext uri="{FF2B5EF4-FFF2-40B4-BE49-F238E27FC236}">
                <a16:creationId xmlns:a16="http://schemas.microsoft.com/office/drawing/2014/main" id="{E1A433BA-9DB2-82D3-D5D1-5F1BFDCF8D01}"/>
              </a:ext>
            </a:extLst>
          </p:cNvPr>
          <p:cNvGraphicFramePr/>
          <p:nvPr>
            <p:extLst>
              <p:ext uri="{D42A27DB-BD31-4B8C-83A1-F6EECF244321}">
                <p14:modId xmlns:p14="http://schemas.microsoft.com/office/powerpoint/2010/main" val="2185084902"/>
              </p:ext>
            </p:extLst>
          </p:nvPr>
        </p:nvGraphicFramePr>
        <p:xfrm>
          <a:off x="4343400" y="2101452"/>
          <a:ext cx="11582400" cy="81280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23" name="Picture 22">
            <a:extLst>
              <a:ext uri="{FF2B5EF4-FFF2-40B4-BE49-F238E27FC236}">
                <a16:creationId xmlns:a16="http://schemas.microsoft.com/office/drawing/2014/main" id="{A3811A76-5EC9-6AD7-5EA9-551D57B82771}"/>
              </a:ext>
            </a:extLst>
          </p:cNvPr>
          <p:cNvPicPr>
            <a:picLocks noChangeAspect="1"/>
          </p:cNvPicPr>
          <p:nvPr/>
        </p:nvPicPr>
        <p:blipFill>
          <a:blip r:embed="rId11">
            <a:duotone>
              <a:prstClr val="black"/>
              <a:schemeClr val="accent6">
                <a:tint val="45000"/>
                <a:satMod val="400000"/>
              </a:schemeClr>
            </a:duotone>
          </a:blip>
          <a:stretch>
            <a:fillRect/>
          </a:stretch>
        </p:blipFill>
        <p:spPr>
          <a:xfrm>
            <a:off x="4648198" y="7856622"/>
            <a:ext cx="1676401" cy="1495425"/>
          </a:xfrm>
          <a:prstGeom prst="flowChartConnector">
            <a:avLst/>
          </a:prstGeom>
        </p:spPr>
      </p:pic>
      <p:pic>
        <p:nvPicPr>
          <p:cNvPr id="24" name="Graphic 23" descr="Flying Money with solid fill">
            <a:extLst>
              <a:ext uri="{FF2B5EF4-FFF2-40B4-BE49-F238E27FC236}">
                <a16:creationId xmlns:a16="http://schemas.microsoft.com/office/drawing/2014/main" id="{5ACFA4AA-E620-1F4F-5467-67FDF520688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2695036" y="7285810"/>
            <a:ext cx="1828800" cy="1828800"/>
          </a:xfrm>
          <a:prstGeom prst="rect">
            <a:avLst/>
          </a:prstGeom>
        </p:spPr>
      </p:pic>
      <p:sp>
        <p:nvSpPr>
          <p:cNvPr id="25" name="AutoShape 2">
            <a:extLst>
              <a:ext uri="{FF2B5EF4-FFF2-40B4-BE49-F238E27FC236}">
                <a16:creationId xmlns:a16="http://schemas.microsoft.com/office/drawing/2014/main" id="{7CAD8F07-E753-A750-04D3-B6F8BF9B9036}"/>
              </a:ext>
            </a:extLst>
          </p:cNvPr>
          <p:cNvSpPr/>
          <p:nvPr/>
        </p:nvSpPr>
        <p:spPr>
          <a:xfrm>
            <a:off x="1028700" y="2179913"/>
            <a:ext cx="1077509" cy="0"/>
          </a:xfrm>
          <a:prstGeom prst="line">
            <a:avLst/>
          </a:prstGeom>
          <a:ln w="95250" cap="flat">
            <a:solidFill>
              <a:srgbClr val="FF5347"/>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26" name="TextBox 25">
            <a:extLst>
              <a:ext uri="{FF2B5EF4-FFF2-40B4-BE49-F238E27FC236}">
                <a16:creationId xmlns:a16="http://schemas.microsoft.com/office/drawing/2014/main" id="{6D618C4F-CB51-A316-A72E-37C1421EAE10}"/>
              </a:ext>
            </a:extLst>
          </p:cNvPr>
          <p:cNvSpPr txBox="1"/>
          <p:nvPr/>
        </p:nvSpPr>
        <p:spPr>
          <a:xfrm>
            <a:off x="1028700" y="904875"/>
            <a:ext cx="14523836" cy="904094"/>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ts val="7840"/>
              </a:lnSpc>
            </a:pPr>
            <a:r>
              <a:rPr lang="en-US" sz="4400" b="1" spc="-224">
                <a:solidFill>
                  <a:srgbClr val="000000"/>
                </a:solidFill>
                <a:latin typeface="Roboto Bold"/>
                <a:ea typeface="Roboto Bold"/>
                <a:cs typeface="Roboto Bold"/>
                <a:sym typeface="Roboto Bold"/>
              </a:rPr>
              <a:t>A Reimagined Housing Repair Ecosystem for Trinidad &amp; Tobago</a:t>
            </a:r>
          </a:p>
        </p:txBody>
      </p:sp>
      <p:pic>
        <p:nvPicPr>
          <p:cNvPr id="27" name="Picture 26">
            <a:extLst>
              <a:ext uri="{FF2B5EF4-FFF2-40B4-BE49-F238E27FC236}">
                <a16:creationId xmlns:a16="http://schemas.microsoft.com/office/drawing/2014/main" id="{0C231D08-BB95-9CF3-F4B4-ADB1022FA5EE}"/>
              </a:ext>
            </a:extLst>
          </p:cNvPr>
          <p:cNvPicPr>
            <a:picLocks noChangeAspect="1"/>
          </p:cNvPicPr>
          <p:nvPr/>
        </p:nvPicPr>
        <p:blipFill>
          <a:blip r:embed="rId14">
            <a:duotone>
              <a:prstClr val="black"/>
              <a:schemeClr val="accent6">
                <a:tint val="45000"/>
                <a:satMod val="400000"/>
              </a:schemeClr>
            </a:duotone>
          </a:blip>
          <a:stretch>
            <a:fillRect/>
          </a:stretch>
        </p:blipFill>
        <p:spPr>
          <a:xfrm>
            <a:off x="4735271" y="3059222"/>
            <a:ext cx="1454333" cy="1390825"/>
          </a:xfrm>
          <a:prstGeom prst="flowChartConnector">
            <a:avLst/>
          </a:prstGeom>
        </p:spPr>
      </p:pic>
      <p:pic>
        <p:nvPicPr>
          <p:cNvPr id="28" name="Picture 27">
            <a:extLst>
              <a:ext uri="{FF2B5EF4-FFF2-40B4-BE49-F238E27FC236}">
                <a16:creationId xmlns:a16="http://schemas.microsoft.com/office/drawing/2014/main" id="{FF40C52B-5E3B-1D24-1D79-BA98314B4D3F}"/>
              </a:ext>
            </a:extLst>
          </p:cNvPr>
          <p:cNvPicPr>
            <a:picLocks noChangeAspect="1"/>
          </p:cNvPicPr>
          <p:nvPr/>
        </p:nvPicPr>
        <p:blipFill>
          <a:blip r:embed="rId15">
            <a:duotone>
              <a:prstClr val="black"/>
              <a:schemeClr val="accent6">
                <a:tint val="45000"/>
                <a:satMod val="400000"/>
              </a:schemeClr>
            </a:duotone>
          </a:blip>
          <a:stretch>
            <a:fillRect/>
          </a:stretch>
        </p:blipFill>
        <p:spPr>
          <a:xfrm>
            <a:off x="5179792" y="5357529"/>
            <a:ext cx="1832416" cy="1621688"/>
          </a:xfrm>
          <a:prstGeom prst="flowChartConnector">
            <a:avLst/>
          </a:prstGeom>
        </p:spPr>
      </p:pic>
      <p:sp>
        <p:nvSpPr>
          <p:cNvPr id="4" name="TextBox 5">
            <a:extLst>
              <a:ext uri="{FF2B5EF4-FFF2-40B4-BE49-F238E27FC236}">
                <a16:creationId xmlns:a16="http://schemas.microsoft.com/office/drawing/2014/main" id="{A833EDB2-7A0B-FC26-5151-82876678A3C2}"/>
              </a:ext>
            </a:extLst>
          </p:cNvPr>
          <p:cNvSpPr txBox="1"/>
          <p:nvPr/>
        </p:nvSpPr>
        <p:spPr>
          <a:xfrm>
            <a:off x="17491463" y="9243736"/>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4</a:t>
            </a:r>
          </a:p>
        </p:txBody>
      </p:sp>
    </p:spTree>
    <p:extLst>
      <p:ext uri="{BB962C8B-B14F-4D97-AF65-F5344CB8AC3E}">
        <p14:creationId xmlns:p14="http://schemas.microsoft.com/office/powerpoint/2010/main" val="3330531696"/>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87" name="Freeform 3">
            <a:extLst>
              <a:ext uri="{FF2B5EF4-FFF2-40B4-BE49-F238E27FC236}">
                <a16:creationId xmlns:a16="http://schemas.microsoft.com/office/drawing/2014/main" id="{DEB4CE69-0274-FB85-EE50-1B204BA636EB}"/>
              </a:ext>
            </a:extLst>
          </p:cNvPr>
          <p:cNvSpPr/>
          <p:nvPr/>
        </p:nvSpPr>
        <p:spPr>
          <a:xfrm>
            <a:off x="11610951" y="-37096"/>
            <a:ext cx="6614109" cy="10287000"/>
          </a:xfrm>
          <a:custGeom>
            <a:avLst/>
            <a:gdLst/>
            <a:ahLst/>
            <a:cxnLst/>
            <a:rect l="l" t="t" r="r" b="b"/>
            <a:pathLst>
              <a:path w="6614109" h="10287000">
                <a:moveTo>
                  <a:pt x="6614109" y="10287000"/>
                </a:moveTo>
                <a:lnTo>
                  <a:pt x="0" y="10287000"/>
                </a:lnTo>
                <a:lnTo>
                  <a:pt x="0" y="0"/>
                </a:lnTo>
                <a:lnTo>
                  <a:pt x="6614109" y="0"/>
                </a:lnTo>
                <a:lnTo>
                  <a:pt x="6614109" y="10287000"/>
                </a:lnTo>
                <a:close/>
              </a:path>
            </a:pathLst>
          </a:custGeom>
          <a:blipFill>
            <a:blip r:embed="rId3">
              <a:duotone>
                <a:prstClr val="black"/>
                <a:schemeClr val="accent5">
                  <a:tint val="45000"/>
                  <a:satMod val="400000"/>
                </a:schemeClr>
              </a:duotone>
            </a:blip>
            <a:stretch>
              <a:fillRect l="-99999" t="-14295" b="-14295"/>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84" name="Freeform 3">
            <a:extLst>
              <a:ext uri="{FF2B5EF4-FFF2-40B4-BE49-F238E27FC236}">
                <a16:creationId xmlns:a16="http://schemas.microsoft.com/office/drawing/2014/main" id="{22A159D3-8A0E-9549-9088-9BD32D36FC47}"/>
              </a:ext>
            </a:extLst>
          </p:cNvPr>
          <p:cNvSpPr/>
          <p:nvPr/>
        </p:nvSpPr>
        <p:spPr>
          <a:xfrm flipH="1" flipV="1">
            <a:off x="5029200" y="0"/>
            <a:ext cx="6614109" cy="10287000"/>
          </a:xfrm>
          <a:custGeom>
            <a:avLst/>
            <a:gdLst/>
            <a:ahLst/>
            <a:cxnLst/>
            <a:rect l="l" t="t" r="r" b="b"/>
            <a:pathLst>
              <a:path w="6614109" h="10287000">
                <a:moveTo>
                  <a:pt x="6614109" y="10287000"/>
                </a:moveTo>
                <a:lnTo>
                  <a:pt x="0" y="10287000"/>
                </a:lnTo>
                <a:lnTo>
                  <a:pt x="0" y="0"/>
                </a:lnTo>
                <a:lnTo>
                  <a:pt x="6614109" y="0"/>
                </a:lnTo>
                <a:lnTo>
                  <a:pt x="6614109" y="10287000"/>
                </a:lnTo>
                <a:close/>
              </a:path>
            </a:pathLst>
          </a:custGeom>
          <a:blipFill>
            <a:blip r:embed="rId3"/>
            <a:stretch>
              <a:fillRect l="-99999" t="-14295" b="-14295"/>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77" name="Arrow: Curved Right 76">
            <a:extLst>
              <a:ext uri="{FF2B5EF4-FFF2-40B4-BE49-F238E27FC236}">
                <a16:creationId xmlns:a16="http://schemas.microsoft.com/office/drawing/2014/main" id="{602F983B-CED5-6E85-7AA4-8E0CFA0B5FA1}"/>
              </a:ext>
            </a:extLst>
          </p:cNvPr>
          <p:cNvSpPr/>
          <p:nvPr/>
        </p:nvSpPr>
        <p:spPr>
          <a:xfrm rot="13479946" flipV="1">
            <a:off x="9901848" y="7151629"/>
            <a:ext cx="871532" cy="2178563"/>
          </a:xfrm>
          <a:prstGeom prst="curvedRightArrow">
            <a:avLst>
              <a:gd name="adj1" fmla="val 12541"/>
              <a:gd name="adj2" fmla="val 42267"/>
              <a:gd name="adj3" fmla="val 56545"/>
            </a:avLst>
          </a:prstGeom>
          <a:solidFill>
            <a:schemeClr val="tx1">
              <a:lumMod val="50000"/>
              <a:lumOff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rgbClr val="FFFFFF"/>
                </a:solidFill>
                <a:latin typeface="Calibri"/>
                <a:ea typeface="+mn-ea"/>
                <a:cs typeface="+mn-cs"/>
              </a:defRPr>
            </a:lvl1pPr>
            <a:lvl2pPr marL="457200" algn="l" defTabSz="914400" rtl="0" eaLnBrk="1" latinLnBrk="0" hangingPunct="1">
              <a:defRPr sz="1800" kern="1200">
                <a:solidFill>
                  <a:srgbClr val="FFFFFF"/>
                </a:solidFill>
                <a:latin typeface="Calibri"/>
                <a:ea typeface="+mn-ea"/>
                <a:cs typeface="+mn-cs"/>
              </a:defRPr>
            </a:lvl2pPr>
            <a:lvl3pPr marL="914400" algn="l" defTabSz="914400" rtl="0" eaLnBrk="1" latinLnBrk="0" hangingPunct="1">
              <a:defRPr sz="1800" kern="1200">
                <a:solidFill>
                  <a:srgbClr val="FFFFFF"/>
                </a:solidFill>
                <a:latin typeface="Calibri"/>
                <a:ea typeface="+mn-ea"/>
                <a:cs typeface="+mn-cs"/>
              </a:defRPr>
            </a:lvl3pPr>
            <a:lvl4pPr marL="1371600" algn="l" defTabSz="914400" rtl="0" eaLnBrk="1" latinLnBrk="0" hangingPunct="1">
              <a:defRPr sz="1800" kern="1200">
                <a:solidFill>
                  <a:srgbClr val="FFFFFF"/>
                </a:solidFill>
                <a:latin typeface="Calibri"/>
                <a:ea typeface="+mn-ea"/>
                <a:cs typeface="+mn-cs"/>
              </a:defRPr>
            </a:lvl4pPr>
            <a:lvl5pPr marL="1828800" algn="l" defTabSz="914400" rtl="0" eaLnBrk="1" latinLnBrk="0" hangingPunct="1">
              <a:defRPr sz="1800" kern="1200">
                <a:solidFill>
                  <a:srgbClr val="FFFFFF"/>
                </a:solidFill>
                <a:latin typeface="Calibri"/>
                <a:ea typeface="+mn-ea"/>
                <a:cs typeface="+mn-cs"/>
              </a:defRPr>
            </a:lvl5pPr>
            <a:lvl6pPr marL="2286000" algn="l" defTabSz="914400" rtl="0" eaLnBrk="1" latinLnBrk="0" hangingPunct="1">
              <a:defRPr sz="1800" kern="1200">
                <a:solidFill>
                  <a:srgbClr val="FFFFFF"/>
                </a:solidFill>
                <a:latin typeface="Calibri"/>
                <a:ea typeface="+mn-ea"/>
                <a:cs typeface="+mn-cs"/>
              </a:defRPr>
            </a:lvl6pPr>
            <a:lvl7pPr marL="2743200" algn="l" defTabSz="914400" rtl="0" eaLnBrk="1" latinLnBrk="0" hangingPunct="1">
              <a:defRPr sz="1800" kern="1200">
                <a:solidFill>
                  <a:srgbClr val="FFFFFF"/>
                </a:solidFill>
                <a:latin typeface="Calibri"/>
                <a:ea typeface="+mn-ea"/>
                <a:cs typeface="+mn-cs"/>
              </a:defRPr>
            </a:lvl7pPr>
            <a:lvl8pPr marL="3200400" algn="l" defTabSz="914400" rtl="0" eaLnBrk="1" latinLnBrk="0" hangingPunct="1">
              <a:defRPr sz="1800" kern="1200">
                <a:solidFill>
                  <a:srgbClr val="FFFFFF"/>
                </a:solidFill>
                <a:latin typeface="Calibri"/>
                <a:ea typeface="+mn-ea"/>
                <a:cs typeface="+mn-cs"/>
              </a:defRPr>
            </a:lvl8pPr>
            <a:lvl9pPr marL="3657600" algn="l" defTabSz="914400" rtl="0" eaLnBrk="1" latinLnBrk="0" hangingPunct="1">
              <a:defRPr sz="1800" kern="1200">
                <a:solidFill>
                  <a:srgbClr val="FFFFFF"/>
                </a:solidFill>
                <a:latin typeface="Calibri"/>
                <a:ea typeface="+mn-ea"/>
                <a:cs typeface="+mn-cs"/>
              </a:defRPr>
            </a:lvl9pPr>
          </a:lstStyle>
          <a:p>
            <a:pPr algn="ctr"/>
            <a:endParaRPr lang="en-US">
              <a:solidFill>
                <a:schemeClr val="tx1"/>
              </a:solidFill>
            </a:endParaRPr>
          </a:p>
        </p:txBody>
      </p:sp>
      <p:grpSp>
        <p:nvGrpSpPr>
          <p:cNvPr id="50" name="Group 49">
            <a:extLst>
              <a:ext uri="{FF2B5EF4-FFF2-40B4-BE49-F238E27FC236}">
                <a16:creationId xmlns:a16="http://schemas.microsoft.com/office/drawing/2014/main" id="{460CA80B-109E-E33A-DC47-DFA067EA8D7B}"/>
              </a:ext>
            </a:extLst>
          </p:cNvPr>
          <p:cNvGrpSpPr/>
          <p:nvPr/>
        </p:nvGrpSpPr>
        <p:grpSpPr>
          <a:xfrm>
            <a:off x="8172005" y="1409700"/>
            <a:ext cx="6827520" cy="6827521"/>
            <a:chOff x="5730240" y="1729740"/>
            <a:chExt cx="6827520" cy="6827521"/>
          </a:xfrm>
        </p:grpSpPr>
        <p:sp>
          <p:nvSpPr>
            <p:cNvPr id="26" name="Freeform: Shape 25">
              <a:extLst>
                <a:ext uri="{FF2B5EF4-FFF2-40B4-BE49-F238E27FC236}">
                  <a16:creationId xmlns:a16="http://schemas.microsoft.com/office/drawing/2014/main" id="{84030783-A63C-C273-6002-FCB5EF7C5D4E}"/>
                </a:ext>
              </a:extLst>
            </p:cNvPr>
            <p:cNvSpPr/>
            <p:nvPr/>
          </p:nvSpPr>
          <p:spPr>
            <a:xfrm>
              <a:off x="9144001" y="1729740"/>
              <a:ext cx="2956403" cy="2319228"/>
            </a:xfrm>
            <a:custGeom>
              <a:avLst/>
              <a:gdLst>
                <a:gd name="connsiteX0" fmla="*/ 0 w 2956403"/>
                <a:gd name="connsiteY0" fmla="*/ 0 h 2319228"/>
                <a:gd name="connsiteX1" fmla="*/ 2956403 w 2956403"/>
                <a:gd name="connsiteY1" fmla="*/ 1706880 h 2319228"/>
                <a:gd name="connsiteX2" fmla="*/ 1895786 w 2956403"/>
                <a:gd name="connsiteY2" fmla="*/ 2319228 h 2319228"/>
                <a:gd name="connsiteX3" fmla="*/ 1816604 w 2956403"/>
                <a:gd name="connsiteY3" fmla="*/ 2188891 h 2319228"/>
                <a:gd name="connsiteX4" fmla="*/ 0 w 2956403"/>
                <a:gd name="connsiteY4" fmla="*/ 1223010 h 23192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6403" h="2319228">
                  <a:moveTo>
                    <a:pt x="0" y="0"/>
                  </a:moveTo>
                  <a:cubicBezTo>
                    <a:pt x="1219619" y="0"/>
                    <a:pt x="2346593" y="650659"/>
                    <a:pt x="2956403" y="1706880"/>
                  </a:cubicBezTo>
                  <a:lnTo>
                    <a:pt x="1895786" y="2319228"/>
                  </a:lnTo>
                  <a:lnTo>
                    <a:pt x="1816604" y="2188891"/>
                  </a:lnTo>
                  <a:cubicBezTo>
                    <a:pt x="1422911" y="1606148"/>
                    <a:pt x="756199" y="1223010"/>
                    <a:pt x="0" y="1223010"/>
                  </a:cubicBezTo>
                  <a:close/>
                </a:path>
              </a:pathLst>
            </a:custGeom>
            <a:solidFill>
              <a:schemeClr val="accent6">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6923" tIns="811530" rIns="1429257" bIns="4712970" numCol="1" spcCol="1270" anchor="ctr" anchorCtr="0">
              <a:noAutofit/>
            </a:bodyPr>
            <a:lstStyle>
              <a:defPPr>
                <a:defRPr lang="en-US"/>
              </a:defPPr>
              <a:lvl1pPr marL="0" algn="l" defTabSz="914400" rtl="0" eaLnBrk="1" latinLnBrk="0" hangingPunct="1">
                <a:defRPr sz="1800" kern="1200">
                  <a:solidFill>
                    <a:srgbClr val="FFFFFF"/>
                  </a:solidFill>
                  <a:latin typeface="Calibri"/>
                  <a:ea typeface="+mn-ea"/>
                  <a:cs typeface="+mn-cs"/>
                </a:defRPr>
              </a:lvl1pPr>
              <a:lvl2pPr marL="457200" algn="l" defTabSz="914400" rtl="0" eaLnBrk="1" latinLnBrk="0" hangingPunct="1">
                <a:defRPr sz="1800" kern="1200">
                  <a:solidFill>
                    <a:srgbClr val="FFFFFF"/>
                  </a:solidFill>
                  <a:latin typeface="Calibri"/>
                  <a:ea typeface="+mn-ea"/>
                  <a:cs typeface="+mn-cs"/>
                </a:defRPr>
              </a:lvl2pPr>
              <a:lvl3pPr marL="914400" algn="l" defTabSz="914400" rtl="0" eaLnBrk="1" latinLnBrk="0" hangingPunct="1">
                <a:defRPr sz="1800" kern="1200">
                  <a:solidFill>
                    <a:srgbClr val="FFFFFF"/>
                  </a:solidFill>
                  <a:latin typeface="Calibri"/>
                  <a:ea typeface="+mn-ea"/>
                  <a:cs typeface="+mn-cs"/>
                </a:defRPr>
              </a:lvl3pPr>
              <a:lvl4pPr marL="1371600" algn="l" defTabSz="914400" rtl="0" eaLnBrk="1" latinLnBrk="0" hangingPunct="1">
                <a:defRPr sz="1800" kern="1200">
                  <a:solidFill>
                    <a:srgbClr val="FFFFFF"/>
                  </a:solidFill>
                  <a:latin typeface="Calibri"/>
                  <a:ea typeface="+mn-ea"/>
                  <a:cs typeface="+mn-cs"/>
                </a:defRPr>
              </a:lvl4pPr>
              <a:lvl5pPr marL="1828800" algn="l" defTabSz="914400" rtl="0" eaLnBrk="1" latinLnBrk="0" hangingPunct="1">
                <a:defRPr sz="1800" kern="1200">
                  <a:solidFill>
                    <a:srgbClr val="FFFFFF"/>
                  </a:solidFill>
                  <a:latin typeface="Calibri"/>
                  <a:ea typeface="+mn-ea"/>
                  <a:cs typeface="+mn-cs"/>
                </a:defRPr>
              </a:lvl5pPr>
              <a:lvl6pPr marL="2286000" algn="l" defTabSz="914400" rtl="0" eaLnBrk="1" latinLnBrk="0" hangingPunct="1">
                <a:defRPr sz="1800" kern="1200">
                  <a:solidFill>
                    <a:srgbClr val="FFFFFF"/>
                  </a:solidFill>
                  <a:latin typeface="Calibri"/>
                  <a:ea typeface="+mn-ea"/>
                  <a:cs typeface="+mn-cs"/>
                </a:defRPr>
              </a:lvl6pPr>
              <a:lvl7pPr marL="2743200" algn="l" defTabSz="914400" rtl="0" eaLnBrk="1" latinLnBrk="0" hangingPunct="1">
                <a:defRPr sz="1800" kern="1200">
                  <a:solidFill>
                    <a:srgbClr val="FFFFFF"/>
                  </a:solidFill>
                  <a:latin typeface="Calibri"/>
                  <a:ea typeface="+mn-ea"/>
                  <a:cs typeface="+mn-cs"/>
                </a:defRPr>
              </a:lvl7pPr>
              <a:lvl8pPr marL="3200400" algn="l" defTabSz="914400" rtl="0" eaLnBrk="1" latinLnBrk="0" hangingPunct="1">
                <a:defRPr sz="1800" kern="1200">
                  <a:solidFill>
                    <a:srgbClr val="FFFFFF"/>
                  </a:solidFill>
                  <a:latin typeface="Calibri"/>
                  <a:ea typeface="+mn-ea"/>
                  <a:cs typeface="+mn-cs"/>
                </a:defRPr>
              </a:lvl8pPr>
              <a:lvl9pPr marL="3657600" algn="l" defTabSz="914400" rtl="0" eaLnBrk="1" latinLnBrk="0" hangingPunct="1">
                <a:defRPr sz="1800" kern="1200">
                  <a:solidFill>
                    <a:srgbClr val="FFFFFF"/>
                  </a:solidFill>
                  <a:latin typeface="Calibri"/>
                  <a:ea typeface="+mn-ea"/>
                  <a:cs typeface="+mn-cs"/>
                </a:defRPr>
              </a:lvl9pPr>
            </a:lstStyle>
            <a:p>
              <a:pPr marL="0" lvl="0" indent="0" algn="ctr" defTabSz="2800350">
                <a:lnSpc>
                  <a:spcPct val="90000"/>
                </a:lnSpc>
                <a:spcBef>
                  <a:spcPct val="0"/>
                </a:spcBef>
                <a:spcAft>
                  <a:spcPct val="35000"/>
                </a:spcAft>
                <a:buNone/>
              </a:pPr>
              <a:endParaRPr lang="en-US" sz="6300" kern="1200">
                <a:effectLst>
                  <a:outerShdw blurRad="38100" dist="38100" dir="2700000" algn="tl">
                    <a:srgbClr val="000000">
                      <a:alpha val="43137"/>
                    </a:srgbClr>
                  </a:outerShdw>
                </a:effectLst>
              </a:endParaRPr>
            </a:p>
          </p:txBody>
        </p:sp>
        <p:sp>
          <p:nvSpPr>
            <p:cNvPr id="28" name="Freeform: Shape 27">
              <a:extLst>
                <a:ext uri="{FF2B5EF4-FFF2-40B4-BE49-F238E27FC236}">
                  <a16:creationId xmlns:a16="http://schemas.microsoft.com/office/drawing/2014/main" id="{1FF2FC16-A63A-94CB-56B7-A2F9B7B8FEE1}"/>
                </a:ext>
              </a:extLst>
            </p:cNvPr>
            <p:cNvSpPr/>
            <p:nvPr/>
          </p:nvSpPr>
          <p:spPr>
            <a:xfrm>
              <a:off x="11039787" y="3436620"/>
              <a:ext cx="1517973" cy="3413760"/>
            </a:xfrm>
            <a:custGeom>
              <a:avLst/>
              <a:gdLst>
                <a:gd name="connsiteX0" fmla="*/ 1060617 w 1517973"/>
                <a:gd name="connsiteY0" fmla="*/ 0 h 3413760"/>
                <a:gd name="connsiteX1" fmla="*/ 1060617 w 1517973"/>
                <a:gd name="connsiteY1" fmla="*/ 3413760 h 3413760"/>
                <a:gd name="connsiteX2" fmla="*/ 0 w 1517973"/>
                <a:gd name="connsiteY2" fmla="*/ 2801413 h 3413760"/>
                <a:gd name="connsiteX3" fmla="*/ 30552 w 1517973"/>
                <a:gd name="connsiteY3" fmla="*/ 2751122 h 3413760"/>
                <a:gd name="connsiteX4" fmla="*/ 294964 w 1517973"/>
                <a:gd name="connsiteY4" fmla="*/ 1706880 h 3413760"/>
                <a:gd name="connsiteX5" fmla="*/ 30552 w 1517973"/>
                <a:gd name="connsiteY5" fmla="*/ 662639 h 3413760"/>
                <a:gd name="connsiteX6" fmla="*/ 0 w 1517973"/>
                <a:gd name="connsiteY6" fmla="*/ 612348 h 3413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17973" h="3413760">
                  <a:moveTo>
                    <a:pt x="1060617" y="0"/>
                  </a:moveTo>
                  <a:cubicBezTo>
                    <a:pt x="1670426" y="1056221"/>
                    <a:pt x="1670426" y="2357539"/>
                    <a:pt x="1060617" y="3413760"/>
                  </a:cubicBezTo>
                  <a:lnTo>
                    <a:pt x="0" y="2801413"/>
                  </a:lnTo>
                  <a:lnTo>
                    <a:pt x="30552" y="2751122"/>
                  </a:lnTo>
                  <a:cubicBezTo>
                    <a:pt x="199180" y="2440707"/>
                    <a:pt x="294964" y="2084980"/>
                    <a:pt x="294964" y="1706880"/>
                  </a:cubicBezTo>
                  <a:cubicBezTo>
                    <a:pt x="294964" y="1328781"/>
                    <a:pt x="199180" y="973053"/>
                    <a:pt x="30552" y="662639"/>
                  </a:cubicBezTo>
                  <a:lnTo>
                    <a:pt x="0" y="612348"/>
                  </a:lnTo>
                  <a:close/>
                </a:path>
              </a:pathLst>
            </a:custGeom>
            <a:solidFill>
              <a:srgbClr val="FFC00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56150" tIns="2805430" rIns="171958" bIns="2805430" numCol="1" spcCol="1270" anchor="ctr" anchorCtr="0">
              <a:noAutofit/>
            </a:bodyPr>
            <a:lstStyle>
              <a:defPPr>
                <a:defRPr lang="en-US"/>
              </a:defPPr>
              <a:lvl1pPr marL="0" algn="l" defTabSz="914400" rtl="0" eaLnBrk="1" latinLnBrk="0" hangingPunct="1">
                <a:defRPr sz="1800" kern="1200">
                  <a:solidFill>
                    <a:srgbClr val="FFFFFF"/>
                  </a:solidFill>
                  <a:latin typeface="Calibri"/>
                  <a:ea typeface="+mn-ea"/>
                  <a:cs typeface="+mn-cs"/>
                </a:defRPr>
              </a:lvl1pPr>
              <a:lvl2pPr marL="457200" algn="l" defTabSz="914400" rtl="0" eaLnBrk="1" latinLnBrk="0" hangingPunct="1">
                <a:defRPr sz="1800" kern="1200">
                  <a:solidFill>
                    <a:srgbClr val="FFFFFF"/>
                  </a:solidFill>
                  <a:latin typeface="Calibri"/>
                  <a:ea typeface="+mn-ea"/>
                  <a:cs typeface="+mn-cs"/>
                </a:defRPr>
              </a:lvl2pPr>
              <a:lvl3pPr marL="914400" algn="l" defTabSz="914400" rtl="0" eaLnBrk="1" latinLnBrk="0" hangingPunct="1">
                <a:defRPr sz="1800" kern="1200">
                  <a:solidFill>
                    <a:srgbClr val="FFFFFF"/>
                  </a:solidFill>
                  <a:latin typeface="Calibri"/>
                  <a:ea typeface="+mn-ea"/>
                  <a:cs typeface="+mn-cs"/>
                </a:defRPr>
              </a:lvl3pPr>
              <a:lvl4pPr marL="1371600" algn="l" defTabSz="914400" rtl="0" eaLnBrk="1" latinLnBrk="0" hangingPunct="1">
                <a:defRPr sz="1800" kern="1200">
                  <a:solidFill>
                    <a:srgbClr val="FFFFFF"/>
                  </a:solidFill>
                  <a:latin typeface="Calibri"/>
                  <a:ea typeface="+mn-ea"/>
                  <a:cs typeface="+mn-cs"/>
                </a:defRPr>
              </a:lvl4pPr>
              <a:lvl5pPr marL="1828800" algn="l" defTabSz="914400" rtl="0" eaLnBrk="1" latinLnBrk="0" hangingPunct="1">
                <a:defRPr sz="1800" kern="1200">
                  <a:solidFill>
                    <a:srgbClr val="FFFFFF"/>
                  </a:solidFill>
                  <a:latin typeface="Calibri"/>
                  <a:ea typeface="+mn-ea"/>
                  <a:cs typeface="+mn-cs"/>
                </a:defRPr>
              </a:lvl5pPr>
              <a:lvl6pPr marL="2286000" algn="l" defTabSz="914400" rtl="0" eaLnBrk="1" latinLnBrk="0" hangingPunct="1">
                <a:defRPr sz="1800" kern="1200">
                  <a:solidFill>
                    <a:srgbClr val="FFFFFF"/>
                  </a:solidFill>
                  <a:latin typeface="Calibri"/>
                  <a:ea typeface="+mn-ea"/>
                  <a:cs typeface="+mn-cs"/>
                </a:defRPr>
              </a:lvl6pPr>
              <a:lvl7pPr marL="2743200" algn="l" defTabSz="914400" rtl="0" eaLnBrk="1" latinLnBrk="0" hangingPunct="1">
                <a:defRPr sz="1800" kern="1200">
                  <a:solidFill>
                    <a:srgbClr val="FFFFFF"/>
                  </a:solidFill>
                  <a:latin typeface="Calibri"/>
                  <a:ea typeface="+mn-ea"/>
                  <a:cs typeface="+mn-cs"/>
                </a:defRPr>
              </a:lvl7pPr>
              <a:lvl8pPr marL="3200400" algn="l" defTabSz="914400" rtl="0" eaLnBrk="1" latinLnBrk="0" hangingPunct="1">
                <a:defRPr sz="1800" kern="1200">
                  <a:solidFill>
                    <a:srgbClr val="FFFFFF"/>
                  </a:solidFill>
                  <a:latin typeface="Calibri"/>
                  <a:ea typeface="+mn-ea"/>
                  <a:cs typeface="+mn-cs"/>
                </a:defRPr>
              </a:lvl8pPr>
              <a:lvl9pPr marL="3657600" algn="l" defTabSz="914400" rtl="0" eaLnBrk="1" latinLnBrk="0" hangingPunct="1">
                <a:defRPr sz="1800" kern="1200">
                  <a:solidFill>
                    <a:srgbClr val="FFFFFF"/>
                  </a:solidFill>
                  <a:latin typeface="Calibri"/>
                  <a:ea typeface="+mn-ea"/>
                  <a:cs typeface="+mn-cs"/>
                </a:defRPr>
              </a:lvl9pPr>
            </a:lstStyle>
            <a:p>
              <a:pPr marL="0" lvl="0" indent="0" algn="ctr" defTabSz="2889250">
                <a:lnSpc>
                  <a:spcPct val="90000"/>
                </a:lnSpc>
                <a:spcBef>
                  <a:spcPct val="0"/>
                </a:spcBef>
                <a:spcAft>
                  <a:spcPct val="35000"/>
                </a:spcAft>
                <a:buNone/>
              </a:pPr>
              <a:endParaRPr lang="en-US" sz="6500" kern="1200">
                <a:effectLst>
                  <a:outerShdw blurRad="38100" dist="38100" dir="2700000" algn="tl">
                    <a:srgbClr val="000000">
                      <a:alpha val="43137"/>
                    </a:srgbClr>
                  </a:outerShdw>
                </a:effectLst>
              </a:endParaRPr>
            </a:p>
          </p:txBody>
        </p:sp>
        <p:sp>
          <p:nvSpPr>
            <p:cNvPr id="30" name="Freeform: Shape 29">
              <a:extLst>
                <a:ext uri="{FF2B5EF4-FFF2-40B4-BE49-F238E27FC236}">
                  <a16:creationId xmlns:a16="http://schemas.microsoft.com/office/drawing/2014/main" id="{2D25D6B2-30CD-C98E-308E-18B4F1A6F33D}"/>
                </a:ext>
              </a:extLst>
            </p:cNvPr>
            <p:cNvSpPr/>
            <p:nvPr/>
          </p:nvSpPr>
          <p:spPr>
            <a:xfrm>
              <a:off x="9144001" y="6238034"/>
              <a:ext cx="2956403" cy="2319227"/>
            </a:xfrm>
            <a:custGeom>
              <a:avLst/>
              <a:gdLst>
                <a:gd name="connsiteX0" fmla="*/ 1895786 w 2956403"/>
                <a:gd name="connsiteY0" fmla="*/ 0 h 2319227"/>
                <a:gd name="connsiteX1" fmla="*/ 2956403 w 2956403"/>
                <a:gd name="connsiteY1" fmla="*/ 612347 h 2319227"/>
                <a:gd name="connsiteX2" fmla="*/ 0 w 2956403"/>
                <a:gd name="connsiteY2" fmla="*/ 2319227 h 2319227"/>
                <a:gd name="connsiteX3" fmla="*/ 0 w 2956403"/>
                <a:gd name="connsiteY3" fmla="*/ 1096217 h 2319227"/>
                <a:gd name="connsiteX4" fmla="*/ 1816604 w 2956403"/>
                <a:gd name="connsiteY4" fmla="*/ 130337 h 2319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6403" h="2319227">
                  <a:moveTo>
                    <a:pt x="1895786" y="0"/>
                  </a:moveTo>
                  <a:lnTo>
                    <a:pt x="2956403" y="612347"/>
                  </a:lnTo>
                  <a:cubicBezTo>
                    <a:pt x="2346594" y="1668568"/>
                    <a:pt x="1219619" y="2319227"/>
                    <a:pt x="0" y="2319227"/>
                  </a:cubicBezTo>
                  <a:lnTo>
                    <a:pt x="0" y="1096217"/>
                  </a:lnTo>
                  <a:cubicBezTo>
                    <a:pt x="756199" y="1096217"/>
                    <a:pt x="1422911" y="713080"/>
                    <a:pt x="1816604" y="130337"/>
                  </a:cubicBezTo>
                  <a:close/>
                </a:path>
              </a:pathLst>
            </a:custGeom>
            <a:solidFill>
              <a:srgbClr val="FFFF00"/>
            </a:solidFill>
            <a:effectLst>
              <a:outerShdw blurRad="152400" dist="317500" dir="5400000" sx="90000" sy="-19000" rotWithShape="0">
                <a:prstClr val="black">
                  <a:alpha val="15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6922" tIns="4712970" rIns="1429258" bIns="811530" numCol="1" spcCol="1270" anchor="ctr" anchorCtr="0">
              <a:noAutofit/>
            </a:bodyPr>
            <a:lstStyle>
              <a:defPPr>
                <a:defRPr lang="en-US"/>
              </a:defPPr>
              <a:lvl1pPr marL="0" algn="l" defTabSz="914400" rtl="0" eaLnBrk="1" latinLnBrk="0" hangingPunct="1">
                <a:defRPr sz="1800" kern="1200">
                  <a:solidFill>
                    <a:srgbClr val="FFFFFF"/>
                  </a:solidFill>
                  <a:latin typeface="Calibri"/>
                  <a:ea typeface="+mn-ea"/>
                  <a:cs typeface="+mn-cs"/>
                </a:defRPr>
              </a:lvl1pPr>
              <a:lvl2pPr marL="457200" algn="l" defTabSz="914400" rtl="0" eaLnBrk="1" latinLnBrk="0" hangingPunct="1">
                <a:defRPr sz="1800" kern="1200">
                  <a:solidFill>
                    <a:srgbClr val="FFFFFF"/>
                  </a:solidFill>
                  <a:latin typeface="Calibri"/>
                  <a:ea typeface="+mn-ea"/>
                  <a:cs typeface="+mn-cs"/>
                </a:defRPr>
              </a:lvl2pPr>
              <a:lvl3pPr marL="914400" algn="l" defTabSz="914400" rtl="0" eaLnBrk="1" latinLnBrk="0" hangingPunct="1">
                <a:defRPr sz="1800" kern="1200">
                  <a:solidFill>
                    <a:srgbClr val="FFFFFF"/>
                  </a:solidFill>
                  <a:latin typeface="Calibri"/>
                  <a:ea typeface="+mn-ea"/>
                  <a:cs typeface="+mn-cs"/>
                </a:defRPr>
              </a:lvl3pPr>
              <a:lvl4pPr marL="1371600" algn="l" defTabSz="914400" rtl="0" eaLnBrk="1" latinLnBrk="0" hangingPunct="1">
                <a:defRPr sz="1800" kern="1200">
                  <a:solidFill>
                    <a:srgbClr val="FFFFFF"/>
                  </a:solidFill>
                  <a:latin typeface="Calibri"/>
                  <a:ea typeface="+mn-ea"/>
                  <a:cs typeface="+mn-cs"/>
                </a:defRPr>
              </a:lvl4pPr>
              <a:lvl5pPr marL="1828800" algn="l" defTabSz="914400" rtl="0" eaLnBrk="1" latinLnBrk="0" hangingPunct="1">
                <a:defRPr sz="1800" kern="1200">
                  <a:solidFill>
                    <a:srgbClr val="FFFFFF"/>
                  </a:solidFill>
                  <a:latin typeface="Calibri"/>
                  <a:ea typeface="+mn-ea"/>
                  <a:cs typeface="+mn-cs"/>
                </a:defRPr>
              </a:lvl5pPr>
              <a:lvl6pPr marL="2286000" algn="l" defTabSz="914400" rtl="0" eaLnBrk="1" latinLnBrk="0" hangingPunct="1">
                <a:defRPr sz="1800" kern="1200">
                  <a:solidFill>
                    <a:srgbClr val="FFFFFF"/>
                  </a:solidFill>
                  <a:latin typeface="Calibri"/>
                  <a:ea typeface="+mn-ea"/>
                  <a:cs typeface="+mn-cs"/>
                </a:defRPr>
              </a:lvl6pPr>
              <a:lvl7pPr marL="2743200" algn="l" defTabSz="914400" rtl="0" eaLnBrk="1" latinLnBrk="0" hangingPunct="1">
                <a:defRPr sz="1800" kern="1200">
                  <a:solidFill>
                    <a:srgbClr val="FFFFFF"/>
                  </a:solidFill>
                  <a:latin typeface="Calibri"/>
                  <a:ea typeface="+mn-ea"/>
                  <a:cs typeface="+mn-cs"/>
                </a:defRPr>
              </a:lvl7pPr>
              <a:lvl8pPr marL="3200400" algn="l" defTabSz="914400" rtl="0" eaLnBrk="1" latinLnBrk="0" hangingPunct="1">
                <a:defRPr sz="1800" kern="1200">
                  <a:solidFill>
                    <a:srgbClr val="FFFFFF"/>
                  </a:solidFill>
                  <a:latin typeface="Calibri"/>
                  <a:ea typeface="+mn-ea"/>
                  <a:cs typeface="+mn-cs"/>
                </a:defRPr>
              </a:lvl8pPr>
              <a:lvl9pPr marL="3657600" algn="l" defTabSz="914400" rtl="0" eaLnBrk="1" latinLnBrk="0" hangingPunct="1">
                <a:defRPr sz="1800" kern="1200">
                  <a:solidFill>
                    <a:srgbClr val="FFFFFF"/>
                  </a:solidFill>
                  <a:latin typeface="Calibri"/>
                  <a:ea typeface="+mn-ea"/>
                  <a:cs typeface="+mn-cs"/>
                </a:defRPr>
              </a:lvl9pPr>
            </a:lstStyle>
            <a:p>
              <a:pPr marL="0" lvl="0" indent="0" algn="ctr" defTabSz="2800350">
                <a:lnSpc>
                  <a:spcPct val="90000"/>
                </a:lnSpc>
                <a:spcBef>
                  <a:spcPct val="0"/>
                </a:spcBef>
                <a:spcAft>
                  <a:spcPct val="35000"/>
                </a:spcAft>
                <a:buNone/>
              </a:pPr>
              <a:endParaRPr lang="en-US" sz="6300" kern="1200">
                <a:effectLst>
                  <a:outerShdw blurRad="38100" dist="38100" dir="2700000" algn="tl">
                    <a:srgbClr val="000000">
                      <a:alpha val="43137"/>
                    </a:srgbClr>
                  </a:outerShdw>
                </a:effectLst>
              </a:endParaRPr>
            </a:p>
          </p:txBody>
        </p:sp>
        <p:sp>
          <p:nvSpPr>
            <p:cNvPr id="32" name="Freeform: Shape 31">
              <a:extLst>
                <a:ext uri="{FF2B5EF4-FFF2-40B4-BE49-F238E27FC236}">
                  <a16:creationId xmlns:a16="http://schemas.microsoft.com/office/drawing/2014/main" id="{CF8BA565-42CB-F7BB-C88B-439B5378F2A2}"/>
                </a:ext>
              </a:extLst>
            </p:cNvPr>
            <p:cNvSpPr/>
            <p:nvPr/>
          </p:nvSpPr>
          <p:spPr>
            <a:xfrm>
              <a:off x="6187598" y="6238034"/>
              <a:ext cx="2956403" cy="2319227"/>
            </a:xfrm>
            <a:custGeom>
              <a:avLst/>
              <a:gdLst>
                <a:gd name="connsiteX0" fmla="*/ 1060617 w 2956403"/>
                <a:gd name="connsiteY0" fmla="*/ 0 h 2319227"/>
                <a:gd name="connsiteX1" fmla="*/ 1139799 w 2956403"/>
                <a:gd name="connsiteY1" fmla="*/ 130337 h 2319227"/>
                <a:gd name="connsiteX2" fmla="*/ 2956403 w 2956403"/>
                <a:gd name="connsiteY2" fmla="*/ 1096217 h 2319227"/>
                <a:gd name="connsiteX3" fmla="*/ 2956403 w 2956403"/>
                <a:gd name="connsiteY3" fmla="*/ 2319227 h 2319227"/>
                <a:gd name="connsiteX4" fmla="*/ 0 w 2956403"/>
                <a:gd name="connsiteY4" fmla="*/ 612347 h 2319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6403" h="2319227">
                  <a:moveTo>
                    <a:pt x="1060617" y="0"/>
                  </a:moveTo>
                  <a:lnTo>
                    <a:pt x="1139799" y="130337"/>
                  </a:lnTo>
                  <a:cubicBezTo>
                    <a:pt x="1533493" y="713080"/>
                    <a:pt x="2200205" y="1096217"/>
                    <a:pt x="2956403" y="1096217"/>
                  </a:cubicBezTo>
                  <a:lnTo>
                    <a:pt x="2956403" y="2319227"/>
                  </a:lnTo>
                  <a:cubicBezTo>
                    <a:pt x="1736784" y="2319227"/>
                    <a:pt x="609810" y="1668568"/>
                    <a:pt x="0" y="612347"/>
                  </a:cubicBezTo>
                  <a:close/>
                </a:path>
              </a:pathLst>
            </a:custGeom>
            <a:effectLst>
              <a:outerShdw blurRad="152400" dist="317500" dir="5400000" sx="90000" sy="-19000" rotWithShape="0">
                <a:prstClr val="black">
                  <a:alpha val="15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31798" tIns="4715510" rIns="3569462" bIns="814070" numCol="1" spcCol="1270" anchor="ctr" anchorCtr="0">
              <a:noAutofit/>
            </a:bodyPr>
            <a:lstStyle>
              <a:defPPr>
                <a:defRPr lang="en-US"/>
              </a:defPPr>
              <a:lvl1pPr marL="0" algn="l" defTabSz="914400" rtl="0" eaLnBrk="1" latinLnBrk="0" hangingPunct="1">
                <a:defRPr sz="1800" kern="1200">
                  <a:solidFill>
                    <a:srgbClr val="FFFFFF"/>
                  </a:solidFill>
                  <a:latin typeface="Calibri"/>
                  <a:ea typeface="+mn-ea"/>
                  <a:cs typeface="+mn-cs"/>
                </a:defRPr>
              </a:lvl1pPr>
              <a:lvl2pPr marL="457200" algn="l" defTabSz="914400" rtl="0" eaLnBrk="1" latinLnBrk="0" hangingPunct="1">
                <a:defRPr sz="1800" kern="1200">
                  <a:solidFill>
                    <a:srgbClr val="FFFFFF"/>
                  </a:solidFill>
                  <a:latin typeface="Calibri"/>
                  <a:ea typeface="+mn-ea"/>
                  <a:cs typeface="+mn-cs"/>
                </a:defRPr>
              </a:lvl2pPr>
              <a:lvl3pPr marL="914400" algn="l" defTabSz="914400" rtl="0" eaLnBrk="1" latinLnBrk="0" hangingPunct="1">
                <a:defRPr sz="1800" kern="1200">
                  <a:solidFill>
                    <a:srgbClr val="FFFFFF"/>
                  </a:solidFill>
                  <a:latin typeface="Calibri"/>
                  <a:ea typeface="+mn-ea"/>
                  <a:cs typeface="+mn-cs"/>
                </a:defRPr>
              </a:lvl3pPr>
              <a:lvl4pPr marL="1371600" algn="l" defTabSz="914400" rtl="0" eaLnBrk="1" latinLnBrk="0" hangingPunct="1">
                <a:defRPr sz="1800" kern="1200">
                  <a:solidFill>
                    <a:srgbClr val="FFFFFF"/>
                  </a:solidFill>
                  <a:latin typeface="Calibri"/>
                  <a:ea typeface="+mn-ea"/>
                  <a:cs typeface="+mn-cs"/>
                </a:defRPr>
              </a:lvl4pPr>
              <a:lvl5pPr marL="1828800" algn="l" defTabSz="914400" rtl="0" eaLnBrk="1" latinLnBrk="0" hangingPunct="1">
                <a:defRPr sz="1800" kern="1200">
                  <a:solidFill>
                    <a:srgbClr val="FFFFFF"/>
                  </a:solidFill>
                  <a:latin typeface="Calibri"/>
                  <a:ea typeface="+mn-ea"/>
                  <a:cs typeface="+mn-cs"/>
                </a:defRPr>
              </a:lvl5pPr>
              <a:lvl6pPr marL="2286000" algn="l" defTabSz="914400" rtl="0" eaLnBrk="1" latinLnBrk="0" hangingPunct="1">
                <a:defRPr sz="1800" kern="1200">
                  <a:solidFill>
                    <a:srgbClr val="FFFFFF"/>
                  </a:solidFill>
                  <a:latin typeface="Calibri"/>
                  <a:ea typeface="+mn-ea"/>
                  <a:cs typeface="+mn-cs"/>
                </a:defRPr>
              </a:lvl6pPr>
              <a:lvl7pPr marL="2743200" algn="l" defTabSz="914400" rtl="0" eaLnBrk="1" latinLnBrk="0" hangingPunct="1">
                <a:defRPr sz="1800" kern="1200">
                  <a:solidFill>
                    <a:srgbClr val="FFFFFF"/>
                  </a:solidFill>
                  <a:latin typeface="Calibri"/>
                  <a:ea typeface="+mn-ea"/>
                  <a:cs typeface="+mn-cs"/>
                </a:defRPr>
              </a:lvl7pPr>
              <a:lvl8pPr marL="3200400" algn="l" defTabSz="914400" rtl="0" eaLnBrk="1" latinLnBrk="0" hangingPunct="1">
                <a:defRPr sz="1800" kern="1200">
                  <a:solidFill>
                    <a:srgbClr val="FFFFFF"/>
                  </a:solidFill>
                  <a:latin typeface="Calibri"/>
                  <a:ea typeface="+mn-ea"/>
                  <a:cs typeface="+mn-cs"/>
                </a:defRPr>
              </a:lvl8pPr>
              <a:lvl9pPr marL="3657600" algn="l" defTabSz="914400" rtl="0" eaLnBrk="1" latinLnBrk="0" hangingPunct="1">
                <a:defRPr sz="1800" kern="1200">
                  <a:solidFill>
                    <a:srgbClr val="FFFFFF"/>
                  </a:solidFill>
                  <a:latin typeface="Calibri"/>
                  <a:ea typeface="+mn-ea"/>
                  <a:cs typeface="+mn-cs"/>
                </a:defRPr>
              </a:lvl9pPr>
            </a:lstStyle>
            <a:p>
              <a:pPr marL="0" lvl="0" indent="0" algn="ctr" defTabSz="2889250">
                <a:lnSpc>
                  <a:spcPct val="90000"/>
                </a:lnSpc>
                <a:spcBef>
                  <a:spcPct val="0"/>
                </a:spcBef>
                <a:spcAft>
                  <a:spcPct val="35000"/>
                </a:spcAft>
                <a:buNone/>
              </a:pPr>
              <a:endParaRPr lang="en-US" sz="6500" kern="1200">
                <a:effectLst>
                  <a:outerShdw blurRad="38100" dist="38100" dir="2700000" algn="tl">
                    <a:srgbClr val="000000">
                      <a:alpha val="43137"/>
                    </a:srgbClr>
                  </a:outerShdw>
                </a:effectLst>
              </a:endParaRPr>
            </a:p>
          </p:txBody>
        </p:sp>
        <p:sp>
          <p:nvSpPr>
            <p:cNvPr id="36" name="Freeform: Shape 35">
              <a:extLst>
                <a:ext uri="{FF2B5EF4-FFF2-40B4-BE49-F238E27FC236}">
                  <a16:creationId xmlns:a16="http://schemas.microsoft.com/office/drawing/2014/main" id="{23C84B81-90F5-DC04-61DF-48A47C364136}"/>
                </a:ext>
              </a:extLst>
            </p:cNvPr>
            <p:cNvSpPr/>
            <p:nvPr/>
          </p:nvSpPr>
          <p:spPr>
            <a:xfrm>
              <a:off x="5730240" y="3436620"/>
              <a:ext cx="1517974" cy="3413760"/>
            </a:xfrm>
            <a:custGeom>
              <a:avLst/>
              <a:gdLst>
                <a:gd name="connsiteX0" fmla="*/ 457357 w 1517974"/>
                <a:gd name="connsiteY0" fmla="*/ 0 h 3413760"/>
                <a:gd name="connsiteX1" fmla="*/ 1517974 w 1517974"/>
                <a:gd name="connsiteY1" fmla="*/ 612348 h 3413760"/>
                <a:gd name="connsiteX2" fmla="*/ 1487422 w 1517974"/>
                <a:gd name="connsiteY2" fmla="*/ 662639 h 3413760"/>
                <a:gd name="connsiteX3" fmla="*/ 1223010 w 1517974"/>
                <a:gd name="connsiteY3" fmla="*/ 1706880 h 3413760"/>
                <a:gd name="connsiteX4" fmla="*/ 1487422 w 1517974"/>
                <a:gd name="connsiteY4" fmla="*/ 2751122 h 3413760"/>
                <a:gd name="connsiteX5" fmla="*/ 1517974 w 1517974"/>
                <a:gd name="connsiteY5" fmla="*/ 2801413 h 3413760"/>
                <a:gd name="connsiteX6" fmla="*/ 457357 w 1517974"/>
                <a:gd name="connsiteY6" fmla="*/ 3413760 h 3413760"/>
                <a:gd name="connsiteX7" fmla="*/ 457357 w 1517974"/>
                <a:gd name="connsiteY7" fmla="*/ 0 h 3413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17974" h="3413760">
                  <a:moveTo>
                    <a:pt x="457357" y="0"/>
                  </a:moveTo>
                  <a:lnTo>
                    <a:pt x="1517974" y="612348"/>
                  </a:lnTo>
                  <a:lnTo>
                    <a:pt x="1487422" y="662639"/>
                  </a:lnTo>
                  <a:cubicBezTo>
                    <a:pt x="1318795" y="973053"/>
                    <a:pt x="1223010" y="1328781"/>
                    <a:pt x="1223010" y="1706880"/>
                  </a:cubicBezTo>
                  <a:cubicBezTo>
                    <a:pt x="1223010" y="2084980"/>
                    <a:pt x="1318795" y="2440707"/>
                    <a:pt x="1487422" y="2751122"/>
                  </a:cubicBezTo>
                  <a:lnTo>
                    <a:pt x="1517974" y="2801413"/>
                  </a:lnTo>
                  <a:lnTo>
                    <a:pt x="457357" y="3413760"/>
                  </a:lnTo>
                  <a:cubicBezTo>
                    <a:pt x="-152452" y="2357539"/>
                    <a:pt x="-152452" y="1056221"/>
                    <a:pt x="457357" y="0"/>
                  </a:cubicBezTo>
                  <a:close/>
                </a:path>
              </a:pathLst>
            </a:custGeom>
            <a:solidFill>
              <a:schemeClr val="accent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8214" tIns="2805430" rIns="4739894" bIns="2805430" numCol="1" spcCol="1270" anchor="ctr" anchorCtr="0">
              <a:noAutofit/>
            </a:bodyPr>
            <a:lstStyle>
              <a:defPPr>
                <a:defRPr lang="en-US"/>
              </a:defPPr>
              <a:lvl1pPr marL="0" algn="l" defTabSz="914400" rtl="0" eaLnBrk="1" latinLnBrk="0" hangingPunct="1">
                <a:defRPr sz="1800" kern="1200">
                  <a:solidFill>
                    <a:srgbClr val="FFFFFF"/>
                  </a:solidFill>
                  <a:latin typeface="Calibri"/>
                  <a:ea typeface="+mn-ea"/>
                  <a:cs typeface="+mn-cs"/>
                </a:defRPr>
              </a:lvl1pPr>
              <a:lvl2pPr marL="457200" algn="l" defTabSz="914400" rtl="0" eaLnBrk="1" latinLnBrk="0" hangingPunct="1">
                <a:defRPr sz="1800" kern="1200">
                  <a:solidFill>
                    <a:srgbClr val="FFFFFF"/>
                  </a:solidFill>
                  <a:latin typeface="Calibri"/>
                  <a:ea typeface="+mn-ea"/>
                  <a:cs typeface="+mn-cs"/>
                </a:defRPr>
              </a:lvl2pPr>
              <a:lvl3pPr marL="914400" algn="l" defTabSz="914400" rtl="0" eaLnBrk="1" latinLnBrk="0" hangingPunct="1">
                <a:defRPr sz="1800" kern="1200">
                  <a:solidFill>
                    <a:srgbClr val="FFFFFF"/>
                  </a:solidFill>
                  <a:latin typeface="Calibri"/>
                  <a:ea typeface="+mn-ea"/>
                  <a:cs typeface="+mn-cs"/>
                </a:defRPr>
              </a:lvl3pPr>
              <a:lvl4pPr marL="1371600" algn="l" defTabSz="914400" rtl="0" eaLnBrk="1" latinLnBrk="0" hangingPunct="1">
                <a:defRPr sz="1800" kern="1200">
                  <a:solidFill>
                    <a:srgbClr val="FFFFFF"/>
                  </a:solidFill>
                  <a:latin typeface="Calibri"/>
                  <a:ea typeface="+mn-ea"/>
                  <a:cs typeface="+mn-cs"/>
                </a:defRPr>
              </a:lvl4pPr>
              <a:lvl5pPr marL="1828800" algn="l" defTabSz="914400" rtl="0" eaLnBrk="1" latinLnBrk="0" hangingPunct="1">
                <a:defRPr sz="1800" kern="1200">
                  <a:solidFill>
                    <a:srgbClr val="FFFFFF"/>
                  </a:solidFill>
                  <a:latin typeface="Calibri"/>
                  <a:ea typeface="+mn-ea"/>
                  <a:cs typeface="+mn-cs"/>
                </a:defRPr>
              </a:lvl5pPr>
              <a:lvl6pPr marL="2286000" algn="l" defTabSz="914400" rtl="0" eaLnBrk="1" latinLnBrk="0" hangingPunct="1">
                <a:defRPr sz="1800" kern="1200">
                  <a:solidFill>
                    <a:srgbClr val="FFFFFF"/>
                  </a:solidFill>
                  <a:latin typeface="Calibri"/>
                  <a:ea typeface="+mn-ea"/>
                  <a:cs typeface="+mn-cs"/>
                </a:defRPr>
              </a:lvl6pPr>
              <a:lvl7pPr marL="2743200" algn="l" defTabSz="914400" rtl="0" eaLnBrk="1" latinLnBrk="0" hangingPunct="1">
                <a:defRPr sz="1800" kern="1200">
                  <a:solidFill>
                    <a:srgbClr val="FFFFFF"/>
                  </a:solidFill>
                  <a:latin typeface="Calibri"/>
                  <a:ea typeface="+mn-ea"/>
                  <a:cs typeface="+mn-cs"/>
                </a:defRPr>
              </a:lvl7pPr>
              <a:lvl8pPr marL="3200400" algn="l" defTabSz="914400" rtl="0" eaLnBrk="1" latinLnBrk="0" hangingPunct="1">
                <a:defRPr sz="1800" kern="1200">
                  <a:solidFill>
                    <a:srgbClr val="FFFFFF"/>
                  </a:solidFill>
                  <a:latin typeface="Calibri"/>
                  <a:ea typeface="+mn-ea"/>
                  <a:cs typeface="+mn-cs"/>
                </a:defRPr>
              </a:lvl8pPr>
              <a:lvl9pPr marL="3657600" algn="l" defTabSz="914400" rtl="0" eaLnBrk="1" latinLnBrk="0" hangingPunct="1">
                <a:defRPr sz="1800" kern="1200">
                  <a:solidFill>
                    <a:srgbClr val="FFFFFF"/>
                  </a:solidFill>
                  <a:latin typeface="Calibri"/>
                  <a:ea typeface="+mn-ea"/>
                  <a:cs typeface="+mn-cs"/>
                </a:defRPr>
              </a:lvl9pPr>
            </a:lstStyle>
            <a:p>
              <a:pPr marL="0" lvl="0" indent="0" algn="ctr" defTabSz="2889250">
                <a:lnSpc>
                  <a:spcPct val="90000"/>
                </a:lnSpc>
                <a:spcBef>
                  <a:spcPct val="0"/>
                </a:spcBef>
                <a:spcAft>
                  <a:spcPct val="35000"/>
                </a:spcAft>
                <a:buNone/>
              </a:pPr>
              <a:endParaRPr lang="en-US" sz="6500" kern="1200">
                <a:effectLst>
                  <a:outerShdw blurRad="38100" dist="38100" dir="2700000" algn="tl">
                    <a:srgbClr val="000000">
                      <a:alpha val="43137"/>
                    </a:srgbClr>
                  </a:outerShdw>
                </a:effectLst>
              </a:endParaRPr>
            </a:p>
          </p:txBody>
        </p:sp>
        <p:sp>
          <p:nvSpPr>
            <p:cNvPr id="34" name="Freeform: Shape 33">
              <a:extLst>
                <a:ext uri="{FF2B5EF4-FFF2-40B4-BE49-F238E27FC236}">
                  <a16:creationId xmlns:a16="http://schemas.microsoft.com/office/drawing/2014/main" id="{6E13D336-0C0C-064F-ABD9-433779CD41EE}"/>
                </a:ext>
              </a:extLst>
            </p:cNvPr>
            <p:cNvSpPr/>
            <p:nvPr/>
          </p:nvSpPr>
          <p:spPr>
            <a:xfrm>
              <a:off x="6187598" y="1729740"/>
              <a:ext cx="2956403" cy="2299849"/>
            </a:xfrm>
            <a:custGeom>
              <a:avLst/>
              <a:gdLst>
                <a:gd name="connsiteX0" fmla="*/ 2956403 w 2956403"/>
                <a:gd name="connsiteY0" fmla="*/ 0 h 2319228"/>
                <a:gd name="connsiteX1" fmla="*/ 2956403 w 2956403"/>
                <a:gd name="connsiteY1" fmla="*/ 1223010 h 2319228"/>
                <a:gd name="connsiteX2" fmla="*/ 1139799 w 2956403"/>
                <a:gd name="connsiteY2" fmla="*/ 2188891 h 2319228"/>
                <a:gd name="connsiteX3" fmla="*/ 1060617 w 2956403"/>
                <a:gd name="connsiteY3" fmla="*/ 2319228 h 2319228"/>
                <a:gd name="connsiteX4" fmla="*/ 0 w 2956403"/>
                <a:gd name="connsiteY4" fmla="*/ 1706880 h 2319228"/>
                <a:gd name="connsiteX5" fmla="*/ 2956403 w 2956403"/>
                <a:gd name="connsiteY5" fmla="*/ 0 h 2319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56403" h="2319228">
                  <a:moveTo>
                    <a:pt x="2956403" y="0"/>
                  </a:moveTo>
                  <a:lnTo>
                    <a:pt x="2956403" y="1223010"/>
                  </a:lnTo>
                  <a:cubicBezTo>
                    <a:pt x="2200205" y="1223010"/>
                    <a:pt x="1533493" y="1606148"/>
                    <a:pt x="1139799" y="2188891"/>
                  </a:cubicBezTo>
                  <a:lnTo>
                    <a:pt x="1060617" y="2319228"/>
                  </a:lnTo>
                  <a:lnTo>
                    <a:pt x="0" y="1706880"/>
                  </a:lnTo>
                  <a:cubicBezTo>
                    <a:pt x="609809" y="650659"/>
                    <a:pt x="1736784" y="0"/>
                    <a:pt x="2956403" y="0"/>
                  </a:cubicBezTo>
                  <a:close/>
                </a:path>
              </a:pathLst>
            </a:custGeom>
            <a:solidFill>
              <a:srgbClr val="00B05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31798" tIns="814070" rIns="3569462" bIns="4715510" numCol="1" spcCol="1270" anchor="ctr" anchorCtr="0">
              <a:noAutofit/>
            </a:bodyPr>
            <a:lstStyle>
              <a:defPPr>
                <a:defRPr lang="en-US"/>
              </a:defPPr>
              <a:lvl1pPr marL="0" algn="l" defTabSz="914400" rtl="0" eaLnBrk="1" latinLnBrk="0" hangingPunct="1">
                <a:defRPr sz="1800" kern="1200">
                  <a:solidFill>
                    <a:srgbClr val="FFFFFF"/>
                  </a:solidFill>
                  <a:latin typeface="Calibri"/>
                  <a:ea typeface="+mn-ea"/>
                  <a:cs typeface="+mn-cs"/>
                </a:defRPr>
              </a:lvl1pPr>
              <a:lvl2pPr marL="457200" algn="l" defTabSz="914400" rtl="0" eaLnBrk="1" latinLnBrk="0" hangingPunct="1">
                <a:defRPr sz="1800" kern="1200">
                  <a:solidFill>
                    <a:srgbClr val="FFFFFF"/>
                  </a:solidFill>
                  <a:latin typeface="Calibri"/>
                  <a:ea typeface="+mn-ea"/>
                  <a:cs typeface="+mn-cs"/>
                </a:defRPr>
              </a:lvl2pPr>
              <a:lvl3pPr marL="914400" algn="l" defTabSz="914400" rtl="0" eaLnBrk="1" latinLnBrk="0" hangingPunct="1">
                <a:defRPr sz="1800" kern="1200">
                  <a:solidFill>
                    <a:srgbClr val="FFFFFF"/>
                  </a:solidFill>
                  <a:latin typeface="Calibri"/>
                  <a:ea typeface="+mn-ea"/>
                  <a:cs typeface="+mn-cs"/>
                </a:defRPr>
              </a:lvl3pPr>
              <a:lvl4pPr marL="1371600" algn="l" defTabSz="914400" rtl="0" eaLnBrk="1" latinLnBrk="0" hangingPunct="1">
                <a:defRPr sz="1800" kern="1200">
                  <a:solidFill>
                    <a:srgbClr val="FFFFFF"/>
                  </a:solidFill>
                  <a:latin typeface="Calibri"/>
                  <a:ea typeface="+mn-ea"/>
                  <a:cs typeface="+mn-cs"/>
                </a:defRPr>
              </a:lvl4pPr>
              <a:lvl5pPr marL="1828800" algn="l" defTabSz="914400" rtl="0" eaLnBrk="1" latinLnBrk="0" hangingPunct="1">
                <a:defRPr sz="1800" kern="1200">
                  <a:solidFill>
                    <a:srgbClr val="FFFFFF"/>
                  </a:solidFill>
                  <a:latin typeface="Calibri"/>
                  <a:ea typeface="+mn-ea"/>
                  <a:cs typeface="+mn-cs"/>
                </a:defRPr>
              </a:lvl5pPr>
              <a:lvl6pPr marL="2286000" algn="l" defTabSz="914400" rtl="0" eaLnBrk="1" latinLnBrk="0" hangingPunct="1">
                <a:defRPr sz="1800" kern="1200">
                  <a:solidFill>
                    <a:srgbClr val="FFFFFF"/>
                  </a:solidFill>
                  <a:latin typeface="Calibri"/>
                  <a:ea typeface="+mn-ea"/>
                  <a:cs typeface="+mn-cs"/>
                </a:defRPr>
              </a:lvl6pPr>
              <a:lvl7pPr marL="2743200" algn="l" defTabSz="914400" rtl="0" eaLnBrk="1" latinLnBrk="0" hangingPunct="1">
                <a:defRPr sz="1800" kern="1200">
                  <a:solidFill>
                    <a:srgbClr val="FFFFFF"/>
                  </a:solidFill>
                  <a:latin typeface="Calibri"/>
                  <a:ea typeface="+mn-ea"/>
                  <a:cs typeface="+mn-cs"/>
                </a:defRPr>
              </a:lvl7pPr>
              <a:lvl8pPr marL="3200400" algn="l" defTabSz="914400" rtl="0" eaLnBrk="1" latinLnBrk="0" hangingPunct="1">
                <a:defRPr sz="1800" kern="1200">
                  <a:solidFill>
                    <a:srgbClr val="FFFFFF"/>
                  </a:solidFill>
                  <a:latin typeface="Calibri"/>
                  <a:ea typeface="+mn-ea"/>
                  <a:cs typeface="+mn-cs"/>
                </a:defRPr>
              </a:lvl8pPr>
              <a:lvl9pPr marL="3657600" algn="l" defTabSz="914400" rtl="0" eaLnBrk="1" latinLnBrk="0" hangingPunct="1">
                <a:defRPr sz="1800" kern="1200">
                  <a:solidFill>
                    <a:srgbClr val="FFFFFF"/>
                  </a:solidFill>
                  <a:latin typeface="Calibri"/>
                  <a:ea typeface="+mn-ea"/>
                  <a:cs typeface="+mn-cs"/>
                </a:defRPr>
              </a:lvl9pPr>
            </a:lstStyle>
            <a:p>
              <a:pPr marL="0" lvl="0" indent="0" algn="ctr" defTabSz="2889250">
                <a:lnSpc>
                  <a:spcPct val="90000"/>
                </a:lnSpc>
                <a:spcBef>
                  <a:spcPct val="0"/>
                </a:spcBef>
                <a:spcAft>
                  <a:spcPct val="35000"/>
                </a:spcAft>
                <a:buNone/>
              </a:pPr>
              <a:endParaRPr lang="en-US" sz="6500" kern="1200">
                <a:effectLst>
                  <a:outerShdw blurRad="38100" dist="38100" dir="2700000" algn="tl">
                    <a:srgbClr val="000000">
                      <a:alpha val="43137"/>
                    </a:srgbClr>
                  </a:outerShdw>
                </a:effectLst>
              </a:endParaRPr>
            </a:p>
          </p:txBody>
        </p:sp>
        <p:sp>
          <p:nvSpPr>
            <p:cNvPr id="37" name="Rectangle 36">
              <a:extLst>
                <a:ext uri="{FF2B5EF4-FFF2-40B4-BE49-F238E27FC236}">
                  <a16:creationId xmlns:a16="http://schemas.microsoft.com/office/drawing/2014/main" id="{EE0E1B69-5032-049C-89C1-42E80C359CA7}"/>
                </a:ext>
              </a:extLst>
            </p:cNvPr>
            <p:cNvSpPr/>
            <p:nvPr/>
          </p:nvSpPr>
          <p:spPr>
            <a:xfrm rot="2043000">
              <a:off x="8154399" y="2412899"/>
              <a:ext cx="3332376" cy="2592065"/>
            </a:xfrm>
            <a:prstGeom prst="rect">
              <a:avLst/>
            </a:prstGeom>
            <a:noFill/>
          </p:spPr>
          <p:txBody>
            <a:bodyPr wrap="none" lIns="91440" tIns="45720" rIns="91440" bIns="45720">
              <a:prstTxWarp prst="textArchUp">
                <a:avLst>
                  <a:gd name="adj" fmla="val 9610219"/>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a:effectLst>
                    <a:outerShdw blurRad="38100" dist="38100" dir="2700000" algn="tl">
                      <a:srgbClr val="000000">
                        <a:alpha val="43137"/>
                      </a:srgbClr>
                    </a:outerShdw>
                  </a:effectLst>
                </a:rPr>
                <a:t>Jan  -  Feb</a:t>
              </a:r>
            </a:p>
          </p:txBody>
        </p:sp>
        <p:sp>
          <p:nvSpPr>
            <p:cNvPr id="39" name="Rectangle 38">
              <a:extLst>
                <a:ext uri="{FF2B5EF4-FFF2-40B4-BE49-F238E27FC236}">
                  <a16:creationId xmlns:a16="http://schemas.microsoft.com/office/drawing/2014/main" id="{4C4C68DD-C879-CB72-E12D-A081785E0B4F}"/>
                </a:ext>
              </a:extLst>
            </p:cNvPr>
            <p:cNvSpPr/>
            <p:nvPr/>
          </p:nvSpPr>
          <p:spPr>
            <a:xfrm rot="5400000">
              <a:off x="8973266" y="3632838"/>
              <a:ext cx="3332376" cy="2728588"/>
            </a:xfrm>
            <a:prstGeom prst="rect">
              <a:avLst/>
            </a:prstGeom>
            <a:noFill/>
          </p:spPr>
          <p:txBody>
            <a:bodyPr wrap="none" lIns="91440" tIns="45720" rIns="91440" bIns="45720">
              <a:prstTxWarp prst="textArchUp">
                <a:avLst>
                  <a:gd name="adj" fmla="val 9610219"/>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a:effectLst>
                    <a:outerShdw blurRad="38100" dist="38100" dir="2700000" algn="tl">
                      <a:srgbClr val="000000">
                        <a:alpha val="43137"/>
                      </a:srgbClr>
                    </a:outerShdw>
                  </a:effectLst>
                </a:rPr>
                <a:t>Mar  -  Apr</a:t>
              </a:r>
            </a:p>
          </p:txBody>
        </p:sp>
        <p:sp>
          <p:nvSpPr>
            <p:cNvPr id="40" name="Rectangle 39">
              <a:extLst>
                <a:ext uri="{FF2B5EF4-FFF2-40B4-BE49-F238E27FC236}">
                  <a16:creationId xmlns:a16="http://schemas.microsoft.com/office/drawing/2014/main" id="{2C2293B8-CCCD-B8B6-9A31-35254BB3A382}"/>
                </a:ext>
              </a:extLst>
            </p:cNvPr>
            <p:cNvSpPr/>
            <p:nvPr/>
          </p:nvSpPr>
          <p:spPr>
            <a:xfrm rot="8510089">
              <a:off x="8145959" y="5206766"/>
              <a:ext cx="3332376" cy="2736744"/>
            </a:xfrm>
            <a:prstGeom prst="rect">
              <a:avLst/>
            </a:prstGeom>
            <a:noFill/>
          </p:spPr>
          <p:txBody>
            <a:bodyPr wrap="none" lIns="91440" tIns="45720" rIns="91440" bIns="45720">
              <a:prstTxWarp prst="textArchUp">
                <a:avLst>
                  <a:gd name="adj" fmla="val 10747829"/>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a:effectLst>
                    <a:outerShdw blurRad="38100" dist="38100" dir="2700000" algn="tl">
                      <a:srgbClr val="000000">
                        <a:alpha val="43137"/>
                      </a:srgbClr>
                    </a:outerShdw>
                  </a:effectLst>
                </a:rPr>
                <a:t>May    -   Jun</a:t>
              </a:r>
            </a:p>
          </p:txBody>
        </p:sp>
        <p:sp>
          <p:nvSpPr>
            <p:cNvPr id="41" name="Rectangle 40">
              <a:extLst>
                <a:ext uri="{FF2B5EF4-FFF2-40B4-BE49-F238E27FC236}">
                  <a16:creationId xmlns:a16="http://schemas.microsoft.com/office/drawing/2014/main" id="{032DC555-92C5-A8E6-88AC-CDC1B4BB05BC}"/>
                </a:ext>
              </a:extLst>
            </p:cNvPr>
            <p:cNvSpPr/>
            <p:nvPr/>
          </p:nvSpPr>
          <p:spPr>
            <a:xfrm rot="19784956">
              <a:off x="6778191" y="2371965"/>
              <a:ext cx="3332376" cy="3120598"/>
            </a:xfrm>
            <a:prstGeom prst="rect">
              <a:avLst/>
            </a:prstGeom>
            <a:noFill/>
          </p:spPr>
          <p:txBody>
            <a:bodyPr wrap="none" lIns="91440" tIns="45720" rIns="91440" bIns="45720">
              <a:prstTxWarp prst="textArchUp">
                <a:avLst>
                  <a:gd name="adj" fmla="val 9610219"/>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a:effectLst>
                    <a:outerShdw blurRad="38100" dist="38100" dir="2700000" algn="tl">
                      <a:srgbClr val="000000">
                        <a:alpha val="43137"/>
                      </a:srgbClr>
                    </a:outerShdw>
                  </a:effectLst>
                </a:rPr>
                <a:t>Nov    -    Dec</a:t>
              </a:r>
            </a:p>
          </p:txBody>
        </p:sp>
        <p:sp>
          <p:nvSpPr>
            <p:cNvPr id="42" name="Rectangle 41">
              <a:extLst>
                <a:ext uri="{FF2B5EF4-FFF2-40B4-BE49-F238E27FC236}">
                  <a16:creationId xmlns:a16="http://schemas.microsoft.com/office/drawing/2014/main" id="{C5133A73-0910-2C6A-FE07-07F9F24022AE}"/>
                </a:ext>
              </a:extLst>
            </p:cNvPr>
            <p:cNvSpPr/>
            <p:nvPr/>
          </p:nvSpPr>
          <p:spPr>
            <a:xfrm rot="16026548">
              <a:off x="6020010" y="3422346"/>
              <a:ext cx="3332376" cy="2833830"/>
            </a:xfrm>
            <a:prstGeom prst="rect">
              <a:avLst/>
            </a:prstGeom>
            <a:noFill/>
          </p:spPr>
          <p:txBody>
            <a:bodyPr wrap="none" lIns="91440" tIns="45720" rIns="91440" bIns="45720">
              <a:prstTxWarp prst="textArchUp">
                <a:avLst>
                  <a:gd name="adj" fmla="val 9610219"/>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a:effectLst>
                    <a:outerShdw blurRad="38100" dist="38100" dir="2700000" algn="tl">
                      <a:srgbClr val="000000">
                        <a:alpha val="43137"/>
                      </a:srgbClr>
                    </a:outerShdw>
                  </a:effectLst>
                </a:rPr>
                <a:t>Sept     -    Oct</a:t>
              </a:r>
            </a:p>
          </p:txBody>
        </p:sp>
        <p:sp>
          <p:nvSpPr>
            <p:cNvPr id="43" name="Rectangle 42">
              <a:extLst>
                <a:ext uri="{FF2B5EF4-FFF2-40B4-BE49-F238E27FC236}">
                  <a16:creationId xmlns:a16="http://schemas.microsoft.com/office/drawing/2014/main" id="{79A107E2-83DB-2C18-5EE1-DA6A181E64A5}"/>
                </a:ext>
              </a:extLst>
            </p:cNvPr>
            <p:cNvSpPr/>
            <p:nvPr/>
          </p:nvSpPr>
          <p:spPr>
            <a:xfrm rot="12740139">
              <a:off x="6654491" y="4782432"/>
              <a:ext cx="3332376" cy="2911202"/>
            </a:xfrm>
            <a:prstGeom prst="rect">
              <a:avLst/>
            </a:prstGeom>
            <a:noFill/>
          </p:spPr>
          <p:txBody>
            <a:bodyPr wrap="none" lIns="91440" tIns="45720" rIns="91440" bIns="45720">
              <a:prstTxWarp prst="textArchUp">
                <a:avLst>
                  <a:gd name="adj" fmla="val 9610219"/>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a:effectLst>
                    <a:outerShdw blurRad="38100" dist="38100" dir="2700000" algn="tl">
                      <a:srgbClr val="000000">
                        <a:alpha val="43137"/>
                      </a:srgbClr>
                    </a:outerShdw>
                  </a:effectLst>
                </a:rPr>
                <a:t>Jul  - Aug</a:t>
              </a:r>
            </a:p>
          </p:txBody>
        </p:sp>
      </p:grpSp>
      <p:pic>
        <p:nvPicPr>
          <p:cNvPr id="49" name="Picture 2" descr="Boost Your Home's Value with Necessary Repairs Before Selling">
            <a:extLst>
              <a:ext uri="{FF2B5EF4-FFF2-40B4-BE49-F238E27FC236}">
                <a16:creationId xmlns:a16="http://schemas.microsoft.com/office/drawing/2014/main" id="{73E2EE80-B7D3-E488-FAB1-593FEC74DB45}"/>
              </a:ext>
            </a:extLst>
          </p:cNvPr>
          <p:cNvPicPr>
            <a:picLocks noChangeAspect="1" noChangeArrowheads="1"/>
          </p:cNvPicPr>
          <p:nvPr/>
        </p:nvPicPr>
        <p:blipFill>
          <a:blip r:embed="rId4">
            <a:alphaModFix amt="89000"/>
            <a:extLst>
              <a:ext uri="{BEBA8EAE-BF5A-486C-A8C5-ECC9F3942E4B}">
                <a14:imgProps xmlns:a14="http://schemas.microsoft.com/office/drawing/2010/main">
                  <a14:imgLayer r:embed="rId5">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bwMode="auto">
          <a:xfrm>
            <a:off x="10273958" y="3446339"/>
            <a:ext cx="2623614" cy="2638707"/>
          </a:xfrm>
          <a:prstGeom prst="flowChartConnector">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B417748A-9F01-C030-6B6A-869CBFEA2741}"/>
              </a:ext>
            </a:extLst>
          </p:cNvPr>
          <p:cNvSpPr/>
          <p:nvPr/>
        </p:nvSpPr>
        <p:spPr>
          <a:xfrm>
            <a:off x="5672057" y="8657118"/>
            <a:ext cx="3726274" cy="954107"/>
          </a:xfrm>
          <a:prstGeom prst="rect">
            <a:avLst/>
          </a:prstGeom>
          <a:noFill/>
        </p:spPr>
        <p:txBody>
          <a:bodyPr wrap="square" lIns="91440" tIns="45720" rIns="91440" bIns="4572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a:effectLst>
                  <a:outerShdw blurRad="38100" dist="38100" dir="2700000" algn="tl">
                    <a:srgbClr val="000000">
                      <a:alpha val="43137"/>
                    </a:srgbClr>
                  </a:outerShdw>
                </a:effectLst>
              </a:rPr>
              <a:t>School Repair Program</a:t>
            </a:r>
          </a:p>
          <a:p>
            <a:pPr algn="ctr"/>
            <a:r>
              <a:rPr lang="en-US" sz="2800">
                <a:effectLst>
                  <a:outerShdw blurRad="38100" dist="38100" dir="2700000" algn="tl">
                    <a:srgbClr val="000000">
                      <a:alpha val="43137"/>
                    </a:srgbClr>
                  </a:outerShdw>
                </a:effectLst>
              </a:rPr>
              <a:t>(July – August)</a:t>
            </a:r>
          </a:p>
        </p:txBody>
      </p:sp>
      <p:pic>
        <p:nvPicPr>
          <p:cNvPr id="3076" name="Picture 4" descr="Clipart Panda - Free Clipart Images">
            <a:extLst>
              <a:ext uri="{FF2B5EF4-FFF2-40B4-BE49-F238E27FC236}">
                <a16:creationId xmlns:a16="http://schemas.microsoft.com/office/drawing/2014/main" id="{178AABD7-8E92-73E7-FEAB-7896F448F7FA}"/>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112851" y="7265113"/>
            <a:ext cx="2667005" cy="1543405"/>
          </a:xfrm>
          <a:prstGeom prst="rect">
            <a:avLst/>
          </a:prstGeom>
          <a:noFill/>
          <a:extLst>
            <a:ext uri="{909E8E84-426E-40DD-AFC4-6F175D3DCCD1}">
              <a14:hiddenFill xmlns:a14="http://schemas.microsoft.com/office/drawing/2010/main">
                <a:solidFill>
                  <a:srgbClr val="FFFFFF"/>
                </a:solidFill>
              </a14:hiddenFill>
            </a:ext>
          </a:extLst>
        </p:spPr>
      </p:pic>
      <p:cxnSp>
        <p:nvCxnSpPr>
          <p:cNvPr id="74" name="Google Shape;89;p16">
            <a:extLst>
              <a:ext uri="{FF2B5EF4-FFF2-40B4-BE49-F238E27FC236}">
                <a16:creationId xmlns:a16="http://schemas.microsoft.com/office/drawing/2014/main" id="{A41855F2-4E41-FF5E-A853-EE0CE21B8C63}"/>
              </a:ext>
            </a:extLst>
          </p:cNvPr>
          <p:cNvCxnSpPr/>
          <p:nvPr/>
        </p:nvCxnSpPr>
        <p:spPr>
          <a:xfrm flipH="1">
            <a:off x="4221872" y="4600250"/>
            <a:ext cx="14727786" cy="132084"/>
          </a:xfrm>
          <a:prstGeom prst="straightConnector1">
            <a:avLst/>
          </a:prstGeom>
          <a:noFill/>
          <a:ln w="19050" cap="flat" cmpd="sng">
            <a:solidFill>
              <a:srgbClr val="786AF3"/>
            </a:solidFill>
            <a:prstDash val="dash"/>
            <a:round/>
            <a:headEnd type="triangle" w="med" len="med"/>
            <a:tailEnd type="none" w="med" len="med"/>
          </a:ln>
        </p:spPr>
      </p:cxnSp>
      <p:pic>
        <p:nvPicPr>
          <p:cNvPr id="3078" name="Picture 6" descr="home clip art | kiyotoe">
            <a:extLst>
              <a:ext uri="{FF2B5EF4-FFF2-40B4-BE49-F238E27FC236}">
                <a16:creationId xmlns:a16="http://schemas.microsoft.com/office/drawing/2014/main" id="{11A94A60-96E4-CDED-DD87-F85AE6F99A4E}"/>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5807727" y="1044862"/>
            <a:ext cx="1812102" cy="1632628"/>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79" name="Picture 6" descr="home clip art | kiyotoe">
            <a:extLst>
              <a:ext uri="{FF2B5EF4-FFF2-40B4-BE49-F238E27FC236}">
                <a16:creationId xmlns:a16="http://schemas.microsoft.com/office/drawing/2014/main" id="{DD90287A-E1DB-FECF-288E-21DD711BB452}"/>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4316480" y="7052690"/>
            <a:ext cx="1812102" cy="1632628"/>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80" name="Rectangle 79">
            <a:extLst>
              <a:ext uri="{FF2B5EF4-FFF2-40B4-BE49-F238E27FC236}">
                <a16:creationId xmlns:a16="http://schemas.microsoft.com/office/drawing/2014/main" id="{146DA623-42B5-224C-6423-9335DD2A90A1}"/>
              </a:ext>
            </a:extLst>
          </p:cNvPr>
          <p:cNvSpPr/>
          <p:nvPr/>
        </p:nvSpPr>
        <p:spPr>
          <a:xfrm>
            <a:off x="13258761" y="8644292"/>
            <a:ext cx="3726274" cy="954107"/>
          </a:xfrm>
          <a:prstGeom prst="rect">
            <a:avLst/>
          </a:prstGeom>
          <a:noFill/>
        </p:spPr>
        <p:txBody>
          <a:bodyPr wrap="square" lIns="91440" tIns="45720" rIns="91440" bIns="4572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a:effectLst>
                  <a:outerShdw blurRad="38100" dist="38100" dir="2700000" algn="tl">
                    <a:srgbClr val="000000">
                      <a:alpha val="43137"/>
                    </a:srgbClr>
                  </a:outerShdw>
                </a:effectLst>
              </a:rPr>
              <a:t>Home Repair Program</a:t>
            </a:r>
          </a:p>
          <a:p>
            <a:pPr algn="ctr"/>
            <a:r>
              <a:rPr lang="en-US" sz="2800">
                <a:effectLst>
                  <a:outerShdw blurRad="38100" dist="38100" dir="2700000" algn="tl">
                    <a:srgbClr val="000000">
                      <a:alpha val="43137"/>
                    </a:srgbClr>
                  </a:outerShdw>
                </a:effectLst>
              </a:rPr>
              <a:t>(April – May)</a:t>
            </a:r>
          </a:p>
        </p:txBody>
      </p:sp>
      <p:sp>
        <p:nvSpPr>
          <p:cNvPr id="83" name="Rectangle 82">
            <a:extLst>
              <a:ext uri="{FF2B5EF4-FFF2-40B4-BE49-F238E27FC236}">
                <a16:creationId xmlns:a16="http://schemas.microsoft.com/office/drawing/2014/main" id="{1EEE5ABD-DDB4-6D29-416C-0868BD997B26}"/>
              </a:ext>
            </a:extLst>
          </p:cNvPr>
          <p:cNvSpPr/>
          <p:nvPr/>
        </p:nvSpPr>
        <p:spPr>
          <a:xfrm>
            <a:off x="4738035" y="2411322"/>
            <a:ext cx="3726274" cy="954107"/>
          </a:xfrm>
          <a:prstGeom prst="rect">
            <a:avLst/>
          </a:prstGeom>
          <a:noFill/>
        </p:spPr>
        <p:txBody>
          <a:bodyPr wrap="square" lIns="91440" tIns="45720" rIns="91440" bIns="4572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a:effectLst>
                  <a:outerShdw blurRad="38100" dist="38100" dir="2700000" algn="tl">
                    <a:srgbClr val="000000">
                      <a:alpha val="43137"/>
                    </a:srgbClr>
                  </a:outerShdw>
                </a:effectLst>
              </a:rPr>
              <a:t>Home Repair Program</a:t>
            </a:r>
          </a:p>
          <a:p>
            <a:pPr algn="ctr"/>
            <a:r>
              <a:rPr lang="en-US" sz="2800">
                <a:effectLst>
                  <a:outerShdw blurRad="38100" dist="38100" dir="2700000" algn="tl">
                    <a:srgbClr val="000000">
                      <a:alpha val="43137"/>
                    </a:srgbClr>
                  </a:outerShdw>
                </a:effectLst>
              </a:rPr>
              <a:t>(Oct.– Nov.)</a:t>
            </a:r>
          </a:p>
        </p:txBody>
      </p:sp>
      <p:cxnSp>
        <p:nvCxnSpPr>
          <p:cNvPr id="86" name="Google Shape;89;p16">
            <a:extLst>
              <a:ext uri="{FF2B5EF4-FFF2-40B4-BE49-F238E27FC236}">
                <a16:creationId xmlns:a16="http://schemas.microsoft.com/office/drawing/2014/main" id="{795F6415-B83C-17C6-FD24-B79DBBD1C456}"/>
              </a:ext>
            </a:extLst>
          </p:cNvPr>
          <p:cNvCxnSpPr/>
          <p:nvPr/>
        </p:nvCxnSpPr>
        <p:spPr>
          <a:xfrm rot="16200000" flipH="1">
            <a:off x="4221872" y="4752650"/>
            <a:ext cx="14727786" cy="132084"/>
          </a:xfrm>
          <a:prstGeom prst="straightConnector1">
            <a:avLst/>
          </a:prstGeom>
          <a:noFill/>
          <a:ln w="19050" cap="flat" cmpd="sng">
            <a:solidFill>
              <a:srgbClr val="786AF3"/>
            </a:solidFill>
            <a:prstDash val="dash"/>
            <a:round/>
            <a:headEnd type="triangle" w="med" len="med"/>
            <a:tailEnd type="none" w="med" len="med"/>
          </a:ln>
        </p:spPr>
      </p:cxnSp>
      <p:sp>
        <p:nvSpPr>
          <p:cNvPr id="88" name="Arc 87">
            <a:extLst>
              <a:ext uri="{FF2B5EF4-FFF2-40B4-BE49-F238E27FC236}">
                <a16:creationId xmlns:a16="http://schemas.microsoft.com/office/drawing/2014/main" id="{4EA2877A-89B1-DE0B-63F3-BD6F1E1D017C}"/>
              </a:ext>
            </a:extLst>
          </p:cNvPr>
          <p:cNvSpPr/>
          <p:nvPr/>
        </p:nvSpPr>
        <p:spPr>
          <a:xfrm rot="14971980">
            <a:off x="8123263" y="991894"/>
            <a:ext cx="7550993" cy="7668128"/>
          </a:xfrm>
          <a:prstGeom prst="arc">
            <a:avLst>
              <a:gd name="adj1" fmla="val 17579162"/>
              <a:gd name="adj2" fmla="val 20269796"/>
            </a:avLst>
          </a:prstGeom>
          <a:ln>
            <a:solidFill>
              <a:srgbClr val="FF0000"/>
            </a:solidFill>
          </a:ln>
        </p:spPr>
        <p:style>
          <a:lnRef idx="2">
            <a:schemeClr val="dk1"/>
          </a:lnRef>
          <a:fillRef idx="0">
            <a:schemeClr val="dk1"/>
          </a:fillRef>
          <a:effectRef idx="1">
            <a:schemeClr val="dk1"/>
          </a:effectRef>
          <a:fontRef idx="minor">
            <a:schemeClr val="tx1"/>
          </a:fontRef>
        </p:style>
        <p:txBody>
          <a:bodyPr rtlCol="0" anchor="ctr"/>
          <a:lstStyle>
            <a:defPPr>
              <a:defRPr lang="en-US"/>
            </a:defPPr>
            <a:lvl1pPr marL="0" algn="l" defTabSz="914400" rtl="0" eaLnBrk="1" latinLnBrk="0" hangingPunct="1">
              <a:defRPr sz="1800" kern="1200">
                <a:solidFill>
                  <a:srgbClr val="000000"/>
                </a:solidFill>
                <a:latin typeface="Calibri"/>
                <a:ea typeface="+mn-ea"/>
                <a:cs typeface="+mn-cs"/>
              </a:defRPr>
            </a:lvl1pPr>
            <a:lvl2pPr marL="457200" algn="l" defTabSz="914400" rtl="0" eaLnBrk="1" latinLnBrk="0" hangingPunct="1">
              <a:defRPr sz="1800" kern="1200">
                <a:solidFill>
                  <a:srgbClr val="000000"/>
                </a:solidFill>
                <a:latin typeface="Calibri"/>
                <a:ea typeface="+mn-ea"/>
                <a:cs typeface="+mn-cs"/>
              </a:defRPr>
            </a:lvl2pPr>
            <a:lvl3pPr marL="914400" algn="l" defTabSz="914400" rtl="0" eaLnBrk="1" latinLnBrk="0" hangingPunct="1">
              <a:defRPr sz="1800" kern="1200">
                <a:solidFill>
                  <a:srgbClr val="000000"/>
                </a:solidFill>
                <a:latin typeface="Calibri"/>
                <a:ea typeface="+mn-ea"/>
                <a:cs typeface="+mn-cs"/>
              </a:defRPr>
            </a:lvl3pPr>
            <a:lvl4pPr marL="1371600" algn="l" defTabSz="914400" rtl="0" eaLnBrk="1" latinLnBrk="0" hangingPunct="1">
              <a:defRPr sz="1800" kern="1200">
                <a:solidFill>
                  <a:srgbClr val="000000"/>
                </a:solidFill>
                <a:latin typeface="Calibri"/>
                <a:ea typeface="+mn-ea"/>
                <a:cs typeface="+mn-cs"/>
              </a:defRPr>
            </a:lvl4pPr>
            <a:lvl5pPr marL="1828800" algn="l" defTabSz="914400" rtl="0" eaLnBrk="1" latinLnBrk="0" hangingPunct="1">
              <a:defRPr sz="1800" kern="1200">
                <a:solidFill>
                  <a:srgbClr val="000000"/>
                </a:solidFill>
                <a:latin typeface="Calibri"/>
                <a:ea typeface="+mn-ea"/>
                <a:cs typeface="+mn-cs"/>
              </a:defRPr>
            </a:lvl5pPr>
            <a:lvl6pPr marL="2286000" algn="l" defTabSz="914400" rtl="0" eaLnBrk="1" latinLnBrk="0" hangingPunct="1">
              <a:defRPr sz="1800" kern="1200">
                <a:solidFill>
                  <a:srgbClr val="000000"/>
                </a:solidFill>
                <a:latin typeface="Calibri"/>
                <a:ea typeface="+mn-ea"/>
                <a:cs typeface="+mn-cs"/>
              </a:defRPr>
            </a:lvl6pPr>
            <a:lvl7pPr marL="2743200" algn="l" defTabSz="914400" rtl="0" eaLnBrk="1" latinLnBrk="0" hangingPunct="1">
              <a:defRPr sz="1800" kern="1200">
                <a:solidFill>
                  <a:srgbClr val="000000"/>
                </a:solidFill>
                <a:latin typeface="Calibri"/>
                <a:ea typeface="+mn-ea"/>
                <a:cs typeface="+mn-cs"/>
              </a:defRPr>
            </a:lvl7pPr>
            <a:lvl8pPr marL="3200400" algn="l" defTabSz="914400" rtl="0" eaLnBrk="1" latinLnBrk="0" hangingPunct="1">
              <a:defRPr sz="1800" kern="1200">
                <a:solidFill>
                  <a:srgbClr val="000000"/>
                </a:solidFill>
                <a:latin typeface="Calibri"/>
                <a:ea typeface="+mn-ea"/>
                <a:cs typeface="+mn-cs"/>
              </a:defRPr>
            </a:lvl8pPr>
            <a:lvl9pPr marL="3657600" algn="l" defTabSz="914400" rtl="0" eaLnBrk="1" latinLnBrk="0" hangingPunct="1">
              <a:defRPr sz="1800" kern="1200">
                <a:solidFill>
                  <a:srgbClr val="000000"/>
                </a:solidFill>
                <a:latin typeface="Calibri"/>
                <a:ea typeface="+mn-ea"/>
                <a:cs typeface="+mn-cs"/>
              </a:defRPr>
            </a:lvl9pPr>
          </a:lstStyle>
          <a:p>
            <a:pPr algn="ctr"/>
            <a:endParaRPr lang="en-US"/>
          </a:p>
        </p:txBody>
      </p:sp>
      <p:sp>
        <p:nvSpPr>
          <p:cNvPr id="92" name="Arc 91">
            <a:extLst>
              <a:ext uri="{FF2B5EF4-FFF2-40B4-BE49-F238E27FC236}">
                <a16:creationId xmlns:a16="http://schemas.microsoft.com/office/drawing/2014/main" id="{CAD33AAC-C93D-4FCD-4B2F-57CE824D0C2B}"/>
              </a:ext>
            </a:extLst>
          </p:cNvPr>
          <p:cNvSpPr/>
          <p:nvPr/>
        </p:nvSpPr>
        <p:spPr>
          <a:xfrm rot="14979727">
            <a:off x="9281704" y="3257353"/>
            <a:ext cx="4204069" cy="3580619"/>
          </a:xfrm>
          <a:prstGeom prst="arc">
            <a:avLst>
              <a:gd name="adj1" fmla="val 18288546"/>
              <a:gd name="adj2" fmla="val 21168596"/>
            </a:avLst>
          </a:prstGeom>
          <a:ln>
            <a:solidFill>
              <a:srgbClr val="FF0000"/>
            </a:solidFill>
          </a:ln>
        </p:spPr>
        <p:style>
          <a:lnRef idx="2">
            <a:schemeClr val="dk1"/>
          </a:lnRef>
          <a:fillRef idx="0">
            <a:schemeClr val="dk1"/>
          </a:fillRef>
          <a:effectRef idx="1">
            <a:schemeClr val="dk1"/>
          </a:effectRef>
          <a:fontRef idx="minor">
            <a:schemeClr val="tx1"/>
          </a:fontRef>
        </p:style>
        <p:txBody>
          <a:bodyPr rtlCol="0" anchor="ctr"/>
          <a:lstStyle>
            <a:defPPr>
              <a:defRPr lang="en-US"/>
            </a:defPPr>
            <a:lvl1pPr marL="0" algn="l" defTabSz="914400" rtl="0" eaLnBrk="1" latinLnBrk="0" hangingPunct="1">
              <a:defRPr sz="1800" kern="1200">
                <a:solidFill>
                  <a:srgbClr val="000000"/>
                </a:solidFill>
                <a:latin typeface="Calibri"/>
                <a:ea typeface="+mn-ea"/>
                <a:cs typeface="+mn-cs"/>
              </a:defRPr>
            </a:lvl1pPr>
            <a:lvl2pPr marL="457200" algn="l" defTabSz="914400" rtl="0" eaLnBrk="1" latinLnBrk="0" hangingPunct="1">
              <a:defRPr sz="1800" kern="1200">
                <a:solidFill>
                  <a:srgbClr val="000000"/>
                </a:solidFill>
                <a:latin typeface="Calibri"/>
                <a:ea typeface="+mn-ea"/>
                <a:cs typeface="+mn-cs"/>
              </a:defRPr>
            </a:lvl2pPr>
            <a:lvl3pPr marL="914400" algn="l" defTabSz="914400" rtl="0" eaLnBrk="1" latinLnBrk="0" hangingPunct="1">
              <a:defRPr sz="1800" kern="1200">
                <a:solidFill>
                  <a:srgbClr val="000000"/>
                </a:solidFill>
                <a:latin typeface="Calibri"/>
                <a:ea typeface="+mn-ea"/>
                <a:cs typeface="+mn-cs"/>
              </a:defRPr>
            </a:lvl3pPr>
            <a:lvl4pPr marL="1371600" algn="l" defTabSz="914400" rtl="0" eaLnBrk="1" latinLnBrk="0" hangingPunct="1">
              <a:defRPr sz="1800" kern="1200">
                <a:solidFill>
                  <a:srgbClr val="000000"/>
                </a:solidFill>
                <a:latin typeface="Calibri"/>
                <a:ea typeface="+mn-ea"/>
                <a:cs typeface="+mn-cs"/>
              </a:defRPr>
            </a:lvl4pPr>
            <a:lvl5pPr marL="1828800" algn="l" defTabSz="914400" rtl="0" eaLnBrk="1" latinLnBrk="0" hangingPunct="1">
              <a:defRPr sz="1800" kern="1200">
                <a:solidFill>
                  <a:srgbClr val="000000"/>
                </a:solidFill>
                <a:latin typeface="Calibri"/>
                <a:ea typeface="+mn-ea"/>
                <a:cs typeface="+mn-cs"/>
              </a:defRPr>
            </a:lvl5pPr>
            <a:lvl6pPr marL="2286000" algn="l" defTabSz="914400" rtl="0" eaLnBrk="1" latinLnBrk="0" hangingPunct="1">
              <a:defRPr sz="1800" kern="1200">
                <a:solidFill>
                  <a:srgbClr val="000000"/>
                </a:solidFill>
                <a:latin typeface="Calibri"/>
                <a:ea typeface="+mn-ea"/>
                <a:cs typeface="+mn-cs"/>
              </a:defRPr>
            </a:lvl6pPr>
            <a:lvl7pPr marL="2743200" algn="l" defTabSz="914400" rtl="0" eaLnBrk="1" latinLnBrk="0" hangingPunct="1">
              <a:defRPr sz="1800" kern="1200">
                <a:solidFill>
                  <a:srgbClr val="000000"/>
                </a:solidFill>
                <a:latin typeface="Calibri"/>
                <a:ea typeface="+mn-ea"/>
                <a:cs typeface="+mn-cs"/>
              </a:defRPr>
            </a:lvl7pPr>
            <a:lvl8pPr marL="3200400" algn="l" defTabSz="914400" rtl="0" eaLnBrk="1" latinLnBrk="0" hangingPunct="1">
              <a:defRPr sz="1800" kern="1200">
                <a:solidFill>
                  <a:srgbClr val="000000"/>
                </a:solidFill>
                <a:latin typeface="Calibri"/>
                <a:ea typeface="+mn-ea"/>
                <a:cs typeface="+mn-cs"/>
              </a:defRPr>
            </a:lvl8pPr>
            <a:lvl9pPr marL="3657600" algn="l" defTabSz="914400" rtl="0" eaLnBrk="1" latinLnBrk="0" hangingPunct="1">
              <a:defRPr sz="1800" kern="1200">
                <a:solidFill>
                  <a:srgbClr val="000000"/>
                </a:solidFill>
                <a:latin typeface="Calibri"/>
                <a:ea typeface="+mn-ea"/>
                <a:cs typeface="+mn-cs"/>
              </a:defRPr>
            </a:lvl9pPr>
          </a:lstStyle>
          <a:p>
            <a:pPr algn="ctr"/>
            <a:endParaRPr lang="en-US"/>
          </a:p>
        </p:txBody>
      </p:sp>
      <p:sp>
        <p:nvSpPr>
          <p:cNvPr id="96" name="Arc 95">
            <a:extLst>
              <a:ext uri="{FF2B5EF4-FFF2-40B4-BE49-F238E27FC236}">
                <a16:creationId xmlns:a16="http://schemas.microsoft.com/office/drawing/2014/main" id="{F1998FF6-5663-8DED-BA89-FDA2834BE0B7}"/>
              </a:ext>
            </a:extLst>
          </p:cNvPr>
          <p:cNvSpPr/>
          <p:nvPr/>
        </p:nvSpPr>
        <p:spPr>
          <a:xfrm rot="9691371" flipH="1">
            <a:off x="9490254" y="3319090"/>
            <a:ext cx="4204069" cy="3580619"/>
          </a:xfrm>
          <a:prstGeom prst="arc">
            <a:avLst>
              <a:gd name="adj1" fmla="val 18104047"/>
              <a:gd name="adj2" fmla="val 21125884"/>
            </a:avLst>
          </a:prstGeom>
          <a:ln>
            <a:solidFill>
              <a:srgbClr val="002060"/>
            </a:solidFill>
          </a:ln>
        </p:spPr>
        <p:style>
          <a:lnRef idx="2">
            <a:schemeClr val="dk1"/>
          </a:lnRef>
          <a:fillRef idx="0">
            <a:schemeClr val="dk1"/>
          </a:fillRef>
          <a:effectRef idx="1">
            <a:schemeClr val="dk1"/>
          </a:effectRef>
          <a:fontRef idx="minor">
            <a:schemeClr val="tx1"/>
          </a:fontRef>
        </p:style>
        <p:txBody>
          <a:bodyPr rtlCol="0" anchor="ctr"/>
          <a:lstStyle>
            <a:defPPr>
              <a:defRPr lang="en-US"/>
            </a:defPPr>
            <a:lvl1pPr marL="0" algn="l" defTabSz="914400" rtl="0" eaLnBrk="1" latinLnBrk="0" hangingPunct="1">
              <a:defRPr sz="1800" kern="1200">
                <a:solidFill>
                  <a:srgbClr val="000000"/>
                </a:solidFill>
                <a:latin typeface="Calibri"/>
                <a:ea typeface="+mn-ea"/>
                <a:cs typeface="+mn-cs"/>
              </a:defRPr>
            </a:lvl1pPr>
            <a:lvl2pPr marL="457200" algn="l" defTabSz="914400" rtl="0" eaLnBrk="1" latinLnBrk="0" hangingPunct="1">
              <a:defRPr sz="1800" kern="1200">
                <a:solidFill>
                  <a:srgbClr val="000000"/>
                </a:solidFill>
                <a:latin typeface="Calibri"/>
                <a:ea typeface="+mn-ea"/>
                <a:cs typeface="+mn-cs"/>
              </a:defRPr>
            </a:lvl2pPr>
            <a:lvl3pPr marL="914400" algn="l" defTabSz="914400" rtl="0" eaLnBrk="1" latinLnBrk="0" hangingPunct="1">
              <a:defRPr sz="1800" kern="1200">
                <a:solidFill>
                  <a:srgbClr val="000000"/>
                </a:solidFill>
                <a:latin typeface="Calibri"/>
                <a:ea typeface="+mn-ea"/>
                <a:cs typeface="+mn-cs"/>
              </a:defRPr>
            </a:lvl3pPr>
            <a:lvl4pPr marL="1371600" algn="l" defTabSz="914400" rtl="0" eaLnBrk="1" latinLnBrk="0" hangingPunct="1">
              <a:defRPr sz="1800" kern="1200">
                <a:solidFill>
                  <a:srgbClr val="000000"/>
                </a:solidFill>
                <a:latin typeface="Calibri"/>
                <a:ea typeface="+mn-ea"/>
                <a:cs typeface="+mn-cs"/>
              </a:defRPr>
            </a:lvl4pPr>
            <a:lvl5pPr marL="1828800" algn="l" defTabSz="914400" rtl="0" eaLnBrk="1" latinLnBrk="0" hangingPunct="1">
              <a:defRPr sz="1800" kern="1200">
                <a:solidFill>
                  <a:srgbClr val="000000"/>
                </a:solidFill>
                <a:latin typeface="Calibri"/>
                <a:ea typeface="+mn-ea"/>
                <a:cs typeface="+mn-cs"/>
              </a:defRPr>
            </a:lvl5pPr>
            <a:lvl6pPr marL="2286000" algn="l" defTabSz="914400" rtl="0" eaLnBrk="1" latinLnBrk="0" hangingPunct="1">
              <a:defRPr sz="1800" kern="1200">
                <a:solidFill>
                  <a:srgbClr val="000000"/>
                </a:solidFill>
                <a:latin typeface="Calibri"/>
                <a:ea typeface="+mn-ea"/>
                <a:cs typeface="+mn-cs"/>
              </a:defRPr>
            </a:lvl6pPr>
            <a:lvl7pPr marL="2743200" algn="l" defTabSz="914400" rtl="0" eaLnBrk="1" latinLnBrk="0" hangingPunct="1">
              <a:defRPr sz="1800" kern="1200">
                <a:solidFill>
                  <a:srgbClr val="000000"/>
                </a:solidFill>
                <a:latin typeface="Calibri"/>
                <a:ea typeface="+mn-ea"/>
                <a:cs typeface="+mn-cs"/>
              </a:defRPr>
            </a:lvl7pPr>
            <a:lvl8pPr marL="3200400" algn="l" defTabSz="914400" rtl="0" eaLnBrk="1" latinLnBrk="0" hangingPunct="1">
              <a:defRPr sz="1800" kern="1200">
                <a:solidFill>
                  <a:srgbClr val="000000"/>
                </a:solidFill>
                <a:latin typeface="Calibri"/>
                <a:ea typeface="+mn-ea"/>
                <a:cs typeface="+mn-cs"/>
              </a:defRPr>
            </a:lvl8pPr>
            <a:lvl9pPr marL="3657600" algn="l" defTabSz="914400" rtl="0" eaLnBrk="1" latinLnBrk="0" hangingPunct="1">
              <a:defRPr sz="1800" kern="1200">
                <a:solidFill>
                  <a:srgbClr val="000000"/>
                </a:solidFill>
                <a:latin typeface="Calibri"/>
                <a:ea typeface="+mn-ea"/>
                <a:cs typeface="+mn-cs"/>
              </a:defRPr>
            </a:lvl9pPr>
          </a:lstStyle>
          <a:p>
            <a:pPr algn="ctr"/>
            <a:endParaRPr lang="en-US"/>
          </a:p>
        </p:txBody>
      </p:sp>
      <p:sp>
        <p:nvSpPr>
          <p:cNvPr id="97" name="Arc 96">
            <a:extLst>
              <a:ext uri="{FF2B5EF4-FFF2-40B4-BE49-F238E27FC236}">
                <a16:creationId xmlns:a16="http://schemas.microsoft.com/office/drawing/2014/main" id="{544DC829-2B6D-A9A1-00AF-74C539144B42}"/>
              </a:ext>
            </a:extLst>
          </p:cNvPr>
          <p:cNvSpPr/>
          <p:nvPr/>
        </p:nvSpPr>
        <p:spPr>
          <a:xfrm rot="10300358" flipH="1">
            <a:off x="8142072" y="353539"/>
            <a:ext cx="6970071" cy="8029671"/>
          </a:xfrm>
          <a:prstGeom prst="arc">
            <a:avLst>
              <a:gd name="adj1" fmla="val 18095218"/>
              <a:gd name="adj2" fmla="val 20915460"/>
            </a:avLst>
          </a:prstGeom>
          <a:ln>
            <a:solidFill>
              <a:srgbClr val="002060"/>
            </a:solidFill>
          </a:ln>
        </p:spPr>
        <p:style>
          <a:lnRef idx="2">
            <a:schemeClr val="dk1"/>
          </a:lnRef>
          <a:fillRef idx="0">
            <a:schemeClr val="dk1"/>
          </a:fillRef>
          <a:effectRef idx="1">
            <a:schemeClr val="dk1"/>
          </a:effectRef>
          <a:fontRef idx="minor">
            <a:schemeClr val="tx1"/>
          </a:fontRef>
        </p:style>
        <p:txBody>
          <a:bodyPr rtlCol="0" anchor="ctr"/>
          <a:lstStyle>
            <a:defPPr>
              <a:defRPr lang="en-US"/>
            </a:defPPr>
            <a:lvl1pPr marL="0" algn="l" defTabSz="914400" rtl="0" eaLnBrk="1" latinLnBrk="0" hangingPunct="1">
              <a:defRPr sz="1800" kern="1200">
                <a:solidFill>
                  <a:srgbClr val="000000"/>
                </a:solidFill>
                <a:latin typeface="Calibri"/>
                <a:ea typeface="+mn-ea"/>
                <a:cs typeface="+mn-cs"/>
              </a:defRPr>
            </a:lvl1pPr>
            <a:lvl2pPr marL="457200" algn="l" defTabSz="914400" rtl="0" eaLnBrk="1" latinLnBrk="0" hangingPunct="1">
              <a:defRPr sz="1800" kern="1200">
                <a:solidFill>
                  <a:srgbClr val="000000"/>
                </a:solidFill>
                <a:latin typeface="Calibri"/>
                <a:ea typeface="+mn-ea"/>
                <a:cs typeface="+mn-cs"/>
              </a:defRPr>
            </a:lvl2pPr>
            <a:lvl3pPr marL="914400" algn="l" defTabSz="914400" rtl="0" eaLnBrk="1" latinLnBrk="0" hangingPunct="1">
              <a:defRPr sz="1800" kern="1200">
                <a:solidFill>
                  <a:srgbClr val="000000"/>
                </a:solidFill>
                <a:latin typeface="Calibri"/>
                <a:ea typeface="+mn-ea"/>
                <a:cs typeface="+mn-cs"/>
              </a:defRPr>
            </a:lvl3pPr>
            <a:lvl4pPr marL="1371600" algn="l" defTabSz="914400" rtl="0" eaLnBrk="1" latinLnBrk="0" hangingPunct="1">
              <a:defRPr sz="1800" kern="1200">
                <a:solidFill>
                  <a:srgbClr val="000000"/>
                </a:solidFill>
                <a:latin typeface="Calibri"/>
                <a:ea typeface="+mn-ea"/>
                <a:cs typeface="+mn-cs"/>
              </a:defRPr>
            </a:lvl4pPr>
            <a:lvl5pPr marL="1828800" algn="l" defTabSz="914400" rtl="0" eaLnBrk="1" latinLnBrk="0" hangingPunct="1">
              <a:defRPr sz="1800" kern="1200">
                <a:solidFill>
                  <a:srgbClr val="000000"/>
                </a:solidFill>
                <a:latin typeface="Calibri"/>
                <a:ea typeface="+mn-ea"/>
                <a:cs typeface="+mn-cs"/>
              </a:defRPr>
            </a:lvl5pPr>
            <a:lvl6pPr marL="2286000" algn="l" defTabSz="914400" rtl="0" eaLnBrk="1" latinLnBrk="0" hangingPunct="1">
              <a:defRPr sz="1800" kern="1200">
                <a:solidFill>
                  <a:srgbClr val="000000"/>
                </a:solidFill>
                <a:latin typeface="Calibri"/>
                <a:ea typeface="+mn-ea"/>
                <a:cs typeface="+mn-cs"/>
              </a:defRPr>
            </a:lvl6pPr>
            <a:lvl7pPr marL="2743200" algn="l" defTabSz="914400" rtl="0" eaLnBrk="1" latinLnBrk="0" hangingPunct="1">
              <a:defRPr sz="1800" kern="1200">
                <a:solidFill>
                  <a:srgbClr val="000000"/>
                </a:solidFill>
                <a:latin typeface="Calibri"/>
                <a:ea typeface="+mn-ea"/>
                <a:cs typeface="+mn-cs"/>
              </a:defRPr>
            </a:lvl7pPr>
            <a:lvl8pPr marL="3200400" algn="l" defTabSz="914400" rtl="0" eaLnBrk="1" latinLnBrk="0" hangingPunct="1">
              <a:defRPr sz="1800" kern="1200">
                <a:solidFill>
                  <a:srgbClr val="000000"/>
                </a:solidFill>
                <a:latin typeface="Calibri"/>
                <a:ea typeface="+mn-ea"/>
                <a:cs typeface="+mn-cs"/>
              </a:defRPr>
            </a:lvl8pPr>
            <a:lvl9pPr marL="3657600" algn="l" defTabSz="914400" rtl="0" eaLnBrk="1" latinLnBrk="0" hangingPunct="1">
              <a:defRPr sz="1800" kern="1200">
                <a:solidFill>
                  <a:srgbClr val="000000"/>
                </a:solidFill>
                <a:latin typeface="Calibri"/>
                <a:ea typeface="+mn-ea"/>
                <a:cs typeface="+mn-cs"/>
              </a:defRPr>
            </a:lvl9pPr>
          </a:lstStyle>
          <a:p>
            <a:pPr algn="ctr"/>
            <a:endParaRPr lang="en-US"/>
          </a:p>
        </p:txBody>
      </p:sp>
      <p:pic>
        <p:nvPicPr>
          <p:cNvPr id="3080" name="Picture 8" descr="Caribbean Carnival Clip Art">
            <a:extLst>
              <a:ext uri="{FF2B5EF4-FFF2-40B4-BE49-F238E27FC236}">
                <a16:creationId xmlns:a16="http://schemas.microsoft.com/office/drawing/2014/main" id="{079239C2-F0CF-FEBF-3868-50B48F2DFDEE}"/>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bwMode="auto">
          <a:xfrm>
            <a:off x="13225676" y="160850"/>
            <a:ext cx="1719027" cy="1440860"/>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3082" name="Picture 10" descr="Christmas Clipart Pictures – Clipartix">
            <a:extLst>
              <a:ext uri="{FF2B5EF4-FFF2-40B4-BE49-F238E27FC236}">
                <a16:creationId xmlns:a16="http://schemas.microsoft.com/office/drawing/2014/main" id="{3477DA5D-4BC3-EEAA-A018-4AAF79913115}"/>
              </a:ext>
            </a:extLst>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9037266" y="91322"/>
            <a:ext cx="992030" cy="1451096"/>
          </a:xfrm>
          <a:prstGeom prst="rect">
            <a:avLst/>
          </a:prstGeom>
          <a:noFill/>
          <a:extLst>
            <a:ext uri="{909E8E84-426E-40DD-AFC4-6F175D3DCCD1}">
              <a14:hiddenFill xmlns:a14="http://schemas.microsoft.com/office/drawing/2010/main">
                <a:solidFill>
                  <a:srgbClr val="FFFFFF"/>
                </a:solidFill>
              </a14:hiddenFill>
            </a:ext>
          </a:extLst>
        </p:spPr>
      </p:pic>
      <p:sp>
        <p:nvSpPr>
          <p:cNvPr id="98" name="Rectangle 97">
            <a:extLst>
              <a:ext uri="{FF2B5EF4-FFF2-40B4-BE49-F238E27FC236}">
                <a16:creationId xmlns:a16="http://schemas.microsoft.com/office/drawing/2014/main" id="{90117F92-0FEF-5E10-A8A2-3C8BE678F9FC}"/>
              </a:ext>
            </a:extLst>
          </p:cNvPr>
          <p:cNvSpPr/>
          <p:nvPr/>
        </p:nvSpPr>
        <p:spPr>
          <a:xfrm>
            <a:off x="9722628" y="213521"/>
            <a:ext cx="3726274" cy="954107"/>
          </a:xfrm>
          <a:prstGeom prst="rect">
            <a:avLst/>
          </a:prstGeom>
          <a:noFill/>
        </p:spPr>
        <p:txBody>
          <a:bodyPr wrap="square" lIns="91440" tIns="45720" rIns="91440" bIns="4572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a:effectLst>
                  <a:outerShdw blurRad="38100" dist="38100" dir="2700000" algn="tl">
                    <a:srgbClr val="000000">
                      <a:alpha val="43137"/>
                    </a:srgbClr>
                  </a:outerShdw>
                </a:effectLst>
              </a:rPr>
              <a:t>Christmas &amp; Carnival</a:t>
            </a:r>
          </a:p>
          <a:p>
            <a:pPr algn="ctr"/>
            <a:r>
              <a:rPr lang="en-US" sz="2800">
                <a:effectLst>
                  <a:outerShdw blurRad="38100" dist="38100" dir="2700000" algn="tl">
                    <a:srgbClr val="000000">
                      <a:alpha val="43137"/>
                    </a:srgbClr>
                  </a:outerShdw>
                </a:effectLst>
              </a:rPr>
              <a:t>(Dec. – Mar.)</a:t>
            </a:r>
          </a:p>
        </p:txBody>
      </p:sp>
      <p:sp>
        <p:nvSpPr>
          <p:cNvPr id="99" name="AutoShape 2">
            <a:extLst>
              <a:ext uri="{FF2B5EF4-FFF2-40B4-BE49-F238E27FC236}">
                <a16:creationId xmlns:a16="http://schemas.microsoft.com/office/drawing/2014/main" id="{B0D22302-5F8D-159F-0D52-5F79D965A649}"/>
              </a:ext>
            </a:extLst>
          </p:cNvPr>
          <p:cNvSpPr/>
          <p:nvPr/>
        </p:nvSpPr>
        <p:spPr>
          <a:xfrm>
            <a:off x="1042833" y="1567116"/>
            <a:ext cx="1077509" cy="0"/>
          </a:xfrm>
          <a:prstGeom prst="line">
            <a:avLst/>
          </a:prstGeom>
          <a:ln w="95250" cap="flat">
            <a:solidFill>
              <a:srgbClr val="FF5347"/>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100" name="TextBox 3">
            <a:extLst>
              <a:ext uri="{FF2B5EF4-FFF2-40B4-BE49-F238E27FC236}">
                <a16:creationId xmlns:a16="http://schemas.microsoft.com/office/drawing/2014/main" id="{82572A62-7749-EB1B-471E-7E1738A2F99F}"/>
              </a:ext>
            </a:extLst>
          </p:cNvPr>
          <p:cNvSpPr txBox="1"/>
          <p:nvPr/>
        </p:nvSpPr>
        <p:spPr>
          <a:xfrm>
            <a:off x="1042832" y="292078"/>
            <a:ext cx="7953491" cy="891270"/>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ts val="7840"/>
              </a:lnSpc>
            </a:pPr>
            <a:r>
              <a:rPr lang="en-US" sz="4400" b="1" spc="-224">
                <a:solidFill>
                  <a:srgbClr val="000000"/>
                </a:solidFill>
                <a:latin typeface="Roboto Bold"/>
                <a:ea typeface="Roboto Bold"/>
                <a:cs typeface="Roboto Bold"/>
                <a:sym typeface="Roboto Bold"/>
              </a:rPr>
              <a:t>Annual Cycle of Repair &amp; Renewal</a:t>
            </a:r>
          </a:p>
        </p:txBody>
      </p:sp>
      <p:sp>
        <p:nvSpPr>
          <p:cNvPr id="2" name="TextBox 5">
            <a:extLst>
              <a:ext uri="{FF2B5EF4-FFF2-40B4-BE49-F238E27FC236}">
                <a16:creationId xmlns:a16="http://schemas.microsoft.com/office/drawing/2014/main" id="{AEDC13A4-756B-3FB6-59B5-CFD4C6EE698C}"/>
              </a:ext>
            </a:extLst>
          </p:cNvPr>
          <p:cNvSpPr txBox="1"/>
          <p:nvPr/>
        </p:nvSpPr>
        <p:spPr>
          <a:xfrm>
            <a:off x="17491463" y="9243736"/>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5</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11" name="Freeform 3">
            <a:extLst>
              <a:ext uri="{FF2B5EF4-FFF2-40B4-BE49-F238E27FC236}">
                <a16:creationId xmlns:a16="http://schemas.microsoft.com/office/drawing/2014/main" id="{2E153554-2A05-D4FB-DB89-2D78C22DB4FD}"/>
              </a:ext>
            </a:extLst>
          </p:cNvPr>
          <p:cNvSpPr/>
          <p:nvPr/>
        </p:nvSpPr>
        <p:spPr>
          <a:xfrm flipH="1" flipV="1">
            <a:off x="11673891" y="0"/>
            <a:ext cx="6614109" cy="10287000"/>
          </a:xfrm>
          <a:custGeom>
            <a:avLst/>
            <a:gdLst/>
            <a:ahLst/>
            <a:cxnLst/>
            <a:rect l="l" t="t" r="r" b="b"/>
            <a:pathLst>
              <a:path w="6614109" h="10287000">
                <a:moveTo>
                  <a:pt x="6614109" y="10287000"/>
                </a:moveTo>
                <a:lnTo>
                  <a:pt x="0" y="10287000"/>
                </a:lnTo>
                <a:lnTo>
                  <a:pt x="0" y="0"/>
                </a:lnTo>
                <a:lnTo>
                  <a:pt x="6614109" y="0"/>
                </a:lnTo>
                <a:lnTo>
                  <a:pt x="6614109" y="10287000"/>
                </a:lnTo>
                <a:close/>
              </a:path>
            </a:pathLst>
          </a:custGeom>
          <a:blipFill>
            <a:blip r:embed="rId3"/>
            <a:stretch>
              <a:fillRect l="-99999" t="-14295" b="-14295"/>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pic>
        <p:nvPicPr>
          <p:cNvPr id="23" name="object 4">
            <a:extLst>
              <a:ext uri="{FF2B5EF4-FFF2-40B4-BE49-F238E27FC236}">
                <a16:creationId xmlns:a16="http://schemas.microsoft.com/office/drawing/2014/main" id="{EA656F7F-2CD7-A557-8FC0-190FB41779EA}"/>
              </a:ext>
            </a:extLst>
          </p:cNvPr>
          <p:cNvPicPr/>
          <p:nvPr/>
        </p:nvPicPr>
        <p:blipFill>
          <a:blip r:embed="rId4">
            <a:alphaModFix amt="85000"/>
          </a:blip>
          <a:stretch>
            <a:fillRect/>
          </a:stretch>
        </p:blipFill>
        <p:spPr>
          <a:xfrm>
            <a:off x="11085664" y="3848100"/>
            <a:ext cx="2744635" cy="2743200"/>
          </a:xfrm>
          <a:prstGeom prst="flowChartConnector">
            <a:avLst/>
          </a:prstGeom>
        </p:spPr>
      </p:pic>
      <p:sp>
        <p:nvSpPr>
          <p:cNvPr id="2" name="AutoShape 2"/>
          <p:cNvSpPr/>
          <p:nvPr/>
        </p:nvSpPr>
        <p:spPr>
          <a:xfrm>
            <a:off x="1028700" y="2179913"/>
            <a:ext cx="1077509" cy="0"/>
          </a:xfrm>
          <a:prstGeom prst="line">
            <a:avLst/>
          </a:prstGeom>
          <a:ln w="95250" cap="flat">
            <a:solidFill>
              <a:srgbClr val="FF5347"/>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3" name="Freeform 3"/>
          <p:cNvSpPr/>
          <p:nvPr/>
        </p:nvSpPr>
        <p:spPr>
          <a:xfrm>
            <a:off x="7598008" y="1872090"/>
            <a:ext cx="9661292" cy="6700409"/>
          </a:xfrm>
          <a:custGeom>
            <a:avLst/>
            <a:gdLst/>
            <a:ahLst/>
            <a:cxnLst/>
            <a:rect l="l" t="t" r="r" b="b"/>
            <a:pathLst>
              <a:path w="9497241" h="6613533">
                <a:moveTo>
                  <a:pt x="0" y="0"/>
                </a:moveTo>
                <a:lnTo>
                  <a:pt x="9497240" y="0"/>
                </a:lnTo>
                <a:lnTo>
                  <a:pt x="9497240" y="6613534"/>
                </a:lnTo>
                <a:lnTo>
                  <a:pt x="0" y="661353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 name="TextBox 4"/>
          <p:cNvSpPr txBox="1"/>
          <p:nvPr/>
        </p:nvSpPr>
        <p:spPr>
          <a:xfrm>
            <a:off x="1028700" y="904875"/>
            <a:ext cx="6923762" cy="929742"/>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ts val="7840"/>
              </a:lnSpc>
            </a:pPr>
            <a:r>
              <a:rPr lang="en-US" sz="5600" b="1" spc="-224">
                <a:solidFill>
                  <a:srgbClr val="000000"/>
                </a:solidFill>
                <a:latin typeface="Roboto Bold"/>
                <a:ea typeface="Roboto Bold"/>
                <a:cs typeface="Roboto Bold"/>
                <a:sym typeface="Roboto Bold"/>
              </a:rPr>
              <a:t>Why this Matters ?</a:t>
            </a:r>
          </a:p>
        </p:txBody>
      </p:sp>
      <p:sp>
        <p:nvSpPr>
          <p:cNvPr id="5" name="TextBox 5"/>
          <p:cNvSpPr txBox="1"/>
          <p:nvPr/>
        </p:nvSpPr>
        <p:spPr>
          <a:xfrm>
            <a:off x="17491463" y="9243736"/>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6</a:t>
            </a:r>
          </a:p>
        </p:txBody>
      </p:sp>
      <p:sp>
        <p:nvSpPr>
          <p:cNvPr id="6" name="TextBox 6"/>
          <p:cNvSpPr txBox="1"/>
          <p:nvPr/>
        </p:nvSpPr>
        <p:spPr>
          <a:xfrm>
            <a:off x="1028700" y="2837894"/>
            <a:ext cx="4926105" cy="1969193"/>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nSpc>
                <a:spcPts val="3919"/>
              </a:lnSpc>
              <a:spcBef>
                <a:spcPct val="0"/>
              </a:spcBef>
            </a:pPr>
            <a:r>
              <a:rPr lang="en-US" sz="2800"/>
              <a:t>This initiative is important because it delivers widespread social and economic benefits, such as….</a:t>
            </a:r>
            <a:endParaRPr lang="en-US" sz="2799" u="none" strike="noStrike" spc="55">
              <a:solidFill>
                <a:srgbClr val="000000"/>
              </a:solidFill>
              <a:latin typeface="Roboto"/>
              <a:ea typeface="Roboto"/>
              <a:cs typeface="Roboto"/>
              <a:sym typeface="Roboto"/>
            </a:endParaRPr>
          </a:p>
        </p:txBody>
      </p:sp>
      <p:sp>
        <p:nvSpPr>
          <p:cNvPr id="7" name="TextBox 6">
            <a:extLst>
              <a:ext uri="{FF2B5EF4-FFF2-40B4-BE49-F238E27FC236}">
                <a16:creationId xmlns:a16="http://schemas.microsoft.com/office/drawing/2014/main" id="{B3107C17-7EDC-A82C-33B0-3F1007F817E7}"/>
              </a:ext>
            </a:extLst>
          </p:cNvPr>
          <p:cNvSpPr txBox="1"/>
          <p:nvPr/>
        </p:nvSpPr>
        <p:spPr>
          <a:xfrm>
            <a:off x="7952462" y="2006897"/>
            <a:ext cx="2791738" cy="954107"/>
          </a:xfrm>
          <a:prstGeom prst="rect">
            <a:avLst/>
          </a:prstGeom>
          <a:noFill/>
          <a:ln>
            <a:no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b="1">
                <a:solidFill>
                  <a:schemeClr val="bg1"/>
                </a:solidFill>
              </a:rPr>
              <a:t>Extends housing asset life, </a:t>
            </a:r>
          </a:p>
        </p:txBody>
      </p:sp>
      <p:sp>
        <p:nvSpPr>
          <p:cNvPr id="8" name="TextBox 7">
            <a:extLst>
              <a:ext uri="{FF2B5EF4-FFF2-40B4-BE49-F238E27FC236}">
                <a16:creationId xmlns:a16="http://schemas.microsoft.com/office/drawing/2014/main" id="{91103669-31C4-1BEA-D881-CF834ED2B94E}"/>
              </a:ext>
            </a:extLst>
          </p:cNvPr>
          <p:cNvSpPr txBox="1"/>
          <p:nvPr/>
        </p:nvSpPr>
        <p:spPr>
          <a:xfrm>
            <a:off x="14126414" y="2053063"/>
            <a:ext cx="2791738" cy="861774"/>
          </a:xfrm>
          <a:prstGeom prst="rect">
            <a:avLst/>
          </a:prstGeom>
          <a:noFill/>
          <a:ln>
            <a:no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500" b="1"/>
              <a:t>Reliable income for vulnerable workers</a:t>
            </a:r>
          </a:p>
        </p:txBody>
      </p:sp>
      <p:sp>
        <p:nvSpPr>
          <p:cNvPr id="9" name="TextBox 8">
            <a:extLst>
              <a:ext uri="{FF2B5EF4-FFF2-40B4-BE49-F238E27FC236}">
                <a16:creationId xmlns:a16="http://schemas.microsoft.com/office/drawing/2014/main" id="{E10D8FFA-CAE4-33B1-45BF-77DAC6526291}"/>
              </a:ext>
            </a:extLst>
          </p:cNvPr>
          <p:cNvSpPr txBox="1"/>
          <p:nvPr/>
        </p:nvSpPr>
        <p:spPr>
          <a:xfrm>
            <a:off x="14122947" y="7534086"/>
            <a:ext cx="2791738" cy="861774"/>
          </a:xfrm>
          <a:prstGeom prst="rect">
            <a:avLst/>
          </a:prstGeom>
          <a:noFill/>
          <a:ln>
            <a:no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500" b="1"/>
              <a:t>Supports SME Contractors</a:t>
            </a:r>
          </a:p>
        </p:txBody>
      </p:sp>
      <p:sp>
        <p:nvSpPr>
          <p:cNvPr id="10" name="TextBox 9">
            <a:extLst>
              <a:ext uri="{FF2B5EF4-FFF2-40B4-BE49-F238E27FC236}">
                <a16:creationId xmlns:a16="http://schemas.microsoft.com/office/drawing/2014/main" id="{35B79FAA-FA30-21D1-D96B-1193BE9813A5}"/>
              </a:ext>
            </a:extLst>
          </p:cNvPr>
          <p:cNvSpPr txBox="1"/>
          <p:nvPr/>
        </p:nvSpPr>
        <p:spPr>
          <a:xfrm>
            <a:off x="7952462" y="7366118"/>
            <a:ext cx="2791738" cy="1215717"/>
          </a:xfrm>
          <a:prstGeom prst="rect">
            <a:avLst/>
          </a:prstGeom>
          <a:noFill/>
          <a:ln>
            <a:no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400" b="1">
                <a:solidFill>
                  <a:schemeClr val="bg1"/>
                </a:solidFill>
              </a:rPr>
              <a:t>Boosts Post-Easter Back to School, Pre-Christmas </a:t>
            </a:r>
            <a:r>
              <a:rPr lang="en-US" sz="2500" b="1">
                <a:solidFill>
                  <a:schemeClr val="bg1"/>
                </a:solidFill>
              </a:rPr>
              <a:t>Spending</a:t>
            </a:r>
          </a:p>
        </p:txBody>
      </p:sp>
      <p:sp>
        <p:nvSpPr>
          <p:cNvPr id="18" name="TextBox 17">
            <a:extLst>
              <a:ext uri="{FF2B5EF4-FFF2-40B4-BE49-F238E27FC236}">
                <a16:creationId xmlns:a16="http://schemas.microsoft.com/office/drawing/2014/main" id="{2E5EA8A2-1C10-8DA1-A1C0-C64A9C4C44A2}"/>
              </a:ext>
            </a:extLst>
          </p:cNvPr>
          <p:cNvSpPr txBox="1"/>
          <p:nvPr/>
        </p:nvSpPr>
        <p:spPr>
          <a:xfrm>
            <a:off x="7022946" y="3221566"/>
            <a:ext cx="3366800" cy="1015663"/>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2000">
                <a:solidFill>
                  <a:srgbClr val="640F15"/>
                </a:solidFill>
                <a:latin typeface="Arial MT"/>
                <a:cs typeface="Arial MT"/>
              </a:rPr>
              <a:t>Extends</a:t>
            </a:r>
            <a:r>
              <a:rPr lang="en-US" sz="2000" spc="5">
                <a:solidFill>
                  <a:srgbClr val="640F15"/>
                </a:solidFill>
                <a:latin typeface="Arial MT"/>
                <a:cs typeface="Arial MT"/>
              </a:rPr>
              <a:t> </a:t>
            </a:r>
            <a:r>
              <a:rPr lang="en-US" sz="2000">
                <a:solidFill>
                  <a:srgbClr val="751116"/>
                </a:solidFill>
                <a:latin typeface="Arial MT"/>
                <a:cs typeface="Arial MT"/>
              </a:rPr>
              <a:t>housing</a:t>
            </a:r>
            <a:r>
              <a:rPr lang="en-US" sz="2000" spc="-47">
                <a:solidFill>
                  <a:srgbClr val="751116"/>
                </a:solidFill>
                <a:latin typeface="Arial MT"/>
                <a:cs typeface="Arial MT"/>
              </a:rPr>
              <a:t> </a:t>
            </a:r>
            <a:r>
              <a:rPr lang="en-US" sz="2000">
                <a:solidFill>
                  <a:srgbClr val="691F21"/>
                </a:solidFill>
                <a:latin typeface="Arial MT"/>
                <a:cs typeface="Arial MT"/>
              </a:rPr>
              <a:t>asset</a:t>
            </a:r>
            <a:r>
              <a:rPr lang="en-US" sz="2000" spc="78">
                <a:solidFill>
                  <a:srgbClr val="691F21"/>
                </a:solidFill>
                <a:latin typeface="Arial MT"/>
                <a:cs typeface="Arial MT"/>
              </a:rPr>
              <a:t> </a:t>
            </a:r>
            <a:r>
              <a:rPr lang="en-US" sz="2000" spc="-10">
                <a:solidFill>
                  <a:srgbClr val="672323"/>
                </a:solidFill>
                <a:latin typeface="Arial MT"/>
                <a:cs typeface="Arial MT"/>
              </a:rPr>
              <a:t>life: </a:t>
            </a:r>
          </a:p>
          <a:p>
            <a:pPr algn="r"/>
            <a:r>
              <a:rPr lang="en-US" sz="2000" spc="-173">
                <a:latin typeface="Arial MT"/>
                <a:cs typeface="Arial MT"/>
              </a:rPr>
              <a:t>Preserving</a:t>
            </a:r>
            <a:r>
              <a:rPr lang="en-US" sz="2000" spc="10">
                <a:latin typeface="Arial MT"/>
                <a:cs typeface="Arial MT"/>
              </a:rPr>
              <a:t> </a:t>
            </a:r>
            <a:r>
              <a:rPr lang="en-US" sz="2000" spc="-115">
                <a:latin typeface="Arial MT"/>
                <a:cs typeface="Arial MT"/>
              </a:rPr>
              <a:t>billions</a:t>
            </a:r>
            <a:r>
              <a:rPr lang="en-US" sz="2000">
                <a:latin typeface="Arial MT"/>
                <a:cs typeface="Arial MT"/>
              </a:rPr>
              <a:t> </a:t>
            </a:r>
            <a:r>
              <a:rPr lang="en-US" sz="2000" spc="-119">
                <a:latin typeface="Arial MT"/>
                <a:cs typeface="Arial MT"/>
              </a:rPr>
              <a:t>in</a:t>
            </a:r>
            <a:r>
              <a:rPr lang="en-US" sz="2000" spc="-157">
                <a:latin typeface="Arial MT"/>
                <a:cs typeface="Arial MT"/>
              </a:rPr>
              <a:t> </a:t>
            </a:r>
            <a:r>
              <a:rPr lang="en-US" sz="2000" spc="-131">
                <a:latin typeface="Arial MT"/>
                <a:cs typeface="Arial MT"/>
              </a:rPr>
              <a:t>national </a:t>
            </a:r>
            <a:r>
              <a:rPr lang="en-US" sz="2000" spc="-110">
                <a:latin typeface="Arial MT"/>
                <a:cs typeface="Arial MT"/>
              </a:rPr>
              <a:t>infrastructure</a:t>
            </a:r>
            <a:r>
              <a:rPr lang="en-US" sz="2000" spc="-199">
                <a:latin typeface="Arial MT"/>
                <a:cs typeface="Arial MT"/>
              </a:rPr>
              <a:t> </a:t>
            </a:r>
            <a:r>
              <a:rPr lang="en-US" sz="2000" spc="-78">
                <a:latin typeface="Arial MT"/>
                <a:cs typeface="Arial MT"/>
              </a:rPr>
              <a:t>investment</a:t>
            </a:r>
            <a:endParaRPr lang="en-US" sz="2000"/>
          </a:p>
        </p:txBody>
      </p:sp>
      <p:sp>
        <p:nvSpPr>
          <p:cNvPr id="20" name="TextBox 19">
            <a:extLst>
              <a:ext uri="{FF2B5EF4-FFF2-40B4-BE49-F238E27FC236}">
                <a16:creationId xmlns:a16="http://schemas.microsoft.com/office/drawing/2014/main" id="{447F851C-5543-FBD7-F723-DB3CF87FBC7B}"/>
              </a:ext>
            </a:extLst>
          </p:cNvPr>
          <p:cNvSpPr txBox="1"/>
          <p:nvPr/>
        </p:nvSpPr>
        <p:spPr>
          <a:xfrm>
            <a:off x="12518860" y="8628500"/>
            <a:ext cx="4758771" cy="1015663"/>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2000">
                <a:solidFill>
                  <a:srgbClr val="640F15"/>
                </a:solidFill>
                <a:latin typeface="Arial MT"/>
                <a:cs typeface="Arial MT"/>
              </a:rPr>
              <a:t>Supports a network of SME Contractors</a:t>
            </a:r>
            <a:r>
              <a:rPr lang="en-US" sz="2000" spc="-10">
                <a:solidFill>
                  <a:srgbClr val="672323"/>
                </a:solidFill>
                <a:latin typeface="Arial MT"/>
                <a:cs typeface="Arial MT"/>
              </a:rPr>
              <a:t>: </a:t>
            </a:r>
          </a:p>
          <a:p>
            <a:pPr algn="r"/>
            <a:r>
              <a:rPr lang="en-US" sz="2000" spc="-173">
                <a:latin typeface="Arial MT"/>
                <a:cs typeface="Arial MT"/>
              </a:rPr>
              <a:t>Fueling entrepreneurship and local business growth </a:t>
            </a:r>
            <a:endParaRPr lang="en-US" sz="2000"/>
          </a:p>
        </p:txBody>
      </p:sp>
      <p:sp>
        <p:nvSpPr>
          <p:cNvPr id="21" name="TextBox 20">
            <a:extLst>
              <a:ext uri="{FF2B5EF4-FFF2-40B4-BE49-F238E27FC236}">
                <a16:creationId xmlns:a16="http://schemas.microsoft.com/office/drawing/2014/main" id="{57936E25-6A16-9F75-AA45-23300C7D9697}"/>
              </a:ext>
            </a:extLst>
          </p:cNvPr>
          <p:cNvSpPr txBox="1"/>
          <p:nvPr/>
        </p:nvSpPr>
        <p:spPr>
          <a:xfrm>
            <a:off x="14483214" y="3221566"/>
            <a:ext cx="3429000" cy="132343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a:solidFill>
                  <a:srgbClr val="640F15"/>
                </a:solidFill>
                <a:latin typeface="Arial MT"/>
                <a:cs typeface="Arial MT"/>
              </a:rPr>
              <a:t>Provides reliable income for vulnerable workers</a:t>
            </a:r>
            <a:r>
              <a:rPr lang="en-US" sz="2000" spc="-10">
                <a:solidFill>
                  <a:srgbClr val="672323"/>
                </a:solidFill>
                <a:latin typeface="Arial MT"/>
                <a:cs typeface="Arial MT"/>
              </a:rPr>
              <a:t>: </a:t>
            </a:r>
          </a:p>
          <a:p>
            <a:r>
              <a:rPr lang="en-US" sz="2000" spc="-173">
                <a:latin typeface="Arial MT"/>
                <a:cs typeface="Arial MT"/>
              </a:rPr>
              <a:t>Creating stability for families and communities </a:t>
            </a:r>
            <a:endParaRPr lang="en-US" sz="2000"/>
          </a:p>
        </p:txBody>
      </p:sp>
      <p:sp>
        <p:nvSpPr>
          <p:cNvPr id="22" name="object 11">
            <a:extLst>
              <a:ext uri="{FF2B5EF4-FFF2-40B4-BE49-F238E27FC236}">
                <a16:creationId xmlns:a16="http://schemas.microsoft.com/office/drawing/2014/main" id="{9D876597-E6AA-135E-3A96-09C9BBA4FC8D}"/>
              </a:ext>
            </a:extLst>
          </p:cNvPr>
          <p:cNvSpPr txBox="1"/>
          <p:nvPr/>
        </p:nvSpPr>
        <p:spPr>
          <a:xfrm>
            <a:off x="6306263" y="8658602"/>
            <a:ext cx="4725555" cy="985561"/>
          </a:xfrm>
          <a:prstGeom prst="rect">
            <a:avLst/>
          </a:prstGeom>
        </p:spPr>
        <p:txBody>
          <a:bodyPr vert="horz" wrap="square" lIns="0" tIns="2791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3291" marR="5316" indent="281760" algn="r">
              <a:lnSpc>
                <a:spcPct val="91900"/>
              </a:lnSpc>
              <a:spcBef>
                <a:spcPts val="387"/>
              </a:spcBef>
            </a:pPr>
            <a:r>
              <a:rPr lang="en-US" sz="2000" spc="-94">
                <a:solidFill>
                  <a:srgbClr val="701618"/>
                </a:solidFill>
                <a:latin typeface="Arial MT"/>
                <a:cs typeface="Arial MT"/>
              </a:rPr>
              <a:t>Boosts</a:t>
            </a:r>
            <a:r>
              <a:rPr lang="en-US" sz="2000" spc="-26">
                <a:solidFill>
                  <a:srgbClr val="701618"/>
                </a:solidFill>
                <a:latin typeface="Arial MT"/>
                <a:cs typeface="Arial MT"/>
              </a:rPr>
              <a:t> </a:t>
            </a:r>
            <a:r>
              <a:rPr lang="en-US" sz="2000" spc="-141">
                <a:solidFill>
                  <a:srgbClr val="5B1318"/>
                </a:solidFill>
                <a:latin typeface="Arial MT"/>
                <a:cs typeface="Arial MT"/>
              </a:rPr>
              <a:t>seasonal</a:t>
            </a:r>
            <a:r>
              <a:rPr lang="en-US" sz="2000" spc="-115">
                <a:solidFill>
                  <a:srgbClr val="5B1318"/>
                </a:solidFill>
                <a:latin typeface="Arial MT"/>
                <a:cs typeface="Arial MT"/>
              </a:rPr>
              <a:t> </a:t>
            </a:r>
            <a:r>
              <a:rPr lang="en-US" sz="2000" spc="-78">
                <a:solidFill>
                  <a:srgbClr val="60181C"/>
                </a:solidFill>
                <a:latin typeface="Arial MT"/>
                <a:cs typeface="Arial MT"/>
              </a:rPr>
              <a:t>economies</a:t>
            </a:r>
            <a:r>
              <a:rPr lang="en-US" sz="2400" spc="-78">
                <a:solidFill>
                  <a:srgbClr val="60181C"/>
                </a:solidFill>
                <a:latin typeface="Arial MT"/>
                <a:cs typeface="Arial MT"/>
              </a:rPr>
              <a:t>: </a:t>
            </a:r>
          </a:p>
          <a:p>
            <a:pPr marL="13291" marR="5316" indent="281760" algn="r">
              <a:lnSpc>
                <a:spcPct val="91900"/>
              </a:lnSpc>
              <a:spcBef>
                <a:spcPts val="387"/>
              </a:spcBef>
            </a:pPr>
            <a:r>
              <a:rPr lang="en-US" sz="2000" spc="-42">
                <a:latin typeface="Arial MT"/>
                <a:cs typeface="Arial MT"/>
              </a:rPr>
              <a:t>Injecting</a:t>
            </a:r>
            <a:r>
              <a:rPr lang="en-US" sz="2000" spc="-89">
                <a:latin typeface="Arial MT"/>
                <a:cs typeface="Arial MT"/>
              </a:rPr>
              <a:t> </a:t>
            </a:r>
            <a:r>
              <a:rPr lang="en-US" sz="2000" spc="-68">
                <a:latin typeface="Arial MT"/>
                <a:cs typeface="Arial MT"/>
              </a:rPr>
              <a:t>spending</a:t>
            </a:r>
            <a:r>
              <a:rPr lang="en-US" sz="2000" spc="-63">
                <a:latin typeface="Arial MT"/>
                <a:cs typeface="Arial MT"/>
              </a:rPr>
              <a:t> </a:t>
            </a:r>
            <a:r>
              <a:rPr lang="en-US" sz="2000" spc="-10">
                <a:latin typeface="Arial MT"/>
                <a:cs typeface="Arial MT"/>
              </a:rPr>
              <a:t>during </a:t>
            </a:r>
            <a:r>
              <a:rPr lang="en-US" sz="2000" spc="-21">
                <a:latin typeface="Arial MT"/>
                <a:cs typeface="Arial MT"/>
              </a:rPr>
              <a:t>critical</a:t>
            </a:r>
            <a:r>
              <a:rPr lang="en-US" sz="2000" spc="-167">
                <a:latin typeface="Arial MT"/>
                <a:cs typeface="Arial MT"/>
              </a:rPr>
              <a:t> </a:t>
            </a:r>
            <a:r>
              <a:rPr lang="en-US" sz="2000" spc="-31">
                <a:latin typeface="Arial MT"/>
                <a:cs typeface="Arial MT"/>
              </a:rPr>
              <a:t>periods</a:t>
            </a:r>
            <a:r>
              <a:rPr lang="en-US" sz="2000" spc="-99">
                <a:latin typeface="Arial MT"/>
                <a:cs typeface="Arial MT"/>
              </a:rPr>
              <a:t> </a:t>
            </a:r>
            <a:r>
              <a:rPr lang="en-US" sz="2000" spc="-31">
                <a:latin typeface="Arial MT"/>
                <a:cs typeface="Arial MT"/>
              </a:rPr>
              <a:t>like</a:t>
            </a:r>
            <a:r>
              <a:rPr lang="en-US" sz="2000" spc="-141">
                <a:latin typeface="Arial MT"/>
                <a:cs typeface="Arial MT"/>
              </a:rPr>
              <a:t> </a:t>
            </a:r>
            <a:r>
              <a:rPr lang="en-US" sz="2000" spc="-147">
                <a:latin typeface="Arial MT"/>
                <a:cs typeface="Arial MT"/>
              </a:rPr>
              <a:t>Back</a:t>
            </a:r>
            <a:r>
              <a:rPr lang="en-US" sz="2000" spc="-37">
                <a:latin typeface="Arial MT"/>
                <a:cs typeface="Arial MT"/>
              </a:rPr>
              <a:t> </a:t>
            </a:r>
            <a:r>
              <a:rPr lang="en-US" sz="2000" spc="-26">
                <a:latin typeface="Arial MT"/>
                <a:cs typeface="Arial MT"/>
              </a:rPr>
              <a:t>to </a:t>
            </a:r>
            <a:r>
              <a:rPr lang="en-US" sz="2000" spc="-183">
                <a:latin typeface="Arial MT"/>
                <a:cs typeface="Arial MT"/>
              </a:rPr>
              <a:t>School,</a:t>
            </a:r>
            <a:r>
              <a:rPr lang="en-US" sz="2000" spc="-16">
                <a:latin typeface="Arial MT"/>
                <a:cs typeface="Arial MT"/>
              </a:rPr>
              <a:t> </a:t>
            </a:r>
            <a:r>
              <a:rPr lang="en-US" sz="2000" spc="-167">
                <a:latin typeface="Arial MT"/>
                <a:cs typeface="Arial MT"/>
              </a:rPr>
              <a:t>Christmas,</a:t>
            </a:r>
            <a:r>
              <a:rPr lang="en-US" sz="2000" spc="68">
                <a:latin typeface="Arial MT"/>
                <a:cs typeface="Arial MT"/>
              </a:rPr>
              <a:t> </a:t>
            </a:r>
            <a:r>
              <a:rPr lang="en-US" sz="2000" spc="-230">
                <a:latin typeface="Arial MT"/>
                <a:cs typeface="Arial MT"/>
              </a:rPr>
              <a:t>and</a:t>
            </a:r>
            <a:r>
              <a:rPr lang="en-US" sz="2000" spc="-78">
                <a:latin typeface="Arial MT"/>
                <a:cs typeface="Arial MT"/>
              </a:rPr>
              <a:t> </a:t>
            </a:r>
            <a:r>
              <a:rPr lang="en-US" sz="2000" spc="-136">
                <a:latin typeface="Arial MT"/>
                <a:cs typeface="Arial MT"/>
              </a:rPr>
              <a:t>Carnival</a:t>
            </a:r>
            <a:endParaRPr lang="en-US" sz="2000">
              <a:latin typeface="Arial MT"/>
              <a:cs typeface="Arial MT"/>
            </a:endParaRPr>
          </a:p>
        </p:txBody>
      </p:sp>
      <p:pic>
        <p:nvPicPr>
          <p:cNvPr id="15" name="object 5">
            <a:extLst>
              <a:ext uri="{FF2B5EF4-FFF2-40B4-BE49-F238E27FC236}">
                <a16:creationId xmlns:a16="http://schemas.microsoft.com/office/drawing/2014/main" id="{0A150FA9-3B81-422F-A3F1-9E63B2022DD5}"/>
              </a:ext>
            </a:extLst>
          </p:cNvPr>
          <p:cNvPicPr/>
          <p:nvPr/>
        </p:nvPicPr>
        <p:blipFill>
          <a:blip r:embed="rId7">
            <a:extLst>
              <a:ext uri="{BEBA8EAE-BF5A-486C-A8C5-ECC9F3942E4B}">
                <a14:imgProps xmlns:a14="http://schemas.microsoft.com/office/drawing/2010/main">
                  <a14:imgLayer r:embed="rId8">
                    <a14:imgEffect>
                      <a14:brightnessContrast bright="20000" contrast="40000"/>
                    </a14:imgEffect>
                  </a14:imgLayer>
                </a14:imgProps>
              </a:ext>
            </a:extLst>
          </a:blip>
          <a:stretch>
            <a:fillRect/>
          </a:stretch>
        </p:blipFill>
        <p:spPr>
          <a:xfrm>
            <a:off x="16694792" y="6875375"/>
            <a:ext cx="861966" cy="778253"/>
          </a:xfrm>
          <a:prstGeom prst="rect">
            <a:avLst/>
          </a:prstGeom>
        </p:spPr>
      </p:pic>
      <p:pic>
        <p:nvPicPr>
          <p:cNvPr id="16" name="object 6">
            <a:extLst>
              <a:ext uri="{FF2B5EF4-FFF2-40B4-BE49-F238E27FC236}">
                <a16:creationId xmlns:a16="http://schemas.microsoft.com/office/drawing/2014/main" id="{0A1ABBE8-0368-26A2-ED4A-857C149CF191}"/>
              </a:ext>
            </a:extLst>
          </p:cNvPr>
          <p:cNvPicPr/>
          <p:nvPr/>
        </p:nvPicPr>
        <p:blipFill>
          <a:blip r:embed="rId9">
            <a:extLst>
              <a:ext uri="{BEBA8EAE-BF5A-486C-A8C5-ECC9F3942E4B}">
                <a14:imgProps xmlns:a14="http://schemas.microsoft.com/office/drawing/2010/main">
                  <a14:imgLayer r:embed="rId10">
                    <a14:imgEffect>
                      <a14:brightnessContrast bright="20000" contrast="40000"/>
                    </a14:imgEffect>
                  </a14:imgLayer>
                </a14:imgProps>
              </a:ext>
            </a:extLst>
          </a:blip>
          <a:stretch>
            <a:fillRect/>
          </a:stretch>
        </p:blipFill>
        <p:spPr>
          <a:xfrm>
            <a:off x="16860216" y="1771281"/>
            <a:ext cx="949100" cy="698589"/>
          </a:xfrm>
          <a:prstGeom prst="flowChartConnector">
            <a:avLst/>
          </a:prstGeom>
        </p:spPr>
      </p:pic>
      <p:pic>
        <p:nvPicPr>
          <p:cNvPr id="12" name="object 3">
            <a:extLst>
              <a:ext uri="{FF2B5EF4-FFF2-40B4-BE49-F238E27FC236}">
                <a16:creationId xmlns:a16="http://schemas.microsoft.com/office/drawing/2014/main" id="{7A0C09F3-8EA7-BE87-5149-B34F3438D0B8}"/>
              </a:ext>
            </a:extLst>
          </p:cNvPr>
          <p:cNvPicPr/>
          <p:nvPr/>
        </p:nvPicPr>
        <p:blipFill>
          <a:blip r:embed="rId11">
            <a:extLst>
              <a:ext uri="{BEBA8EAE-BF5A-486C-A8C5-ECC9F3942E4B}">
                <a14:imgProps xmlns:a14="http://schemas.microsoft.com/office/drawing/2010/main">
                  <a14:imgLayer r:embed="rId12">
                    <a14:imgEffect>
                      <a14:brightnessContrast bright="20000" contrast="20000"/>
                    </a14:imgEffect>
                  </a14:imgLayer>
                </a14:imgProps>
              </a:ext>
            </a:extLst>
          </a:blip>
          <a:stretch>
            <a:fillRect/>
          </a:stretch>
        </p:blipFill>
        <p:spPr>
          <a:xfrm>
            <a:off x="7192591" y="1619021"/>
            <a:ext cx="810833" cy="700806"/>
          </a:xfrm>
          <a:prstGeom prst="rect">
            <a:avLst/>
          </a:prstGeom>
        </p:spPr>
      </p:pic>
      <p:pic>
        <p:nvPicPr>
          <p:cNvPr id="13" name="object 2">
            <a:extLst>
              <a:ext uri="{FF2B5EF4-FFF2-40B4-BE49-F238E27FC236}">
                <a16:creationId xmlns:a16="http://schemas.microsoft.com/office/drawing/2014/main" id="{2775311F-9F8C-99FB-396C-FEF1E04BC830}"/>
              </a:ext>
            </a:extLst>
          </p:cNvPr>
          <p:cNvPicPr/>
          <p:nvPr/>
        </p:nvPicPr>
        <p:blipFill>
          <a:blip r:embed="rId13">
            <a:extLst>
              <a:ext uri="{BEBA8EAE-BF5A-486C-A8C5-ECC9F3942E4B}">
                <a14:imgProps xmlns:a14="http://schemas.microsoft.com/office/drawing/2010/main">
                  <a14:imgLayer r:embed="rId14">
                    <a14:imgEffect>
                      <a14:brightnessContrast bright="20000" contrast="40000"/>
                    </a14:imgEffect>
                  </a14:imgLayer>
                </a14:imgProps>
              </a:ext>
            </a:extLst>
          </a:blip>
          <a:stretch>
            <a:fillRect/>
          </a:stretch>
        </p:blipFill>
        <p:spPr>
          <a:xfrm>
            <a:off x="6969028" y="6935999"/>
            <a:ext cx="1052464" cy="929742"/>
          </a:xfrm>
          <a:prstGeom prst="rect">
            <a:avLst/>
          </a:prstGeom>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AutoShape 2"/>
          <p:cNvSpPr/>
          <p:nvPr/>
        </p:nvSpPr>
        <p:spPr>
          <a:xfrm>
            <a:off x="1028700" y="2179913"/>
            <a:ext cx="1077509" cy="0"/>
          </a:xfrm>
          <a:prstGeom prst="line">
            <a:avLst/>
          </a:prstGeom>
          <a:ln w="95250" cap="flat">
            <a:solidFill>
              <a:srgbClr val="FF5347"/>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3" name="Freeform 3"/>
          <p:cNvSpPr/>
          <p:nvPr/>
        </p:nvSpPr>
        <p:spPr>
          <a:xfrm>
            <a:off x="11050578" y="0"/>
            <a:ext cx="7237422" cy="10287000"/>
          </a:xfrm>
          <a:custGeom>
            <a:avLst/>
            <a:gdLst/>
            <a:ahLst/>
            <a:cxnLst/>
            <a:rect l="l" t="t" r="r" b="b"/>
            <a:pathLst>
              <a:path w="7237422" h="10287000">
                <a:moveTo>
                  <a:pt x="0" y="0"/>
                </a:moveTo>
                <a:lnTo>
                  <a:pt x="7237422" y="0"/>
                </a:lnTo>
                <a:lnTo>
                  <a:pt x="7237422" y="10287000"/>
                </a:lnTo>
                <a:lnTo>
                  <a:pt x="0" y="10287000"/>
                </a:lnTo>
                <a:lnTo>
                  <a:pt x="0" y="0"/>
                </a:lnTo>
                <a:close/>
              </a:path>
            </a:pathLst>
          </a:custGeom>
          <a:blipFill>
            <a:blip r:embed="rId3"/>
            <a:stretch>
              <a:fillRect l="-113425" r="-41216"/>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4" name="Freeform 4"/>
          <p:cNvSpPr/>
          <p:nvPr/>
        </p:nvSpPr>
        <p:spPr>
          <a:xfrm>
            <a:off x="779994" y="3851049"/>
            <a:ext cx="5553258" cy="5407251"/>
          </a:xfrm>
          <a:custGeom>
            <a:avLst/>
            <a:gdLst/>
            <a:ahLst/>
            <a:cxnLst/>
            <a:rect l="l" t="t" r="r" b="b"/>
            <a:pathLst>
              <a:path w="5353548" h="5407251">
                <a:moveTo>
                  <a:pt x="0" y="0"/>
                </a:moveTo>
                <a:lnTo>
                  <a:pt x="5353548" y="0"/>
                </a:lnTo>
                <a:lnTo>
                  <a:pt x="5353548" y="5407251"/>
                </a:lnTo>
                <a:lnTo>
                  <a:pt x="0" y="5407251"/>
                </a:lnTo>
                <a:lnTo>
                  <a:pt x="0" y="0"/>
                </a:lnTo>
                <a:close/>
              </a:path>
            </a:pathLst>
          </a:custGeom>
          <a:blipFill>
            <a:blip r:embed="rId4"/>
            <a:stretch>
              <a:fillRect r="-1129"/>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5" name="TextBox 5"/>
          <p:cNvSpPr txBox="1"/>
          <p:nvPr/>
        </p:nvSpPr>
        <p:spPr>
          <a:xfrm>
            <a:off x="1028700" y="904875"/>
            <a:ext cx="6923762" cy="929742"/>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ts val="7840"/>
              </a:lnSpc>
            </a:pPr>
            <a:r>
              <a:rPr lang="en-US" sz="5600" b="1" spc="-224">
                <a:solidFill>
                  <a:srgbClr val="000000"/>
                </a:solidFill>
                <a:latin typeface="Roboto Bold"/>
                <a:ea typeface="Roboto Bold"/>
                <a:cs typeface="Roboto Bold"/>
                <a:sym typeface="Roboto Bold"/>
              </a:rPr>
              <a:t>The Benefits</a:t>
            </a:r>
          </a:p>
        </p:txBody>
      </p:sp>
      <p:sp>
        <p:nvSpPr>
          <p:cNvPr id="7" name="TextBox 7"/>
          <p:cNvSpPr txBox="1"/>
          <p:nvPr/>
        </p:nvSpPr>
        <p:spPr>
          <a:xfrm>
            <a:off x="402049" y="2427563"/>
            <a:ext cx="5931203" cy="824451"/>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a:lnSpc>
                <a:spcPts val="3359"/>
              </a:lnSpc>
              <a:spcBef>
                <a:spcPct val="0"/>
              </a:spcBef>
            </a:pPr>
            <a:r>
              <a:rPr lang="en-US" sz="2400" b="1" spc="192">
                <a:solidFill>
                  <a:srgbClr val="FF8A80"/>
                </a:solidFill>
                <a:latin typeface="Roboto Bold"/>
                <a:ea typeface="Roboto Bold"/>
                <a:cs typeface="Roboto Bold"/>
                <a:sym typeface="Roboto Bold"/>
              </a:rPr>
              <a:t>BENEFITS TO THE STATE, INDIVIDUALS AND BUSINESSES, </a:t>
            </a:r>
          </a:p>
        </p:txBody>
      </p:sp>
      <p:sp>
        <p:nvSpPr>
          <p:cNvPr id="8" name="TextBox 8"/>
          <p:cNvSpPr txBox="1"/>
          <p:nvPr/>
        </p:nvSpPr>
        <p:spPr>
          <a:xfrm>
            <a:off x="5024050" y="3988963"/>
            <a:ext cx="4233526" cy="677224"/>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732"/>
              </a:lnSpc>
            </a:pPr>
            <a:r>
              <a:rPr lang="en-US" sz="1951">
                <a:solidFill>
                  <a:srgbClr val="000000"/>
                </a:solidFill>
                <a:latin typeface="Roboto"/>
                <a:ea typeface="Roboto"/>
                <a:cs typeface="Roboto"/>
                <a:sym typeface="Roboto"/>
              </a:rPr>
              <a:t>A reimagined construction annual cycle with two Home Repair seasons</a:t>
            </a:r>
          </a:p>
        </p:txBody>
      </p:sp>
      <p:sp>
        <p:nvSpPr>
          <p:cNvPr id="9" name="TextBox 9"/>
          <p:cNvSpPr txBox="1"/>
          <p:nvPr/>
        </p:nvSpPr>
        <p:spPr>
          <a:xfrm>
            <a:off x="6133542" y="5095875"/>
            <a:ext cx="4233526" cy="677224"/>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732"/>
              </a:lnSpc>
            </a:pPr>
            <a:r>
              <a:rPr lang="en-US" sz="1951">
                <a:solidFill>
                  <a:srgbClr val="000000"/>
                </a:solidFill>
                <a:latin typeface="Roboto"/>
                <a:ea typeface="Roboto"/>
                <a:cs typeface="Roboto"/>
                <a:sym typeface="Roboto"/>
              </a:rPr>
              <a:t>Reliable, recurrent employment for vulnerable citizens</a:t>
            </a:r>
          </a:p>
        </p:txBody>
      </p:sp>
      <p:sp>
        <p:nvSpPr>
          <p:cNvPr id="10" name="TextBox 10"/>
          <p:cNvSpPr txBox="1"/>
          <p:nvPr/>
        </p:nvSpPr>
        <p:spPr>
          <a:xfrm>
            <a:off x="2639678" y="3969913"/>
            <a:ext cx="2384372" cy="576662"/>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4760"/>
              </a:lnSpc>
            </a:pPr>
            <a:r>
              <a:rPr lang="en-US" sz="3400" b="1">
                <a:solidFill>
                  <a:srgbClr val="000000"/>
                </a:solidFill>
                <a:latin typeface="Canva Sans Bold"/>
                <a:ea typeface="Canva Sans Bold"/>
                <a:cs typeface="Canva Sans Bold"/>
                <a:sym typeface="Canva Sans Bold"/>
              </a:rPr>
              <a:t>Stability</a:t>
            </a:r>
          </a:p>
        </p:txBody>
      </p:sp>
      <p:sp>
        <p:nvSpPr>
          <p:cNvPr id="11" name="TextBox 11"/>
          <p:cNvSpPr txBox="1"/>
          <p:nvPr/>
        </p:nvSpPr>
        <p:spPr>
          <a:xfrm>
            <a:off x="3456768" y="5076825"/>
            <a:ext cx="2384372" cy="576662"/>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4760"/>
              </a:lnSpc>
            </a:pPr>
            <a:r>
              <a:rPr lang="en-US" sz="3400" b="1">
                <a:solidFill>
                  <a:srgbClr val="000000"/>
                </a:solidFill>
                <a:latin typeface="Canva Sans Bold"/>
                <a:ea typeface="Canva Sans Bold"/>
                <a:cs typeface="Canva Sans Bold"/>
                <a:sym typeface="Canva Sans Bold"/>
              </a:rPr>
              <a:t>Social</a:t>
            </a:r>
          </a:p>
        </p:txBody>
      </p:sp>
      <p:sp>
        <p:nvSpPr>
          <p:cNvPr id="12" name="TextBox 12"/>
          <p:cNvSpPr txBox="1"/>
          <p:nvPr/>
        </p:nvSpPr>
        <p:spPr>
          <a:xfrm>
            <a:off x="3749170" y="6182674"/>
            <a:ext cx="2384372" cy="576662"/>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4760"/>
              </a:lnSpc>
            </a:pPr>
            <a:r>
              <a:rPr lang="en-US" sz="3400" b="1">
                <a:solidFill>
                  <a:srgbClr val="000000"/>
                </a:solidFill>
                <a:latin typeface="Canva Sans Bold"/>
                <a:ea typeface="Canva Sans Bold"/>
                <a:cs typeface="Canva Sans Bold"/>
                <a:sym typeface="Canva Sans Bold"/>
              </a:rPr>
              <a:t>Business</a:t>
            </a:r>
          </a:p>
        </p:txBody>
      </p:sp>
      <p:sp>
        <p:nvSpPr>
          <p:cNvPr id="13" name="TextBox 13"/>
          <p:cNvSpPr txBox="1"/>
          <p:nvPr/>
        </p:nvSpPr>
        <p:spPr>
          <a:xfrm>
            <a:off x="3749170" y="7362067"/>
            <a:ext cx="2384372" cy="576662"/>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4760"/>
              </a:lnSpc>
            </a:pPr>
            <a:r>
              <a:rPr lang="en-US" sz="3400" b="1">
                <a:solidFill>
                  <a:srgbClr val="000000"/>
                </a:solidFill>
                <a:latin typeface="Canva Sans Bold"/>
                <a:ea typeface="Canva Sans Bold"/>
                <a:cs typeface="Canva Sans Bold"/>
                <a:sym typeface="Canva Sans Bold"/>
              </a:rPr>
              <a:t>Economy</a:t>
            </a:r>
          </a:p>
        </p:txBody>
      </p:sp>
      <p:sp>
        <p:nvSpPr>
          <p:cNvPr id="14" name="TextBox 14"/>
          <p:cNvSpPr txBox="1"/>
          <p:nvPr/>
        </p:nvSpPr>
        <p:spPr>
          <a:xfrm>
            <a:off x="2556984" y="8273415"/>
            <a:ext cx="2467066" cy="984885"/>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4760"/>
              </a:lnSpc>
            </a:pPr>
            <a:r>
              <a:rPr lang="en-US" sz="2400" b="1">
                <a:solidFill>
                  <a:srgbClr val="000000"/>
                </a:solidFill>
                <a:latin typeface="Canva Sans Bold"/>
                <a:ea typeface="Canva Sans Bold"/>
                <a:cs typeface="Canva Sans Bold"/>
                <a:sym typeface="Canva Sans Bold"/>
              </a:rPr>
              <a:t>Value for </a:t>
            </a:r>
          </a:p>
          <a:p>
            <a:pPr algn="ctr"/>
            <a:r>
              <a:rPr lang="en-US" sz="2400" b="1">
                <a:solidFill>
                  <a:srgbClr val="000000"/>
                </a:solidFill>
                <a:latin typeface="Canva Sans Bold"/>
                <a:ea typeface="Canva Sans Bold"/>
                <a:cs typeface="Canva Sans Bold"/>
                <a:sym typeface="Canva Sans Bold"/>
              </a:rPr>
              <a:t>Money</a:t>
            </a:r>
          </a:p>
        </p:txBody>
      </p:sp>
      <p:sp>
        <p:nvSpPr>
          <p:cNvPr id="15" name="TextBox 15"/>
          <p:cNvSpPr txBox="1"/>
          <p:nvPr/>
        </p:nvSpPr>
        <p:spPr>
          <a:xfrm>
            <a:off x="6333252" y="6141918"/>
            <a:ext cx="4233526" cy="677224"/>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732"/>
              </a:lnSpc>
            </a:pPr>
            <a:r>
              <a:rPr lang="en-US" sz="1951">
                <a:solidFill>
                  <a:srgbClr val="000000"/>
                </a:solidFill>
                <a:latin typeface="Roboto"/>
                <a:ea typeface="Roboto"/>
                <a:cs typeface="Roboto"/>
                <a:sym typeface="Roboto"/>
              </a:rPr>
              <a:t>Small-Medium Businesses throughout the country are utilised</a:t>
            </a:r>
          </a:p>
        </p:txBody>
      </p:sp>
      <p:sp>
        <p:nvSpPr>
          <p:cNvPr id="16" name="TextBox 16"/>
          <p:cNvSpPr txBox="1"/>
          <p:nvPr/>
        </p:nvSpPr>
        <p:spPr>
          <a:xfrm>
            <a:off x="6133542" y="7321311"/>
            <a:ext cx="4233526" cy="1014765"/>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732"/>
              </a:lnSpc>
            </a:pPr>
            <a:r>
              <a:rPr lang="en-US" sz="1951">
                <a:solidFill>
                  <a:srgbClr val="000000"/>
                </a:solidFill>
                <a:latin typeface="Roboto"/>
                <a:ea typeface="Roboto"/>
                <a:cs typeface="Roboto"/>
                <a:sym typeface="Roboto"/>
              </a:rPr>
              <a:t>Disbursement and spending in the Pre-Easter back to School and the Pre-Christmas season</a:t>
            </a:r>
          </a:p>
        </p:txBody>
      </p:sp>
      <p:sp>
        <p:nvSpPr>
          <p:cNvPr id="17" name="TextBox 17"/>
          <p:cNvSpPr txBox="1"/>
          <p:nvPr/>
        </p:nvSpPr>
        <p:spPr>
          <a:xfrm>
            <a:off x="5024050" y="8440898"/>
            <a:ext cx="4233526" cy="1014765"/>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732"/>
              </a:lnSpc>
            </a:pPr>
            <a:r>
              <a:rPr lang="en-US" sz="1951">
                <a:solidFill>
                  <a:srgbClr val="000000"/>
                </a:solidFill>
                <a:latin typeface="Roboto"/>
                <a:ea typeface="Roboto"/>
                <a:cs typeface="Roboto"/>
                <a:sym typeface="Roboto"/>
              </a:rPr>
              <a:t>Private sector efficiency in the maintenance &amp; improvement of housing stock</a:t>
            </a:r>
          </a:p>
        </p:txBody>
      </p:sp>
      <p:sp>
        <p:nvSpPr>
          <p:cNvPr id="18" name="TextBox 5">
            <a:extLst>
              <a:ext uri="{FF2B5EF4-FFF2-40B4-BE49-F238E27FC236}">
                <a16:creationId xmlns:a16="http://schemas.microsoft.com/office/drawing/2014/main" id="{BFAA0C34-6B8E-F837-B606-24E6901EF1CD}"/>
              </a:ext>
            </a:extLst>
          </p:cNvPr>
          <p:cNvSpPr txBox="1"/>
          <p:nvPr/>
        </p:nvSpPr>
        <p:spPr>
          <a:xfrm>
            <a:off x="17491463" y="9243736"/>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7</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13" name="Freeform 3">
            <a:extLst>
              <a:ext uri="{FF2B5EF4-FFF2-40B4-BE49-F238E27FC236}">
                <a16:creationId xmlns:a16="http://schemas.microsoft.com/office/drawing/2014/main" id="{1E9543A1-F657-FC88-2DC0-8CDBFDF8AFCD}"/>
              </a:ext>
            </a:extLst>
          </p:cNvPr>
          <p:cNvSpPr/>
          <p:nvPr/>
        </p:nvSpPr>
        <p:spPr>
          <a:xfrm flipH="1" flipV="1">
            <a:off x="11673891" y="0"/>
            <a:ext cx="6614109" cy="10287000"/>
          </a:xfrm>
          <a:custGeom>
            <a:avLst/>
            <a:gdLst/>
            <a:ahLst/>
            <a:cxnLst/>
            <a:rect l="l" t="t" r="r" b="b"/>
            <a:pathLst>
              <a:path w="6614109" h="10287000">
                <a:moveTo>
                  <a:pt x="6614109" y="10287000"/>
                </a:moveTo>
                <a:lnTo>
                  <a:pt x="0" y="10287000"/>
                </a:lnTo>
                <a:lnTo>
                  <a:pt x="0" y="0"/>
                </a:lnTo>
                <a:lnTo>
                  <a:pt x="6614109" y="0"/>
                </a:lnTo>
                <a:lnTo>
                  <a:pt x="6614109" y="10287000"/>
                </a:lnTo>
                <a:close/>
              </a:path>
            </a:pathLst>
          </a:custGeom>
          <a:blipFill>
            <a:blip r:embed="rId3"/>
            <a:stretch>
              <a:fillRect l="-99999" t="-14295" b="-14295"/>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2" name="AutoShape 2"/>
          <p:cNvSpPr/>
          <p:nvPr/>
        </p:nvSpPr>
        <p:spPr>
          <a:xfrm>
            <a:off x="1028700" y="2179913"/>
            <a:ext cx="1077509" cy="0"/>
          </a:xfrm>
          <a:prstGeom prst="line">
            <a:avLst/>
          </a:prstGeom>
          <a:ln w="95250" cap="flat">
            <a:solidFill>
              <a:srgbClr val="FF5347"/>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3" name="Freeform 3"/>
          <p:cNvSpPr/>
          <p:nvPr/>
        </p:nvSpPr>
        <p:spPr>
          <a:xfrm>
            <a:off x="5472166" y="3248766"/>
            <a:ext cx="3271428" cy="3030161"/>
          </a:xfrm>
          <a:custGeom>
            <a:avLst/>
            <a:gdLst/>
            <a:ahLst/>
            <a:cxnLst/>
            <a:rect l="l" t="t" r="r" b="b"/>
            <a:pathLst>
              <a:path w="3271428" h="3030161">
                <a:moveTo>
                  <a:pt x="0" y="0"/>
                </a:moveTo>
                <a:lnTo>
                  <a:pt x="3271428" y="0"/>
                </a:lnTo>
                <a:lnTo>
                  <a:pt x="3271428" y="3030160"/>
                </a:lnTo>
                <a:lnTo>
                  <a:pt x="0" y="303016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4" name="Freeform 4"/>
          <p:cNvSpPr/>
          <p:nvPr/>
        </p:nvSpPr>
        <p:spPr>
          <a:xfrm>
            <a:off x="737646" y="3248766"/>
            <a:ext cx="3752521" cy="3030161"/>
          </a:xfrm>
          <a:custGeom>
            <a:avLst/>
            <a:gdLst/>
            <a:ahLst/>
            <a:cxnLst/>
            <a:rect l="l" t="t" r="r" b="b"/>
            <a:pathLst>
              <a:path w="3752521" h="3030161">
                <a:moveTo>
                  <a:pt x="0" y="0"/>
                </a:moveTo>
                <a:lnTo>
                  <a:pt x="3752521" y="0"/>
                </a:lnTo>
                <a:lnTo>
                  <a:pt x="3752521" y="3030160"/>
                </a:lnTo>
                <a:lnTo>
                  <a:pt x="0" y="303016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5" name="Freeform 5"/>
          <p:cNvSpPr/>
          <p:nvPr/>
        </p:nvSpPr>
        <p:spPr>
          <a:xfrm>
            <a:off x="9725593" y="3214630"/>
            <a:ext cx="3744329" cy="3098432"/>
          </a:xfrm>
          <a:custGeom>
            <a:avLst/>
            <a:gdLst/>
            <a:ahLst/>
            <a:cxnLst/>
            <a:rect l="l" t="t" r="r" b="b"/>
            <a:pathLst>
              <a:path w="3744329" h="3098432">
                <a:moveTo>
                  <a:pt x="0" y="0"/>
                </a:moveTo>
                <a:lnTo>
                  <a:pt x="3744330" y="0"/>
                </a:lnTo>
                <a:lnTo>
                  <a:pt x="3744330" y="3098432"/>
                </a:lnTo>
                <a:lnTo>
                  <a:pt x="0" y="3098432"/>
                </a:lnTo>
                <a:lnTo>
                  <a:pt x="0" y="0"/>
                </a:lnTo>
                <a:close/>
              </a:path>
            </a:pathLst>
          </a:custGeom>
          <a:blipFill>
            <a:blip r:embed="rId8"/>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6" name="Freeform 6"/>
          <p:cNvSpPr/>
          <p:nvPr/>
        </p:nvSpPr>
        <p:spPr>
          <a:xfrm>
            <a:off x="14451923" y="3214630"/>
            <a:ext cx="3098432" cy="3098432"/>
          </a:xfrm>
          <a:custGeom>
            <a:avLst/>
            <a:gdLst/>
            <a:ahLst/>
            <a:cxnLst/>
            <a:rect l="l" t="t" r="r" b="b"/>
            <a:pathLst>
              <a:path w="3098432" h="3098432">
                <a:moveTo>
                  <a:pt x="0" y="0"/>
                </a:moveTo>
                <a:lnTo>
                  <a:pt x="3098432" y="0"/>
                </a:lnTo>
                <a:lnTo>
                  <a:pt x="3098432" y="3098432"/>
                </a:lnTo>
                <a:lnTo>
                  <a:pt x="0" y="309843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7" name="TextBox 7"/>
          <p:cNvSpPr txBox="1"/>
          <p:nvPr/>
        </p:nvSpPr>
        <p:spPr>
          <a:xfrm>
            <a:off x="1028700" y="904875"/>
            <a:ext cx="6923762" cy="929742"/>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ts val="7840"/>
              </a:lnSpc>
            </a:pPr>
            <a:r>
              <a:rPr lang="en-US" sz="5600" b="1" spc="-224">
                <a:solidFill>
                  <a:srgbClr val="000000"/>
                </a:solidFill>
                <a:latin typeface="Roboto Bold"/>
                <a:ea typeface="Roboto Bold"/>
                <a:cs typeface="Roboto Bold"/>
                <a:sym typeface="Roboto Bold"/>
              </a:rPr>
              <a:t>Direct Beneficiaries</a:t>
            </a:r>
          </a:p>
        </p:txBody>
      </p:sp>
      <p:sp>
        <p:nvSpPr>
          <p:cNvPr id="9" name="TextBox 9"/>
          <p:cNvSpPr txBox="1"/>
          <p:nvPr/>
        </p:nvSpPr>
        <p:spPr>
          <a:xfrm>
            <a:off x="882966" y="6652757"/>
            <a:ext cx="3461881" cy="2148024"/>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3359"/>
              </a:lnSpc>
              <a:spcBef>
                <a:spcPct val="0"/>
              </a:spcBef>
            </a:pPr>
            <a:r>
              <a:rPr lang="en-US" sz="2400" b="1" spc="192">
                <a:solidFill>
                  <a:srgbClr val="000000"/>
                </a:solidFill>
                <a:latin typeface="Roboto Bold"/>
                <a:ea typeface="Roboto Bold"/>
                <a:cs typeface="Roboto Bold"/>
                <a:sym typeface="Roboto Bold"/>
              </a:rPr>
              <a:t>SMALL-MEDIUM CONTRACTORS</a:t>
            </a:r>
          </a:p>
          <a:p>
            <a:pPr marL="0" lvl="0" indent="0" algn="ctr">
              <a:lnSpc>
                <a:spcPts val="3359"/>
              </a:lnSpc>
              <a:spcBef>
                <a:spcPct val="0"/>
              </a:spcBef>
            </a:pPr>
            <a:r>
              <a:rPr lang="en-US" sz="2400" b="1" spc="192">
                <a:solidFill>
                  <a:srgbClr val="000000"/>
                </a:solidFill>
                <a:latin typeface="Roboto Bold"/>
                <a:ea typeface="Roboto Bold"/>
                <a:cs typeface="Roboto Bold"/>
                <a:sym typeface="Roboto Bold"/>
              </a:rPr>
              <a:t>&amp; </a:t>
            </a:r>
          </a:p>
          <a:p>
            <a:pPr marL="0" lvl="0" indent="0" algn="ctr">
              <a:lnSpc>
                <a:spcPts val="3359"/>
              </a:lnSpc>
              <a:spcBef>
                <a:spcPct val="0"/>
              </a:spcBef>
            </a:pPr>
            <a:r>
              <a:rPr lang="en-US" sz="2400" b="1" spc="192">
                <a:solidFill>
                  <a:srgbClr val="000000"/>
                </a:solidFill>
                <a:latin typeface="Roboto Bold"/>
                <a:ea typeface="Roboto Bold"/>
                <a:cs typeface="Roboto Bold"/>
                <a:sym typeface="Roboto Bold"/>
              </a:rPr>
              <a:t>VULNERABLE LABOUR FORCE</a:t>
            </a:r>
          </a:p>
        </p:txBody>
      </p:sp>
      <p:sp>
        <p:nvSpPr>
          <p:cNvPr id="10" name="TextBox 10"/>
          <p:cNvSpPr txBox="1"/>
          <p:nvPr/>
        </p:nvSpPr>
        <p:spPr>
          <a:xfrm>
            <a:off x="5376940" y="6642818"/>
            <a:ext cx="3461881" cy="2148024"/>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3359"/>
              </a:lnSpc>
              <a:spcBef>
                <a:spcPct val="0"/>
              </a:spcBef>
            </a:pPr>
            <a:r>
              <a:rPr lang="en-US" sz="2400" b="1" spc="192">
                <a:solidFill>
                  <a:srgbClr val="000000"/>
                </a:solidFill>
                <a:latin typeface="Roboto Bold"/>
                <a:ea typeface="Roboto Bold"/>
                <a:cs typeface="Roboto Bold"/>
                <a:sym typeface="Roboto Bold"/>
              </a:rPr>
              <a:t>INDEPENDENT HARDWARES </a:t>
            </a:r>
          </a:p>
          <a:p>
            <a:pPr marL="0" lvl="0" indent="0" algn="ctr">
              <a:lnSpc>
                <a:spcPts val="3359"/>
              </a:lnSpc>
              <a:spcBef>
                <a:spcPct val="0"/>
              </a:spcBef>
            </a:pPr>
            <a:r>
              <a:rPr lang="en-US" sz="2400" b="1" spc="192">
                <a:solidFill>
                  <a:srgbClr val="000000"/>
                </a:solidFill>
                <a:latin typeface="Roboto Bold"/>
                <a:ea typeface="Roboto Bold"/>
                <a:cs typeface="Roboto Bold"/>
                <a:sym typeface="Roboto Bold"/>
              </a:rPr>
              <a:t>&amp;</a:t>
            </a:r>
          </a:p>
          <a:p>
            <a:pPr marL="0" lvl="0" indent="0" algn="ctr">
              <a:lnSpc>
                <a:spcPts val="3359"/>
              </a:lnSpc>
              <a:spcBef>
                <a:spcPct val="0"/>
              </a:spcBef>
            </a:pPr>
            <a:r>
              <a:rPr lang="en-US" sz="2400" b="1" spc="192">
                <a:solidFill>
                  <a:srgbClr val="000000"/>
                </a:solidFill>
                <a:latin typeface="Roboto Bold"/>
                <a:ea typeface="Roboto Bold"/>
                <a:cs typeface="Roboto Bold"/>
                <a:sym typeface="Roboto Bold"/>
              </a:rPr>
              <a:t>EQUIPMENT SUPPLIERS</a:t>
            </a:r>
          </a:p>
        </p:txBody>
      </p:sp>
      <p:sp>
        <p:nvSpPr>
          <p:cNvPr id="11" name="TextBox 11"/>
          <p:cNvSpPr txBox="1"/>
          <p:nvPr/>
        </p:nvSpPr>
        <p:spPr>
          <a:xfrm>
            <a:off x="9866818" y="6652757"/>
            <a:ext cx="3461881" cy="824451"/>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3359"/>
              </a:lnSpc>
              <a:spcBef>
                <a:spcPct val="0"/>
              </a:spcBef>
            </a:pPr>
            <a:r>
              <a:rPr lang="en-US" sz="2400" b="1" spc="192">
                <a:solidFill>
                  <a:srgbClr val="000000"/>
                </a:solidFill>
                <a:latin typeface="Roboto Bold"/>
                <a:ea typeface="Roboto Bold"/>
                <a:cs typeface="Roboto Bold"/>
                <a:sym typeface="Roboto Bold"/>
              </a:rPr>
              <a:t>SMALL TRANSPORT PROVIDERS</a:t>
            </a:r>
          </a:p>
        </p:txBody>
      </p:sp>
      <p:sp>
        <p:nvSpPr>
          <p:cNvPr id="12" name="TextBox 12"/>
          <p:cNvSpPr txBox="1"/>
          <p:nvPr/>
        </p:nvSpPr>
        <p:spPr>
          <a:xfrm>
            <a:off x="14270197" y="6642818"/>
            <a:ext cx="3461881" cy="839974"/>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3359"/>
              </a:lnSpc>
              <a:spcBef>
                <a:spcPct val="0"/>
              </a:spcBef>
            </a:pPr>
            <a:r>
              <a:rPr lang="en-US" sz="2400" b="1" spc="192">
                <a:solidFill>
                  <a:srgbClr val="000000"/>
                </a:solidFill>
                <a:latin typeface="Roboto Bold"/>
                <a:ea typeface="Roboto Bold"/>
                <a:cs typeface="Roboto Bold"/>
                <a:sym typeface="Roboto Bold"/>
              </a:rPr>
              <a:t>VULNERABLE HOME OWNERS</a:t>
            </a:r>
          </a:p>
        </p:txBody>
      </p:sp>
      <p:sp>
        <p:nvSpPr>
          <p:cNvPr id="14" name="TextBox 5">
            <a:extLst>
              <a:ext uri="{FF2B5EF4-FFF2-40B4-BE49-F238E27FC236}">
                <a16:creationId xmlns:a16="http://schemas.microsoft.com/office/drawing/2014/main" id="{D3E98F7A-C178-682F-8B4C-601D19E79A58}"/>
              </a:ext>
            </a:extLst>
          </p:cNvPr>
          <p:cNvSpPr txBox="1"/>
          <p:nvPr/>
        </p:nvSpPr>
        <p:spPr>
          <a:xfrm>
            <a:off x="17491463" y="9243736"/>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8</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BFBFB"/>
        </a:solidFill>
        <a:effectLst/>
      </p:bgPr>
    </p:bg>
    <p:spTree>
      <p:nvGrpSpPr>
        <p:cNvPr id="1" name="Shape 86">
          <a:extLst>
            <a:ext uri="{FF2B5EF4-FFF2-40B4-BE49-F238E27FC236}">
              <a16:creationId xmlns:a16="http://schemas.microsoft.com/office/drawing/2014/main" id="{8905E074-6903-C328-587E-840393360106}"/>
            </a:ext>
          </a:extLst>
        </p:cNvPr>
        <p:cNvGrpSpPr/>
        <p:nvPr/>
      </p:nvGrpSpPr>
      <p:grpSpPr>
        <a:xfrm>
          <a:off x="0" y="0"/>
          <a:ext cx="0" cy="0"/>
          <a:chOff x="0" y="0"/>
          <a:chExt cx="0" cy="0"/>
        </a:xfrm>
      </p:grpSpPr>
      <p:sp>
        <p:nvSpPr>
          <p:cNvPr id="35" name="Freeform 3">
            <a:extLst>
              <a:ext uri="{FF2B5EF4-FFF2-40B4-BE49-F238E27FC236}">
                <a16:creationId xmlns:a16="http://schemas.microsoft.com/office/drawing/2014/main" id="{4FD5C7B0-D671-6B2B-5333-CA41D10B2BF5}"/>
              </a:ext>
            </a:extLst>
          </p:cNvPr>
          <p:cNvSpPr/>
          <p:nvPr/>
        </p:nvSpPr>
        <p:spPr>
          <a:xfrm flipH="1" flipV="1">
            <a:off x="11768919" y="-101794"/>
            <a:ext cx="6614109" cy="10287000"/>
          </a:xfrm>
          <a:custGeom>
            <a:avLst/>
            <a:gdLst/>
            <a:ahLst/>
            <a:cxnLst/>
            <a:rect l="l" t="t" r="r" b="b"/>
            <a:pathLst>
              <a:path w="6614109" h="10287000">
                <a:moveTo>
                  <a:pt x="6614109" y="10287000"/>
                </a:moveTo>
                <a:lnTo>
                  <a:pt x="0" y="10287000"/>
                </a:lnTo>
                <a:lnTo>
                  <a:pt x="0" y="0"/>
                </a:lnTo>
                <a:lnTo>
                  <a:pt x="6614109" y="0"/>
                </a:lnTo>
                <a:lnTo>
                  <a:pt x="6614109" y="10287000"/>
                </a:lnTo>
                <a:close/>
              </a:path>
            </a:pathLst>
          </a:custGeom>
          <a:blipFill>
            <a:blip r:embed="rId3"/>
            <a:stretch>
              <a:fillRect l="-99999" t="-14295" b="-14295"/>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pic>
        <p:nvPicPr>
          <p:cNvPr id="8" name="Picture 7">
            <a:extLst>
              <a:ext uri="{FF2B5EF4-FFF2-40B4-BE49-F238E27FC236}">
                <a16:creationId xmlns:a16="http://schemas.microsoft.com/office/drawing/2014/main" id="{F68CF5FE-E363-672D-2CC9-F07AD7220E17}"/>
              </a:ext>
            </a:extLst>
          </p:cNvPr>
          <p:cNvPicPr>
            <a:picLocks noChangeAspect="1"/>
          </p:cNvPicPr>
          <p:nvPr/>
        </p:nvPicPr>
        <p:blipFill>
          <a:blip r:embed="rId4"/>
          <a:stretch>
            <a:fillRect/>
          </a:stretch>
        </p:blipFill>
        <p:spPr>
          <a:xfrm>
            <a:off x="1438429" y="8231188"/>
            <a:ext cx="1556046" cy="1556046"/>
          </a:xfrm>
          <a:prstGeom prst="rect">
            <a:avLst/>
          </a:prstGeom>
        </p:spPr>
      </p:pic>
      <p:pic>
        <p:nvPicPr>
          <p:cNvPr id="13" name="Picture 12">
            <a:extLst>
              <a:ext uri="{FF2B5EF4-FFF2-40B4-BE49-F238E27FC236}">
                <a16:creationId xmlns:a16="http://schemas.microsoft.com/office/drawing/2014/main" id="{0FCD7CB3-75D6-65CD-0860-B0FAD48A88D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7904" y="3018974"/>
            <a:ext cx="1711824" cy="575021"/>
          </a:xfrm>
          <a:prstGeom prst="rect">
            <a:avLst/>
          </a:prstGeom>
        </p:spPr>
      </p:pic>
      <p:pic>
        <p:nvPicPr>
          <p:cNvPr id="18" name="Picture 17">
            <a:extLst>
              <a:ext uri="{FF2B5EF4-FFF2-40B4-BE49-F238E27FC236}">
                <a16:creationId xmlns:a16="http://schemas.microsoft.com/office/drawing/2014/main" id="{5E87E154-35B1-FA90-4695-5E53FB5ADE2C}"/>
              </a:ext>
            </a:extLst>
          </p:cNvPr>
          <p:cNvPicPr>
            <a:picLocks noChangeAspect="1"/>
          </p:cNvPicPr>
          <p:nvPr/>
        </p:nvPicPr>
        <p:blipFill>
          <a:blip r:embed="rId6">
            <a:extLst>
              <a:ext uri="{96DAC541-7B7A-43D3-8B79-37D633B846F1}">
                <asvg:svgBlip xmlns:asvg="http://schemas.microsoft.com/office/drawing/2016/SVG/main" r:embed="rId7"/>
              </a:ext>
            </a:extLst>
          </a:blip>
          <a:srcRect t="4775" b="4775"/>
          <a:stretch>
            <a:fillRect/>
          </a:stretch>
        </p:blipFill>
        <p:spPr>
          <a:xfrm>
            <a:off x="944327" y="1844850"/>
            <a:ext cx="1295401" cy="948901"/>
          </a:xfrm>
          <a:prstGeom prst="rect">
            <a:avLst/>
          </a:prstGeom>
        </p:spPr>
      </p:pic>
      <p:sp>
        <p:nvSpPr>
          <p:cNvPr id="2" name="TextBox 9">
            <a:extLst>
              <a:ext uri="{FF2B5EF4-FFF2-40B4-BE49-F238E27FC236}">
                <a16:creationId xmlns:a16="http://schemas.microsoft.com/office/drawing/2014/main" id="{AEAE7A03-9423-7127-7AB6-8FD9C6A097EF}"/>
              </a:ext>
            </a:extLst>
          </p:cNvPr>
          <p:cNvSpPr txBox="1"/>
          <p:nvPr/>
        </p:nvSpPr>
        <p:spPr>
          <a:xfrm>
            <a:off x="3017350" y="2941246"/>
            <a:ext cx="5956942" cy="839974"/>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nSpc>
                <a:spcPts val="3359"/>
              </a:lnSpc>
              <a:spcBef>
                <a:spcPct val="0"/>
              </a:spcBef>
            </a:pPr>
            <a:r>
              <a:rPr lang="en-US" sz="2400" b="1" spc="192">
                <a:solidFill>
                  <a:srgbClr val="000000"/>
                </a:solidFill>
                <a:latin typeface="Arial MT"/>
                <a:ea typeface="Roboto Bold"/>
                <a:cs typeface="Roboto Bold"/>
                <a:sym typeface="Roboto Bold"/>
              </a:rPr>
              <a:t>HDC’s facilities &amp; Maintenance Division (As currently Exists)</a:t>
            </a:r>
          </a:p>
        </p:txBody>
      </p:sp>
      <p:sp>
        <p:nvSpPr>
          <p:cNvPr id="3" name="TextBox 9">
            <a:extLst>
              <a:ext uri="{FF2B5EF4-FFF2-40B4-BE49-F238E27FC236}">
                <a16:creationId xmlns:a16="http://schemas.microsoft.com/office/drawing/2014/main" id="{7F9FBDAA-7593-7AA6-2E8E-1654F0CA1B29}"/>
              </a:ext>
            </a:extLst>
          </p:cNvPr>
          <p:cNvSpPr txBox="1"/>
          <p:nvPr/>
        </p:nvSpPr>
        <p:spPr>
          <a:xfrm>
            <a:off x="2994475" y="4461571"/>
            <a:ext cx="4451131" cy="833049"/>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nSpc>
                <a:spcPts val="3359"/>
              </a:lnSpc>
              <a:spcBef>
                <a:spcPct val="0"/>
              </a:spcBef>
            </a:pPr>
            <a:r>
              <a:rPr lang="en-US" sz="2400" b="1" spc="192">
                <a:solidFill>
                  <a:srgbClr val="000000"/>
                </a:solidFill>
                <a:latin typeface="Arial MT"/>
                <a:ea typeface="Roboto Bold"/>
                <a:cs typeface="Roboto Bold"/>
                <a:sym typeface="Roboto Bold"/>
              </a:rPr>
              <a:t>Regional Corporations – Local Government Model</a:t>
            </a:r>
          </a:p>
        </p:txBody>
      </p:sp>
      <p:sp>
        <p:nvSpPr>
          <p:cNvPr id="4" name="TextBox 9">
            <a:extLst>
              <a:ext uri="{FF2B5EF4-FFF2-40B4-BE49-F238E27FC236}">
                <a16:creationId xmlns:a16="http://schemas.microsoft.com/office/drawing/2014/main" id="{A13C5C62-208A-A3C8-93CA-71F05FACCB3E}"/>
              </a:ext>
            </a:extLst>
          </p:cNvPr>
          <p:cNvSpPr txBox="1"/>
          <p:nvPr/>
        </p:nvSpPr>
        <p:spPr>
          <a:xfrm>
            <a:off x="3017756" y="5738584"/>
            <a:ext cx="4830844" cy="833049"/>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nSpc>
                <a:spcPts val="3359"/>
              </a:lnSpc>
              <a:spcBef>
                <a:spcPct val="0"/>
              </a:spcBef>
            </a:pPr>
            <a:r>
              <a:rPr lang="en-US" sz="2400" b="1" spc="192">
                <a:solidFill>
                  <a:srgbClr val="000000"/>
                </a:solidFill>
                <a:latin typeface="Arial MT"/>
                <a:ea typeface="Roboto Bold"/>
                <a:cs typeface="Roboto Bold"/>
                <a:sym typeface="Roboto Bold"/>
              </a:rPr>
              <a:t>Rural Development Company of T&amp;T</a:t>
            </a:r>
          </a:p>
        </p:txBody>
      </p:sp>
      <p:sp>
        <p:nvSpPr>
          <p:cNvPr id="5" name="TextBox 9">
            <a:extLst>
              <a:ext uri="{FF2B5EF4-FFF2-40B4-BE49-F238E27FC236}">
                <a16:creationId xmlns:a16="http://schemas.microsoft.com/office/drawing/2014/main" id="{37618328-8060-48E1-AE99-48077F805922}"/>
              </a:ext>
            </a:extLst>
          </p:cNvPr>
          <p:cNvSpPr txBox="1"/>
          <p:nvPr/>
        </p:nvSpPr>
        <p:spPr>
          <a:xfrm>
            <a:off x="3017756" y="7090567"/>
            <a:ext cx="5956942" cy="833049"/>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nSpc>
                <a:spcPts val="3359"/>
              </a:lnSpc>
              <a:spcBef>
                <a:spcPct val="0"/>
              </a:spcBef>
            </a:pPr>
            <a:r>
              <a:rPr lang="en-US" sz="2400" b="1" spc="192">
                <a:solidFill>
                  <a:srgbClr val="000000"/>
                </a:solidFill>
                <a:latin typeface="Arial MT"/>
                <a:ea typeface="Roboto Bold"/>
                <a:cs typeface="Roboto Bold"/>
                <a:sym typeface="Roboto Bold"/>
              </a:rPr>
              <a:t>Civilian Conservation Corps -Youth Empowerment Model</a:t>
            </a:r>
          </a:p>
        </p:txBody>
      </p:sp>
      <p:sp>
        <p:nvSpPr>
          <p:cNvPr id="6" name="TextBox 9">
            <a:extLst>
              <a:ext uri="{FF2B5EF4-FFF2-40B4-BE49-F238E27FC236}">
                <a16:creationId xmlns:a16="http://schemas.microsoft.com/office/drawing/2014/main" id="{36812820-DC2F-2F43-88C5-4667B53C03A6}"/>
              </a:ext>
            </a:extLst>
          </p:cNvPr>
          <p:cNvSpPr txBox="1"/>
          <p:nvPr/>
        </p:nvSpPr>
        <p:spPr>
          <a:xfrm>
            <a:off x="3005627" y="8336293"/>
            <a:ext cx="5956942" cy="1263166"/>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nSpc>
                <a:spcPts val="3359"/>
              </a:lnSpc>
              <a:spcBef>
                <a:spcPct val="0"/>
              </a:spcBef>
            </a:pPr>
            <a:r>
              <a:rPr lang="en-US" sz="2000" b="1" spc="192">
                <a:solidFill>
                  <a:srgbClr val="000000"/>
                </a:solidFill>
                <a:latin typeface="Arial MT"/>
                <a:ea typeface="Roboto Bold"/>
                <a:cs typeface="Roboto Bold"/>
                <a:sym typeface="Roboto Bold"/>
              </a:rPr>
              <a:t>MTS, UDECOTT or Other State Agencies not directly tied to Housing or Social Impact for the Vulnerable</a:t>
            </a:r>
          </a:p>
        </p:txBody>
      </p:sp>
      <p:pic>
        <p:nvPicPr>
          <p:cNvPr id="7" name="Picture 6">
            <a:extLst>
              <a:ext uri="{FF2B5EF4-FFF2-40B4-BE49-F238E27FC236}">
                <a16:creationId xmlns:a16="http://schemas.microsoft.com/office/drawing/2014/main" id="{A5E1AE10-ED77-4459-2846-AD9FA295C48D}"/>
              </a:ext>
            </a:extLst>
          </p:cNvPr>
          <p:cNvPicPr>
            <a:picLocks noChangeAspect="1"/>
          </p:cNvPicPr>
          <p:nvPr/>
        </p:nvPicPr>
        <p:blipFill>
          <a:blip r:embed="rId8"/>
          <a:stretch>
            <a:fillRect/>
          </a:stretch>
        </p:blipFill>
        <p:spPr>
          <a:xfrm>
            <a:off x="400971" y="8321921"/>
            <a:ext cx="1240090" cy="1240090"/>
          </a:xfrm>
          <a:prstGeom prst="rect">
            <a:avLst/>
          </a:prstGeom>
        </p:spPr>
      </p:pic>
      <p:sp>
        <p:nvSpPr>
          <p:cNvPr id="28" name="TextBox 9">
            <a:extLst>
              <a:ext uri="{FF2B5EF4-FFF2-40B4-BE49-F238E27FC236}">
                <a16:creationId xmlns:a16="http://schemas.microsoft.com/office/drawing/2014/main" id="{C71A5255-E8DE-8557-54AF-8AF36940A57F}"/>
              </a:ext>
            </a:extLst>
          </p:cNvPr>
          <p:cNvSpPr txBox="1"/>
          <p:nvPr/>
        </p:nvSpPr>
        <p:spPr>
          <a:xfrm>
            <a:off x="3017350" y="2242144"/>
            <a:ext cx="5181600" cy="403957"/>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nSpc>
                <a:spcPts val="3359"/>
              </a:lnSpc>
              <a:spcBef>
                <a:spcPct val="0"/>
              </a:spcBef>
            </a:pPr>
            <a:r>
              <a:rPr lang="en-US" sz="2400" b="1" spc="192">
                <a:solidFill>
                  <a:srgbClr val="000000"/>
                </a:solidFill>
                <a:latin typeface="Arial MT"/>
                <a:ea typeface="Roboto Bold"/>
                <a:cs typeface="Roboto Bold"/>
                <a:sym typeface="Roboto Bold"/>
              </a:rPr>
              <a:t>MHUD Project Unit</a:t>
            </a:r>
          </a:p>
        </p:txBody>
      </p:sp>
      <p:sp>
        <p:nvSpPr>
          <p:cNvPr id="29" name="Right Brace 28">
            <a:extLst>
              <a:ext uri="{FF2B5EF4-FFF2-40B4-BE49-F238E27FC236}">
                <a16:creationId xmlns:a16="http://schemas.microsoft.com/office/drawing/2014/main" id="{96043519-C6DB-3E4E-3713-536929E0CA1C}"/>
              </a:ext>
            </a:extLst>
          </p:cNvPr>
          <p:cNvSpPr/>
          <p:nvPr/>
        </p:nvSpPr>
        <p:spPr>
          <a:xfrm>
            <a:off x="8101997" y="2026538"/>
            <a:ext cx="775342" cy="2406046"/>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rgbClr val="000000"/>
                </a:solidFill>
                <a:latin typeface="Calibri"/>
                <a:ea typeface="+mn-ea"/>
                <a:cs typeface="+mn-cs"/>
              </a:defRPr>
            </a:lvl1pPr>
            <a:lvl2pPr marL="457200" algn="l" defTabSz="914400" rtl="0" eaLnBrk="1" latinLnBrk="0" hangingPunct="1">
              <a:defRPr sz="1800" kern="1200">
                <a:solidFill>
                  <a:srgbClr val="000000"/>
                </a:solidFill>
                <a:latin typeface="Calibri"/>
                <a:ea typeface="+mn-ea"/>
                <a:cs typeface="+mn-cs"/>
              </a:defRPr>
            </a:lvl2pPr>
            <a:lvl3pPr marL="914400" algn="l" defTabSz="914400" rtl="0" eaLnBrk="1" latinLnBrk="0" hangingPunct="1">
              <a:defRPr sz="1800" kern="1200">
                <a:solidFill>
                  <a:srgbClr val="000000"/>
                </a:solidFill>
                <a:latin typeface="Calibri"/>
                <a:ea typeface="+mn-ea"/>
                <a:cs typeface="+mn-cs"/>
              </a:defRPr>
            </a:lvl3pPr>
            <a:lvl4pPr marL="1371600" algn="l" defTabSz="914400" rtl="0" eaLnBrk="1" latinLnBrk="0" hangingPunct="1">
              <a:defRPr sz="1800" kern="1200">
                <a:solidFill>
                  <a:srgbClr val="000000"/>
                </a:solidFill>
                <a:latin typeface="Calibri"/>
                <a:ea typeface="+mn-ea"/>
                <a:cs typeface="+mn-cs"/>
              </a:defRPr>
            </a:lvl4pPr>
            <a:lvl5pPr marL="1828800" algn="l" defTabSz="914400" rtl="0" eaLnBrk="1" latinLnBrk="0" hangingPunct="1">
              <a:defRPr sz="1800" kern="1200">
                <a:solidFill>
                  <a:srgbClr val="000000"/>
                </a:solidFill>
                <a:latin typeface="Calibri"/>
                <a:ea typeface="+mn-ea"/>
                <a:cs typeface="+mn-cs"/>
              </a:defRPr>
            </a:lvl5pPr>
            <a:lvl6pPr marL="2286000" algn="l" defTabSz="914400" rtl="0" eaLnBrk="1" latinLnBrk="0" hangingPunct="1">
              <a:defRPr sz="1800" kern="1200">
                <a:solidFill>
                  <a:srgbClr val="000000"/>
                </a:solidFill>
                <a:latin typeface="Calibri"/>
                <a:ea typeface="+mn-ea"/>
                <a:cs typeface="+mn-cs"/>
              </a:defRPr>
            </a:lvl6pPr>
            <a:lvl7pPr marL="2743200" algn="l" defTabSz="914400" rtl="0" eaLnBrk="1" latinLnBrk="0" hangingPunct="1">
              <a:defRPr sz="1800" kern="1200">
                <a:solidFill>
                  <a:srgbClr val="000000"/>
                </a:solidFill>
                <a:latin typeface="Calibri"/>
                <a:ea typeface="+mn-ea"/>
                <a:cs typeface="+mn-cs"/>
              </a:defRPr>
            </a:lvl7pPr>
            <a:lvl8pPr marL="3200400" algn="l" defTabSz="914400" rtl="0" eaLnBrk="1" latinLnBrk="0" hangingPunct="1">
              <a:defRPr sz="1800" kern="1200">
                <a:solidFill>
                  <a:srgbClr val="000000"/>
                </a:solidFill>
                <a:latin typeface="Calibri"/>
                <a:ea typeface="+mn-ea"/>
                <a:cs typeface="+mn-cs"/>
              </a:defRPr>
            </a:lvl8pPr>
            <a:lvl9pPr marL="3657600" algn="l" defTabSz="914400" rtl="0" eaLnBrk="1" latinLnBrk="0" hangingPunct="1">
              <a:defRPr sz="1800" kern="1200">
                <a:solidFill>
                  <a:srgbClr val="000000"/>
                </a:solidFill>
                <a:latin typeface="Calibri"/>
                <a:ea typeface="+mn-ea"/>
                <a:cs typeface="+mn-cs"/>
              </a:defRPr>
            </a:lvl9pPr>
          </a:lstStyle>
          <a:p>
            <a:pPr algn="ctr"/>
            <a:endParaRPr lang="en-GB"/>
          </a:p>
        </p:txBody>
      </p:sp>
      <p:sp>
        <p:nvSpPr>
          <p:cNvPr id="30" name="Arrow: Right 29">
            <a:extLst>
              <a:ext uri="{FF2B5EF4-FFF2-40B4-BE49-F238E27FC236}">
                <a16:creationId xmlns:a16="http://schemas.microsoft.com/office/drawing/2014/main" id="{C631C495-5338-FEF2-ADB1-6C62B6896304}"/>
              </a:ext>
            </a:extLst>
          </p:cNvPr>
          <p:cNvSpPr/>
          <p:nvPr/>
        </p:nvSpPr>
        <p:spPr>
          <a:xfrm>
            <a:off x="8974698" y="2987656"/>
            <a:ext cx="3124200" cy="37270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rgbClr val="FFFFFF"/>
                </a:solidFill>
                <a:latin typeface="Calibri"/>
                <a:ea typeface="+mn-ea"/>
                <a:cs typeface="+mn-cs"/>
              </a:defRPr>
            </a:lvl1pPr>
            <a:lvl2pPr marL="457200" algn="l" defTabSz="914400" rtl="0" eaLnBrk="1" latinLnBrk="0" hangingPunct="1">
              <a:defRPr sz="1800" kern="1200">
                <a:solidFill>
                  <a:srgbClr val="FFFFFF"/>
                </a:solidFill>
                <a:latin typeface="Calibri"/>
                <a:ea typeface="+mn-ea"/>
                <a:cs typeface="+mn-cs"/>
              </a:defRPr>
            </a:lvl2pPr>
            <a:lvl3pPr marL="914400" algn="l" defTabSz="914400" rtl="0" eaLnBrk="1" latinLnBrk="0" hangingPunct="1">
              <a:defRPr sz="1800" kern="1200">
                <a:solidFill>
                  <a:srgbClr val="FFFFFF"/>
                </a:solidFill>
                <a:latin typeface="Calibri"/>
                <a:ea typeface="+mn-ea"/>
                <a:cs typeface="+mn-cs"/>
              </a:defRPr>
            </a:lvl3pPr>
            <a:lvl4pPr marL="1371600" algn="l" defTabSz="914400" rtl="0" eaLnBrk="1" latinLnBrk="0" hangingPunct="1">
              <a:defRPr sz="1800" kern="1200">
                <a:solidFill>
                  <a:srgbClr val="FFFFFF"/>
                </a:solidFill>
                <a:latin typeface="Calibri"/>
                <a:ea typeface="+mn-ea"/>
                <a:cs typeface="+mn-cs"/>
              </a:defRPr>
            </a:lvl4pPr>
            <a:lvl5pPr marL="1828800" algn="l" defTabSz="914400" rtl="0" eaLnBrk="1" latinLnBrk="0" hangingPunct="1">
              <a:defRPr sz="1800" kern="1200">
                <a:solidFill>
                  <a:srgbClr val="FFFFFF"/>
                </a:solidFill>
                <a:latin typeface="Calibri"/>
                <a:ea typeface="+mn-ea"/>
                <a:cs typeface="+mn-cs"/>
              </a:defRPr>
            </a:lvl5pPr>
            <a:lvl6pPr marL="2286000" algn="l" defTabSz="914400" rtl="0" eaLnBrk="1" latinLnBrk="0" hangingPunct="1">
              <a:defRPr sz="1800" kern="1200">
                <a:solidFill>
                  <a:srgbClr val="FFFFFF"/>
                </a:solidFill>
                <a:latin typeface="Calibri"/>
                <a:ea typeface="+mn-ea"/>
                <a:cs typeface="+mn-cs"/>
              </a:defRPr>
            </a:lvl6pPr>
            <a:lvl7pPr marL="2743200" algn="l" defTabSz="914400" rtl="0" eaLnBrk="1" latinLnBrk="0" hangingPunct="1">
              <a:defRPr sz="1800" kern="1200">
                <a:solidFill>
                  <a:srgbClr val="FFFFFF"/>
                </a:solidFill>
                <a:latin typeface="Calibri"/>
                <a:ea typeface="+mn-ea"/>
                <a:cs typeface="+mn-cs"/>
              </a:defRPr>
            </a:lvl7pPr>
            <a:lvl8pPr marL="3200400" algn="l" defTabSz="914400" rtl="0" eaLnBrk="1" latinLnBrk="0" hangingPunct="1">
              <a:defRPr sz="1800" kern="1200">
                <a:solidFill>
                  <a:srgbClr val="FFFFFF"/>
                </a:solidFill>
                <a:latin typeface="Calibri"/>
                <a:ea typeface="+mn-ea"/>
                <a:cs typeface="+mn-cs"/>
              </a:defRPr>
            </a:lvl8pPr>
            <a:lvl9pPr marL="3657600" algn="l" defTabSz="914400" rtl="0" eaLnBrk="1" latinLnBrk="0" hangingPunct="1">
              <a:defRPr sz="1800" kern="1200">
                <a:solidFill>
                  <a:srgbClr val="FFFFFF"/>
                </a:solidFill>
                <a:latin typeface="Calibri"/>
                <a:ea typeface="+mn-ea"/>
                <a:cs typeface="+mn-cs"/>
              </a:defRPr>
            </a:lvl9pPr>
          </a:lstStyle>
          <a:p>
            <a:pPr algn="ctr"/>
            <a:endParaRPr lang="en-GB"/>
          </a:p>
        </p:txBody>
      </p:sp>
      <p:sp>
        <p:nvSpPr>
          <p:cNvPr id="31" name="TextBox 9">
            <a:extLst>
              <a:ext uri="{FF2B5EF4-FFF2-40B4-BE49-F238E27FC236}">
                <a16:creationId xmlns:a16="http://schemas.microsoft.com/office/drawing/2014/main" id="{3FFCFFA1-9BD0-055A-2226-904506D79782}"/>
              </a:ext>
            </a:extLst>
          </p:cNvPr>
          <p:cNvSpPr txBox="1"/>
          <p:nvPr/>
        </p:nvSpPr>
        <p:spPr>
          <a:xfrm>
            <a:off x="12300891" y="2754021"/>
            <a:ext cx="5741425" cy="838563"/>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3359"/>
              </a:lnSpc>
              <a:spcBef>
                <a:spcPct val="0"/>
              </a:spcBef>
            </a:pPr>
            <a:r>
              <a:rPr lang="en-US" sz="2400" b="1" spc="192">
                <a:solidFill>
                  <a:srgbClr val="000000"/>
                </a:solidFill>
                <a:latin typeface="Arial MT"/>
                <a:ea typeface="Roboto Bold"/>
                <a:cs typeface="Roboto Bold"/>
                <a:sym typeface="Roboto Bold"/>
              </a:rPr>
              <a:t>Home Repair Program Unit</a:t>
            </a:r>
          </a:p>
          <a:p>
            <a:pPr marL="0" lvl="0" indent="0" algn="ctr">
              <a:lnSpc>
                <a:spcPts val="3359"/>
              </a:lnSpc>
              <a:spcBef>
                <a:spcPct val="0"/>
              </a:spcBef>
            </a:pPr>
            <a:r>
              <a:rPr lang="en-US" sz="2400" b="1" spc="192">
                <a:solidFill>
                  <a:srgbClr val="000000"/>
                </a:solidFill>
                <a:latin typeface="Arial MT"/>
                <a:ea typeface="Roboto Bold"/>
                <a:cs typeface="Roboto Bold"/>
                <a:sym typeface="Roboto Bold"/>
              </a:rPr>
              <a:t>(Temporary initial Establishment</a:t>
            </a:r>
            <a:r>
              <a:rPr lang="en-US" sz="2400" b="1" spc="192">
                <a:solidFill>
                  <a:srgbClr val="000000"/>
                </a:solidFill>
                <a:latin typeface="Roboto Bold"/>
                <a:ea typeface="Roboto Bold"/>
                <a:cs typeface="Roboto Bold"/>
                <a:sym typeface="Roboto Bold"/>
              </a:rPr>
              <a:t>)</a:t>
            </a:r>
          </a:p>
        </p:txBody>
      </p:sp>
      <p:sp>
        <p:nvSpPr>
          <p:cNvPr id="10" name="AutoShape 2">
            <a:extLst>
              <a:ext uri="{FF2B5EF4-FFF2-40B4-BE49-F238E27FC236}">
                <a16:creationId xmlns:a16="http://schemas.microsoft.com/office/drawing/2014/main" id="{B89D3F62-49E6-D295-1954-EDCEF598592D}"/>
              </a:ext>
            </a:extLst>
          </p:cNvPr>
          <p:cNvSpPr/>
          <p:nvPr/>
        </p:nvSpPr>
        <p:spPr>
          <a:xfrm>
            <a:off x="1021016" y="1693273"/>
            <a:ext cx="1077509" cy="0"/>
          </a:xfrm>
          <a:prstGeom prst="line">
            <a:avLst/>
          </a:prstGeom>
          <a:ln w="95250" cap="flat">
            <a:solidFill>
              <a:srgbClr val="FF5347"/>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14" name="TextBox 7">
            <a:extLst>
              <a:ext uri="{FF2B5EF4-FFF2-40B4-BE49-F238E27FC236}">
                <a16:creationId xmlns:a16="http://schemas.microsoft.com/office/drawing/2014/main" id="{6EF8DF26-D5C4-0757-8537-A6FAEF18CFD0}"/>
              </a:ext>
            </a:extLst>
          </p:cNvPr>
          <p:cNvSpPr txBox="1"/>
          <p:nvPr/>
        </p:nvSpPr>
        <p:spPr>
          <a:xfrm>
            <a:off x="1021016" y="418235"/>
            <a:ext cx="6614109" cy="891270"/>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ts val="7840"/>
              </a:lnSpc>
            </a:pPr>
            <a:r>
              <a:rPr lang="en-US" sz="4400" b="1" spc="-224">
                <a:solidFill>
                  <a:srgbClr val="000000"/>
                </a:solidFill>
                <a:latin typeface="Roboto Bold"/>
                <a:ea typeface="Roboto Bold"/>
                <a:cs typeface="Roboto Bold"/>
                <a:sym typeface="Roboto Bold"/>
              </a:rPr>
              <a:t>Executing Agencies Options</a:t>
            </a:r>
          </a:p>
        </p:txBody>
      </p:sp>
      <p:sp>
        <p:nvSpPr>
          <p:cNvPr id="9" name="TextBox 5">
            <a:extLst>
              <a:ext uri="{FF2B5EF4-FFF2-40B4-BE49-F238E27FC236}">
                <a16:creationId xmlns:a16="http://schemas.microsoft.com/office/drawing/2014/main" id="{73079A69-C1F3-C874-95F4-498D06D170F6}"/>
              </a:ext>
            </a:extLst>
          </p:cNvPr>
          <p:cNvSpPr txBox="1"/>
          <p:nvPr/>
        </p:nvSpPr>
        <p:spPr>
          <a:xfrm>
            <a:off x="17491463" y="9243736"/>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9</a:t>
            </a:r>
          </a:p>
        </p:txBody>
      </p:sp>
      <p:grpSp>
        <p:nvGrpSpPr>
          <p:cNvPr id="43" name="Group 42">
            <a:extLst>
              <a:ext uri="{FF2B5EF4-FFF2-40B4-BE49-F238E27FC236}">
                <a16:creationId xmlns:a16="http://schemas.microsoft.com/office/drawing/2014/main" id="{8B292C90-9FE7-5346-C1F0-0325200CFCF6}"/>
              </a:ext>
            </a:extLst>
          </p:cNvPr>
          <p:cNvGrpSpPr/>
          <p:nvPr/>
        </p:nvGrpSpPr>
        <p:grpSpPr>
          <a:xfrm>
            <a:off x="13792200" y="3781220"/>
            <a:ext cx="3352800" cy="1743280"/>
            <a:chOff x="13792200" y="3781220"/>
            <a:chExt cx="2590800" cy="1620598"/>
          </a:xfrm>
        </p:grpSpPr>
        <p:cxnSp>
          <p:nvCxnSpPr>
            <p:cNvPr id="16" name="Connector: Elbow 15">
              <a:extLst>
                <a:ext uri="{FF2B5EF4-FFF2-40B4-BE49-F238E27FC236}">
                  <a16:creationId xmlns:a16="http://schemas.microsoft.com/office/drawing/2014/main" id="{7361587A-F071-BC74-4D98-D8FC14900DD8}"/>
                </a:ext>
              </a:extLst>
            </p:cNvPr>
            <p:cNvCxnSpPr/>
            <p:nvPr/>
          </p:nvCxnSpPr>
          <p:spPr>
            <a:xfrm rot="16200000" flipH="1">
              <a:off x="14886901" y="3905719"/>
              <a:ext cx="1620598" cy="1371600"/>
            </a:xfrm>
            <a:prstGeom prst="bentConnector3">
              <a:avLst>
                <a:gd name="adj1" fmla="val 51008"/>
              </a:avLst>
            </a:prstGeom>
            <a:ln w="50800"/>
          </p:spPr>
          <p:style>
            <a:lnRef idx="1">
              <a:schemeClr val="accent1"/>
            </a:lnRef>
            <a:fillRef idx="0">
              <a:schemeClr val="accent1"/>
            </a:fillRef>
            <a:effectRef idx="0">
              <a:schemeClr val="accent1"/>
            </a:effectRef>
            <a:fontRef idx="minor">
              <a:schemeClr val="tx1"/>
            </a:fontRef>
          </p:style>
        </p:cxnSp>
        <p:cxnSp>
          <p:nvCxnSpPr>
            <p:cNvPr id="23" name="Connector: Elbow 22">
              <a:extLst>
                <a:ext uri="{FF2B5EF4-FFF2-40B4-BE49-F238E27FC236}">
                  <a16:creationId xmlns:a16="http://schemas.microsoft.com/office/drawing/2014/main" id="{9E765B9E-46C2-B30F-63CE-229450279B6F}"/>
                </a:ext>
              </a:extLst>
            </p:cNvPr>
            <p:cNvCxnSpPr/>
            <p:nvPr/>
          </p:nvCxnSpPr>
          <p:spPr>
            <a:xfrm flipV="1">
              <a:off x="13792200" y="4610100"/>
              <a:ext cx="1219200" cy="685800"/>
            </a:xfrm>
            <a:prstGeom prst="bentConnector3">
              <a:avLst>
                <a:gd name="adj1" fmla="val 1786"/>
              </a:avLst>
            </a:prstGeom>
            <a:ln w="50800"/>
          </p:spPr>
          <p:style>
            <a:lnRef idx="1">
              <a:schemeClr val="accent1"/>
            </a:lnRef>
            <a:fillRef idx="0">
              <a:schemeClr val="accent1"/>
            </a:fillRef>
            <a:effectRef idx="0">
              <a:schemeClr val="accent1"/>
            </a:effectRef>
            <a:fontRef idx="minor">
              <a:schemeClr val="tx1"/>
            </a:fontRef>
          </p:style>
        </p:cxnSp>
      </p:grpSp>
      <p:grpSp>
        <p:nvGrpSpPr>
          <p:cNvPr id="49" name="Group 48">
            <a:extLst>
              <a:ext uri="{FF2B5EF4-FFF2-40B4-BE49-F238E27FC236}">
                <a16:creationId xmlns:a16="http://schemas.microsoft.com/office/drawing/2014/main" id="{63FDEF3B-2D69-1549-8F07-7F5F96FFC530}"/>
              </a:ext>
            </a:extLst>
          </p:cNvPr>
          <p:cNvGrpSpPr/>
          <p:nvPr/>
        </p:nvGrpSpPr>
        <p:grpSpPr>
          <a:xfrm>
            <a:off x="13792200" y="1693273"/>
            <a:ext cx="2250032" cy="1502987"/>
            <a:chOff x="9080103" y="-56506"/>
            <a:chExt cx="3726274" cy="2859860"/>
          </a:xfrm>
        </p:grpSpPr>
        <p:pic>
          <p:nvPicPr>
            <p:cNvPr id="47" name="Picture 6" descr="home clip art | kiyotoe">
              <a:extLst>
                <a:ext uri="{FF2B5EF4-FFF2-40B4-BE49-F238E27FC236}">
                  <a16:creationId xmlns:a16="http://schemas.microsoft.com/office/drawing/2014/main" id="{3AFCF034-F6C6-CD5B-3086-F6429AB046E7}"/>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tretch>
              <a:fillRect/>
            </a:stretch>
          </p:blipFill>
          <p:spPr bwMode="auto">
            <a:xfrm>
              <a:off x="10035397" y="-56506"/>
              <a:ext cx="1812103" cy="1632629"/>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48" name="Rectangle 47">
              <a:extLst>
                <a:ext uri="{FF2B5EF4-FFF2-40B4-BE49-F238E27FC236}">
                  <a16:creationId xmlns:a16="http://schemas.microsoft.com/office/drawing/2014/main" id="{BB653611-3592-589E-8E8C-A27DF15EDF52}"/>
                </a:ext>
              </a:extLst>
            </p:cNvPr>
            <p:cNvSpPr/>
            <p:nvPr/>
          </p:nvSpPr>
          <p:spPr>
            <a:xfrm>
              <a:off x="9080103" y="1456400"/>
              <a:ext cx="3726274" cy="1346954"/>
            </a:xfrm>
            <a:prstGeom prst="rect">
              <a:avLst/>
            </a:prstGeom>
            <a:noFill/>
          </p:spPr>
          <p:txBody>
            <a:bodyPr wrap="square" lIns="91440" tIns="45720" rIns="91440" bIns="4572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a:effectLst>
                    <a:outerShdw blurRad="38100" dist="38100" dir="2700000" algn="tl">
                      <a:srgbClr val="000000">
                        <a:alpha val="43137"/>
                      </a:srgbClr>
                    </a:outerShdw>
                  </a:effectLst>
                </a:rPr>
                <a:t>Home Repair Program</a:t>
              </a:r>
            </a:p>
            <a:p>
              <a:pPr algn="ctr"/>
              <a:endParaRPr lang="en-US" sz="2800">
                <a:effectLst>
                  <a:outerShdw blurRad="38100" dist="38100" dir="2700000" algn="tl">
                    <a:srgbClr val="000000">
                      <a:alpha val="43137"/>
                    </a:srgbClr>
                  </a:outerShdw>
                </a:effectLst>
              </a:endParaRPr>
            </a:p>
          </p:txBody>
        </p:sp>
      </p:grpSp>
      <p:grpSp>
        <p:nvGrpSpPr>
          <p:cNvPr id="106" name="Group 105">
            <a:extLst>
              <a:ext uri="{FF2B5EF4-FFF2-40B4-BE49-F238E27FC236}">
                <a16:creationId xmlns:a16="http://schemas.microsoft.com/office/drawing/2014/main" id="{0EC19DB2-1F30-846B-9F0C-BF0345E745E9}"/>
              </a:ext>
            </a:extLst>
          </p:cNvPr>
          <p:cNvGrpSpPr/>
          <p:nvPr/>
        </p:nvGrpSpPr>
        <p:grpSpPr>
          <a:xfrm>
            <a:off x="13079507" y="5517818"/>
            <a:ext cx="1539688" cy="1045984"/>
            <a:chOff x="13079507" y="5517818"/>
            <a:chExt cx="1539688" cy="1045984"/>
          </a:xfrm>
        </p:grpSpPr>
        <p:sp>
          <p:nvSpPr>
            <p:cNvPr id="46" name="TextBox 45">
              <a:extLst>
                <a:ext uri="{FF2B5EF4-FFF2-40B4-BE49-F238E27FC236}">
                  <a16:creationId xmlns:a16="http://schemas.microsoft.com/office/drawing/2014/main" id="{58BD229C-ECC0-5C88-D301-D3F8F3690B1B}"/>
                </a:ext>
              </a:extLst>
            </p:cNvPr>
            <p:cNvSpPr txBox="1"/>
            <p:nvPr/>
          </p:nvSpPr>
          <p:spPr>
            <a:xfrm>
              <a:off x="13079507" y="6040582"/>
              <a:ext cx="1539688" cy="523220"/>
            </a:xfrm>
            <a:prstGeom prst="rect">
              <a:avLst/>
            </a:prstGeom>
            <a:noFill/>
            <a:ln w="34925">
              <a:no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TT" sz="1400" b="1"/>
                <a:t>SME CONTRACTORS</a:t>
              </a:r>
              <a:endParaRPr lang="en-GB" sz="1400" b="1"/>
            </a:p>
          </p:txBody>
        </p:sp>
        <p:pic>
          <p:nvPicPr>
            <p:cNvPr id="50" name="Picture 49">
              <a:extLst>
                <a:ext uri="{FF2B5EF4-FFF2-40B4-BE49-F238E27FC236}">
                  <a16:creationId xmlns:a16="http://schemas.microsoft.com/office/drawing/2014/main" id="{4D396658-3740-249A-11AD-67DF1DD0D8FA}"/>
                </a:ext>
              </a:extLst>
            </p:cNvPr>
            <p:cNvPicPr>
              <a:picLocks noChangeAspect="1"/>
            </p:cNvPicPr>
            <p:nvPr/>
          </p:nvPicPr>
          <p:blipFill>
            <a:blip r:embed="rId10"/>
            <a:stretch>
              <a:fillRect/>
            </a:stretch>
          </p:blipFill>
          <p:spPr>
            <a:xfrm>
              <a:off x="13492094" y="5517818"/>
              <a:ext cx="708314" cy="571481"/>
            </a:xfrm>
            <a:prstGeom prst="rect">
              <a:avLst/>
            </a:prstGeom>
          </p:spPr>
        </p:pic>
      </p:grpSp>
      <p:cxnSp>
        <p:nvCxnSpPr>
          <p:cNvPr id="52" name="Connector: Elbow 51">
            <a:extLst>
              <a:ext uri="{FF2B5EF4-FFF2-40B4-BE49-F238E27FC236}">
                <a16:creationId xmlns:a16="http://schemas.microsoft.com/office/drawing/2014/main" id="{7E2FBE63-AA36-CDC5-A910-760CF74CE7AA}"/>
              </a:ext>
            </a:extLst>
          </p:cNvPr>
          <p:cNvCxnSpPr/>
          <p:nvPr/>
        </p:nvCxnSpPr>
        <p:spPr>
          <a:xfrm>
            <a:off x="13855702" y="6998263"/>
            <a:ext cx="1784904" cy="544313"/>
          </a:xfrm>
          <a:prstGeom prst="bentConnector3">
            <a:avLst>
              <a:gd name="adj1" fmla="val 99332"/>
            </a:avLst>
          </a:prstGeom>
          <a:ln w="50800"/>
        </p:spPr>
        <p:style>
          <a:lnRef idx="1">
            <a:schemeClr val="accent1"/>
          </a:lnRef>
          <a:fillRef idx="0">
            <a:schemeClr val="accent1"/>
          </a:fillRef>
          <a:effectRef idx="0">
            <a:schemeClr val="accent1"/>
          </a:effectRef>
          <a:fontRef idx="minor">
            <a:schemeClr val="tx1"/>
          </a:fontRef>
        </p:style>
      </p:cxnSp>
      <p:cxnSp>
        <p:nvCxnSpPr>
          <p:cNvPr id="54" name="Connector: Elbow 53">
            <a:extLst>
              <a:ext uri="{FF2B5EF4-FFF2-40B4-BE49-F238E27FC236}">
                <a16:creationId xmlns:a16="http://schemas.microsoft.com/office/drawing/2014/main" id="{85A4379D-F5B3-6EC9-E583-35F8239DCB8B}"/>
              </a:ext>
            </a:extLst>
          </p:cNvPr>
          <p:cNvCxnSpPr/>
          <p:nvPr/>
        </p:nvCxnSpPr>
        <p:spPr>
          <a:xfrm rot="5400000">
            <a:off x="13336206" y="6991061"/>
            <a:ext cx="1038990" cy="12700"/>
          </a:xfrm>
          <a:prstGeom prst="bentConnector3">
            <a:avLst>
              <a:gd name="adj1" fmla="val 50000"/>
            </a:avLst>
          </a:prstGeom>
          <a:ln w="50800"/>
        </p:spPr>
        <p:style>
          <a:lnRef idx="1">
            <a:schemeClr val="accent1"/>
          </a:lnRef>
          <a:fillRef idx="0">
            <a:schemeClr val="accent1"/>
          </a:fillRef>
          <a:effectRef idx="0">
            <a:schemeClr val="accent1"/>
          </a:effectRef>
          <a:fontRef idx="minor">
            <a:schemeClr val="tx1"/>
          </a:fontRef>
        </p:style>
      </p:cxnSp>
      <p:cxnSp>
        <p:nvCxnSpPr>
          <p:cNvPr id="56" name="Connector: Elbow 55">
            <a:extLst>
              <a:ext uri="{FF2B5EF4-FFF2-40B4-BE49-F238E27FC236}">
                <a16:creationId xmlns:a16="http://schemas.microsoft.com/office/drawing/2014/main" id="{E28B5F63-7028-4656-4462-1C5CD44EFBFF}"/>
              </a:ext>
            </a:extLst>
          </p:cNvPr>
          <p:cNvCxnSpPr/>
          <p:nvPr/>
        </p:nvCxnSpPr>
        <p:spPr>
          <a:xfrm rot="10800000" flipV="1">
            <a:off x="12098898" y="6997411"/>
            <a:ext cx="1731402" cy="581980"/>
          </a:xfrm>
          <a:prstGeom prst="bentConnector3">
            <a:avLst>
              <a:gd name="adj1" fmla="val 101346"/>
            </a:avLst>
          </a:prstGeom>
          <a:ln w="50800"/>
        </p:spPr>
        <p:style>
          <a:lnRef idx="1">
            <a:schemeClr val="accent1"/>
          </a:lnRef>
          <a:fillRef idx="0">
            <a:schemeClr val="accent1"/>
          </a:fillRef>
          <a:effectRef idx="0">
            <a:schemeClr val="accent1"/>
          </a:effectRef>
          <a:fontRef idx="minor">
            <a:schemeClr val="tx1"/>
          </a:fontRef>
        </p:style>
      </p:cxnSp>
      <p:grpSp>
        <p:nvGrpSpPr>
          <p:cNvPr id="76" name="Group 75">
            <a:extLst>
              <a:ext uri="{FF2B5EF4-FFF2-40B4-BE49-F238E27FC236}">
                <a16:creationId xmlns:a16="http://schemas.microsoft.com/office/drawing/2014/main" id="{7332002E-9128-0486-35E4-F2CDA8C51C82}"/>
              </a:ext>
            </a:extLst>
          </p:cNvPr>
          <p:cNvGrpSpPr/>
          <p:nvPr/>
        </p:nvGrpSpPr>
        <p:grpSpPr>
          <a:xfrm>
            <a:off x="14985729" y="7632042"/>
            <a:ext cx="1481060" cy="874463"/>
            <a:chOff x="14110134" y="7579391"/>
            <a:chExt cx="1481060" cy="874463"/>
          </a:xfrm>
        </p:grpSpPr>
        <p:sp>
          <p:nvSpPr>
            <p:cNvPr id="60" name="Freeform 3">
              <a:extLst>
                <a:ext uri="{FF2B5EF4-FFF2-40B4-BE49-F238E27FC236}">
                  <a16:creationId xmlns:a16="http://schemas.microsoft.com/office/drawing/2014/main" id="{D3D4D1F9-AB3C-E939-9AC4-905E67F2B1FA}"/>
                </a:ext>
              </a:extLst>
            </p:cNvPr>
            <p:cNvSpPr/>
            <p:nvPr/>
          </p:nvSpPr>
          <p:spPr>
            <a:xfrm>
              <a:off x="14468855" y="7579391"/>
              <a:ext cx="618746" cy="535909"/>
            </a:xfrm>
            <a:custGeom>
              <a:avLst/>
              <a:gdLst/>
              <a:ahLst/>
              <a:cxnLst/>
              <a:rect l="l" t="t" r="r" b="b"/>
              <a:pathLst>
                <a:path w="3271428" h="3030161">
                  <a:moveTo>
                    <a:pt x="0" y="0"/>
                  </a:moveTo>
                  <a:lnTo>
                    <a:pt x="3271428" y="0"/>
                  </a:lnTo>
                  <a:lnTo>
                    <a:pt x="3271428" y="3030160"/>
                  </a:lnTo>
                  <a:lnTo>
                    <a:pt x="0" y="303016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62" name="TextBox 10">
              <a:extLst>
                <a:ext uri="{FF2B5EF4-FFF2-40B4-BE49-F238E27FC236}">
                  <a16:creationId xmlns:a16="http://schemas.microsoft.com/office/drawing/2014/main" id="{1D214886-DAFA-63E0-81ED-0524B33CF998}"/>
                </a:ext>
              </a:extLst>
            </p:cNvPr>
            <p:cNvSpPr txBox="1"/>
            <p:nvPr/>
          </p:nvSpPr>
          <p:spPr>
            <a:xfrm>
              <a:off x="14110134" y="8115300"/>
              <a:ext cx="1481060" cy="338554"/>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spcBef>
                  <a:spcPct val="0"/>
                </a:spcBef>
              </a:pPr>
              <a:r>
                <a:rPr lang="en-US" sz="1100" b="1" spc="192">
                  <a:solidFill>
                    <a:srgbClr val="000000"/>
                  </a:solidFill>
                  <a:latin typeface="Roboto Bold"/>
                  <a:ea typeface="Roboto Bold"/>
                  <a:cs typeface="Roboto Bold"/>
                  <a:sym typeface="Roboto Bold"/>
                </a:rPr>
                <a:t>INDEPENDENT HARDWARES</a:t>
              </a:r>
            </a:p>
          </p:txBody>
        </p:sp>
      </p:grpSp>
      <p:grpSp>
        <p:nvGrpSpPr>
          <p:cNvPr id="79" name="Group 78">
            <a:extLst>
              <a:ext uri="{FF2B5EF4-FFF2-40B4-BE49-F238E27FC236}">
                <a16:creationId xmlns:a16="http://schemas.microsoft.com/office/drawing/2014/main" id="{EA79E9AD-8EB6-F6B9-DEF9-EA5CFD807D63}"/>
              </a:ext>
            </a:extLst>
          </p:cNvPr>
          <p:cNvGrpSpPr/>
          <p:nvPr/>
        </p:nvGrpSpPr>
        <p:grpSpPr>
          <a:xfrm>
            <a:off x="11370464" y="7619342"/>
            <a:ext cx="1481060" cy="1401320"/>
            <a:chOff x="12228311" y="7568388"/>
            <a:chExt cx="1481060" cy="1401320"/>
          </a:xfrm>
        </p:grpSpPr>
        <p:pic>
          <p:nvPicPr>
            <p:cNvPr id="63" name="Picture 62">
              <a:extLst>
                <a:ext uri="{FF2B5EF4-FFF2-40B4-BE49-F238E27FC236}">
                  <a16:creationId xmlns:a16="http://schemas.microsoft.com/office/drawing/2014/main" id="{FD88B2B3-5A25-4913-463A-0DFAB6DFC8FB}"/>
                </a:ext>
              </a:extLst>
            </p:cNvPr>
            <p:cNvPicPr>
              <a:picLocks noChangeAspect="1"/>
            </p:cNvPicPr>
            <p:nvPr/>
          </p:nvPicPr>
          <p:blipFill>
            <a:blip r:embed="rId13"/>
            <a:stretch>
              <a:fillRect/>
            </a:stretch>
          </p:blipFill>
          <p:spPr>
            <a:xfrm>
              <a:off x="12559426" y="7568388"/>
              <a:ext cx="647514" cy="535910"/>
            </a:xfrm>
            <a:prstGeom prst="rect">
              <a:avLst/>
            </a:prstGeom>
          </p:spPr>
        </p:pic>
        <p:sp>
          <p:nvSpPr>
            <p:cNvPr id="64" name="TextBox 10">
              <a:extLst>
                <a:ext uri="{FF2B5EF4-FFF2-40B4-BE49-F238E27FC236}">
                  <a16:creationId xmlns:a16="http://schemas.microsoft.com/office/drawing/2014/main" id="{B55DB422-84DB-0F02-D5BC-8503C82822CE}"/>
                </a:ext>
              </a:extLst>
            </p:cNvPr>
            <p:cNvSpPr txBox="1"/>
            <p:nvPr/>
          </p:nvSpPr>
          <p:spPr>
            <a:xfrm>
              <a:off x="12228311" y="8123322"/>
              <a:ext cx="1481060" cy="846386"/>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spcBef>
                  <a:spcPct val="0"/>
                </a:spcBef>
              </a:pPr>
              <a:r>
                <a:rPr lang="en-US" sz="1100" b="1" spc="192">
                  <a:solidFill>
                    <a:srgbClr val="000000"/>
                  </a:solidFill>
                  <a:latin typeface="Roboto Bold"/>
                  <a:ea typeface="Roboto Bold"/>
                  <a:cs typeface="Roboto Bold"/>
                  <a:sym typeface="Roboto Bold"/>
                </a:rPr>
                <a:t>SMALL TRANSPORT PROVIDERS &amp; EQUIPMENT SUPPLIERS</a:t>
              </a:r>
            </a:p>
          </p:txBody>
        </p:sp>
      </p:grpSp>
      <p:grpSp>
        <p:nvGrpSpPr>
          <p:cNvPr id="88" name="Group 87">
            <a:extLst>
              <a:ext uri="{FF2B5EF4-FFF2-40B4-BE49-F238E27FC236}">
                <a16:creationId xmlns:a16="http://schemas.microsoft.com/office/drawing/2014/main" id="{A948B620-B362-0391-AEE7-AA6ACC9F9DB1}"/>
              </a:ext>
            </a:extLst>
          </p:cNvPr>
          <p:cNvGrpSpPr/>
          <p:nvPr/>
        </p:nvGrpSpPr>
        <p:grpSpPr>
          <a:xfrm>
            <a:off x="13022356" y="7544158"/>
            <a:ext cx="1539688" cy="967713"/>
            <a:chOff x="13022356" y="7544158"/>
            <a:chExt cx="1539688" cy="967713"/>
          </a:xfrm>
        </p:grpSpPr>
        <p:pic>
          <p:nvPicPr>
            <p:cNvPr id="78" name="Picture 77">
              <a:extLst>
                <a:ext uri="{FF2B5EF4-FFF2-40B4-BE49-F238E27FC236}">
                  <a16:creationId xmlns:a16="http://schemas.microsoft.com/office/drawing/2014/main" id="{D333AB08-C926-C2E7-E242-31F2061E3614}"/>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3338530" y="7544158"/>
              <a:ext cx="1075427" cy="716951"/>
            </a:xfrm>
            <a:prstGeom prst="rect">
              <a:avLst/>
            </a:prstGeom>
          </p:spPr>
        </p:pic>
        <p:sp>
          <p:nvSpPr>
            <p:cNvPr id="87" name="TextBox 86">
              <a:extLst>
                <a:ext uri="{FF2B5EF4-FFF2-40B4-BE49-F238E27FC236}">
                  <a16:creationId xmlns:a16="http://schemas.microsoft.com/office/drawing/2014/main" id="{D606CBAB-963F-FBD9-BC82-095BE5827879}"/>
                </a:ext>
              </a:extLst>
            </p:cNvPr>
            <p:cNvSpPr txBox="1"/>
            <p:nvPr/>
          </p:nvSpPr>
          <p:spPr>
            <a:xfrm>
              <a:off x="13022356" y="8250261"/>
              <a:ext cx="1539688" cy="261610"/>
            </a:xfrm>
            <a:prstGeom prst="rect">
              <a:avLst/>
            </a:prstGeom>
            <a:noFill/>
            <a:ln w="34925">
              <a:no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TT" sz="1100" b="1">
                  <a:latin typeface="Roboto Bold"/>
                  <a:ea typeface="Roboto Bold"/>
                  <a:cs typeface="Roboto Bold"/>
                </a:rPr>
                <a:t>LABOUR</a:t>
              </a:r>
              <a:endParaRPr lang="en-GB" sz="1100" b="1">
                <a:latin typeface="Roboto Bold"/>
                <a:ea typeface="Roboto Bold"/>
                <a:cs typeface="Roboto Bold"/>
              </a:endParaRPr>
            </a:p>
          </p:txBody>
        </p:sp>
      </p:grpSp>
      <p:pic>
        <p:nvPicPr>
          <p:cNvPr id="89" name="Picture 88">
            <a:extLst>
              <a:ext uri="{FF2B5EF4-FFF2-40B4-BE49-F238E27FC236}">
                <a16:creationId xmlns:a16="http://schemas.microsoft.com/office/drawing/2014/main" id="{47E4CDF7-E493-5AF3-34B5-2DA80E0B15C4}"/>
              </a:ext>
            </a:extLst>
          </p:cNvPr>
          <p:cNvPicPr>
            <a:picLocks noChangeAspect="1"/>
          </p:cNvPicPr>
          <p:nvPr/>
        </p:nvPicPr>
        <p:blipFill>
          <a:blip r:embed="rId15"/>
          <a:stretch>
            <a:fillRect/>
          </a:stretch>
        </p:blipFill>
        <p:spPr>
          <a:xfrm>
            <a:off x="1045425" y="5730319"/>
            <a:ext cx="1053083" cy="1053083"/>
          </a:xfrm>
          <a:prstGeom prst="rect">
            <a:avLst/>
          </a:prstGeom>
        </p:spPr>
      </p:pic>
      <p:pic>
        <p:nvPicPr>
          <p:cNvPr id="92" name="Picture 91">
            <a:extLst>
              <a:ext uri="{FF2B5EF4-FFF2-40B4-BE49-F238E27FC236}">
                <a16:creationId xmlns:a16="http://schemas.microsoft.com/office/drawing/2014/main" id="{4DAA6C0E-D446-97FD-DFA6-A80CD0AAFD0B}"/>
              </a:ext>
            </a:extLst>
          </p:cNvPr>
          <p:cNvPicPr>
            <a:picLocks noChangeAspect="1"/>
          </p:cNvPicPr>
          <p:nvPr/>
        </p:nvPicPr>
        <p:blipFill>
          <a:blip r:embed="rId16"/>
          <a:stretch>
            <a:fillRect/>
          </a:stretch>
        </p:blipFill>
        <p:spPr>
          <a:xfrm>
            <a:off x="857274" y="4080394"/>
            <a:ext cx="1556047" cy="1165533"/>
          </a:xfrm>
          <a:prstGeom prst="rect">
            <a:avLst/>
          </a:prstGeom>
        </p:spPr>
      </p:pic>
      <p:sp>
        <p:nvSpPr>
          <p:cNvPr id="96" name="AutoShape 6" descr="Generated image">
            <a:extLst>
              <a:ext uri="{FF2B5EF4-FFF2-40B4-BE49-F238E27FC236}">
                <a16:creationId xmlns:a16="http://schemas.microsoft.com/office/drawing/2014/main" id="{0312A37B-CA57-7973-8B84-28EB2BE4BD26}"/>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grpSp>
        <p:nvGrpSpPr>
          <p:cNvPr id="107" name="Group 106">
            <a:extLst>
              <a:ext uri="{FF2B5EF4-FFF2-40B4-BE49-F238E27FC236}">
                <a16:creationId xmlns:a16="http://schemas.microsoft.com/office/drawing/2014/main" id="{515E96BB-8F13-318B-206B-3351B099765D}"/>
              </a:ext>
            </a:extLst>
          </p:cNvPr>
          <p:cNvGrpSpPr/>
          <p:nvPr/>
        </p:nvGrpSpPr>
        <p:grpSpPr>
          <a:xfrm>
            <a:off x="16381504" y="5461547"/>
            <a:ext cx="1526989" cy="1584246"/>
            <a:chOff x="16381504" y="5461547"/>
            <a:chExt cx="1526989" cy="1584246"/>
          </a:xfrm>
        </p:grpSpPr>
        <p:pic>
          <p:nvPicPr>
            <p:cNvPr id="94" name="Picture 93">
              <a:extLst>
                <a:ext uri="{FF2B5EF4-FFF2-40B4-BE49-F238E27FC236}">
                  <a16:creationId xmlns:a16="http://schemas.microsoft.com/office/drawing/2014/main" id="{F2ACFB7B-76B5-2308-934B-D7F91AFF0846}"/>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6673419" y="5461547"/>
              <a:ext cx="943161" cy="943161"/>
            </a:xfrm>
            <a:prstGeom prst="rect">
              <a:avLst/>
            </a:prstGeom>
          </p:spPr>
        </p:pic>
        <p:sp>
          <p:nvSpPr>
            <p:cNvPr id="101" name="TextBox 100">
              <a:extLst>
                <a:ext uri="{FF2B5EF4-FFF2-40B4-BE49-F238E27FC236}">
                  <a16:creationId xmlns:a16="http://schemas.microsoft.com/office/drawing/2014/main" id="{B0DA2845-8EF3-31B7-57FA-70E534D34B0A}"/>
                </a:ext>
              </a:extLst>
            </p:cNvPr>
            <p:cNvSpPr txBox="1"/>
            <p:nvPr/>
          </p:nvSpPr>
          <p:spPr>
            <a:xfrm>
              <a:off x="16381504" y="6307129"/>
              <a:ext cx="1526989" cy="73866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TT" sz="1400" b="1"/>
                <a:t>EXTERNAL PROGRAMME </a:t>
              </a:r>
            </a:p>
            <a:p>
              <a:pPr algn="ctr"/>
              <a:r>
                <a:rPr lang="en-TT" sz="1400" b="1"/>
                <a:t>CONSULTANT</a:t>
              </a:r>
              <a:endParaRPr lang="en-GB" sz="1400" b="1"/>
            </a:p>
          </p:txBody>
        </p:sp>
      </p:grpSp>
      <p:pic>
        <p:nvPicPr>
          <p:cNvPr id="102" name="Picture 101">
            <a:extLst>
              <a:ext uri="{FF2B5EF4-FFF2-40B4-BE49-F238E27FC236}">
                <a16:creationId xmlns:a16="http://schemas.microsoft.com/office/drawing/2014/main" id="{2FE00A60-A1C6-86BA-8302-3092DF8165D4}"/>
              </a:ext>
            </a:extLst>
          </p:cNvPr>
          <p:cNvPicPr>
            <a:picLocks noChangeAspect="1"/>
          </p:cNvPicPr>
          <p:nvPr/>
        </p:nvPicPr>
        <p:blipFill>
          <a:blip r:embed="rId18"/>
          <a:stretch>
            <a:fillRect/>
          </a:stretch>
        </p:blipFill>
        <p:spPr>
          <a:xfrm>
            <a:off x="801652" y="7187385"/>
            <a:ext cx="1108705" cy="760956"/>
          </a:xfrm>
          <a:prstGeom prst="rect">
            <a:avLst/>
          </a:prstGeom>
        </p:spPr>
      </p:pic>
      <p:cxnSp>
        <p:nvCxnSpPr>
          <p:cNvPr id="104" name="Straight Connector 103">
            <a:extLst>
              <a:ext uri="{FF2B5EF4-FFF2-40B4-BE49-F238E27FC236}">
                <a16:creationId xmlns:a16="http://schemas.microsoft.com/office/drawing/2014/main" id="{5930DF91-C059-F66C-28E8-25125446D344}"/>
              </a:ext>
            </a:extLst>
          </p:cNvPr>
          <p:cNvCxnSpPr/>
          <p:nvPr/>
        </p:nvCxnSpPr>
        <p:spPr>
          <a:xfrm flipH="1">
            <a:off x="14369035" y="5933127"/>
            <a:ext cx="2097754" cy="0"/>
          </a:xfrm>
          <a:prstGeom prst="line">
            <a:avLst/>
          </a:prstGeom>
          <a:ln w="50800">
            <a:prstDash val="dash"/>
          </a:ln>
        </p:spPr>
        <p:style>
          <a:lnRef idx="1">
            <a:schemeClr val="accent1"/>
          </a:lnRef>
          <a:fillRef idx="0">
            <a:schemeClr val="accent1"/>
          </a:fillRef>
          <a:effectRef idx="0">
            <a:schemeClr val="accent1"/>
          </a:effectRef>
          <a:fontRef idx="minor">
            <a:schemeClr val="tx1"/>
          </a:fontRef>
        </p:style>
      </p:cxnSp>
      <p:sp>
        <p:nvSpPr>
          <p:cNvPr id="105" name="TextBox 104">
            <a:extLst>
              <a:ext uri="{FF2B5EF4-FFF2-40B4-BE49-F238E27FC236}">
                <a16:creationId xmlns:a16="http://schemas.microsoft.com/office/drawing/2014/main" id="{7E9FEA60-ADB2-DC31-875A-C6EECF8F288E}"/>
              </a:ext>
            </a:extLst>
          </p:cNvPr>
          <p:cNvSpPr txBox="1"/>
          <p:nvPr/>
        </p:nvSpPr>
        <p:spPr>
          <a:xfrm>
            <a:off x="14748153" y="5671517"/>
            <a:ext cx="1526989" cy="52322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TT" sz="1400" b="1"/>
              <a:t>MONITORING &amp; OVERSIGHT</a:t>
            </a:r>
            <a:endParaRPr lang="en-GB" sz="1400" b="1"/>
          </a:p>
        </p:txBody>
      </p:sp>
    </p:spTree>
    <p:extLst>
      <p:ext uri="{BB962C8B-B14F-4D97-AF65-F5344CB8AC3E}">
        <p14:creationId xmlns:p14="http://schemas.microsoft.com/office/powerpoint/2010/main" val="552014429"/>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BFBFB"/>
        </a:solidFill>
        <a:effectLst/>
      </p:bgPr>
    </p:bg>
    <p:spTree>
      <p:nvGrpSpPr>
        <p:cNvPr id="1" name=""/>
        <p:cNvGrpSpPr/>
        <p:nvPr/>
      </p:nvGrpSpPr>
      <p:grpSpPr>
        <a:xfrm>
          <a:off x="0" y="0"/>
          <a:ext cx="0" cy="0"/>
          <a:chOff x="0" y="0"/>
          <a:chExt cx="0" cy="0"/>
        </a:xfrm>
      </p:grpSpPr>
      <p:sp>
        <p:nvSpPr>
          <p:cNvPr id="41" name="Freeform 3">
            <a:extLst>
              <a:ext uri="{FF2B5EF4-FFF2-40B4-BE49-F238E27FC236}">
                <a16:creationId xmlns:a16="http://schemas.microsoft.com/office/drawing/2014/main" id="{AE4C2144-C44B-35CB-42A3-49824B88DB32}"/>
              </a:ext>
            </a:extLst>
          </p:cNvPr>
          <p:cNvSpPr/>
          <p:nvPr/>
        </p:nvSpPr>
        <p:spPr>
          <a:xfrm flipH="1" flipV="1">
            <a:off x="11673891" y="-1"/>
            <a:ext cx="6614109" cy="10287000"/>
          </a:xfrm>
          <a:custGeom>
            <a:avLst/>
            <a:gdLst/>
            <a:ahLst/>
            <a:cxnLst/>
            <a:rect l="l" t="t" r="r" b="b"/>
            <a:pathLst>
              <a:path w="6614109" h="10287000">
                <a:moveTo>
                  <a:pt x="6614109" y="10287000"/>
                </a:moveTo>
                <a:lnTo>
                  <a:pt x="0" y="10287000"/>
                </a:lnTo>
                <a:lnTo>
                  <a:pt x="0" y="0"/>
                </a:lnTo>
                <a:lnTo>
                  <a:pt x="6614109" y="0"/>
                </a:lnTo>
                <a:lnTo>
                  <a:pt x="6614109" y="10287000"/>
                </a:lnTo>
                <a:close/>
              </a:path>
            </a:pathLst>
          </a:custGeom>
          <a:blipFill>
            <a:blip r:embed="rId3"/>
            <a:stretch>
              <a:fillRect l="-99999" t="-14295" b="-14295"/>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10" name="object 10"/>
          <p:cNvSpPr txBox="1"/>
          <p:nvPr/>
        </p:nvSpPr>
        <p:spPr>
          <a:xfrm>
            <a:off x="6086851" y="2325112"/>
            <a:ext cx="1452598" cy="384095"/>
          </a:xfrm>
          <a:prstGeom prst="rect">
            <a:avLst/>
          </a:prstGeom>
        </p:spPr>
        <p:txBody>
          <a:bodyPr vert="horz" wrap="square" lIns="0" tIns="1462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3291">
              <a:spcBef>
                <a:spcPts val="115"/>
              </a:spcBef>
            </a:pPr>
            <a:r>
              <a:rPr lang="en-TT" sz="2400" b="1" spc="-26">
                <a:solidFill>
                  <a:srgbClr val="1C1C1C"/>
                </a:solidFill>
                <a:latin typeface="Arial MT"/>
                <a:cs typeface="Arial" pitchFamily="34" charset="0"/>
              </a:rPr>
              <a:t>Reg. Corp</a:t>
            </a:r>
            <a:endParaRPr sz="2400" b="1">
              <a:latin typeface="Arial MT"/>
              <a:cs typeface="Arial" pitchFamily="34" charset="0"/>
            </a:endParaRPr>
          </a:p>
        </p:txBody>
      </p:sp>
      <p:sp>
        <p:nvSpPr>
          <p:cNvPr id="11" name="object 11"/>
          <p:cNvSpPr txBox="1"/>
          <p:nvPr/>
        </p:nvSpPr>
        <p:spPr>
          <a:xfrm>
            <a:off x="8857377" y="2213572"/>
            <a:ext cx="961581" cy="393200"/>
          </a:xfrm>
          <a:prstGeom prst="rect">
            <a:avLst/>
          </a:prstGeom>
        </p:spPr>
        <p:txBody>
          <a:bodyPr vert="horz" wrap="square" lIns="0" tIns="1462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3291">
              <a:spcBef>
                <a:spcPts val="115"/>
              </a:spcBef>
            </a:pPr>
            <a:r>
              <a:rPr lang="en-TT" sz="2400" b="1" spc="-188">
                <a:solidFill>
                  <a:srgbClr val="181818"/>
                </a:solidFill>
                <a:latin typeface="Arial MT"/>
                <a:cs typeface="Arial MT"/>
              </a:rPr>
              <a:t>RDC</a:t>
            </a:r>
            <a:endParaRPr sz="2400" b="1">
              <a:latin typeface="Arial MT"/>
              <a:cs typeface="Arial MT"/>
            </a:endParaRPr>
          </a:p>
        </p:txBody>
      </p:sp>
      <p:sp>
        <p:nvSpPr>
          <p:cNvPr id="12" name="object 12"/>
          <p:cNvSpPr txBox="1"/>
          <p:nvPr/>
        </p:nvSpPr>
        <p:spPr>
          <a:xfrm>
            <a:off x="10464844" y="2183824"/>
            <a:ext cx="2351719" cy="399894"/>
          </a:xfrm>
          <a:prstGeom prst="rect">
            <a:avLst/>
          </a:prstGeom>
        </p:spPr>
        <p:txBody>
          <a:bodyPr vert="horz" wrap="square" lIns="0" tIns="12094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12672" marR="5316" indent="-400046">
              <a:lnSpc>
                <a:spcPct val="75300"/>
              </a:lnSpc>
              <a:spcBef>
                <a:spcPts val="952"/>
              </a:spcBef>
            </a:pPr>
            <a:r>
              <a:rPr sz="2400" b="1" spc="-319">
                <a:solidFill>
                  <a:srgbClr val="242424"/>
                </a:solidFill>
                <a:latin typeface="Arial MT"/>
                <a:cs typeface="Arial MT"/>
              </a:rPr>
              <a:t>HDC</a:t>
            </a:r>
            <a:r>
              <a:rPr sz="2400" b="1" spc="-157">
                <a:solidFill>
                  <a:srgbClr val="242424"/>
                </a:solidFill>
                <a:latin typeface="Arial MT"/>
                <a:cs typeface="Arial MT"/>
              </a:rPr>
              <a:t> </a:t>
            </a:r>
            <a:r>
              <a:rPr sz="2400" b="1" spc="-68">
                <a:solidFill>
                  <a:srgbClr val="161616"/>
                </a:solidFill>
                <a:latin typeface="Arial MT"/>
                <a:cs typeface="Arial MT"/>
              </a:rPr>
              <a:t>M'tce </a:t>
            </a:r>
            <a:r>
              <a:rPr sz="2400" b="1" spc="-21">
                <a:solidFill>
                  <a:srgbClr val="1F1F1F"/>
                </a:solidFill>
                <a:latin typeface="Arial MT"/>
                <a:cs typeface="Arial MT"/>
              </a:rPr>
              <a:t>Dept</a:t>
            </a:r>
            <a:endParaRPr sz="2400" b="1">
              <a:latin typeface="Arial MT"/>
              <a:cs typeface="Arial MT"/>
            </a:endParaRPr>
          </a:p>
        </p:txBody>
      </p:sp>
      <p:sp>
        <p:nvSpPr>
          <p:cNvPr id="13" name="object 13"/>
          <p:cNvSpPr txBox="1"/>
          <p:nvPr/>
        </p:nvSpPr>
        <p:spPr>
          <a:xfrm>
            <a:off x="13527303" y="2177523"/>
            <a:ext cx="1494061" cy="399894"/>
          </a:xfrm>
          <a:prstGeom prst="rect">
            <a:avLst/>
          </a:prstGeom>
        </p:spPr>
        <p:txBody>
          <a:bodyPr vert="horz" wrap="square" lIns="0" tIns="12094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3291" marR="5316" indent="95692">
              <a:lnSpc>
                <a:spcPct val="75300"/>
              </a:lnSpc>
              <a:spcBef>
                <a:spcPts val="952"/>
              </a:spcBef>
            </a:pPr>
            <a:r>
              <a:rPr lang="en-TT" sz="2400" b="1" spc="-52">
                <a:solidFill>
                  <a:srgbClr val="1A1A1A"/>
                </a:solidFill>
                <a:latin typeface="Arial MT"/>
                <a:cs typeface="Arial MT"/>
              </a:rPr>
              <a:t>CCC </a:t>
            </a:r>
            <a:endParaRPr sz="2400" b="1">
              <a:latin typeface="Arial MT"/>
              <a:cs typeface="Arial MT"/>
            </a:endParaRPr>
          </a:p>
        </p:txBody>
      </p:sp>
      <p:sp>
        <p:nvSpPr>
          <p:cNvPr id="14" name="object 14"/>
          <p:cNvSpPr txBox="1"/>
          <p:nvPr/>
        </p:nvSpPr>
        <p:spPr>
          <a:xfrm>
            <a:off x="15212414" y="1748273"/>
            <a:ext cx="2039877" cy="676893"/>
          </a:xfrm>
          <a:prstGeom prst="rect">
            <a:avLst/>
          </a:prstGeom>
        </p:spPr>
        <p:txBody>
          <a:bodyPr vert="horz" wrap="square" lIns="0" tIns="12094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66476" marR="5316" indent="-253850">
              <a:lnSpc>
                <a:spcPct val="75300"/>
              </a:lnSpc>
              <a:spcBef>
                <a:spcPts val="952"/>
              </a:spcBef>
            </a:pPr>
            <a:r>
              <a:rPr sz="2400" b="1" spc="-110">
                <a:solidFill>
                  <a:srgbClr val="873623"/>
                </a:solidFill>
                <a:latin typeface="Arial MT"/>
                <a:cs typeface="Arial MT"/>
              </a:rPr>
              <a:t>Housing</a:t>
            </a:r>
            <a:r>
              <a:rPr sz="2400" b="1" spc="-199">
                <a:solidFill>
                  <a:srgbClr val="873623"/>
                </a:solidFill>
                <a:latin typeface="Arial MT"/>
                <a:cs typeface="Arial MT"/>
              </a:rPr>
              <a:t> </a:t>
            </a:r>
            <a:r>
              <a:rPr sz="2400" b="1" spc="-173">
                <a:solidFill>
                  <a:srgbClr val="8E3423"/>
                </a:solidFill>
                <a:latin typeface="Arial MT"/>
                <a:cs typeface="Arial MT"/>
              </a:rPr>
              <a:t>Rep</a:t>
            </a:r>
            <a:r>
              <a:rPr lang="en-US" sz="2400" b="1" spc="-173">
                <a:solidFill>
                  <a:srgbClr val="8E3423"/>
                </a:solidFill>
                <a:latin typeface="Arial MT"/>
                <a:cs typeface="Arial MT"/>
              </a:rPr>
              <a:t>a</a:t>
            </a:r>
            <a:r>
              <a:rPr sz="2400" b="1" spc="-173">
                <a:solidFill>
                  <a:srgbClr val="8E3423"/>
                </a:solidFill>
                <a:latin typeface="Arial MT"/>
                <a:cs typeface="Arial MT"/>
              </a:rPr>
              <a:t>ir </a:t>
            </a:r>
            <a:r>
              <a:rPr sz="2400" b="1" spc="-58">
                <a:solidFill>
                  <a:srgbClr val="992F21"/>
                </a:solidFill>
                <a:latin typeface="Arial MT"/>
                <a:cs typeface="Arial MT"/>
              </a:rPr>
              <a:t>Programme</a:t>
            </a:r>
            <a:endParaRPr sz="2400" b="1">
              <a:latin typeface="Arial MT"/>
              <a:cs typeface="Arial MT"/>
            </a:endParaRPr>
          </a:p>
        </p:txBody>
      </p:sp>
      <p:pic>
        <p:nvPicPr>
          <p:cNvPr id="24" name="Picture 23" descr="A group of stars in a row&#10;&#10;AI-generated content may be incorrect.">
            <a:extLst>
              <a:ext uri="{FF2B5EF4-FFF2-40B4-BE49-F238E27FC236}">
                <a16:creationId xmlns:a16="http://schemas.microsoft.com/office/drawing/2014/main" id="{603C3852-8EBA-A588-DAAE-D9F9D154DC8F}"/>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contrast="40000"/>
                    </a14:imgEffect>
                  </a14:imgLayer>
                </a14:imgProps>
              </a:ext>
            </a:extLst>
          </a:blip>
          <a:stretch>
            <a:fillRect/>
          </a:stretch>
        </p:blipFill>
        <p:spPr>
          <a:xfrm>
            <a:off x="2224804" y="3623576"/>
            <a:ext cx="15145849" cy="6156964"/>
          </a:xfrm>
          <a:prstGeom prst="rect">
            <a:avLst/>
          </a:prstGeom>
        </p:spPr>
      </p:pic>
      <p:grpSp>
        <p:nvGrpSpPr>
          <p:cNvPr id="29" name="Group 28">
            <a:extLst>
              <a:ext uri="{FF2B5EF4-FFF2-40B4-BE49-F238E27FC236}">
                <a16:creationId xmlns:a16="http://schemas.microsoft.com/office/drawing/2014/main" id="{4753F815-9B6B-D923-8AD3-44202B6687EF}"/>
              </a:ext>
            </a:extLst>
          </p:cNvPr>
          <p:cNvGrpSpPr/>
          <p:nvPr/>
        </p:nvGrpSpPr>
        <p:grpSpPr>
          <a:xfrm>
            <a:off x="15696495" y="2670758"/>
            <a:ext cx="1354354" cy="914185"/>
            <a:chOff x="13090971" y="3643926"/>
            <a:chExt cx="1310830" cy="1220644"/>
          </a:xfrm>
        </p:grpSpPr>
        <p:pic>
          <p:nvPicPr>
            <p:cNvPr id="30" name="Picture 29">
              <a:extLst>
                <a:ext uri="{FF2B5EF4-FFF2-40B4-BE49-F238E27FC236}">
                  <a16:creationId xmlns:a16="http://schemas.microsoft.com/office/drawing/2014/main" id="{B1E15EA5-4B46-2317-7841-C74FC1F91D27}"/>
                </a:ext>
              </a:extLst>
            </p:cNvPr>
            <p:cNvPicPr>
              <a:picLocks noChangeAspect="1"/>
            </p:cNvPicPr>
            <p:nvPr/>
          </p:nvPicPr>
          <p:blipFill>
            <a:blip r:embed="rId6">
              <a:extLst>
                <a:ext uri="{28A0092B-C50C-407E-A947-70E740481C1C}">
                  <a14:useLocalDpi xmlns:a14="http://schemas.microsoft.com/office/drawing/2010/main" val="0"/>
                </a:ext>
              </a:extLst>
            </a:blip>
            <a:srcRect l="36347" r="37856" b="30873"/>
            <a:stretch>
              <a:fillRect/>
            </a:stretch>
          </p:blipFill>
          <p:spPr>
            <a:xfrm>
              <a:off x="13090971" y="3643926"/>
              <a:ext cx="1158430" cy="923268"/>
            </a:xfrm>
            <a:prstGeom prst="rect">
              <a:avLst/>
            </a:prstGeom>
          </p:spPr>
        </p:pic>
        <p:sp>
          <p:nvSpPr>
            <p:cNvPr id="31" name="TextBox 30">
              <a:extLst>
                <a:ext uri="{FF2B5EF4-FFF2-40B4-BE49-F238E27FC236}">
                  <a16:creationId xmlns:a16="http://schemas.microsoft.com/office/drawing/2014/main" id="{0F4DBFFA-6AB6-E75D-D9AD-9FD7538F5A3D}"/>
                </a:ext>
              </a:extLst>
            </p:cNvPr>
            <p:cNvSpPr txBox="1"/>
            <p:nvPr/>
          </p:nvSpPr>
          <p:spPr>
            <a:xfrm>
              <a:off x="13335000" y="4495242"/>
              <a:ext cx="1066801" cy="36932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TT" b="1"/>
                <a:t>MHUD</a:t>
              </a:r>
              <a:endParaRPr lang="en-GB" b="1"/>
            </a:p>
          </p:txBody>
        </p:sp>
      </p:grpSp>
      <p:sp>
        <p:nvSpPr>
          <p:cNvPr id="32" name="AutoShape 2">
            <a:extLst>
              <a:ext uri="{FF2B5EF4-FFF2-40B4-BE49-F238E27FC236}">
                <a16:creationId xmlns:a16="http://schemas.microsoft.com/office/drawing/2014/main" id="{B62BC410-3B93-7790-1EB5-AF61A523762B}"/>
              </a:ext>
            </a:extLst>
          </p:cNvPr>
          <p:cNvSpPr/>
          <p:nvPr/>
        </p:nvSpPr>
        <p:spPr>
          <a:xfrm>
            <a:off x="980966" y="1830428"/>
            <a:ext cx="1077509" cy="0"/>
          </a:xfrm>
          <a:prstGeom prst="line">
            <a:avLst/>
          </a:prstGeom>
          <a:ln w="95250" cap="flat">
            <a:solidFill>
              <a:srgbClr val="FF5347"/>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33" name="TextBox 7">
            <a:extLst>
              <a:ext uri="{FF2B5EF4-FFF2-40B4-BE49-F238E27FC236}">
                <a16:creationId xmlns:a16="http://schemas.microsoft.com/office/drawing/2014/main" id="{214B8BDB-3781-679A-7859-22B4043AC33C}"/>
              </a:ext>
            </a:extLst>
          </p:cNvPr>
          <p:cNvSpPr txBox="1"/>
          <p:nvPr/>
        </p:nvSpPr>
        <p:spPr>
          <a:xfrm>
            <a:off x="980965" y="555390"/>
            <a:ext cx="11211035" cy="891270"/>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ts val="7840"/>
              </a:lnSpc>
            </a:pPr>
            <a:r>
              <a:rPr lang="en-US" sz="4400" b="1" spc="-224">
                <a:solidFill>
                  <a:srgbClr val="000000"/>
                </a:solidFill>
                <a:latin typeface="Roboto Bold"/>
                <a:ea typeface="Roboto Bold"/>
                <a:cs typeface="Roboto Bold"/>
                <a:sym typeface="Roboto Bold"/>
              </a:rPr>
              <a:t>A Clear Leader in Among Alternatives</a:t>
            </a:r>
          </a:p>
        </p:txBody>
      </p:sp>
      <p:pic>
        <p:nvPicPr>
          <p:cNvPr id="34" name="Picture 33">
            <a:extLst>
              <a:ext uri="{FF2B5EF4-FFF2-40B4-BE49-F238E27FC236}">
                <a16:creationId xmlns:a16="http://schemas.microsoft.com/office/drawing/2014/main" id="{BB21193D-39C5-053B-8AEF-EB2EAD1E7D42}"/>
              </a:ext>
            </a:extLst>
          </p:cNvPr>
          <p:cNvPicPr>
            <a:picLocks noChangeAspect="1"/>
          </p:cNvPicPr>
          <p:nvPr/>
        </p:nvPicPr>
        <p:blipFill>
          <a:blip r:embed="rId7">
            <a:extLst>
              <a:ext uri="{BEBA8EAE-BF5A-486C-A8C5-ECC9F3942E4B}">
                <a14:imgProps xmlns:a14="http://schemas.microsoft.com/office/drawing/2010/main">
                  <a14:imgLayer r:embed="rId8">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0595808" y="2922890"/>
            <a:ext cx="1711824" cy="575021"/>
          </a:xfrm>
          <a:prstGeom prst="rect">
            <a:avLst/>
          </a:prstGeom>
        </p:spPr>
      </p:pic>
      <p:pic>
        <p:nvPicPr>
          <p:cNvPr id="35" name="Picture 34">
            <a:extLst>
              <a:ext uri="{FF2B5EF4-FFF2-40B4-BE49-F238E27FC236}">
                <a16:creationId xmlns:a16="http://schemas.microsoft.com/office/drawing/2014/main" id="{C6DA97B3-A79A-DEA1-70D3-F8DFF34EA3D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798839" y="2669604"/>
            <a:ext cx="895557" cy="895557"/>
          </a:xfrm>
          <a:prstGeom prst="rect">
            <a:avLst/>
          </a:prstGeom>
        </p:spPr>
      </p:pic>
      <p:pic>
        <p:nvPicPr>
          <p:cNvPr id="36" name="Picture 35">
            <a:extLst>
              <a:ext uri="{FF2B5EF4-FFF2-40B4-BE49-F238E27FC236}">
                <a16:creationId xmlns:a16="http://schemas.microsoft.com/office/drawing/2014/main" id="{98612618-6135-8724-9D9F-6CB6FC3BBB4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176967" y="2762623"/>
            <a:ext cx="1162641" cy="875400"/>
          </a:xfrm>
          <a:prstGeom prst="rect">
            <a:avLst/>
          </a:prstGeom>
        </p:spPr>
      </p:pic>
      <p:pic>
        <p:nvPicPr>
          <p:cNvPr id="37" name="Picture 36">
            <a:extLst>
              <a:ext uri="{FF2B5EF4-FFF2-40B4-BE49-F238E27FC236}">
                <a16:creationId xmlns:a16="http://schemas.microsoft.com/office/drawing/2014/main" id="{082D5DF9-AD6F-3634-9B92-6C1CFF729BC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3519928" y="2688009"/>
            <a:ext cx="974105" cy="672724"/>
          </a:xfrm>
          <a:prstGeom prst="rect">
            <a:avLst/>
          </a:prstGeom>
        </p:spPr>
      </p:pic>
      <p:sp>
        <p:nvSpPr>
          <p:cNvPr id="2" name="TextBox 5">
            <a:extLst>
              <a:ext uri="{FF2B5EF4-FFF2-40B4-BE49-F238E27FC236}">
                <a16:creationId xmlns:a16="http://schemas.microsoft.com/office/drawing/2014/main" id="{C625E3BD-B3AC-3E8B-717F-F67F7A32B97E}"/>
              </a:ext>
            </a:extLst>
          </p:cNvPr>
          <p:cNvSpPr txBox="1"/>
          <p:nvPr/>
        </p:nvSpPr>
        <p:spPr>
          <a:xfrm>
            <a:off x="17491463" y="9243736"/>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10</a:t>
            </a: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BFBFB"/>
        </a:solidFill>
        <a:effectLst/>
      </p:bgPr>
    </p:bg>
    <p:spTree>
      <p:nvGrpSpPr>
        <p:cNvPr id="1" name="Shape 86">
          <a:extLst>
            <a:ext uri="{FF2B5EF4-FFF2-40B4-BE49-F238E27FC236}">
              <a16:creationId xmlns:a16="http://schemas.microsoft.com/office/drawing/2014/main" id="{4AA0511C-2B75-379A-1669-7D3B93DE5A43}"/>
            </a:ext>
          </a:extLst>
        </p:cNvPr>
        <p:cNvGrpSpPr/>
        <p:nvPr/>
      </p:nvGrpSpPr>
      <p:grpSpPr>
        <a:xfrm>
          <a:off x="0" y="0"/>
          <a:ext cx="0" cy="0"/>
          <a:chOff x="0" y="0"/>
          <a:chExt cx="0" cy="0"/>
        </a:xfrm>
      </p:grpSpPr>
      <p:sp>
        <p:nvSpPr>
          <p:cNvPr id="35" name="Freeform 3">
            <a:extLst>
              <a:ext uri="{FF2B5EF4-FFF2-40B4-BE49-F238E27FC236}">
                <a16:creationId xmlns:a16="http://schemas.microsoft.com/office/drawing/2014/main" id="{1F4EA840-08E5-E35B-05CE-B22338469A2A}"/>
              </a:ext>
            </a:extLst>
          </p:cNvPr>
          <p:cNvSpPr/>
          <p:nvPr/>
        </p:nvSpPr>
        <p:spPr>
          <a:xfrm flipH="1" flipV="1">
            <a:off x="13480884" y="-3055738"/>
            <a:ext cx="6614109" cy="10287000"/>
          </a:xfrm>
          <a:custGeom>
            <a:avLst/>
            <a:gdLst/>
            <a:ahLst/>
            <a:cxnLst/>
            <a:rect l="l" t="t" r="r" b="b"/>
            <a:pathLst>
              <a:path w="6614109" h="10287000">
                <a:moveTo>
                  <a:pt x="6614109" y="10287000"/>
                </a:moveTo>
                <a:lnTo>
                  <a:pt x="0" y="10287000"/>
                </a:lnTo>
                <a:lnTo>
                  <a:pt x="0" y="0"/>
                </a:lnTo>
                <a:lnTo>
                  <a:pt x="6614109" y="0"/>
                </a:lnTo>
                <a:lnTo>
                  <a:pt x="6614109" y="10287000"/>
                </a:lnTo>
                <a:close/>
              </a:path>
            </a:pathLst>
          </a:custGeom>
          <a:blipFill>
            <a:blip r:embed="rId3"/>
            <a:stretch>
              <a:fillRect l="-99999" t="-14295" b="-14295"/>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28" name="TextBox 9">
            <a:extLst>
              <a:ext uri="{FF2B5EF4-FFF2-40B4-BE49-F238E27FC236}">
                <a16:creationId xmlns:a16="http://schemas.microsoft.com/office/drawing/2014/main" id="{7BEEF99C-07D7-5F51-5833-F1EC79422B21}"/>
              </a:ext>
            </a:extLst>
          </p:cNvPr>
          <p:cNvSpPr txBox="1"/>
          <p:nvPr/>
        </p:nvSpPr>
        <p:spPr>
          <a:xfrm>
            <a:off x="10084347" y="932881"/>
            <a:ext cx="5181600" cy="879793"/>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3359"/>
              </a:lnSpc>
              <a:spcBef>
                <a:spcPct val="0"/>
              </a:spcBef>
            </a:pPr>
            <a:r>
              <a:rPr lang="en-US" sz="4000" b="1" spc="192">
                <a:solidFill>
                  <a:srgbClr val="000000"/>
                </a:solidFill>
                <a:latin typeface="Arial MT"/>
                <a:ea typeface="Roboto Bold"/>
                <a:cs typeface="Roboto Bold"/>
                <a:sym typeface="Roboto Bold"/>
              </a:rPr>
              <a:t>TTD$30M </a:t>
            </a:r>
          </a:p>
          <a:p>
            <a:pPr marL="0" lvl="0" indent="0" algn="ctr">
              <a:lnSpc>
                <a:spcPts val="3359"/>
              </a:lnSpc>
              <a:spcBef>
                <a:spcPct val="0"/>
              </a:spcBef>
            </a:pPr>
            <a:r>
              <a:rPr lang="en-US" sz="4000" b="1" spc="192">
                <a:solidFill>
                  <a:srgbClr val="000000"/>
                </a:solidFill>
                <a:latin typeface="Arial MT"/>
                <a:ea typeface="Roboto Bold"/>
                <a:cs typeface="Roboto Bold"/>
                <a:sym typeface="Roboto Bold"/>
              </a:rPr>
              <a:t>Spend</a:t>
            </a:r>
          </a:p>
        </p:txBody>
      </p:sp>
      <p:sp>
        <p:nvSpPr>
          <p:cNvPr id="10" name="AutoShape 2">
            <a:extLst>
              <a:ext uri="{FF2B5EF4-FFF2-40B4-BE49-F238E27FC236}">
                <a16:creationId xmlns:a16="http://schemas.microsoft.com/office/drawing/2014/main" id="{9432AE23-4A25-D86F-E7A4-94F57B1BE2A2}"/>
              </a:ext>
            </a:extLst>
          </p:cNvPr>
          <p:cNvSpPr/>
          <p:nvPr/>
        </p:nvSpPr>
        <p:spPr>
          <a:xfrm>
            <a:off x="1021016" y="1693273"/>
            <a:ext cx="1077509" cy="0"/>
          </a:xfrm>
          <a:prstGeom prst="line">
            <a:avLst/>
          </a:prstGeom>
          <a:ln w="95250" cap="flat">
            <a:solidFill>
              <a:srgbClr val="FF5347"/>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14" name="TextBox 7">
            <a:extLst>
              <a:ext uri="{FF2B5EF4-FFF2-40B4-BE49-F238E27FC236}">
                <a16:creationId xmlns:a16="http://schemas.microsoft.com/office/drawing/2014/main" id="{00EA2068-58A5-2616-778D-46FAC61585CA}"/>
              </a:ext>
            </a:extLst>
          </p:cNvPr>
          <p:cNvSpPr txBox="1"/>
          <p:nvPr/>
        </p:nvSpPr>
        <p:spPr>
          <a:xfrm>
            <a:off x="1021016" y="418235"/>
            <a:ext cx="6614109" cy="891270"/>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ts val="7840"/>
              </a:lnSpc>
            </a:pPr>
            <a:r>
              <a:rPr lang="en-US" sz="4400" b="1" spc="-224">
                <a:solidFill>
                  <a:srgbClr val="000000"/>
                </a:solidFill>
                <a:latin typeface="Roboto Bold"/>
                <a:ea typeface="Roboto Bold"/>
                <a:cs typeface="Roboto Bold"/>
                <a:sym typeface="Roboto Bold"/>
              </a:rPr>
              <a:t>Structure of (Pilot) Program</a:t>
            </a:r>
          </a:p>
        </p:txBody>
      </p:sp>
      <p:sp>
        <p:nvSpPr>
          <p:cNvPr id="9" name="TextBox 5">
            <a:extLst>
              <a:ext uri="{FF2B5EF4-FFF2-40B4-BE49-F238E27FC236}">
                <a16:creationId xmlns:a16="http://schemas.microsoft.com/office/drawing/2014/main" id="{469BFD60-F3FD-AC31-83B5-A8BEDD428EB0}"/>
              </a:ext>
            </a:extLst>
          </p:cNvPr>
          <p:cNvSpPr txBox="1"/>
          <p:nvPr/>
        </p:nvSpPr>
        <p:spPr>
          <a:xfrm>
            <a:off x="17491463" y="9243736"/>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11</a:t>
            </a:r>
          </a:p>
        </p:txBody>
      </p:sp>
      <p:sp>
        <p:nvSpPr>
          <p:cNvPr id="96" name="AutoShape 6" descr="Generated image">
            <a:extLst>
              <a:ext uri="{FF2B5EF4-FFF2-40B4-BE49-F238E27FC236}">
                <a16:creationId xmlns:a16="http://schemas.microsoft.com/office/drawing/2014/main" id="{0736069B-37B2-14F8-D711-2E60310FF323}"/>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grpSp>
        <p:nvGrpSpPr>
          <p:cNvPr id="11" name="Group 10">
            <a:extLst>
              <a:ext uri="{FF2B5EF4-FFF2-40B4-BE49-F238E27FC236}">
                <a16:creationId xmlns:a16="http://schemas.microsoft.com/office/drawing/2014/main" id="{C0427041-01EE-7041-0824-CA309A7E45D3}"/>
              </a:ext>
            </a:extLst>
          </p:cNvPr>
          <p:cNvGrpSpPr/>
          <p:nvPr/>
        </p:nvGrpSpPr>
        <p:grpSpPr>
          <a:xfrm>
            <a:off x="3862576" y="511671"/>
            <a:ext cx="10791946" cy="9868747"/>
            <a:chOff x="10660194" y="1693273"/>
            <a:chExt cx="7382122" cy="7367654"/>
          </a:xfrm>
        </p:grpSpPr>
        <p:sp>
          <p:nvSpPr>
            <p:cNvPr id="31" name="TextBox 9">
              <a:extLst>
                <a:ext uri="{FF2B5EF4-FFF2-40B4-BE49-F238E27FC236}">
                  <a16:creationId xmlns:a16="http://schemas.microsoft.com/office/drawing/2014/main" id="{299524F7-E2D9-6678-DA7C-3EAFB383F81B}"/>
                </a:ext>
              </a:extLst>
            </p:cNvPr>
            <p:cNvSpPr txBox="1"/>
            <p:nvPr/>
          </p:nvSpPr>
          <p:spPr>
            <a:xfrm>
              <a:off x="12300891" y="2754021"/>
              <a:ext cx="5741425" cy="838563"/>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3359"/>
                </a:lnSpc>
                <a:spcBef>
                  <a:spcPct val="0"/>
                </a:spcBef>
              </a:pPr>
              <a:r>
                <a:rPr lang="en-US" sz="2400" b="1" spc="192">
                  <a:solidFill>
                    <a:srgbClr val="000000"/>
                  </a:solidFill>
                  <a:latin typeface="Arial MT"/>
                  <a:ea typeface="Roboto Bold"/>
                  <a:cs typeface="Roboto Bold"/>
                  <a:sym typeface="Roboto Bold"/>
                </a:rPr>
                <a:t>Home Repair Program Unit</a:t>
              </a:r>
            </a:p>
            <a:p>
              <a:pPr marL="0" lvl="0" indent="0" algn="ctr">
                <a:lnSpc>
                  <a:spcPts val="3359"/>
                </a:lnSpc>
                <a:spcBef>
                  <a:spcPct val="0"/>
                </a:spcBef>
              </a:pPr>
              <a:r>
                <a:rPr lang="en-US" sz="2400" b="1" spc="192">
                  <a:solidFill>
                    <a:srgbClr val="000000"/>
                  </a:solidFill>
                  <a:latin typeface="Arial MT"/>
                  <a:ea typeface="Roboto Bold"/>
                  <a:cs typeface="Roboto Bold"/>
                  <a:sym typeface="Roboto Bold"/>
                </a:rPr>
                <a:t>(Temporary initial Establishment</a:t>
              </a:r>
              <a:r>
                <a:rPr lang="en-US" sz="2400" b="1" spc="192">
                  <a:solidFill>
                    <a:srgbClr val="000000"/>
                  </a:solidFill>
                  <a:latin typeface="Roboto Bold"/>
                  <a:ea typeface="Roboto Bold"/>
                  <a:cs typeface="Roboto Bold"/>
                  <a:sym typeface="Roboto Bold"/>
                </a:rPr>
                <a:t>)</a:t>
              </a:r>
            </a:p>
          </p:txBody>
        </p:sp>
        <p:grpSp>
          <p:nvGrpSpPr>
            <p:cNvPr id="43" name="Group 42">
              <a:extLst>
                <a:ext uri="{FF2B5EF4-FFF2-40B4-BE49-F238E27FC236}">
                  <a16:creationId xmlns:a16="http://schemas.microsoft.com/office/drawing/2014/main" id="{09906569-F201-90F3-64FA-C5EA530E1183}"/>
                </a:ext>
              </a:extLst>
            </p:cNvPr>
            <p:cNvGrpSpPr/>
            <p:nvPr/>
          </p:nvGrpSpPr>
          <p:grpSpPr>
            <a:xfrm>
              <a:off x="13792200" y="3781220"/>
              <a:ext cx="3352800" cy="1743280"/>
              <a:chOff x="13792200" y="3781220"/>
              <a:chExt cx="2590800" cy="1620598"/>
            </a:xfrm>
          </p:grpSpPr>
          <p:cxnSp>
            <p:nvCxnSpPr>
              <p:cNvPr id="16" name="Connector: Elbow 15">
                <a:extLst>
                  <a:ext uri="{FF2B5EF4-FFF2-40B4-BE49-F238E27FC236}">
                    <a16:creationId xmlns:a16="http://schemas.microsoft.com/office/drawing/2014/main" id="{2DF8FFC0-CF1D-4C79-60E1-29D4F109C03F}"/>
                  </a:ext>
                </a:extLst>
              </p:cNvPr>
              <p:cNvCxnSpPr/>
              <p:nvPr/>
            </p:nvCxnSpPr>
            <p:spPr>
              <a:xfrm rot="16200000" flipH="1">
                <a:off x="14886901" y="3905719"/>
                <a:ext cx="1620598" cy="1371600"/>
              </a:xfrm>
              <a:prstGeom prst="bentConnector3">
                <a:avLst>
                  <a:gd name="adj1" fmla="val 51008"/>
                </a:avLst>
              </a:prstGeom>
              <a:ln w="50800"/>
            </p:spPr>
            <p:style>
              <a:lnRef idx="1">
                <a:schemeClr val="accent1"/>
              </a:lnRef>
              <a:fillRef idx="0">
                <a:schemeClr val="accent1"/>
              </a:fillRef>
              <a:effectRef idx="0">
                <a:schemeClr val="accent1"/>
              </a:effectRef>
              <a:fontRef idx="minor">
                <a:schemeClr val="tx1"/>
              </a:fontRef>
            </p:style>
          </p:cxnSp>
          <p:cxnSp>
            <p:nvCxnSpPr>
              <p:cNvPr id="23" name="Connector: Elbow 22">
                <a:extLst>
                  <a:ext uri="{FF2B5EF4-FFF2-40B4-BE49-F238E27FC236}">
                    <a16:creationId xmlns:a16="http://schemas.microsoft.com/office/drawing/2014/main" id="{FE31FF88-405A-98F0-B8D9-46E06A92ADA9}"/>
                  </a:ext>
                </a:extLst>
              </p:cNvPr>
              <p:cNvCxnSpPr/>
              <p:nvPr/>
            </p:nvCxnSpPr>
            <p:spPr>
              <a:xfrm flipV="1">
                <a:off x="13792200" y="4610100"/>
                <a:ext cx="1219200" cy="685800"/>
              </a:xfrm>
              <a:prstGeom prst="bentConnector3">
                <a:avLst>
                  <a:gd name="adj1" fmla="val 1786"/>
                </a:avLst>
              </a:prstGeom>
              <a:ln w="50800"/>
            </p:spPr>
            <p:style>
              <a:lnRef idx="1">
                <a:schemeClr val="accent1"/>
              </a:lnRef>
              <a:fillRef idx="0">
                <a:schemeClr val="accent1"/>
              </a:fillRef>
              <a:effectRef idx="0">
                <a:schemeClr val="accent1"/>
              </a:effectRef>
              <a:fontRef idx="minor">
                <a:schemeClr val="tx1"/>
              </a:fontRef>
            </p:style>
          </p:cxnSp>
        </p:grpSp>
        <p:grpSp>
          <p:nvGrpSpPr>
            <p:cNvPr id="49" name="Group 48">
              <a:extLst>
                <a:ext uri="{FF2B5EF4-FFF2-40B4-BE49-F238E27FC236}">
                  <a16:creationId xmlns:a16="http://schemas.microsoft.com/office/drawing/2014/main" id="{A2AEFECC-20D8-4AC1-ABE4-A03AD9A0AED9}"/>
                </a:ext>
              </a:extLst>
            </p:cNvPr>
            <p:cNvGrpSpPr/>
            <p:nvPr/>
          </p:nvGrpSpPr>
          <p:grpSpPr>
            <a:xfrm>
              <a:off x="13792200" y="1693273"/>
              <a:ext cx="2250032" cy="1502987"/>
              <a:chOff x="9080103" y="-56506"/>
              <a:chExt cx="3726274" cy="2859860"/>
            </a:xfrm>
          </p:grpSpPr>
          <p:pic>
            <p:nvPicPr>
              <p:cNvPr id="47" name="Picture 6" descr="home clip art | kiyotoe">
                <a:extLst>
                  <a:ext uri="{FF2B5EF4-FFF2-40B4-BE49-F238E27FC236}">
                    <a16:creationId xmlns:a16="http://schemas.microsoft.com/office/drawing/2014/main" id="{C978E262-8302-359D-197C-1700C421360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0035397" y="-56506"/>
                <a:ext cx="1812103" cy="1632629"/>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48" name="Rectangle 47">
                <a:extLst>
                  <a:ext uri="{FF2B5EF4-FFF2-40B4-BE49-F238E27FC236}">
                    <a16:creationId xmlns:a16="http://schemas.microsoft.com/office/drawing/2014/main" id="{9F0FF553-D212-84BD-C0E2-21393D5E7AF1}"/>
                  </a:ext>
                </a:extLst>
              </p:cNvPr>
              <p:cNvSpPr>
                <a:spLocks noChangeAspect="1"/>
              </p:cNvSpPr>
              <p:nvPr/>
            </p:nvSpPr>
            <p:spPr>
              <a:xfrm>
                <a:off x="9080103" y="1456400"/>
                <a:ext cx="3726274" cy="1346954"/>
              </a:xfrm>
              <a:prstGeom prst="rect">
                <a:avLst/>
              </a:prstGeom>
              <a:noFill/>
            </p:spPr>
            <p:txBody>
              <a:bodyPr wrap="square" lIns="91440" tIns="45720" rIns="91440" bIns="4572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a:effectLst>
                      <a:outerShdw blurRad="38100" dist="38100" dir="2700000" algn="tl">
                        <a:srgbClr val="000000">
                          <a:alpha val="43137"/>
                        </a:srgbClr>
                      </a:outerShdw>
                    </a:effectLst>
                  </a:rPr>
                  <a:t>Home Repair Program</a:t>
                </a:r>
              </a:p>
              <a:p>
                <a:pPr algn="ctr"/>
                <a:endParaRPr lang="en-US" sz="2800">
                  <a:effectLst>
                    <a:outerShdw blurRad="38100" dist="38100" dir="2700000" algn="tl">
                      <a:srgbClr val="000000">
                        <a:alpha val="43137"/>
                      </a:srgbClr>
                    </a:outerShdw>
                  </a:effectLst>
                </a:endParaRPr>
              </a:p>
            </p:txBody>
          </p:sp>
        </p:grpSp>
        <p:grpSp>
          <p:nvGrpSpPr>
            <p:cNvPr id="106" name="Group 105">
              <a:extLst>
                <a:ext uri="{FF2B5EF4-FFF2-40B4-BE49-F238E27FC236}">
                  <a16:creationId xmlns:a16="http://schemas.microsoft.com/office/drawing/2014/main" id="{6744B50F-3E90-2344-FE87-2E14F876C1C1}"/>
                </a:ext>
              </a:extLst>
            </p:cNvPr>
            <p:cNvGrpSpPr/>
            <p:nvPr/>
          </p:nvGrpSpPr>
          <p:grpSpPr>
            <a:xfrm>
              <a:off x="13079507" y="5517818"/>
              <a:ext cx="1539688" cy="1045984"/>
              <a:chOff x="13079507" y="5517818"/>
              <a:chExt cx="1539688" cy="1045984"/>
            </a:xfrm>
          </p:grpSpPr>
          <p:sp>
            <p:nvSpPr>
              <p:cNvPr id="46" name="TextBox 45">
                <a:extLst>
                  <a:ext uri="{FF2B5EF4-FFF2-40B4-BE49-F238E27FC236}">
                    <a16:creationId xmlns:a16="http://schemas.microsoft.com/office/drawing/2014/main" id="{F5B43B55-01EB-6166-88FC-394E70A08F56}"/>
                  </a:ext>
                </a:extLst>
              </p:cNvPr>
              <p:cNvSpPr txBox="1"/>
              <p:nvPr/>
            </p:nvSpPr>
            <p:spPr>
              <a:xfrm>
                <a:off x="13079507" y="6040582"/>
                <a:ext cx="1539688" cy="523220"/>
              </a:xfrm>
              <a:prstGeom prst="rect">
                <a:avLst/>
              </a:prstGeom>
              <a:noFill/>
              <a:ln w="34925">
                <a:no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TT" sz="1400" b="1"/>
                  <a:t>SME CONTRACTORS</a:t>
                </a:r>
                <a:endParaRPr lang="en-GB" sz="1400" b="1"/>
              </a:p>
            </p:txBody>
          </p:sp>
          <p:pic>
            <p:nvPicPr>
              <p:cNvPr id="50" name="Picture 49">
                <a:extLst>
                  <a:ext uri="{FF2B5EF4-FFF2-40B4-BE49-F238E27FC236}">
                    <a16:creationId xmlns:a16="http://schemas.microsoft.com/office/drawing/2014/main" id="{FFF54488-B91F-B411-26DD-45C8E3F5EE29}"/>
                  </a:ext>
                </a:extLst>
              </p:cNvPr>
              <p:cNvPicPr>
                <a:picLocks noChangeAspect="1"/>
              </p:cNvPicPr>
              <p:nvPr/>
            </p:nvPicPr>
            <p:blipFill>
              <a:blip r:embed="rId5"/>
              <a:stretch>
                <a:fillRect/>
              </a:stretch>
            </p:blipFill>
            <p:spPr>
              <a:xfrm>
                <a:off x="13492094" y="5517818"/>
                <a:ext cx="708314" cy="571481"/>
              </a:xfrm>
              <a:prstGeom prst="rect">
                <a:avLst/>
              </a:prstGeom>
            </p:spPr>
          </p:pic>
        </p:grpSp>
        <p:cxnSp>
          <p:nvCxnSpPr>
            <p:cNvPr id="52" name="Connector: Elbow 51">
              <a:extLst>
                <a:ext uri="{FF2B5EF4-FFF2-40B4-BE49-F238E27FC236}">
                  <a16:creationId xmlns:a16="http://schemas.microsoft.com/office/drawing/2014/main" id="{82C4613B-FDAD-82A4-F5D8-FBF8A646DCBE}"/>
                </a:ext>
              </a:extLst>
            </p:cNvPr>
            <p:cNvCxnSpPr/>
            <p:nvPr/>
          </p:nvCxnSpPr>
          <p:spPr>
            <a:xfrm>
              <a:off x="13855702" y="6998263"/>
              <a:ext cx="3289298" cy="449061"/>
            </a:xfrm>
            <a:prstGeom prst="bentConnector3">
              <a:avLst>
                <a:gd name="adj1" fmla="val 99441"/>
              </a:avLst>
            </a:prstGeom>
            <a:ln w="50800"/>
          </p:spPr>
          <p:style>
            <a:lnRef idx="1">
              <a:schemeClr val="accent1"/>
            </a:lnRef>
            <a:fillRef idx="0">
              <a:schemeClr val="accent1"/>
            </a:fillRef>
            <a:effectRef idx="0">
              <a:schemeClr val="accent1"/>
            </a:effectRef>
            <a:fontRef idx="minor">
              <a:schemeClr val="tx1"/>
            </a:fontRef>
          </p:style>
        </p:cxnSp>
        <p:cxnSp>
          <p:nvCxnSpPr>
            <p:cNvPr id="54" name="Connector: Elbow 53">
              <a:extLst>
                <a:ext uri="{FF2B5EF4-FFF2-40B4-BE49-F238E27FC236}">
                  <a16:creationId xmlns:a16="http://schemas.microsoft.com/office/drawing/2014/main" id="{ACD181DC-893C-0533-D5D2-05597274F72B}"/>
                </a:ext>
              </a:extLst>
            </p:cNvPr>
            <p:cNvCxnSpPr/>
            <p:nvPr/>
          </p:nvCxnSpPr>
          <p:spPr>
            <a:xfrm rot="5400000">
              <a:off x="13336206" y="6991061"/>
              <a:ext cx="1038990" cy="12700"/>
            </a:xfrm>
            <a:prstGeom prst="bentConnector3">
              <a:avLst>
                <a:gd name="adj1" fmla="val 50000"/>
              </a:avLst>
            </a:prstGeom>
            <a:ln w="50800"/>
          </p:spPr>
          <p:style>
            <a:lnRef idx="1">
              <a:schemeClr val="accent1"/>
            </a:lnRef>
            <a:fillRef idx="0">
              <a:schemeClr val="accent1"/>
            </a:fillRef>
            <a:effectRef idx="0">
              <a:schemeClr val="accent1"/>
            </a:effectRef>
            <a:fontRef idx="minor">
              <a:schemeClr val="tx1"/>
            </a:fontRef>
          </p:style>
        </p:cxnSp>
        <p:cxnSp>
          <p:nvCxnSpPr>
            <p:cNvPr id="56" name="Connector: Elbow 55">
              <a:extLst>
                <a:ext uri="{FF2B5EF4-FFF2-40B4-BE49-F238E27FC236}">
                  <a16:creationId xmlns:a16="http://schemas.microsoft.com/office/drawing/2014/main" id="{C132FD88-8237-2B74-3839-05C19D8DB045}"/>
                </a:ext>
              </a:extLst>
            </p:cNvPr>
            <p:cNvCxnSpPr/>
            <p:nvPr/>
          </p:nvCxnSpPr>
          <p:spPr>
            <a:xfrm rot="10800000" flipV="1">
              <a:off x="11400725" y="6997411"/>
              <a:ext cx="2429576" cy="471682"/>
            </a:xfrm>
            <a:prstGeom prst="bentConnector3">
              <a:avLst>
                <a:gd name="adj1" fmla="val 98057"/>
              </a:avLst>
            </a:prstGeom>
            <a:ln w="50800"/>
          </p:spPr>
          <p:style>
            <a:lnRef idx="1">
              <a:schemeClr val="accent1"/>
            </a:lnRef>
            <a:fillRef idx="0">
              <a:schemeClr val="accent1"/>
            </a:fillRef>
            <a:effectRef idx="0">
              <a:schemeClr val="accent1"/>
            </a:effectRef>
            <a:fontRef idx="minor">
              <a:schemeClr val="tx1"/>
            </a:fontRef>
          </p:style>
        </p:cxnSp>
        <p:grpSp>
          <p:nvGrpSpPr>
            <p:cNvPr id="76" name="Group 75">
              <a:extLst>
                <a:ext uri="{FF2B5EF4-FFF2-40B4-BE49-F238E27FC236}">
                  <a16:creationId xmlns:a16="http://schemas.microsoft.com/office/drawing/2014/main" id="{8B3039A1-E32F-0FB4-B821-89DC0349BC2F}"/>
                </a:ext>
              </a:extLst>
            </p:cNvPr>
            <p:cNvGrpSpPr/>
            <p:nvPr/>
          </p:nvGrpSpPr>
          <p:grpSpPr>
            <a:xfrm>
              <a:off x="16394119" y="7619342"/>
              <a:ext cx="1481060" cy="1061805"/>
              <a:chOff x="15518526" y="7566691"/>
              <a:chExt cx="1481060" cy="1061805"/>
            </a:xfrm>
          </p:grpSpPr>
          <p:sp>
            <p:nvSpPr>
              <p:cNvPr id="60" name="Freeform 3">
                <a:extLst>
                  <a:ext uri="{FF2B5EF4-FFF2-40B4-BE49-F238E27FC236}">
                    <a16:creationId xmlns:a16="http://schemas.microsoft.com/office/drawing/2014/main" id="{18C93248-28F4-3368-FE0F-87A2B3A771F7}"/>
                  </a:ext>
                </a:extLst>
              </p:cNvPr>
              <p:cNvSpPr/>
              <p:nvPr/>
            </p:nvSpPr>
            <p:spPr>
              <a:xfrm>
                <a:off x="15949682" y="7566691"/>
                <a:ext cx="618746" cy="535909"/>
              </a:xfrm>
              <a:custGeom>
                <a:avLst/>
                <a:gdLst/>
                <a:ahLst/>
                <a:cxnLst/>
                <a:rect l="l" t="t" r="r" b="b"/>
                <a:pathLst>
                  <a:path w="3271428" h="3030161">
                    <a:moveTo>
                      <a:pt x="0" y="0"/>
                    </a:moveTo>
                    <a:lnTo>
                      <a:pt x="3271428" y="0"/>
                    </a:lnTo>
                    <a:lnTo>
                      <a:pt x="3271428" y="3030160"/>
                    </a:lnTo>
                    <a:lnTo>
                      <a:pt x="0" y="303016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62" name="TextBox 10">
                <a:extLst>
                  <a:ext uri="{FF2B5EF4-FFF2-40B4-BE49-F238E27FC236}">
                    <a16:creationId xmlns:a16="http://schemas.microsoft.com/office/drawing/2014/main" id="{E59152EF-0467-461A-8768-A659AD503120}"/>
                  </a:ext>
                </a:extLst>
              </p:cNvPr>
              <p:cNvSpPr txBox="1"/>
              <p:nvPr/>
            </p:nvSpPr>
            <p:spPr>
              <a:xfrm>
                <a:off x="15518526" y="8289942"/>
                <a:ext cx="1481060" cy="338554"/>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spcBef>
                    <a:spcPct val="0"/>
                  </a:spcBef>
                </a:pPr>
                <a:r>
                  <a:rPr lang="en-US" sz="1100" b="1" spc="192">
                    <a:solidFill>
                      <a:srgbClr val="000000"/>
                    </a:solidFill>
                    <a:latin typeface="Roboto Bold"/>
                    <a:ea typeface="Roboto Bold"/>
                    <a:cs typeface="Roboto Bold"/>
                    <a:sym typeface="Roboto Bold"/>
                  </a:rPr>
                  <a:t>INDEPENDENT HARDWARES</a:t>
                </a:r>
              </a:p>
            </p:txBody>
          </p:sp>
        </p:grpSp>
        <p:grpSp>
          <p:nvGrpSpPr>
            <p:cNvPr id="79" name="Group 78">
              <a:extLst>
                <a:ext uri="{FF2B5EF4-FFF2-40B4-BE49-F238E27FC236}">
                  <a16:creationId xmlns:a16="http://schemas.microsoft.com/office/drawing/2014/main" id="{022DA965-174B-79A5-F3C9-2365B461C1D5}"/>
                </a:ext>
              </a:extLst>
            </p:cNvPr>
            <p:cNvGrpSpPr/>
            <p:nvPr/>
          </p:nvGrpSpPr>
          <p:grpSpPr>
            <a:xfrm>
              <a:off x="10660194" y="7648774"/>
              <a:ext cx="1481060" cy="1412153"/>
              <a:chOff x="11518041" y="7597820"/>
              <a:chExt cx="1481060" cy="1412153"/>
            </a:xfrm>
          </p:grpSpPr>
          <p:pic>
            <p:nvPicPr>
              <p:cNvPr id="63" name="Picture 62">
                <a:extLst>
                  <a:ext uri="{FF2B5EF4-FFF2-40B4-BE49-F238E27FC236}">
                    <a16:creationId xmlns:a16="http://schemas.microsoft.com/office/drawing/2014/main" id="{ECCC489B-D915-048F-3E72-9D73BF4BE059}"/>
                  </a:ext>
                </a:extLst>
              </p:cNvPr>
              <p:cNvPicPr>
                <a:picLocks noChangeAspect="1"/>
              </p:cNvPicPr>
              <p:nvPr/>
            </p:nvPicPr>
            <p:blipFill>
              <a:blip r:embed="rId8"/>
              <a:stretch>
                <a:fillRect/>
              </a:stretch>
            </p:blipFill>
            <p:spPr>
              <a:xfrm>
                <a:off x="11836457" y="7597820"/>
                <a:ext cx="647514" cy="535910"/>
              </a:xfrm>
              <a:prstGeom prst="rect">
                <a:avLst/>
              </a:prstGeom>
            </p:spPr>
          </p:pic>
          <p:sp>
            <p:nvSpPr>
              <p:cNvPr id="64" name="TextBox 10">
                <a:extLst>
                  <a:ext uri="{FF2B5EF4-FFF2-40B4-BE49-F238E27FC236}">
                    <a16:creationId xmlns:a16="http://schemas.microsoft.com/office/drawing/2014/main" id="{AE1EF238-B210-7A61-247B-E54D70BA1699}"/>
                  </a:ext>
                </a:extLst>
              </p:cNvPr>
              <p:cNvSpPr txBox="1"/>
              <p:nvPr/>
            </p:nvSpPr>
            <p:spPr>
              <a:xfrm>
                <a:off x="11518041" y="8163587"/>
                <a:ext cx="1481060" cy="846386"/>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spcBef>
                    <a:spcPct val="0"/>
                  </a:spcBef>
                </a:pPr>
                <a:r>
                  <a:rPr lang="en-US" sz="1100" b="1" spc="192">
                    <a:solidFill>
                      <a:srgbClr val="000000"/>
                    </a:solidFill>
                    <a:latin typeface="Roboto Bold"/>
                    <a:ea typeface="Roboto Bold"/>
                    <a:cs typeface="Roboto Bold"/>
                    <a:sym typeface="Roboto Bold"/>
                  </a:rPr>
                  <a:t>SMALL TRANSPORT PROVIDERS &amp; EQUIPMENT SUPPLIERS</a:t>
                </a:r>
              </a:p>
            </p:txBody>
          </p:sp>
        </p:grpSp>
        <p:grpSp>
          <p:nvGrpSpPr>
            <p:cNvPr id="88" name="Group 87">
              <a:extLst>
                <a:ext uri="{FF2B5EF4-FFF2-40B4-BE49-F238E27FC236}">
                  <a16:creationId xmlns:a16="http://schemas.microsoft.com/office/drawing/2014/main" id="{DB3EFCC6-F211-085F-8754-48A3BBB23E7E}"/>
                </a:ext>
              </a:extLst>
            </p:cNvPr>
            <p:cNvGrpSpPr/>
            <p:nvPr/>
          </p:nvGrpSpPr>
          <p:grpSpPr>
            <a:xfrm>
              <a:off x="13022356" y="7544158"/>
              <a:ext cx="1539688" cy="967713"/>
              <a:chOff x="13022356" y="7544158"/>
              <a:chExt cx="1539688" cy="967713"/>
            </a:xfrm>
          </p:grpSpPr>
          <p:pic>
            <p:nvPicPr>
              <p:cNvPr id="78" name="Picture 77">
                <a:extLst>
                  <a:ext uri="{FF2B5EF4-FFF2-40B4-BE49-F238E27FC236}">
                    <a16:creationId xmlns:a16="http://schemas.microsoft.com/office/drawing/2014/main" id="{521B94F6-C8F4-763E-56F8-9899268BA44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3338530" y="7544158"/>
                <a:ext cx="1075427" cy="716951"/>
              </a:xfrm>
              <a:prstGeom prst="rect">
                <a:avLst/>
              </a:prstGeom>
            </p:spPr>
          </p:pic>
          <p:sp>
            <p:nvSpPr>
              <p:cNvPr id="87" name="TextBox 86">
                <a:extLst>
                  <a:ext uri="{FF2B5EF4-FFF2-40B4-BE49-F238E27FC236}">
                    <a16:creationId xmlns:a16="http://schemas.microsoft.com/office/drawing/2014/main" id="{61CA5FA8-FBBD-0E06-9E07-0054336411F0}"/>
                  </a:ext>
                </a:extLst>
              </p:cNvPr>
              <p:cNvSpPr txBox="1"/>
              <p:nvPr/>
            </p:nvSpPr>
            <p:spPr>
              <a:xfrm>
                <a:off x="13022356" y="8250261"/>
                <a:ext cx="1539688" cy="261610"/>
              </a:xfrm>
              <a:prstGeom prst="rect">
                <a:avLst/>
              </a:prstGeom>
              <a:noFill/>
              <a:ln w="34925">
                <a:no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TT" sz="1100" b="1">
                    <a:latin typeface="Roboto Bold"/>
                    <a:ea typeface="Roboto Bold"/>
                    <a:cs typeface="Roboto Bold"/>
                  </a:rPr>
                  <a:t>LABOUR</a:t>
                </a:r>
                <a:endParaRPr lang="en-GB" sz="1100" b="1">
                  <a:latin typeface="Roboto Bold"/>
                  <a:ea typeface="Roboto Bold"/>
                  <a:cs typeface="Roboto Bold"/>
                </a:endParaRPr>
              </a:p>
            </p:txBody>
          </p:sp>
        </p:grpSp>
        <p:grpSp>
          <p:nvGrpSpPr>
            <p:cNvPr id="107" name="Group 106">
              <a:extLst>
                <a:ext uri="{FF2B5EF4-FFF2-40B4-BE49-F238E27FC236}">
                  <a16:creationId xmlns:a16="http://schemas.microsoft.com/office/drawing/2014/main" id="{AD6A506C-0548-EEF5-9AFE-626F97655685}"/>
                </a:ext>
              </a:extLst>
            </p:cNvPr>
            <p:cNvGrpSpPr/>
            <p:nvPr/>
          </p:nvGrpSpPr>
          <p:grpSpPr>
            <a:xfrm>
              <a:off x="16381504" y="5461547"/>
              <a:ext cx="1526989" cy="1584246"/>
              <a:chOff x="16381504" y="5461547"/>
              <a:chExt cx="1526989" cy="1584246"/>
            </a:xfrm>
          </p:grpSpPr>
          <p:pic>
            <p:nvPicPr>
              <p:cNvPr id="94" name="Picture 93">
                <a:extLst>
                  <a:ext uri="{FF2B5EF4-FFF2-40B4-BE49-F238E27FC236}">
                    <a16:creationId xmlns:a16="http://schemas.microsoft.com/office/drawing/2014/main" id="{86EB6416-C4D9-2111-F858-9DD62C469E6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6673419" y="5461547"/>
                <a:ext cx="943161" cy="943161"/>
              </a:xfrm>
              <a:prstGeom prst="rect">
                <a:avLst/>
              </a:prstGeom>
            </p:spPr>
          </p:pic>
          <p:sp>
            <p:nvSpPr>
              <p:cNvPr id="101" name="TextBox 100">
                <a:extLst>
                  <a:ext uri="{FF2B5EF4-FFF2-40B4-BE49-F238E27FC236}">
                    <a16:creationId xmlns:a16="http://schemas.microsoft.com/office/drawing/2014/main" id="{F375AE99-DE3E-CA05-B7CF-327337E9DA6E}"/>
                  </a:ext>
                </a:extLst>
              </p:cNvPr>
              <p:cNvSpPr txBox="1"/>
              <p:nvPr/>
            </p:nvSpPr>
            <p:spPr>
              <a:xfrm>
                <a:off x="16381504" y="6307129"/>
                <a:ext cx="1526989" cy="73866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TT" sz="1400" b="1"/>
                  <a:t>EXTERNAL PROGRAMME </a:t>
                </a:r>
              </a:p>
              <a:p>
                <a:pPr algn="ctr"/>
                <a:r>
                  <a:rPr lang="en-TT" sz="1400" b="1"/>
                  <a:t>CONSULTANT</a:t>
                </a:r>
                <a:endParaRPr lang="en-GB" sz="1400" b="1"/>
              </a:p>
            </p:txBody>
          </p:sp>
        </p:grpSp>
        <p:cxnSp>
          <p:nvCxnSpPr>
            <p:cNvPr id="104" name="Straight Connector 103">
              <a:extLst>
                <a:ext uri="{FF2B5EF4-FFF2-40B4-BE49-F238E27FC236}">
                  <a16:creationId xmlns:a16="http://schemas.microsoft.com/office/drawing/2014/main" id="{B70ACAE1-4993-79E0-C3FD-CA0A769BFE66}"/>
                </a:ext>
              </a:extLst>
            </p:cNvPr>
            <p:cNvCxnSpPr/>
            <p:nvPr/>
          </p:nvCxnSpPr>
          <p:spPr>
            <a:xfrm flipH="1">
              <a:off x="14369035" y="5933127"/>
              <a:ext cx="2097754" cy="0"/>
            </a:xfrm>
            <a:prstGeom prst="line">
              <a:avLst/>
            </a:prstGeom>
            <a:ln w="50800">
              <a:prstDash val="dash"/>
            </a:ln>
          </p:spPr>
          <p:style>
            <a:lnRef idx="1">
              <a:schemeClr val="accent1"/>
            </a:lnRef>
            <a:fillRef idx="0">
              <a:schemeClr val="accent1"/>
            </a:fillRef>
            <a:effectRef idx="0">
              <a:schemeClr val="accent1"/>
            </a:effectRef>
            <a:fontRef idx="minor">
              <a:schemeClr val="tx1"/>
            </a:fontRef>
          </p:style>
        </p:cxnSp>
        <p:sp>
          <p:nvSpPr>
            <p:cNvPr id="105" name="TextBox 104">
              <a:extLst>
                <a:ext uri="{FF2B5EF4-FFF2-40B4-BE49-F238E27FC236}">
                  <a16:creationId xmlns:a16="http://schemas.microsoft.com/office/drawing/2014/main" id="{B36005D3-C625-7138-AFC4-0AB4E27D1023}"/>
                </a:ext>
              </a:extLst>
            </p:cNvPr>
            <p:cNvSpPr txBox="1"/>
            <p:nvPr/>
          </p:nvSpPr>
          <p:spPr>
            <a:xfrm>
              <a:off x="14719671" y="5748839"/>
              <a:ext cx="1526989" cy="52322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TT" sz="1400" b="1"/>
                <a:t>MONITORING &amp; OVERSIGHT</a:t>
              </a:r>
              <a:endParaRPr lang="en-GB" sz="1400" b="1"/>
            </a:p>
          </p:txBody>
        </p:sp>
      </p:grpSp>
      <p:sp>
        <p:nvSpPr>
          <p:cNvPr id="12" name="TextBox 9">
            <a:extLst>
              <a:ext uri="{FF2B5EF4-FFF2-40B4-BE49-F238E27FC236}">
                <a16:creationId xmlns:a16="http://schemas.microsoft.com/office/drawing/2014/main" id="{0E764C1F-F469-2677-C332-FF8ABF4F6412}"/>
              </a:ext>
            </a:extLst>
          </p:cNvPr>
          <p:cNvSpPr txBox="1"/>
          <p:nvPr/>
        </p:nvSpPr>
        <p:spPr>
          <a:xfrm>
            <a:off x="3165209" y="5559333"/>
            <a:ext cx="5181600" cy="879793"/>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3359"/>
              </a:lnSpc>
              <a:spcBef>
                <a:spcPct val="0"/>
              </a:spcBef>
            </a:pPr>
            <a:r>
              <a:rPr lang="en-US" sz="4000" b="1" spc="192">
                <a:solidFill>
                  <a:srgbClr val="000000"/>
                </a:solidFill>
                <a:latin typeface="Arial MT"/>
                <a:ea typeface="Roboto Bold"/>
                <a:cs typeface="Roboto Bold"/>
                <a:sym typeface="Roboto Bold"/>
              </a:rPr>
              <a:t>120</a:t>
            </a:r>
          </a:p>
          <a:p>
            <a:pPr marL="0" lvl="0" indent="0" algn="ctr">
              <a:lnSpc>
                <a:spcPts val="3359"/>
              </a:lnSpc>
              <a:spcBef>
                <a:spcPct val="0"/>
              </a:spcBef>
            </a:pPr>
            <a:r>
              <a:rPr lang="en-US" sz="4000" b="1" spc="192">
                <a:solidFill>
                  <a:srgbClr val="000000"/>
                </a:solidFill>
                <a:latin typeface="Arial MT"/>
                <a:ea typeface="Roboto Bold"/>
                <a:cs typeface="Roboto Bold"/>
                <a:sym typeface="Roboto Bold"/>
              </a:rPr>
              <a:t> Contractors</a:t>
            </a:r>
          </a:p>
        </p:txBody>
      </p:sp>
      <p:sp>
        <p:nvSpPr>
          <p:cNvPr id="15" name="TextBox 9">
            <a:extLst>
              <a:ext uri="{FF2B5EF4-FFF2-40B4-BE49-F238E27FC236}">
                <a16:creationId xmlns:a16="http://schemas.microsoft.com/office/drawing/2014/main" id="{7003EE0F-D636-6523-5D58-14B278D53B61}"/>
              </a:ext>
            </a:extLst>
          </p:cNvPr>
          <p:cNvSpPr txBox="1"/>
          <p:nvPr/>
        </p:nvSpPr>
        <p:spPr>
          <a:xfrm>
            <a:off x="13195722" y="5932162"/>
            <a:ext cx="5181600" cy="879793"/>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3359"/>
              </a:lnSpc>
              <a:spcBef>
                <a:spcPct val="0"/>
              </a:spcBef>
            </a:pPr>
            <a:r>
              <a:rPr lang="en-US" sz="4000" b="1" spc="192">
                <a:solidFill>
                  <a:srgbClr val="000000"/>
                </a:solidFill>
                <a:latin typeface="Arial MT"/>
                <a:ea typeface="Roboto Bold"/>
                <a:cs typeface="Roboto Bold"/>
                <a:sym typeface="Roboto Bold"/>
              </a:rPr>
              <a:t>1 External Consultant</a:t>
            </a:r>
          </a:p>
        </p:txBody>
      </p:sp>
      <p:sp>
        <p:nvSpPr>
          <p:cNvPr id="17" name="TextBox 9">
            <a:extLst>
              <a:ext uri="{FF2B5EF4-FFF2-40B4-BE49-F238E27FC236}">
                <a16:creationId xmlns:a16="http://schemas.microsoft.com/office/drawing/2014/main" id="{3EB82AD2-6265-6B88-740D-84B14B5CB08F}"/>
              </a:ext>
            </a:extLst>
          </p:cNvPr>
          <p:cNvSpPr txBox="1"/>
          <p:nvPr/>
        </p:nvSpPr>
        <p:spPr>
          <a:xfrm>
            <a:off x="-136547" y="8605541"/>
            <a:ext cx="5181600" cy="879793"/>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3359"/>
              </a:lnSpc>
              <a:spcBef>
                <a:spcPct val="0"/>
              </a:spcBef>
            </a:pPr>
            <a:r>
              <a:rPr lang="en-US" sz="4000" b="1" spc="192">
                <a:solidFill>
                  <a:srgbClr val="000000"/>
                </a:solidFill>
                <a:latin typeface="Arial MT"/>
                <a:ea typeface="Roboto Bold"/>
                <a:cs typeface="Roboto Bold"/>
                <a:sym typeface="Roboto Bold"/>
              </a:rPr>
              <a:t>Nationwide</a:t>
            </a:r>
          </a:p>
          <a:p>
            <a:pPr marL="0" lvl="0" indent="0" algn="ctr">
              <a:lnSpc>
                <a:spcPts val="3359"/>
              </a:lnSpc>
              <a:spcBef>
                <a:spcPct val="0"/>
              </a:spcBef>
            </a:pPr>
            <a:r>
              <a:rPr lang="en-US" sz="4000" b="1" spc="192">
                <a:solidFill>
                  <a:srgbClr val="000000"/>
                </a:solidFill>
                <a:latin typeface="Arial MT"/>
                <a:ea typeface="Roboto Bold"/>
                <a:cs typeface="Roboto Bold"/>
                <a:sym typeface="Roboto Bold"/>
              </a:rPr>
              <a:t>Transport</a:t>
            </a:r>
          </a:p>
        </p:txBody>
      </p:sp>
      <p:sp>
        <p:nvSpPr>
          <p:cNvPr id="19" name="TextBox 9">
            <a:extLst>
              <a:ext uri="{FF2B5EF4-FFF2-40B4-BE49-F238E27FC236}">
                <a16:creationId xmlns:a16="http://schemas.microsoft.com/office/drawing/2014/main" id="{97CBF4D1-8E68-08E1-DCEC-76C4D262A1C2}"/>
              </a:ext>
            </a:extLst>
          </p:cNvPr>
          <p:cNvSpPr txBox="1"/>
          <p:nvPr/>
        </p:nvSpPr>
        <p:spPr>
          <a:xfrm>
            <a:off x="8057691" y="8462312"/>
            <a:ext cx="5181600" cy="1315809"/>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3359"/>
              </a:lnSpc>
              <a:spcBef>
                <a:spcPct val="0"/>
              </a:spcBef>
            </a:pPr>
            <a:r>
              <a:rPr lang="en-US" sz="4000" b="1" spc="192">
                <a:solidFill>
                  <a:srgbClr val="000000"/>
                </a:solidFill>
                <a:latin typeface="Arial MT"/>
                <a:ea typeface="Roboto Bold"/>
                <a:cs typeface="Roboto Bold"/>
                <a:sym typeface="Roboto Bold"/>
              </a:rPr>
              <a:t>960 </a:t>
            </a:r>
          </a:p>
          <a:p>
            <a:pPr marL="0" lvl="0" indent="0" algn="ctr">
              <a:lnSpc>
                <a:spcPts val="3359"/>
              </a:lnSpc>
              <a:spcBef>
                <a:spcPct val="0"/>
              </a:spcBef>
            </a:pPr>
            <a:r>
              <a:rPr lang="en-US" sz="4000" b="1" spc="192">
                <a:solidFill>
                  <a:srgbClr val="000000"/>
                </a:solidFill>
                <a:latin typeface="Arial MT"/>
                <a:ea typeface="Roboto Bold"/>
                <a:cs typeface="Roboto Bold"/>
                <a:sym typeface="Roboto Bold"/>
              </a:rPr>
              <a:t>Employed</a:t>
            </a:r>
          </a:p>
          <a:p>
            <a:pPr marL="0" lvl="0" indent="0" algn="ctr">
              <a:lnSpc>
                <a:spcPts val="3359"/>
              </a:lnSpc>
              <a:spcBef>
                <a:spcPct val="0"/>
              </a:spcBef>
            </a:pPr>
            <a:endParaRPr lang="en-US" sz="4000" b="1" spc="192">
              <a:solidFill>
                <a:srgbClr val="000000"/>
              </a:solidFill>
              <a:latin typeface="Arial MT"/>
              <a:ea typeface="Roboto Bold"/>
              <a:cs typeface="Roboto Bold"/>
              <a:sym typeface="Roboto Bold"/>
            </a:endParaRPr>
          </a:p>
        </p:txBody>
      </p:sp>
      <p:sp>
        <p:nvSpPr>
          <p:cNvPr id="34" name="TextBox 9">
            <a:extLst>
              <a:ext uri="{FF2B5EF4-FFF2-40B4-BE49-F238E27FC236}">
                <a16:creationId xmlns:a16="http://schemas.microsoft.com/office/drawing/2014/main" id="{5E639352-F86F-FEDD-E54C-0AA687111889}"/>
              </a:ext>
            </a:extLst>
          </p:cNvPr>
          <p:cNvSpPr txBox="1"/>
          <p:nvPr/>
        </p:nvSpPr>
        <p:spPr>
          <a:xfrm>
            <a:off x="13037786" y="8613302"/>
            <a:ext cx="5181600" cy="879793"/>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3359"/>
              </a:lnSpc>
              <a:spcBef>
                <a:spcPct val="0"/>
              </a:spcBef>
            </a:pPr>
            <a:r>
              <a:rPr lang="en-US" sz="4000" b="1" spc="192">
                <a:solidFill>
                  <a:srgbClr val="000000"/>
                </a:solidFill>
                <a:latin typeface="Arial MT"/>
                <a:ea typeface="Roboto Bold"/>
                <a:cs typeface="Roboto Bold"/>
                <a:sym typeface="Roboto Bold"/>
              </a:rPr>
              <a:t>Nationwide</a:t>
            </a:r>
          </a:p>
          <a:p>
            <a:pPr marL="0" lvl="0" indent="0" algn="ctr">
              <a:lnSpc>
                <a:spcPts val="3359"/>
              </a:lnSpc>
              <a:spcBef>
                <a:spcPct val="0"/>
              </a:spcBef>
            </a:pPr>
            <a:r>
              <a:rPr lang="en-US" sz="4000" b="1" spc="192" err="1">
                <a:solidFill>
                  <a:srgbClr val="000000"/>
                </a:solidFill>
                <a:latin typeface="Arial MT"/>
                <a:ea typeface="Roboto Bold"/>
                <a:cs typeface="Roboto Bold"/>
                <a:sym typeface="Roboto Bold"/>
              </a:rPr>
              <a:t>Hardwares</a:t>
            </a:r>
            <a:endParaRPr lang="en-US" sz="4000" b="1" spc="192">
              <a:solidFill>
                <a:srgbClr val="000000"/>
              </a:solidFill>
              <a:latin typeface="Arial MT"/>
              <a:ea typeface="Roboto Bold"/>
              <a:cs typeface="Roboto Bold"/>
              <a:sym typeface="Roboto Bold"/>
            </a:endParaRPr>
          </a:p>
        </p:txBody>
      </p:sp>
      <p:sp>
        <p:nvSpPr>
          <p:cNvPr id="36" name="TextBox 9">
            <a:extLst>
              <a:ext uri="{FF2B5EF4-FFF2-40B4-BE49-F238E27FC236}">
                <a16:creationId xmlns:a16="http://schemas.microsoft.com/office/drawing/2014/main" id="{7EF84A66-40BC-D54A-9384-4110EE392362}"/>
              </a:ext>
            </a:extLst>
          </p:cNvPr>
          <p:cNvSpPr txBox="1"/>
          <p:nvPr/>
        </p:nvSpPr>
        <p:spPr>
          <a:xfrm>
            <a:off x="5152460" y="3636891"/>
            <a:ext cx="5181600" cy="879793"/>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3359"/>
              </a:lnSpc>
              <a:spcBef>
                <a:spcPct val="0"/>
              </a:spcBef>
            </a:pPr>
            <a:r>
              <a:rPr lang="en-US" sz="4000" b="1" spc="192">
                <a:solidFill>
                  <a:srgbClr val="000000"/>
                </a:solidFill>
                <a:latin typeface="Arial MT"/>
                <a:ea typeface="Roboto Bold"/>
                <a:cs typeface="Roboto Bold"/>
                <a:sym typeface="Roboto Bold"/>
              </a:rPr>
              <a:t>$250k per Contract</a:t>
            </a:r>
          </a:p>
          <a:p>
            <a:pPr marL="0" lvl="0" indent="0" algn="ctr">
              <a:lnSpc>
                <a:spcPts val="3359"/>
              </a:lnSpc>
              <a:spcBef>
                <a:spcPct val="0"/>
              </a:spcBef>
            </a:pPr>
            <a:endParaRPr lang="en-US" sz="4000" b="1" spc="192">
              <a:solidFill>
                <a:srgbClr val="000000"/>
              </a:solidFill>
              <a:latin typeface="Arial MT"/>
              <a:ea typeface="Roboto Bold"/>
              <a:cs typeface="Roboto Bold"/>
              <a:sym typeface="Roboto Bold"/>
            </a:endParaRPr>
          </a:p>
        </p:txBody>
      </p:sp>
    </p:spTree>
    <p:extLst>
      <p:ext uri="{BB962C8B-B14F-4D97-AF65-F5344CB8AC3E}">
        <p14:creationId xmlns:p14="http://schemas.microsoft.com/office/powerpoint/2010/main" val="4137954806"/>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BFBFB"/>
        </a:solidFill>
        <a:effectLst/>
      </p:bgPr>
    </p:bg>
    <p:spTree>
      <p:nvGrpSpPr>
        <p:cNvPr id="1" name=""/>
        <p:cNvGrpSpPr/>
        <p:nvPr/>
      </p:nvGrpSpPr>
      <p:grpSpPr>
        <a:xfrm>
          <a:off x="0" y="0"/>
          <a:ext cx="0" cy="0"/>
          <a:chOff x="0" y="0"/>
          <a:chExt cx="0" cy="0"/>
        </a:xfrm>
      </p:grpSpPr>
      <p:sp>
        <p:nvSpPr>
          <p:cNvPr id="11" name="Freeform 3">
            <a:extLst>
              <a:ext uri="{FF2B5EF4-FFF2-40B4-BE49-F238E27FC236}">
                <a16:creationId xmlns:a16="http://schemas.microsoft.com/office/drawing/2014/main" id="{89566B78-D7F4-3D2A-B731-7EFF598E5A1D}"/>
              </a:ext>
            </a:extLst>
          </p:cNvPr>
          <p:cNvSpPr/>
          <p:nvPr/>
        </p:nvSpPr>
        <p:spPr>
          <a:xfrm flipH="1" flipV="1">
            <a:off x="11673891" y="0"/>
            <a:ext cx="6614109" cy="10287000"/>
          </a:xfrm>
          <a:custGeom>
            <a:avLst/>
            <a:gdLst/>
            <a:ahLst/>
            <a:cxnLst/>
            <a:rect l="l" t="t" r="r" b="b"/>
            <a:pathLst>
              <a:path w="6614109" h="10287000">
                <a:moveTo>
                  <a:pt x="6614109" y="10287000"/>
                </a:moveTo>
                <a:lnTo>
                  <a:pt x="0" y="10287000"/>
                </a:lnTo>
                <a:lnTo>
                  <a:pt x="0" y="0"/>
                </a:lnTo>
                <a:lnTo>
                  <a:pt x="6614109" y="0"/>
                </a:lnTo>
                <a:lnTo>
                  <a:pt x="6614109" y="10287000"/>
                </a:lnTo>
                <a:close/>
              </a:path>
            </a:pathLst>
          </a:custGeom>
          <a:blipFill>
            <a:blip r:embed="rId3"/>
            <a:stretch>
              <a:fillRect l="-99999" t="-14295" b="-14295"/>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graphicFrame>
        <p:nvGraphicFramePr>
          <p:cNvPr id="7" name="Table 6">
            <a:extLst>
              <a:ext uri="{FF2B5EF4-FFF2-40B4-BE49-F238E27FC236}">
                <a16:creationId xmlns:a16="http://schemas.microsoft.com/office/drawing/2014/main" id="{81072FF5-24E2-63DF-E874-6A7C116FC771}"/>
              </a:ext>
            </a:extLst>
          </p:cNvPr>
          <p:cNvGraphicFramePr>
            <a:graphicFrameLocks noGrp="1"/>
          </p:cNvGraphicFramePr>
          <p:nvPr>
            <p:extLst>
              <p:ext uri="{D42A27DB-BD31-4B8C-83A1-F6EECF244321}">
                <p14:modId xmlns:p14="http://schemas.microsoft.com/office/powerpoint/2010/main" val="2865643858"/>
              </p:ext>
            </p:extLst>
          </p:nvPr>
        </p:nvGraphicFramePr>
        <p:xfrm>
          <a:off x="3591794" y="1053204"/>
          <a:ext cx="13705606" cy="8426925"/>
        </p:xfrm>
        <a:graphic>
          <a:graphicData uri="http://schemas.openxmlformats.org/drawingml/2006/table">
            <a:tbl>
              <a:tblPr firstRow="1" bandRow="1">
                <a:tableStyleId>{BC89EF96-8CEA-46FF-86C4-4CE0E7609802}</a:tableStyleId>
              </a:tblPr>
              <a:tblGrid>
                <a:gridCol w="3249168">
                  <a:extLst>
                    <a:ext uri="{9D8B030D-6E8A-4147-A177-3AD203B41FA5}">
                      <a16:colId xmlns:a16="http://schemas.microsoft.com/office/drawing/2014/main" val="2361108170"/>
                    </a:ext>
                  </a:extLst>
                </a:gridCol>
                <a:gridCol w="3232521">
                  <a:extLst>
                    <a:ext uri="{9D8B030D-6E8A-4147-A177-3AD203B41FA5}">
                      <a16:colId xmlns:a16="http://schemas.microsoft.com/office/drawing/2014/main" val="2712143924"/>
                    </a:ext>
                  </a:extLst>
                </a:gridCol>
                <a:gridCol w="4148664">
                  <a:extLst>
                    <a:ext uri="{9D8B030D-6E8A-4147-A177-3AD203B41FA5}">
                      <a16:colId xmlns:a16="http://schemas.microsoft.com/office/drawing/2014/main" val="2962744240"/>
                    </a:ext>
                  </a:extLst>
                </a:gridCol>
                <a:gridCol w="3075253">
                  <a:extLst>
                    <a:ext uri="{9D8B030D-6E8A-4147-A177-3AD203B41FA5}">
                      <a16:colId xmlns:a16="http://schemas.microsoft.com/office/drawing/2014/main" val="1858026881"/>
                    </a:ext>
                  </a:extLst>
                </a:gridCol>
              </a:tblGrid>
              <a:tr h="248688">
                <a:tc>
                  <a:txBody>
                    <a:bodyPr/>
                    <a:lstStyle/>
                    <a:p>
                      <a:pPr algn="ctr"/>
                      <a:endParaRPr lang="en-US" sz="3600">
                        <a:latin typeface="Arial MT"/>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2800"/>
                        <a:t>TTD$15M Spend</a:t>
                      </a:r>
                      <a:endParaRPr lang="en-US" sz="2800">
                        <a:latin typeface="Arial MT"/>
                      </a:endParaRPr>
                    </a:p>
                  </a:txBody>
                  <a:tcPr>
                    <a:lnL w="12700" cmpd="sng">
                      <a:noFill/>
                    </a:lnL>
                    <a:solidFill>
                      <a:schemeClr val="accent3">
                        <a:lumMod val="60000"/>
                        <a:lumOff val="40000"/>
                      </a:schemeClr>
                    </a:solidFill>
                  </a:tcPr>
                </a:tc>
                <a:tc>
                  <a:txBody>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2900"/>
                        <a:t>TTD$30M Spend</a:t>
                      </a:r>
                      <a:endParaRPr lang="en-US" sz="2900">
                        <a:latin typeface="Arial MT"/>
                      </a:endParaRPr>
                    </a:p>
                  </a:txBody>
                  <a:tcPr>
                    <a:solidFill>
                      <a:srgbClr val="FFD85D"/>
                    </a:solidFill>
                  </a:tcPr>
                </a:tc>
                <a:tc>
                  <a:txBody>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3200">
                          <a:solidFill>
                            <a:schemeClr val="bg1"/>
                          </a:solidFill>
                        </a:rPr>
                        <a:t>TTD$60M Spend</a:t>
                      </a:r>
                      <a:endParaRPr lang="en-US" sz="3200">
                        <a:solidFill>
                          <a:schemeClr val="bg1"/>
                        </a:solidFill>
                        <a:latin typeface="Arial MT"/>
                      </a:endParaRPr>
                    </a:p>
                  </a:txBody>
                  <a:tcPr>
                    <a:solidFill>
                      <a:schemeClr val="tx2">
                        <a:lumMod val="75000"/>
                      </a:schemeClr>
                    </a:solidFill>
                  </a:tcPr>
                </a:tc>
                <a:extLst>
                  <a:ext uri="{0D108BD9-81ED-4DB2-BD59-A6C34878D82A}">
                    <a16:rowId xmlns:a16="http://schemas.microsoft.com/office/drawing/2014/main" val="1557681750"/>
                  </a:ext>
                </a:extLst>
              </a:tr>
              <a:tr h="1591110">
                <a:tc>
                  <a: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sz="2800" b="1"/>
                        <a:t>LABOUR</a:t>
                      </a:r>
                      <a:r>
                        <a:rPr lang="en-US" sz="3200"/>
                        <a:t> </a:t>
                      </a:r>
                    </a:p>
                    <a:p>
                      <a:pPr marL="0" marR="0" lvl="0" indent="0" algn="l" defTabSz="914400" rtl="0" eaLnBrk="1" fontAlgn="auto" latinLnBrk="0" hangingPunct="1">
                        <a:lnSpc>
                          <a:spcPct val="100000"/>
                        </a:lnSpc>
                        <a:spcBef>
                          <a:spcPct val="0"/>
                        </a:spcBef>
                        <a:spcAft>
                          <a:spcPct val="0"/>
                        </a:spcAft>
                        <a:buClrTx/>
                        <a:buSzTx/>
                        <a:buFontTx/>
                        <a:buNone/>
                        <a:defRPr/>
                      </a:pPr>
                      <a:r>
                        <a:rPr lang="en-US" sz="3200"/>
                        <a:t>(</a:t>
                      </a:r>
                      <a:r>
                        <a:rPr lang="en-US" sz="3200" b="1"/>
                        <a:t>6 weeks </a:t>
                      </a:r>
                      <a:r>
                        <a:rPr lang="en-US" sz="2400" b="1"/>
                        <a:t>of employment</a:t>
                      </a:r>
                      <a:r>
                        <a:rPr lang="en-US" sz="3200" b="1"/>
                        <a:t>)</a:t>
                      </a:r>
                      <a:endParaRPr lang="en-US" sz="3200" b="1" kern="120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alpha val="20000"/>
                      </a:schemeClr>
                    </a:solidFill>
                  </a:tcPr>
                </a:tc>
                <a:tc>
                  <a:txBody>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3200" b="1"/>
                        <a:t>TTD$6.84M</a:t>
                      </a:r>
                      <a:endParaRPr lang="en-US" sz="3200" b="1">
                        <a:latin typeface="Arial MT"/>
                      </a:endParaRPr>
                    </a:p>
                  </a:txBody>
                  <a:tcPr>
                    <a:lnL w="12700" cap="flat" cmpd="sng" algn="ctr">
                      <a:solidFill>
                        <a:schemeClr val="tx1"/>
                      </a:solidFill>
                      <a:prstDash val="solid"/>
                      <a:round/>
                      <a:headEnd type="none" w="med" len="med"/>
                      <a:tailEnd type="none" w="med" len="med"/>
                    </a:lnL>
                    <a:solidFill>
                      <a:schemeClr val="accent3">
                        <a:lumMod val="60000"/>
                        <a:lumOff val="40000"/>
                        <a:alpha val="20000"/>
                      </a:schemeClr>
                    </a:solidFill>
                  </a:tcPr>
                </a:tc>
                <a:tc>
                  <a:txBody>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3200" b="1"/>
                        <a:t>TTD$13.68M</a:t>
                      </a:r>
                    </a:p>
                    <a:p>
                      <a:pPr marL="0" marR="0" lvl="0" indent="0" algn="ctr" defTabSz="914400" rtl="0" eaLnBrk="1" fontAlgn="auto" latinLnBrk="0" hangingPunct="1">
                        <a:lnSpc>
                          <a:spcPct val="100000"/>
                        </a:lnSpc>
                        <a:spcBef>
                          <a:spcPct val="0"/>
                        </a:spcBef>
                        <a:spcAft>
                          <a:spcPct val="0"/>
                        </a:spcAft>
                        <a:buClrTx/>
                        <a:buSzTx/>
                        <a:buFontTx/>
                        <a:buNone/>
                        <a:defRPr/>
                      </a:pPr>
                      <a:r>
                        <a:rPr lang="en-US" sz="3200" b="1" kern="1200">
                          <a:solidFill>
                            <a:schemeClr val="tx1"/>
                          </a:solidFill>
                          <a:latin typeface="+mn-lt"/>
                          <a:ea typeface="+mn-ea"/>
                          <a:cs typeface="+mn-cs"/>
                        </a:rPr>
                        <a:t>960</a:t>
                      </a:r>
                      <a:r>
                        <a:rPr lang="en-US" sz="2400" b="1" kern="1200">
                          <a:solidFill>
                            <a:schemeClr val="tx1"/>
                          </a:solidFill>
                          <a:latin typeface="+mn-lt"/>
                          <a:ea typeface="+mn-ea"/>
                          <a:cs typeface="+mn-cs"/>
                        </a:rPr>
                        <a:t> persons </a:t>
                      </a:r>
                    </a:p>
                    <a:p>
                      <a:pPr marL="0" marR="0" lvl="0" indent="0" algn="ctr" defTabSz="914400" rtl="0" eaLnBrk="1" fontAlgn="auto" latinLnBrk="0" hangingPunct="1">
                        <a:lnSpc>
                          <a:spcPct val="100000"/>
                        </a:lnSpc>
                        <a:spcBef>
                          <a:spcPct val="0"/>
                        </a:spcBef>
                        <a:spcAft>
                          <a:spcPct val="0"/>
                        </a:spcAft>
                        <a:buClrTx/>
                        <a:buSzTx/>
                        <a:buFontTx/>
                        <a:buNone/>
                        <a:defRPr/>
                      </a:pPr>
                      <a:r>
                        <a:rPr lang="en-US" sz="2400" b="1"/>
                        <a:t>Eff. Monthly Salary - $9,500.00</a:t>
                      </a:r>
                      <a:endParaRPr lang="en-US" sz="2800" b="1">
                        <a:latin typeface="Arial MT"/>
                      </a:endParaRPr>
                    </a:p>
                  </a:txBody>
                  <a:tcPr>
                    <a:solidFill>
                      <a:srgbClr val="FFDF79">
                        <a:alpha val="20000"/>
                      </a:srgbClr>
                    </a:solidFill>
                  </a:tcPr>
                </a:tc>
                <a:tc>
                  <a:txBody>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3200" b="1"/>
                        <a:t>TTD$27.36M</a:t>
                      </a:r>
                      <a:endParaRPr lang="en-US" sz="3200" b="1">
                        <a:latin typeface="Arial MT"/>
                      </a:endParaRPr>
                    </a:p>
                  </a:txBody>
                  <a:tcPr>
                    <a:solidFill>
                      <a:schemeClr val="accent5">
                        <a:lumMod val="40000"/>
                        <a:lumOff val="60000"/>
                        <a:alpha val="20000"/>
                      </a:schemeClr>
                    </a:solidFill>
                  </a:tcPr>
                </a:tc>
                <a:extLst>
                  <a:ext uri="{0D108BD9-81ED-4DB2-BD59-A6C34878D82A}">
                    <a16:rowId xmlns:a16="http://schemas.microsoft.com/office/drawing/2014/main" val="1649962306"/>
                  </a:ext>
                </a:extLst>
              </a:tr>
              <a:tr h="1103063">
                <a:tc>
                  <a:txBody>
                    <a:bodyPr/>
                    <a:lstStyle/>
                    <a:p>
                      <a:r>
                        <a:rPr lang="en-US" sz="2800" b="1"/>
                        <a:t>MATERIALS &amp; TRANSPORT</a:t>
                      </a:r>
                    </a:p>
                    <a:p>
                      <a:endParaRPr lang="en-US" sz="2000" b="0">
                        <a:latin typeface="Arial MT"/>
                      </a:endParaRPr>
                    </a:p>
                  </a:txBody>
                  <a:tcPr>
                    <a:lnT w="12700" cap="flat" cmpd="sng" algn="ctr">
                      <a:solidFill>
                        <a:schemeClr val="tx1"/>
                      </a:solidFill>
                      <a:prstDash val="solid"/>
                      <a:round/>
                      <a:headEnd type="none" w="med" len="med"/>
                      <a:tailEnd type="none" w="med" len="med"/>
                    </a:lnT>
                    <a:solidFill>
                      <a:schemeClr val="bg2">
                        <a:lumMod val="90000"/>
                      </a:schemeClr>
                    </a:solidFill>
                  </a:tcPr>
                </a:tc>
                <a:tc>
                  <a:txBody>
                    <a:bodyPr/>
                    <a:lstStyle/>
                    <a:p>
                      <a:pPr algn="ctr"/>
                      <a:r>
                        <a:rPr lang="en-US" sz="3200" b="1"/>
                        <a:t>TTD$4.56M</a:t>
                      </a:r>
                      <a:endParaRPr lang="en-US" sz="3200" b="1">
                        <a:latin typeface="Arial MT"/>
                      </a:endParaRPr>
                    </a:p>
                  </a:txBody>
                  <a:tcPr>
                    <a:solidFill>
                      <a:schemeClr val="accent3">
                        <a:lumMod val="60000"/>
                        <a:lumOff val="40000"/>
                      </a:schemeClr>
                    </a:solidFill>
                  </a:tcPr>
                </a:tc>
                <a:tc>
                  <a:txBody>
                    <a:bodyPr/>
                    <a:lstStyle/>
                    <a:p>
                      <a:pPr algn="ctr"/>
                      <a:r>
                        <a:rPr lang="en-US" sz="3200" b="1"/>
                        <a:t>TTD$9.12M</a:t>
                      </a:r>
                      <a:endParaRPr lang="en-US" sz="3200" b="1">
                        <a:latin typeface="Arial MT"/>
                      </a:endParaRPr>
                    </a:p>
                  </a:txBody>
                  <a:tcPr>
                    <a:solidFill>
                      <a:srgbClr val="FFDF79"/>
                    </a:solidFill>
                  </a:tcPr>
                </a:tc>
                <a:tc>
                  <a:txBody>
                    <a:bodyPr/>
                    <a:lstStyle/>
                    <a:p>
                      <a:pPr algn="ctr"/>
                      <a:r>
                        <a:rPr lang="en-US" sz="3200" b="1"/>
                        <a:t>TTD$18.24M</a:t>
                      </a:r>
                      <a:endParaRPr lang="en-US" sz="3200" b="1">
                        <a:latin typeface="Arial MT"/>
                      </a:endParaRPr>
                    </a:p>
                  </a:txBody>
                  <a:tcPr>
                    <a:solidFill>
                      <a:schemeClr val="accent5">
                        <a:lumMod val="40000"/>
                        <a:lumOff val="60000"/>
                      </a:schemeClr>
                    </a:solidFill>
                  </a:tcPr>
                </a:tc>
                <a:extLst>
                  <a:ext uri="{0D108BD9-81ED-4DB2-BD59-A6C34878D82A}">
                    <a16:rowId xmlns:a16="http://schemas.microsoft.com/office/drawing/2014/main" val="3922975305"/>
                  </a:ext>
                </a:extLst>
              </a:tr>
              <a:tr h="930035">
                <a:tc>
                  <a:txBody>
                    <a:bodyPr/>
                    <a:lstStyle/>
                    <a:p>
                      <a:r>
                        <a:rPr lang="en-US" sz="2800" b="1"/>
                        <a:t>CONTRACTOR’S PROFIT</a:t>
                      </a:r>
                      <a:endParaRPr lang="en-US" sz="2800" b="1">
                        <a:latin typeface="Arial MT"/>
                      </a:endParaRPr>
                    </a:p>
                  </a:txBody>
                  <a:tcPr>
                    <a:solidFill>
                      <a:schemeClr val="bg2">
                        <a:lumMod val="90000"/>
                        <a:alpha val="20000"/>
                      </a:schemeClr>
                    </a:solidFill>
                  </a:tcPr>
                </a:tc>
                <a:tc>
                  <a:txBody>
                    <a:bodyPr/>
                    <a:lstStyle/>
                    <a:p>
                      <a:pPr algn="ctr"/>
                      <a:r>
                        <a:rPr lang="en-US" sz="3200" b="1"/>
                        <a:t>TTD$1.43M</a:t>
                      </a:r>
                      <a:endParaRPr lang="en-US" sz="3200" b="1">
                        <a:latin typeface="Arial MT"/>
                      </a:endParaRPr>
                    </a:p>
                  </a:txBody>
                  <a:tcPr>
                    <a:solidFill>
                      <a:schemeClr val="accent3">
                        <a:lumMod val="60000"/>
                        <a:lumOff val="40000"/>
                        <a:alpha val="20000"/>
                      </a:schemeClr>
                    </a:solidFill>
                  </a:tcPr>
                </a:tc>
                <a:tc>
                  <a:txBody>
                    <a:bodyPr/>
                    <a:lstStyle/>
                    <a:p>
                      <a:pPr algn="ctr"/>
                      <a:r>
                        <a:rPr lang="en-US" sz="3200" b="1"/>
                        <a:t>TTD$2.85M</a:t>
                      </a:r>
                    </a:p>
                    <a:p>
                      <a:pPr marL="0" marR="0" lvl="0" indent="0" algn="ctr" defTabSz="914400" rtl="0" eaLnBrk="1" fontAlgn="auto" latinLnBrk="0" hangingPunct="1">
                        <a:lnSpc>
                          <a:spcPct val="100000"/>
                        </a:lnSpc>
                        <a:spcBef>
                          <a:spcPct val="0"/>
                        </a:spcBef>
                        <a:spcAft>
                          <a:spcPct val="0"/>
                        </a:spcAft>
                        <a:buClrTx/>
                        <a:buSzTx/>
                        <a:buFontTx/>
                        <a:buNone/>
                        <a:defRPr/>
                      </a:pPr>
                      <a:r>
                        <a:rPr lang="en-US" sz="3600" b="1" kern="1200">
                          <a:solidFill>
                            <a:schemeClr val="tx1"/>
                          </a:solidFill>
                          <a:latin typeface="+mn-lt"/>
                          <a:ea typeface="+mn-ea"/>
                          <a:cs typeface="+mn-cs"/>
                        </a:rPr>
                        <a:t>120 </a:t>
                      </a:r>
                      <a:r>
                        <a:rPr lang="en-US" sz="2800" b="1" kern="1200">
                          <a:solidFill>
                            <a:schemeClr val="tx1"/>
                          </a:solidFill>
                          <a:latin typeface="+mn-lt"/>
                          <a:ea typeface="+mn-ea"/>
                          <a:cs typeface="+mn-cs"/>
                        </a:rPr>
                        <a:t>Contractors</a:t>
                      </a:r>
                      <a:endParaRPr lang="en-US" sz="2500" b="1">
                        <a:latin typeface="Arial MT"/>
                      </a:endParaRPr>
                    </a:p>
                  </a:txBody>
                  <a:tcPr>
                    <a:solidFill>
                      <a:srgbClr val="FFDF79">
                        <a:alpha val="20000"/>
                      </a:srgbClr>
                    </a:solidFill>
                  </a:tcPr>
                </a:tc>
                <a:tc>
                  <a:txBody>
                    <a:bodyPr/>
                    <a:lstStyle/>
                    <a:p>
                      <a:pPr algn="ctr"/>
                      <a:r>
                        <a:rPr lang="en-US" sz="3200" b="1"/>
                        <a:t>TTD$5.7M</a:t>
                      </a:r>
                      <a:endParaRPr lang="en-US" sz="3200" b="1">
                        <a:latin typeface="Arial MT"/>
                      </a:endParaRPr>
                    </a:p>
                  </a:txBody>
                  <a:tcPr>
                    <a:solidFill>
                      <a:schemeClr val="accent5">
                        <a:lumMod val="40000"/>
                        <a:lumOff val="60000"/>
                        <a:alpha val="20000"/>
                      </a:schemeClr>
                    </a:solidFill>
                  </a:tcPr>
                </a:tc>
                <a:extLst>
                  <a:ext uri="{0D108BD9-81ED-4DB2-BD59-A6C34878D82A}">
                    <a16:rowId xmlns:a16="http://schemas.microsoft.com/office/drawing/2014/main" val="2708651554"/>
                  </a:ext>
                </a:extLst>
              </a:tr>
              <a:tr h="1745655">
                <a:tc>
                  <a:txBody>
                    <a:bodyPr/>
                    <a:lstStyle/>
                    <a:p>
                      <a:endParaRPr lang="en-US" sz="2800" b="1"/>
                    </a:p>
                    <a:p>
                      <a:r>
                        <a:rPr lang="en-US" sz="2800" b="1"/>
                        <a:t>CONTRACTORS OVERHEADS</a:t>
                      </a:r>
                      <a:endParaRPr lang="en-US" sz="2800" b="1">
                        <a:latin typeface="Arial MT"/>
                      </a:endParaRPr>
                    </a:p>
                  </a:txBody>
                  <a:tcPr>
                    <a:solidFill>
                      <a:schemeClr val="bg2">
                        <a:lumMod val="90000"/>
                      </a:schemeClr>
                    </a:solidFill>
                  </a:tcPr>
                </a:tc>
                <a:tc>
                  <a:txBody>
                    <a:bodyPr/>
                    <a:lstStyle/>
                    <a:p>
                      <a:pPr algn="ctr"/>
                      <a:endParaRPr lang="en-US" sz="3200" b="1"/>
                    </a:p>
                    <a:p>
                      <a:pPr algn="ctr"/>
                      <a:r>
                        <a:rPr lang="en-US" sz="3200" b="1"/>
                        <a:t>TTD$1.43M</a:t>
                      </a:r>
                      <a:endParaRPr lang="en-US" sz="3200" b="1">
                        <a:latin typeface="Arial MT"/>
                      </a:endParaRPr>
                    </a:p>
                  </a:txBody>
                  <a:tcPr>
                    <a:solidFill>
                      <a:schemeClr val="accent3">
                        <a:lumMod val="60000"/>
                        <a:lumOff val="40000"/>
                      </a:schemeClr>
                    </a:solidFill>
                  </a:tcPr>
                </a:tc>
                <a:tc>
                  <a:txBody>
                    <a:bodyPr/>
                    <a:lstStyle/>
                    <a:p>
                      <a:pPr algn="ctr"/>
                      <a:endParaRPr lang="en-US" sz="3200" b="1"/>
                    </a:p>
                    <a:p>
                      <a:pPr algn="ctr"/>
                      <a:r>
                        <a:rPr lang="en-US" sz="3200" b="1"/>
                        <a:t>TTD$2.85M</a:t>
                      </a:r>
                      <a:endParaRPr lang="en-US" sz="3200" b="1">
                        <a:latin typeface="Arial MT"/>
                      </a:endParaRPr>
                    </a:p>
                  </a:txBody>
                  <a:tcPr>
                    <a:solidFill>
                      <a:srgbClr val="FFDF79"/>
                    </a:solidFill>
                  </a:tcPr>
                </a:tc>
                <a:tc>
                  <a:txBody>
                    <a:bodyPr/>
                    <a:lstStyle/>
                    <a:p>
                      <a:pPr algn="ctr"/>
                      <a:endParaRPr lang="en-US" sz="3200" b="1"/>
                    </a:p>
                    <a:p>
                      <a:pPr algn="ctr"/>
                      <a:r>
                        <a:rPr lang="en-US" sz="3200" b="1"/>
                        <a:t>TTD$5.7M</a:t>
                      </a:r>
                      <a:endParaRPr lang="en-US" sz="3200" b="1">
                        <a:latin typeface="Arial MT"/>
                      </a:endParaRPr>
                    </a:p>
                  </a:txBody>
                  <a:tcPr>
                    <a:solidFill>
                      <a:schemeClr val="accent5">
                        <a:lumMod val="40000"/>
                        <a:lumOff val="60000"/>
                      </a:schemeClr>
                    </a:solidFill>
                  </a:tcPr>
                </a:tc>
                <a:extLst>
                  <a:ext uri="{0D108BD9-81ED-4DB2-BD59-A6C34878D82A}">
                    <a16:rowId xmlns:a16="http://schemas.microsoft.com/office/drawing/2014/main" val="3467634449"/>
                  </a:ext>
                </a:extLst>
              </a:tr>
              <a:tr h="1084550">
                <a:tc>
                  <a:txBody>
                    <a:bodyPr/>
                    <a:lstStyle/>
                    <a:p>
                      <a:r>
                        <a:rPr lang="en-US" sz="2800" b="1"/>
                        <a:t>CONSULTANTS FEES</a:t>
                      </a:r>
                    </a:p>
                    <a:p>
                      <a:r>
                        <a:rPr lang="en-US" sz="2000" b="0"/>
                        <a:t>(External Programme Managers)</a:t>
                      </a:r>
                      <a:endParaRPr lang="en-US" sz="2000" b="0">
                        <a:latin typeface="Arial MT"/>
                      </a:endParaRPr>
                    </a:p>
                  </a:txBody>
                  <a:tcPr>
                    <a:solidFill>
                      <a:schemeClr val="bg2">
                        <a:lumMod val="90000"/>
                        <a:alpha val="20000"/>
                      </a:schemeClr>
                    </a:solidFill>
                  </a:tcPr>
                </a:tc>
                <a:tc>
                  <a:txBody>
                    <a:bodyPr/>
                    <a:lstStyle/>
                    <a:p>
                      <a:pPr algn="ctr"/>
                      <a:r>
                        <a:rPr lang="en-US" sz="3200" b="1"/>
                        <a:t>TTD$0.6M</a:t>
                      </a:r>
                      <a:endParaRPr lang="en-US" sz="3200" b="1">
                        <a:latin typeface="Arial MT"/>
                      </a:endParaRPr>
                    </a:p>
                  </a:txBody>
                  <a:tcPr>
                    <a:solidFill>
                      <a:schemeClr val="accent3">
                        <a:lumMod val="60000"/>
                        <a:lumOff val="40000"/>
                        <a:alpha val="20000"/>
                      </a:schemeClr>
                    </a:solidFill>
                  </a:tcPr>
                </a:tc>
                <a:tc>
                  <a:txBody>
                    <a:bodyPr/>
                    <a:lstStyle/>
                    <a:p>
                      <a:pPr algn="ctr"/>
                      <a:r>
                        <a:rPr lang="en-US" sz="3200" b="1"/>
                        <a:t>TTD$1.2M</a:t>
                      </a:r>
                      <a:endParaRPr lang="en-US" sz="3200" b="1">
                        <a:latin typeface="Arial MT"/>
                      </a:endParaRPr>
                    </a:p>
                  </a:txBody>
                  <a:tcPr>
                    <a:solidFill>
                      <a:srgbClr val="FFDF79">
                        <a:alpha val="20000"/>
                      </a:srgbClr>
                    </a:solidFill>
                  </a:tcPr>
                </a:tc>
                <a:tc>
                  <a:txBody>
                    <a:bodyPr/>
                    <a:lstStyle/>
                    <a:p>
                      <a:pPr algn="ctr"/>
                      <a:r>
                        <a:rPr lang="en-US" sz="3200" b="1"/>
                        <a:t>TTD$2.4M</a:t>
                      </a:r>
                      <a:endParaRPr lang="en-US" sz="3200" b="1">
                        <a:latin typeface="Arial MT"/>
                      </a:endParaRPr>
                    </a:p>
                  </a:txBody>
                  <a:tcPr>
                    <a:solidFill>
                      <a:schemeClr val="accent5">
                        <a:lumMod val="40000"/>
                        <a:lumOff val="60000"/>
                        <a:alpha val="20000"/>
                      </a:schemeClr>
                    </a:solidFill>
                  </a:tcPr>
                </a:tc>
                <a:extLst>
                  <a:ext uri="{0D108BD9-81ED-4DB2-BD59-A6C34878D82A}">
                    <a16:rowId xmlns:a16="http://schemas.microsoft.com/office/drawing/2014/main" val="2054063496"/>
                  </a:ext>
                </a:extLst>
              </a:tr>
              <a:tr h="668050">
                <a:tc>
                  <a:txBody>
                    <a:bodyPr/>
                    <a:lstStyle/>
                    <a:p>
                      <a:r>
                        <a:rPr lang="en-US" sz="2800" b="1"/>
                        <a:t>MHUD OVERHEADS</a:t>
                      </a:r>
                    </a:p>
                    <a:p>
                      <a:endParaRPr lang="en-US" sz="2800" b="1">
                        <a:latin typeface="Arial MT"/>
                      </a:endParaRPr>
                    </a:p>
                  </a:txBody>
                  <a:tcPr>
                    <a:solidFill>
                      <a:schemeClr val="bg2">
                        <a:lumMod val="90000"/>
                      </a:schemeClr>
                    </a:solidFill>
                  </a:tcPr>
                </a:tc>
                <a:tc>
                  <a:txBody>
                    <a:bodyPr/>
                    <a:lstStyle/>
                    <a:p>
                      <a:pPr algn="ctr"/>
                      <a:r>
                        <a:rPr lang="en-US" sz="3200" b="1"/>
                        <a:t>TTD$0.14M</a:t>
                      </a:r>
                      <a:endParaRPr lang="en-US" sz="3200" b="1">
                        <a:latin typeface="Arial MT"/>
                      </a:endParaRPr>
                    </a:p>
                  </a:txBody>
                  <a:tcPr>
                    <a:solidFill>
                      <a:schemeClr val="accent3">
                        <a:lumMod val="60000"/>
                        <a:lumOff val="40000"/>
                      </a:schemeClr>
                    </a:solidFill>
                  </a:tcPr>
                </a:tc>
                <a:tc>
                  <a:txBody>
                    <a:bodyPr/>
                    <a:lstStyle/>
                    <a:p>
                      <a:pPr algn="ctr"/>
                      <a:r>
                        <a:rPr lang="en-US" sz="3200" b="1"/>
                        <a:t>TTD$0.3M</a:t>
                      </a:r>
                      <a:endParaRPr lang="en-US" sz="3200" b="1">
                        <a:latin typeface="Arial MT"/>
                      </a:endParaRPr>
                    </a:p>
                  </a:txBody>
                  <a:tcPr>
                    <a:solidFill>
                      <a:srgbClr val="FFDF79"/>
                    </a:solidFill>
                  </a:tcPr>
                </a:tc>
                <a:tc>
                  <a:txBody>
                    <a:bodyPr/>
                    <a:lstStyle/>
                    <a:p>
                      <a:pPr algn="ctr"/>
                      <a:r>
                        <a:rPr lang="en-US" sz="3200" b="1"/>
                        <a:t>TTD$0.6M</a:t>
                      </a:r>
                      <a:endParaRPr lang="en-US" sz="3200" b="1">
                        <a:latin typeface="Arial MT"/>
                      </a:endParaRPr>
                    </a:p>
                  </a:txBody>
                  <a:tcPr>
                    <a:solidFill>
                      <a:schemeClr val="accent5">
                        <a:lumMod val="40000"/>
                        <a:lumOff val="60000"/>
                      </a:schemeClr>
                    </a:solidFill>
                  </a:tcPr>
                </a:tc>
                <a:extLst>
                  <a:ext uri="{0D108BD9-81ED-4DB2-BD59-A6C34878D82A}">
                    <a16:rowId xmlns:a16="http://schemas.microsoft.com/office/drawing/2014/main" val="1447435887"/>
                  </a:ext>
                </a:extLst>
              </a:tr>
            </a:tbl>
          </a:graphicData>
        </a:graphic>
      </p:graphicFrame>
      <p:sp>
        <p:nvSpPr>
          <p:cNvPr id="8" name="AutoShape 5">
            <a:extLst>
              <a:ext uri="{FF2B5EF4-FFF2-40B4-BE49-F238E27FC236}">
                <a16:creationId xmlns:a16="http://schemas.microsoft.com/office/drawing/2014/main" id="{4E036C1B-D8BA-F93A-7B76-24FB531508F2}"/>
              </a:ext>
            </a:extLst>
          </p:cNvPr>
          <p:cNvSpPr/>
          <p:nvPr/>
        </p:nvSpPr>
        <p:spPr>
          <a:xfrm>
            <a:off x="1066806" y="1478489"/>
            <a:ext cx="1077509" cy="0"/>
          </a:xfrm>
          <a:prstGeom prst="line">
            <a:avLst/>
          </a:prstGeom>
          <a:ln w="95250" cap="flat">
            <a:solidFill>
              <a:srgbClr val="FF5347"/>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 name="TextBox 6">
            <a:extLst>
              <a:ext uri="{FF2B5EF4-FFF2-40B4-BE49-F238E27FC236}">
                <a16:creationId xmlns:a16="http://schemas.microsoft.com/office/drawing/2014/main" id="{6864CA87-A983-78A9-B08D-878627C7B3E5}"/>
              </a:ext>
            </a:extLst>
          </p:cNvPr>
          <p:cNvSpPr txBox="1"/>
          <p:nvPr/>
        </p:nvSpPr>
        <p:spPr>
          <a:xfrm>
            <a:off x="1066806" y="203451"/>
            <a:ext cx="6923762" cy="929742"/>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ts val="7840"/>
              </a:lnSpc>
            </a:pPr>
            <a:r>
              <a:rPr lang="en-US" sz="5600" b="1" spc="-224">
                <a:solidFill>
                  <a:srgbClr val="000000"/>
                </a:solidFill>
                <a:latin typeface="Roboto Bold"/>
                <a:ea typeface="Roboto Bold"/>
                <a:cs typeface="Roboto Bold"/>
                <a:sym typeface="Roboto Bold"/>
              </a:rPr>
              <a:t>Financial Model</a:t>
            </a:r>
          </a:p>
        </p:txBody>
      </p:sp>
      <p:sp>
        <p:nvSpPr>
          <p:cNvPr id="12" name="TextBox 11">
            <a:extLst>
              <a:ext uri="{FF2B5EF4-FFF2-40B4-BE49-F238E27FC236}">
                <a16:creationId xmlns:a16="http://schemas.microsoft.com/office/drawing/2014/main" id="{3A552EDA-BD4C-6906-2270-A6851064273B}"/>
              </a:ext>
            </a:extLst>
          </p:cNvPr>
          <p:cNvSpPr txBox="1"/>
          <p:nvPr/>
        </p:nvSpPr>
        <p:spPr>
          <a:xfrm>
            <a:off x="10278570" y="302196"/>
            <a:ext cx="3853313" cy="83099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800" b="1"/>
              <a:t>120 contracts </a:t>
            </a:r>
          </a:p>
        </p:txBody>
      </p:sp>
      <p:sp>
        <p:nvSpPr>
          <p:cNvPr id="14" name="TextBox 5">
            <a:extLst>
              <a:ext uri="{FF2B5EF4-FFF2-40B4-BE49-F238E27FC236}">
                <a16:creationId xmlns:a16="http://schemas.microsoft.com/office/drawing/2014/main" id="{BDA10016-AAB9-0635-C7D3-0C577E626E69}"/>
              </a:ext>
            </a:extLst>
          </p:cNvPr>
          <p:cNvSpPr txBox="1"/>
          <p:nvPr/>
        </p:nvSpPr>
        <p:spPr>
          <a:xfrm>
            <a:off x="17491463" y="9243736"/>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12</a:t>
            </a:r>
          </a:p>
        </p:txBody>
      </p:sp>
      <p:pic>
        <p:nvPicPr>
          <p:cNvPr id="2" name="Picture 1">
            <a:extLst>
              <a:ext uri="{FF2B5EF4-FFF2-40B4-BE49-F238E27FC236}">
                <a16:creationId xmlns:a16="http://schemas.microsoft.com/office/drawing/2014/main" id="{ED543A83-4118-3DA1-763A-B128FEE3706D}"/>
              </a:ext>
            </a:extLst>
          </p:cNvPr>
          <p:cNvPicPr>
            <a:picLocks noChangeAspect="1"/>
          </p:cNvPicPr>
          <p:nvPr/>
        </p:nvPicPr>
        <p:blipFill>
          <a:blip r:embed="rId4"/>
          <a:stretch>
            <a:fillRect/>
          </a:stretch>
        </p:blipFill>
        <p:spPr>
          <a:xfrm>
            <a:off x="1659091" y="2099293"/>
            <a:ext cx="1953023" cy="1233818"/>
          </a:xfrm>
          <a:prstGeom prst="rect">
            <a:avLst/>
          </a:prstGeom>
        </p:spPr>
      </p:pic>
      <p:sp>
        <p:nvSpPr>
          <p:cNvPr id="4" name="TextBox 3">
            <a:extLst>
              <a:ext uri="{FF2B5EF4-FFF2-40B4-BE49-F238E27FC236}">
                <a16:creationId xmlns:a16="http://schemas.microsoft.com/office/drawing/2014/main" id="{CA9B93CE-64B3-3449-20F6-0BDD6E96E6AE}"/>
              </a:ext>
            </a:extLst>
          </p:cNvPr>
          <p:cNvSpPr txBox="1"/>
          <p:nvPr/>
        </p:nvSpPr>
        <p:spPr>
          <a:xfrm>
            <a:off x="292567" y="2254537"/>
            <a:ext cx="2145947" cy="83099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TT" sz="4800">
                <a:latin typeface="Roboto Bold"/>
                <a:ea typeface="Roboto Bold"/>
                <a:cs typeface="Roboto Bold"/>
              </a:rPr>
              <a:t>≈46%</a:t>
            </a:r>
            <a:endParaRPr lang="en-GB" sz="4800">
              <a:latin typeface="Roboto Bold"/>
              <a:ea typeface="Roboto Bold"/>
              <a:cs typeface="Roboto Bold"/>
            </a:endParaRPr>
          </a:p>
        </p:txBody>
      </p:sp>
      <p:sp>
        <p:nvSpPr>
          <p:cNvPr id="5" name="TextBox 4">
            <a:extLst>
              <a:ext uri="{FF2B5EF4-FFF2-40B4-BE49-F238E27FC236}">
                <a16:creationId xmlns:a16="http://schemas.microsoft.com/office/drawing/2014/main" id="{31C55FE8-56D1-3040-FC8D-BFB3A52D9E55}"/>
              </a:ext>
            </a:extLst>
          </p:cNvPr>
          <p:cNvSpPr txBox="1"/>
          <p:nvPr/>
        </p:nvSpPr>
        <p:spPr>
          <a:xfrm>
            <a:off x="272247" y="3627929"/>
            <a:ext cx="2078738" cy="83099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TT" sz="4800">
                <a:latin typeface="Roboto Bold"/>
                <a:ea typeface="Roboto Bold"/>
                <a:cs typeface="Roboto Bold"/>
              </a:rPr>
              <a:t>≈30%</a:t>
            </a:r>
            <a:endParaRPr lang="en-GB" sz="4800">
              <a:latin typeface="Roboto Bold"/>
              <a:ea typeface="Roboto Bold"/>
              <a:cs typeface="Roboto Bold"/>
            </a:endParaRPr>
          </a:p>
        </p:txBody>
      </p:sp>
      <p:pic>
        <p:nvPicPr>
          <p:cNvPr id="6" name="Picture 5">
            <a:extLst>
              <a:ext uri="{FF2B5EF4-FFF2-40B4-BE49-F238E27FC236}">
                <a16:creationId xmlns:a16="http://schemas.microsoft.com/office/drawing/2014/main" id="{9819C60A-7AEE-A883-BCB6-726797207840}"/>
              </a:ext>
            </a:extLst>
          </p:cNvPr>
          <p:cNvPicPr>
            <a:picLocks noChangeAspect="1"/>
          </p:cNvPicPr>
          <p:nvPr/>
        </p:nvPicPr>
        <p:blipFill>
          <a:blip r:embed="rId5"/>
          <a:stretch>
            <a:fillRect/>
          </a:stretch>
        </p:blipFill>
        <p:spPr>
          <a:xfrm>
            <a:off x="1947570" y="3587784"/>
            <a:ext cx="1493649" cy="957155"/>
          </a:xfrm>
          <a:prstGeom prst="rect">
            <a:avLst/>
          </a:prstGeom>
        </p:spPr>
      </p:pic>
      <p:sp>
        <p:nvSpPr>
          <p:cNvPr id="10" name="TextBox 9">
            <a:extLst>
              <a:ext uri="{FF2B5EF4-FFF2-40B4-BE49-F238E27FC236}">
                <a16:creationId xmlns:a16="http://schemas.microsoft.com/office/drawing/2014/main" id="{3B9E15FA-2652-FC8D-7C34-B14F274AA8C6}"/>
              </a:ext>
            </a:extLst>
          </p:cNvPr>
          <p:cNvSpPr txBox="1"/>
          <p:nvPr/>
        </p:nvSpPr>
        <p:spPr>
          <a:xfrm>
            <a:off x="238338" y="4770263"/>
            <a:ext cx="2078738" cy="83099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TT" sz="4800">
                <a:latin typeface="Roboto Bold"/>
                <a:ea typeface="Roboto Bold"/>
                <a:cs typeface="Roboto Bold"/>
              </a:rPr>
              <a:t>≈</a:t>
            </a:r>
            <a:r>
              <a:rPr lang="en-TT" sz="4400">
                <a:latin typeface="Roboto Bold"/>
                <a:ea typeface="Roboto Bold"/>
                <a:cs typeface="Roboto Bold"/>
              </a:rPr>
              <a:t>9.5</a:t>
            </a:r>
            <a:r>
              <a:rPr lang="en-TT" sz="4800">
                <a:latin typeface="Roboto Bold"/>
                <a:ea typeface="Roboto Bold"/>
                <a:cs typeface="Roboto Bold"/>
              </a:rPr>
              <a:t>%</a:t>
            </a:r>
            <a:endParaRPr lang="en-GB" sz="4800">
              <a:latin typeface="Roboto Bold"/>
              <a:ea typeface="Roboto Bold"/>
              <a:cs typeface="Roboto Bold"/>
            </a:endParaRPr>
          </a:p>
        </p:txBody>
      </p:sp>
      <p:pic>
        <p:nvPicPr>
          <p:cNvPr id="15" name="Picture 14">
            <a:extLst>
              <a:ext uri="{FF2B5EF4-FFF2-40B4-BE49-F238E27FC236}">
                <a16:creationId xmlns:a16="http://schemas.microsoft.com/office/drawing/2014/main" id="{A84B7FDA-34C6-89E4-7CE9-B1E2093DEE4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31771" y="4738711"/>
            <a:ext cx="1332613" cy="957155"/>
          </a:xfrm>
          <a:prstGeom prst="rect">
            <a:avLst/>
          </a:prstGeom>
        </p:spPr>
      </p:pic>
      <p:pic>
        <p:nvPicPr>
          <p:cNvPr id="16" name="Picture 15">
            <a:extLst>
              <a:ext uri="{FF2B5EF4-FFF2-40B4-BE49-F238E27FC236}">
                <a16:creationId xmlns:a16="http://schemas.microsoft.com/office/drawing/2014/main" id="{DA65F18C-AEEA-46DA-DE79-ADCFE32CA42D}"/>
              </a:ext>
            </a:extLst>
          </p:cNvPr>
          <p:cNvPicPr>
            <a:picLocks noChangeAspect="1"/>
          </p:cNvPicPr>
          <p:nvPr/>
        </p:nvPicPr>
        <p:blipFill>
          <a:blip r:embed="rId6"/>
          <a:stretch>
            <a:fillRect/>
          </a:stretch>
        </p:blipFill>
        <p:spPr>
          <a:xfrm>
            <a:off x="1888905" y="6358239"/>
            <a:ext cx="1536325" cy="1103472"/>
          </a:xfrm>
          <a:prstGeom prst="rect">
            <a:avLst/>
          </a:prstGeom>
        </p:spPr>
      </p:pic>
      <p:sp>
        <p:nvSpPr>
          <p:cNvPr id="17" name="TextBox 16">
            <a:extLst>
              <a:ext uri="{FF2B5EF4-FFF2-40B4-BE49-F238E27FC236}">
                <a16:creationId xmlns:a16="http://schemas.microsoft.com/office/drawing/2014/main" id="{92619573-69AB-9F48-B79A-6A0D1DF68A29}"/>
              </a:ext>
            </a:extLst>
          </p:cNvPr>
          <p:cNvSpPr txBox="1"/>
          <p:nvPr/>
        </p:nvSpPr>
        <p:spPr>
          <a:xfrm>
            <a:off x="228901" y="6307711"/>
            <a:ext cx="2078738" cy="83099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TT" sz="4800">
                <a:latin typeface="Roboto Bold"/>
                <a:ea typeface="Roboto Bold"/>
                <a:cs typeface="Roboto Bold"/>
              </a:rPr>
              <a:t>≈9.5%</a:t>
            </a:r>
            <a:endParaRPr lang="en-GB" sz="4800">
              <a:latin typeface="Roboto Bold"/>
              <a:ea typeface="Roboto Bold"/>
              <a:cs typeface="Roboto Bold"/>
            </a:endParaRPr>
          </a:p>
        </p:txBody>
      </p:sp>
      <p:pic>
        <p:nvPicPr>
          <p:cNvPr id="18" name="Picture 17">
            <a:extLst>
              <a:ext uri="{FF2B5EF4-FFF2-40B4-BE49-F238E27FC236}">
                <a16:creationId xmlns:a16="http://schemas.microsoft.com/office/drawing/2014/main" id="{3DE0DA4F-A558-C689-BCBA-0FB7AF19FB2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176127" y="7536592"/>
            <a:ext cx="1026485" cy="1103472"/>
          </a:xfrm>
          <a:prstGeom prst="rect">
            <a:avLst/>
          </a:prstGeom>
        </p:spPr>
      </p:pic>
      <p:sp>
        <p:nvSpPr>
          <p:cNvPr id="19" name="TextBox 18">
            <a:extLst>
              <a:ext uri="{FF2B5EF4-FFF2-40B4-BE49-F238E27FC236}">
                <a16:creationId xmlns:a16="http://schemas.microsoft.com/office/drawing/2014/main" id="{F5101E21-DB57-3D0B-D1F0-FD880F42E5C4}"/>
              </a:ext>
            </a:extLst>
          </p:cNvPr>
          <p:cNvSpPr txBox="1"/>
          <p:nvPr/>
        </p:nvSpPr>
        <p:spPr>
          <a:xfrm>
            <a:off x="199289" y="7624323"/>
            <a:ext cx="2078738" cy="83099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TT" sz="4800">
                <a:latin typeface="Roboto Bold"/>
                <a:ea typeface="Roboto Bold"/>
                <a:cs typeface="Roboto Bold"/>
              </a:rPr>
              <a:t>≈4.0%</a:t>
            </a:r>
            <a:endParaRPr lang="en-GB" sz="4800" dirty="0">
              <a:latin typeface="Roboto Bold"/>
              <a:ea typeface="Roboto Bold"/>
              <a:cs typeface="Roboto Bold"/>
            </a:endParaRPr>
          </a:p>
        </p:txBody>
      </p:sp>
      <p:pic>
        <p:nvPicPr>
          <p:cNvPr id="20" name="Picture 17">
            <a:extLst>
              <a:ext uri="{FF2B5EF4-FFF2-40B4-BE49-F238E27FC236}">
                <a16:creationId xmlns:a16="http://schemas.microsoft.com/office/drawing/2014/main" id="{14DBCF08-74A2-07A3-7565-47437E52956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054597" y="8901858"/>
            <a:ext cx="1375713" cy="921028"/>
          </a:xfrm>
          <a:prstGeom prst="rect">
            <a:avLst/>
          </a:prstGeom>
        </p:spPr>
      </p:pic>
      <p:sp>
        <p:nvSpPr>
          <p:cNvPr id="21" name="TextBox 20">
            <a:extLst>
              <a:ext uri="{FF2B5EF4-FFF2-40B4-BE49-F238E27FC236}">
                <a16:creationId xmlns:a16="http://schemas.microsoft.com/office/drawing/2014/main" id="{DD0A1EFE-A89D-7B95-A614-BEEBA2E217C6}"/>
              </a:ext>
            </a:extLst>
          </p:cNvPr>
          <p:cNvSpPr txBox="1"/>
          <p:nvPr/>
        </p:nvSpPr>
        <p:spPr>
          <a:xfrm>
            <a:off x="237095" y="8848311"/>
            <a:ext cx="2078738" cy="83099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TT" sz="4800">
                <a:latin typeface="Roboto Bold"/>
                <a:ea typeface="Roboto Bold"/>
                <a:cs typeface="Roboto Bold"/>
              </a:rPr>
              <a:t>≈1.0%</a:t>
            </a:r>
            <a:endParaRPr lang="en-GB" sz="4800">
              <a:latin typeface="Roboto Bold"/>
              <a:ea typeface="Roboto Bold"/>
              <a:cs typeface="Roboto Bold"/>
            </a:endParaRPr>
          </a:p>
        </p:txBody>
      </p:sp>
      <p:sp>
        <p:nvSpPr>
          <p:cNvPr id="22" name="TextBox 21">
            <a:extLst>
              <a:ext uri="{FF2B5EF4-FFF2-40B4-BE49-F238E27FC236}">
                <a16:creationId xmlns:a16="http://schemas.microsoft.com/office/drawing/2014/main" id="{87E7429B-EB92-9050-0793-FF7CFE8E70F6}"/>
              </a:ext>
            </a:extLst>
          </p:cNvPr>
          <p:cNvSpPr txBox="1"/>
          <p:nvPr/>
        </p:nvSpPr>
        <p:spPr>
          <a:xfrm>
            <a:off x="7199568" y="392287"/>
            <a:ext cx="2980952"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000" b="1"/>
              <a:t>60 contracts </a:t>
            </a:r>
          </a:p>
        </p:txBody>
      </p:sp>
      <p:sp>
        <p:nvSpPr>
          <p:cNvPr id="23" name="TextBox 22">
            <a:extLst>
              <a:ext uri="{FF2B5EF4-FFF2-40B4-BE49-F238E27FC236}">
                <a16:creationId xmlns:a16="http://schemas.microsoft.com/office/drawing/2014/main" id="{8D5020F0-1F7B-799F-839F-EA55B401ED26}"/>
              </a:ext>
            </a:extLst>
          </p:cNvPr>
          <p:cNvSpPr txBox="1"/>
          <p:nvPr/>
        </p:nvSpPr>
        <p:spPr>
          <a:xfrm>
            <a:off x="14426333" y="471329"/>
            <a:ext cx="3175866"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000" b="1"/>
              <a:t>240 contracts </a:t>
            </a:r>
          </a:p>
        </p:txBody>
      </p:sp>
    </p:spTree>
    <p:extLst>
      <p:ext uri="{BB962C8B-B14F-4D97-AF65-F5344CB8AC3E}">
        <p14:creationId xmlns:p14="http://schemas.microsoft.com/office/powerpoint/2010/main" val="2377275160"/>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object 4">
            <a:extLst>
              <a:ext uri="{FF2B5EF4-FFF2-40B4-BE49-F238E27FC236}">
                <a16:creationId xmlns:a16="http://schemas.microsoft.com/office/drawing/2014/main" id="{C7C1FC7A-249A-CAF6-B9A4-12DD4C7AA1ED}"/>
              </a:ext>
            </a:extLst>
          </p:cNvPr>
          <p:cNvPicPr/>
          <p:nvPr/>
        </p:nvPicPr>
        <p:blipFill>
          <a:blip r:embed="rId3">
            <a:alphaModFix amt="5000"/>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0" y="39872"/>
            <a:ext cx="18288000" cy="10207256"/>
          </a:xfrm>
          <a:prstGeom prst="rect">
            <a:avLst/>
          </a:prstGeom>
        </p:spPr>
      </p:pic>
      <p:pic>
        <p:nvPicPr>
          <p:cNvPr id="2" name="object 2"/>
          <p:cNvPicPr/>
          <p:nvPr/>
        </p:nvPicPr>
        <p:blipFill>
          <a:blip r:embed="rId5"/>
          <a:stretch>
            <a:fillRect/>
          </a:stretch>
        </p:blipFill>
        <p:spPr>
          <a:xfrm>
            <a:off x="2870791" y="6764965"/>
            <a:ext cx="5356151" cy="956930"/>
          </a:xfrm>
          <a:prstGeom prst="rect">
            <a:avLst/>
          </a:prstGeom>
        </p:spPr>
      </p:pic>
      <p:pic>
        <p:nvPicPr>
          <p:cNvPr id="3" name="object 3"/>
          <p:cNvPicPr/>
          <p:nvPr/>
        </p:nvPicPr>
        <p:blipFill>
          <a:blip r:embed="rId6"/>
          <a:stretch>
            <a:fillRect/>
          </a:stretch>
        </p:blipFill>
        <p:spPr>
          <a:xfrm>
            <a:off x="8638954" y="6711802"/>
            <a:ext cx="6725093" cy="1089837"/>
          </a:xfrm>
          <a:prstGeom prst="rect">
            <a:avLst/>
          </a:prstGeom>
        </p:spPr>
      </p:pic>
      <p:pic>
        <p:nvPicPr>
          <p:cNvPr id="4" name="object 4"/>
          <p:cNvPicPr/>
          <p:nvPr/>
        </p:nvPicPr>
        <p:blipFill>
          <a:blip r:embed="rId7"/>
          <a:stretch>
            <a:fillRect/>
          </a:stretch>
        </p:blipFill>
        <p:spPr>
          <a:xfrm>
            <a:off x="66453" y="2139802"/>
            <a:ext cx="106326" cy="13291"/>
          </a:xfrm>
          <a:prstGeom prst="rect">
            <a:avLst/>
          </a:prstGeom>
        </p:spPr>
      </p:pic>
      <p:sp>
        <p:nvSpPr>
          <p:cNvPr id="5" name="object 5"/>
          <p:cNvSpPr txBox="1">
            <a:spLocks noGrp="1"/>
          </p:cNvSpPr>
          <p:nvPr>
            <p:ph type="title"/>
          </p:nvPr>
        </p:nvSpPr>
        <p:spPr>
          <a:xfrm>
            <a:off x="4187565" y="553532"/>
            <a:ext cx="9859040" cy="1860155"/>
          </a:xfrm>
          <a:prstGeom prst="rect">
            <a:avLst/>
          </a:prstGeom>
        </p:spPr>
        <p:txBody>
          <a:bodyPr vert="horz" wrap="square" lIns="0" tIns="114965" rIns="0" bIns="0" rtlCol="0" anchor="ctr">
            <a:spAutoFit/>
          </a:bodyPr>
          <a:lstStyle/>
          <a:p>
            <a:pPr marL="13291" marR="5316" indent="522983">
              <a:lnSpc>
                <a:spcPts val="6802"/>
              </a:lnSpc>
              <a:spcBef>
                <a:spcPts val="905"/>
              </a:spcBef>
            </a:pPr>
            <a:r>
              <a:rPr sz="6227">
                <a:solidFill>
                  <a:srgbClr val="89161C"/>
                </a:solidFill>
              </a:rPr>
              <a:t>Building</a:t>
            </a:r>
            <a:r>
              <a:rPr sz="6227" spc="345">
                <a:solidFill>
                  <a:srgbClr val="89161C"/>
                </a:solidFill>
              </a:rPr>
              <a:t> </a:t>
            </a:r>
            <a:r>
              <a:rPr sz="6227" spc="152">
                <a:solidFill>
                  <a:srgbClr val="8E2328"/>
                </a:solidFill>
              </a:rPr>
              <a:t>a</a:t>
            </a:r>
            <a:r>
              <a:rPr sz="6227" spc="26">
                <a:solidFill>
                  <a:srgbClr val="8E2328"/>
                </a:solidFill>
              </a:rPr>
              <a:t> </a:t>
            </a:r>
            <a:r>
              <a:rPr sz="6227" spc="99">
                <a:solidFill>
                  <a:srgbClr val="911F26"/>
                </a:solidFill>
              </a:rPr>
              <a:t>More</a:t>
            </a:r>
            <a:r>
              <a:rPr sz="6227" spc="324">
                <a:solidFill>
                  <a:srgbClr val="911F26"/>
                </a:solidFill>
              </a:rPr>
              <a:t> </a:t>
            </a:r>
            <a:r>
              <a:rPr sz="6227" spc="58">
                <a:solidFill>
                  <a:srgbClr val="85161C"/>
                </a:solidFill>
              </a:rPr>
              <a:t>Resilient </a:t>
            </a:r>
            <a:r>
              <a:rPr sz="6227">
                <a:solidFill>
                  <a:srgbClr val="821318"/>
                </a:solidFill>
              </a:rPr>
              <a:t>Trinidad</a:t>
            </a:r>
            <a:r>
              <a:rPr sz="6227" spc="47">
                <a:solidFill>
                  <a:srgbClr val="821318"/>
                </a:solidFill>
              </a:rPr>
              <a:t> </a:t>
            </a:r>
            <a:r>
              <a:rPr sz="6227" spc="-345">
                <a:solidFill>
                  <a:srgbClr val="851A1F"/>
                </a:solidFill>
              </a:rPr>
              <a:t>&amp;</a:t>
            </a:r>
            <a:r>
              <a:rPr sz="6227" spc="-31">
                <a:solidFill>
                  <a:srgbClr val="851A1F"/>
                </a:solidFill>
              </a:rPr>
              <a:t> </a:t>
            </a:r>
            <a:r>
              <a:rPr sz="6227">
                <a:solidFill>
                  <a:srgbClr val="83161C"/>
                </a:solidFill>
              </a:rPr>
              <a:t>Tobago,</a:t>
            </a:r>
            <a:r>
              <a:rPr sz="6227" spc="298">
                <a:solidFill>
                  <a:srgbClr val="83161C"/>
                </a:solidFill>
              </a:rPr>
              <a:t> </a:t>
            </a:r>
            <a:r>
              <a:rPr sz="6227" spc="-10">
                <a:solidFill>
                  <a:srgbClr val="801116"/>
                </a:solidFill>
              </a:rPr>
              <a:t>Together</a:t>
            </a:r>
            <a:endParaRPr sz="6227"/>
          </a:p>
        </p:txBody>
      </p:sp>
      <p:sp>
        <p:nvSpPr>
          <p:cNvPr id="6" name="object 6"/>
          <p:cNvSpPr txBox="1"/>
          <p:nvPr/>
        </p:nvSpPr>
        <p:spPr>
          <a:xfrm>
            <a:off x="2841790" y="3755730"/>
            <a:ext cx="12551070" cy="2119990"/>
          </a:xfrm>
          <a:prstGeom prst="rect">
            <a:avLst/>
          </a:prstGeom>
        </p:spPr>
        <p:txBody>
          <a:bodyPr vert="horz" wrap="square" lIns="0" tIns="118287"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626" marR="5316" indent="-19271" algn="ctr">
              <a:lnSpc>
                <a:spcPts val="5233"/>
              </a:lnSpc>
              <a:spcBef>
                <a:spcPts val="931"/>
              </a:spcBef>
            </a:pPr>
            <a:r>
              <a:rPr sz="5023" spc="-288">
                <a:latin typeface="Arial MT"/>
                <a:cs typeface="Arial MT"/>
              </a:rPr>
              <a:t>This</a:t>
            </a:r>
            <a:r>
              <a:rPr sz="5023" spc="-63">
                <a:latin typeface="Arial MT"/>
                <a:cs typeface="Arial MT"/>
              </a:rPr>
              <a:t> </a:t>
            </a:r>
            <a:r>
              <a:rPr sz="5023" spc="-99">
                <a:latin typeface="Arial MT"/>
                <a:cs typeface="Arial MT"/>
              </a:rPr>
              <a:t>is</a:t>
            </a:r>
            <a:r>
              <a:rPr sz="5023" spc="-251">
                <a:latin typeface="Arial MT"/>
                <a:cs typeface="Arial MT"/>
              </a:rPr>
              <a:t> </a:t>
            </a:r>
            <a:r>
              <a:rPr sz="5023" spc="-319">
                <a:latin typeface="Arial MT"/>
                <a:cs typeface="Arial MT"/>
              </a:rPr>
              <a:t>more</a:t>
            </a:r>
            <a:r>
              <a:rPr sz="5023" spc="78">
                <a:latin typeface="Arial MT"/>
                <a:cs typeface="Arial MT"/>
              </a:rPr>
              <a:t> </a:t>
            </a:r>
            <a:r>
              <a:rPr sz="5023" spc="-188">
                <a:latin typeface="Arial MT"/>
                <a:cs typeface="Arial MT"/>
              </a:rPr>
              <a:t>than</a:t>
            </a:r>
            <a:r>
              <a:rPr sz="5023" spc="-52">
                <a:latin typeface="Arial MT"/>
                <a:cs typeface="Arial MT"/>
              </a:rPr>
              <a:t> </a:t>
            </a:r>
            <a:r>
              <a:rPr sz="5023" spc="-560">
                <a:latin typeface="Arial MT"/>
                <a:cs typeface="Arial MT"/>
              </a:rPr>
              <a:t>a</a:t>
            </a:r>
            <a:r>
              <a:rPr sz="5023" spc="68">
                <a:latin typeface="Arial MT"/>
                <a:cs typeface="Arial MT"/>
              </a:rPr>
              <a:t> </a:t>
            </a:r>
            <a:r>
              <a:rPr sz="5023" spc="-225">
                <a:latin typeface="Arial MT"/>
                <a:cs typeface="Arial MT"/>
              </a:rPr>
              <a:t>program;</a:t>
            </a:r>
            <a:r>
              <a:rPr sz="5023" spc="-99">
                <a:latin typeface="Arial MT"/>
                <a:cs typeface="Arial MT"/>
              </a:rPr>
              <a:t> </a:t>
            </a:r>
            <a:r>
              <a:rPr sz="5023" spc="58">
                <a:latin typeface="Arial MT"/>
                <a:cs typeface="Arial MT"/>
              </a:rPr>
              <a:t>it</a:t>
            </a:r>
            <a:r>
              <a:rPr sz="5023" spc="-119">
                <a:latin typeface="Arial MT"/>
                <a:cs typeface="Arial MT"/>
              </a:rPr>
              <a:t> </a:t>
            </a:r>
            <a:r>
              <a:rPr sz="5023" spc="-58">
                <a:latin typeface="Arial MT"/>
                <a:cs typeface="Arial MT"/>
              </a:rPr>
              <a:t>is</a:t>
            </a:r>
            <a:r>
              <a:rPr sz="5023" spc="-162">
                <a:latin typeface="Arial MT"/>
                <a:cs typeface="Arial MT"/>
              </a:rPr>
              <a:t> </a:t>
            </a:r>
            <a:r>
              <a:rPr sz="5023" spc="-560">
                <a:latin typeface="Arial MT"/>
                <a:cs typeface="Arial MT"/>
              </a:rPr>
              <a:t>a</a:t>
            </a:r>
            <a:r>
              <a:rPr sz="5023" spc="37">
                <a:latin typeface="Arial MT"/>
                <a:cs typeface="Arial MT"/>
              </a:rPr>
              <a:t> </a:t>
            </a:r>
            <a:r>
              <a:rPr sz="5023" spc="-78">
                <a:latin typeface="Arial MT"/>
                <a:cs typeface="Arial MT"/>
              </a:rPr>
              <a:t>foundational </a:t>
            </a:r>
            <a:r>
              <a:rPr sz="5023" spc="-162">
                <a:latin typeface="Arial MT"/>
                <a:cs typeface="Arial MT"/>
              </a:rPr>
              <a:t>investment</a:t>
            </a:r>
            <a:r>
              <a:rPr sz="5023" spc="-47">
                <a:latin typeface="Arial MT"/>
                <a:cs typeface="Arial MT"/>
              </a:rPr>
              <a:t> </a:t>
            </a:r>
            <a:r>
              <a:rPr sz="5023" spc="-21">
                <a:latin typeface="Arial MT"/>
                <a:cs typeface="Arial MT"/>
              </a:rPr>
              <a:t>in</a:t>
            </a:r>
            <a:r>
              <a:rPr sz="5023" spc="-293">
                <a:latin typeface="Arial MT"/>
                <a:cs typeface="Arial MT"/>
              </a:rPr>
              <a:t> our</a:t>
            </a:r>
            <a:r>
              <a:rPr sz="5023" spc="-58">
                <a:latin typeface="Arial MT"/>
                <a:cs typeface="Arial MT"/>
              </a:rPr>
              <a:t> </a:t>
            </a:r>
            <a:r>
              <a:rPr sz="5023" spc="-173">
                <a:latin typeface="Arial MT"/>
                <a:cs typeface="Arial MT"/>
              </a:rPr>
              <a:t>nation's</a:t>
            </a:r>
            <a:r>
              <a:rPr sz="5023" spc="-31">
                <a:latin typeface="Arial MT"/>
                <a:cs typeface="Arial MT"/>
              </a:rPr>
              <a:t> </a:t>
            </a:r>
            <a:r>
              <a:rPr sz="5023" spc="-162">
                <a:latin typeface="Arial MT"/>
                <a:cs typeface="Arial MT"/>
              </a:rPr>
              <a:t>most</a:t>
            </a:r>
            <a:r>
              <a:rPr sz="5023" spc="-26">
                <a:latin typeface="Arial MT"/>
                <a:cs typeface="Arial MT"/>
              </a:rPr>
              <a:t> </a:t>
            </a:r>
            <a:r>
              <a:rPr sz="5023" spc="-266">
                <a:latin typeface="Arial MT"/>
                <a:cs typeface="Arial MT"/>
              </a:rPr>
              <a:t>valuable</a:t>
            </a:r>
            <a:r>
              <a:rPr sz="5023" spc="-10">
                <a:latin typeface="Arial MT"/>
                <a:cs typeface="Arial MT"/>
              </a:rPr>
              <a:t> </a:t>
            </a:r>
            <a:r>
              <a:rPr sz="5023" spc="-136">
                <a:latin typeface="Arial MT"/>
                <a:cs typeface="Arial MT"/>
              </a:rPr>
              <a:t>assets: </a:t>
            </a:r>
            <a:r>
              <a:rPr sz="4919" spc="-89">
                <a:latin typeface="Arial MT"/>
                <a:cs typeface="Arial MT"/>
              </a:rPr>
              <a:t>our</a:t>
            </a:r>
            <a:r>
              <a:rPr sz="4919" spc="-251">
                <a:latin typeface="Arial MT"/>
                <a:cs typeface="Arial MT"/>
              </a:rPr>
              <a:t> </a:t>
            </a:r>
            <a:r>
              <a:rPr sz="4919" spc="-115">
                <a:latin typeface="Arial MT"/>
                <a:cs typeface="Arial MT"/>
              </a:rPr>
              <a:t>people,</a:t>
            </a:r>
            <a:r>
              <a:rPr sz="4919" spc="-225">
                <a:latin typeface="Arial MT"/>
                <a:cs typeface="Arial MT"/>
              </a:rPr>
              <a:t> </a:t>
            </a:r>
            <a:r>
              <a:rPr sz="4919" spc="-78">
                <a:latin typeface="Arial MT"/>
                <a:cs typeface="Arial MT"/>
              </a:rPr>
              <a:t>our</a:t>
            </a:r>
            <a:r>
              <a:rPr sz="4919" spc="-262">
                <a:latin typeface="Arial MT"/>
                <a:cs typeface="Arial MT"/>
              </a:rPr>
              <a:t> </a:t>
            </a:r>
            <a:r>
              <a:rPr sz="4919" spc="-126">
                <a:latin typeface="Arial MT"/>
                <a:cs typeface="Arial MT"/>
              </a:rPr>
              <a:t>communities,</a:t>
            </a:r>
            <a:r>
              <a:rPr sz="4919" spc="5">
                <a:latin typeface="Arial MT"/>
                <a:cs typeface="Arial MT"/>
              </a:rPr>
              <a:t> </a:t>
            </a:r>
            <a:r>
              <a:rPr sz="4919" spc="-136">
                <a:latin typeface="Arial MT"/>
                <a:cs typeface="Arial MT"/>
              </a:rPr>
              <a:t>and</a:t>
            </a:r>
            <a:r>
              <a:rPr sz="4919" spc="-204">
                <a:latin typeface="Arial MT"/>
                <a:cs typeface="Arial MT"/>
              </a:rPr>
              <a:t> </a:t>
            </a:r>
            <a:r>
              <a:rPr sz="4919" spc="-89">
                <a:latin typeface="Arial MT"/>
                <a:cs typeface="Arial MT"/>
              </a:rPr>
              <a:t>our</a:t>
            </a:r>
            <a:r>
              <a:rPr sz="4919" spc="-251">
                <a:latin typeface="Arial MT"/>
                <a:cs typeface="Arial MT"/>
              </a:rPr>
              <a:t> </a:t>
            </a:r>
            <a:r>
              <a:rPr sz="4919" spc="-10">
                <a:latin typeface="Arial MT"/>
                <a:cs typeface="Arial MT"/>
              </a:rPr>
              <a:t>homes.</a:t>
            </a:r>
            <a:endParaRPr sz="4919">
              <a:latin typeface="Arial MT"/>
              <a:cs typeface="Arial MT"/>
            </a:endParaRPr>
          </a:p>
        </p:txBody>
      </p:sp>
      <p:sp>
        <p:nvSpPr>
          <p:cNvPr id="7" name="object 7"/>
          <p:cNvSpPr txBox="1"/>
          <p:nvPr/>
        </p:nvSpPr>
        <p:spPr>
          <a:xfrm>
            <a:off x="1438421" y="7920147"/>
            <a:ext cx="3966609" cy="869722"/>
          </a:xfrm>
          <a:prstGeom prst="rect">
            <a:avLst/>
          </a:prstGeom>
        </p:spPr>
        <p:txBody>
          <a:bodyPr vert="horz" wrap="square" lIns="0" tIns="48511"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3291" marR="5316" indent="206668">
              <a:lnSpc>
                <a:spcPts val="3192"/>
              </a:lnSpc>
              <a:spcBef>
                <a:spcPts val="382"/>
              </a:spcBef>
            </a:pPr>
            <a:r>
              <a:rPr sz="2826" spc="-63">
                <a:latin typeface="Arial MT"/>
                <a:cs typeface="Arial MT"/>
              </a:rPr>
              <a:t>Sustained</a:t>
            </a:r>
            <a:r>
              <a:rPr sz="2826" spc="-99">
                <a:latin typeface="Arial MT"/>
                <a:cs typeface="Arial MT"/>
              </a:rPr>
              <a:t> </a:t>
            </a:r>
            <a:r>
              <a:rPr sz="2826" spc="-10">
                <a:latin typeface="Arial MT"/>
                <a:cs typeface="Arial MT"/>
              </a:rPr>
              <a:t>Employment </a:t>
            </a:r>
            <a:r>
              <a:rPr sz="2826" spc="-42">
                <a:latin typeface="Arial MT"/>
                <a:cs typeface="Arial MT"/>
              </a:rPr>
              <a:t>becomes</a:t>
            </a:r>
            <a:r>
              <a:rPr sz="2826" spc="89">
                <a:latin typeface="Arial MT"/>
                <a:cs typeface="Arial MT"/>
              </a:rPr>
              <a:t> </a:t>
            </a:r>
            <a:r>
              <a:rPr sz="2826">
                <a:latin typeface="Arial MT"/>
                <a:cs typeface="Arial MT"/>
              </a:rPr>
              <a:t>family</a:t>
            </a:r>
            <a:r>
              <a:rPr sz="2826" spc="-84">
                <a:latin typeface="Arial MT"/>
                <a:cs typeface="Arial MT"/>
              </a:rPr>
              <a:t> </a:t>
            </a:r>
            <a:r>
              <a:rPr sz="2826" spc="42">
                <a:latin typeface="Arial MT"/>
                <a:cs typeface="Arial MT"/>
              </a:rPr>
              <a:t>stability.</a:t>
            </a:r>
            <a:endParaRPr sz="2826">
              <a:latin typeface="Arial MT"/>
              <a:cs typeface="Arial MT"/>
            </a:endParaRPr>
          </a:p>
        </p:txBody>
      </p:sp>
      <p:sp>
        <p:nvSpPr>
          <p:cNvPr id="8" name="object 8"/>
          <p:cNvSpPr txBox="1"/>
          <p:nvPr/>
        </p:nvSpPr>
        <p:spPr>
          <a:xfrm>
            <a:off x="7014610" y="7926793"/>
            <a:ext cx="4205841" cy="1256163"/>
          </a:xfrm>
          <a:prstGeom prst="rect">
            <a:avLst/>
          </a:prstGeom>
        </p:spPr>
        <p:txBody>
          <a:bodyPr vert="horz" wrap="square" lIns="0" tIns="4253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626" marR="5316" algn="ctr">
              <a:lnSpc>
                <a:spcPct val="93400"/>
              </a:lnSpc>
              <a:spcBef>
                <a:spcPts val="335"/>
              </a:spcBef>
            </a:pPr>
            <a:r>
              <a:rPr sz="2826" spc="-42">
                <a:latin typeface="Arial MT"/>
                <a:cs typeface="Arial MT"/>
              </a:rPr>
              <a:t>Strengthened</a:t>
            </a:r>
            <a:r>
              <a:rPr sz="2826">
                <a:latin typeface="Arial MT"/>
                <a:cs typeface="Arial MT"/>
              </a:rPr>
              <a:t> </a:t>
            </a:r>
            <a:r>
              <a:rPr sz="2826" spc="-84">
                <a:latin typeface="Arial MT"/>
                <a:cs typeface="Arial MT"/>
              </a:rPr>
              <a:t>Communities </a:t>
            </a:r>
            <a:r>
              <a:rPr sz="2826" spc="-52">
                <a:latin typeface="Arial MT"/>
                <a:cs typeface="Arial MT"/>
              </a:rPr>
              <a:t>become</a:t>
            </a:r>
            <a:r>
              <a:rPr sz="2826" spc="-16">
                <a:latin typeface="Arial MT"/>
                <a:cs typeface="Arial MT"/>
              </a:rPr>
              <a:t> </a:t>
            </a:r>
            <a:r>
              <a:rPr sz="2826">
                <a:latin typeface="Arial MT"/>
                <a:cs typeface="Arial MT"/>
              </a:rPr>
              <a:t>engines</a:t>
            </a:r>
            <a:r>
              <a:rPr sz="2826" spc="-99">
                <a:latin typeface="Arial MT"/>
                <a:cs typeface="Arial MT"/>
              </a:rPr>
              <a:t> </a:t>
            </a:r>
            <a:r>
              <a:rPr sz="2826">
                <a:latin typeface="Arial MT"/>
                <a:cs typeface="Arial MT"/>
              </a:rPr>
              <a:t>of</a:t>
            </a:r>
            <a:r>
              <a:rPr sz="2826" spc="-58">
                <a:latin typeface="Arial MT"/>
                <a:cs typeface="Arial MT"/>
              </a:rPr>
              <a:t> </a:t>
            </a:r>
            <a:r>
              <a:rPr sz="2826" spc="-10">
                <a:latin typeface="Arial MT"/>
                <a:cs typeface="Arial MT"/>
              </a:rPr>
              <a:t>local growth.</a:t>
            </a:r>
            <a:endParaRPr sz="2826">
              <a:latin typeface="Arial MT"/>
              <a:cs typeface="Arial MT"/>
            </a:endParaRPr>
          </a:p>
        </p:txBody>
      </p:sp>
      <p:sp>
        <p:nvSpPr>
          <p:cNvPr id="9" name="object 9"/>
          <p:cNvSpPr txBox="1"/>
          <p:nvPr/>
        </p:nvSpPr>
        <p:spPr>
          <a:xfrm>
            <a:off x="12771168" y="7926793"/>
            <a:ext cx="4063631" cy="1256163"/>
          </a:xfrm>
          <a:prstGeom prst="rect">
            <a:avLst/>
          </a:prstGeom>
        </p:spPr>
        <p:txBody>
          <a:bodyPr vert="horz" wrap="square" lIns="0" tIns="4253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3291" marR="5316" algn="ctr">
              <a:lnSpc>
                <a:spcPct val="93400"/>
              </a:lnSpc>
              <a:spcBef>
                <a:spcPts val="335"/>
              </a:spcBef>
            </a:pPr>
            <a:r>
              <a:rPr sz="2826" spc="-63">
                <a:latin typeface="Arial MT"/>
                <a:cs typeface="Arial MT"/>
              </a:rPr>
              <a:t>Preserved</a:t>
            </a:r>
            <a:r>
              <a:rPr sz="2826" spc="-110">
                <a:latin typeface="Arial MT"/>
                <a:cs typeface="Arial MT"/>
              </a:rPr>
              <a:t> </a:t>
            </a:r>
            <a:r>
              <a:rPr sz="2826" spc="-52">
                <a:latin typeface="Arial MT"/>
                <a:cs typeface="Arial MT"/>
              </a:rPr>
              <a:t>Housing</a:t>
            </a:r>
            <a:r>
              <a:rPr sz="2826" spc="-42">
                <a:latin typeface="Arial MT"/>
                <a:cs typeface="Arial MT"/>
              </a:rPr>
              <a:t> </a:t>
            </a:r>
            <a:r>
              <a:rPr sz="2826" spc="-84">
                <a:latin typeface="Arial MT"/>
                <a:cs typeface="Arial MT"/>
              </a:rPr>
              <a:t>Assets </a:t>
            </a:r>
            <a:r>
              <a:rPr sz="2826" spc="-58">
                <a:latin typeface="Arial MT"/>
                <a:cs typeface="Arial MT"/>
              </a:rPr>
              <a:t>become</a:t>
            </a:r>
            <a:r>
              <a:rPr sz="2826" spc="84">
                <a:latin typeface="Arial MT"/>
                <a:cs typeface="Arial MT"/>
              </a:rPr>
              <a:t> </a:t>
            </a:r>
            <a:r>
              <a:rPr sz="2826" spc="-141">
                <a:latin typeface="Arial MT"/>
                <a:cs typeface="Arial MT"/>
              </a:rPr>
              <a:t>a</a:t>
            </a:r>
            <a:r>
              <a:rPr sz="2826" spc="-209">
                <a:latin typeface="Arial MT"/>
                <a:cs typeface="Arial MT"/>
              </a:rPr>
              <a:t> </a:t>
            </a:r>
            <a:r>
              <a:rPr sz="2826">
                <a:latin typeface="Arial MT"/>
                <a:cs typeface="Arial MT"/>
              </a:rPr>
              <a:t>legacy</a:t>
            </a:r>
            <a:r>
              <a:rPr sz="2826" spc="-131">
                <a:latin typeface="Arial MT"/>
                <a:cs typeface="Arial MT"/>
              </a:rPr>
              <a:t> </a:t>
            </a:r>
            <a:r>
              <a:rPr sz="2826" spc="26">
                <a:latin typeface="Arial MT"/>
                <a:cs typeface="Arial MT"/>
              </a:rPr>
              <a:t>for </a:t>
            </a:r>
            <a:r>
              <a:rPr sz="2826" spc="63">
                <a:latin typeface="Arial MT"/>
                <a:cs typeface="Arial MT"/>
              </a:rPr>
              <a:t>future</a:t>
            </a:r>
            <a:r>
              <a:rPr sz="2826" spc="-31">
                <a:latin typeface="Arial MT"/>
                <a:cs typeface="Arial MT"/>
              </a:rPr>
              <a:t> </a:t>
            </a:r>
            <a:r>
              <a:rPr sz="2826" spc="-10">
                <a:latin typeface="Arial MT"/>
                <a:cs typeface="Arial MT"/>
              </a:rPr>
              <a:t>generations.</a:t>
            </a:r>
            <a:endParaRPr sz="2826">
              <a:latin typeface="Arial MT"/>
              <a:cs typeface="Arial MT"/>
            </a:endParaRPr>
          </a:p>
        </p:txBody>
      </p:sp>
      <p:sp>
        <p:nvSpPr>
          <p:cNvPr id="13" name="TextBox 5">
            <a:extLst>
              <a:ext uri="{FF2B5EF4-FFF2-40B4-BE49-F238E27FC236}">
                <a16:creationId xmlns:a16="http://schemas.microsoft.com/office/drawing/2014/main" id="{436F6137-9C9A-B36D-1D1F-92B7D2D8E155}"/>
              </a:ext>
            </a:extLst>
          </p:cNvPr>
          <p:cNvSpPr txBox="1"/>
          <p:nvPr/>
        </p:nvSpPr>
        <p:spPr>
          <a:xfrm>
            <a:off x="17491463" y="9243736"/>
            <a:ext cx="606095" cy="49051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320"/>
              </a:lnSpc>
            </a:pPr>
            <a:r>
              <a:rPr lang="en-US" sz="2400" b="1" spc="384">
                <a:solidFill>
                  <a:srgbClr val="FF5347"/>
                </a:solidFill>
                <a:latin typeface="Roboto Bold"/>
                <a:ea typeface="Roboto Bold"/>
                <a:cs typeface="Roboto Bold"/>
                <a:sym typeface="Roboto Bold"/>
              </a:rPr>
              <a:t>13</a:t>
            </a: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a:extLst>
            <a:ext uri="{FF2B5EF4-FFF2-40B4-BE49-F238E27FC236}">
              <a16:creationId xmlns:a16="http://schemas.microsoft.com/office/drawing/2014/main" id="{B4B58C2A-FC27-4DF7-328E-D409E969657C}"/>
            </a:ext>
          </a:extLst>
        </p:cNvPr>
        <p:cNvGrpSpPr/>
        <p:nvPr/>
      </p:nvGrpSpPr>
      <p:grpSpPr>
        <a:xfrm>
          <a:off x="0" y="0"/>
          <a:ext cx="0" cy="0"/>
          <a:chOff x="0" y="0"/>
          <a:chExt cx="0" cy="0"/>
        </a:xfrm>
      </p:grpSpPr>
      <p:sp>
        <p:nvSpPr>
          <p:cNvPr id="2" name="AutoShape 2">
            <a:extLst>
              <a:ext uri="{FF2B5EF4-FFF2-40B4-BE49-F238E27FC236}">
                <a16:creationId xmlns:a16="http://schemas.microsoft.com/office/drawing/2014/main" id="{280F97BA-423B-8940-E024-B9B77AB5EC94}"/>
              </a:ext>
            </a:extLst>
          </p:cNvPr>
          <p:cNvSpPr/>
          <p:nvPr/>
        </p:nvSpPr>
        <p:spPr>
          <a:xfrm>
            <a:off x="15606461" y="6337647"/>
            <a:ext cx="1077509" cy="0"/>
          </a:xfrm>
          <a:prstGeom prst="line">
            <a:avLst/>
          </a:prstGeom>
          <a:ln w="95250" cap="flat">
            <a:solidFill>
              <a:srgbClr val="FF5347"/>
            </a:solidFill>
            <a:prstDash val="solid"/>
            <a:headEnd type="none" w="sm" len="sm"/>
            <a:tailEnd type="none" w="sm" len="s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3" name="Freeform 3">
            <a:extLst>
              <a:ext uri="{FF2B5EF4-FFF2-40B4-BE49-F238E27FC236}">
                <a16:creationId xmlns:a16="http://schemas.microsoft.com/office/drawing/2014/main" id="{729B2D7F-40CD-5155-6D34-476A3206D363}"/>
              </a:ext>
            </a:extLst>
          </p:cNvPr>
          <p:cNvSpPr/>
          <p:nvPr/>
        </p:nvSpPr>
        <p:spPr>
          <a:xfrm flipH="1" flipV="1">
            <a:off x="0" y="0"/>
            <a:ext cx="6614109" cy="10287000"/>
          </a:xfrm>
          <a:custGeom>
            <a:avLst/>
            <a:gdLst/>
            <a:ahLst/>
            <a:cxnLst/>
            <a:rect l="l" t="t" r="r" b="b"/>
            <a:pathLst>
              <a:path w="6614109" h="10287000">
                <a:moveTo>
                  <a:pt x="6614109" y="10287000"/>
                </a:moveTo>
                <a:lnTo>
                  <a:pt x="0" y="10287000"/>
                </a:lnTo>
                <a:lnTo>
                  <a:pt x="0" y="0"/>
                </a:lnTo>
                <a:lnTo>
                  <a:pt x="6614109" y="0"/>
                </a:lnTo>
                <a:lnTo>
                  <a:pt x="6614109" y="10287000"/>
                </a:lnTo>
                <a:close/>
              </a:path>
            </a:pathLst>
          </a:custGeom>
          <a:blipFill>
            <a:blip r:embed="rId3"/>
            <a:stretch>
              <a:fillRect t="-14295" r="-99999" b="-14295"/>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p>
        </p:txBody>
      </p:sp>
      <p:sp>
        <p:nvSpPr>
          <p:cNvPr id="4" name="TextBox 4">
            <a:extLst>
              <a:ext uri="{FF2B5EF4-FFF2-40B4-BE49-F238E27FC236}">
                <a16:creationId xmlns:a16="http://schemas.microsoft.com/office/drawing/2014/main" id="{25C56A20-9F54-B229-4D77-AB70B7B389C0}"/>
              </a:ext>
            </a:extLst>
          </p:cNvPr>
          <p:cNvSpPr txBox="1"/>
          <p:nvPr/>
        </p:nvSpPr>
        <p:spPr>
          <a:xfrm>
            <a:off x="9144000" y="2541980"/>
            <a:ext cx="7539970" cy="2066925"/>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16800"/>
              </a:lnSpc>
            </a:pPr>
            <a:r>
              <a:rPr lang="en-US" sz="12000" b="1" spc="-480">
                <a:solidFill>
                  <a:srgbClr val="000000"/>
                </a:solidFill>
                <a:latin typeface="Roboto Bold"/>
                <a:ea typeface="Roboto Bold"/>
                <a:cs typeface="Roboto Bold"/>
                <a:sym typeface="Roboto Bold"/>
              </a:rPr>
              <a:t>The End</a:t>
            </a:r>
          </a:p>
        </p:txBody>
      </p:sp>
      <p:sp>
        <p:nvSpPr>
          <p:cNvPr id="5" name="TextBox 5">
            <a:extLst>
              <a:ext uri="{FF2B5EF4-FFF2-40B4-BE49-F238E27FC236}">
                <a16:creationId xmlns:a16="http://schemas.microsoft.com/office/drawing/2014/main" id="{EBA6A96F-5C80-1558-2A17-6B72C699E6EE}"/>
              </a:ext>
            </a:extLst>
          </p:cNvPr>
          <p:cNvSpPr txBox="1"/>
          <p:nvPr/>
        </p:nvSpPr>
        <p:spPr>
          <a:xfrm>
            <a:off x="12346748" y="7686600"/>
            <a:ext cx="4337222" cy="262892"/>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2239"/>
              </a:lnSpc>
            </a:pPr>
            <a:r>
              <a:rPr lang="en-US" sz="1599" spc="159">
                <a:solidFill>
                  <a:srgbClr val="000000">
                    <a:alpha val="69804"/>
                  </a:srgbClr>
                </a:solidFill>
                <a:latin typeface="Roboto"/>
                <a:ea typeface="Roboto"/>
                <a:cs typeface="Roboto"/>
                <a:sym typeface="Roboto"/>
              </a:rPr>
              <a:t>………………………….</a:t>
            </a:r>
          </a:p>
        </p:txBody>
      </p:sp>
      <p:sp>
        <p:nvSpPr>
          <p:cNvPr id="6" name="TextBox 6">
            <a:extLst>
              <a:ext uri="{FF2B5EF4-FFF2-40B4-BE49-F238E27FC236}">
                <a16:creationId xmlns:a16="http://schemas.microsoft.com/office/drawing/2014/main" id="{EB20B98B-468C-093E-198B-BB4A1DFBC1FB}"/>
              </a:ext>
            </a:extLst>
          </p:cNvPr>
          <p:cNvSpPr txBox="1"/>
          <p:nvPr/>
        </p:nvSpPr>
        <p:spPr>
          <a:xfrm>
            <a:off x="12346748" y="7058903"/>
            <a:ext cx="4337222" cy="537845"/>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ts val="4480"/>
              </a:lnSpc>
            </a:pPr>
            <a:r>
              <a:rPr lang="en-US" sz="3200" spc="-128">
                <a:solidFill>
                  <a:srgbClr val="000000">
                    <a:alpha val="69804"/>
                  </a:srgbClr>
                </a:solidFill>
                <a:latin typeface="PT Serif"/>
                <a:ea typeface="PT Serif"/>
                <a:cs typeface="PT Serif"/>
                <a:sym typeface="PT Serif"/>
              </a:rPr>
              <a:t>………………….</a:t>
            </a:r>
          </a:p>
        </p:txBody>
      </p:sp>
    </p:spTree>
    <p:extLst>
      <p:ext uri="{BB962C8B-B14F-4D97-AF65-F5344CB8AC3E}">
        <p14:creationId xmlns:p14="http://schemas.microsoft.com/office/powerpoint/2010/main" val="4176625029"/>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2.9200.0"/>
  <p:tag name="AS_RELEASE_DATE" val="2024.12.14"/>
  <p:tag name="AS_TITLE" val="Aspose.Slides for .NET 4.0 Client Profile"/>
  <p:tag name="AS_VERSION" val="24.1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Calibri"/>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50800"/>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Calibri"/>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50800"/>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Calibri"/>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50800"/>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Calibri"/>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50800"/>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Calibri"/>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50800"/>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Calibri"/>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50800"/>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Calibri"/>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50800"/>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Calibri"/>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50800"/>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Calibri"/>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50800"/>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Calibri"/>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50800"/>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Calibri"/>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50800"/>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Calibri"/>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50800"/>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1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Calibri"/>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50800"/>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1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Calibri"/>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50800"/>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1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Calibri"/>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50800"/>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1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Calibri Light" panose="020F030202020403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Calibri"/>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4361</TotalTime>
  <Words>3154</Words>
  <Application>Microsoft Office PowerPoint</Application>
  <PresentationFormat>Custom</PresentationFormat>
  <Paragraphs>302</Paragraphs>
  <Slides>14</Slides>
  <Notes>14</Notes>
  <HiddenSlides>0</HiddenSlides>
  <MMClips>0</MMClips>
  <ScaleCrop>false</ScaleCrop>
  <HeadingPairs>
    <vt:vector size="6" baseType="variant">
      <vt:variant>
        <vt:lpstr>Fonts Used</vt:lpstr>
      </vt:variant>
      <vt:variant>
        <vt:i4>10</vt:i4>
      </vt:variant>
      <vt:variant>
        <vt:lpstr>Theme</vt:lpstr>
      </vt:variant>
      <vt:variant>
        <vt:i4>15</vt:i4>
      </vt:variant>
      <vt:variant>
        <vt:lpstr>Slide Titles</vt:lpstr>
      </vt:variant>
      <vt:variant>
        <vt:i4>14</vt:i4>
      </vt:variant>
    </vt:vector>
  </HeadingPairs>
  <TitlesOfParts>
    <vt:vector size="39" baseType="lpstr">
      <vt:lpstr>Calibri</vt:lpstr>
      <vt:lpstr>Aptos</vt:lpstr>
      <vt:lpstr>PT Serif</vt:lpstr>
      <vt:lpstr>Canva Sans Bold</vt:lpstr>
      <vt:lpstr>Cambria</vt:lpstr>
      <vt:lpstr>Arial MT</vt:lpstr>
      <vt:lpstr>Times New Roman</vt:lpstr>
      <vt:lpstr>Arial</vt:lpstr>
      <vt:lpstr>Roboto</vt:lpstr>
      <vt:lpstr>Roboto Bold</vt: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Building a More Resilient Trinidad &amp; Tobago, Together</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Ministry of Housing</dc:title>
  <dc:creator>Jean Louis Bereaux</dc:creator>
  <cp:lastModifiedBy>Eric Lewis</cp:lastModifiedBy>
  <cp:revision>48</cp:revision>
  <cp:lastPrinted>2025-12-09T16:12:47Z</cp:lastPrinted>
  <dcterms:created xsi:type="dcterms:W3CDTF">2006-08-16T00:00:00Z</dcterms:created>
  <dcterms:modified xsi:type="dcterms:W3CDTF">2025-12-10T02:17:41Z</dcterms:modified>
</cp:coreProperties>
</file>