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65" r:id="rId2"/>
    <p:sldId id="256" r:id="rId3"/>
    <p:sldId id="257" r:id="rId4"/>
    <p:sldId id="258" r:id="rId5"/>
    <p:sldId id="259" r:id="rId6"/>
    <p:sldId id="260" r:id="rId7"/>
    <p:sldId id="261" r:id="rId8"/>
    <p:sldId id="262" r:id="rId9"/>
    <p:sldId id="263" r:id="rId10"/>
    <p:sldId id="264"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5" d="100"/>
          <a:sy n="55" d="100"/>
        </p:scale>
        <p:origin x="-2856" y="-10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5693FC-79C2-4728-A048-A0C5AD78FEE2}" type="datetimeFigureOut">
              <a:rPr lang="en-US" smtClean="0"/>
              <a:pPr/>
              <a:t>28/06/2022</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925618-EAE5-497A-B3AF-B6EA2168D552}"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925618-EAE5-497A-B3AF-B6EA2168D552}" type="slidenum">
              <a:rPr lang="en-US" smtClean="0"/>
              <a:pPr/>
              <a:t>2</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925618-EAE5-497A-B3AF-B6EA2168D552}" type="slidenum">
              <a:rPr lang="en-US" smtClean="0"/>
              <a:pPr/>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925618-EAE5-497A-B3AF-B6EA2168D552}" type="slidenum">
              <a:rPr lang="en-US" smtClean="0"/>
              <a:pPr/>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925618-EAE5-497A-B3AF-B6EA2168D552}" type="slidenum">
              <a:rPr lang="en-US" smtClean="0"/>
              <a:pPr/>
              <a:t>5</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AE84AD0-F724-46D1-AEA8-885D7335BA02}" type="datetimeFigureOut">
              <a:rPr lang="en-US" smtClean="0"/>
              <a:pPr/>
              <a:t>28/06/2022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A5B735C-5909-4FE9-BDBC-D9D5AD16765E}" type="slidenum">
              <a:rPr lang="en-US" smtClean="0"/>
              <a:pPr/>
              <a:t>‹#›</a:t>
            </a:fld>
            <a:endParaRPr lang="en-US" dirty="0"/>
          </a:p>
        </p:txBody>
      </p:sp>
    </p:spTree>
  </p:cSld>
  <p:clrMapOvr>
    <a:masterClrMapping/>
  </p:clrMapOvr>
  <p:transition spd="slow" advTm="10000">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E84AD0-F724-46D1-AEA8-885D7335BA02}" type="datetimeFigureOut">
              <a:rPr lang="en-US" smtClean="0"/>
              <a:pPr/>
              <a:t>28/06/2022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A5B735C-5909-4FE9-BDBC-D9D5AD16765E}" type="slidenum">
              <a:rPr lang="en-US" smtClean="0"/>
              <a:pPr/>
              <a:t>‹#›</a:t>
            </a:fld>
            <a:endParaRPr lang="en-US" dirty="0"/>
          </a:p>
        </p:txBody>
      </p:sp>
    </p:spTree>
  </p:cSld>
  <p:clrMapOvr>
    <a:masterClrMapping/>
  </p:clrMapOvr>
  <p:transition spd="slow" advTm="10000">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AE84AD0-F724-46D1-AEA8-885D7335BA02}" type="datetimeFigureOut">
              <a:rPr lang="en-US" smtClean="0"/>
              <a:pPr/>
              <a:t>28/06/2022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A5B735C-5909-4FE9-BDBC-D9D5AD16765E}" type="slidenum">
              <a:rPr lang="en-US" smtClean="0"/>
              <a:pPr/>
              <a:t>‹#›</a:t>
            </a:fld>
            <a:endParaRPr lang="en-US" dirty="0"/>
          </a:p>
        </p:txBody>
      </p:sp>
    </p:spTree>
  </p:cSld>
  <p:clrMapOvr>
    <a:masterClrMapping/>
  </p:clrMapOvr>
  <p:transition spd="slow" advTm="10000">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AE84AD0-F724-46D1-AEA8-885D7335BA02}" type="datetimeFigureOut">
              <a:rPr lang="en-US" smtClean="0"/>
              <a:pPr/>
              <a:t>28/06/2022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A5B735C-5909-4FE9-BDBC-D9D5AD16765E}" type="slidenum">
              <a:rPr lang="en-US" smtClean="0"/>
              <a:pPr/>
              <a:t>‹#›</a:t>
            </a:fld>
            <a:endParaRPr lang="en-US" dirty="0"/>
          </a:p>
        </p:txBody>
      </p:sp>
    </p:spTree>
  </p:cSld>
  <p:clrMapOvr>
    <a:masterClrMapping/>
  </p:clrMapOvr>
  <p:transition spd="slow" advTm="10000">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AE84AD0-F724-46D1-AEA8-885D7335BA02}" type="datetimeFigureOut">
              <a:rPr lang="en-US" smtClean="0"/>
              <a:pPr/>
              <a:t>28/06/2022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A5B735C-5909-4FE9-BDBC-D9D5AD16765E}" type="slidenum">
              <a:rPr lang="en-US" smtClean="0"/>
              <a:pPr/>
              <a:t>‹#›</a:t>
            </a:fld>
            <a:endParaRPr lang="en-US" dirty="0"/>
          </a:p>
        </p:txBody>
      </p:sp>
    </p:spTree>
  </p:cSld>
  <p:clrMapOvr>
    <a:masterClrMapping/>
  </p:clrMapOvr>
  <p:transition spd="slow" advTm="10000">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AE84AD0-F724-46D1-AEA8-885D7335BA02}" type="datetimeFigureOut">
              <a:rPr lang="en-US" smtClean="0"/>
              <a:pPr/>
              <a:t>28/06/2022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A5B735C-5909-4FE9-BDBC-D9D5AD16765E}" type="slidenum">
              <a:rPr lang="en-US" smtClean="0"/>
              <a:pPr/>
              <a:t>‹#›</a:t>
            </a:fld>
            <a:endParaRPr lang="en-US" dirty="0"/>
          </a:p>
        </p:txBody>
      </p:sp>
    </p:spTree>
  </p:cSld>
  <p:clrMapOvr>
    <a:masterClrMapping/>
  </p:clrMapOvr>
  <p:transition spd="slow" advTm="10000">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E84AD0-F724-46D1-AEA8-885D7335BA02}" type="datetimeFigureOut">
              <a:rPr lang="en-US" smtClean="0"/>
              <a:pPr/>
              <a:t>28/06/2022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A5B735C-5909-4FE9-BDBC-D9D5AD16765E}" type="slidenum">
              <a:rPr lang="en-US" smtClean="0"/>
              <a:pPr/>
              <a:t>‹#›</a:t>
            </a:fld>
            <a:endParaRPr lang="en-US" dirty="0"/>
          </a:p>
        </p:txBody>
      </p:sp>
    </p:spTree>
  </p:cSld>
  <p:clrMapOvr>
    <a:masterClrMapping/>
  </p:clrMapOvr>
  <p:transition spd="slow" advTm="10000">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E84AD0-F724-46D1-AEA8-885D7335BA02}" type="datetimeFigureOut">
              <a:rPr lang="en-US" smtClean="0"/>
              <a:pPr/>
              <a:t>28/06/2022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A5B735C-5909-4FE9-BDBC-D9D5AD16765E}" type="slidenum">
              <a:rPr lang="en-US" smtClean="0"/>
              <a:pPr/>
              <a:t>‹#›</a:t>
            </a:fld>
            <a:endParaRPr lang="en-US" dirty="0"/>
          </a:p>
        </p:txBody>
      </p:sp>
    </p:spTree>
  </p:cSld>
  <p:clrMapOvr>
    <a:masterClrMapping/>
  </p:clrMapOvr>
  <p:transition spd="slow" advTm="10000">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E84AD0-F724-46D1-AEA8-885D7335BA02}" type="datetimeFigureOut">
              <a:rPr lang="en-US" smtClean="0"/>
              <a:pPr/>
              <a:t>28/06/2022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A5B735C-5909-4FE9-BDBC-D9D5AD16765E}" type="slidenum">
              <a:rPr lang="en-US" smtClean="0"/>
              <a:pPr/>
              <a:t>‹#›</a:t>
            </a:fld>
            <a:endParaRPr lang="en-US" dirty="0"/>
          </a:p>
        </p:txBody>
      </p:sp>
    </p:spTree>
  </p:cSld>
  <p:clrMapOvr>
    <a:masterClrMapping/>
  </p:clrMapOvr>
  <p:transition spd="slow" advTm="10000">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E84AD0-F724-46D1-AEA8-885D7335BA02}" type="datetimeFigureOut">
              <a:rPr lang="en-US" smtClean="0"/>
              <a:pPr/>
              <a:t>28/06/2022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A5B735C-5909-4FE9-BDBC-D9D5AD16765E}" type="slidenum">
              <a:rPr lang="en-US" smtClean="0"/>
              <a:pPr/>
              <a:t>‹#›</a:t>
            </a:fld>
            <a:endParaRPr lang="en-US" dirty="0"/>
          </a:p>
        </p:txBody>
      </p:sp>
    </p:spTree>
  </p:cSld>
  <p:clrMapOvr>
    <a:masterClrMapping/>
  </p:clrMapOvr>
  <p:transition spd="slow" advTm="10000">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E84AD0-F724-46D1-AEA8-885D7335BA02}" type="datetimeFigureOut">
              <a:rPr lang="en-US" smtClean="0"/>
              <a:pPr/>
              <a:t>28/06/2022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A5B735C-5909-4FE9-BDBC-D9D5AD16765E}" type="slidenum">
              <a:rPr lang="en-US" smtClean="0"/>
              <a:pPr/>
              <a:t>‹#›</a:t>
            </a:fld>
            <a:endParaRPr lang="en-US" dirty="0"/>
          </a:p>
        </p:txBody>
      </p:sp>
    </p:spTree>
  </p:cSld>
  <p:clrMapOvr>
    <a:masterClrMapping/>
  </p:clrMapOvr>
  <p:transition spd="slow" advTm="10000">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E84AD0-F724-46D1-AEA8-885D7335BA02}" type="datetimeFigureOut">
              <a:rPr lang="en-US" smtClean="0"/>
              <a:pPr/>
              <a:t>28/06/2022</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5B735C-5909-4FE9-BDBC-D9D5AD16765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wipe dir="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audio" Target="file:///C:\Users\Sherin\Downloads\Morning-Light.mp3" TargetMode="External"/><Relationship Id="rId5" Type="http://schemas.openxmlformats.org/officeDocument/2006/relationships/image" Target="../media/image2.pn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763000" cy="1265238"/>
          </a:xfrm>
          <a:ln w="28575">
            <a:solidFill>
              <a:schemeClr val="tx1"/>
            </a:solidFill>
            <a:prstDash val="lgDashDotDot"/>
          </a:ln>
          <a:effectLst>
            <a:glow rad="228600">
              <a:schemeClr val="accent6">
                <a:satMod val="175000"/>
                <a:alpha val="40000"/>
              </a:schemeClr>
            </a:glow>
            <a:outerShdw blurRad="40000" dist="20000" dir="5400000" rotWithShape="0">
              <a:srgbClr val="000000">
                <a:alpha val="38000"/>
              </a:srgbClr>
            </a:outerShdw>
          </a:effectLst>
        </p:spPr>
        <p:style>
          <a:lnRef idx="1">
            <a:schemeClr val="accent6"/>
          </a:lnRef>
          <a:fillRef idx="2">
            <a:schemeClr val="accent6"/>
          </a:fillRef>
          <a:effectRef idx="1">
            <a:schemeClr val="accent6"/>
          </a:effectRef>
          <a:fontRef idx="minor">
            <a:schemeClr val="dk1"/>
          </a:fontRef>
        </p:style>
        <p:txBody>
          <a:bodyPr>
            <a:normAutofit/>
          </a:bodyPr>
          <a:lstStyle/>
          <a:p>
            <a:r>
              <a:rPr lang="en-US" dirty="0" smtClean="0">
                <a:latin typeface="Arial Rounded MT Bold" pitchFamily="34" charset="0"/>
              </a:rPr>
              <a:t>ST. PAUL’S SR. SEC. SCHOOL</a:t>
            </a:r>
            <a:endParaRPr lang="en-US" dirty="0">
              <a:latin typeface="Arial Rounded MT Bold" pitchFamily="34" charset="0"/>
            </a:endParaRPr>
          </a:p>
        </p:txBody>
      </p:sp>
      <p:sp>
        <p:nvSpPr>
          <p:cNvPr id="3" name="Content Placeholder 2"/>
          <p:cNvSpPr>
            <a:spLocks noGrp="1"/>
          </p:cNvSpPr>
          <p:nvPr>
            <p:ph idx="1"/>
          </p:nvPr>
        </p:nvSpPr>
        <p:spPr>
          <a:xfrm>
            <a:off x="152400" y="1600200"/>
            <a:ext cx="8839200" cy="5105400"/>
          </a:xfrm>
          <a:solidFill>
            <a:schemeClr val="accent3">
              <a:lumMod val="60000"/>
              <a:lumOff val="40000"/>
            </a:schemeClr>
          </a:solidFill>
          <a:ln w="28575" cap="rnd">
            <a:solidFill>
              <a:schemeClr val="tx1"/>
            </a:solidFill>
            <a:prstDash val="lgDashDot"/>
            <a:miter lim="800000"/>
          </a:ln>
          <a:effectLst>
            <a:glow rad="228600">
              <a:schemeClr val="accent6">
                <a:satMod val="175000"/>
                <a:alpha val="40000"/>
              </a:schemeClr>
            </a:glow>
          </a:effectLst>
        </p:spPr>
        <p:txBody>
          <a:bodyPr>
            <a:normAutofit fontScale="92500" lnSpcReduction="10000"/>
          </a:bodyPr>
          <a:lstStyle/>
          <a:p>
            <a:pPr>
              <a:buNone/>
            </a:pPr>
            <a:r>
              <a:rPr lang="en-US" dirty="0" smtClean="0"/>
              <a:t>          </a:t>
            </a:r>
            <a:r>
              <a:rPr lang="en-US" sz="4000" u="sng" dirty="0" smtClean="0">
                <a:solidFill>
                  <a:schemeClr val="accent3">
                    <a:lumMod val="50000"/>
                  </a:schemeClr>
                </a:solidFill>
                <a:latin typeface="Algerian" pitchFamily="82" charset="0"/>
              </a:rPr>
              <a:t>ENGLISH HOLIDAY ASSIGNMENT</a:t>
            </a:r>
          </a:p>
          <a:p>
            <a:pPr>
              <a:buNone/>
            </a:pPr>
            <a:r>
              <a:rPr lang="en-US" sz="3600" dirty="0" smtClean="0">
                <a:latin typeface="Berlin Sans FB" pitchFamily="34" charset="0"/>
              </a:rPr>
              <a:t>             </a:t>
            </a:r>
          </a:p>
          <a:p>
            <a:pPr>
              <a:buNone/>
            </a:pPr>
            <a:r>
              <a:rPr lang="en-US" sz="3600" dirty="0" smtClean="0">
                <a:latin typeface="Berlin Sans FB" pitchFamily="34" charset="0"/>
              </a:rPr>
              <a:t>              </a:t>
            </a:r>
            <a:r>
              <a:rPr lang="en-US" sz="4400" dirty="0" smtClean="0">
                <a:latin typeface="Berlin Sans FB" pitchFamily="34" charset="0"/>
              </a:rPr>
              <a:t>TOPIC- </a:t>
            </a:r>
            <a:r>
              <a:rPr lang="en-US" sz="4400" dirty="0" smtClean="0">
                <a:solidFill>
                  <a:schemeClr val="accent5">
                    <a:lumMod val="50000"/>
                  </a:schemeClr>
                </a:solidFill>
                <a:latin typeface="Berlin Sans FB" pitchFamily="34" charset="0"/>
              </a:rPr>
              <a:t>PPT on Social Evils </a:t>
            </a:r>
            <a:endParaRPr lang="en-US" sz="3600" dirty="0" smtClean="0">
              <a:solidFill>
                <a:schemeClr val="accent5">
                  <a:lumMod val="50000"/>
                </a:schemeClr>
              </a:solidFill>
              <a:latin typeface="Berlin Sans FB" pitchFamily="34" charset="0"/>
            </a:endParaRPr>
          </a:p>
          <a:p>
            <a:pPr>
              <a:buNone/>
            </a:pPr>
            <a:endParaRPr lang="en-US" sz="3600" dirty="0" smtClean="0">
              <a:solidFill>
                <a:schemeClr val="accent5">
                  <a:lumMod val="50000"/>
                </a:schemeClr>
              </a:solidFill>
              <a:latin typeface="Berlin Sans FB" pitchFamily="34" charset="0"/>
            </a:endParaRPr>
          </a:p>
          <a:p>
            <a:pPr>
              <a:buNone/>
            </a:pPr>
            <a:r>
              <a:rPr lang="en-US" sz="3600" dirty="0" smtClean="0">
                <a:solidFill>
                  <a:schemeClr val="accent5">
                    <a:lumMod val="50000"/>
                  </a:schemeClr>
                </a:solidFill>
                <a:latin typeface="Berlin Sans FB" pitchFamily="34" charset="0"/>
              </a:rPr>
              <a:t>    </a:t>
            </a:r>
            <a:r>
              <a:rPr lang="en-US" sz="3600" dirty="0" smtClean="0">
                <a:latin typeface="Berlin Sans FB" pitchFamily="34" charset="0"/>
              </a:rPr>
              <a:t>PRESENTED BY-</a:t>
            </a:r>
            <a:r>
              <a:rPr lang="en-US" sz="3600" dirty="0" smtClean="0">
                <a:solidFill>
                  <a:schemeClr val="accent5">
                    <a:lumMod val="50000"/>
                  </a:schemeClr>
                </a:solidFill>
                <a:latin typeface="Berlin Sans FB" pitchFamily="34" charset="0"/>
              </a:rPr>
              <a:t> AYAN ANWAR  </a:t>
            </a:r>
            <a:r>
              <a:rPr lang="en-US" sz="4400" dirty="0" smtClean="0">
                <a:solidFill>
                  <a:schemeClr val="accent5">
                    <a:lumMod val="50000"/>
                  </a:schemeClr>
                </a:solidFill>
                <a:latin typeface="Berlin Sans FB" pitchFamily="34" charset="0"/>
              </a:rPr>
              <a:t>10</a:t>
            </a:r>
            <a:r>
              <a:rPr lang="en-US" sz="4400" baseline="30000" dirty="0" smtClean="0">
                <a:solidFill>
                  <a:schemeClr val="accent5">
                    <a:lumMod val="50000"/>
                  </a:schemeClr>
                </a:solidFill>
                <a:latin typeface="Berlin Sans FB" pitchFamily="34" charset="0"/>
              </a:rPr>
              <a:t>th</a:t>
            </a:r>
            <a:r>
              <a:rPr lang="en-US" sz="4400" dirty="0" smtClean="0">
                <a:solidFill>
                  <a:schemeClr val="accent5">
                    <a:lumMod val="50000"/>
                  </a:schemeClr>
                </a:solidFill>
                <a:latin typeface="Berlin Sans FB" pitchFamily="34" charset="0"/>
              </a:rPr>
              <a:t> ‘C’</a:t>
            </a:r>
          </a:p>
          <a:p>
            <a:pPr>
              <a:buNone/>
            </a:pPr>
            <a:r>
              <a:rPr lang="en-US" sz="4400" dirty="0" smtClean="0">
                <a:solidFill>
                  <a:schemeClr val="accent5">
                    <a:lumMod val="50000"/>
                  </a:schemeClr>
                </a:solidFill>
                <a:latin typeface="Berlin Sans FB" pitchFamily="34" charset="0"/>
              </a:rPr>
              <a:t>   </a:t>
            </a:r>
            <a:r>
              <a:rPr lang="en-US" sz="3600" dirty="0" smtClean="0">
                <a:latin typeface="Berlin Sans FB" pitchFamily="34" charset="0"/>
              </a:rPr>
              <a:t>PRESENTED TO- </a:t>
            </a:r>
            <a:r>
              <a:rPr lang="en-US" sz="3600" dirty="0" smtClean="0">
                <a:solidFill>
                  <a:schemeClr val="accent5">
                    <a:lumMod val="50000"/>
                  </a:schemeClr>
                </a:solidFill>
                <a:latin typeface="Berlin Sans FB" pitchFamily="34" charset="0"/>
              </a:rPr>
              <a:t>MRS. RUCHI MA’AM</a:t>
            </a:r>
          </a:p>
          <a:p>
            <a:pPr>
              <a:buNone/>
            </a:pPr>
            <a:endParaRPr lang="en-US" sz="3600" dirty="0" smtClean="0">
              <a:solidFill>
                <a:schemeClr val="accent5">
                  <a:lumMod val="50000"/>
                </a:schemeClr>
              </a:solidFill>
              <a:latin typeface="Berlin Sans FB" pitchFamily="34" charset="0"/>
            </a:endParaRPr>
          </a:p>
          <a:p>
            <a:pPr>
              <a:buNone/>
            </a:pPr>
            <a:r>
              <a:rPr lang="en-US" sz="3600" dirty="0" smtClean="0">
                <a:solidFill>
                  <a:schemeClr val="accent5">
                    <a:lumMod val="50000"/>
                  </a:schemeClr>
                </a:solidFill>
                <a:latin typeface="Berlin Sans FB" pitchFamily="34" charset="0"/>
              </a:rPr>
              <a:t>    </a:t>
            </a:r>
          </a:p>
          <a:p>
            <a:pPr>
              <a:buNone/>
            </a:pPr>
            <a:endParaRPr lang="en-US" sz="3600" dirty="0" smtClean="0">
              <a:solidFill>
                <a:schemeClr val="accent5">
                  <a:lumMod val="50000"/>
                </a:schemeClr>
              </a:solidFill>
              <a:latin typeface="Berlin Sans FB" pitchFamily="34" charset="0"/>
            </a:endParaRPr>
          </a:p>
          <a:p>
            <a:pPr>
              <a:buNone/>
            </a:pPr>
            <a:endParaRPr lang="en-US" sz="3600" dirty="0">
              <a:latin typeface="Berlin Sans FB" pitchFamily="34" charset="0"/>
            </a:endParaRPr>
          </a:p>
        </p:txBody>
      </p:sp>
      <p:cxnSp>
        <p:nvCxnSpPr>
          <p:cNvPr id="5" name="Straight Arrow Connector 4"/>
          <p:cNvCxnSpPr/>
          <p:nvPr/>
        </p:nvCxnSpPr>
        <p:spPr>
          <a:xfrm>
            <a:off x="1447800" y="3352800"/>
            <a:ext cx="6096000" cy="1588"/>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18000">
    <p:comb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410200" y="2286000"/>
            <a:ext cx="3733800" cy="4572000"/>
          </a:xfrm>
          <a:solidFill>
            <a:schemeClr val="tx2">
              <a:lumMod val="20000"/>
              <a:lumOff val="80000"/>
            </a:schemeClr>
          </a:solidFill>
          <a:ln w="28575">
            <a:solidFill>
              <a:schemeClr val="tx1"/>
            </a:solidFill>
            <a:prstDash val="dashDot"/>
          </a:ln>
          <a:effectLst>
            <a:glow rad="228600">
              <a:schemeClr val="accent1">
                <a:satMod val="175000"/>
                <a:alpha val="40000"/>
              </a:schemeClr>
            </a:glow>
          </a:effectLst>
        </p:spPr>
        <p:txBody>
          <a:bodyPr>
            <a:normAutofit/>
          </a:bodyPr>
          <a:lstStyle/>
          <a:p>
            <a:r>
              <a:rPr lang="en-US" sz="2800" dirty="0" smtClean="0">
                <a:solidFill>
                  <a:schemeClr val="tx1"/>
                </a:solidFill>
                <a:latin typeface="Bernard MT Condensed" pitchFamily="18" charset="0"/>
              </a:rPr>
              <a:t>DOWRY</a:t>
            </a:r>
            <a:r>
              <a:rPr lang="en-US" sz="2800" dirty="0" smtClean="0">
                <a:solidFill>
                  <a:schemeClr val="bg2">
                    <a:lumMod val="50000"/>
                  </a:schemeClr>
                </a:solidFill>
                <a:latin typeface="Bernard MT Condensed" pitchFamily="18" charset="0"/>
              </a:rPr>
              <a:t> is a </a:t>
            </a:r>
            <a:r>
              <a:rPr lang="en-US" sz="2800" dirty="0" smtClean="0">
                <a:solidFill>
                  <a:schemeClr val="tx1"/>
                </a:solidFill>
                <a:latin typeface="Bernard MT Condensed" pitchFamily="18" charset="0"/>
              </a:rPr>
              <a:t>SOCIAL EVIL</a:t>
            </a:r>
          </a:p>
          <a:p>
            <a:r>
              <a:rPr lang="en-US" sz="2800" dirty="0">
                <a:solidFill>
                  <a:schemeClr val="bg2">
                    <a:lumMod val="50000"/>
                  </a:schemeClr>
                </a:solidFill>
                <a:latin typeface="Bernard MT Condensed" pitchFamily="18" charset="0"/>
              </a:rPr>
              <a:t>i</a:t>
            </a:r>
            <a:r>
              <a:rPr lang="en-US" sz="2800" dirty="0" smtClean="0">
                <a:solidFill>
                  <a:schemeClr val="bg2">
                    <a:lumMod val="50000"/>
                  </a:schemeClr>
                </a:solidFill>
                <a:latin typeface="Bernard MT Condensed" pitchFamily="18" charset="0"/>
              </a:rPr>
              <a:t>n the society , that has </a:t>
            </a:r>
          </a:p>
          <a:p>
            <a:r>
              <a:rPr lang="en-US" sz="2800" dirty="0" smtClean="0">
                <a:solidFill>
                  <a:schemeClr val="bg2">
                    <a:lumMod val="50000"/>
                  </a:schemeClr>
                </a:solidFill>
                <a:latin typeface="Bernard MT Condensed" pitchFamily="18" charset="0"/>
              </a:rPr>
              <a:t>tortured many women in </a:t>
            </a:r>
          </a:p>
          <a:p>
            <a:r>
              <a:rPr lang="en-US" sz="2800" dirty="0" smtClean="0">
                <a:solidFill>
                  <a:schemeClr val="bg2">
                    <a:lumMod val="50000"/>
                  </a:schemeClr>
                </a:solidFill>
                <a:latin typeface="Bernard MT Condensed" pitchFamily="18" charset="0"/>
              </a:rPr>
              <a:t>unimaginable manner</a:t>
            </a:r>
            <a:r>
              <a:rPr lang="en-US" sz="2800" dirty="0" smtClean="0">
                <a:solidFill>
                  <a:schemeClr val="tx1"/>
                </a:solidFill>
                <a:latin typeface="Bernard MT Condensed" pitchFamily="18" charset="0"/>
              </a:rPr>
              <a:t>…</a:t>
            </a:r>
            <a:endParaRPr lang="en-US" sz="2800" dirty="0">
              <a:solidFill>
                <a:schemeClr val="bg2">
                  <a:lumMod val="50000"/>
                </a:schemeClr>
              </a:solidFill>
              <a:latin typeface="Bernard MT Condensed" pitchFamily="18" charset="0"/>
            </a:endParaRPr>
          </a:p>
          <a:p>
            <a:r>
              <a:rPr lang="en-US" sz="2800" dirty="0" smtClean="0">
                <a:solidFill>
                  <a:schemeClr val="bg2">
                    <a:lumMod val="50000"/>
                  </a:schemeClr>
                </a:solidFill>
                <a:latin typeface="Bernard MT Condensed" pitchFamily="18" charset="0"/>
              </a:rPr>
              <a:t>The evil has taken lives of women from all stratas of society - be it </a:t>
            </a:r>
            <a:r>
              <a:rPr lang="en-US" sz="2800" dirty="0" smtClean="0">
                <a:solidFill>
                  <a:schemeClr val="tx1"/>
                </a:solidFill>
                <a:latin typeface="Bernard MT Condensed" pitchFamily="18" charset="0"/>
              </a:rPr>
              <a:t>POOR</a:t>
            </a:r>
          </a:p>
          <a:p>
            <a:r>
              <a:rPr lang="en-US" sz="2800" dirty="0" smtClean="0">
                <a:solidFill>
                  <a:schemeClr val="bg2">
                    <a:lumMod val="50000"/>
                  </a:schemeClr>
                </a:solidFill>
                <a:latin typeface="Bernard MT Condensed" pitchFamily="18" charset="0"/>
              </a:rPr>
              <a:t>be it </a:t>
            </a:r>
            <a:r>
              <a:rPr lang="en-US" sz="2800" dirty="0" smtClean="0">
                <a:solidFill>
                  <a:schemeClr val="tx1"/>
                </a:solidFill>
                <a:latin typeface="Bernard MT Condensed" pitchFamily="18" charset="0"/>
              </a:rPr>
              <a:t>MIDDLE CLASS</a:t>
            </a:r>
          </a:p>
          <a:p>
            <a:r>
              <a:rPr lang="en-US" sz="2800" dirty="0" smtClean="0">
                <a:solidFill>
                  <a:schemeClr val="bg2">
                    <a:lumMod val="50000"/>
                  </a:schemeClr>
                </a:solidFill>
                <a:latin typeface="Bernard MT Condensed" pitchFamily="18" charset="0"/>
              </a:rPr>
              <a:t>or the </a:t>
            </a:r>
            <a:r>
              <a:rPr lang="en-US" sz="2800" dirty="0" smtClean="0">
                <a:solidFill>
                  <a:schemeClr val="tx1"/>
                </a:solidFill>
                <a:latin typeface="Bernard MT Condensed" pitchFamily="18" charset="0"/>
              </a:rPr>
              <a:t>RICH...</a:t>
            </a:r>
          </a:p>
        </p:txBody>
      </p:sp>
      <p:pic>
        <p:nvPicPr>
          <p:cNvPr id="4" name="Picture 3" descr="Stop dowry system Mandala Art.jpg"/>
          <p:cNvPicPr>
            <a:picLocks noChangeAspect="1"/>
          </p:cNvPicPr>
          <p:nvPr/>
        </p:nvPicPr>
        <p:blipFill>
          <a:blip r:embed="rId4"/>
          <a:stretch>
            <a:fillRect/>
          </a:stretch>
        </p:blipFill>
        <p:spPr>
          <a:xfrm>
            <a:off x="0" y="0"/>
            <a:ext cx="5410200" cy="6858000"/>
          </a:xfrm>
          <a:prstGeom prst="rect">
            <a:avLst/>
          </a:prstGeom>
          <a:effectLst>
            <a:glow rad="228600">
              <a:schemeClr val="accent1">
                <a:satMod val="175000"/>
                <a:alpha val="40000"/>
              </a:schemeClr>
            </a:glow>
          </a:effectLst>
        </p:spPr>
      </p:pic>
      <p:sp>
        <p:nvSpPr>
          <p:cNvPr id="6" name="Title 5"/>
          <p:cNvSpPr>
            <a:spLocks noGrp="1"/>
          </p:cNvSpPr>
          <p:nvPr>
            <p:ph type="ctrTitle"/>
          </p:nvPr>
        </p:nvSpPr>
        <p:spPr>
          <a:xfrm>
            <a:off x="5410200" y="0"/>
            <a:ext cx="3733800" cy="1828800"/>
          </a:xfrm>
          <a:solidFill>
            <a:schemeClr val="accent1">
              <a:lumMod val="20000"/>
              <a:lumOff val="80000"/>
            </a:schemeClr>
          </a:solidFill>
          <a:ln>
            <a:solidFill>
              <a:schemeClr val="tx1"/>
            </a:solidFill>
            <a:prstDash val="dashDot"/>
          </a:ln>
          <a:effectLst>
            <a:glow rad="228600">
              <a:schemeClr val="accent1">
                <a:satMod val="175000"/>
                <a:alpha val="40000"/>
              </a:schemeClr>
            </a:glow>
          </a:effectLst>
        </p:spPr>
        <p:txBody>
          <a:bodyPr>
            <a:normAutofit/>
          </a:bodyPr>
          <a:lstStyle/>
          <a:p>
            <a:r>
              <a:rPr lang="en-US" sz="3600" b="1" u="sng" dirty="0" smtClean="0">
                <a:latin typeface="Batang" pitchFamily="18" charset="-127"/>
                <a:ea typeface="Batang" pitchFamily="18" charset="-127"/>
              </a:rPr>
              <a:t>SAY NO TO DOWRY </a:t>
            </a:r>
            <a:endParaRPr lang="en-US" sz="3600" b="1" u="sng" dirty="0">
              <a:latin typeface="Batang" pitchFamily="18" charset="-127"/>
              <a:ea typeface="Batang" pitchFamily="18" charset="-127"/>
            </a:endParaRPr>
          </a:p>
        </p:txBody>
      </p:sp>
      <p:sp>
        <p:nvSpPr>
          <p:cNvPr id="12" name="Rectangle 11"/>
          <p:cNvSpPr/>
          <p:nvPr/>
        </p:nvSpPr>
        <p:spPr>
          <a:xfrm>
            <a:off x="838200" y="5791200"/>
            <a:ext cx="3581400" cy="838200"/>
          </a:xfrm>
          <a:prstGeom prst="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4" name="Straight Connector 13"/>
          <p:cNvCxnSpPr/>
          <p:nvPr/>
        </p:nvCxnSpPr>
        <p:spPr>
          <a:xfrm>
            <a:off x="5410200" y="4267200"/>
            <a:ext cx="373380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410200" y="4343400"/>
            <a:ext cx="373380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Morning-Light.mp3">
            <a:hlinkClick r:id="" action="ppaction://media"/>
          </p:cNvPr>
          <p:cNvPicPr>
            <a:picLocks noRot="1" noChangeAspect="1"/>
          </p:cNvPicPr>
          <p:nvPr>
            <a:audioFile r:link="rId1"/>
          </p:nvPr>
        </p:nvPicPr>
        <p:blipFill>
          <a:blip r:embed="rId5"/>
          <a:stretch>
            <a:fillRect/>
          </a:stretch>
        </p:blipFill>
        <p:spPr>
          <a:xfrm>
            <a:off x="0" y="0"/>
            <a:ext cx="274320" cy="274320"/>
          </a:xfrm>
          <a:prstGeom prst="rect">
            <a:avLst/>
          </a:prstGeom>
        </p:spPr>
      </p:pic>
    </p:spTree>
  </p:cSld>
  <p:clrMapOvr>
    <a:masterClrMapping/>
  </p:clrMapOvr>
  <p:transition spd="slow" advTm="20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4267200" cy="1371600"/>
          </a:xfrm>
          <a:solidFill>
            <a:schemeClr val="accent3">
              <a:lumMod val="40000"/>
              <a:lumOff val="60000"/>
            </a:schemeClr>
          </a:solidFill>
          <a:ln>
            <a:solidFill>
              <a:schemeClr val="tx1"/>
            </a:solidFill>
            <a:prstDash val="lgDashDotDot"/>
          </a:ln>
          <a:effectLst>
            <a:glow rad="101600">
              <a:schemeClr val="accent6">
                <a:satMod val="175000"/>
                <a:alpha val="40000"/>
              </a:schemeClr>
            </a:glow>
            <a:innerShdw blurRad="114300">
              <a:prstClr val="black"/>
            </a:innerShdw>
          </a:effectLst>
        </p:spPr>
        <p:txBody>
          <a:bodyPr>
            <a:normAutofit fontScale="90000"/>
          </a:bodyPr>
          <a:lstStyle/>
          <a:p>
            <a:r>
              <a:rPr lang="en-US" sz="3600" b="1" u="sng" dirty="0" smtClean="0">
                <a:latin typeface="Batang" pitchFamily="18" charset="-127"/>
                <a:ea typeface="Batang" pitchFamily="18" charset="-127"/>
              </a:rPr>
              <a:t>DOWRY-</a:t>
            </a:r>
            <a:r>
              <a:rPr lang="en-US" sz="2800" b="1" u="sng" dirty="0" smtClean="0">
                <a:latin typeface="Batang" pitchFamily="18" charset="-127"/>
                <a:ea typeface="Batang" pitchFamily="18" charset="-127"/>
              </a:rPr>
              <a:t>THROUGH </a:t>
            </a:r>
            <a:br>
              <a:rPr lang="en-US" sz="2800" b="1" u="sng" dirty="0" smtClean="0">
                <a:latin typeface="Batang" pitchFamily="18" charset="-127"/>
                <a:ea typeface="Batang" pitchFamily="18" charset="-127"/>
              </a:rPr>
            </a:br>
            <a:r>
              <a:rPr lang="en-US" sz="2800" b="1" u="sng" dirty="0" smtClean="0">
                <a:latin typeface="Batang" pitchFamily="18" charset="-127"/>
                <a:ea typeface="Batang" pitchFamily="18" charset="-127"/>
              </a:rPr>
              <a:t>THE GLASS OF ECONOMICS</a:t>
            </a:r>
            <a:endParaRPr lang="en-US" sz="3600" b="1" u="sng" dirty="0">
              <a:latin typeface="Batang" pitchFamily="18" charset="-127"/>
              <a:ea typeface="Batang" pitchFamily="18" charset="-127"/>
            </a:endParaRPr>
          </a:p>
        </p:txBody>
      </p:sp>
      <p:pic>
        <p:nvPicPr>
          <p:cNvPr id="10" name="Picture 9" descr="dowry.jpg"/>
          <p:cNvPicPr>
            <a:picLocks noChangeAspect="1"/>
          </p:cNvPicPr>
          <p:nvPr/>
        </p:nvPicPr>
        <p:blipFill>
          <a:blip r:embed="rId3"/>
          <a:stretch>
            <a:fillRect/>
          </a:stretch>
        </p:blipFill>
        <p:spPr>
          <a:xfrm>
            <a:off x="4267200" y="-762000"/>
            <a:ext cx="4876800" cy="8382000"/>
          </a:xfrm>
          <a:prstGeom prst="rect">
            <a:avLst/>
          </a:prstGeom>
          <a:effectLst>
            <a:innerShdw blurRad="114300">
              <a:prstClr val="black"/>
            </a:innerShdw>
          </a:effectLst>
          <a:scene3d>
            <a:camera prst="perspectiveFront"/>
            <a:lightRig rig="threePt" dir="t"/>
          </a:scene3d>
          <a:sp3d>
            <a:bevelT prst="convex"/>
          </a:sp3d>
        </p:spPr>
      </p:pic>
      <p:sp>
        <p:nvSpPr>
          <p:cNvPr id="13" name="Content Placeholder 12"/>
          <p:cNvSpPr>
            <a:spLocks noGrp="1"/>
          </p:cNvSpPr>
          <p:nvPr>
            <p:ph idx="1"/>
          </p:nvPr>
        </p:nvSpPr>
        <p:spPr>
          <a:xfrm>
            <a:off x="0" y="1600200"/>
            <a:ext cx="4267200" cy="5257799"/>
          </a:xfrm>
          <a:solidFill>
            <a:schemeClr val="accent6">
              <a:lumMod val="60000"/>
              <a:lumOff val="40000"/>
            </a:schemeClr>
          </a:solidFill>
          <a:ln>
            <a:solidFill>
              <a:schemeClr val="tx1"/>
            </a:solidFill>
            <a:prstDash val="lgDashDotDot"/>
          </a:ln>
          <a:effectLst>
            <a:glow rad="139700">
              <a:schemeClr val="accent3">
                <a:satMod val="175000"/>
                <a:alpha val="40000"/>
              </a:schemeClr>
            </a:glow>
            <a:innerShdw blurRad="114300">
              <a:prstClr val="black"/>
            </a:innerShdw>
          </a:effectLst>
        </p:spPr>
        <p:txBody>
          <a:bodyPr>
            <a:normAutofit lnSpcReduction="10000"/>
          </a:bodyPr>
          <a:lstStyle/>
          <a:p>
            <a:pPr>
              <a:buFont typeface="Arial" charset="0"/>
              <a:buChar char="•"/>
            </a:pPr>
            <a:r>
              <a:rPr lang="en-US" sz="2800" dirty="0" smtClean="0">
                <a:solidFill>
                  <a:schemeClr val="bg1"/>
                </a:solidFill>
                <a:latin typeface="Bernard MT Condensed" pitchFamily="18" charset="0"/>
              </a:rPr>
              <a:t>In India around 20 women die every day as a consequence of harassment over dowry.</a:t>
            </a:r>
          </a:p>
          <a:p>
            <a:pPr>
              <a:buFont typeface="Arial" charset="0"/>
              <a:buChar char="•"/>
            </a:pPr>
            <a:r>
              <a:rPr lang="en-US" sz="2800" dirty="0" smtClean="0">
                <a:solidFill>
                  <a:schemeClr val="bg1"/>
                </a:solidFill>
                <a:latin typeface="Bernard MT Condensed" pitchFamily="18" charset="0"/>
              </a:rPr>
              <a:t>In the marriage market , dowry is the price paid by the bride in exchange of utilities.</a:t>
            </a:r>
          </a:p>
          <a:p>
            <a:pPr>
              <a:buFont typeface="Arial" charset="0"/>
              <a:buChar char="•"/>
            </a:pPr>
            <a:r>
              <a:rPr lang="en-US" sz="2800" dirty="0" smtClean="0">
                <a:solidFill>
                  <a:schemeClr val="bg1"/>
                </a:solidFill>
                <a:latin typeface="Bernard MT Condensed" pitchFamily="18" charset="0"/>
              </a:rPr>
              <a:t>Even after marriage , a women’s parents continue to fulfill the ever increasing demand for dowry.</a:t>
            </a:r>
            <a:endParaRPr lang="en-US" sz="2800" dirty="0">
              <a:solidFill>
                <a:schemeClr val="bg1"/>
              </a:solidFill>
              <a:latin typeface="Bernard MT Condensed" pitchFamily="18" charset="0"/>
            </a:endParaRPr>
          </a:p>
        </p:txBody>
      </p:sp>
      <p:cxnSp>
        <p:nvCxnSpPr>
          <p:cNvPr id="15" name="Straight Connector 14"/>
          <p:cNvCxnSpPr/>
          <p:nvPr/>
        </p:nvCxnSpPr>
        <p:spPr>
          <a:xfrm>
            <a:off x="0" y="3200400"/>
            <a:ext cx="4267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4800600"/>
            <a:ext cx="4267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25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0"/>
            <a:ext cx="5562600" cy="1371600"/>
          </a:xfrm>
          <a:ln w="28575">
            <a:prstDash val="lgDashDotDot"/>
          </a:ln>
          <a:effectLst>
            <a:glow rad="228600">
              <a:schemeClr val="accent3">
                <a:satMod val="175000"/>
                <a:alpha val="40000"/>
              </a:schemeClr>
            </a:glow>
            <a:outerShdw blurRad="40000" dist="20000" dir="5400000" rotWithShape="0">
              <a:srgbClr val="000000">
                <a:alpha val="38000"/>
              </a:srgbClr>
            </a:outerShdw>
          </a:effectLst>
        </p:spPr>
        <p:style>
          <a:lnRef idx="1">
            <a:schemeClr val="dk1"/>
          </a:lnRef>
          <a:fillRef idx="2">
            <a:schemeClr val="dk1"/>
          </a:fillRef>
          <a:effectRef idx="1">
            <a:schemeClr val="dk1"/>
          </a:effectRef>
          <a:fontRef idx="minor">
            <a:schemeClr val="dk1"/>
          </a:fontRef>
        </p:style>
        <p:txBody>
          <a:bodyPr>
            <a:normAutofit/>
          </a:bodyPr>
          <a:lstStyle/>
          <a:p>
            <a:r>
              <a:rPr lang="en-US" sz="3600" b="1" u="sng" dirty="0" smtClean="0">
                <a:latin typeface="Batang" pitchFamily="18" charset="-127"/>
                <a:ea typeface="Batang" pitchFamily="18" charset="-127"/>
              </a:rPr>
              <a:t>DOWRY IS A CRIME</a:t>
            </a:r>
            <a:endParaRPr lang="en-US" sz="3600" b="1" u="sng" dirty="0">
              <a:latin typeface="Batang" pitchFamily="18" charset="-127"/>
              <a:ea typeface="Batang" pitchFamily="18" charset="-127"/>
            </a:endParaRPr>
          </a:p>
        </p:txBody>
      </p:sp>
      <p:sp>
        <p:nvSpPr>
          <p:cNvPr id="5" name="Content Placeholder 4"/>
          <p:cNvSpPr>
            <a:spLocks noGrp="1"/>
          </p:cNvSpPr>
          <p:nvPr>
            <p:ph idx="1"/>
          </p:nvPr>
        </p:nvSpPr>
        <p:spPr>
          <a:xfrm>
            <a:off x="4724400" y="1524000"/>
            <a:ext cx="4114800" cy="5029200"/>
          </a:xfrm>
          <a:solidFill>
            <a:schemeClr val="bg2">
              <a:lumMod val="90000"/>
            </a:schemeClr>
          </a:solidFill>
          <a:ln w="28575">
            <a:noFill/>
            <a:prstDash val="lgDashDotDot"/>
          </a:ln>
          <a:effectLst>
            <a:glow rad="228600">
              <a:schemeClr val="accent4">
                <a:satMod val="175000"/>
                <a:alpha val="40000"/>
              </a:schemeClr>
            </a:glow>
            <a:outerShdw blurRad="190500" dist="228600" dir="2700000" algn="ctr">
              <a:srgbClr val="000000">
                <a:alpha val="30000"/>
              </a:srgbClr>
            </a:outerShdw>
            <a:reflection blurRad="6350" stA="50000" endA="295" endPos="92000" dist="101600" dir="5400000" sy="-100000" algn="bl" rotWithShape="0"/>
          </a:effectLst>
          <a:scene3d>
            <a:camera prst="orthographicFront">
              <a:rot lat="0" lon="0" rev="0"/>
            </a:camera>
            <a:lightRig rig="glow" dir="t">
              <a:rot lat="0" lon="0" rev="4800000"/>
            </a:lightRig>
          </a:scene3d>
          <a:sp3d prstMaterial="matte">
            <a:bevelT w="127000" h="63500"/>
          </a:sp3d>
        </p:spPr>
        <p:txBody>
          <a:bodyPr>
            <a:normAutofit lnSpcReduction="10000"/>
          </a:bodyPr>
          <a:lstStyle/>
          <a:p>
            <a:pPr>
              <a:buFont typeface="Arial" charset="0"/>
              <a:buChar char="•"/>
            </a:pPr>
            <a:r>
              <a:rPr lang="en-US" dirty="0" smtClean="0">
                <a:solidFill>
                  <a:schemeClr val="accent2">
                    <a:lumMod val="75000"/>
                  </a:schemeClr>
                </a:solidFill>
                <a:latin typeface="Agency FB" pitchFamily="34" charset="0"/>
              </a:rPr>
              <a:t>DOWRY SYSTEM HAS RESULTED IN OTHER SOCIAL EVILS LIKE FEMALE INFANTICIDE , DOMESTIC VIOLENCE , SEXUAL HARASSMENT , ETC…</a:t>
            </a:r>
          </a:p>
          <a:p>
            <a:pPr>
              <a:buFont typeface="Arial" charset="0"/>
              <a:buChar char="•"/>
            </a:pPr>
            <a:r>
              <a:rPr lang="en-US" dirty="0" smtClean="0">
                <a:solidFill>
                  <a:schemeClr val="accent2">
                    <a:lumMod val="75000"/>
                  </a:schemeClr>
                </a:solidFill>
                <a:latin typeface="Agency FB" pitchFamily="34" charset="0"/>
              </a:rPr>
              <a:t>DOWRY HAS LEAD TO INJUSTICE PRACTICES WITH WOMEN AND FORBIDS EQUAL STATUS IN SOCIETY…</a:t>
            </a:r>
          </a:p>
        </p:txBody>
      </p:sp>
      <p:pic>
        <p:nvPicPr>
          <p:cNvPr id="6" name="Picture 5" descr="Why the backlash against dowry laws in India_.png"/>
          <p:cNvPicPr>
            <a:picLocks noChangeAspect="1"/>
          </p:cNvPicPr>
          <p:nvPr/>
        </p:nvPicPr>
        <p:blipFill>
          <a:blip r:embed="rId3"/>
          <a:stretch>
            <a:fillRect/>
          </a:stretch>
        </p:blipFill>
        <p:spPr>
          <a:xfrm>
            <a:off x="228600" y="1524000"/>
            <a:ext cx="4267200" cy="5105400"/>
          </a:xfrm>
          <a:prstGeom prst="rect">
            <a:avLst/>
          </a:prstGeom>
          <a:effectLst>
            <a:glow rad="228600">
              <a:schemeClr val="accent6">
                <a:satMod val="175000"/>
                <a:alpha val="40000"/>
              </a:schemeClr>
            </a:glow>
            <a:innerShdw blurRad="114300">
              <a:prstClr val="black"/>
            </a:innerShdw>
          </a:effectLst>
          <a:scene3d>
            <a:camera prst="orthographicFront"/>
            <a:lightRig rig="threePt" dir="t"/>
          </a:scene3d>
          <a:sp3d>
            <a:bevelT prst="relaxedInset"/>
          </a:sp3d>
        </p:spPr>
      </p:pic>
      <p:sp>
        <p:nvSpPr>
          <p:cNvPr id="7" name="5-Point Star 6"/>
          <p:cNvSpPr/>
          <p:nvPr/>
        </p:nvSpPr>
        <p:spPr>
          <a:xfrm>
            <a:off x="0" y="0"/>
            <a:ext cx="1828800" cy="1371600"/>
          </a:xfrm>
          <a:prstGeom prst="star5">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5-Point Star 7"/>
          <p:cNvSpPr/>
          <p:nvPr/>
        </p:nvSpPr>
        <p:spPr>
          <a:xfrm>
            <a:off x="7543800" y="0"/>
            <a:ext cx="1600200" cy="1371600"/>
          </a:xfrm>
          <a:prstGeom prst="star5">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ransition spd="slow" advTm="20000">
    <p:pull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610600" cy="1219200"/>
          </a:xfrm>
          <a:ln w="28575">
            <a:solidFill>
              <a:schemeClr val="tx1"/>
            </a:solidFill>
            <a:prstDash val="lgDashDotDot"/>
          </a:ln>
          <a:effectLst>
            <a:glow rad="228600">
              <a:schemeClr val="accent4">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a:normAutofit fontScale="90000"/>
          </a:bodyPr>
          <a:lstStyle/>
          <a:p>
            <a:r>
              <a:rPr lang="en-US" b="1" u="sng" dirty="0" smtClean="0">
                <a:latin typeface="Goudy Stout" pitchFamily="18" charset="0"/>
                <a:ea typeface="Batang" pitchFamily="18" charset="-127"/>
              </a:rPr>
              <a:t>…….DOMESTIC………….</a:t>
            </a:r>
            <a:br>
              <a:rPr lang="en-US" b="1" u="sng" dirty="0" smtClean="0">
                <a:latin typeface="Goudy Stout" pitchFamily="18" charset="0"/>
                <a:ea typeface="Batang" pitchFamily="18" charset="-127"/>
              </a:rPr>
            </a:br>
            <a:r>
              <a:rPr lang="en-US" b="1" u="sng" dirty="0" smtClean="0">
                <a:latin typeface="Goudy Stout" pitchFamily="18" charset="0"/>
                <a:ea typeface="Batang" pitchFamily="18" charset="-127"/>
              </a:rPr>
              <a:t>..…..…..VIOLENCE……..</a:t>
            </a:r>
            <a:endParaRPr lang="en-US" b="1" u="sng" dirty="0">
              <a:latin typeface="Goudy Stout" pitchFamily="18" charset="0"/>
              <a:ea typeface="Batang" pitchFamily="18" charset="-127"/>
            </a:endParaRPr>
          </a:p>
        </p:txBody>
      </p:sp>
      <p:sp>
        <p:nvSpPr>
          <p:cNvPr id="7" name="Content Placeholder 6"/>
          <p:cNvSpPr>
            <a:spLocks noGrp="1"/>
          </p:cNvSpPr>
          <p:nvPr>
            <p:ph idx="1"/>
          </p:nvPr>
        </p:nvSpPr>
        <p:spPr>
          <a:xfrm>
            <a:off x="228600" y="1600200"/>
            <a:ext cx="3657600" cy="5029200"/>
          </a:xfrm>
          <a:ln w="28575">
            <a:solidFill>
              <a:schemeClr val="tx1"/>
            </a:solidFill>
            <a:prstDash val="lgDashDotDot"/>
          </a:ln>
          <a:effectLst>
            <a:glow rad="228600">
              <a:schemeClr val="accent4">
                <a:satMod val="175000"/>
                <a:alpha val="40000"/>
              </a:schemeClr>
            </a:glow>
            <a:outerShdw blurRad="40000" dist="20000" dir="5400000" rotWithShape="0">
              <a:srgbClr val="000000">
                <a:alpha val="38000"/>
              </a:srgbClr>
            </a:outerShdw>
          </a:effectLst>
        </p:spPr>
        <p:style>
          <a:lnRef idx="1">
            <a:schemeClr val="accent4"/>
          </a:lnRef>
          <a:fillRef idx="2">
            <a:schemeClr val="accent4"/>
          </a:fillRef>
          <a:effectRef idx="1">
            <a:schemeClr val="accent4"/>
          </a:effectRef>
          <a:fontRef idx="minor">
            <a:schemeClr val="dk1"/>
          </a:fontRef>
        </p:style>
        <p:txBody>
          <a:bodyPr>
            <a:normAutofit fontScale="92500" lnSpcReduction="10000"/>
          </a:bodyPr>
          <a:lstStyle/>
          <a:p>
            <a:pPr>
              <a:buNone/>
            </a:pPr>
            <a:r>
              <a:rPr lang="en-US" dirty="0" smtClean="0">
                <a:solidFill>
                  <a:schemeClr val="accent2">
                    <a:lumMod val="75000"/>
                  </a:schemeClr>
                </a:solidFill>
                <a:latin typeface="Arial Narrow" pitchFamily="34" charset="0"/>
              </a:rPr>
              <a:t>When one talks about </a:t>
            </a:r>
          </a:p>
          <a:p>
            <a:pPr>
              <a:buNone/>
            </a:pPr>
            <a:r>
              <a:rPr lang="en-US" dirty="0" smtClean="0">
                <a:solidFill>
                  <a:schemeClr val="tx1"/>
                </a:solidFill>
                <a:latin typeface="Arial Narrow" pitchFamily="34" charset="0"/>
              </a:rPr>
              <a:t>DOMESTIC VIOLENCE  </a:t>
            </a:r>
            <a:r>
              <a:rPr lang="en-US" dirty="0" smtClean="0">
                <a:solidFill>
                  <a:schemeClr val="accent2">
                    <a:lumMod val="75000"/>
                  </a:schemeClr>
                </a:solidFill>
                <a:latin typeface="Arial Narrow" pitchFamily="34" charset="0"/>
              </a:rPr>
              <a:t>laws in India , two major legislations appear : </a:t>
            </a:r>
          </a:p>
          <a:p>
            <a:pPr>
              <a:buNone/>
            </a:pPr>
            <a:r>
              <a:rPr lang="en-US" dirty="0" smtClean="0">
                <a:solidFill>
                  <a:schemeClr val="tx1"/>
                </a:solidFill>
                <a:latin typeface="Arial Narrow" pitchFamily="34" charset="0"/>
              </a:rPr>
              <a:t>PROTECTION  OF WOMEN FROM DOMESTIC VIOLENCE ACT, 2005 </a:t>
            </a:r>
          </a:p>
          <a:p>
            <a:pPr>
              <a:buNone/>
            </a:pPr>
            <a:r>
              <a:rPr lang="en-US" dirty="0" smtClean="0">
                <a:solidFill>
                  <a:schemeClr val="accent2">
                    <a:lumMod val="75000"/>
                  </a:schemeClr>
                </a:solidFill>
                <a:latin typeface="Arial Narrow" pitchFamily="34" charset="0"/>
              </a:rPr>
              <a:t>and</a:t>
            </a:r>
            <a:r>
              <a:rPr lang="en-US" dirty="0" smtClean="0">
                <a:solidFill>
                  <a:schemeClr val="tx1"/>
                </a:solidFill>
                <a:latin typeface="Arial Narrow" pitchFamily="34" charset="0"/>
              </a:rPr>
              <a:t> SECTION 498-A </a:t>
            </a:r>
            <a:r>
              <a:rPr lang="en-US" dirty="0" smtClean="0">
                <a:solidFill>
                  <a:schemeClr val="accent2">
                    <a:lumMod val="75000"/>
                  </a:schemeClr>
                </a:solidFill>
                <a:latin typeface="Arial Narrow" pitchFamily="34" charset="0"/>
              </a:rPr>
              <a:t>of the penal code…</a:t>
            </a:r>
            <a:endParaRPr lang="en-US" dirty="0" smtClean="0">
              <a:solidFill>
                <a:schemeClr val="tx1"/>
              </a:solidFill>
              <a:latin typeface="Arial Narrow" pitchFamily="34" charset="0"/>
            </a:endParaRPr>
          </a:p>
        </p:txBody>
      </p:sp>
      <p:pic>
        <p:nvPicPr>
          <p:cNvPr id="8" name="Picture 7" descr="How a Nashville police officer helped save a domestic violence victim.jpg"/>
          <p:cNvPicPr>
            <a:picLocks noChangeAspect="1"/>
          </p:cNvPicPr>
          <p:nvPr/>
        </p:nvPicPr>
        <p:blipFill>
          <a:blip r:embed="rId3"/>
          <a:stretch>
            <a:fillRect/>
          </a:stretch>
        </p:blipFill>
        <p:spPr>
          <a:xfrm>
            <a:off x="3962400" y="1447800"/>
            <a:ext cx="5029200" cy="5181600"/>
          </a:xfrm>
          <a:prstGeom prst="rect">
            <a:avLst/>
          </a:prstGeom>
          <a:effectLst>
            <a:glow rad="228600">
              <a:schemeClr val="accent4">
                <a:satMod val="175000"/>
                <a:alpha val="40000"/>
              </a:schemeClr>
            </a:glow>
          </a:effectLst>
        </p:spPr>
      </p:pic>
    </p:spTree>
  </p:cSld>
  <p:clrMapOvr>
    <a:masterClrMapping/>
  </p:clrMapOvr>
  <p:transition spd="slow" advTm="23000">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9966"/>
          </a:solidFill>
          <a:ln w="28575">
            <a:solidFill>
              <a:schemeClr val="tx1"/>
            </a:solidFill>
            <a:prstDash val="lgDash"/>
          </a:ln>
          <a:effectLst>
            <a:glow rad="228600">
              <a:schemeClr val="accent3">
                <a:satMod val="175000"/>
                <a:alpha val="40000"/>
              </a:schemeClr>
            </a:glow>
          </a:effectLst>
        </p:spPr>
        <p:txBody>
          <a:bodyPr/>
          <a:lstStyle/>
          <a:p>
            <a:r>
              <a:rPr lang="en-US" u="sng" dirty="0" smtClean="0">
                <a:latin typeface="Bernard MT Condensed" pitchFamily="18" charset="0"/>
              </a:rPr>
              <a:t>WHAT IS DOMESTIC VIOLENCE?</a:t>
            </a:r>
            <a:endParaRPr lang="en-US" u="sng" dirty="0">
              <a:latin typeface="Bernard MT Condensed" pitchFamily="18" charset="0"/>
            </a:endParaRPr>
          </a:p>
        </p:txBody>
      </p:sp>
      <p:sp>
        <p:nvSpPr>
          <p:cNvPr id="7" name="Content Placeholder 6"/>
          <p:cNvSpPr>
            <a:spLocks noGrp="1"/>
          </p:cNvSpPr>
          <p:nvPr>
            <p:ph idx="1"/>
          </p:nvPr>
        </p:nvSpPr>
        <p:spPr>
          <a:xfrm>
            <a:off x="228600" y="1600200"/>
            <a:ext cx="5181600" cy="5105400"/>
          </a:xfrm>
          <a:ln w="28575">
            <a:solidFill>
              <a:schemeClr val="tx1"/>
            </a:solidFill>
            <a:prstDash val="dash"/>
          </a:ln>
          <a:effectLst>
            <a:glow rad="228600">
              <a:schemeClr val="accent3">
                <a:satMod val="175000"/>
                <a:alpha val="40000"/>
              </a:schemeClr>
            </a:glow>
          </a:effectLst>
        </p:spPr>
        <p:txBody>
          <a:bodyPr>
            <a:normAutofit/>
          </a:bodyPr>
          <a:lstStyle/>
          <a:p>
            <a:r>
              <a:rPr lang="en-US" dirty="0" smtClean="0">
                <a:solidFill>
                  <a:schemeClr val="accent3">
                    <a:lumMod val="75000"/>
                  </a:schemeClr>
                </a:solidFill>
                <a:latin typeface="Comic Sans MS" pitchFamily="66" charset="0"/>
                <a:cs typeface="Aharoni" pitchFamily="2" charset="-79"/>
              </a:rPr>
              <a:t>When one talks about </a:t>
            </a:r>
            <a:r>
              <a:rPr lang="en-US" dirty="0" smtClean="0">
                <a:latin typeface="Comic Sans MS" pitchFamily="66" charset="0"/>
                <a:cs typeface="Aharoni" pitchFamily="2" charset="-79"/>
              </a:rPr>
              <a:t>DOMESTIC VIOLENCE, </a:t>
            </a:r>
            <a:r>
              <a:rPr lang="en-US" dirty="0" smtClean="0">
                <a:solidFill>
                  <a:schemeClr val="accent3">
                    <a:lumMod val="75000"/>
                  </a:schemeClr>
                </a:solidFill>
                <a:latin typeface="Comic Sans MS" pitchFamily="66" charset="0"/>
                <a:cs typeface="Aharoni" pitchFamily="2" charset="-79"/>
              </a:rPr>
              <a:t>it is a systematic method to instill fear and subservience in an individual in a domestic setting like a household.</a:t>
            </a:r>
            <a:endParaRPr lang="en-US" sz="2000" dirty="0" smtClean="0">
              <a:solidFill>
                <a:schemeClr val="accent3">
                  <a:lumMod val="75000"/>
                </a:schemeClr>
              </a:solidFill>
              <a:latin typeface="Comic Sans MS" pitchFamily="66" charset="0"/>
              <a:cs typeface="Aharoni" pitchFamily="2" charset="-79"/>
            </a:endParaRPr>
          </a:p>
          <a:p>
            <a:r>
              <a:rPr lang="en-US" sz="2000" dirty="0" smtClean="0">
                <a:solidFill>
                  <a:schemeClr val="accent6">
                    <a:lumMod val="50000"/>
                  </a:schemeClr>
                </a:solidFill>
                <a:latin typeface="Comic Sans MS" pitchFamily="66" charset="0"/>
                <a:cs typeface="Aharoni" pitchFamily="2" charset="-79"/>
              </a:rPr>
              <a:t>DOMESTIC VIOLENCE IN INDIA TYPICALLY MEANS VIOLENCE SUFFERED BY WOMEN FROM THE MALE MEMBERS OR RELATIVES IN HER FAMILY…</a:t>
            </a:r>
            <a:endParaRPr lang="en-US" dirty="0" smtClean="0">
              <a:solidFill>
                <a:schemeClr val="accent6">
                  <a:lumMod val="50000"/>
                </a:schemeClr>
              </a:solidFill>
              <a:latin typeface="Comic Sans MS" pitchFamily="66" charset="0"/>
              <a:cs typeface="Aharoni" pitchFamily="2" charset="-79"/>
            </a:endParaRPr>
          </a:p>
        </p:txBody>
      </p:sp>
      <p:pic>
        <p:nvPicPr>
          <p:cNvPr id="8" name="Picture 7" descr="End Violence Now.jpg"/>
          <p:cNvPicPr>
            <a:picLocks noChangeAspect="1"/>
          </p:cNvPicPr>
          <p:nvPr/>
        </p:nvPicPr>
        <p:blipFill>
          <a:blip r:embed="rId2"/>
          <a:stretch>
            <a:fillRect/>
          </a:stretch>
        </p:blipFill>
        <p:spPr>
          <a:xfrm>
            <a:off x="5562600" y="1600200"/>
            <a:ext cx="3352800" cy="5105400"/>
          </a:xfrm>
          <a:prstGeom prst="rect">
            <a:avLst/>
          </a:prstGeom>
          <a:effectLst>
            <a:glow rad="228600">
              <a:schemeClr val="accent3">
                <a:satMod val="175000"/>
                <a:alpha val="40000"/>
              </a:schemeClr>
            </a:glow>
            <a:innerShdw blurRad="114300">
              <a:prstClr val="black"/>
            </a:innerShdw>
          </a:effectLst>
        </p:spPr>
      </p:pic>
    </p:spTree>
  </p:cSld>
  <p:clrMapOvr>
    <a:masterClrMapping/>
  </p:clrMapOvr>
  <p:transition spd="slow" advTm="24000">
    <p:wheel spokes="2"/>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1143000"/>
          </a:xfrm>
          <a:solidFill>
            <a:schemeClr val="accent5">
              <a:lumMod val="60000"/>
              <a:lumOff val="40000"/>
            </a:schemeClr>
          </a:solidFill>
          <a:ln w="28575">
            <a:solidFill>
              <a:schemeClr val="tx1"/>
            </a:solidFill>
            <a:prstDash val="dashDot"/>
          </a:ln>
          <a:effectLst>
            <a:glow rad="228600">
              <a:schemeClr val="accent2">
                <a:satMod val="175000"/>
                <a:alpha val="40000"/>
              </a:schemeClr>
            </a:glow>
          </a:effectLst>
        </p:spPr>
        <p:txBody>
          <a:bodyPr>
            <a:normAutofit/>
          </a:bodyPr>
          <a:lstStyle/>
          <a:p>
            <a:r>
              <a:rPr lang="en-US" sz="3600" b="1" u="sng" dirty="0" smtClean="0">
                <a:latin typeface="Agency FB" pitchFamily="34" charset="0"/>
                <a:ea typeface="Arial Unicode MS" pitchFamily="34" charset="-128"/>
                <a:cs typeface="Arial Unicode MS" pitchFamily="34" charset="-128"/>
              </a:rPr>
              <a:t>EVEN MALES CAN BE VICTIMS OF DOMESTIC VIOLENCE</a:t>
            </a:r>
            <a:endParaRPr lang="en-US" sz="3600" b="1" u="sng" dirty="0">
              <a:latin typeface="Agency FB" pitchFamily="34" charset="0"/>
              <a:ea typeface="Arial Unicode MS" pitchFamily="34" charset="-128"/>
              <a:cs typeface="Arial Unicode MS" pitchFamily="34" charset="-128"/>
            </a:endParaRPr>
          </a:p>
        </p:txBody>
      </p:sp>
      <p:sp>
        <p:nvSpPr>
          <p:cNvPr id="5" name="Content Placeholder 4"/>
          <p:cNvSpPr>
            <a:spLocks noGrp="1"/>
          </p:cNvSpPr>
          <p:nvPr>
            <p:ph idx="1"/>
          </p:nvPr>
        </p:nvSpPr>
        <p:spPr>
          <a:xfrm>
            <a:off x="4495800" y="1524000"/>
            <a:ext cx="4419600" cy="5181600"/>
          </a:xfrm>
          <a:solidFill>
            <a:schemeClr val="accent1">
              <a:lumMod val="75000"/>
            </a:schemeClr>
          </a:solidFill>
          <a:ln w="28575">
            <a:solidFill>
              <a:schemeClr val="tx1"/>
            </a:solidFill>
            <a:prstDash val="dashDot"/>
          </a:ln>
          <a:effectLst>
            <a:glow rad="228600">
              <a:schemeClr val="accent2">
                <a:satMod val="175000"/>
                <a:alpha val="40000"/>
              </a:schemeClr>
            </a:glow>
          </a:effectLst>
        </p:spPr>
        <p:txBody>
          <a:bodyPr>
            <a:normAutofit/>
          </a:bodyPr>
          <a:lstStyle/>
          <a:p>
            <a:pPr>
              <a:buNone/>
            </a:pPr>
            <a:r>
              <a:rPr lang="en-US" sz="2000" dirty="0" smtClean="0">
                <a:solidFill>
                  <a:schemeClr val="bg1"/>
                </a:solidFill>
                <a:latin typeface="Comic Sans MS" pitchFamily="66" charset="0"/>
              </a:rPr>
              <a:t>Besides women, men also experience gender-based violence in India. Most women experience violence so there is a stereotypical assumption among people that domestic violence is gender-specific which is not correct…</a:t>
            </a:r>
          </a:p>
          <a:p>
            <a:pPr>
              <a:buNone/>
            </a:pPr>
            <a:r>
              <a:rPr lang="en-US" sz="2000" dirty="0" smtClean="0">
                <a:solidFill>
                  <a:schemeClr val="bg1"/>
                </a:solidFill>
                <a:latin typeface="Comic Sans MS" pitchFamily="66" charset="0"/>
              </a:rPr>
              <a:t>India is a patriarchal or male dominated society, it is often hard to believe that even males can be victims of </a:t>
            </a:r>
          </a:p>
          <a:p>
            <a:pPr>
              <a:buNone/>
            </a:pPr>
            <a:r>
              <a:rPr lang="en-US" sz="3600" dirty="0" smtClean="0">
                <a:solidFill>
                  <a:schemeClr val="bg1"/>
                </a:solidFill>
                <a:latin typeface="Comic Sans MS" pitchFamily="66" charset="0"/>
              </a:rPr>
              <a:t>    DOMESTIC</a:t>
            </a:r>
          </a:p>
          <a:p>
            <a:pPr>
              <a:buNone/>
            </a:pPr>
            <a:r>
              <a:rPr lang="en-US" sz="3600" dirty="0" smtClean="0">
                <a:solidFill>
                  <a:schemeClr val="bg1"/>
                </a:solidFill>
                <a:latin typeface="Comic Sans MS" pitchFamily="66" charset="0"/>
              </a:rPr>
              <a:t>     VIOLENCE..</a:t>
            </a:r>
            <a:endParaRPr lang="en-US" sz="3600" dirty="0">
              <a:solidFill>
                <a:schemeClr val="bg1"/>
              </a:solidFill>
              <a:latin typeface="Comic Sans MS" pitchFamily="66" charset="0"/>
            </a:endParaRPr>
          </a:p>
        </p:txBody>
      </p:sp>
      <p:pic>
        <p:nvPicPr>
          <p:cNvPr id="6" name="Picture 5" descr="DV_ WOMEN ARE NOT THE ONLY VICTIMS.jpg"/>
          <p:cNvPicPr>
            <a:picLocks noChangeAspect="1"/>
          </p:cNvPicPr>
          <p:nvPr/>
        </p:nvPicPr>
        <p:blipFill>
          <a:blip r:embed="rId2"/>
          <a:stretch>
            <a:fillRect/>
          </a:stretch>
        </p:blipFill>
        <p:spPr>
          <a:xfrm>
            <a:off x="152400" y="1524000"/>
            <a:ext cx="4267201" cy="5181600"/>
          </a:xfrm>
          <a:prstGeom prst="rect">
            <a:avLst/>
          </a:prstGeom>
          <a:ln w="28575">
            <a:solidFill>
              <a:schemeClr val="tx1"/>
            </a:solidFill>
            <a:prstDash val="sysDot"/>
          </a:ln>
          <a:effectLst>
            <a:glow rad="228600">
              <a:schemeClr val="accent2">
                <a:satMod val="175000"/>
                <a:alpha val="40000"/>
              </a:schemeClr>
            </a:glow>
          </a:effectLst>
        </p:spPr>
      </p:pic>
    </p:spTree>
  </p:cSld>
  <p:clrMapOvr>
    <a:masterClrMapping/>
  </p:clrMapOvr>
  <p:transition spd="slow" advTm="29000">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686800" cy="1066800"/>
          </a:xfrm>
          <a:solidFill>
            <a:schemeClr val="accent4">
              <a:lumMod val="60000"/>
              <a:lumOff val="40000"/>
            </a:schemeClr>
          </a:solidFill>
          <a:ln w="19050">
            <a:solidFill>
              <a:schemeClr val="tx1"/>
            </a:solidFill>
            <a:prstDash val="dash"/>
          </a:ln>
          <a:effectLst>
            <a:glow rad="228600">
              <a:schemeClr val="accent3">
                <a:satMod val="175000"/>
                <a:alpha val="40000"/>
              </a:schemeClr>
            </a:glow>
          </a:effectLst>
        </p:spPr>
        <p:txBody>
          <a:bodyPr>
            <a:normAutofit/>
          </a:bodyPr>
          <a:lstStyle/>
          <a:p>
            <a:r>
              <a:rPr lang="en-US" b="1" u="sng" dirty="0" smtClean="0">
                <a:latin typeface="Arial Unicode MS" pitchFamily="34" charset="-128"/>
                <a:ea typeface="Arial Unicode MS" pitchFamily="34" charset="-128"/>
                <a:cs typeface="Arial Unicode MS" pitchFamily="34" charset="-128"/>
              </a:rPr>
              <a:t>......RAPES IN INDIA......</a:t>
            </a:r>
            <a:endParaRPr lang="en-US" b="1" u="sng" dirty="0">
              <a:latin typeface="Arial Unicode MS" pitchFamily="34" charset="-128"/>
              <a:ea typeface="Arial Unicode MS" pitchFamily="34" charset="-128"/>
              <a:cs typeface="Arial Unicode MS" pitchFamily="34" charset="-128"/>
            </a:endParaRPr>
          </a:p>
        </p:txBody>
      </p:sp>
      <p:sp>
        <p:nvSpPr>
          <p:cNvPr id="3" name="Content Placeholder 2"/>
          <p:cNvSpPr>
            <a:spLocks noGrp="1"/>
          </p:cNvSpPr>
          <p:nvPr>
            <p:ph idx="1"/>
          </p:nvPr>
        </p:nvSpPr>
        <p:spPr>
          <a:xfrm>
            <a:off x="228600" y="1371600"/>
            <a:ext cx="4419600" cy="5334000"/>
          </a:xfrm>
          <a:solidFill>
            <a:schemeClr val="bg2">
              <a:lumMod val="10000"/>
            </a:schemeClr>
          </a:solidFill>
          <a:ln>
            <a:solidFill>
              <a:schemeClr val="accent3">
                <a:lumMod val="60000"/>
                <a:lumOff val="40000"/>
              </a:schemeClr>
            </a:solidFill>
            <a:prstDash val="lgDash"/>
          </a:ln>
          <a:effectLst>
            <a:glow rad="228600">
              <a:schemeClr val="accent3">
                <a:satMod val="175000"/>
                <a:alpha val="40000"/>
              </a:schemeClr>
            </a:glow>
          </a:effectLst>
        </p:spPr>
        <p:txBody>
          <a:bodyPr>
            <a:normAutofit/>
          </a:bodyPr>
          <a:lstStyle/>
          <a:p>
            <a:pPr>
              <a:buNone/>
            </a:pPr>
            <a:r>
              <a:rPr lang="en-US" sz="2800" dirty="0" smtClean="0">
                <a:solidFill>
                  <a:schemeClr val="bg1"/>
                </a:solidFill>
                <a:latin typeface="Comic Sans MS" pitchFamily="66" charset="0"/>
              </a:rPr>
              <a:t>RAPE, </a:t>
            </a:r>
            <a:r>
              <a:rPr lang="en-US" sz="2000" dirty="0" smtClean="0">
                <a:solidFill>
                  <a:schemeClr val="bg1"/>
                </a:solidFill>
                <a:latin typeface="Comic Sans MS" pitchFamily="66" charset="0"/>
              </a:rPr>
              <a:t>generally known as </a:t>
            </a:r>
            <a:r>
              <a:rPr lang="en-US" sz="2800" i="1" dirty="0" smtClean="0">
                <a:solidFill>
                  <a:schemeClr val="bg1"/>
                </a:solidFill>
                <a:latin typeface="Comic Sans MS" pitchFamily="66" charset="0"/>
              </a:rPr>
              <a:t>balatkar </a:t>
            </a:r>
            <a:r>
              <a:rPr lang="en-US" sz="2800" dirty="0" smtClean="0">
                <a:solidFill>
                  <a:schemeClr val="bg1"/>
                </a:solidFill>
                <a:latin typeface="Comic Sans MS" pitchFamily="66" charset="0"/>
              </a:rPr>
              <a:t> </a:t>
            </a:r>
            <a:r>
              <a:rPr lang="en-US" sz="2000" dirty="0" smtClean="0">
                <a:solidFill>
                  <a:schemeClr val="bg1"/>
                </a:solidFill>
                <a:latin typeface="Comic Sans MS" pitchFamily="66" charset="0"/>
              </a:rPr>
              <a:t>is a terrifying word in itself. In India, it is one of the most common criminal activities. So petrifying, humiliating, traumatic and terrifying the word rape is that it destroys the entire psychology and effects the deepest emotions of the person being RAPED. No single definition can define the word rape because of its exhaustive nature. Only the person who suffers it, knows it. Hence, rape can be termed as a sex crime…</a:t>
            </a:r>
            <a:endParaRPr lang="en-US" sz="2800" dirty="0">
              <a:solidFill>
                <a:schemeClr val="bg1"/>
              </a:solidFill>
              <a:latin typeface="Comic Sans MS" pitchFamily="66" charset="0"/>
            </a:endParaRPr>
          </a:p>
        </p:txBody>
      </p:sp>
      <p:pic>
        <p:nvPicPr>
          <p:cNvPr id="4" name="Picture 3" descr="dbd21ed3-856a-4cae-8773-f176cf57f841.jpg"/>
          <p:cNvPicPr>
            <a:picLocks noChangeAspect="1"/>
          </p:cNvPicPr>
          <p:nvPr/>
        </p:nvPicPr>
        <p:blipFill>
          <a:blip r:embed="rId2"/>
          <a:stretch>
            <a:fillRect/>
          </a:stretch>
        </p:blipFill>
        <p:spPr>
          <a:xfrm>
            <a:off x="4953000" y="1295400"/>
            <a:ext cx="3962400" cy="5562600"/>
          </a:xfrm>
          <a:prstGeom prst="rect">
            <a:avLst/>
          </a:prstGeom>
          <a:effectLst>
            <a:glow rad="228600">
              <a:schemeClr val="accent3">
                <a:satMod val="175000"/>
                <a:alpha val="40000"/>
              </a:schemeClr>
            </a:glow>
          </a:effectLst>
        </p:spPr>
      </p:pic>
    </p:spTree>
  </p:cSld>
  <p:clrMapOvr>
    <a:masterClrMapping/>
  </p:clrMapOvr>
  <p:transition spd="slow" advTm="40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534400" cy="1143000"/>
          </a:xfrm>
          <a:solidFill>
            <a:schemeClr val="accent6">
              <a:lumMod val="40000"/>
              <a:lumOff val="60000"/>
            </a:schemeClr>
          </a:solidFill>
          <a:ln w="28575">
            <a:solidFill>
              <a:schemeClr val="tx1"/>
            </a:solidFill>
            <a:prstDash val="lgDash"/>
          </a:ln>
          <a:effectLst>
            <a:glow rad="228600">
              <a:schemeClr val="accent2">
                <a:satMod val="175000"/>
                <a:alpha val="40000"/>
              </a:schemeClr>
            </a:glow>
          </a:effectLst>
        </p:spPr>
        <p:txBody>
          <a:bodyPr>
            <a:normAutofit fontScale="90000"/>
          </a:bodyPr>
          <a:lstStyle/>
          <a:p>
            <a:r>
              <a:rPr lang="en-US" sz="4000" u="sng" dirty="0" smtClean="0">
                <a:latin typeface="Bookman Old Style" pitchFamily="18" charset="0"/>
                <a:ea typeface="Arial Unicode MS" pitchFamily="34" charset="-128"/>
                <a:cs typeface="Arial Unicode MS" pitchFamily="34" charset="-128"/>
              </a:rPr>
              <a:t>PROVISIONS REGARDING RAPE LAWS IN INDIA</a:t>
            </a:r>
            <a:endParaRPr lang="en-US" sz="4000" u="sng" dirty="0">
              <a:latin typeface="Bookman Old Style" pitchFamily="18" charset="0"/>
              <a:ea typeface="Arial Unicode MS" pitchFamily="34" charset="-128"/>
              <a:cs typeface="Arial Unicode MS" pitchFamily="34" charset="-128"/>
            </a:endParaRPr>
          </a:p>
        </p:txBody>
      </p:sp>
      <p:sp>
        <p:nvSpPr>
          <p:cNvPr id="3" name="Content Placeholder 2"/>
          <p:cNvSpPr>
            <a:spLocks noGrp="1"/>
          </p:cNvSpPr>
          <p:nvPr>
            <p:ph idx="1"/>
          </p:nvPr>
        </p:nvSpPr>
        <p:spPr>
          <a:xfrm>
            <a:off x="4495800" y="1600200"/>
            <a:ext cx="4419600" cy="5105400"/>
          </a:xfrm>
          <a:solidFill>
            <a:schemeClr val="tx1">
              <a:lumMod val="95000"/>
              <a:lumOff val="5000"/>
            </a:schemeClr>
          </a:solidFill>
          <a:effectLst>
            <a:glow rad="228600">
              <a:schemeClr val="accent2">
                <a:satMod val="175000"/>
                <a:alpha val="40000"/>
              </a:schemeClr>
            </a:glow>
          </a:effectLst>
        </p:spPr>
        <p:txBody>
          <a:bodyPr>
            <a:normAutofit/>
          </a:bodyPr>
          <a:lstStyle/>
          <a:p>
            <a:pPr>
              <a:buNone/>
            </a:pPr>
            <a:r>
              <a:rPr lang="en-US" sz="2400" dirty="0" smtClean="0">
                <a:solidFill>
                  <a:schemeClr val="bg1"/>
                </a:solidFill>
                <a:latin typeface="Comic Sans MS" pitchFamily="66" charset="0"/>
              </a:rPr>
              <a:t>RAPE is a cognizable offence in India. There are so many provisions in different Acts for rape.</a:t>
            </a:r>
          </a:p>
          <a:p>
            <a:pPr>
              <a:buNone/>
            </a:pPr>
            <a:r>
              <a:rPr lang="en-US" sz="2000" u="sng" dirty="0" smtClean="0">
                <a:solidFill>
                  <a:schemeClr val="tx2">
                    <a:lumMod val="20000"/>
                    <a:lumOff val="80000"/>
                  </a:schemeClr>
                </a:solidFill>
                <a:latin typeface="Comic Sans MS" pitchFamily="66" charset="0"/>
              </a:rPr>
              <a:t>Section 375,376A,376B,376C and 376D of Indian Penal Code 1860.</a:t>
            </a:r>
          </a:p>
          <a:p>
            <a:pPr>
              <a:buNone/>
            </a:pPr>
            <a:r>
              <a:rPr lang="en-US" sz="2000" u="sng" dirty="0" smtClean="0">
                <a:solidFill>
                  <a:schemeClr val="tx2">
                    <a:lumMod val="20000"/>
                    <a:lumOff val="80000"/>
                  </a:schemeClr>
                </a:solidFill>
                <a:latin typeface="Comic Sans MS" pitchFamily="66" charset="0"/>
              </a:rPr>
              <a:t>Section 53(1)[4], 164A[5],327(2)6 of Code of Criminal Procedure. Section 114-A[3] of Indian Evidence Act</a:t>
            </a:r>
          </a:p>
          <a:p>
            <a:pPr>
              <a:buNone/>
            </a:pPr>
            <a:r>
              <a:rPr lang="en-US" sz="2400" u="sng" dirty="0" smtClean="0">
                <a:solidFill>
                  <a:schemeClr val="bg1"/>
                </a:solidFill>
                <a:latin typeface="Comic Sans MS" pitchFamily="66" charset="0"/>
              </a:rPr>
              <a:t>The term RAPE has been legally defined under section 375 of Indian Penal Code…</a:t>
            </a:r>
            <a:endParaRPr lang="en-US" sz="2400" u="sng" dirty="0">
              <a:solidFill>
                <a:schemeClr val="bg1"/>
              </a:solidFill>
              <a:latin typeface="Comic Sans MS" pitchFamily="66" charset="0"/>
            </a:endParaRPr>
          </a:p>
        </p:txBody>
      </p:sp>
      <p:pic>
        <p:nvPicPr>
          <p:cNvPr id="5" name="Picture 4" descr="ehimetalor-akhere-unuabona-hMfF17pHOp0-unsplash.jpg"/>
          <p:cNvPicPr>
            <a:picLocks noChangeAspect="1"/>
          </p:cNvPicPr>
          <p:nvPr/>
        </p:nvPicPr>
        <p:blipFill>
          <a:blip r:embed="rId2" cstate="print"/>
          <a:stretch>
            <a:fillRect/>
          </a:stretch>
        </p:blipFill>
        <p:spPr>
          <a:xfrm>
            <a:off x="228600" y="1600200"/>
            <a:ext cx="4114800" cy="5105400"/>
          </a:xfrm>
          <a:prstGeom prst="rect">
            <a:avLst/>
          </a:prstGeom>
          <a:ln w="28575">
            <a:solidFill>
              <a:schemeClr val="tx1"/>
            </a:solidFill>
            <a:prstDash val="lgDash"/>
          </a:ln>
          <a:effectLst>
            <a:glow rad="228600">
              <a:schemeClr val="accent2">
                <a:satMod val="175000"/>
                <a:alpha val="40000"/>
              </a:schemeClr>
            </a:glow>
          </a:effectLst>
        </p:spPr>
      </p:pic>
    </p:spTree>
  </p:cSld>
  <p:clrMapOvr>
    <a:masterClrMapping/>
  </p:clrMapOvr>
  <p:transition spd="slow" advTm="47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1143000"/>
          </a:xfrm>
          <a:solidFill>
            <a:schemeClr val="bg2">
              <a:lumMod val="75000"/>
            </a:schemeClr>
          </a:solidFill>
          <a:ln w="28575">
            <a:solidFill>
              <a:schemeClr val="tx1"/>
            </a:solidFill>
            <a:prstDash val="sysDot"/>
          </a:ln>
          <a:effectLst>
            <a:glow rad="228600">
              <a:schemeClr val="accent1">
                <a:satMod val="175000"/>
                <a:alpha val="40000"/>
              </a:schemeClr>
            </a:glow>
          </a:effectLst>
        </p:spPr>
        <p:txBody>
          <a:bodyPr>
            <a:normAutofit/>
          </a:bodyPr>
          <a:lstStyle/>
          <a:p>
            <a:r>
              <a:rPr lang="en-US" b="1" u="sng" dirty="0" smtClean="0">
                <a:latin typeface="Algerian" pitchFamily="82" charset="0"/>
              </a:rPr>
              <a:t>….Corruption in India….</a:t>
            </a:r>
            <a:endParaRPr lang="en-US" b="1" u="sng" dirty="0">
              <a:latin typeface="Algerian" pitchFamily="82" charset="0"/>
            </a:endParaRPr>
          </a:p>
        </p:txBody>
      </p:sp>
      <p:sp>
        <p:nvSpPr>
          <p:cNvPr id="5" name="Content Placeholder 4"/>
          <p:cNvSpPr>
            <a:spLocks noGrp="1"/>
          </p:cNvSpPr>
          <p:nvPr>
            <p:ph idx="1"/>
          </p:nvPr>
        </p:nvSpPr>
        <p:spPr>
          <a:xfrm>
            <a:off x="228600" y="1600200"/>
            <a:ext cx="4038600" cy="5105400"/>
          </a:xfrm>
          <a:solidFill>
            <a:schemeClr val="tx1"/>
          </a:solidFill>
          <a:effectLst>
            <a:glow rad="228600">
              <a:schemeClr val="accent1">
                <a:satMod val="175000"/>
                <a:alpha val="40000"/>
              </a:schemeClr>
            </a:glow>
          </a:effectLst>
        </p:spPr>
        <p:txBody>
          <a:bodyPr/>
          <a:lstStyle/>
          <a:p>
            <a:pPr>
              <a:buNone/>
            </a:pPr>
            <a:r>
              <a:rPr lang="en-US" dirty="0" smtClean="0">
                <a:solidFill>
                  <a:schemeClr val="bg1"/>
                </a:solidFill>
                <a:latin typeface="Berlin Sans FB" pitchFamily="34" charset="0"/>
              </a:rPr>
              <a:t>Corruption in India </a:t>
            </a:r>
            <a:r>
              <a:rPr lang="en-US" sz="2400" dirty="0" smtClean="0">
                <a:solidFill>
                  <a:schemeClr val="bg1"/>
                </a:solidFill>
                <a:latin typeface="Berlin Sans FB" pitchFamily="34" charset="0"/>
              </a:rPr>
              <a:t>is an issue which affects economy of central, state and local government agencies in many ways. Corruption is blamed for stunting the  </a:t>
            </a:r>
            <a:r>
              <a:rPr lang="en-US" sz="2400" dirty="0" smtClean="0">
                <a:solidFill>
                  <a:schemeClr val="accent1">
                    <a:lumMod val="40000"/>
                    <a:lumOff val="60000"/>
                  </a:schemeClr>
                </a:solidFill>
                <a:latin typeface="Berlin Sans FB" pitchFamily="34" charset="0"/>
              </a:rPr>
              <a:t>economy of India</a:t>
            </a:r>
            <a:r>
              <a:rPr lang="en-US" sz="2400" dirty="0" smtClean="0">
                <a:solidFill>
                  <a:schemeClr val="bg1"/>
                </a:solidFill>
                <a:latin typeface="Berlin Sans FB" pitchFamily="34" charset="0"/>
              </a:rPr>
              <a:t>…</a:t>
            </a:r>
          </a:p>
          <a:p>
            <a:pPr>
              <a:buNone/>
            </a:pPr>
            <a:r>
              <a:rPr lang="en-US" sz="2400" dirty="0" smtClean="0">
                <a:solidFill>
                  <a:schemeClr val="bg1"/>
                </a:solidFill>
                <a:latin typeface="Berlin Sans FB" pitchFamily="34" charset="0"/>
              </a:rPr>
              <a:t>The causes of corruption in India include excessive regulations, complicated tax and licensing systems, numerous government departments etc…</a:t>
            </a:r>
            <a:endParaRPr lang="en-US" sz="2400" dirty="0" smtClean="0">
              <a:solidFill>
                <a:schemeClr val="accent1">
                  <a:lumMod val="40000"/>
                  <a:lumOff val="60000"/>
                </a:schemeClr>
              </a:solidFill>
              <a:latin typeface="Berlin Sans FB" pitchFamily="34" charset="0"/>
            </a:endParaRPr>
          </a:p>
        </p:txBody>
      </p:sp>
      <p:pic>
        <p:nvPicPr>
          <p:cNvPr id="6" name="Picture 5" descr="Premium Vector _ Stop corruption hand sign.jpg"/>
          <p:cNvPicPr>
            <a:picLocks noChangeAspect="1"/>
          </p:cNvPicPr>
          <p:nvPr/>
        </p:nvPicPr>
        <p:blipFill>
          <a:blip r:embed="rId2"/>
          <a:stretch>
            <a:fillRect/>
          </a:stretch>
        </p:blipFill>
        <p:spPr>
          <a:xfrm>
            <a:off x="4419600" y="1600200"/>
            <a:ext cx="4505325" cy="5029200"/>
          </a:xfrm>
          <a:prstGeom prst="rect">
            <a:avLst/>
          </a:prstGeom>
          <a:effectLst>
            <a:glow rad="228600">
              <a:schemeClr val="accent1">
                <a:satMod val="175000"/>
                <a:alpha val="40000"/>
              </a:schemeClr>
            </a:glow>
          </a:effectLst>
        </p:spPr>
      </p:pic>
    </p:spTree>
  </p:cSld>
  <p:clrMapOvr>
    <a:masterClrMapping/>
  </p:clrMapOvr>
  <p:transition spd="slow" advTm="27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52400"/>
            <a:ext cx="8839200" cy="6477000"/>
          </a:xfrm>
          <a:solidFill>
            <a:schemeClr val="bg1">
              <a:lumMod val="50000"/>
            </a:schemeClr>
          </a:solidFill>
          <a:ln>
            <a:noFill/>
          </a:ln>
          <a:effectLst>
            <a:glow rad="228600">
              <a:schemeClr val="accent4">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pPr>
              <a:buNone/>
            </a:pPr>
            <a:r>
              <a:rPr lang="en-US" dirty="0" smtClean="0"/>
              <a:t>           </a:t>
            </a:r>
          </a:p>
          <a:p>
            <a:pPr>
              <a:buNone/>
            </a:pPr>
            <a:r>
              <a:rPr lang="en-US" dirty="0" smtClean="0"/>
              <a:t>             </a:t>
            </a:r>
            <a:r>
              <a:rPr lang="en-US" sz="8000" dirty="0" smtClean="0">
                <a:latin typeface="Felix Titling" pitchFamily="82" charset="0"/>
              </a:rPr>
              <a:t>thank you</a:t>
            </a:r>
          </a:p>
          <a:p>
            <a:pPr>
              <a:buNone/>
            </a:pPr>
            <a:r>
              <a:rPr lang="en-US" sz="8000" dirty="0" smtClean="0">
                <a:latin typeface="Felix Titling" pitchFamily="82" charset="0"/>
              </a:rPr>
              <a:t>           </a:t>
            </a:r>
            <a:r>
              <a:rPr lang="en-US" sz="5400" dirty="0" smtClean="0">
                <a:latin typeface="Felix Titling" pitchFamily="82" charset="0"/>
              </a:rPr>
              <a:t>and</a:t>
            </a:r>
          </a:p>
          <a:p>
            <a:pPr>
              <a:buNone/>
            </a:pPr>
            <a:r>
              <a:rPr lang="en-US" sz="5400" dirty="0" smtClean="0">
                <a:latin typeface="Felix Titling" pitchFamily="82" charset="0"/>
              </a:rPr>
              <a:t>      </a:t>
            </a:r>
            <a:r>
              <a:rPr lang="en-US" sz="8000" dirty="0" smtClean="0">
                <a:latin typeface="Felix Titling" pitchFamily="82" charset="0"/>
              </a:rPr>
              <a:t>have a nice </a:t>
            </a:r>
          </a:p>
          <a:p>
            <a:pPr>
              <a:buNone/>
            </a:pPr>
            <a:r>
              <a:rPr lang="en-US" sz="8000" dirty="0" smtClean="0">
                <a:latin typeface="Felix Titling" pitchFamily="82" charset="0"/>
              </a:rPr>
              <a:t>           day!</a:t>
            </a:r>
          </a:p>
        </p:txBody>
      </p:sp>
    </p:spTree>
  </p:cSld>
  <p:clrMapOvr>
    <a:masterClrMapping/>
  </p:clrMapOvr>
  <p:transition spd="slow" advTm="5000">
    <p:split dir="in"/>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493</TotalTime>
  <Words>569</Words>
  <Application>Microsoft Office PowerPoint</Application>
  <PresentationFormat>On-screen Show (4:3)</PresentationFormat>
  <Paragraphs>56</Paragraphs>
  <Slides>11</Slides>
  <Notes>4</Notes>
  <HiddenSlides>0</HiddenSlides>
  <MMClips>1</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ST. PAUL’S SR. SEC. SCHOOL</vt:lpstr>
      <vt:lpstr>SAY NO TO DOWRY </vt:lpstr>
      <vt:lpstr>DOWRY-THROUGH  THE GLASS OF ECONOMICS</vt:lpstr>
      <vt:lpstr>DOWRY IS A CRIME</vt:lpstr>
      <vt:lpstr>…….DOMESTIC…………. ..…..…..VIOLENCE……..</vt:lpstr>
      <vt:lpstr>WHAT IS DOMESTIC VIOLENCE?</vt:lpstr>
      <vt:lpstr>EVEN MALES CAN BE VICTIMS OF DOMESTIC VIOLENCE</vt:lpstr>
      <vt:lpstr>......RAPES IN INDIA......</vt:lpstr>
      <vt:lpstr>PROVISIONS REGARDING RAPE LAWS IN INDIA</vt:lpstr>
      <vt:lpstr>….Corruption in India….</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SAY NO TO DOWRY</dc:title>
  <dc:creator>Sherin</dc:creator>
  <cp:lastModifiedBy>Sherin</cp:lastModifiedBy>
  <cp:revision>62</cp:revision>
  <dcterms:created xsi:type="dcterms:W3CDTF">2022-06-17T15:23:01Z</dcterms:created>
  <dcterms:modified xsi:type="dcterms:W3CDTF">2022-06-28T12:55:55Z</dcterms:modified>
</cp:coreProperties>
</file>