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5" r:id="rId4"/>
    <p:sldId id="277" r:id="rId5"/>
    <p:sldId id="280" r:id="rId6"/>
    <p:sldId id="278" r:id="rId7"/>
    <p:sldId id="279" r:id="rId8"/>
    <p:sldId id="283" r:id="rId9"/>
    <p:sldId id="284" r:id="rId10"/>
    <p:sldId id="282" r:id="rId11"/>
    <p:sldId id="285" r:id="rId12"/>
    <p:sldId id="287" r:id="rId13"/>
    <p:sldId id="286" r:id="rId14"/>
    <p:sldId id="288" r:id="rId15"/>
    <p:sldId id="289" r:id="rId16"/>
    <p:sldId id="290" r:id="rId17"/>
    <p:sldId id="291" r:id="rId18"/>
    <p:sldId id="29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9B3FC5-9095-462B-8F2A-FE0C3BFCAC7C}" v="1311" dt="2022-05-16T21:24:57.8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274"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0AEBBC-E51D-44BE-AEDE-2E3FEC94421C}"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8095CCF6-3575-4184-8935-BFCF338D7A81}">
      <dgm:prSet/>
      <dgm:spPr/>
      <dgm:t>
        <a:bodyPr/>
        <a:lstStyle/>
        <a:p>
          <a:r>
            <a:rPr lang="en-US" dirty="0"/>
            <a:t>Participants :</a:t>
          </a:r>
        </a:p>
      </dgm:t>
    </dgm:pt>
    <dgm:pt modelId="{E130348A-4C2F-414B-BBCF-D803D97359F2}" type="parTrans" cxnId="{34F590C0-8C13-4771-B250-2D0ACE932A03}">
      <dgm:prSet/>
      <dgm:spPr/>
      <dgm:t>
        <a:bodyPr/>
        <a:lstStyle/>
        <a:p>
          <a:endParaRPr lang="en-US"/>
        </a:p>
      </dgm:t>
    </dgm:pt>
    <dgm:pt modelId="{78EA5DF2-EE4A-4DB6-9821-A86BEAE84FE1}" type="sibTrans" cxnId="{34F590C0-8C13-4771-B250-2D0ACE932A03}">
      <dgm:prSet/>
      <dgm:spPr/>
      <dgm:t>
        <a:bodyPr/>
        <a:lstStyle/>
        <a:p>
          <a:endParaRPr lang="en-US"/>
        </a:p>
      </dgm:t>
    </dgm:pt>
    <dgm:pt modelId="{1F0276C3-756B-454E-A0CD-8AD48690F4C2}">
      <dgm:prSet/>
      <dgm:spPr/>
      <dgm:t>
        <a:bodyPr/>
        <a:lstStyle/>
        <a:p>
          <a:pPr rtl="0"/>
          <a:r>
            <a:rPr lang="en-US" dirty="0"/>
            <a:t>Samia Batool</a:t>
          </a:r>
          <a:r>
            <a:rPr lang="en-US" dirty="0">
              <a:latin typeface="Arial"/>
            </a:rPr>
            <a:t> </a:t>
          </a:r>
          <a:r>
            <a:rPr lang="en-US" dirty="0"/>
            <a:t> (7)</a:t>
          </a:r>
        </a:p>
      </dgm:t>
    </dgm:pt>
    <dgm:pt modelId="{F6BE5BD2-98AA-44B7-852F-B9F9D5F91530}" type="parTrans" cxnId="{209EEE9E-E2CB-4C12-8557-761DE196A69A}">
      <dgm:prSet/>
      <dgm:spPr/>
      <dgm:t>
        <a:bodyPr/>
        <a:lstStyle/>
        <a:p>
          <a:endParaRPr lang="en-US"/>
        </a:p>
      </dgm:t>
    </dgm:pt>
    <dgm:pt modelId="{33FF4055-E9CF-4DF1-B6E7-84B13B9FE1F3}" type="sibTrans" cxnId="{209EEE9E-E2CB-4C12-8557-761DE196A69A}">
      <dgm:prSet/>
      <dgm:spPr/>
      <dgm:t>
        <a:bodyPr/>
        <a:lstStyle/>
        <a:p>
          <a:endParaRPr lang="en-US"/>
        </a:p>
      </dgm:t>
    </dgm:pt>
    <dgm:pt modelId="{84712ECE-86A1-40FD-8ED1-71D1ED087110}">
      <dgm:prSet/>
      <dgm:spPr/>
      <dgm:t>
        <a:bodyPr/>
        <a:lstStyle/>
        <a:p>
          <a:pPr rtl="0"/>
          <a:r>
            <a:rPr lang="en-US" dirty="0"/>
            <a:t>Hira Abrar</a:t>
          </a:r>
          <a:r>
            <a:rPr lang="en-US" dirty="0">
              <a:latin typeface="Arial"/>
            </a:rPr>
            <a:t> </a:t>
          </a:r>
          <a:r>
            <a:rPr lang="en-US" dirty="0"/>
            <a:t> (11)</a:t>
          </a:r>
          <a:r>
            <a:rPr lang="en-US" dirty="0">
              <a:latin typeface="Arial"/>
            </a:rPr>
            <a:t> </a:t>
          </a:r>
          <a:endParaRPr lang="en-US" dirty="0"/>
        </a:p>
      </dgm:t>
    </dgm:pt>
    <dgm:pt modelId="{EC9D56DC-892F-45DD-9628-8E8F99D3D066}" type="parTrans" cxnId="{A3D559EF-3876-46E0-B28A-12D98CEFCAEC}">
      <dgm:prSet/>
      <dgm:spPr/>
      <dgm:t>
        <a:bodyPr/>
        <a:lstStyle/>
        <a:p>
          <a:endParaRPr lang="en-US"/>
        </a:p>
      </dgm:t>
    </dgm:pt>
    <dgm:pt modelId="{0937FCF5-AECE-4FF0-89C8-FFBA98181066}" type="sibTrans" cxnId="{A3D559EF-3876-46E0-B28A-12D98CEFCAEC}">
      <dgm:prSet/>
      <dgm:spPr/>
      <dgm:t>
        <a:bodyPr/>
        <a:lstStyle/>
        <a:p>
          <a:endParaRPr lang="en-US"/>
        </a:p>
      </dgm:t>
    </dgm:pt>
    <dgm:pt modelId="{96EB2D4F-D30F-4A66-A638-76F2467256EE}">
      <dgm:prSet/>
      <dgm:spPr/>
      <dgm:t>
        <a:bodyPr/>
        <a:lstStyle/>
        <a:p>
          <a:pPr rtl="0"/>
          <a:r>
            <a:rPr lang="en-US" dirty="0"/>
            <a:t>Kainat Rauf</a:t>
          </a:r>
          <a:r>
            <a:rPr lang="en-US" dirty="0">
              <a:latin typeface="Arial"/>
            </a:rPr>
            <a:t> </a:t>
          </a:r>
          <a:r>
            <a:rPr lang="en-US" dirty="0"/>
            <a:t> (23)</a:t>
          </a:r>
        </a:p>
      </dgm:t>
    </dgm:pt>
    <dgm:pt modelId="{F44C431C-6637-427F-82A5-FFEA9F47AEA7}" type="parTrans" cxnId="{67586CDB-A725-4D48-95EF-D9EAAEA2D2BB}">
      <dgm:prSet/>
      <dgm:spPr/>
      <dgm:t>
        <a:bodyPr/>
        <a:lstStyle/>
        <a:p>
          <a:endParaRPr lang="en-US"/>
        </a:p>
      </dgm:t>
    </dgm:pt>
    <dgm:pt modelId="{CCEFFD18-8668-4E24-9946-E83E156F3F68}" type="sibTrans" cxnId="{67586CDB-A725-4D48-95EF-D9EAAEA2D2BB}">
      <dgm:prSet/>
      <dgm:spPr/>
      <dgm:t>
        <a:bodyPr/>
        <a:lstStyle/>
        <a:p>
          <a:endParaRPr lang="en-US"/>
        </a:p>
      </dgm:t>
    </dgm:pt>
    <dgm:pt modelId="{DFF3D1BF-0EF3-4A0A-955E-43847B26EA87}">
      <dgm:prSet/>
      <dgm:spPr/>
      <dgm:t>
        <a:bodyPr/>
        <a:lstStyle/>
        <a:p>
          <a:pPr rtl="0"/>
          <a:r>
            <a:rPr lang="en-US" dirty="0"/>
            <a:t>Ayesha Fayyaz</a:t>
          </a:r>
          <a:r>
            <a:rPr lang="en-US" dirty="0">
              <a:latin typeface="Arial"/>
            </a:rPr>
            <a:t> </a:t>
          </a:r>
          <a:r>
            <a:rPr lang="en-US" dirty="0"/>
            <a:t> (10)</a:t>
          </a:r>
        </a:p>
      </dgm:t>
    </dgm:pt>
    <dgm:pt modelId="{B8DC81BB-40DF-457C-B1C2-29A88D0E9029}" type="parTrans" cxnId="{8D028543-8FA2-4683-BCBD-2C0416E73DAA}">
      <dgm:prSet/>
      <dgm:spPr/>
      <dgm:t>
        <a:bodyPr/>
        <a:lstStyle/>
        <a:p>
          <a:endParaRPr lang="en-US"/>
        </a:p>
      </dgm:t>
    </dgm:pt>
    <dgm:pt modelId="{90306672-4EF1-4427-AABD-5A8FF0986870}" type="sibTrans" cxnId="{8D028543-8FA2-4683-BCBD-2C0416E73DAA}">
      <dgm:prSet/>
      <dgm:spPr/>
      <dgm:t>
        <a:bodyPr/>
        <a:lstStyle/>
        <a:p>
          <a:endParaRPr lang="en-US"/>
        </a:p>
      </dgm:t>
    </dgm:pt>
    <dgm:pt modelId="{9360CBFD-16E1-482F-96A2-783EC799E7C4}">
      <dgm:prSet/>
      <dgm:spPr/>
      <dgm:t>
        <a:bodyPr/>
        <a:lstStyle/>
        <a:p>
          <a:pPr rtl="0"/>
          <a:r>
            <a:rPr lang="en-US" dirty="0"/>
            <a:t>Sidra Mehmood</a:t>
          </a:r>
          <a:r>
            <a:rPr lang="en-US" dirty="0">
              <a:latin typeface="Arial"/>
            </a:rPr>
            <a:t> </a:t>
          </a:r>
          <a:r>
            <a:rPr lang="en-US" dirty="0"/>
            <a:t> (14)</a:t>
          </a:r>
        </a:p>
      </dgm:t>
    </dgm:pt>
    <dgm:pt modelId="{CCC77D25-C6E6-40CD-B6D9-7AAE67F2E4C9}" type="parTrans" cxnId="{AD800E03-A26F-4215-ABB1-F99647AA664B}">
      <dgm:prSet/>
      <dgm:spPr/>
      <dgm:t>
        <a:bodyPr/>
        <a:lstStyle/>
        <a:p>
          <a:endParaRPr lang="en-US"/>
        </a:p>
      </dgm:t>
    </dgm:pt>
    <dgm:pt modelId="{4D1D0F8A-2BBD-44AB-BFD0-7D6558AEC99D}" type="sibTrans" cxnId="{AD800E03-A26F-4215-ABB1-F99647AA664B}">
      <dgm:prSet/>
      <dgm:spPr/>
      <dgm:t>
        <a:bodyPr/>
        <a:lstStyle/>
        <a:p>
          <a:endParaRPr lang="en-US"/>
        </a:p>
      </dgm:t>
    </dgm:pt>
    <dgm:pt modelId="{0702A7E9-F1EA-41F7-95EE-66528246DDA2}">
      <dgm:prSet/>
      <dgm:spPr/>
      <dgm:t>
        <a:bodyPr/>
        <a:lstStyle/>
        <a:p>
          <a:pPr rtl="0"/>
          <a:r>
            <a:rPr lang="en-US" dirty="0"/>
            <a:t>Saima Ashraf</a:t>
          </a:r>
          <a:r>
            <a:rPr lang="en-US" dirty="0">
              <a:latin typeface="Arial"/>
            </a:rPr>
            <a:t> </a:t>
          </a:r>
          <a:r>
            <a:rPr lang="en-US" dirty="0"/>
            <a:t> (28)</a:t>
          </a:r>
        </a:p>
      </dgm:t>
    </dgm:pt>
    <dgm:pt modelId="{CD83AA34-2CBC-47AF-AAFD-41ED6156AABF}" type="parTrans" cxnId="{7DF1E050-C2DE-4E2D-838C-CC0F11B1E8F2}">
      <dgm:prSet/>
      <dgm:spPr/>
      <dgm:t>
        <a:bodyPr/>
        <a:lstStyle/>
        <a:p>
          <a:endParaRPr lang="en-US"/>
        </a:p>
      </dgm:t>
    </dgm:pt>
    <dgm:pt modelId="{4A1DC887-A937-4719-BCFD-53255CF64FC1}" type="sibTrans" cxnId="{7DF1E050-C2DE-4E2D-838C-CC0F11B1E8F2}">
      <dgm:prSet/>
      <dgm:spPr/>
      <dgm:t>
        <a:bodyPr/>
        <a:lstStyle/>
        <a:p>
          <a:endParaRPr lang="en-US"/>
        </a:p>
      </dgm:t>
    </dgm:pt>
    <dgm:pt modelId="{1D003F0C-1B9A-4B54-A44B-30E1A9F0EDFA}" type="pres">
      <dgm:prSet presAssocID="{B00AEBBC-E51D-44BE-AEDE-2E3FEC94421C}" presName="vert0" presStyleCnt="0">
        <dgm:presLayoutVars>
          <dgm:dir/>
          <dgm:animOne val="branch"/>
          <dgm:animLvl val="lvl"/>
        </dgm:presLayoutVars>
      </dgm:prSet>
      <dgm:spPr/>
    </dgm:pt>
    <dgm:pt modelId="{17E29EE9-2834-4A2F-9B1F-08659AC4D06B}" type="pres">
      <dgm:prSet presAssocID="{8095CCF6-3575-4184-8935-BFCF338D7A81}" presName="thickLine" presStyleLbl="alignNode1" presStyleIdx="0" presStyleCnt="7"/>
      <dgm:spPr/>
    </dgm:pt>
    <dgm:pt modelId="{2BF16940-5DE0-4452-AC8C-8E88EF77FFAD}" type="pres">
      <dgm:prSet presAssocID="{8095CCF6-3575-4184-8935-BFCF338D7A81}" presName="horz1" presStyleCnt="0"/>
      <dgm:spPr/>
    </dgm:pt>
    <dgm:pt modelId="{449820C3-E796-4228-BD2A-85D98D1589A7}" type="pres">
      <dgm:prSet presAssocID="{8095CCF6-3575-4184-8935-BFCF338D7A81}" presName="tx1" presStyleLbl="revTx" presStyleIdx="0" presStyleCnt="7"/>
      <dgm:spPr/>
    </dgm:pt>
    <dgm:pt modelId="{C6B5ABAF-B428-451E-AD9F-C24825288F58}" type="pres">
      <dgm:prSet presAssocID="{8095CCF6-3575-4184-8935-BFCF338D7A81}" presName="vert1" presStyleCnt="0"/>
      <dgm:spPr/>
    </dgm:pt>
    <dgm:pt modelId="{E5C16466-6AAB-480A-A02D-C1E6380DF1E4}" type="pres">
      <dgm:prSet presAssocID="{1F0276C3-756B-454E-A0CD-8AD48690F4C2}" presName="thickLine" presStyleLbl="alignNode1" presStyleIdx="1" presStyleCnt="7"/>
      <dgm:spPr/>
    </dgm:pt>
    <dgm:pt modelId="{C3A51EB6-B18B-4CBF-9078-0B59E38784F5}" type="pres">
      <dgm:prSet presAssocID="{1F0276C3-756B-454E-A0CD-8AD48690F4C2}" presName="horz1" presStyleCnt="0"/>
      <dgm:spPr/>
    </dgm:pt>
    <dgm:pt modelId="{BE9533B0-60F0-484D-83C0-2A03D3BD1FA7}" type="pres">
      <dgm:prSet presAssocID="{1F0276C3-756B-454E-A0CD-8AD48690F4C2}" presName="tx1" presStyleLbl="revTx" presStyleIdx="1" presStyleCnt="7"/>
      <dgm:spPr/>
    </dgm:pt>
    <dgm:pt modelId="{5E731D6E-5FB3-4730-98FE-79A3B9368154}" type="pres">
      <dgm:prSet presAssocID="{1F0276C3-756B-454E-A0CD-8AD48690F4C2}" presName="vert1" presStyleCnt="0"/>
      <dgm:spPr/>
    </dgm:pt>
    <dgm:pt modelId="{896B7111-88E6-485A-9F0D-5D4A86C3DA3D}" type="pres">
      <dgm:prSet presAssocID="{84712ECE-86A1-40FD-8ED1-71D1ED087110}" presName="thickLine" presStyleLbl="alignNode1" presStyleIdx="2" presStyleCnt="7"/>
      <dgm:spPr/>
    </dgm:pt>
    <dgm:pt modelId="{43DEF581-067F-4E98-A853-2E97336D62CA}" type="pres">
      <dgm:prSet presAssocID="{84712ECE-86A1-40FD-8ED1-71D1ED087110}" presName="horz1" presStyleCnt="0"/>
      <dgm:spPr/>
    </dgm:pt>
    <dgm:pt modelId="{1FAD3CFD-A349-4601-9C90-6B13B82FA97C}" type="pres">
      <dgm:prSet presAssocID="{84712ECE-86A1-40FD-8ED1-71D1ED087110}" presName="tx1" presStyleLbl="revTx" presStyleIdx="2" presStyleCnt="7"/>
      <dgm:spPr/>
    </dgm:pt>
    <dgm:pt modelId="{6AE82BC7-7A6C-4E10-B2B2-F44606CAA66B}" type="pres">
      <dgm:prSet presAssocID="{84712ECE-86A1-40FD-8ED1-71D1ED087110}" presName="vert1" presStyleCnt="0"/>
      <dgm:spPr/>
    </dgm:pt>
    <dgm:pt modelId="{BA9066A6-11F6-4EDF-A6FE-2031D7756DE5}" type="pres">
      <dgm:prSet presAssocID="{96EB2D4F-D30F-4A66-A638-76F2467256EE}" presName="thickLine" presStyleLbl="alignNode1" presStyleIdx="3" presStyleCnt="7"/>
      <dgm:spPr/>
    </dgm:pt>
    <dgm:pt modelId="{CE5D33F4-7563-4EE5-98B6-606E2A61CF42}" type="pres">
      <dgm:prSet presAssocID="{96EB2D4F-D30F-4A66-A638-76F2467256EE}" presName="horz1" presStyleCnt="0"/>
      <dgm:spPr/>
    </dgm:pt>
    <dgm:pt modelId="{9154AF95-CAAF-4946-BBA2-3F46B174AC5E}" type="pres">
      <dgm:prSet presAssocID="{96EB2D4F-D30F-4A66-A638-76F2467256EE}" presName="tx1" presStyleLbl="revTx" presStyleIdx="3" presStyleCnt="7"/>
      <dgm:spPr/>
    </dgm:pt>
    <dgm:pt modelId="{D0D3BFE7-22F5-46FE-B2F0-CBFA172AB0DC}" type="pres">
      <dgm:prSet presAssocID="{96EB2D4F-D30F-4A66-A638-76F2467256EE}" presName="vert1" presStyleCnt="0"/>
      <dgm:spPr/>
    </dgm:pt>
    <dgm:pt modelId="{4811FCC5-D26C-47A5-9007-C20B021DFA47}" type="pres">
      <dgm:prSet presAssocID="{DFF3D1BF-0EF3-4A0A-955E-43847B26EA87}" presName="thickLine" presStyleLbl="alignNode1" presStyleIdx="4" presStyleCnt="7"/>
      <dgm:spPr/>
    </dgm:pt>
    <dgm:pt modelId="{55FABDF3-EF5C-4D66-B0D0-9F381252AB40}" type="pres">
      <dgm:prSet presAssocID="{DFF3D1BF-0EF3-4A0A-955E-43847B26EA87}" presName="horz1" presStyleCnt="0"/>
      <dgm:spPr/>
    </dgm:pt>
    <dgm:pt modelId="{3643EBB9-89E9-4BC3-B0AC-7DC0BE38A871}" type="pres">
      <dgm:prSet presAssocID="{DFF3D1BF-0EF3-4A0A-955E-43847B26EA87}" presName="tx1" presStyleLbl="revTx" presStyleIdx="4" presStyleCnt="7"/>
      <dgm:spPr/>
    </dgm:pt>
    <dgm:pt modelId="{EFD59FAF-A428-47F7-99A6-323D5D0F9EA0}" type="pres">
      <dgm:prSet presAssocID="{DFF3D1BF-0EF3-4A0A-955E-43847B26EA87}" presName="vert1" presStyleCnt="0"/>
      <dgm:spPr/>
    </dgm:pt>
    <dgm:pt modelId="{697E9F08-561E-48EF-9FD9-17832A110E16}" type="pres">
      <dgm:prSet presAssocID="{9360CBFD-16E1-482F-96A2-783EC799E7C4}" presName="thickLine" presStyleLbl="alignNode1" presStyleIdx="5" presStyleCnt="7"/>
      <dgm:spPr/>
    </dgm:pt>
    <dgm:pt modelId="{45B4A43E-31E1-4AE1-B58B-15CDEB2D4CE4}" type="pres">
      <dgm:prSet presAssocID="{9360CBFD-16E1-482F-96A2-783EC799E7C4}" presName="horz1" presStyleCnt="0"/>
      <dgm:spPr/>
    </dgm:pt>
    <dgm:pt modelId="{5E36914D-F4C4-44C1-80D9-F7B11660500D}" type="pres">
      <dgm:prSet presAssocID="{9360CBFD-16E1-482F-96A2-783EC799E7C4}" presName="tx1" presStyleLbl="revTx" presStyleIdx="5" presStyleCnt="7"/>
      <dgm:spPr/>
    </dgm:pt>
    <dgm:pt modelId="{6C028245-FC83-4EAC-B08B-F5AFAAB9B5A2}" type="pres">
      <dgm:prSet presAssocID="{9360CBFD-16E1-482F-96A2-783EC799E7C4}" presName="vert1" presStyleCnt="0"/>
      <dgm:spPr/>
    </dgm:pt>
    <dgm:pt modelId="{6F8FB55C-5297-4B97-B9F5-F6156AD0E5B0}" type="pres">
      <dgm:prSet presAssocID="{0702A7E9-F1EA-41F7-95EE-66528246DDA2}" presName="thickLine" presStyleLbl="alignNode1" presStyleIdx="6" presStyleCnt="7"/>
      <dgm:spPr/>
    </dgm:pt>
    <dgm:pt modelId="{07A9C3E3-CC2F-4186-A019-21E44BEC0EF0}" type="pres">
      <dgm:prSet presAssocID="{0702A7E9-F1EA-41F7-95EE-66528246DDA2}" presName="horz1" presStyleCnt="0"/>
      <dgm:spPr/>
    </dgm:pt>
    <dgm:pt modelId="{B4A26673-3885-47D9-A8E8-3216150DA3D0}" type="pres">
      <dgm:prSet presAssocID="{0702A7E9-F1EA-41F7-95EE-66528246DDA2}" presName="tx1" presStyleLbl="revTx" presStyleIdx="6" presStyleCnt="7"/>
      <dgm:spPr/>
    </dgm:pt>
    <dgm:pt modelId="{8AF6F084-E865-4235-88B1-74A5FE1A0EBA}" type="pres">
      <dgm:prSet presAssocID="{0702A7E9-F1EA-41F7-95EE-66528246DDA2}" presName="vert1" presStyleCnt="0"/>
      <dgm:spPr/>
    </dgm:pt>
  </dgm:ptLst>
  <dgm:cxnLst>
    <dgm:cxn modelId="{AD800E03-A26F-4215-ABB1-F99647AA664B}" srcId="{B00AEBBC-E51D-44BE-AEDE-2E3FEC94421C}" destId="{9360CBFD-16E1-482F-96A2-783EC799E7C4}" srcOrd="5" destOrd="0" parTransId="{CCC77D25-C6E6-40CD-B6D9-7AAE67F2E4C9}" sibTransId="{4D1D0F8A-2BBD-44AB-BFD0-7D6558AEC99D}"/>
    <dgm:cxn modelId="{CB458E5B-4959-4520-815F-1A311A822103}" type="presOf" srcId="{B00AEBBC-E51D-44BE-AEDE-2E3FEC94421C}" destId="{1D003F0C-1B9A-4B54-A44B-30E1A9F0EDFA}" srcOrd="0" destOrd="0" presId="urn:microsoft.com/office/officeart/2008/layout/LinedList"/>
    <dgm:cxn modelId="{8D028543-8FA2-4683-BCBD-2C0416E73DAA}" srcId="{B00AEBBC-E51D-44BE-AEDE-2E3FEC94421C}" destId="{DFF3D1BF-0EF3-4A0A-955E-43847B26EA87}" srcOrd="4" destOrd="0" parTransId="{B8DC81BB-40DF-457C-B1C2-29A88D0E9029}" sibTransId="{90306672-4EF1-4427-AABD-5A8FF0986870}"/>
    <dgm:cxn modelId="{B5D5D26B-5DA4-4502-8BD7-1C8261276354}" type="presOf" srcId="{96EB2D4F-D30F-4A66-A638-76F2467256EE}" destId="{9154AF95-CAAF-4946-BBA2-3F46B174AC5E}" srcOrd="0" destOrd="0" presId="urn:microsoft.com/office/officeart/2008/layout/LinedList"/>
    <dgm:cxn modelId="{7DF1E050-C2DE-4E2D-838C-CC0F11B1E8F2}" srcId="{B00AEBBC-E51D-44BE-AEDE-2E3FEC94421C}" destId="{0702A7E9-F1EA-41F7-95EE-66528246DDA2}" srcOrd="6" destOrd="0" parTransId="{CD83AA34-2CBC-47AF-AAFD-41ED6156AABF}" sibTransId="{4A1DC887-A937-4719-BCFD-53255CF64FC1}"/>
    <dgm:cxn modelId="{07DF739A-DF90-4BAA-8FA9-791EEEFE6355}" type="presOf" srcId="{8095CCF6-3575-4184-8935-BFCF338D7A81}" destId="{449820C3-E796-4228-BD2A-85D98D1589A7}" srcOrd="0" destOrd="0" presId="urn:microsoft.com/office/officeart/2008/layout/LinedList"/>
    <dgm:cxn modelId="{209EEE9E-E2CB-4C12-8557-761DE196A69A}" srcId="{B00AEBBC-E51D-44BE-AEDE-2E3FEC94421C}" destId="{1F0276C3-756B-454E-A0CD-8AD48690F4C2}" srcOrd="1" destOrd="0" parTransId="{F6BE5BD2-98AA-44B7-852F-B9F9D5F91530}" sibTransId="{33FF4055-E9CF-4DF1-B6E7-84B13B9FE1F3}"/>
    <dgm:cxn modelId="{7E60B2A1-062B-4141-BCD1-90173060A934}" type="presOf" srcId="{1F0276C3-756B-454E-A0CD-8AD48690F4C2}" destId="{BE9533B0-60F0-484D-83C0-2A03D3BD1FA7}" srcOrd="0" destOrd="0" presId="urn:microsoft.com/office/officeart/2008/layout/LinedList"/>
    <dgm:cxn modelId="{34F590C0-8C13-4771-B250-2D0ACE932A03}" srcId="{B00AEBBC-E51D-44BE-AEDE-2E3FEC94421C}" destId="{8095CCF6-3575-4184-8935-BFCF338D7A81}" srcOrd="0" destOrd="0" parTransId="{E130348A-4C2F-414B-BBCF-D803D97359F2}" sibTransId="{78EA5DF2-EE4A-4DB6-9821-A86BEAE84FE1}"/>
    <dgm:cxn modelId="{79A05DC7-A6F2-4FC8-80A2-D8DFBBB412AE}" type="presOf" srcId="{0702A7E9-F1EA-41F7-95EE-66528246DDA2}" destId="{B4A26673-3885-47D9-A8E8-3216150DA3D0}" srcOrd="0" destOrd="0" presId="urn:microsoft.com/office/officeart/2008/layout/LinedList"/>
    <dgm:cxn modelId="{67586CDB-A725-4D48-95EF-D9EAAEA2D2BB}" srcId="{B00AEBBC-E51D-44BE-AEDE-2E3FEC94421C}" destId="{96EB2D4F-D30F-4A66-A638-76F2467256EE}" srcOrd="3" destOrd="0" parTransId="{F44C431C-6637-427F-82A5-FFEA9F47AEA7}" sibTransId="{CCEFFD18-8668-4E24-9946-E83E156F3F68}"/>
    <dgm:cxn modelId="{A3D559EF-3876-46E0-B28A-12D98CEFCAEC}" srcId="{B00AEBBC-E51D-44BE-AEDE-2E3FEC94421C}" destId="{84712ECE-86A1-40FD-8ED1-71D1ED087110}" srcOrd="2" destOrd="0" parTransId="{EC9D56DC-892F-45DD-9628-8E8F99D3D066}" sibTransId="{0937FCF5-AECE-4FF0-89C8-FFBA98181066}"/>
    <dgm:cxn modelId="{8F3F67F0-6A21-439C-B13D-FCE5B6D9C798}" type="presOf" srcId="{9360CBFD-16E1-482F-96A2-783EC799E7C4}" destId="{5E36914D-F4C4-44C1-80D9-F7B11660500D}" srcOrd="0" destOrd="0" presId="urn:microsoft.com/office/officeart/2008/layout/LinedList"/>
    <dgm:cxn modelId="{8008ADF5-9ADC-4FC5-B352-176A48C6231B}" type="presOf" srcId="{DFF3D1BF-0EF3-4A0A-955E-43847B26EA87}" destId="{3643EBB9-89E9-4BC3-B0AC-7DC0BE38A871}" srcOrd="0" destOrd="0" presId="urn:microsoft.com/office/officeart/2008/layout/LinedList"/>
    <dgm:cxn modelId="{B12850F6-320C-4309-9D26-9FDD6C51C9B8}" type="presOf" srcId="{84712ECE-86A1-40FD-8ED1-71D1ED087110}" destId="{1FAD3CFD-A349-4601-9C90-6B13B82FA97C}" srcOrd="0" destOrd="0" presId="urn:microsoft.com/office/officeart/2008/layout/LinedList"/>
    <dgm:cxn modelId="{F973A7DC-D8AE-4157-9DCD-2FCABAF2333D}" type="presParOf" srcId="{1D003F0C-1B9A-4B54-A44B-30E1A9F0EDFA}" destId="{17E29EE9-2834-4A2F-9B1F-08659AC4D06B}" srcOrd="0" destOrd="0" presId="urn:microsoft.com/office/officeart/2008/layout/LinedList"/>
    <dgm:cxn modelId="{58F340BB-309D-4581-B5A5-8B21C7D3AFCB}" type="presParOf" srcId="{1D003F0C-1B9A-4B54-A44B-30E1A9F0EDFA}" destId="{2BF16940-5DE0-4452-AC8C-8E88EF77FFAD}" srcOrd="1" destOrd="0" presId="urn:microsoft.com/office/officeart/2008/layout/LinedList"/>
    <dgm:cxn modelId="{CFB8373F-2BE9-4219-A53C-4442A6286BF6}" type="presParOf" srcId="{2BF16940-5DE0-4452-AC8C-8E88EF77FFAD}" destId="{449820C3-E796-4228-BD2A-85D98D1589A7}" srcOrd="0" destOrd="0" presId="urn:microsoft.com/office/officeart/2008/layout/LinedList"/>
    <dgm:cxn modelId="{D135ED08-A1B0-4CE1-B8D1-067BA4020AB8}" type="presParOf" srcId="{2BF16940-5DE0-4452-AC8C-8E88EF77FFAD}" destId="{C6B5ABAF-B428-451E-AD9F-C24825288F58}" srcOrd="1" destOrd="0" presId="urn:microsoft.com/office/officeart/2008/layout/LinedList"/>
    <dgm:cxn modelId="{464A1CDE-E3B6-4E9C-B6A9-8CA89CE0726D}" type="presParOf" srcId="{1D003F0C-1B9A-4B54-A44B-30E1A9F0EDFA}" destId="{E5C16466-6AAB-480A-A02D-C1E6380DF1E4}" srcOrd="2" destOrd="0" presId="urn:microsoft.com/office/officeart/2008/layout/LinedList"/>
    <dgm:cxn modelId="{BFA877DA-7366-477C-A57F-E5933E14A8EE}" type="presParOf" srcId="{1D003F0C-1B9A-4B54-A44B-30E1A9F0EDFA}" destId="{C3A51EB6-B18B-4CBF-9078-0B59E38784F5}" srcOrd="3" destOrd="0" presId="urn:microsoft.com/office/officeart/2008/layout/LinedList"/>
    <dgm:cxn modelId="{F6C4132F-F8E2-4CB5-AEDB-795964CE732F}" type="presParOf" srcId="{C3A51EB6-B18B-4CBF-9078-0B59E38784F5}" destId="{BE9533B0-60F0-484D-83C0-2A03D3BD1FA7}" srcOrd="0" destOrd="0" presId="urn:microsoft.com/office/officeart/2008/layout/LinedList"/>
    <dgm:cxn modelId="{23BC1D7C-5CDC-4F4B-BA45-978158123419}" type="presParOf" srcId="{C3A51EB6-B18B-4CBF-9078-0B59E38784F5}" destId="{5E731D6E-5FB3-4730-98FE-79A3B9368154}" srcOrd="1" destOrd="0" presId="urn:microsoft.com/office/officeart/2008/layout/LinedList"/>
    <dgm:cxn modelId="{17BFEFFF-7F97-4A7B-AD25-544856C3C530}" type="presParOf" srcId="{1D003F0C-1B9A-4B54-A44B-30E1A9F0EDFA}" destId="{896B7111-88E6-485A-9F0D-5D4A86C3DA3D}" srcOrd="4" destOrd="0" presId="urn:microsoft.com/office/officeart/2008/layout/LinedList"/>
    <dgm:cxn modelId="{02861C04-95C3-4FDD-90E3-D42686D746AB}" type="presParOf" srcId="{1D003F0C-1B9A-4B54-A44B-30E1A9F0EDFA}" destId="{43DEF581-067F-4E98-A853-2E97336D62CA}" srcOrd="5" destOrd="0" presId="urn:microsoft.com/office/officeart/2008/layout/LinedList"/>
    <dgm:cxn modelId="{21F076DB-9438-424C-9817-B1B4C4BC0BA0}" type="presParOf" srcId="{43DEF581-067F-4E98-A853-2E97336D62CA}" destId="{1FAD3CFD-A349-4601-9C90-6B13B82FA97C}" srcOrd="0" destOrd="0" presId="urn:microsoft.com/office/officeart/2008/layout/LinedList"/>
    <dgm:cxn modelId="{C3FBE0BA-561A-4520-93B0-1A7030EF1D06}" type="presParOf" srcId="{43DEF581-067F-4E98-A853-2E97336D62CA}" destId="{6AE82BC7-7A6C-4E10-B2B2-F44606CAA66B}" srcOrd="1" destOrd="0" presId="urn:microsoft.com/office/officeart/2008/layout/LinedList"/>
    <dgm:cxn modelId="{59504882-5737-445A-B778-FB849E9D5D56}" type="presParOf" srcId="{1D003F0C-1B9A-4B54-A44B-30E1A9F0EDFA}" destId="{BA9066A6-11F6-4EDF-A6FE-2031D7756DE5}" srcOrd="6" destOrd="0" presId="urn:microsoft.com/office/officeart/2008/layout/LinedList"/>
    <dgm:cxn modelId="{61C93B0C-24C9-444E-AA01-2EC784B40C18}" type="presParOf" srcId="{1D003F0C-1B9A-4B54-A44B-30E1A9F0EDFA}" destId="{CE5D33F4-7563-4EE5-98B6-606E2A61CF42}" srcOrd="7" destOrd="0" presId="urn:microsoft.com/office/officeart/2008/layout/LinedList"/>
    <dgm:cxn modelId="{EEC8E6FC-2A71-4F27-9538-7A0AFB5787FA}" type="presParOf" srcId="{CE5D33F4-7563-4EE5-98B6-606E2A61CF42}" destId="{9154AF95-CAAF-4946-BBA2-3F46B174AC5E}" srcOrd="0" destOrd="0" presId="urn:microsoft.com/office/officeart/2008/layout/LinedList"/>
    <dgm:cxn modelId="{4ED7D6B2-21E9-45AB-AB70-6C6043A99647}" type="presParOf" srcId="{CE5D33F4-7563-4EE5-98B6-606E2A61CF42}" destId="{D0D3BFE7-22F5-46FE-B2F0-CBFA172AB0DC}" srcOrd="1" destOrd="0" presId="urn:microsoft.com/office/officeart/2008/layout/LinedList"/>
    <dgm:cxn modelId="{C2EE0B45-5BAA-44A1-8A21-59A08C8D2920}" type="presParOf" srcId="{1D003F0C-1B9A-4B54-A44B-30E1A9F0EDFA}" destId="{4811FCC5-D26C-47A5-9007-C20B021DFA47}" srcOrd="8" destOrd="0" presId="urn:microsoft.com/office/officeart/2008/layout/LinedList"/>
    <dgm:cxn modelId="{908FA35C-9918-4E1A-BF3B-AAFE96472265}" type="presParOf" srcId="{1D003F0C-1B9A-4B54-A44B-30E1A9F0EDFA}" destId="{55FABDF3-EF5C-4D66-B0D0-9F381252AB40}" srcOrd="9" destOrd="0" presId="urn:microsoft.com/office/officeart/2008/layout/LinedList"/>
    <dgm:cxn modelId="{588C4D13-30BB-4562-BA83-3EBE7149D2C8}" type="presParOf" srcId="{55FABDF3-EF5C-4D66-B0D0-9F381252AB40}" destId="{3643EBB9-89E9-4BC3-B0AC-7DC0BE38A871}" srcOrd="0" destOrd="0" presId="urn:microsoft.com/office/officeart/2008/layout/LinedList"/>
    <dgm:cxn modelId="{405AE625-7622-4927-885D-D2EA2C52B356}" type="presParOf" srcId="{55FABDF3-EF5C-4D66-B0D0-9F381252AB40}" destId="{EFD59FAF-A428-47F7-99A6-323D5D0F9EA0}" srcOrd="1" destOrd="0" presId="urn:microsoft.com/office/officeart/2008/layout/LinedList"/>
    <dgm:cxn modelId="{CAAAFE2F-79AF-424B-833F-1D34A0984401}" type="presParOf" srcId="{1D003F0C-1B9A-4B54-A44B-30E1A9F0EDFA}" destId="{697E9F08-561E-48EF-9FD9-17832A110E16}" srcOrd="10" destOrd="0" presId="urn:microsoft.com/office/officeart/2008/layout/LinedList"/>
    <dgm:cxn modelId="{AE9FB32B-134E-4F35-B585-59C5A48842B3}" type="presParOf" srcId="{1D003F0C-1B9A-4B54-A44B-30E1A9F0EDFA}" destId="{45B4A43E-31E1-4AE1-B58B-15CDEB2D4CE4}" srcOrd="11" destOrd="0" presId="urn:microsoft.com/office/officeart/2008/layout/LinedList"/>
    <dgm:cxn modelId="{C7D56480-C97B-42B2-B62D-3E21ED7643CE}" type="presParOf" srcId="{45B4A43E-31E1-4AE1-B58B-15CDEB2D4CE4}" destId="{5E36914D-F4C4-44C1-80D9-F7B11660500D}" srcOrd="0" destOrd="0" presId="urn:microsoft.com/office/officeart/2008/layout/LinedList"/>
    <dgm:cxn modelId="{C67B8A0D-61F2-417C-A830-812CC7CB7049}" type="presParOf" srcId="{45B4A43E-31E1-4AE1-B58B-15CDEB2D4CE4}" destId="{6C028245-FC83-4EAC-B08B-F5AFAAB9B5A2}" srcOrd="1" destOrd="0" presId="urn:microsoft.com/office/officeart/2008/layout/LinedList"/>
    <dgm:cxn modelId="{097DA329-5699-4174-AD06-5066B43304CD}" type="presParOf" srcId="{1D003F0C-1B9A-4B54-A44B-30E1A9F0EDFA}" destId="{6F8FB55C-5297-4B97-B9F5-F6156AD0E5B0}" srcOrd="12" destOrd="0" presId="urn:microsoft.com/office/officeart/2008/layout/LinedList"/>
    <dgm:cxn modelId="{8E002630-19E0-4507-924F-4CFC5D5AA502}" type="presParOf" srcId="{1D003F0C-1B9A-4B54-A44B-30E1A9F0EDFA}" destId="{07A9C3E3-CC2F-4186-A019-21E44BEC0EF0}" srcOrd="13" destOrd="0" presId="urn:microsoft.com/office/officeart/2008/layout/LinedList"/>
    <dgm:cxn modelId="{0F286B9E-833B-4A3F-899F-8BE06849AD3A}" type="presParOf" srcId="{07A9C3E3-CC2F-4186-A019-21E44BEC0EF0}" destId="{B4A26673-3885-47D9-A8E8-3216150DA3D0}" srcOrd="0" destOrd="0" presId="urn:microsoft.com/office/officeart/2008/layout/LinedList"/>
    <dgm:cxn modelId="{6FF5B244-4CDA-4221-B66F-E91AA56CF951}" type="presParOf" srcId="{07A9C3E3-CC2F-4186-A019-21E44BEC0EF0}" destId="{8AF6F084-E865-4235-88B1-74A5FE1A0EB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E29EE9-2834-4A2F-9B1F-08659AC4D06B}">
      <dsp:nvSpPr>
        <dsp:cNvPr id="0" name=""/>
        <dsp:cNvSpPr/>
      </dsp:nvSpPr>
      <dsp:spPr>
        <a:xfrm>
          <a:off x="0" y="460"/>
          <a:ext cx="4965379"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49820C3-E796-4228-BD2A-85D98D1589A7}">
      <dsp:nvSpPr>
        <dsp:cNvPr id="0" name=""/>
        <dsp:cNvSpPr/>
      </dsp:nvSpPr>
      <dsp:spPr>
        <a:xfrm>
          <a:off x="0" y="460"/>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dirty="0"/>
            <a:t>Participants :</a:t>
          </a:r>
        </a:p>
      </dsp:txBody>
      <dsp:txXfrm>
        <a:off x="0" y="460"/>
        <a:ext cx="4965379" cy="538869"/>
      </dsp:txXfrm>
    </dsp:sp>
    <dsp:sp modelId="{E5C16466-6AAB-480A-A02D-C1E6380DF1E4}">
      <dsp:nvSpPr>
        <dsp:cNvPr id="0" name=""/>
        <dsp:cNvSpPr/>
      </dsp:nvSpPr>
      <dsp:spPr>
        <a:xfrm>
          <a:off x="0" y="539330"/>
          <a:ext cx="4965379" cy="0"/>
        </a:xfrm>
        <a:prstGeom prst="line">
          <a:avLst/>
        </a:prstGeom>
        <a:gradFill rotWithShape="0">
          <a:gsLst>
            <a:gs pos="0">
              <a:schemeClr val="accent2">
                <a:hueOff val="780253"/>
                <a:satOff val="-973"/>
                <a:lumOff val="229"/>
                <a:alphaOff val="0"/>
                <a:shade val="51000"/>
                <a:satMod val="130000"/>
              </a:schemeClr>
            </a:gs>
            <a:gs pos="80000">
              <a:schemeClr val="accent2">
                <a:hueOff val="780253"/>
                <a:satOff val="-973"/>
                <a:lumOff val="229"/>
                <a:alphaOff val="0"/>
                <a:shade val="93000"/>
                <a:satMod val="130000"/>
              </a:schemeClr>
            </a:gs>
            <a:gs pos="100000">
              <a:schemeClr val="accent2">
                <a:hueOff val="780253"/>
                <a:satOff val="-973"/>
                <a:lumOff val="229"/>
                <a:alphaOff val="0"/>
                <a:shade val="94000"/>
                <a:satMod val="135000"/>
              </a:schemeClr>
            </a:gs>
          </a:gsLst>
          <a:lin ang="16200000" scaled="0"/>
        </a:gradFill>
        <a:ln w="9525" cap="flat" cmpd="sng" algn="ctr">
          <a:solidFill>
            <a:schemeClr val="accent2">
              <a:hueOff val="780253"/>
              <a:satOff val="-973"/>
              <a:lumOff val="229"/>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E9533B0-60F0-484D-83C0-2A03D3BD1FA7}">
      <dsp:nvSpPr>
        <dsp:cNvPr id="0" name=""/>
        <dsp:cNvSpPr/>
      </dsp:nvSpPr>
      <dsp:spPr>
        <a:xfrm>
          <a:off x="0" y="539330"/>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Samia Batool</a:t>
          </a:r>
          <a:r>
            <a:rPr lang="en-US" sz="2600" kern="1200" dirty="0">
              <a:latin typeface="Arial"/>
            </a:rPr>
            <a:t> </a:t>
          </a:r>
          <a:r>
            <a:rPr lang="en-US" sz="2600" kern="1200" dirty="0"/>
            <a:t> (7)</a:t>
          </a:r>
        </a:p>
      </dsp:txBody>
      <dsp:txXfrm>
        <a:off x="0" y="539330"/>
        <a:ext cx="4965379" cy="538869"/>
      </dsp:txXfrm>
    </dsp:sp>
    <dsp:sp modelId="{896B7111-88E6-485A-9F0D-5D4A86C3DA3D}">
      <dsp:nvSpPr>
        <dsp:cNvPr id="0" name=""/>
        <dsp:cNvSpPr/>
      </dsp:nvSpPr>
      <dsp:spPr>
        <a:xfrm>
          <a:off x="0" y="1078200"/>
          <a:ext cx="4965379" cy="0"/>
        </a:xfrm>
        <a:prstGeom prst="line">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w="9525" cap="flat" cmpd="sng" algn="ctr">
          <a:solidFill>
            <a:schemeClr val="accent2">
              <a:hueOff val="1560506"/>
              <a:satOff val="-1946"/>
              <a:lumOff val="45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FAD3CFD-A349-4601-9C90-6B13B82FA97C}">
      <dsp:nvSpPr>
        <dsp:cNvPr id="0" name=""/>
        <dsp:cNvSpPr/>
      </dsp:nvSpPr>
      <dsp:spPr>
        <a:xfrm>
          <a:off x="0" y="1078200"/>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Hira Abrar</a:t>
          </a:r>
          <a:r>
            <a:rPr lang="en-US" sz="2600" kern="1200" dirty="0">
              <a:latin typeface="Arial"/>
            </a:rPr>
            <a:t> </a:t>
          </a:r>
          <a:r>
            <a:rPr lang="en-US" sz="2600" kern="1200" dirty="0"/>
            <a:t> (11)</a:t>
          </a:r>
          <a:r>
            <a:rPr lang="en-US" sz="2600" kern="1200" dirty="0">
              <a:latin typeface="Arial"/>
            </a:rPr>
            <a:t> </a:t>
          </a:r>
          <a:endParaRPr lang="en-US" sz="2600" kern="1200" dirty="0"/>
        </a:p>
      </dsp:txBody>
      <dsp:txXfrm>
        <a:off x="0" y="1078200"/>
        <a:ext cx="4965379" cy="538869"/>
      </dsp:txXfrm>
    </dsp:sp>
    <dsp:sp modelId="{BA9066A6-11F6-4EDF-A6FE-2031D7756DE5}">
      <dsp:nvSpPr>
        <dsp:cNvPr id="0" name=""/>
        <dsp:cNvSpPr/>
      </dsp:nvSpPr>
      <dsp:spPr>
        <a:xfrm>
          <a:off x="0" y="1617070"/>
          <a:ext cx="4965379" cy="0"/>
        </a:xfrm>
        <a:prstGeom prst="line">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w="9525" cap="flat" cmpd="sng" algn="ctr">
          <a:solidFill>
            <a:schemeClr val="accent2">
              <a:hueOff val="2340759"/>
              <a:satOff val="-2919"/>
              <a:lumOff val="68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154AF95-CAAF-4946-BBA2-3F46B174AC5E}">
      <dsp:nvSpPr>
        <dsp:cNvPr id="0" name=""/>
        <dsp:cNvSpPr/>
      </dsp:nvSpPr>
      <dsp:spPr>
        <a:xfrm>
          <a:off x="0" y="1617070"/>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Kainat Rauf</a:t>
          </a:r>
          <a:r>
            <a:rPr lang="en-US" sz="2600" kern="1200" dirty="0">
              <a:latin typeface="Arial"/>
            </a:rPr>
            <a:t> </a:t>
          </a:r>
          <a:r>
            <a:rPr lang="en-US" sz="2600" kern="1200" dirty="0"/>
            <a:t> (23)</a:t>
          </a:r>
        </a:p>
      </dsp:txBody>
      <dsp:txXfrm>
        <a:off x="0" y="1617070"/>
        <a:ext cx="4965379" cy="538869"/>
      </dsp:txXfrm>
    </dsp:sp>
    <dsp:sp modelId="{4811FCC5-D26C-47A5-9007-C20B021DFA47}">
      <dsp:nvSpPr>
        <dsp:cNvPr id="0" name=""/>
        <dsp:cNvSpPr/>
      </dsp:nvSpPr>
      <dsp:spPr>
        <a:xfrm>
          <a:off x="0" y="2155939"/>
          <a:ext cx="4965379" cy="0"/>
        </a:xfrm>
        <a:prstGeom prst="line">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w="9525" cap="flat" cmpd="sng" algn="ctr">
          <a:solidFill>
            <a:schemeClr val="accent2">
              <a:hueOff val="3121013"/>
              <a:satOff val="-3893"/>
              <a:lumOff val="915"/>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643EBB9-89E9-4BC3-B0AC-7DC0BE38A871}">
      <dsp:nvSpPr>
        <dsp:cNvPr id="0" name=""/>
        <dsp:cNvSpPr/>
      </dsp:nvSpPr>
      <dsp:spPr>
        <a:xfrm>
          <a:off x="0" y="2155939"/>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Ayesha Fayyaz</a:t>
          </a:r>
          <a:r>
            <a:rPr lang="en-US" sz="2600" kern="1200" dirty="0">
              <a:latin typeface="Arial"/>
            </a:rPr>
            <a:t> </a:t>
          </a:r>
          <a:r>
            <a:rPr lang="en-US" sz="2600" kern="1200" dirty="0"/>
            <a:t> (10)</a:t>
          </a:r>
        </a:p>
      </dsp:txBody>
      <dsp:txXfrm>
        <a:off x="0" y="2155939"/>
        <a:ext cx="4965379" cy="538869"/>
      </dsp:txXfrm>
    </dsp:sp>
    <dsp:sp modelId="{697E9F08-561E-48EF-9FD9-17832A110E16}">
      <dsp:nvSpPr>
        <dsp:cNvPr id="0" name=""/>
        <dsp:cNvSpPr/>
      </dsp:nvSpPr>
      <dsp:spPr>
        <a:xfrm>
          <a:off x="0" y="2694809"/>
          <a:ext cx="4965379" cy="0"/>
        </a:xfrm>
        <a:prstGeom prst="line">
          <a:avLst/>
        </a:prstGeom>
        <a:gradFill rotWithShape="0">
          <a:gsLst>
            <a:gs pos="0">
              <a:schemeClr val="accent2">
                <a:hueOff val="3901266"/>
                <a:satOff val="-4866"/>
                <a:lumOff val="1144"/>
                <a:alphaOff val="0"/>
                <a:shade val="51000"/>
                <a:satMod val="130000"/>
              </a:schemeClr>
            </a:gs>
            <a:gs pos="80000">
              <a:schemeClr val="accent2">
                <a:hueOff val="3901266"/>
                <a:satOff val="-4866"/>
                <a:lumOff val="1144"/>
                <a:alphaOff val="0"/>
                <a:shade val="93000"/>
                <a:satMod val="130000"/>
              </a:schemeClr>
            </a:gs>
            <a:gs pos="100000">
              <a:schemeClr val="accent2">
                <a:hueOff val="3901266"/>
                <a:satOff val="-4866"/>
                <a:lumOff val="1144"/>
                <a:alphaOff val="0"/>
                <a:shade val="94000"/>
                <a:satMod val="135000"/>
              </a:schemeClr>
            </a:gs>
          </a:gsLst>
          <a:lin ang="16200000" scaled="0"/>
        </a:gradFill>
        <a:ln w="9525" cap="flat" cmpd="sng" algn="ctr">
          <a:solidFill>
            <a:schemeClr val="accent2">
              <a:hueOff val="3901266"/>
              <a:satOff val="-4866"/>
              <a:lumOff val="1144"/>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E36914D-F4C4-44C1-80D9-F7B11660500D}">
      <dsp:nvSpPr>
        <dsp:cNvPr id="0" name=""/>
        <dsp:cNvSpPr/>
      </dsp:nvSpPr>
      <dsp:spPr>
        <a:xfrm>
          <a:off x="0" y="2694809"/>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Sidra Mehmood</a:t>
          </a:r>
          <a:r>
            <a:rPr lang="en-US" sz="2600" kern="1200" dirty="0">
              <a:latin typeface="Arial"/>
            </a:rPr>
            <a:t> </a:t>
          </a:r>
          <a:r>
            <a:rPr lang="en-US" sz="2600" kern="1200" dirty="0"/>
            <a:t> (14)</a:t>
          </a:r>
        </a:p>
      </dsp:txBody>
      <dsp:txXfrm>
        <a:off x="0" y="2694809"/>
        <a:ext cx="4965379" cy="538869"/>
      </dsp:txXfrm>
    </dsp:sp>
    <dsp:sp modelId="{6F8FB55C-5297-4B97-B9F5-F6156AD0E5B0}">
      <dsp:nvSpPr>
        <dsp:cNvPr id="0" name=""/>
        <dsp:cNvSpPr/>
      </dsp:nvSpPr>
      <dsp:spPr>
        <a:xfrm>
          <a:off x="0" y="3233679"/>
          <a:ext cx="4965379" cy="0"/>
        </a:xfrm>
        <a:prstGeom prst="lin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4A26673-3885-47D9-A8E8-3216150DA3D0}">
      <dsp:nvSpPr>
        <dsp:cNvPr id="0" name=""/>
        <dsp:cNvSpPr/>
      </dsp:nvSpPr>
      <dsp:spPr>
        <a:xfrm>
          <a:off x="0" y="3233679"/>
          <a:ext cx="4965379" cy="538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Saima Ashraf</a:t>
          </a:r>
          <a:r>
            <a:rPr lang="en-US" sz="2600" kern="1200" dirty="0">
              <a:latin typeface="Arial"/>
            </a:rPr>
            <a:t> </a:t>
          </a:r>
          <a:r>
            <a:rPr lang="en-US" sz="2600" kern="1200" dirty="0"/>
            <a:t> (28)</a:t>
          </a:r>
        </a:p>
      </dsp:txBody>
      <dsp:txXfrm>
        <a:off x="0" y="3233679"/>
        <a:ext cx="4965379" cy="53886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B96CA5D-8111-4482-BD8C-0113813F10A5}"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96CA5D-8111-4482-BD8C-0113813F10A5}"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96CA5D-8111-4482-BD8C-0113813F10A5}"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B96CA5D-8111-4482-BD8C-0113813F10A5}" type="datetimeFigureOut">
              <a:rPr lang="en-US" smtClean="0"/>
              <a:pPr/>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B96CA5D-8111-4482-BD8C-0113813F10A5}" type="datetimeFigureOut">
              <a:rPr lang="en-US" smtClean="0"/>
              <a:pPr/>
              <a:t>5/16/2022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B96CA5D-8111-4482-BD8C-0113813F10A5}" type="datetimeFigureOut">
              <a:rPr lang="en-US" smtClean="0"/>
              <a:pPr/>
              <a:t>5/16/2022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96CA5D-8111-4482-BD8C-0113813F10A5}" type="datetimeFigureOut">
              <a:rPr lang="en-US" smtClean="0"/>
              <a:pPr/>
              <a:t>5/16/2022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96CA5D-8111-4482-BD8C-0113813F10A5}" type="datetimeFigureOut">
              <a:rPr lang="en-US" smtClean="0"/>
              <a:pPr/>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96CA5D-8111-4482-BD8C-0113813F10A5}" type="datetimeFigureOut">
              <a:rPr lang="en-US" smtClean="0"/>
              <a:pPr/>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96CA5D-8111-4482-BD8C-0113813F10A5}"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96CA5D-8111-4482-BD8C-0113813F10A5}" type="datetimeFigureOut">
              <a:rPr lang="en-US" smtClean="0"/>
              <a:pPr/>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A645EC-A6AF-4F11-B39F-3207104A4DF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96CA5D-8111-4482-BD8C-0113813F10A5}" type="datetimeFigureOut">
              <a:rPr lang="en-US" smtClean="0"/>
              <a:pPr/>
              <a:t>5/16/2022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645EC-A6AF-4F11-B39F-3207104A4DF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Charles_Fabry" TargetMode="External"/><Relationship Id="rId7" Type="http://schemas.openxmlformats.org/officeDocument/2006/relationships/hyperlink" Target="https://www.britannica.com/science/ozone"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britannica.com/place/Earth" TargetMode="External"/><Relationship Id="rId5" Type="http://schemas.openxmlformats.org/officeDocument/2006/relationships/hyperlink" Target="https://www.britannica.com/science/atmosphere" TargetMode="External"/><Relationship Id="rId4" Type="http://schemas.openxmlformats.org/officeDocument/2006/relationships/hyperlink" Target="https://en.wikipedia.org/wiki/Henri_Buisso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en.wikipedia.org/wiki/Oxygen"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en.wikipedia.org/wiki/Ozone-oxygen_cycle" TargetMode="External"/><Relationship Id="rId5" Type="http://schemas.openxmlformats.org/officeDocument/2006/relationships/hyperlink" Target="https://en.wikipedia.org/wiki/Atom" TargetMode="External"/><Relationship Id="rId4" Type="http://schemas.openxmlformats.org/officeDocument/2006/relationships/hyperlink" Target="https://en.wikipedia.org/wiki/Molecul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ritannica.com/science/chemical-bonding" TargetMode="External"/><Relationship Id="rId7"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britannica.com/science/photodissociation" TargetMode="External"/><Relationship Id="rId5" Type="http://schemas.openxmlformats.org/officeDocument/2006/relationships/hyperlink" Target="https://www.britannica.com/science/photon" TargetMode="External"/><Relationship Id="rId4" Type="http://schemas.openxmlformats.org/officeDocument/2006/relationships/hyperlink" Target="https://www.britannica.com/science/oxyge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britannica.com/science/wavelength"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britannica.com/science/ultraviolet-radiation"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britannica.com/science/bromine" TargetMode="External"/><Relationship Id="rId3" Type="http://schemas.openxmlformats.org/officeDocument/2006/relationships/hyperlink" Target="https://www.britannica.com/place/Earth" TargetMode="External"/><Relationship Id="rId7" Type="http://schemas.openxmlformats.org/officeDocument/2006/relationships/hyperlink" Target="https://www.britannica.com/science/chlorine"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merriam-webster.com/dictionary/compounds" TargetMode="External"/><Relationship Id="rId11" Type="http://schemas.openxmlformats.org/officeDocument/2006/relationships/image" Target="../media/image9.jpeg"/><Relationship Id="rId5" Type="http://schemas.openxmlformats.org/officeDocument/2006/relationships/hyperlink" Target="https://www.britannica.com/science/atmosphere" TargetMode="External"/><Relationship Id="rId10" Type="http://schemas.openxmlformats.org/officeDocument/2006/relationships/hyperlink" Target="https://www.britannica.com/science/polar-region" TargetMode="External"/><Relationship Id="rId4" Type="http://schemas.openxmlformats.org/officeDocument/2006/relationships/hyperlink" Target="https://www.britannica.com/science/ozone-layer" TargetMode="External"/><Relationship Id="rId9" Type="http://schemas.openxmlformats.org/officeDocument/2006/relationships/hyperlink" Target="https://www.britannica.com/science/ozone-depletion"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britannica.com/place/Antarctica"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8" Type="http://schemas.openxmlformats.org/officeDocument/2006/relationships/hyperlink" Target="https://www.britannica.com/technology/aerosol-container" TargetMode="External"/><Relationship Id="rId3" Type="http://schemas.openxmlformats.org/officeDocument/2006/relationships/hyperlink" Target="https://www.britannica.com/science/chlorine" TargetMode="External"/><Relationship Id="rId7" Type="http://schemas.openxmlformats.org/officeDocument/2006/relationships/hyperlink" Target="https://www.britannica.com/technology/air-conditioning" TargetMode="External"/><Relationship Id="rId12" Type="http://schemas.openxmlformats.org/officeDocument/2006/relationships/hyperlink" Target="https://www.britannica.com/science/ultraviolet-radiation"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britannica.com/technology/refrigeration" TargetMode="External"/><Relationship Id="rId11" Type="http://schemas.openxmlformats.org/officeDocument/2006/relationships/hyperlink" Target="https://www.britannica.com/technology/dry-cleaning" TargetMode="External"/><Relationship Id="rId5" Type="http://schemas.openxmlformats.org/officeDocument/2006/relationships/hyperlink" Target="https://www.britannica.com/science/halocarbon" TargetMode="External"/><Relationship Id="rId10" Type="http://schemas.openxmlformats.org/officeDocument/2006/relationships/hyperlink" Target="https://www.britannica.com/science/solvent-chemistry" TargetMode="External"/><Relationship Id="rId4" Type="http://schemas.openxmlformats.org/officeDocument/2006/relationships/hyperlink" Target="https://www.britannica.com/science/bromine" TargetMode="External"/><Relationship Id="rId9" Type="http://schemas.openxmlformats.org/officeDocument/2006/relationships/hyperlink" Target="https://www.britannica.com/science/plastic"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Norway"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en.wikipedia.org/wiki/Aerosol_spray" TargetMode="External"/><Relationship Id="rId4" Type="http://schemas.openxmlformats.org/officeDocument/2006/relationships/hyperlink" Target="https://en.wikipedia.org/wiki/Chlorofluorocarbon"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Hydrofluorocarbons"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5" name="Picture 4" descr="Light bulb on green grass">
            <a:extLst>
              <a:ext uri="{FF2B5EF4-FFF2-40B4-BE49-F238E27FC236}">
                <a16:creationId xmlns:a16="http://schemas.microsoft.com/office/drawing/2014/main" id="{BC018C5E-526E-BD78-9CEE-EA6692057B48}"/>
              </a:ext>
            </a:extLst>
          </p:cNvPr>
          <p:cNvPicPr>
            <a:picLocks noChangeAspect="1"/>
          </p:cNvPicPr>
          <p:nvPr/>
        </p:nvPicPr>
        <p:blipFill rotWithShape="1">
          <a:blip r:embed="rId2">
            <a:alphaModFix amt="60000"/>
          </a:blip>
          <a:srcRect l="5317" r="5742" b="-10"/>
          <a:stretch/>
        </p:blipFill>
        <p:spPr>
          <a:xfrm>
            <a:off x="20" y="10"/>
            <a:ext cx="9143980" cy="6857990"/>
          </a:xfrm>
          <a:prstGeom prst="rect">
            <a:avLst/>
          </a:prstGeom>
        </p:spPr>
      </p:pic>
      <p:sp>
        <p:nvSpPr>
          <p:cNvPr id="2" name="Title 1"/>
          <p:cNvSpPr>
            <a:spLocks noGrp="1"/>
          </p:cNvSpPr>
          <p:nvPr>
            <p:ph type="ctrTitle"/>
          </p:nvPr>
        </p:nvSpPr>
        <p:spPr>
          <a:xfrm>
            <a:off x="898635" y="1122363"/>
            <a:ext cx="7346728" cy="2220775"/>
          </a:xfrm>
        </p:spPr>
        <p:txBody>
          <a:bodyPr>
            <a:normAutofit/>
          </a:bodyPr>
          <a:lstStyle/>
          <a:p>
            <a:r>
              <a:rPr lang="en-US" sz="6000" dirty="0">
                <a:solidFill>
                  <a:srgbClr val="FFFFFF"/>
                </a:solidFill>
                <a:latin typeface="Algerian"/>
              </a:rPr>
              <a:t>Environmental studies</a:t>
            </a:r>
          </a:p>
        </p:txBody>
      </p:sp>
      <p:sp>
        <p:nvSpPr>
          <p:cNvPr id="3" name="Subtitle 2"/>
          <p:cNvSpPr>
            <a:spLocks noGrp="1"/>
          </p:cNvSpPr>
          <p:nvPr>
            <p:ph type="subTitle" idx="1"/>
          </p:nvPr>
        </p:nvSpPr>
        <p:spPr>
          <a:xfrm>
            <a:off x="898635" y="3514853"/>
            <a:ext cx="7346728" cy="2057043"/>
          </a:xfrm>
        </p:spPr>
        <p:txBody>
          <a:bodyPr vert="horz" lIns="91440" tIns="45720" rIns="91440" bIns="45720" rtlCol="0" anchor="t">
            <a:normAutofit/>
          </a:bodyPr>
          <a:lstStyle/>
          <a:p>
            <a:r>
              <a:rPr lang="en-US" sz="4000" dirty="0">
                <a:solidFill>
                  <a:srgbClr val="FFFFFF"/>
                </a:solidFill>
                <a:latin typeface="Algerian"/>
              </a:rPr>
              <a:t>Bs psychology 2nd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28" name="Rectangle 27">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46103" y="640263"/>
            <a:ext cx="4964858" cy="1344975"/>
          </a:xfrm>
        </p:spPr>
        <p:txBody>
          <a:bodyPr>
            <a:normAutofit/>
          </a:bodyPr>
          <a:lstStyle/>
          <a:p>
            <a:r>
              <a:rPr lang="en-US" sz="3500">
                <a:latin typeface="Algerian" pitchFamily="82" charset="0"/>
              </a:rPr>
              <a:t>Group 1</a:t>
            </a:r>
          </a:p>
        </p:txBody>
      </p:sp>
      <p:graphicFrame>
        <p:nvGraphicFramePr>
          <p:cNvPr id="23" name="Content Placeholder 2">
            <a:extLst>
              <a:ext uri="{FF2B5EF4-FFF2-40B4-BE49-F238E27FC236}">
                <a16:creationId xmlns:a16="http://schemas.microsoft.com/office/drawing/2014/main" id="{C9F08B05-DA7E-AA36-CE25-5563A9D9122F}"/>
              </a:ext>
            </a:extLst>
          </p:cNvPr>
          <p:cNvGraphicFramePr>
            <a:graphicFrameLocks noGrp="1"/>
          </p:cNvGraphicFramePr>
          <p:nvPr>
            <p:ph idx="1"/>
            <p:extLst>
              <p:ext uri="{D42A27DB-BD31-4B8C-83A1-F6EECF244321}">
                <p14:modId xmlns:p14="http://schemas.microsoft.com/office/powerpoint/2010/main" val="2274205098"/>
              </p:ext>
            </p:extLst>
          </p:nvPr>
        </p:nvGraphicFramePr>
        <p:xfrm>
          <a:off x="445581" y="2121763"/>
          <a:ext cx="4965379" cy="37730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7AA67C3D-6D28-4C64-81F8-295FC9396E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48" name="Freeform: Shape 47">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659154" y="0"/>
            <a:ext cx="1897292"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813163" y="0"/>
            <a:ext cx="1902325"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41" name="Picture 3" descr="Chart, radar chart&#10;&#10;Description automatically generated">
            <a:extLst>
              <a:ext uri="{FF2B5EF4-FFF2-40B4-BE49-F238E27FC236}">
                <a16:creationId xmlns:a16="http://schemas.microsoft.com/office/drawing/2014/main" id="{77F89275-9136-C47D-7063-892B8989FF48}"/>
              </a:ext>
            </a:extLst>
          </p:cNvPr>
          <p:cNvPicPr>
            <a:picLocks noChangeAspect="1"/>
          </p:cNvPicPr>
          <p:nvPr/>
        </p:nvPicPr>
        <p:blipFill rotWithShape="1">
          <a:blip r:embed="rId2"/>
          <a:srcRect t="1337" r="2" b="16136"/>
          <a:stretch/>
        </p:blipFill>
        <p:spPr>
          <a:xfrm>
            <a:off x="1998220" y="43131"/>
            <a:ext cx="7144670" cy="3405188"/>
          </a:xfrm>
          <a:custGeom>
            <a:avLst/>
            <a:gdLst/>
            <a:ahLst/>
            <a:cxnLst/>
            <a:rect l="l" t="t" r="r" b="b"/>
            <a:pathLst>
              <a:path w="9526226" h="3405188">
                <a:moveTo>
                  <a:pt x="1617925" y="0"/>
                </a:moveTo>
                <a:lnTo>
                  <a:pt x="2711158" y="0"/>
                </a:lnTo>
                <a:lnTo>
                  <a:pt x="3027357" y="0"/>
                </a:lnTo>
                <a:lnTo>
                  <a:pt x="3491324" y="0"/>
                </a:lnTo>
                <a:lnTo>
                  <a:pt x="5200853" y="0"/>
                </a:lnTo>
                <a:lnTo>
                  <a:pt x="9526226" y="0"/>
                </a:lnTo>
                <a:lnTo>
                  <a:pt x="9526226" y="3405188"/>
                </a:lnTo>
                <a:lnTo>
                  <a:pt x="0" y="3405188"/>
                </a:lnTo>
                <a:lnTo>
                  <a:pt x="1596" y="3337395"/>
                </a:lnTo>
                <a:cubicBezTo>
                  <a:pt x="68390" y="1928213"/>
                  <a:pt x="632836" y="708413"/>
                  <a:pt x="1595801" y="14997"/>
                </a:cubicBezTo>
                <a:close/>
              </a:path>
            </a:pathLst>
          </a:custGeom>
        </p:spPr>
      </p:pic>
      <p:sp>
        <p:nvSpPr>
          <p:cNvPr id="52" name="Freeform: Shape 51">
            <a:extLst>
              <a:ext uri="{FF2B5EF4-FFF2-40B4-BE49-F238E27FC236}">
                <a16:creationId xmlns:a16="http://schemas.microsoft.com/office/drawing/2014/main" id="{74283919-7E00-4FC2-BFC9-3F56E58808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998220" y="0"/>
            <a:ext cx="1465306" cy="3405188"/>
          </a:xfrm>
          <a:custGeom>
            <a:avLst/>
            <a:gdLst>
              <a:gd name="connsiteX0" fmla="*/ 340960 w 1953741"/>
              <a:gd name="connsiteY0" fmla="*/ 0 h 3405188"/>
              <a:gd name="connsiteX1" fmla="*/ 0 w 1953741"/>
              <a:gd name="connsiteY1" fmla="*/ 0 h 3405188"/>
              <a:gd name="connsiteX2" fmla="*/ 0 w 1953741"/>
              <a:gd name="connsiteY2" fmla="*/ 1 h 3405188"/>
              <a:gd name="connsiteX3" fmla="*/ 121075 w 1953741"/>
              <a:gd name="connsiteY3" fmla="*/ 1 h 3405188"/>
              <a:gd name="connsiteX4" fmla="*/ 143661 w 1953741"/>
              <a:gd name="connsiteY4" fmla="*/ 14998 h 3405188"/>
              <a:gd name="connsiteX5" fmla="*/ 1771120 w 1953741"/>
              <a:gd name="connsiteY5" fmla="*/ 3337396 h 3405188"/>
              <a:gd name="connsiteX6" fmla="*/ 1772750 w 1953741"/>
              <a:gd name="connsiteY6" fmla="*/ 3405188 h 3405188"/>
              <a:gd name="connsiteX7" fmla="*/ 1953741 w 1953741"/>
              <a:gd name="connsiteY7" fmla="*/ 3405188 h 3405188"/>
              <a:gd name="connsiteX8" fmla="*/ 1937324 w 1953741"/>
              <a:gd name="connsiteY8" fmla="*/ 3058183 h 3405188"/>
              <a:gd name="connsiteX9" fmla="*/ 363084 w 1953741"/>
              <a:gd name="connsiteY9" fmla="*/ 14997 h 3405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3741" h="3405188">
                <a:moveTo>
                  <a:pt x="340960" y="0"/>
                </a:moveTo>
                <a:lnTo>
                  <a:pt x="0" y="0"/>
                </a:lnTo>
                <a:lnTo>
                  <a:pt x="0" y="1"/>
                </a:lnTo>
                <a:lnTo>
                  <a:pt x="121075" y="1"/>
                </a:lnTo>
                <a:lnTo>
                  <a:pt x="143661" y="14998"/>
                </a:lnTo>
                <a:cubicBezTo>
                  <a:pt x="1126713" y="708414"/>
                  <a:pt x="1702933" y="1928214"/>
                  <a:pt x="1771120" y="3337396"/>
                </a:cubicBezTo>
                <a:lnTo>
                  <a:pt x="1772750" y="3405188"/>
                </a:lnTo>
                <a:lnTo>
                  <a:pt x="1953741" y="3405188"/>
                </a:lnTo>
                <a:lnTo>
                  <a:pt x="1937324" y="3058183"/>
                </a:lnTo>
                <a:cubicBezTo>
                  <a:pt x="1813464" y="1767912"/>
                  <a:pt x="1261851" y="662186"/>
                  <a:pt x="36308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3"/>
          <a:srcRect t="28637" r="-1" b="-1"/>
          <a:stretch/>
        </p:blipFill>
        <p:spPr>
          <a:xfrm>
            <a:off x="1995507" y="3452815"/>
            <a:ext cx="7148493" cy="3405187"/>
          </a:xfrm>
          <a:custGeom>
            <a:avLst/>
            <a:gdLst/>
            <a:ahLst/>
            <a:cxnLst/>
            <a:rect l="l" t="t" r="r" b="b"/>
            <a:pathLst>
              <a:path w="9531324" h="3405187">
                <a:moveTo>
                  <a:pt x="3977" y="0"/>
                </a:moveTo>
                <a:lnTo>
                  <a:pt x="9531324" y="0"/>
                </a:lnTo>
                <a:lnTo>
                  <a:pt x="9531324" y="3405187"/>
                </a:lnTo>
                <a:lnTo>
                  <a:pt x="5205951" y="3405187"/>
                </a:lnTo>
                <a:lnTo>
                  <a:pt x="3496422" y="3405187"/>
                </a:lnTo>
                <a:lnTo>
                  <a:pt x="3032455" y="3405187"/>
                </a:lnTo>
                <a:lnTo>
                  <a:pt x="2716256" y="3405187"/>
                </a:lnTo>
                <a:lnTo>
                  <a:pt x="2502754" y="3405187"/>
                </a:lnTo>
                <a:lnTo>
                  <a:pt x="2390998" y="3327786"/>
                </a:lnTo>
                <a:cubicBezTo>
                  <a:pt x="2217180" y="3200295"/>
                  <a:pt x="2046553" y="3062584"/>
                  <a:pt x="1874350" y="2922001"/>
                </a:cubicBezTo>
                <a:cubicBezTo>
                  <a:pt x="928725" y="2150026"/>
                  <a:pt x="0" y="1516318"/>
                  <a:pt x="0" y="168843"/>
                </a:cubicBezTo>
                <a:close/>
              </a:path>
            </a:pathLst>
          </a:custGeom>
        </p:spPr>
      </p:pic>
      <p:sp>
        <p:nvSpPr>
          <p:cNvPr id="54" name="Freeform: Shape 53">
            <a:extLst>
              <a:ext uri="{FF2B5EF4-FFF2-40B4-BE49-F238E27FC236}">
                <a16:creationId xmlns:a16="http://schemas.microsoft.com/office/drawing/2014/main" id="{2217FF4A-5EDF-43B7-90EE-BDD9F1E9E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995507" y="3452813"/>
            <a:ext cx="2055742" cy="3405187"/>
          </a:xfrm>
          <a:custGeom>
            <a:avLst/>
            <a:gdLst>
              <a:gd name="connsiteX0" fmla="*/ 2737014 w 2740990"/>
              <a:gd name="connsiteY0" fmla="*/ 0 h 3405187"/>
              <a:gd name="connsiteX1" fmla="*/ 2550901 w 2740990"/>
              <a:gd name="connsiteY1" fmla="*/ 0 h 3405187"/>
              <a:gd name="connsiteX2" fmla="*/ 2554960 w 2740990"/>
              <a:gd name="connsiteY2" fmla="*/ 168844 h 3405187"/>
              <a:gd name="connsiteX3" fmla="*/ 641512 w 2740990"/>
              <a:gd name="connsiteY3" fmla="*/ 2922002 h 3405187"/>
              <a:gd name="connsiteX4" fmla="*/ 114085 w 2740990"/>
              <a:gd name="connsiteY4" fmla="*/ 3327787 h 3405187"/>
              <a:gd name="connsiteX5" fmla="*/ 0 w 2740990"/>
              <a:gd name="connsiteY5" fmla="*/ 3405187 h 3405187"/>
              <a:gd name="connsiteX6" fmla="*/ 24734 w 2740990"/>
              <a:gd name="connsiteY6" fmla="*/ 3405187 h 3405187"/>
              <a:gd name="connsiteX7" fmla="*/ 238236 w 2740990"/>
              <a:gd name="connsiteY7" fmla="*/ 3405187 h 3405187"/>
              <a:gd name="connsiteX8" fmla="*/ 349992 w 2740990"/>
              <a:gd name="connsiteY8" fmla="*/ 3327786 h 3405187"/>
              <a:gd name="connsiteX9" fmla="*/ 866640 w 2740990"/>
              <a:gd name="connsiteY9" fmla="*/ 2922001 h 3405187"/>
              <a:gd name="connsiteX10" fmla="*/ 2740990 w 2740990"/>
              <a:gd name="connsiteY10" fmla="*/ 168843 h 3405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40990" h="3405187">
                <a:moveTo>
                  <a:pt x="2737014" y="0"/>
                </a:moveTo>
                <a:lnTo>
                  <a:pt x="2550901" y="0"/>
                </a:lnTo>
                <a:lnTo>
                  <a:pt x="2554960" y="168844"/>
                </a:lnTo>
                <a:cubicBezTo>
                  <a:pt x="2554960" y="1516319"/>
                  <a:pt x="1606862" y="2150027"/>
                  <a:pt x="641512" y="2922002"/>
                </a:cubicBezTo>
                <a:cubicBezTo>
                  <a:pt x="465716" y="3062585"/>
                  <a:pt x="291530" y="3200296"/>
                  <a:pt x="114085" y="3327787"/>
                </a:cubicBezTo>
                <a:lnTo>
                  <a:pt x="0" y="3405187"/>
                </a:lnTo>
                <a:lnTo>
                  <a:pt x="24734" y="3405187"/>
                </a:lnTo>
                <a:lnTo>
                  <a:pt x="238236" y="3405187"/>
                </a:lnTo>
                <a:lnTo>
                  <a:pt x="349992" y="3327786"/>
                </a:lnTo>
                <a:cubicBezTo>
                  <a:pt x="523810" y="3200295"/>
                  <a:pt x="694437" y="3062584"/>
                  <a:pt x="866640" y="2922001"/>
                </a:cubicBezTo>
                <a:cubicBezTo>
                  <a:pt x="1812265" y="2150026"/>
                  <a:pt x="2740990" y="1516318"/>
                  <a:pt x="2740990" y="168843"/>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2" name="TextBox 41">
            <a:extLst>
              <a:ext uri="{FF2B5EF4-FFF2-40B4-BE49-F238E27FC236}">
                <a16:creationId xmlns:a16="http://schemas.microsoft.com/office/drawing/2014/main" id="{19D830E9-6DD0-8F40-3E85-3E47E6F65E7C}"/>
              </a:ext>
            </a:extLst>
          </p:cNvPr>
          <p:cNvSpPr txBox="1"/>
          <p:nvPr/>
        </p:nvSpPr>
        <p:spPr>
          <a:xfrm>
            <a:off x="3554083" y="4209690"/>
            <a:ext cx="4563373"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spcBef>
                <a:spcPct val="0"/>
              </a:spcBef>
            </a:pPr>
            <a:r>
              <a:rPr lang="en-US" sz="6000" dirty="0">
                <a:latin typeface="Algerian"/>
                <a:ea typeface="+mj-ea"/>
                <a:cs typeface="+mj-cs"/>
              </a:rPr>
              <a:t>OZONE :​</a:t>
            </a:r>
          </a:p>
        </p:txBody>
      </p:sp>
    </p:spTree>
    <p:extLst>
      <p:ext uri="{BB962C8B-B14F-4D97-AF65-F5344CB8AC3E}">
        <p14:creationId xmlns:p14="http://schemas.microsoft.com/office/powerpoint/2010/main" val="2065885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577635"/>
            <a:ext cx="5172412" cy="5506919"/>
          </a:xfrm>
        </p:spPr>
        <p:txBody>
          <a:bodyPr vert="horz" lIns="91440" tIns="45720" rIns="91440" bIns="45720" rtlCol="0" anchor="t">
            <a:normAutofit/>
          </a:bodyPr>
          <a:lstStyle/>
          <a:p>
            <a:r>
              <a:rPr lang="en-US" sz="1800" dirty="0">
                <a:cs typeface="Times New Roman"/>
              </a:rPr>
              <a:t>Ozone or trioxygen is an inorganic molecule with the chemical formula O3.</a:t>
            </a:r>
          </a:p>
          <a:p>
            <a:r>
              <a:rPr lang="en-US" sz="1800" dirty="0">
                <a:cs typeface="Times New Roman"/>
              </a:rPr>
              <a:t>It is an important pale blue gas with a strong smell in the stratosphere.</a:t>
            </a:r>
          </a:p>
          <a:p>
            <a:pPr marL="0" indent="0">
              <a:buNone/>
            </a:pPr>
            <a:r>
              <a:rPr lang="en-US" sz="2000" u="sng" dirty="0">
                <a:latin typeface="Algerian"/>
                <a:cs typeface="Times New Roman"/>
              </a:rPr>
              <a:t>Ozone layer:</a:t>
            </a:r>
          </a:p>
          <a:p>
            <a:r>
              <a:rPr lang="en-US" sz="1800" dirty="0">
                <a:cs typeface="Times New Roman"/>
              </a:rPr>
              <a:t>The ozone layer was discovered in 1913 by the French physicists </a:t>
            </a:r>
            <a:r>
              <a:rPr lang="en-US" sz="1800" dirty="0">
                <a:cs typeface="Times New Roman"/>
                <a:hlinkClick r:id="rId3">
                  <a:extLst>
                    <a:ext uri="{A12FA001-AC4F-418D-AE19-62706E023703}">
                      <ahyp:hlinkClr xmlns:ahyp="http://schemas.microsoft.com/office/drawing/2018/hyperlinkcolor" val="tx"/>
                    </a:ext>
                  </a:extLst>
                </a:hlinkClick>
              </a:rPr>
              <a:t>Charles Fabry</a:t>
            </a:r>
            <a:r>
              <a:rPr lang="en-US" sz="1800" dirty="0">
                <a:cs typeface="Times New Roman"/>
              </a:rPr>
              <a:t> and </a:t>
            </a:r>
            <a:r>
              <a:rPr lang="en-US" sz="1800" dirty="0">
                <a:cs typeface="Times New Roman"/>
                <a:hlinkClick r:id="rId4">
                  <a:extLst>
                    <a:ext uri="{A12FA001-AC4F-418D-AE19-62706E023703}">
                      <ahyp:hlinkClr xmlns:ahyp="http://schemas.microsoft.com/office/drawing/2018/hyperlinkcolor" val="tx"/>
                    </a:ext>
                  </a:extLst>
                </a:hlinkClick>
              </a:rPr>
              <a:t>Henri Buisson</a:t>
            </a:r>
            <a:r>
              <a:rPr lang="en-US" sz="1800" dirty="0">
                <a:cs typeface="Times New Roman"/>
              </a:rPr>
              <a:t>.</a:t>
            </a:r>
          </a:p>
          <a:p>
            <a:r>
              <a:rPr lang="en-US" sz="1800" dirty="0">
                <a:cs typeface="Times New Roman"/>
              </a:rPr>
              <a:t>Ozone layer, also called ozonosphere, region of the upper </a:t>
            </a:r>
            <a:r>
              <a:rPr lang="en-US" sz="1800" dirty="0">
                <a:cs typeface="Times New Roman"/>
                <a:hlinkClick r:id="rId5">
                  <a:extLst>
                    <a:ext uri="{A12FA001-AC4F-418D-AE19-62706E023703}">
                      <ahyp:hlinkClr xmlns:ahyp="http://schemas.microsoft.com/office/drawing/2018/hyperlinkcolor" val="tx"/>
                    </a:ext>
                  </a:extLst>
                </a:hlinkClick>
              </a:rPr>
              <a:t>atmosphere</a:t>
            </a:r>
            <a:r>
              <a:rPr lang="en-US" sz="1800" dirty="0">
                <a:cs typeface="Times New Roman"/>
              </a:rPr>
              <a:t>, between roughly 15 and 35 km (9 and 22 miles) above </a:t>
            </a:r>
            <a:r>
              <a:rPr lang="en-US" sz="1800" dirty="0">
                <a:cs typeface="Times New Roman"/>
                <a:hlinkClick r:id="rId6">
                  <a:extLst>
                    <a:ext uri="{A12FA001-AC4F-418D-AE19-62706E023703}">
                      <ahyp:hlinkClr xmlns:ahyp="http://schemas.microsoft.com/office/drawing/2018/hyperlinkcolor" val="tx"/>
                    </a:ext>
                  </a:extLst>
                </a:hlinkClick>
              </a:rPr>
              <a:t>Earth’s</a:t>
            </a:r>
            <a:r>
              <a:rPr lang="en-US" sz="1800" dirty="0">
                <a:cs typeface="Times New Roman"/>
              </a:rPr>
              <a:t> surface, containing relatively high concentrations of </a:t>
            </a:r>
            <a:r>
              <a:rPr lang="en-US" sz="1800" dirty="0">
                <a:cs typeface="Times New Roman"/>
                <a:hlinkClick r:id="rId7">
                  <a:extLst>
                    <a:ext uri="{A12FA001-AC4F-418D-AE19-62706E023703}">
                      <ahyp:hlinkClr xmlns:ahyp="http://schemas.microsoft.com/office/drawing/2018/hyperlinkcolor" val="tx"/>
                    </a:ext>
                  </a:extLst>
                </a:hlinkClick>
              </a:rPr>
              <a:t>ozone</a:t>
            </a:r>
            <a:r>
              <a:rPr lang="en-US" sz="1800" dirty="0">
                <a:cs typeface="Times New Roman"/>
              </a:rPr>
              <a:t> molecules (O3).</a:t>
            </a:r>
            <a:endParaRPr lang="en-US" sz="1800">
              <a:cs typeface="Times New Roman"/>
            </a:endParaRPr>
          </a:p>
          <a:p>
            <a:r>
              <a:rPr lang="en-US" sz="1800" dirty="0">
                <a:cs typeface="Times New Roman"/>
              </a:rPr>
              <a:t>The ozone layer or ozone shield is a region of Earth's stratosphere that absorbs most of the Sun's ultraviolet radiation.</a:t>
            </a:r>
          </a:p>
          <a:p>
            <a:endParaRPr lang="en-US" sz="2100" dirty="0">
              <a:cs typeface="Times New Roman"/>
            </a:endParaRPr>
          </a:p>
        </p:txBody>
      </p:sp>
    </p:spTree>
    <p:extLst>
      <p:ext uri="{BB962C8B-B14F-4D97-AF65-F5344CB8AC3E}">
        <p14:creationId xmlns:p14="http://schemas.microsoft.com/office/powerpoint/2010/main" val="1765482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577635"/>
            <a:ext cx="5206918" cy="5506919"/>
          </a:xfrm>
        </p:spPr>
        <p:txBody>
          <a:bodyPr vert="horz" lIns="91440" tIns="45720" rIns="91440" bIns="45720" rtlCol="0" anchor="t">
            <a:normAutofit/>
          </a:bodyPr>
          <a:lstStyle/>
          <a:p>
            <a:pPr marL="0" indent="0">
              <a:buNone/>
            </a:pPr>
            <a:r>
              <a:rPr lang="en-US" sz="2000" u="sng" dirty="0">
                <a:latin typeface="Algerian"/>
                <a:ea typeface="+mj-ea"/>
                <a:cs typeface="+mj-cs"/>
              </a:rPr>
              <a:t>Formation of ozone Layer in stratosphere:</a:t>
            </a:r>
            <a:endParaRPr lang="en-US" u="sng">
              <a:ea typeface="+mj-ea"/>
              <a:cs typeface="Times New Roman"/>
            </a:endParaRPr>
          </a:p>
          <a:p>
            <a:pPr marL="0" indent="0">
              <a:buNone/>
            </a:pPr>
            <a:endParaRPr lang="en-US" sz="2000" u="sng" dirty="0">
              <a:latin typeface="Algerian"/>
              <a:cs typeface="Times New Roman"/>
            </a:endParaRPr>
          </a:p>
          <a:p>
            <a:r>
              <a:rPr lang="en-US" sz="1800" dirty="0">
                <a:cs typeface="Times New Roman"/>
              </a:rPr>
              <a:t>Ozone in the Earth's stratosphere is created by ultraviolet light striking ordinary </a:t>
            </a:r>
            <a:r>
              <a:rPr lang="en-US" sz="1800" dirty="0">
                <a:cs typeface="Times New Roman"/>
                <a:hlinkClick r:id="rId3">
                  <a:extLst>
                    <a:ext uri="{A12FA001-AC4F-418D-AE19-62706E023703}">
                      <ahyp:hlinkClr xmlns:ahyp="http://schemas.microsoft.com/office/drawing/2018/hyperlinkcolor" val="tx"/>
                    </a:ext>
                  </a:extLst>
                </a:hlinkClick>
              </a:rPr>
              <a:t>oxygen</a:t>
            </a:r>
            <a:r>
              <a:rPr lang="en-US" sz="1800" dirty="0">
                <a:cs typeface="Times New Roman"/>
              </a:rPr>
              <a:t> </a:t>
            </a:r>
            <a:r>
              <a:rPr lang="en-US" sz="1800" dirty="0">
                <a:cs typeface="Times New Roman"/>
                <a:hlinkClick r:id="rId4">
                  <a:extLst>
                    <a:ext uri="{A12FA001-AC4F-418D-AE19-62706E023703}">
                      <ahyp:hlinkClr xmlns:ahyp="http://schemas.microsoft.com/office/drawing/2018/hyperlinkcolor" val="tx"/>
                    </a:ext>
                  </a:extLst>
                </a:hlinkClick>
              </a:rPr>
              <a:t>molecules</a:t>
            </a:r>
            <a:r>
              <a:rPr lang="en-US" sz="1800" dirty="0">
                <a:cs typeface="Times New Roman"/>
              </a:rPr>
              <a:t> containing two oxygen </a:t>
            </a:r>
            <a:r>
              <a:rPr lang="en-US" sz="1800" dirty="0">
                <a:cs typeface="Times New Roman"/>
                <a:hlinkClick r:id="rId5">
                  <a:extLst>
                    <a:ext uri="{A12FA001-AC4F-418D-AE19-62706E023703}">
                      <ahyp:hlinkClr xmlns:ahyp="http://schemas.microsoft.com/office/drawing/2018/hyperlinkcolor" val="tx"/>
                    </a:ext>
                  </a:extLst>
                </a:hlinkClick>
              </a:rPr>
              <a:t>atoms</a:t>
            </a:r>
            <a:r>
              <a:rPr lang="en-US" sz="1800" dirty="0">
                <a:cs typeface="Times New Roman"/>
              </a:rPr>
              <a:t> (O2), splitting them into individual oxygen atoms (atomic oxygen); the atomic oxygen then combines with unbroken O2 to create ozone, O3. The ozone molecule is unstable (although, in the stratosphere, long-lived) and when ultraviolet light hits ozone it splits into a molecule of O2 and an individual atom of oxygen, a continuing process called the </a:t>
            </a:r>
            <a:r>
              <a:rPr lang="en-US" sz="1800" dirty="0">
                <a:cs typeface="Times New Roman"/>
                <a:hlinkClick r:id="rId6">
                  <a:extLst>
                    <a:ext uri="{A12FA001-AC4F-418D-AE19-62706E023703}">
                      <ahyp:hlinkClr xmlns:ahyp="http://schemas.microsoft.com/office/drawing/2018/hyperlinkcolor" val="tx"/>
                    </a:ext>
                  </a:extLst>
                </a:hlinkClick>
              </a:rPr>
              <a:t>ozone-oxygen cycle</a:t>
            </a:r>
            <a:r>
              <a:rPr lang="en-US" sz="1800" dirty="0">
                <a:cs typeface="Times New Roman"/>
              </a:rPr>
              <a:t>. </a:t>
            </a:r>
            <a:endParaRPr lang="en-US"/>
          </a:p>
          <a:p>
            <a:endParaRPr lang="en-US" sz="1800" dirty="0">
              <a:cs typeface="Times New Roman"/>
            </a:endParaRPr>
          </a:p>
          <a:p>
            <a:pPr marL="0" indent="0">
              <a:buNone/>
            </a:pPr>
            <a:endParaRPr lang="en-US" sz="2000" dirty="0">
              <a:latin typeface="Algerian"/>
              <a:cs typeface="Times New Roman"/>
            </a:endParaRPr>
          </a:p>
          <a:p>
            <a:endParaRPr lang="en-US" sz="2100">
              <a:cs typeface="Times New Roman"/>
            </a:endParaRPr>
          </a:p>
        </p:txBody>
      </p:sp>
    </p:spTree>
    <p:extLst>
      <p:ext uri="{BB962C8B-B14F-4D97-AF65-F5344CB8AC3E}">
        <p14:creationId xmlns:p14="http://schemas.microsoft.com/office/powerpoint/2010/main" val="3787170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750163"/>
            <a:ext cx="5086149" cy="5334391"/>
          </a:xfrm>
        </p:spPr>
        <p:txBody>
          <a:bodyPr vert="horz" lIns="91440" tIns="45720" rIns="91440" bIns="45720" rtlCol="0" anchor="t">
            <a:normAutofit/>
          </a:bodyPr>
          <a:lstStyle/>
          <a:p>
            <a:pPr marL="0" indent="0">
              <a:buNone/>
            </a:pPr>
            <a:r>
              <a:rPr lang="en-US" sz="2000" u="sng" dirty="0">
                <a:latin typeface="Algerian"/>
                <a:ea typeface="+mj-ea"/>
                <a:cs typeface="+mj-cs"/>
              </a:rPr>
              <a:t>Chemically, this can be described as:</a:t>
            </a:r>
          </a:p>
          <a:p>
            <a:r>
              <a:rPr lang="en-US" sz="2100" dirty="0">
                <a:ea typeface="+mn-lt"/>
                <a:cs typeface="+mn-lt"/>
              </a:rPr>
              <a:t>    O</a:t>
            </a:r>
            <a:r>
              <a:rPr lang="en-US" sz="2100" baseline="-25000" dirty="0">
                <a:ea typeface="+mn-lt"/>
                <a:cs typeface="+mn-lt"/>
              </a:rPr>
              <a:t>2</a:t>
            </a:r>
            <a:r>
              <a:rPr lang="en-US" sz="2100" dirty="0">
                <a:ea typeface="+mn-lt"/>
                <a:cs typeface="+mn-lt"/>
              </a:rPr>
              <a:t> + UV               2O</a:t>
            </a:r>
          </a:p>
          <a:p>
            <a:r>
              <a:rPr lang="en-US" sz="2100" dirty="0">
                <a:ea typeface="+mn-lt"/>
                <a:cs typeface="+mn-lt"/>
              </a:rPr>
              <a:t>    O  +  O</a:t>
            </a:r>
            <a:r>
              <a:rPr lang="en-US" sz="2100" baseline="-25000" dirty="0">
                <a:ea typeface="+mn-lt"/>
                <a:cs typeface="+mn-lt"/>
              </a:rPr>
              <a:t>2</a:t>
            </a:r>
            <a:r>
              <a:rPr lang="en-US" sz="2100" dirty="0">
                <a:ea typeface="+mn-lt"/>
                <a:cs typeface="+mn-lt"/>
              </a:rPr>
              <a:t>                O</a:t>
            </a:r>
            <a:r>
              <a:rPr lang="en-US" sz="2100" baseline="-25000" dirty="0">
                <a:ea typeface="+mn-lt"/>
                <a:cs typeface="+mn-lt"/>
              </a:rPr>
              <a:t>3</a:t>
            </a:r>
          </a:p>
          <a:p>
            <a:endParaRPr lang="en-US" sz="2100" dirty="0">
              <a:cs typeface="Times New Roman"/>
            </a:endParaRPr>
          </a:p>
        </p:txBody>
      </p:sp>
      <p:cxnSp>
        <p:nvCxnSpPr>
          <p:cNvPr id="5" name="Straight Arrow Connector 4">
            <a:extLst>
              <a:ext uri="{FF2B5EF4-FFF2-40B4-BE49-F238E27FC236}">
                <a16:creationId xmlns:a16="http://schemas.microsoft.com/office/drawing/2014/main" id="{FC6181EA-3015-087C-9B9A-199BC6C963D1}"/>
              </a:ext>
            </a:extLst>
          </p:cNvPr>
          <p:cNvCxnSpPr/>
          <p:nvPr/>
        </p:nvCxnSpPr>
        <p:spPr>
          <a:xfrm>
            <a:off x="2198298" y="2040147"/>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BD8C43BB-E098-AD8F-4923-BDEEC260E59F}"/>
              </a:ext>
            </a:extLst>
          </p:cNvPr>
          <p:cNvCxnSpPr>
            <a:cxnSpLocks/>
          </p:cNvCxnSpPr>
          <p:nvPr/>
        </p:nvCxnSpPr>
        <p:spPr>
          <a:xfrm>
            <a:off x="2198298" y="1626078"/>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 name="Picture 3" descr="Diagram&#10;&#10;Description automatically generated">
            <a:extLst>
              <a:ext uri="{FF2B5EF4-FFF2-40B4-BE49-F238E27FC236}">
                <a16:creationId xmlns:a16="http://schemas.microsoft.com/office/drawing/2014/main" id="{40D80887-BA0C-7DE5-358D-8BDD378F6223}"/>
              </a:ext>
            </a:extLst>
          </p:cNvPr>
          <p:cNvPicPr>
            <a:picLocks noChangeAspect="1"/>
          </p:cNvPicPr>
          <p:nvPr/>
        </p:nvPicPr>
        <p:blipFill>
          <a:blip r:embed="rId3"/>
          <a:stretch>
            <a:fillRect/>
          </a:stretch>
        </p:blipFill>
        <p:spPr>
          <a:xfrm>
            <a:off x="379562" y="2860671"/>
            <a:ext cx="5124089" cy="2715291"/>
          </a:xfrm>
          <a:prstGeom prst="rect">
            <a:avLst/>
          </a:prstGeom>
        </p:spPr>
      </p:pic>
    </p:spTree>
    <p:extLst>
      <p:ext uri="{BB962C8B-B14F-4D97-AF65-F5344CB8AC3E}">
        <p14:creationId xmlns:p14="http://schemas.microsoft.com/office/powerpoint/2010/main" val="1999769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descr="Diagram&#10;&#10;Description automatically generated">
            <a:extLst>
              <a:ext uri="{FF2B5EF4-FFF2-40B4-BE49-F238E27FC236}">
                <a16:creationId xmlns:a16="http://schemas.microsoft.com/office/drawing/2014/main" id="{06AB0948-5F96-E135-091D-ACE579AC77EB}"/>
              </a:ext>
            </a:extLst>
          </p:cNvPr>
          <p:cNvPicPr>
            <a:picLocks noChangeAspect="1"/>
          </p:cNvPicPr>
          <p:nvPr/>
        </p:nvPicPr>
        <p:blipFill>
          <a:blip r:embed="rId3"/>
          <a:stretch>
            <a:fillRect/>
          </a:stretch>
        </p:blipFill>
        <p:spPr>
          <a:xfrm>
            <a:off x="155277" y="235061"/>
            <a:ext cx="7453220" cy="6068700"/>
          </a:xfrm>
          <a:prstGeom prst="rect">
            <a:avLst/>
          </a:prstGeom>
        </p:spPr>
      </p:pic>
    </p:spTree>
    <p:extLst>
      <p:ext uri="{BB962C8B-B14F-4D97-AF65-F5344CB8AC3E}">
        <p14:creationId xmlns:p14="http://schemas.microsoft.com/office/powerpoint/2010/main" val="792887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316185" y="387854"/>
            <a:ext cx="5224171" cy="5713952"/>
          </a:xfrm>
        </p:spPr>
        <p:txBody>
          <a:bodyPr vert="horz" lIns="91440" tIns="45720" rIns="91440" bIns="45720" rtlCol="0" anchor="t">
            <a:normAutofit/>
          </a:bodyPr>
          <a:lstStyle/>
          <a:p>
            <a:pPr marL="0" indent="0">
              <a:buNone/>
            </a:pPr>
            <a:r>
              <a:rPr lang="en-US" sz="2000" u="sng" dirty="0">
                <a:latin typeface="Algerian"/>
                <a:ea typeface="+mj-ea"/>
                <a:cs typeface="+mj-cs"/>
              </a:rPr>
              <a:t>Ozone composition:</a:t>
            </a:r>
          </a:p>
          <a:p>
            <a:pPr marL="285750" indent="-285750"/>
            <a:r>
              <a:rPr lang="en-US" sz="1800" dirty="0">
                <a:ea typeface="+mn-lt"/>
                <a:cs typeface="+mn-lt"/>
              </a:rPr>
              <a:t>The ozone layer, also called the stratosphere, is composed of </a:t>
            </a:r>
            <a:r>
              <a:rPr lang="en-US" sz="1800" b="1" dirty="0">
                <a:ea typeface="+mn-lt"/>
                <a:cs typeface="+mn-lt"/>
              </a:rPr>
              <a:t>the ozone gas</a:t>
            </a:r>
            <a:r>
              <a:rPr lang="en-US" sz="1800" dirty="0">
                <a:ea typeface="+mn-lt"/>
                <a:cs typeface="+mn-lt"/>
              </a:rPr>
              <a:t> (90% of the total ozone in the atmosphere). The ozone has three oxygen atoms, and it is the result of the action of Ultra Violet (UV) radiation on oxygen molecules, composed of two oxygen atoms.</a:t>
            </a:r>
            <a:endParaRPr lang="en-US" sz="1800">
              <a:latin typeface="Algerian"/>
              <a:ea typeface="+mn-lt"/>
              <a:cs typeface="+mn-lt"/>
            </a:endParaRPr>
          </a:p>
          <a:p>
            <a:r>
              <a:rPr lang="en-US" sz="1800" dirty="0">
                <a:ea typeface="+mn-lt"/>
                <a:cs typeface="+mn-lt"/>
              </a:rPr>
              <a:t>The production of ozone in the stratosphere results primarily from the breaking of the </a:t>
            </a:r>
            <a:r>
              <a:rPr lang="en-US" sz="1800" dirty="0">
                <a:ea typeface="+mn-lt"/>
                <a:cs typeface="+mn-lt"/>
                <a:hlinkClick r:id="rId3"/>
              </a:rPr>
              <a:t>chemical bonds</a:t>
            </a:r>
            <a:r>
              <a:rPr lang="en-US" sz="1800" dirty="0">
                <a:ea typeface="+mn-lt"/>
                <a:cs typeface="+mn-lt"/>
              </a:rPr>
              <a:t> within </a:t>
            </a:r>
            <a:r>
              <a:rPr lang="en-US" sz="1800" dirty="0">
                <a:ea typeface="+mn-lt"/>
                <a:cs typeface="+mn-lt"/>
                <a:hlinkClick r:id="rId4"/>
              </a:rPr>
              <a:t>oxygen</a:t>
            </a:r>
            <a:r>
              <a:rPr lang="en-US" sz="1800" dirty="0">
                <a:ea typeface="+mn-lt"/>
                <a:cs typeface="+mn-lt"/>
              </a:rPr>
              <a:t> molecules (O2) by high-energy solar </a:t>
            </a:r>
            <a:r>
              <a:rPr lang="en-US" sz="1800" dirty="0">
                <a:ea typeface="+mn-lt"/>
                <a:cs typeface="+mn-lt"/>
                <a:hlinkClick r:id="rId5"/>
              </a:rPr>
              <a:t>photons</a:t>
            </a:r>
            <a:r>
              <a:rPr lang="en-US" sz="1800" dirty="0">
                <a:ea typeface="+mn-lt"/>
                <a:cs typeface="+mn-lt"/>
              </a:rPr>
              <a:t>. This process, called </a:t>
            </a:r>
            <a:r>
              <a:rPr lang="en-US" sz="1800" dirty="0">
                <a:ea typeface="+mn-lt"/>
                <a:cs typeface="+mn-lt"/>
                <a:hlinkClick r:id="rId6"/>
              </a:rPr>
              <a:t>photodissociation</a:t>
            </a:r>
            <a:r>
              <a:rPr lang="en-US" sz="1800" dirty="0">
                <a:ea typeface="+mn-lt"/>
                <a:cs typeface="+mn-lt"/>
              </a:rPr>
              <a:t>.</a:t>
            </a:r>
          </a:p>
          <a:p>
            <a:r>
              <a:rPr lang="en-US" sz="1800" dirty="0">
                <a:cs typeface="Times New Roman"/>
              </a:rPr>
              <a:t>In results the release of single oxygen atoms, which later join with intact oxygen molecules to form ozone.</a:t>
            </a:r>
            <a:endParaRPr lang="en-US" sz="1800" dirty="0">
              <a:ea typeface="+mn-lt"/>
              <a:cs typeface="+mn-lt"/>
            </a:endParaRPr>
          </a:p>
          <a:p>
            <a:r>
              <a:rPr lang="en-US" sz="1800" dirty="0">
                <a:cs typeface="Times New Roman"/>
              </a:rPr>
              <a:t> Rising atmospheric oxygen concentrations some two billion years ago allowed ozone to build up in Earth’s atmosphere, a process that gradually led to the formation of the stratosphere.</a:t>
            </a:r>
            <a:endParaRPr lang="en-US" sz="1800" dirty="0">
              <a:ea typeface="+mn-lt"/>
              <a:cs typeface="+mn-lt"/>
            </a:endParaRPr>
          </a:p>
        </p:txBody>
      </p:sp>
      <p:pic>
        <p:nvPicPr>
          <p:cNvPr id="2" name="Picture 2" descr="Diagram&#10;&#10;Description automatically generated">
            <a:extLst>
              <a:ext uri="{FF2B5EF4-FFF2-40B4-BE49-F238E27FC236}">
                <a16:creationId xmlns:a16="http://schemas.microsoft.com/office/drawing/2014/main" id="{F577C1C8-9E42-7192-99C8-8BC81794B0C6}"/>
              </a:ext>
            </a:extLst>
          </p:cNvPr>
          <p:cNvPicPr>
            <a:picLocks noChangeAspect="1"/>
          </p:cNvPicPr>
          <p:nvPr/>
        </p:nvPicPr>
        <p:blipFill>
          <a:blip r:embed="rId7"/>
          <a:stretch>
            <a:fillRect/>
          </a:stretch>
        </p:blipFill>
        <p:spPr>
          <a:xfrm>
            <a:off x="5477773" y="2984739"/>
            <a:ext cx="3459192" cy="2173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32040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577635"/>
            <a:ext cx="4266639" cy="5506919"/>
          </a:xfrm>
        </p:spPr>
        <p:txBody>
          <a:bodyPr vert="horz" lIns="91440" tIns="45720" rIns="91440" bIns="45720" rtlCol="0" anchor="t">
            <a:normAutofit/>
          </a:bodyPr>
          <a:lstStyle/>
          <a:p>
            <a:pPr marL="0" indent="0">
              <a:buNone/>
            </a:pPr>
            <a:r>
              <a:rPr lang="en-US" sz="2000" u="sng" dirty="0">
                <a:latin typeface="Algerian"/>
                <a:ea typeface="+mj-ea"/>
                <a:cs typeface="+mj-cs"/>
              </a:rPr>
              <a:t>OZONE THICKNESS:</a:t>
            </a:r>
          </a:p>
          <a:p>
            <a:pPr marL="285750" indent="-285750"/>
            <a:r>
              <a:rPr lang="en-US" sz="1800" dirty="0">
                <a:ea typeface="+mn-lt"/>
                <a:cs typeface="+mn-lt"/>
              </a:rPr>
              <a:t>The thickness of the ozone layer varies worldwide and is generally thinner near the equator and thicker near the poles.</a:t>
            </a:r>
          </a:p>
          <a:p>
            <a:pPr marL="285750" indent="-285750"/>
            <a:r>
              <a:rPr lang="en-US" sz="1800" dirty="0">
                <a:ea typeface="+mn-lt"/>
                <a:cs typeface="+mn-lt"/>
              </a:rPr>
              <a:t> Thickness refers to how much ozone is in a column over a given area and varies from season to season. The reasons for these variations are due to atmospheric circulation patterns and solar intensity.</a:t>
            </a:r>
          </a:p>
          <a:p>
            <a:pPr marL="285750" indent="-285750"/>
            <a:r>
              <a:rPr lang="en-US" sz="1800" dirty="0">
                <a:ea typeface="+mn-lt"/>
                <a:cs typeface="+mn-lt"/>
              </a:rPr>
              <a:t>The majority of ozone is produced over the tropics and is transported towards the poles by stratospheric wind patterns. </a:t>
            </a:r>
          </a:p>
          <a:p>
            <a:pPr marL="285750" indent="-285750"/>
            <a:r>
              <a:rPr lang="en-US" sz="1800" dirty="0">
                <a:ea typeface="+mn-lt"/>
                <a:cs typeface="+mn-lt"/>
              </a:rPr>
              <a:t>In the northern hemisphere these patterns, make the ozone layer thickest in the spring and thinnest in the fall.</a:t>
            </a:r>
          </a:p>
          <a:p>
            <a:pPr marL="285750" indent="-285750"/>
            <a:endParaRPr lang="en-US" sz="1800" dirty="0">
              <a:ea typeface="+mn-lt"/>
              <a:cs typeface="+mn-lt"/>
            </a:endParaRPr>
          </a:p>
          <a:p>
            <a:pPr marL="0" indent="0">
              <a:buNone/>
            </a:pPr>
            <a:endParaRPr lang="en-US" sz="2000" u="sng" dirty="0">
              <a:latin typeface="Algerian"/>
              <a:ea typeface="+mj-ea"/>
              <a:cs typeface="+mj-cs"/>
            </a:endParaRPr>
          </a:p>
        </p:txBody>
      </p:sp>
      <p:pic>
        <p:nvPicPr>
          <p:cNvPr id="2" name="Picture 2" descr="Diagram&#10;&#10;Description automatically generated">
            <a:extLst>
              <a:ext uri="{FF2B5EF4-FFF2-40B4-BE49-F238E27FC236}">
                <a16:creationId xmlns:a16="http://schemas.microsoft.com/office/drawing/2014/main" id="{C997DB0F-AA1D-8CAF-F97C-CCC3C2913B2B}"/>
              </a:ext>
            </a:extLst>
          </p:cNvPr>
          <p:cNvPicPr>
            <a:picLocks noChangeAspect="1"/>
          </p:cNvPicPr>
          <p:nvPr/>
        </p:nvPicPr>
        <p:blipFill>
          <a:blip r:embed="rId3"/>
          <a:stretch>
            <a:fillRect/>
          </a:stretch>
        </p:blipFill>
        <p:spPr>
          <a:xfrm>
            <a:off x="4744529" y="3883785"/>
            <a:ext cx="4399470" cy="2972317"/>
          </a:xfrm>
          <a:prstGeom prst="rect">
            <a:avLst/>
          </a:prstGeom>
        </p:spPr>
      </p:pic>
    </p:spTree>
    <p:extLst>
      <p:ext uri="{BB962C8B-B14F-4D97-AF65-F5344CB8AC3E}">
        <p14:creationId xmlns:p14="http://schemas.microsoft.com/office/powerpoint/2010/main" val="2764830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8">
            <a:extLst>
              <a:ext uri="{FF2B5EF4-FFF2-40B4-BE49-F238E27FC236}">
                <a16:creationId xmlns:a16="http://schemas.microsoft.com/office/drawing/2014/main" id="{CE5ED373-CB50-A5F8-14EC-5BDEAEB4D696}"/>
              </a:ext>
            </a:extLst>
          </p:cNvPr>
          <p:cNvSpPr>
            <a:spLocks noGrp="1"/>
          </p:cNvSpPr>
          <p:nvPr>
            <p:ph idx="1"/>
          </p:nvPr>
        </p:nvSpPr>
        <p:spPr>
          <a:xfrm>
            <a:off x="436955" y="439612"/>
            <a:ext cx="5060269" cy="3462459"/>
          </a:xfrm>
        </p:spPr>
        <p:txBody>
          <a:bodyPr vert="horz" lIns="91440" tIns="45720" rIns="91440" bIns="45720" rtlCol="0" anchor="t">
            <a:normAutofit/>
          </a:bodyPr>
          <a:lstStyle/>
          <a:p>
            <a:pPr marL="0" indent="0">
              <a:buNone/>
            </a:pPr>
            <a:r>
              <a:rPr lang="en-US" sz="2000" u="sng" dirty="0">
                <a:latin typeface="Algerian"/>
                <a:cs typeface="Times New Roman"/>
              </a:rPr>
              <a:t>Role of ozone layer:</a:t>
            </a:r>
          </a:p>
          <a:p>
            <a:pPr>
              <a:buFont typeface="Arial"/>
              <a:buChar char="•"/>
            </a:pPr>
            <a:r>
              <a:rPr lang="en-US" sz="1800" dirty="0">
                <a:ea typeface="+mn-lt"/>
                <a:cs typeface="+mn-lt"/>
              </a:rPr>
              <a:t>All life on Earth is protected by the ozone layer. This layer of gas acts as an invisible filter that protects all life forms from over-exposure to the sun’s harmful </a:t>
            </a:r>
            <a:r>
              <a:rPr lang="en-US" sz="1800" u="sng" dirty="0">
                <a:ea typeface="+mn-lt"/>
                <a:cs typeface="+mn-lt"/>
              </a:rPr>
              <a:t>UV</a:t>
            </a:r>
            <a:r>
              <a:rPr lang="en-US" sz="1800" dirty="0">
                <a:ea typeface="+mn-lt"/>
                <a:cs typeface="+mn-lt"/>
              </a:rPr>
              <a:t> rays.</a:t>
            </a:r>
          </a:p>
          <a:p>
            <a:pPr>
              <a:buFont typeface="Arial,Sans-Serif"/>
              <a:buChar char="•"/>
            </a:pPr>
            <a:r>
              <a:rPr lang="en-US" sz="1800" dirty="0">
                <a:ea typeface="+mn-lt"/>
                <a:cs typeface="+mn-lt"/>
              </a:rPr>
              <a:t>The ozone layer effectively blocks almost all solar radiation of </a:t>
            </a:r>
            <a:r>
              <a:rPr lang="en-US" sz="1800" dirty="0">
                <a:ea typeface="+mn-lt"/>
                <a:cs typeface="+mn-lt"/>
                <a:hlinkClick r:id="rId3"/>
              </a:rPr>
              <a:t>wavelengths</a:t>
            </a:r>
            <a:r>
              <a:rPr lang="en-US" sz="1800" dirty="0">
                <a:ea typeface="+mn-lt"/>
                <a:cs typeface="+mn-lt"/>
              </a:rPr>
              <a:t> less than 290 nm from reaching Earth’s surface, including certain types of </a:t>
            </a:r>
            <a:r>
              <a:rPr lang="en-US" sz="1800" dirty="0">
                <a:ea typeface="+mn-lt"/>
                <a:cs typeface="+mn-lt"/>
                <a:hlinkClick r:id="rId4"/>
              </a:rPr>
              <a:t>ultraviolet</a:t>
            </a:r>
            <a:r>
              <a:rPr lang="en-US" sz="1800" dirty="0">
                <a:ea typeface="+mn-lt"/>
                <a:cs typeface="+mn-lt"/>
              </a:rPr>
              <a:t> (UV) and other forms of radiation that could injure or kill most living things.</a:t>
            </a:r>
          </a:p>
          <a:p>
            <a:pPr marL="0" indent="0">
              <a:buNone/>
            </a:pPr>
            <a:endParaRPr lang="en-US" sz="1800" dirty="0">
              <a:cs typeface="Times New Roman"/>
            </a:endParaRPr>
          </a:p>
        </p:txBody>
      </p:sp>
      <p:pic>
        <p:nvPicPr>
          <p:cNvPr id="3" name="Picture 3" descr="Diagram, schematic&#10;&#10;Description automatically generated">
            <a:extLst>
              <a:ext uri="{FF2B5EF4-FFF2-40B4-BE49-F238E27FC236}">
                <a16:creationId xmlns:a16="http://schemas.microsoft.com/office/drawing/2014/main" id="{22A29940-9544-959C-AF1B-F25D38EA0B6F}"/>
              </a:ext>
            </a:extLst>
          </p:cNvPr>
          <p:cNvPicPr>
            <a:picLocks noChangeAspect="1"/>
          </p:cNvPicPr>
          <p:nvPr/>
        </p:nvPicPr>
        <p:blipFill>
          <a:blip r:embed="rId5"/>
          <a:stretch>
            <a:fillRect/>
          </a:stretch>
        </p:blipFill>
        <p:spPr>
          <a:xfrm>
            <a:off x="3985404" y="3673818"/>
            <a:ext cx="4770407" cy="3047195"/>
          </a:xfrm>
          <a:prstGeom prst="rect">
            <a:avLst/>
          </a:prstGeom>
        </p:spPr>
      </p:pic>
      <p:sp>
        <p:nvSpPr>
          <p:cNvPr id="4" name="TextBox 3">
            <a:extLst>
              <a:ext uri="{FF2B5EF4-FFF2-40B4-BE49-F238E27FC236}">
                <a16:creationId xmlns:a16="http://schemas.microsoft.com/office/drawing/2014/main" id="{FD4872B3-4EF6-CD2A-F5B9-85C67D0D3E49}"/>
              </a:ext>
            </a:extLst>
          </p:cNvPr>
          <p:cNvSpPr txBox="1"/>
          <p:nvPr/>
        </p:nvSpPr>
        <p:spPr>
          <a:xfrm>
            <a:off x="439947" y="3761116"/>
            <a:ext cx="354545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cs typeface="Arial"/>
              </a:rPr>
              <a:t>Without the protective effect of ozone life on Earth would not have evolved the way it has.</a:t>
            </a:r>
          </a:p>
          <a:p>
            <a:r>
              <a:rPr lang="en-US" dirty="0">
                <a:cs typeface="Segoe UI"/>
              </a:rPr>
              <a:t>      ​</a:t>
            </a:r>
          </a:p>
        </p:txBody>
      </p:sp>
    </p:spTree>
    <p:extLst>
      <p:ext uri="{BB962C8B-B14F-4D97-AF65-F5344CB8AC3E}">
        <p14:creationId xmlns:p14="http://schemas.microsoft.com/office/powerpoint/2010/main" val="567808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577635"/>
            <a:ext cx="5206918" cy="5506919"/>
          </a:xfrm>
        </p:spPr>
        <p:txBody>
          <a:bodyPr vert="horz" lIns="91440" tIns="45720" rIns="91440" bIns="45720" rtlCol="0" anchor="t">
            <a:normAutofit/>
          </a:bodyPr>
          <a:lstStyle/>
          <a:p>
            <a:pPr marL="0" indent="0">
              <a:buNone/>
            </a:pPr>
            <a:r>
              <a:rPr lang="en-US" sz="2000" u="sng" dirty="0">
                <a:latin typeface="Algerian"/>
                <a:ea typeface="+mj-ea"/>
                <a:cs typeface="+mj-cs"/>
              </a:rPr>
              <a:t>OZONE DEPLETION:</a:t>
            </a:r>
          </a:p>
          <a:p>
            <a:r>
              <a:rPr lang="en-US" sz="1800" dirty="0"/>
              <a:t>Ozone depletion is the gradual thinning of </a:t>
            </a:r>
            <a:r>
              <a:rPr lang="en-US" sz="1800" dirty="0">
                <a:hlinkClick r:id="rId3"/>
              </a:rPr>
              <a:t>earth</a:t>
            </a:r>
            <a:r>
              <a:rPr lang="en-US" sz="1800" dirty="0"/>
              <a:t>’s </a:t>
            </a:r>
            <a:r>
              <a:rPr lang="en-US" sz="1800" dirty="0">
                <a:hlinkClick r:id="rId4"/>
              </a:rPr>
              <a:t>ozone layer</a:t>
            </a:r>
            <a:r>
              <a:rPr lang="en-US" sz="1800" dirty="0"/>
              <a:t> in the upper </a:t>
            </a:r>
            <a:r>
              <a:rPr lang="en-US" sz="1800" dirty="0">
                <a:hlinkClick r:id="rId5"/>
              </a:rPr>
              <a:t>atmosphere</a:t>
            </a:r>
            <a:r>
              <a:rPr lang="en-US" sz="1800" dirty="0"/>
              <a:t> caused by the release of chemical </a:t>
            </a:r>
            <a:r>
              <a:rPr lang="en-US" sz="1800" dirty="0">
                <a:hlinkClick r:id="rId6"/>
              </a:rPr>
              <a:t>compounds</a:t>
            </a:r>
            <a:r>
              <a:rPr lang="en-US" sz="1800" dirty="0"/>
              <a:t> containing gaseous </a:t>
            </a:r>
            <a:r>
              <a:rPr lang="en-US" sz="1800" dirty="0">
                <a:hlinkClick r:id="rId7"/>
              </a:rPr>
              <a:t>chlorine</a:t>
            </a:r>
            <a:r>
              <a:rPr lang="en-US" sz="1800" dirty="0"/>
              <a:t> or </a:t>
            </a:r>
            <a:r>
              <a:rPr lang="en-US" sz="1800" dirty="0">
                <a:hlinkClick r:id="rId8"/>
              </a:rPr>
              <a:t>bromine</a:t>
            </a:r>
            <a:r>
              <a:rPr lang="en-US" sz="1800" dirty="0"/>
              <a:t> from industry and other human activities.</a:t>
            </a:r>
            <a:r>
              <a:rPr lang="en-US" sz="2000" dirty="0">
                <a:ea typeface="+mn-lt"/>
                <a:cs typeface="+mn-lt"/>
              </a:rPr>
              <a:t> </a:t>
            </a:r>
            <a:endParaRPr lang="en-US" dirty="0">
              <a:cs typeface="Times New Roman"/>
            </a:endParaRPr>
          </a:p>
          <a:p>
            <a:r>
              <a:rPr lang="en-US" sz="2000" dirty="0">
                <a:ea typeface="+mn-lt"/>
                <a:cs typeface="+mn-lt"/>
                <a:hlinkClick r:id="rId9"/>
              </a:rPr>
              <a:t>Ozone depletion</a:t>
            </a:r>
            <a:r>
              <a:rPr lang="en-US" sz="2000" dirty="0">
                <a:ea typeface="+mn-lt"/>
                <a:cs typeface="+mn-lt"/>
              </a:rPr>
              <a:t>, the global decrease in stratospheric ozone observed since the 1970s, is most pronounced in </a:t>
            </a:r>
            <a:r>
              <a:rPr lang="en-US" sz="2000" dirty="0">
                <a:ea typeface="+mn-lt"/>
                <a:cs typeface="+mn-lt"/>
                <a:hlinkClick r:id="rId10"/>
              </a:rPr>
              <a:t>polar regions.</a:t>
            </a:r>
            <a:endParaRPr lang="en-US" sz="2000" dirty="0">
              <a:ea typeface="+mn-lt"/>
              <a:cs typeface="+mn-lt"/>
            </a:endParaRPr>
          </a:p>
          <a:p>
            <a:pPr marL="0" indent="0">
              <a:buNone/>
            </a:pPr>
            <a:endParaRPr lang="en-US" sz="2000" u="sng" dirty="0">
              <a:latin typeface="Algerian"/>
              <a:ea typeface="+mn-lt"/>
              <a:cs typeface="+mn-lt"/>
            </a:endParaRPr>
          </a:p>
          <a:p>
            <a:endParaRPr lang="en-US" sz="2000" dirty="0">
              <a:ea typeface="+mn-lt"/>
              <a:cs typeface="+mn-lt"/>
            </a:endParaRPr>
          </a:p>
          <a:p>
            <a:pPr marL="0" indent="0">
              <a:buNone/>
            </a:pPr>
            <a:endParaRPr lang="en-US" sz="1800" dirty="0">
              <a:ea typeface="+mn-lt"/>
              <a:cs typeface="+mn-lt"/>
            </a:endParaRPr>
          </a:p>
        </p:txBody>
      </p:sp>
      <p:pic>
        <p:nvPicPr>
          <p:cNvPr id="2" name="Picture 2" descr="Diagram&#10;&#10;Description automatically generated">
            <a:extLst>
              <a:ext uri="{FF2B5EF4-FFF2-40B4-BE49-F238E27FC236}">
                <a16:creationId xmlns:a16="http://schemas.microsoft.com/office/drawing/2014/main" id="{2CAE48AA-74E8-0138-0B92-FC339B938786}"/>
              </a:ext>
            </a:extLst>
          </p:cNvPr>
          <p:cNvPicPr>
            <a:picLocks noChangeAspect="1"/>
          </p:cNvPicPr>
          <p:nvPr/>
        </p:nvPicPr>
        <p:blipFill>
          <a:blip r:embed="rId11"/>
          <a:stretch>
            <a:fillRect/>
          </a:stretch>
        </p:blipFill>
        <p:spPr>
          <a:xfrm>
            <a:off x="1708030" y="3818514"/>
            <a:ext cx="6745855" cy="3042473"/>
          </a:xfrm>
          <a:prstGeom prst="rect">
            <a:avLst/>
          </a:prstGeom>
        </p:spPr>
      </p:pic>
    </p:spTree>
    <p:extLst>
      <p:ext uri="{BB962C8B-B14F-4D97-AF65-F5344CB8AC3E}">
        <p14:creationId xmlns:p14="http://schemas.microsoft.com/office/powerpoint/2010/main" val="13202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577635"/>
            <a:ext cx="5206918" cy="5506919"/>
          </a:xfrm>
        </p:spPr>
        <p:txBody>
          <a:bodyPr vert="horz" lIns="91440" tIns="45720" rIns="91440" bIns="45720" rtlCol="0" anchor="t">
            <a:normAutofit/>
          </a:bodyPr>
          <a:lstStyle/>
          <a:p>
            <a:pPr marL="0" indent="0">
              <a:buNone/>
            </a:pPr>
            <a:r>
              <a:rPr lang="en-US" sz="2000" u="sng" dirty="0">
                <a:latin typeface="Algerian"/>
                <a:ea typeface="+mj-ea"/>
                <a:cs typeface="+mj-cs"/>
              </a:rPr>
              <a:t>Ozone hole:</a:t>
            </a:r>
          </a:p>
          <a:p>
            <a:r>
              <a:rPr lang="en-US" sz="1800" dirty="0">
                <a:ea typeface="+mn-lt"/>
                <a:cs typeface="+mn-lt"/>
              </a:rPr>
              <a:t>Depletion is so extensive that so-called ozone holes (regions of severely reduced ozone coverage) form over the poles during the onset of their respective spring seasons. </a:t>
            </a:r>
          </a:p>
          <a:p>
            <a:r>
              <a:rPr lang="en-US" sz="1800" dirty="0">
                <a:ea typeface="+mn-lt"/>
                <a:cs typeface="+mn-lt"/>
              </a:rPr>
              <a:t>The largest such hole—which has spanned more than 20.7 million square km (8 million square miles) on a consistent basis since 1992—appears annually over </a:t>
            </a:r>
            <a:r>
              <a:rPr lang="en-US" sz="1800" dirty="0">
                <a:ea typeface="+mn-lt"/>
                <a:cs typeface="+mn-lt"/>
                <a:hlinkClick r:id="rId3"/>
              </a:rPr>
              <a:t>Antarctica.</a:t>
            </a:r>
            <a:endParaRPr lang="en-US" sz="1800" dirty="0">
              <a:ea typeface="+mn-lt"/>
              <a:cs typeface="+mn-lt"/>
            </a:endParaRPr>
          </a:p>
          <a:p>
            <a:pPr marL="0" indent="0">
              <a:buNone/>
            </a:pPr>
            <a:endParaRPr lang="en-US" sz="1800" dirty="0">
              <a:ea typeface="+mn-lt"/>
              <a:cs typeface="+mn-lt"/>
            </a:endParaRPr>
          </a:p>
        </p:txBody>
      </p:sp>
      <p:pic>
        <p:nvPicPr>
          <p:cNvPr id="2" name="Picture 2" descr="A group of colorful circles&#10;&#10;Description automatically generated with low confidence">
            <a:extLst>
              <a:ext uri="{FF2B5EF4-FFF2-40B4-BE49-F238E27FC236}">
                <a16:creationId xmlns:a16="http://schemas.microsoft.com/office/drawing/2014/main" id="{31A3BAD0-4377-4460-0C6A-4A850308C83F}"/>
              </a:ext>
            </a:extLst>
          </p:cNvPr>
          <p:cNvPicPr>
            <a:picLocks noChangeAspect="1"/>
          </p:cNvPicPr>
          <p:nvPr/>
        </p:nvPicPr>
        <p:blipFill>
          <a:blip r:embed="rId4"/>
          <a:stretch>
            <a:fillRect/>
          </a:stretch>
        </p:blipFill>
        <p:spPr>
          <a:xfrm>
            <a:off x="698740" y="3964404"/>
            <a:ext cx="4390843" cy="1534369"/>
          </a:xfrm>
          <a:prstGeom prst="rect">
            <a:avLst/>
          </a:prstGeom>
        </p:spPr>
      </p:pic>
    </p:spTree>
    <p:extLst>
      <p:ext uri="{BB962C8B-B14F-4D97-AF65-F5344CB8AC3E}">
        <p14:creationId xmlns:p14="http://schemas.microsoft.com/office/powerpoint/2010/main" val="884955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333438" y="405107"/>
            <a:ext cx="5293182" cy="5679447"/>
          </a:xfrm>
        </p:spPr>
        <p:txBody>
          <a:bodyPr vert="horz" lIns="91440" tIns="45720" rIns="91440" bIns="45720" rtlCol="0" anchor="t">
            <a:normAutofit fontScale="92500" lnSpcReduction="10000"/>
          </a:bodyPr>
          <a:lstStyle/>
          <a:p>
            <a:pPr marL="0" indent="0">
              <a:buNone/>
            </a:pPr>
            <a:r>
              <a:rPr lang="en-US" sz="2000" u="sng" dirty="0">
                <a:latin typeface="Algerian"/>
                <a:ea typeface="+mj-ea"/>
                <a:cs typeface="+mj-cs"/>
              </a:rPr>
              <a:t>Causes:</a:t>
            </a:r>
          </a:p>
          <a:p>
            <a:r>
              <a:rPr lang="en-US" sz="1800" dirty="0">
                <a:ea typeface="+mn-lt"/>
                <a:cs typeface="+mn-lt"/>
              </a:rPr>
              <a:t>The global decrease in stratospheric ozone is well correlated with rising levels of </a:t>
            </a:r>
            <a:r>
              <a:rPr lang="en-US" sz="1800" dirty="0">
                <a:ea typeface="+mn-lt"/>
                <a:cs typeface="+mn-lt"/>
                <a:hlinkClick r:id="rId3"/>
              </a:rPr>
              <a:t>chlorine</a:t>
            </a:r>
            <a:r>
              <a:rPr lang="en-US" sz="1800" dirty="0">
                <a:ea typeface="+mn-lt"/>
                <a:cs typeface="+mn-lt"/>
              </a:rPr>
              <a:t> and </a:t>
            </a:r>
            <a:r>
              <a:rPr lang="en-US" sz="1800" dirty="0">
                <a:ea typeface="+mn-lt"/>
                <a:cs typeface="+mn-lt"/>
                <a:hlinkClick r:id="rId4"/>
              </a:rPr>
              <a:t>bromine</a:t>
            </a:r>
            <a:r>
              <a:rPr lang="en-US" sz="1800" dirty="0">
                <a:ea typeface="+mn-lt"/>
                <a:cs typeface="+mn-lt"/>
              </a:rPr>
              <a:t> in the stratosphere from the manufacture and release of CFCs and other </a:t>
            </a:r>
            <a:r>
              <a:rPr lang="en-US" sz="1800" dirty="0">
                <a:ea typeface="+mn-lt"/>
                <a:cs typeface="+mn-lt"/>
                <a:hlinkClick r:id="rId5"/>
              </a:rPr>
              <a:t>halocarbons</a:t>
            </a:r>
            <a:r>
              <a:rPr lang="en-US" sz="1800" dirty="0">
                <a:ea typeface="+mn-lt"/>
                <a:cs typeface="+mn-lt"/>
              </a:rPr>
              <a:t>.</a:t>
            </a:r>
          </a:p>
          <a:p>
            <a:r>
              <a:rPr lang="en-US" sz="1800" dirty="0">
                <a:ea typeface="+mn-lt"/>
                <a:cs typeface="+mn-lt"/>
              </a:rPr>
              <a:t>Halocarbons are produced by industry for a variety of uses, such as refrigerants (in </a:t>
            </a:r>
            <a:r>
              <a:rPr lang="en-US" sz="1800" dirty="0">
                <a:ea typeface="+mn-lt"/>
                <a:cs typeface="+mn-lt"/>
                <a:hlinkClick r:id="rId6"/>
              </a:rPr>
              <a:t>refrigerators</a:t>
            </a:r>
            <a:r>
              <a:rPr lang="en-US" sz="1800" dirty="0">
                <a:ea typeface="+mn-lt"/>
                <a:cs typeface="+mn-lt"/>
              </a:rPr>
              <a:t>, </a:t>
            </a:r>
            <a:r>
              <a:rPr lang="en-US" sz="1800" dirty="0">
                <a:ea typeface="+mn-lt"/>
                <a:cs typeface="+mn-lt"/>
                <a:hlinkClick r:id="rId7"/>
              </a:rPr>
              <a:t>air conditioners</a:t>
            </a:r>
            <a:r>
              <a:rPr lang="en-US" sz="1800" dirty="0">
                <a:ea typeface="+mn-lt"/>
                <a:cs typeface="+mn-lt"/>
              </a:rPr>
              <a:t>, and large chillers), propellants for </a:t>
            </a:r>
            <a:r>
              <a:rPr lang="en-US" sz="1800" dirty="0">
                <a:ea typeface="+mn-lt"/>
                <a:cs typeface="+mn-lt"/>
                <a:hlinkClick r:id="rId8"/>
              </a:rPr>
              <a:t>aerosol cans</a:t>
            </a:r>
            <a:r>
              <a:rPr lang="en-US" sz="1800" dirty="0">
                <a:ea typeface="+mn-lt"/>
                <a:cs typeface="+mn-lt"/>
              </a:rPr>
              <a:t>, blowing agents for making </a:t>
            </a:r>
            <a:r>
              <a:rPr lang="en-US" sz="1800" u="sng" dirty="0">
                <a:ea typeface="+mn-lt"/>
                <a:cs typeface="+mn-lt"/>
                <a:hlinkClick r:id="rId9"/>
              </a:rPr>
              <a:t>plastic</a:t>
            </a:r>
            <a:r>
              <a:rPr lang="en-US" sz="1800" dirty="0">
                <a:ea typeface="+mn-lt"/>
                <a:cs typeface="+mn-lt"/>
              </a:rPr>
              <a:t> foams, firefighting agents, and </a:t>
            </a:r>
            <a:r>
              <a:rPr lang="en-US" sz="1800" dirty="0">
                <a:ea typeface="+mn-lt"/>
                <a:cs typeface="+mn-lt"/>
                <a:hlinkClick r:id="rId10"/>
              </a:rPr>
              <a:t>solvents</a:t>
            </a:r>
            <a:r>
              <a:rPr lang="en-US" sz="1800" dirty="0">
                <a:ea typeface="+mn-lt"/>
                <a:cs typeface="+mn-lt"/>
              </a:rPr>
              <a:t> for </a:t>
            </a:r>
            <a:r>
              <a:rPr lang="en-US" sz="1800" dirty="0">
                <a:ea typeface="+mn-lt"/>
                <a:cs typeface="+mn-lt"/>
                <a:hlinkClick r:id="rId11"/>
              </a:rPr>
              <a:t>dry cleaning</a:t>
            </a:r>
            <a:r>
              <a:rPr lang="en-US" sz="1800" dirty="0">
                <a:ea typeface="+mn-lt"/>
                <a:cs typeface="+mn-lt"/>
              </a:rPr>
              <a:t> and degreasing.</a:t>
            </a:r>
          </a:p>
          <a:p>
            <a:r>
              <a:rPr lang="en-US" sz="1800" dirty="0">
                <a:ea typeface="+mn-lt"/>
                <a:cs typeface="+mn-lt"/>
              </a:rPr>
              <a:t>Chlorine could destroy extensive amounts of ozone after it was liberated from CFCs by </a:t>
            </a:r>
            <a:r>
              <a:rPr lang="en-US" sz="1800" dirty="0">
                <a:ea typeface="+mn-lt"/>
                <a:cs typeface="+mn-lt"/>
                <a:hlinkClick r:id="rId12"/>
              </a:rPr>
              <a:t>UV radiation</a:t>
            </a:r>
            <a:r>
              <a:rPr lang="en-US" sz="1800" dirty="0">
                <a:ea typeface="+mn-lt"/>
                <a:cs typeface="+mn-lt"/>
              </a:rPr>
              <a:t>. Free chlorine atoms and chlorine-containing gases, such as chlorine monoxide (</a:t>
            </a:r>
            <a:r>
              <a:rPr lang="en-US" sz="1800" dirty="0" err="1">
                <a:ea typeface="+mn-lt"/>
                <a:cs typeface="+mn-lt"/>
              </a:rPr>
              <a:t>ClO</a:t>
            </a:r>
            <a:r>
              <a:rPr lang="en-US" sz="1800" dirty="0">
                <a:ea typeface="+mn-lt"/>
                <a:cs typeface="+mn-lt"/>
              </a:rPr>
              <a:t>), could then break ozone molecules apart by stripping away one of the three oxygen atoms.</a:t>
            </a:r>
            <a:endParaRPr lang="en-US" sz="1800" u="sng">
              <a:latin typeface="Algerian"/>
              <a:ea typeface="+mj-ea"/>
              <a:cs typeface="+mj-cs"/>
            </a:endParaRPr>
          </a:p>
          <a:p>
            <a:r>
              <a:rPr lang="en-US" sz="1800" dirty="0">
                <a:ea typeface="+mn-lt"/>
                <a:cs typeface="+mn-lt"/>
              </a:rPr>
              <a:t>Certain bromine-containing compounds are even more effective at destroying ozone than were chlorine and its reactive compounds.</a:t>
            </a:r>
            <a:endParaRPr lang="en-US" sz="1800" dirty="0">
              <a:latin typeface="Times New Roman"/>
              <a:ea typeface="+mn-lt"/>
              <a:cs typeface="+mn-lt"/>
            </a:endParaRPr>
          </a:p>
          <a:p>
            <a:pPr marL="0" indent="0">
              <a:buNone/>
            </a:pPr>
            <a:endParaRPr lang="en-US" sz="1800" u="sng" dirty="0">
              <a:latin typeface="Algerian"/>
              <a:ea typeface="+mn-lt"/>
              <a:cs typeface="+mn-lt"/>
            </a:endParaRPr>
          </a:p>
          <a:p>
            <a:endParaRPr lang="en-US" sz="2000" dirty="0">
              <a:ea typeface="+mn-lt"/>
              <a:cs typeface="+mn-lt"/>
            </a:endParaRPr>
          </a:p>
          <a:p>
            <a:pPr marL="0" indent="0">
              <a:buNone/>
            </a:pPr>
            <a:endParaRPr lang="en-US" sz="1800" dirty="0">
              <a:ea typeface="+mn-lt"/>
              <a:cs typeface="+mn-lt"/>
            </a:endParaRPr>
          </a:p>
        </p:txBody>
      </p:sp>
    </p:spTree>
    <p:extLst>
      <p:ext uri="{BB962C8B-B14F-4D97-AF65-F5344CB8AC3E}">
        <p14:creationId xmlns:p14="http://schemas.microsoft.com/office/powerpoint/2010/main" val="1047877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map&#10;&#10;Description automatically generated">
            <a:extLst>
              <a:ext uri="{FF2B5EF4-FFF2-40B4-BE49-F238E27FC236}">
                <a16:creationId xmlns:a16="http://schemas.microsoft.com/office/drawing/2014/main" id="{926BDA73-72ED-7854-692B-3FEE699224E3}"/>
              </a:ext>
            </a:extLst>
          </p:cNvPr>
          <p:cNvPicPr>
            <a:picLocks noGrp="1" noChangeAspect="1"/>
          </p:cNvPicPr>
          <p:nvPr>
            <p:ph idx="1"/>
          </p:nvPr>
        </p:nvPicPr>
        <p:blipFill>
          <a:blip r:embed="rId3"/>
          <a:stretch>
            <a:fillRect/>
          </a:stretch>
        </p:blipFill>
        <p:spPr>
          <a:xfrm>
            <a:off x="1377522" y="884208"/>
            <a:ext cx="7079071" cy="5526626"/>
          </a:xfrm>
        </p:spPr>
      </p:pic>
    </p:spTree>
    <p:extLst>
      <p:ext uri="{BB962C8B-B14F-4D97-AF65-F5344CB8AC3E}">
        <p14:creationId xmlns:p14="http://schemas.microsoft.com/office/powerpoint/2010/main" val="2031436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419702" y="577635"/>
            <a:ext cx="5206918" cy="5506919"/>
          </a:xfrm>
        </p:spPr>
        <p:txBody>
          <a:bodyPr vert="horz" lIns="91440" tIns="45720" rIns="91440" bIns="45720" rtlCol="0" anchor="t">
            <a:normAutofit/>
          </a:bodyPr>
          <a:lstStyle/>
          <a:p>
            <a:pPr marL="0" indent="0">
              <a:buNone/>
            </a:pPr>
            <a:r>
              <a:rPr lang="en-US" sz="2000" u="sng" dirty="0">
                <a:latin typeface="Algerian"/>
                <a:ea typeface="+mj-ea"/>
                <a:cs typeface="+mj-cs"/>
              </a:rPr>
              <a:t>Ozone layer depletion effects:</a:t>
            </a:r>
          </a:p>
        </p:txBody>
      </p:sp>
      <p:graphicFrame>
        <p:nvGraphicFramePr>
          <p:cNvPr id="3" name="Table 2">
            <a:extLst>
              <a:ext uri="{FF2B5EF4-FFF2-40B4-BE49-F238E27FC236}">
                <a16:creationId xmlns:a16="http://schemas.microsoft.com/office/drawing/2014/main" id="{ACB713C2-B48A-B93D-8F89-A6851C7E5BD1}"/>
              </a:ext>
            </a:extLst>
          </p:cNvPr>
          <p:cNvGraphicFramePr>
            <a:graphicFrameLocks noGrp="1"/>
          </p:cNvGraphicFramePr>
          <p:nvPr>
            <p:extLst>
              <p:ext uri="{D42A27DB-BD31-4B8C-83A1-F6EECF244321}">
                <p14:modId xmlns:p14="http://schemas.microsoft.com/office/powerpoint/2010/main" val="3900342450"/>
              </p:ext>
            </p:extLst>
          </p:nvPr>
        </p:nvGraphicFramePr>
        <p:xfrm>
          <a:off x="741871" y="1242203"/>
          <a:ext cx="7418390" cy="5184688"/>
        </p:xfrm>
        <a:graphic>
          <a:graphicData uri="http://schemas.openxmlformats.org/drawingml/2006/table">
            <a:tbl>
              <a:tblPr firstRow="1" bandRow="1">
                <a:tableStyleId>{5C22544A-7EE6-4342-B048-85BDC9FD1C3A}</a:tableStyleId>
              </a:tblPr>
              <a:tblGrid>
                <a:gridCol w="1932317">
                  <a:extLst>
                    <a:ext uri="{9D8B030D-6E8A-4147-A177-3AD203B41FA5}">
                      <a16:colId xmlns:a16="http://schemas.microsoft.com/office/drawing/2014/main" val="1716145887"/>
                    </a:ext>
                  </a:extLst>
                </a:gridCol>
                <a:gridCol w="5486073">
                  <a:extLst>
                    <a:ext uri="{9D8B030D-6E8A-4147-A177-3AD203B41FA5}">
                      <a16:colId xmlns:a16="http://schemas.microsoft.com/office/drawing/2014/main" val="38224645"/>
                    </a:ext>
                  </a:extLst>
                </a:gridCol>
              </a:tblGrid>
              <a:tr h="448405">
                <a:tc>
                  <a:txBody>
                    <a:bodyPr/>
                    <a:lstStyle/>
                    <a:p>
                      <a:pPr algn="l" fontAlgn="base"/>
                      <a:r>
                        <a:rPr lang="en-US" sz="1600" b="1" dirty="0">
                          <a:effectLst/>
                        </a:rPr>
                        <a:t>Effect</a:t>
                      </a:r>
                      <a:r>
                        <a:rPr lang="en-US" sz="1600" dirty="0">
                          <a:effectLst/>
                        </a:rPr>
                        <a:t> ​</a:t>
                      </a:r>
                      <a:endParaRPr lang="en-US" sz="1600" b="1"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60000"/>
                        <a:lumOff val="40000"/>
                      </a:schemeClr>
                    </a:solidFill>
                  </a:tcPr>
                </a:tc>
                <a:tc>
                  <a:txBody>
                    <a:bodyPr/>
                    <a:lstStyle/>
                    <a:p>
                      <a:pPr algn="l" fontAlgn="base"/>
                      <a:r>
                        <a:rPr lang="en-US" sz="1600" dirty="0">
                          <a:effectLst/>
                        </a:rPr>
                        <a:t>Explanation ​</a:t>
                      </a:r>
                      <a:endParaRPr lang="en-US" sz="1600" b="1"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60000"/>
                        <a:lumOff val="40000"/>
                      </a:schemeClr>
                    </a:solidFill>
                  </a:tcPr>
                </a:tc>
                <a:extLst>
                  <a:ext uri="{0D108BD9-81ED-4DB2-BD59-A6C34878D82A}">
                    <a16:rowId xmlns:a16="http://schemas.microsoft.com/office/drawing/2014/main" val="1821649902"/>
                  </a:ext>
                </a:extLst>
              </a:tr>
              <a:tr h="943522">
                <a:tc>
                  <a:txBody>
                    <a:bodyPr/>
                    <a:lstStyle/>
                    <a:p>
                      <a:pPr algn="l" fontAlgn="base"/>
                      <a:r>
                        <a:rPr lang="en-US" sz="1600" dirty="0">
                          <a:effectLst/>
                        </a:rPr>
                        <a:t>Humans​</a:t>
                      </a:r>
                      <a:endParaRPr lang="en-US" sz="1600" b="0"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20000"/>
                        <a:lumOff val="80000"/>
                      </a:schemeClr>
                    </a:solidFill>
                  </a:tcPr>
                </a:tc>
                <a:tc>
                  <a:txBody>
                    <a:bodyPr/>
                    <a:lstStyle/>
                    <a:p>
                      <a:pPr algn="l" fontAlgn="base"/>
                      <a:r>
                        <a:rPr lang="en-US" sz="1400" dirty="0">
                          <a:effectLst/>
                        </a:rPr>
                        <a:t>Can cause skin cancer and damage eye’s,​</a:t>
                      </a:r>
                      <a:r>
                        <a:rPr lang="en-US" sz="1400" b="0" i="0" u="none" strike="noStrike" noProof="0" dirty="0">
                          <a:effectLst/>
                          <a:latin typeface="Times New Roman"/>
                        </a:rPr>
                        <a:t>genetic and immune system damage. </a:t>
                      </a:r>
                    </a:p>
                    <a:p>
                      <a:pPr lvl="0" algn="l">
                        <a:buNone/>
                      </a:pPr>
                      <a:endParaRPr lang="en-US" sz="1400" dirty="0">
                        <a:effectLst/>
                      </a:endParaRP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767908862"/>
                  </a:ext>
                </a:extLst>
              </a:tr>
              <a:tr h="448405">
                <a:tc>
                  <a:txBody>
                    <a:bodyPr/>
                    <a:lstStyle/>
                    <a:p>
                      <a:pPr algn="l" fontAlgn="base"/>
                      <a:r>
                        <a:rPr lang="en-US" sz="1600" dirty="0">
                          <a:effectLst/>
                        </a:rPr>
                        <a:t>Plants​</a:t>
                      </a:r>
                      <a:endParaRPr lang="en-US" sz="1600" kern="1200">
                        <a:solidFill>
                          <a:schemeClr val="dk1"/>
                        </a:solidFill>
                        <a:effectLst/>
                        <a:latin typeface="+mn-lt"/>
                        <a:ea typeface="+mn-ea"/>
                        <a:cs typeface="+mn-cs"/>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20000"/>
                        <a:lumOff val="80000"/>
                      </a:schemeClr>
                    </a:solidFill>
                  </a:tcPr>
                </a:tc>
                <a:tc>
                  <a:txBody>
                    <a:bodyPr/>
                    <a:lstStyle/>
                    <a:p>
                      <a:pPr algn="l" fontAlgn="base"/>
                      <a:r>
                        <a:rPr lang="en-US" sz="1400" dirty="0">
                          <a:effectLst/>
                        </a:rPr>
                        <a:t>Directly affect the growth .</a:t>
                      </a:r>
                      <a:endParaRPr lang="en-US" sz="1400" b="0" i="0" dirty="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2155662"/>
                  </a:ext>
                </a:extLst>
              </a:tr>
              <a:tr h="1074307">
                <a:tc>
                  <a:txBody>
                    <a:bodyPr/>
                    <a:lstStyle/>
                    <a:p>
                      <a:pPr algn="l" fontAlgn="base"/>
                      <a:r>
                        <a:rPr lang="en-US" sz="1600" dirty="0">
                          <a:effectLst/>
                        </a:rPr>
                        <a:t>Marine life​</a:t>
                      </a:r>
                      <a:endParaRPr lang="en-US" sz="1600" b="0"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20000"/>
                        <a:lumOff val="80000"/>
                      </a:schemeClr>
                    </a:solidFill>
                  </a:tcPr>
                </a:tc>
                <a:tc>
                  <a:txBody>
                    <a:bodyPr/>
                    <a:lstStyle/>
                    <a:p>
                      <a:pPr algn="l" fontAlgn="base"/>
                      <a:r>
                        <a:rPr lang="en-US" sz="1400" dirty="0">
                          <a:effectLst/>
                        </a:rPr>
                        <a:t>cause damage to early developmental stages , decrease reproductive capacity </a:t>
                      </a:r>
                      <a:r>
                        <a:rPr lang="en-US" sz="1600" dirty="0">
                          <a:effectLst/>
                        </a:rPr>
                        <a:t>.​</a:t>
                      </a:r>
                      <a:endParaRPr lang="en-US" sz="1600" b="0"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4110981718"/>
                  </a:ext>
                </a:extLst>
              </a:tr>
              <a:tr h="1251796">
                <a:tc>
                  <a:txBody>
                    <a:bodyPr/>
                    <a:lstStyle/>
                    <a:p>
                      <a:pPr algn="l" fontAlgn="base"/>
                      <a:r>
                        <a:rPr lang="en-US" sz="1600" dirty="0">
                          <a:effectLst/>
                        </a:rPr>
                        <a:t>Biopolymer​</a:t>
                      </a:r>
                    </a:p>
                    <a:p>
                      <a:pPr algn="l" fontAlgn="base"/>
                      <a:r>
                        <a:rPr lang="en-US" sz="1600" dirty="0">
                          <a:effectLst/>
                        </a:rPr>
                        <a:t>​</a:t>
                      </a:r>
                      <a:endParaRPr lang="en-US" sz="1600" b="0"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20000"/>
                        <a:lumOff val="80000"/>
                      </a:schemeClr>
                    </a:solidFill>
                  </a:tcPr>
                </a:tc>
                <a:tc>
                  <a:txBody>
                    <a:bodyPr/>
                    <a:lstStyle/>
                    <a:p>
                      <a:pPr algn="l" fontAlgn="base"/>
                      <a:r>
                        <a:rPr lang="en-US" sz="1100" dirty="0">
                          <a:effectLst/>
                        </a:rPr>
                        <a:t> </a:t>
                      </a:r>
                      <a:r>
                        <a:rPr lang="en-US" sz="1400" dirty="0">
                          <a:effectLst/>
                        </a:rPr>
                        <a:t>Can accelerate the breakdown of biopolymers by decreasing their life time.​</a:t>
                      </a:r>
                    </a:p>
                    <a:p>
                      <a:pPr algn="l" fontAlgn="base"/>
                      <a:r>
                        <a:rPr lang="en-US" sz="1100" dirty="0">
                          <a:effectLst/>
                        </a:rPr>
                        <a:t>​</a:t>
                      </a:r>
                      <a:endParaRPr lang="en-US" sz="1100" b="0"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2106332512"/>
                  </a:ext>
                </a:extLst>
              </a:tr>
              <a:tr h="1018253">
                <a:tc>
                  <a:txBody>
                    <a:bodyPr/>
                    <a:lstStyle/>
                    <a:p>
                      <a:pPr algn="l" fontAlgn="base"/>
                      <a:r>
                        <a:rPr lang="en-US" sz="1600" dirty="0">
                          <a:effectLst/>
                        </a:rPr>
                        <a:t>Global warming​</a:t>
                      </a:r>
                      <a:endParaRPr lang="en-US" sz="1600" b="0" i="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tx2">
                        <a:lumMod val="20000"/>
                        <a:lumOff val="80000"/>
                      </a:schemeClr>
                    </a:solidFill>
                  </a:tcPr>
                </a:tc>
                <a:tc>
                  <a:txBody>
                    <a:bodyPr/>
                    <a:lstStyle/>
                    <a:p>
                      <a:pPr algn="l" fontAlgn="base"/>
                      <a:r>
                        <a:rPr lang="en-US" sz="1400" dirty="0">
                          <a:effectLst/>
                        </a:rPr>
                        <a:t>Kill planktons that absorb carbon dioxide and thus increase in global warming​.</a:t>
                      </a:r>
                      <a:endParaRPr lang="en-US" sz="1400" b="0" i="0" dirty="0">
                        <a:solidFill>
                          <a:srgbClr val="000000"/>
                        </a:solidFill>
                        <a:effectLst/>
                      </a:endParaRPr>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475577498"/>
                  </a:ext>
                </a:extLst>
              </a:tr>
            </a:tbl>
          </a:graphicData>
        </a:graphic>
      </p:graphicFrame>
    </p:spTree>
    <p:extLst>
      <p:ext uri="{BB962C8B-B14F-4D97-AF65-F5344CB8AC3E}">
        <p14:creationId xmlns:p14="http://schemas.microsoft.com/office/powerpoint/2010/main" val="1908159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350691" y="517250"/>
            <a:ext cx="5206918" cy="5506919"/>
          </a:xfrm>
        </p:spPr>
        <p:txBody>
          <a:bodyPr vert="horz" lIns="91440" tIns="45720" rIns="91440" bIns="45720" rtlCol="0" anchor="t">
            <a:normAutofit/>
          </a:bodyPr>
          <a:lstStyle/>
          <a:p>
            <a:pPr marL="0" indent="0">
              <a:buNone/>
            </a:pPr>
            <a:r>
              <a:rPr lang="en-US" sz="2000" u="sng" dirty="0">
                <a:latin typeface="Algerian"/>
                <a:ea typeface="+mj-ea"/>
                <a:cs typeface="+mj-cs"/>
              </a:rPr>
              <a:t>Ozone layer regulation:</a:t>
            </a:r>
          </a:p>
          <a:p>
            <a:pPr marL="285750" indent="-285750">
              <a:spcBef>
                <a:spcPts val="0"/>
              </a:spcBef>
              <a:buFont typeface="Arial,Sans-Serif"/>
              <a:buChar char="•"/>
            </a:pPr>
            <a:endParaRPr lang="en-US" sz="2000" dirty="0">
              <a:ea typeface="+mn-lt"/>
              <a:cs typeface="+mn-lt"/>
            </a:endParaRPr>
          </a:p>
          <a:p>
            <a:pPr marL="285750" indent="-285750">
              <a:spcBef>
                <a:spcPts val="0"/>
              </a:spcBef>
              <a:buFont typeface="Arial,Sans-Serif"/>
              <a:buChar char="•"/>
            </a:pPr>
            <a:r>
              <a:rPr lang="en-US" sz="2000" dirty="0">
                <a:ea typeface="+mn-lt"/>
                <a:cs typeface="+mn-lt"/>
              </a:rPr>
              <a:t>Scientists announced that the global depletion of the ozone layer may be slowing down because of the international regulation of ozone-depleting substances. </a:t>
            </a:r>
            <a:endParaRPr lang="en-US"/>
          </a:p>
          <a:p>
            <a:pPr marL="285750" indent="-285750">
              <a:spcBef>
                <a:spcPts val="0"/>
              </a:spcBef>
              <a:buFont typeface="Arial,Sans-Serif"/>
              <a:buChar char="•"/>
            </a:pPr>
            <a:r>
              <a:rPr lang="en-US" sz="2000" dirty="0">
                <a:ea typeface="+mn-lt"/>
                <a:cs typeface="+mn-lt"/>
              </a:rPr>
              <a:t>The United States, Canada and </a:t>
            </a:r>
            <a:r>
              <a:rPr lang="en-US" sz="2000" dirty="0">
                <a:solidFill>
                  <a:srgbClr val="0000FF"/>
                </a:solidFill>
                <a:ea typeface="+mn-lt"/>
                <a:cs typeface="+mn-lt"/>
                <a:hlinkClick r:id="rId3"/>
              </a:rPr>
              <a:t>Norway</a:t>
            </a:r>
            <a:r>
              <a:rPr lang="en-US" sz="2000" dirty="0">
                <a:ea typeface="+mn-lt"/>
                <a:cs typeface="+mn-lt"/>
              </a:rPr>
              <a:t> enacted bans on </a:t>
            </a:r>
            <a:r>
              <a:rPr lang="en-US" sz="2000" dirty="0">
                <a:solidFill>
                  <a:srgbClr val="0000FF"/>
                </a:solidFill>
                <a:ea typeface="+mn-lt"/>
                <a:cs typeface="+mn-lt"/>
                <a:hlinkClick r:id="rId4"/>
              </a:rPr>
              <a:t>CFC</a:t>
            </a:r>
            <a:r>
              <a:rPr lang="en-US" sz="2000" dirty="0">
                <a:ea typeface="+mn-lt"/>
                <a:cs typeface="+mn-lt"/>
              </a:rPr>
              <a:t>-containing </a:t>
            </a:r>
            <a:r>
              <a:rPr lang="en-US" sz="2000" dirty="0">
                <a:solidFill>
                  <a:srgbClr val="0000FF"/>
                </a:solidFill>
                <a:ea typeface="+mn-lt"/>
                <a:cs typeface="+mn-lt"/>
                <a:hlinkClick r:id="rId5"/>
              </a:rPr>
              <a:t>aerosol sprays</a:t>
            </a:r>
            <a:r>
              <a:rPr lang="en-US" sz="2000" dirty="0">
                <a:ea typeface="+mn-lt"/>
                <a:cs typeface="+mn-lt"/>
              </a:rPr>
              <a:t> that damage the ozone layer. </a:t>
            </a:r>
          </a:p>
          <a:p>
            <a:pPr marL="285750" indent="-285750">
              <a:buFont typeface="Arial,Sans-Serif"/>
              <a:buChar char="•"/>
            </a:pPr>
            <a:r>
              <a:rPr lang="en-US" sz="2000" dirty="0">
                <a:ea typeface="+mn-lt"/>
                <a:cs typeface="+mn-lt"/>
              </a:rPr>
              <a:t>Only recycled and stockpiled CFCs were available for use in developed countries. The treaty was amended to ban CFC production in the developed countries, and in developing countries. Today, world's 197 countries have signed the treaty. </a:t>
            </a:r>
          </a:p>
          <a:p>
            <a:pPr marL="285750" indent="-285750">
              <a:buFont typeface="Arial,Sans-Serif"/>
              <a:buChar char="•"/>
            </a:pPr>
            <a:endParaRPr lang="en-US" sz="2000" dirty="0">
              <a:ea typeface="+mn-lt"/>
              <a:cs typeface="+mn-lt"/>
            </a:endParaRPr>
          </a:p>
        </p:txBody>
      </p:sp>
    </p:spTree>
    <p:extLst>
      <p:ext uri="{BB962C8B-B14F-4D97-AF65-F5344CB8AC3E}">
        <p14:creationId xmlns:p14="http://schemas.microsoft.com/office/powerpoint/2010/main" val="2837979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0"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350691" y="422360"/>
            <a:ext cx="5206918" cy="3609108"/>
          </a:xfrm>
        </p:spPr>
        <p:txBody>
          <a:bodyPr vert="horz" lIns="91440" tIns="45720" rIns="91440" bIns="45720" rtlCol="0" anchor="t">
            <a:noAutofit/>
          </a:bodyPr>
          <a:lstStyle/>
          <a:p>
            <a:pPr>
              <a:spcBef>
                <a:spcPts val="0"/>
              </a:spcBef>
              <a:buFont typeface="Arial"/>
              <a:buChar char="•"/>
            </a:pPr>
            <a:r>
              <a:rPr lang="en-US" sz="1800" dirty="0">
                <a:ea typeface="+mn-lt"/>
                <a:cs typeface="+mn-lt"/>
              </a:rPr>
              <a:t>Compounds containing C–H bonds (such HCFCs) have been designed to replace CFCs in certain applications. These replacement compounds are more reactive and less likely to survive long enough in the atmosphere to reach the stratosphere where they could affect the ozone layer.</a:t>
            </a:r>
            <a:endParaRPr lang="en-US" dirty="0"/>
          </a:p>
          <a:p>
            <a:pPr>
              <a:spcBef>
                <a:spcPts val="0"/>
              </a:spcBef>
              <a:buFont typeface="Arial"/>
              <a:buChar char="•"/>
            </a:pPr>
            <a:endParaRPr lang="en-US"/>
          </a:p>
          <a:p>
            <a:pPr>
              <a:spcBef>
                <a:spcPts val="0"/>
              </a:spcBef>
              <a:buFont typeface="Arial"/>
              <a:buChar char="•"/>
            </a:pPr>
            <a:endParaRPr lang="en-US" sz="1800" dirty="0">
              <a:ea typeface="+mn-lt"/>
              <a:cs typeface="+mn-lt"/>
            </a:endParaRPr>
          </a:p>
          <a:p>
            <a:pPr>
              <a:spcBef>
                <a:spcPts val="0"/>
              </a:spcBef>
              <a:buFont typeface="Arial"/>
              <a:buChar char="•"/>
            </a:pPr>
            <a:endParaRPr lang="en-US" sz="1800" dirty="0">
              <a:ea typeface="+mn-lt"/>
              <a:cs typeface="+mn-lt"/>
            </a:endParaRPr>
          </a:p>
          <a:p>
            <a:pPr>
              <a:spcBef>
                <a:spcPts val="0"/>
              </a:spcBef>
              <a:buFont typeface="Arial"/>
              <a:buChar char="•"/>
            </a:pPr>
            <a:endParaRPr lang="en-US" sz="1800" dirty="0">
              <a:ea typeface="+mn-lt"/>
              <a:cs typeface="+mn-lt"/>
            </a:endParaRPr>
          </a:p>
          <a:p>
            <a:pPr>
              <a:spcBef>
                <a:spcPts val="0"/>
              </a:spcBef>
              <a:buFont typeface="Arial"/>
              <a:buChar char="•"/>
            </a:pPr>
            <a:endParaRPr lang="en-US" sz="1800" dirty="0">
              <a:ea typeface="+mn-lt"/>
              <a:cs typeface="+mn-lt"/>
            </a:endParaRPr>
          </a:p>
          <a:p>
            <a:pPr>
              <a:spcBef>
                <a:spcPts val="0"/>
              </a:spcBef>
              <a:buFont typeface="Arial"/>
              <a:buChar char="•"/>
            </a:pPr>
            <a:r>
              <a:rPr lang="en-US" sz="1800" dirty="0">
                <a:ea typeface="+mn-lt"/>
                <a:cs typeface="+mn-lt"/>
              </a:rPr>
              <a:t>While being less damaging than CFCs, HCFCs can have a negative impact on the ozone layer, so they are also being phased out.</a:t>
            </a:r>
            <a:endParaRPr lang="en-US">
              <a:cs typeface="Times New Roman"/>
            </a:endParaRPr>
          </a:p>
          <a:p>
            <a:pPr>
              <a:spcBef>
                <a:spcPts val="0"/>
              </a:spcBef>
              <a:buFont typeface="Arial"/>
              <a:buChar char="•"/>
            </a:pPr>
            <a:r>
              <a:rPr lang="en-US" sz="1800" dirty="0">
                <a:ea typeface="+mn-lt"/>
                <a:cs typeface="+mn-lt"/>
              </a:rPr>
              <a:t>These in turn are being replaced by </a:t>
            </a:r>
            <a:r>
              <a:rPr lang="en-US" sz="1800" dirty="0">
                <a:ea typeface="+mn-lt"/>
                <a:cs typeface="+mn-lt"/>
                <a:hlinkClick r:id="rId3"/>
              </a:rPr>
              <a:t>hydrofluorocarbons</a:t>
            </a:r>
            <a:r>
              <a:rPr lang="en-US" sz="1800" dirty="0">
                <a:ea typeface="+mn-lt"/>
                <a:cs typeface="+mn-lt"/>
              </a:rPr>
              <a:t> (HFCs) and other compounds that do not destroy stratospheric ozone at all.</a:t>
            </a:r>
            <a:endParaRPr lang="en-US" sz="1800" dirty="0">
              <a:cs typeface="Times New Roman"/>
            </a:endParaRPr>
          </a:p>
        </p:txBody>
      </p:sp>
      <p:pic>
        <p:nvPicPr>
          <p:cNvPr id="2" name="Picture 2" descr="Diagram&#10;&#10;Description automatically generated">
            <a:extLst>
              <a:ext uri="{FF2B5EF4-FFF2-40B4-BE49-F238E27FC236}">
                <a16:creationId xmlns:a16="http://schemas.microsoft.com/office/drawing/2014/main" id="{48EF34D9-9F00-370F-3B11-E229A50DE6EE}"/>
              </a:ext>
            </a:extLst>
          </p:cNvPr>
          <p:cNvPicPr>
            <a:picLocks noChangeAspect="1"/>
          </p:cNvPicPr>
          <p:nvPr/>
        </p:nvPicPr>
        <p:blipFill>
          <a:blip r:embed="rId4"/>
          <a:stretch>
            <a:fillRect/>
          </a:stretch>
        </p:blipFill>
        <p:spPr>
          <a:xfrm>
            <a:off x="2238915" y="2228941"/>
            <a:ext cx="1646927" cy="1658250"/>
          </a:xfrm>
          <a:prstGeom prst="rect">
            <a:avLst/>
          </a:prstGeom>
        </p:spPr>
      </p:pic>
      <p:pic>
        <p:nvPicPr>
          <p:cNvPr id="3" name="Picture 3" descr="A picture containing text, sign, outdoor, red&#10;&#10;Description automatically generated">
            <a:extLst>
              <a:ext uri="{FF2B5EF4-FFF2-40B4-BE49-F238E27FC236}">
                <a16:creationId xmlns:a16="http://schemas.microsoft.com/office/drawing/2014/main" id="{E4CFE2F0-008E-131B-325E-4F01A53B7FD0}"/>
              </a:ext>
            </a:extLst>
          </p:cNvPr>
          <p:cNvPicPr>
            <a:picLocks noChangeAspect="1"/>
          </p:cNvPicPr>
          <p:nvPr/>
        </p:nvPicPr>
        <p:blipFill>
          <a:blip r:embed="rId5"/>
          <a:stretch>
            <a:fillRect/>
          </a:stretch>
        </p:blipFill>
        <p:spPr>
          <a:xfrm>
            <a:off x="3977767" y="2198568"/>
            <a:ext cx="1628416" cy="1701740"/>
          </a:xfrm>
          <a:prstGeom prst="rect">
            <a:avLst/>
          </a:prstGeom>
        </p:spPr>
      </p:pic>
    </p:spTree>
    <p:extLst>
      <p:ext uri="{BB962C8B-B14F-4D97-AF65-F5344CB8AC3E}">
        <p14:creationId xmlns:p14="http://schemas.microsoft.com/office/powerpoint/2010/main" val="2802802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5">
            <a:extLst>
              <a:ext uri="{FF2B5EF4-FFF2-40B4-BE49-F238E27FC236}">
                <a16:creationId xmlns:a16="http://schemas.microsoft.com/office/drawing/2014/main" id="{022FF253-9E84-A4FA-6738-C54571947844}"/>
              </a:ext>
            </a:extLst>
          </p:cNvPr>
          <p:cNvPicPr>
            <a:picLocks noChangeAspect="1"/>
          </p:cNvPicPr>
          <p:nvPr/>
        </p:nvPicPr>
        <p:blipFill rotWithShape="1">
          <a:blip r:embed="rId2"/>
          <a:srcRect t="9091" r="19091"/>
          <a:stretch/>
        </p:blipFill>
        <p:spPr>
          <a:xfrm>
            <a:off x="-25859" y="10"/>
            <a:ext cx="9143980" cy="6857990"/>
          </a:xfrm>
          <a:prstGeom prst="rect">
            <a:avLst/>
          </a:prstGeom>
        </p:spPr>
      </p:pic>
      <p:sp>
        <p:nvSpPr>
          <p:cNvPr id="33" name="Rectangle 32">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5398329"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41864A2C-AF2E-3F02-E75C-63CED4E92F29}"/>
              </a:ext>
            </a:extLst>
          </p:cNvPr>
          <p:cNvSpPr>
            <a:spLocks noGrp="1"/>
          </p:cNvSpPr>
          <p:nvPr>
            <p:ph idx="1"/>
          </p:nvPr>
        </p:nvSpPr>
        <p:spPr>
          <a:xfrm>
            <a:off x="807891" y="2829129"/>
            <a:ext cx="5206918" cy="934919"/>
          </a:xfrm>
        </p:spPr>
        <p:txBody>
          <a:bodyPr vert="horz" lIns="91440" tIns="45720" rIns="91440" bIns="45720" rtlCol="0" anchor="t">
            <a:normAutofit lnSpcReduction="10000"/>
          </a:bodyPr>
          <a:lstStyle/>
          <a:p>
            <a:pPr marL="0" indent="0">
              <a:buNone/>
            </a:pPr>
            <a:r>
              <a:rPr lang="en-US" sz="6000" dirty="0">
                <a:latin typeface="Algerian"/>
                <a:ea typeface="+mj-ea"/>
                <a:cs typeface="+mj-cs"/>
              </a:rPr>
              <a:t>thankyou</a:t>
            </a:r>
          </a:p>
        </p:txBody>
      </p:sp>
    </p:spTree>
    <p:extLst>
      <p:ext uri="{BB962C8B-B14F-4D97-AF65-F5344CB8AC3E}">
        <p14:creationId xmlns:p14="http://schemas.microsoft.com/office/powerpoint/2010/main" val="6939872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TotalTime>
  <Words>293</Words>
  <Application>Microsoft Office PowerPoint</Application>
  <PresentationFormat>On-screen Show (4:3)</PresentationFormat>
  <Paragraphs>59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Environmental studies</vt:lpstr>
      <vt:lpstr>Group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studies</dc:title>
  <dc:creator>SAMIA BATOOL</dc:creator>
  <cp:lastModifiedBy>MUHAMMAD HASSAN</cp:lastModifiedBy>
  <cp:revision>513</cp:revision>
  <dcterms:created xsi:type="dcterms:W3CDTF">2022-03-26T05:09:45Z</dcterms:created>
  <dcterms:modified xsi:type="dcterms:W3CDTF">2022-05-16T21:25:18Z</dcterms:modified>
</cp:coreProperties>
</file>