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 id="2147483678" r:id="rId2"/>
  </p:sldMasterIdLst>
  <p:notesMasterIdLst>
    <p:notesMasterId r:id="rId21"/>
  </p:notesMasterIdLst>
  <p:sldIdLst>
    <p:sldId id="269" r:id="rId3"/>
    <p:sldId id="270" r:id="rId4"/>
    <p:sldId id="271" r:id="rId5"/>
    <p:sldId id="272" r:id="rId6"/>
    <p:sldId id="273" r:id="rId7"/>
    <p:sldId id="274" r:id="rId8"/>
    <p:sldId id="275" r:id="rId9"/>
    <p:sldId id="276" r:id="rId10"/>
    <p:sldId id="277" r:id="rId11"/>
    <p:sldId id="278" r:id="rId12"/>
    <p:sldId id="280" r:id="rId13"/>
    <p:sldId id="281" r:id="rId14"/>
    <p:sldId id="295" r:id="rId15"/>
    <p:sldId id="297" r:id="rId16"/>
    <p:sldId id="283" r:id="rId17"/>
    <p:sldId id="284" r:id="rId18"/>
    <p:sldId id="285" r:id="rId19"/>
    <p:sldId id="29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347"/>
    <a:srgbClr val="FF8E00"/>
    <a:srgbClr val="FD7702"/>
    <a:srgbClr val="003366"/>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p:scale>
          <a:sx n="59" d="100"/>
          <a:sy n="59" d="100"/>
        </p:scale>
        <p:origin x="1098" y="516"/>
      </p:cViewPr>
      <p:guideLst>
        <p:guide orient="horz" pos="2183"/>
        <p:guide pos="3840"/>
      </p:guideLst>
    </p:cSldViewPr>
  </p:slideViewPr>
  <p:notesTextViewPr>
    <p:cViewPr>
      <p:scale>
        <a:sx n="1" d="1"/>
        <a:sy n="1" d="1"/>
      </p:scale>
      <p:origin x="0" y="0"/>
    </p:cViewPr>
  </p:notesTextViewPr>
  <p:sorterViewPr>
    <p:cViewPr>
      <p:scale>
        <a:sx n="100" d="100"/>
        <a:sy n="100" d="100"/>
      </p:scale>
      <p:origin x="0" y="-108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slide" Target="slides/slide16.xml" /><Relationship Id="rId3" Type="http://schemas.openxmlformats.org/officeDocument/2006/relationships/slide" Target="slides/slide1.xml" /><Relationship Id="rId21" Type="http://schemas.openxmlformats.org/officeDocument/2006/relationships/notesMaster" Target="notesMasters/notesMaster1.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slide" Target="slides/slide15.xml" /><Relationship Id="rId25" Type="http://schemas.openxmlformats.org/officeDocument/2006/relationships/tableStyles" Target="tableStyles.xml" /><Relationship Id="rId2" Type="http://schemas.openxmlformats.org/officeDocument/2006/relationships/slideMaster" Target="slideMasters/slideMaster2.xml" /><Relationship Id="rId16" Type="http://schemas.openxmlformats.org/officeDocument/2006/relationships/slide" Target="slides/slide14.xml" /><Relationship Id="rId20" Type="http://schemas.openxmlformats.org/officeDocument/2006/relationships/slide" Target="slides/slide18.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24" Type="http://schemas.openxmlformats.org/officeDocument/2006/relationships/theme" Target="theme/theme1.xml" /><Relationship Id="rId5" Type="http://schemas.openxmlformats.org/officeDocument/2006/relationships/slide" Target="slides/slide3.xml" /><Relationship Id="rId15" Type="http://schemas.openxmlformats.org/officeDocument/2006/relationships/slide" Target="slides/slide13.xml" /><Relationship Id="rId23" Type="http://schemas.openxmlformats.org/officeDocument/2006/relationships/viewProps" Target="viewProps.xml" /><Relationship Id="rId10" Type="http://schemas.openxmlformats.org/officeDocument/2006/relationships/slide" Target="slides/slide8.xml" /><Relationship Id="rId19" Type="http://schemas.openxmlformats.org/officeDocument/2006/relationships/slide" Target="slides/slide17.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 Id="rId22"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847"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848"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849"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850"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51"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852"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31"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1048632"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1048633"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634" name="Footer Placeholder 4"/>
          <p:cNvSpPr>
            <a:spLocks noGrp="1"/>
          </p:cNvSpPr>
          <p:nvPr>
            <p:ph type="ftr" sz="quarter" idx="11"/>
          </p:nvPr>
        </p:nvSpPr>
        <p:spPr/>
        <p:txBody>
          <a:bodyPr/>
          <a:lstStyle/>
          <a:p>
            <a:endParaRPr lang="en-PH"/>
          </a:p>
        </p:txBody>
      </p:sp>
      <p:sp>
        <p:nvSpPr>
          <p:cNvPr id="1048635"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806" name="Title 1"/>
          <p:cNvSpPr>
            <a:spLocks noGrp="1"/>
          </p:cNvSpPr>
          <p:nvPr>
            <p:ph type="title"/>
          </p:nvPr>
        </p:nvSpPr>
        <p:spPr/>
        <p:txBody>
          <a:bodyPr/>
          <a:lstStyle/>
          <a:p>
            <a:r>
              <a:rPr lang="en-US"/>
              <a:t>Click to edit Master title style</a:t>
            </a:r>
            <a:endParaRPr lang="en-PH"/>
          </a:p>
        </p:txBody>
      </p:sp>
      <p:sp>
        <p:nvSpPr>
          <p:cNvPr id="1048807"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08"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09" name="Footer Placeholder 4"/>
          <p:cNvSpPr>
            <a:spLocks noGrp="1"/>
          </p:cNvSpPr>
          <p:nvPr>
            <p:ph type="ftr" sz="quarter" idx="11"/>
          </p:nvPr>
        </p:nvSpPr>
        <p:spPr/>
        <p:txBody>
          <a:bodyPr/>
          <a:lstStyle/>
          <a:p>
            <a:endParaRPr lang="en-PH"/>
          </a:p>
        </p:txBody>
      </p:sp>
      <p:sp>
        <p:nvSpPr>
          <p:cNvPr id="1048810"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82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104882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48824"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25" name="Footer Placeholder 4"/>
          <p:cNvSpPr>
            <a:spLocks noGrp="1"/>
          </p:cNvSpPr>
          <p:nvPr>
            <p:ph type="ftr" sz="quarter" idx="11"/>
          </p:nvPr>
        </p:nvSpPr>
        <p:spPr/>
        <p:txBody>
          <a:bodyPr/>
          <a:lstStyle/>
          <a:p>
            <a:endParaRPr lang="en-PH"/>
          </a:p>
        </p:txBody>
      </p:sp>
      <p:sp>
        <p:nvSpPr>
          <p:cNvPr id="1048826"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827" name="Title 1"/>
          <p:cNvSpPr>
            <a:spLocks noGrp="1"/>
          </p:cNvSpPr>
          <p:nvPr>
            <p:ph type="title"/>
          </p:nvPr>
        </p:nvSpPr>
        <p:spPr/>
        <p:txBody>
          <a:bodyPr/>
          <a:lstStyle/>
          <a:p>
            <a:r>
              <a:rPr lang="en-US"/>
              <a:t>Click to edit Master title style</a:t>
            </a:r>
            <a:endParaRPr lang="en-PH"/>
          </a:p>
        </p:txBody>
      </p:sp>
      <p:sp>
        <p:nvSpPr>
          <p:cNvPr id="1048828"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29"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30" name="Date Placeholder 4"/>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31" name="Footer Placeholder 5"/>
          <p:cNvSpPr>
            <a:spLocks noGrp="1"/>
          </p:cNvSpPr>
          <p:nvPr>
            <p:ph type="ftr" sz="quarter" idx="11"/>
          </p:nvPr>
        </p:nvSpPr>
        <p:spPr/>
        <p:txBody>
          <a:bodyPr/>
          <a:lstStyle/>
          <a:p>
            <a:endParaRPr lang="en-PH"/>
          </a:p>
        </p:txBody>
      </p:sp>
      <p:sp>
        <p:nvSpPr>
          <p:cNvPr id="1048832" name="Slide Number Placeholder 6"/>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833" name="Title 1"/>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1048834"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835"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36"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837"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38" name="Date Placeholder 6"/>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39" name="Footer Placeholder 7"/>
          <p:cNvSpPr>
            <a:spLocks noGrp="1"/>
          </p:cNvSpPr>
          <p:nvPr>
            <p:ph type="ftr" sz="quarter" idx="11"/>
          </p:nvPr>
        </p:nvSpPr>
        <p:spPr/>
        <p:txBody>
          <a:bodyPr/>
          <a:lstStyle/>
          <a:p>
            <a:endParaRPr lang="en-PH"/>
          </a:p>
        </p:txBody>
      </p:sp>
      <p:sp>
        <p:nvSpPr>
          <p:cNvPr id="1048840" name="Slide Number Placeholder 8"/>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797" name="Title 1"/>
          <p:cNvSpPr>
            <a:spLocks noGrp="1"/>
          </p:cNvSpPr>
          <p:nvPr>
            <p:ph type="title"/>
          </p:nvPr>
        </p:nvSpPr>
        <p:spPr/>
        <p:txBody>
          <a:bodyPr/>
          <a:lstStyle/>
          <a:p>
            <a:r>
              <a:rPr lang="en-US"/>
              <a:t>Click to edit Master title style</a:t>
            </a:r>
            <a:endParaRPr lang="en-PH"/>
          </a:p>
        </p:txBody>
      </p:sp>
      <p:sp>
        <p:nvSpPr>
          <p:cNvPr id="1048798" name="Date Placeholder 2"/>
          <p:cNvSpPr>
            <a:spLocks noGrp="1"/>
          </p:cNvSpPr>
          <p:nvPr>
            <p:ph type="dt" sz="half" idx="10"/>
          </p:nvPr>
        </p:nvSpPr>
        <p:spPr/>
        <p:txBody>
          <a:bodyPr/>
          <a:lstStyle/>
          <a:p>
            <a:fld id="{B4B715F4-A693-452F-8929-0471E858C1DD}" type="datetimeFigureOut">
              <a:rPr lang="en-PH" smtClean="0"/>
              <a:t>01/05/2022</a:t>
            </a:fld>
            <a:endParaRPr lang="en-PH"/>
          </a:p>
        </p:txBody>
      </p:sp>
      <p:sp>
        <p:nvSpPr>
          <p:cNvPr id="1048799" name="Footer Placeholder 3"/>
          <p:cNvSpPr>
            <a:spLocks noGrp="1"/>
          </p:cNvSpPr>
          <p:nvPr>
            <p:ph type="ftr" sz="quarter" idx="11"/>
          </p:nvPr>
        </p:nvSpPr>
        <p:spPr/>
        <p:txBody>
          <a:bodyPr/>
          <a:lstStyle/>
          <a:p>
            <a:endParaRPr lang="en-PH"/>
          </a:p>
        </p:txBody>
      </p:sp>
      <p:sp>
        <p:nvSpPr>
          <p:cNvPr id="1048800" name="Slide Number Placeholder 4"/>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581" name="Date Placeholder 1"/>
          <p:cNvSpPr>
            <a:spLocks noGrp="1"/>
          </p:cNvSpPr>
          <p:nvPr>
            <p:ph type="dt" sz="half" idx="10"/>
          </p:nvPr>
        </p:nvSpPr>
        <p:spPr/>
        <p:txBody>
          <a:bodyPr/>
          <a:lstStyle/>
          <a:p>
            <a:fld id="{B4B715F4-A693-452F-8929-0471E858C1DD}" type="datetimeFigureOut">
              <a:rPr lang="en-PH" smtClean="0"/>
              <a:t>01/05/2022</a:t>
            </a:fld>
            <a:endParaRPr lang="en-PH"/>
          </a:p>
        </p:txBody>
      </p:sp>
      <p:sp>
        <p:nvSpPr>
          <p:cNvPr id="1048582" name="Footer Placeholder 2"/>
          <p:cNvSpPr>
            <a:spLocks noGrp="1"/>
          </p:cNvSpPr>
          <p:nvPr>
            <p:ph type="ftr" sz="quarter" idx="11"/>
          </p:nvPr>
        </p:nvSpPr>
        <p:spPr/>
        <p:txBody>
          <a:bodyPr/>
          <a:lstStyle/>
          <a:p>
            <a:endParaRPr lang="en-PH"/>
          </a:p>
        </p:txBody>
      </p:sp>
      <p:sp>
        <p:nvSpPr>
          <p:cNvPr id="1048583" name="Slide Number Placeholder 3"/>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841"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8842"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43"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48844" name="Date Placeholder 4"/>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45" name="Footer Placeholder 5"/>
          <p:cNvSpPr>
            <a:spLocks noGrp="1"/>
          </p:cNvSpPr>
          <p:nvPr>
            <p:ph type="ftr" sz="quarter" idx="11"/>
          </p:nvPr>
        </p:nvSpPr>
        <p:spPr/>
        <p:txBody>
          <a:bodyPr/>
          <a:lstStyle/>
          <a:p>
            <a:endParaRPr lang="en-PH"/>
          </a:p>
        </p:txBody>
      </p:sp>
      <p:sp>
        <p:nvSpPr>
          <p:cNvPr id="1048846" name="Slide Number Placeholder 6"/>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811"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8812"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1048813"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48814" name="Date Placeholder 4"/>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15" name="Footer Placeholder 5"/>
          <p:cNvSpPr>
            <a:spLocks noGrp="1"/>
          </p:cNvSpPr>
          <p:nvPr>
            <p:ph type="ftr" sz="quarter" idx="11"/>
          </p:nvPr>
        </p:nvSpPr>
        <p:spPr/>
        <p:txBody>
          <a:bodyPr/>
          <a:lstStyle/>
          <a:p>
            <a:endParaRPr lang="en-PH"/>
          </a:p>
        </p:txBody>
      </p:sp>
      <p:sp>
        <p:nvSpPr>
          <p:cNvPr id="1048816" name="Slide Number Placeholder 6"/>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817" name="Title 1"/>
          <p:cNvSpPr>
            <a:spLocks noGrp="1"/>
          </p:cNvSpPr>
          <p:nvPr>
            <p:ph type="title"/>
          </p:nvPr>
        </p:nvSpPr>
        <p:spPr/>
        <p:txBody>
          <a:bodyPr/>
          <a:lstStyle/>
          <a:p>
            <a:r>
              <a:rPr lang="en-US"/>
              <a:t>Click to edit Master title style</a:t>
            </a:r>
            <a:endParaRPr lang="en-PH"/>
          </a:p>
        </p:txBody>
      </p:sp>
      <p:sp>
        <p:nvSpPr>
          <p:cNvPr id="1048818"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19"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20" name="Footer Placeholder 4"/>
          <p:cNvSpPr>
            <a:spLocks noGrp="1"/>
          </p:cNvSpPr>
          <p:nvPr>
            <p:ph type="ftr" sz="quarter" idx="11"/>
          </p:nvPr>
        </p:nvSpPr>
        <p:spPr/>
        <p:txBody>
          <a:bodyPr/>
          <a:lstStyle/>
          <a:p>
            <a:endParaRPr lang="en-PH"/>
          </a:p>
        </p:txBody>
      </p:sp>
      <p:sp>
        <p:nvSpPr>
          <p:cNvPr id="1048821"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801"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1048802"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03"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04" name="Footer Placeholder 4"/>
          <p:cNvSpPr>
            <a:spLocks noGrp="1"/>
          </p:cNvSpPr>
          <p:nvPr>
            <p:ph type="ftr" sz="quarter" idx="11"/>
          </p:nvPr>
        </p:nvSpPr>
        <p:spPr/>
        <p:txBody>
          <a:bodyPr/>
          <a:lstStyle/>
          <a:p>
            <a:endParaRPr lang="en-PH"/>
          </a:p>
        </p:txBody>
      </p:sp>
      <p:sp>
        <p:nvSpPr>
          <p:cNvPr id="1048805"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915"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H"/>
          </a:p>
        </p:txBody>
      </p:sp>
      <p:sp>
        <p:nvSpPr>
          <p:cNvPr id="1048916"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H"/>
          </a:p>
        </p:txBody>
      </p:sp>
      <p:sp>
        <p:nvSpPr>
          <p:cNvPr id="1048917"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918" name="Footer Placeholder 4"/>
          <p:cNvSpPr>
            <a:spLocks noGrp="1"/>
          </p:cNvSpPr>
          <p:nvPr>
            <p:ph type="ftr" sz="quarter" idx="11"/>
          </p:nvPr>
        </p:nvSpPr>
        <p:spPr/>
        <p:txBody>
          <a:bodyPr/>
          <a:lstStyle/>
          <a:p>
            <a:endParaRPr lang="en-PH"/>
          </a:p>
        </p:txBody>
      </p:sp>
      <p:sp>
        <p:nvSpPr>
          <p:cNvPr id="1048919"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910" name="Title 1"/>
          <p:cNvSpPr>
            <a:spLocks noGrp="1"/>
          </p:cNvSpPr>
          <p:nvPr>
            <p:ph type="title"/>
          </p:nvPr>
        </p:nvSpPr>
        <p:spPr/>
        <p:txBody>
          <a:bodyPr/>
          <a:lstStyle/>
          <a:p>
            <a:r>
              <a:rPr lang="en-US"/>
              <a:t>Click to edit Master title style</a:t>
            </a:r>
            <a:endParaRPr lang="en-PH"/>
          </a:p>
        </p:txBody>
      </p:sp>
      <p:sp>
        <p:nvSpPr>
          <p:cNvPr id="1048911"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912"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913" name="Footer Placeholder 4"/>
          <p:cNvSpPr>
            <a:spLocks noGrp="1"/>
          </p:cNvSpPr>
          <p:nvPr>
            <p:ph type="ftr" sz="quarter" idx="11"/>
          </p:nvPr>
        </p:nvSpPr>
        <p:spPr/>
        <p:txBody>
          <a:bodyPr/>
          <a:lstStyle/>
          <a:p>
            <a:endParaRPr lang="en-PH"/>
          </a:p>
        </p:txBody>
      </p:sp>
      <p:sp>
        <p:nvSpPr>
          <p:cNvPr id="1048914"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865"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H"/>
          </a:p>
        </p:txBody>
      </p:sp>
      <p:sp>
        <p:nvSpPr>
          <p:cNvPr id="1048866"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48867"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68" name="Footer Placeholder 4"/>
          <p:cNvSpPr>
            <a:spLocks noGrp="1"/>
          </p:cNvSpPr>
          <p:nvPr>
            <p:ph type="ftr" sz="quarter" idx="11"/>
          </p:nvPr>
        </p:nvSpPr>
        <p:spPr/>
        <p:txBody>
          <a:bodyPr/>
          <a:lstStyle/>
          <a:p>
            <a:endParaRPr lang="en-PH"/>
          </a:p>
        </p:txBody>
      </p:sp>
      <p:sp>
        <p:nvSpPr>
          <p:cNvPr id="1048869"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904" name="Title 1"/>
          <p:cNvSpPr>
            <a:spLocks noGrp="1"/>
          </p:cNvSpPr>
          <p:nvPr>
            <p:ph type="title"/>
          </p:nvPr>
        </p:nvSpPr>
        <p:spPr/>
        <p:txBody>
          <a:bodyPr/>
          <a:lstStyle/>
          <a:p>
            <a:r>
              <a:rPr lang="en-US"/>
              <a:t>Click to edit Master title style</a:t>
            </a:r>
            <a:endParaRPr lang="en-PH"/>
          </a:p>
        </p:txBody>
      </p:sp>
      <p:sp>
        <p:nvSpPr>
          <p:cNvPr id="1048905"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906"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907" name="Date Placeholder 4"/>
          <p:cNvSpPr>
            <a:spLocks noGrp="1"/>
          </p:cNvSpPr>
          <p:nvPr>
            <p:ph type="dt" sz="half" idx="10"/>
          </p:nvPr>
        </p:nvSpPr>
        <p:spPr/>
        <p:txBody>
          <a:bodyPr/>
          <a:lstStyle/>
          <a:p>
            <a:fld id="{B4B715F4-A693-452F-8929-0471E858C1DD}" type="datetimeFigureOut">
              <a:rPr lang="en-PH" smtClean="0"/>
              <a:t>01/05/2022</a:t>
            </a:fld>
            <a:endParaRPr lang="en-PH"/>
          </a:p>
        </p:txBody>
      </p:sp>
      <p:sp>
        <p:nvSpPr>
          <p:cNvPr id="1048908" name="Footer Placeholder 5"/>
          <p:cNvSpPr>
            <a:spLocks noGrp="1"/>
          </p:cNvSpPr>
          <p:nvPr>
            <p:ph type="ftr" sz="quarter" idx="11"/>
          </p:nvPr>
        </p:nvSpPr>
        <p:spPr/>
        <p:txBody>
          <a:bodyPr/>
          <a:lstStyle/>
          <a:p>
            <a:endParaRPr lang="en-PH"/>
          </a:p>
        </p:txBody>
      </p:sp>
      <p:sp>
        <p:nvSpPr>
          <p:cNvPr id="1048909" name="Slide Number Placeholder 6"/>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896" name="Title 1"/>
          <p:cNvSpPr>
            <a:spLocks noGrp="1"/>
          </p:cNvSpPr>
          <p:nvPr>
            <p:ph type="title"/>
          </p:nvPr>
        </p:nvSpPr>
        <p:spPr>
          <a:xfrm>
            <a:off x="839788" y="365125"/>
            <a:ext cx="10515600" cy="1325563"/>
          </a:xfrm>
        </p:spPr>
        <p:txBody>
          <a:bodyPr/>
          <a:lstStyle/>
          <a:p>
            <a:r>
              <a:rPr lang="en-US"/>
              <a:t>Click to edit Master title style</a:t>
            </a:r>
            <a:endParaRPr lang="en-PH"/>
          </a:p>
        </p:txBody>
      </p:sp>
      <p:sp>
        <p:nvSpPr>
          <p:cNvPr id="1048897"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898"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99"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900"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901" name="Date Placeholder 6"/>
          <p:cNvSpPr>
            <a:spLocks noGrp="1"/>
          </p:cNvSpPr>
          <p:nvPr>
            <p:ph type="dt" sz="half" idx="10"/>
          </p:nvPr>
        </p:nvSpPr>
        <p:spPr/>
        <p:txBody>
          <a:bodyPr/>
          <a:lstStyle/>
          <a:p>
            <a:fld id="{B4B715F4-A693-452F-8929-0471E858C1DD}" type="datetimeFigureOut">
              <a:rPr lang="en-PH" smtClean="0"/>
              <a:t>01/05/2022</a:t>
            </a:fld>
            <a:endParaRPr lang="en-PH"/>
          </a:p>
        </p:txBody>
      </p:sp>
      <p:sp>
        <p:nvSpPr>
          <p:cNvPr id="1048902" name="Footer Placeholder 7"/>
          <p:cNvSpPr>
            <a:spLocks noGrp="1"/>
          </p:cNvSpPr>
          <p:nvPr>
            <p:ph type="ftr" sz="quarter" idx="11"/>
          </p:nvPr>
        </p:nvSpPr>
        <p:spPr/>
        <p:txBody>
          <a:bodyPr/>
          <a:lstStyle/>
          <a:p>
            <a:endParaRPr lang="en-PH"/>
          </a:p>
        </p:txBody>
      </p:sp>
      <p:sp>
        <p:nvSpPr>
          <p:cNvPr id="1048903" name="Slide Number Placeholder 8"/>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892" name="Title 1"/>
          <p:cNvSpPr>
            <a:spLocks noGrp="1"/>
          </p:cNvSpPr>
          <p:nvPr>
            <p:ph type="title"/>
          </p:nvPr>
        </p:nvSpPr>
        <p:spPr/>
        <p:txBody>
          <a:bodyPr/>
          <a:lstStyle/>
          <a:p>
            <a:r>
              <a:rPr lang="en-US"/>
              <a:t>Click to edit Master title style</a:t>
            </a:r>
            <a:endParaRPr lang="en-PH"/>
          </a:p>
        </p:txBody>
      </p:sp>
      <p:sp>
        <p:nvSpPr>
          <p:cNvPr id="1048893" name="Date Placeholder 2"/>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94" name="Footer Placeholder 3"/>
          <p:cNvSpPr>
            <a:spLocks noGrp="1"/>
          </p:cNvSpPr>
          <p:nvPr>
            <p:ph type="ftr" sz="quarter" idx="11"/>
          </p:nvPr>
        </p:nvSpPr>
        <p:spPr/>
        <p:txBody>
          <a:bodyPr/>
          <a:lstStyle/>
          <a:p>
            <a:endParaRPr lang="en-PH"/>
          </a:p>
        </p:txBody>
      </p:sp>
      <p:sp>
        <p:nvSpPr>
          <p:cNvPr id="1048895" name="Slide Number Placeholder 4"/>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860" name="Date Placeholder 1"/>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61" name="Footer Placeholder 2"/>
          <p:cNvSpPr>
            <a:spLocks noGrp="1"/>
          </p:cNvSpPr>
          <p:nvPr>
            <p:ph type="ftr" sz="quarter" idx="11"/>
          </p:nvPr>
        </p:nvSpPr>
        <p:spPr/>
        <p:txBody>
          <a:bodyPr/>
          <a:lstStyle/>
          <a:p>
            <a:endParaRPr lang="en-PH"/>
          </a:p>
        </p:txBody>
      </p:sp>
      <p:sp>
        <p:nvSpPr>
          <p:cNvPr id="1048862" name="Slide Number Placeholder 3"/>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870"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8871"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72"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48873" name="Date Placeholder 4"/>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74" name="Footer Placeholder 5"/>
          <p:cNvSpPr>
            <a:spLocks noGrp="1"/>
          </p:cNvSpPr>
          <p:nvPr>
            <p:ph type="ftr" sz="quarter" idx="11"/>
          </p:nvPr>
        </p:nvSpPr>
        <p:spPr/>
        <p:txBody>
          <a:bodyPr/>
          <a:lstStyle/>
          <a:p>
            <a:endParaRPr lang="en-PH"/>
          </a:p>
        </p:txBody>
      </p:sp>
      <p:sp>
        <p:nvSpPr>
          <p:cNvPr id="1048875" name="Slide Number Placeholder 6"/>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886"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H"/>
          </a:p>
        </p:txBody>
      </p:sp>
      <p:sp>
        <p:nvSpPr>
          <p:cNvPr id="1048887"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a:p>
        </p:txBody>
      </p:sp>
      <p:sp>
        <p:nvSpPr>
          <p:cNvPr id="1048888"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048889" name="Date Placeholder 4"/>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90" name="Footer Placeholder 5"/>
          <p:cNvSpPr>
            <a:spLocks noGrp="1"/>
          </p:cNvSpPr>
          <p:nvPr>
            <p:ph type="ftr" sz="quarter" idx="11"/>
          </p:nvPr>
        </p:nvSpPr>
        <p:spPr/>
        <p:txBody>
          <a:bodyPr/>
          <a:lstStyle/>
          <a:p>
            <a:endParaRPr lang="en-PH"/>
          </a:p>
        </p:txBody>
      </p:sp>
      <p:sp>
        <p:nvSpPr>
          <p:cNvPr id="1048891" name="Slide Number Placeholder 6"/>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876" name="Title 1"/>
          <p:cNvSpPr>
            <a:spLocks noGrp="1"/>
          </p:cNvSpPr>
          <p:nvPr>
            <p:ph type="title"/>
          </p:nvPr>
        </p:nvSpPr>
        <p:spPr/>
        <p:txBody>
          <a:bodyPr/>
          <a:lstStyle/>
          <a:p>
            <a:r>
              <a:rPr lang="en-US"/>
              <a:t>Click to edit Master title style</a:t>
            </a:r>
            <a:endParaRPr lang="en-PH"/>
          </a:p>
        </p:txBody>
      </p:sp>
      <p:sp>
        <p:nvSpPr>
          <p:cNvPr id="1048877"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78"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79" name="Footer Placeholder 4"/>
          <p:cNvSpPr>
            <a:spLocks noGrp="1"/>
          </p:cNvSpPr>
          <p:nvPr>
            <p:ph type="ftr" sz="quarter" idx="11"/>
          </p:nvPr>
        </p:nvSpPr>
        <p:spPr/>
        <p:txBody>
          <a:bodyPr/>
          <a:lstStyle/>
          <a:p>
            <a:endParaRPr lang="en-PH"/>
          </a:p>
        </p:txBody>
      </p:sp>
      <p:sp>
        <p:nvSpPr>
          <p:cNvPr id="1048880"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881"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PH"/>
          </a:p>
        </p:txBody>
      </p:sp>
      <p:sp>
        <p:nvSpPr>
          <p:cNvPr id="1048882"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83" name="Date Placeholder 3"/>
          <p:cNvSpPr>
            <a:spLocks noGrp="1"/>
          </p:cNvSpPr>
          <p:nvPr>
            <p:ph type="dt" sz="half" idx="10"/>
          </p:nvPr>
        </p:nvSpPr>
        <p:spPr/>
        <p:txBody>
          <a:bodyPr/>
          <a:lstStyle/>
          <a:p>
            <a:fld id="{B4B715F4-A693-452F-8929-0471E858C1DD}" type="datetimeFigureOut">
              <a:rPr lang="en-PH" smtClean="0"/>
              <a:t>01/05/2022</a:t>
            </a:fld>
            <a:endParaRPr lang="en-PH"/>
          </a:p>
        </p:txBody>
      </p:sp>
      <p:sp>
        <p:nvSpPr>
          <p:cNvPr id="1048884" name="Footer Placeholder 4"/>
          <p:cNvSpPr>
            <a:spLocks noGrp="1"/>
          </p:cNvSpPr>
          <p:nvPr>
            <p:ph type="ftr" sz="quarter" idx="11"/>
          </p:nvPr>
        </p:nvSpPr>
        <p:spPr/>
        <p:txBody>
          <a:bodyPr/>
          <a:lstStyle/>
          <a:p>
            <a:endParaRPr lang="en-PH"/>
          </a:p>
        </p:txBody>
      </p:sp>
      <p:sp>
        <p:nvSpPr>
          <p:cNvPr id="1048885" name="Slide Number Placeholder 5"/>
          <p:cNvSpPr>
            <a:spLocks noGrp="1"/>
          </p:cNvSpPr>
          <p:nvPr>
            <p:ph type="sldNum" sz="quarter" idx="12"/>
          </p:nvPr>
        </p:nvSpPr>
        <p:spPr/>
        <p:txBody>
          <a:bodyPr/>
          <a:lstStyle/>
          <a:p>
            <a:fld id="{D802D81A-3006-4D6D-8029-C5883FF960CD}" type="slidenum">
              <a:rPr lang="en-PH" smtClean="0"/>
              <a:t>‹#›</a:t>
            </a:fld>
            <a:endParaRPr lang="en-P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1048577"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578"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715F4-A693-452F-8929-0471E858C1DD}" type="datetimeFigureOut">
              <a:rPr lang="en-PH" smtClean="0"/>
              <a:t>01/05/2022</a:t>
            </a:fld>
            <a:endParaRPr lang="en-PH"/>
          </a:p>
        </p:txBody>
      </p:sp>
      <p:sp>
        <p:nvSpPr>
          <p:cNvPr id="1048579"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1048580"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02D81A-3006-4D6D-8029-C5883FF960CD}" type="slidenum">
              <a:rPr lang="en-PH" smtClean="0"/>
              <a:t>‹#›</a:t>
            </a:fld>
            <a:endParaRPr lang="en-PH"/>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855"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H"/>
          </a:p>
        </p:txBody>
      </p:sp>
      <p:sp>
        <p:nvSpPr>
          <p:cNvPr id="1048856"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1048857"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715F4-A693-452F-8929-0471E858C1DD}" type="datetimeFigureOut">
              <a:rPr lang="en-PH" smtClean="0"/>
              <a:t>01/05/2022</a:t>
            </a:fld>
            <a:endParaRPr lang="en-PH"/>
          </a:p>
        </p:txBody>
      </p:sp>
      <p:sp>
        <p:nvSpPr>
          <p:cNvPr id="1048858"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a:p>
        </p:txBody>
      </p:sp>
      <p:sp>
        <p:nvSpPr>
          <p:cNvPr id="1048859"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02D81A-3006-4D6D-8029-C5883FF960CD}" type="slidenum">
              <a:rPr lang="en-PH" smtClean="0"/>
              <a:t>‹#›</a:t>
            </a:fld>
            <a:endParaRPr lang="en-PH"/>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slide" Target="slide5.xml" /><Relationship Id="rId7" Type="http://schemas.openxmlformats.org/officeDocument/2006/relationships/slide" Target="slide9.xml" /><Relationship Id="rId2" Type="http://schemas.openxmlformats.org/officeDocument/2006/relationships/slide" Target="slide4.xml" /><Relationship Id="rId1" Type="http://schemas.openxmlformats.org/officeDocument/2006/relationships/slideLayout" Target="../slideLayouts/slideLayout1.xml" /><Relationship Id="rId6" Type="http://schemas.openxmlformats.org/officeDocument/2006/relationships/slide" Target="slide7.xml" /><Relationship Id="rId5" Type="http://schemas.openxmlformats.org/officeDocument/2006/relationships/slide" Target="slide8.xml" /><Relationship Id="rId4" Type="http://schemas.openxmlformats.org/officeDocument/2006/relationships/slide" Target="slide6.xml" /></Relationships>
</file>

<file path=ppt/slides/_rels/slide5.xml.rels><?xml version="1.0" encoding="UTF-8" standalone="yes"?>
<Relationships xmlns="http://schemas.openxmlformats.org/package/2006/relationships"><Relationship Id="rId3" Type="http://schemas.openxmlformats.org/officeDocument/2006/relationships/slide" Target="slide5.xml" /><Relationship Id="rId7" Type="http://schemas.openxmlformats.org/officeDocument/2006/relationships/slide" Target="slide9.xml" /><Relationship Id="rId2" Type="http://schemas.openxmlformats.org/officeDocument/2006/relationships/slide" Target="slide4.xml" /><Relationship Id="rId1" Type="http://schemas.openxmlformats.org/officeDocument/2006/relationships/slideLayout" Target="../slideLayouts/slideLayout1.xml" /><Relationship Id="rId6" Type="http://schemas.openxmlformats.org/officeDocument/2006/relationships/slide" Target="slide7.xml" /><Relationship Id="rId5" Type="http://schemas.openxmlformats.org/officeDocument/2006/relationships/slide" Target="slide8.xml" /><Relationship Id="rId4" Type="http://schemas.openxmlformats.org/officeDocument/2006/relationships/slide" Target="slide6.xml" /></Relationships>
</file>

<file path=ppt/slides/_rels/slide6.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slide" Target="slide5.xml" /><Relationship Id="rId7" Type="http://schemas.openxmlformats.org/officeDocument/2006/relationships/slide" Target="slide9.xml" /><Relationship Id="rId2" Type="http://schemas.openxmlformats.org/officeDocument/2006/relationships/slide" Target="slide4.xml" /><Relationship Id="rId1" Type="http://schemas.openxmlformats.org/officeDocument/2006/relationships/slideLayout" Target="../slideLayouts/slideLayout1.xml" /><Relationship Id="rId6" Type="http://schemas.openxmlformats.org/officeDocument/2006/relationships/slide" Target="slide7.xml" /><Relationship Id="rId5" Type="http://schemas.openxmlformats.org/officeDocument/2006/relationships/slide" Target="slide8.xml" /><Relationship Id="rId10" Type="http://schemas.openxmlformats.org/officeDocument/2006/relationships/image" Target="../media/image4.png" /><Relationship Id="rId4" Type="http://schemas.openxmlformats.org/officeDocument/2006/relationships/slide" Target="slide6.xml" /><Relationship Id="rId9" Type="http://schemas.openxmlformats.org/officeDocument/2006/relationships/image" Target="../media/image3.png" /></Relationships>
</file>

<file path=ppt/slides/_rels/slide7.xml.rels><?xml version="1.0" encoding="UTF-8" standalone="yes"?>
<Relationships xmlns="http://schemas.openxmlformats.org/package/2006/relationships"><Relationship Id="rId3" Type="http://schemas.openxmlformats.org/officeDocument/2006/relationships/slide" Target="slide5.xml" /><Relationship Id="rId7" Type="http://schemas.openxmlformats.org/officeDocument/2006/relationships/slide" Target="slide9.xml" /><Relationship Id="rId2" Type="http://schemas.openxmlformats.org/officeDocument/2006/relationships/slide" Target="slide4.xml" /><Relationship Id="rId1" Type="http://schemas.openxmlformats.org/officeDocument/2006/relationships/slideLayout" Target="../slideLayouts/slideLayout1.xml" /><Relationship Id="rId6" Type="http://schemas.openxmlformats.org/officeDocument/2006/relationships/slide" Target="slide7.xml" /><Relationship Id="rId5" Type="http://schemas.openxmlformats.org/officeDocument/2006/relationships/slide" Target="slide8.xml" /><Relationship Id="rId4" Type="http://schemas.openxmlformats.org/officeDocument/2006/relationships/slide" Target="slide6.xml" /></Relationships>
</file>

<file path=ppt/slides/_rels/slide8.xml.rels><?xml version="1.0" encoding="UTF-8" standalone="yes"?>
<Relationships xmlns="http://schemas.openxmlformats.org/package/2006/relationships"><Relationship Id="rId3" Type="http://schemas.openxmlformats.org/officeDocument/2006/relationships/slide" Target="slide5.xml" /><Relationship Id="rId7" Type="http://schemas.openxmlformats.org/officeDocument/2006/relationships/slide" Target="slide9.xml" /><Relationship Id="rId2" Type="http://schemas.openxmlformats.org/officeDocument/2006/relationships/slide" Target="slide4.xml" /><Relationship Id="rId1" Type="http://schemas.openxmlformats.org/officeDocument/2006/relationships/slideLayout" Target="../slideLayouts/slideLayout1.xml" /><Relationship Id="rId6" Type="http://schemas.openxmlformats.org/officeDocument/2006/relationships/slide" Target="slide7.xml" /><Relationship Id="rId5" Type="http://schemas.openxmlformats.org/officeDocument/2006/relationships/slide" Target="slide8.xml" /><Relationship Id="rId4" Type="http://schemas.openxmlformats.org/officeDocument/2006/relationships/slide" Target="slide6.xml" /></Relationships>
</file>

<file path=ppt/slides/_rels/slide9.xml.rels><?xml version="1.0" encoding="UTF-8" standalone="yes"?>
<Relationships xmlns="http://schemas.openxmlformats.org/package/2006/relationships"><Relationship Id="rId3" Type="http://schemas.openxmlformats.org/officeDocument/2006/relationships/slide" Target="slide5.xml" /><Relationship Id="rId7" Type="http://schemas.openxmlformats.org/officeDocument/2006/relationships/slide" Target="slide9.xml" /><Relationship Id="rId2" Type="http://schemas.openxmlformats.org/officeDocument/2006/relationships/slide" Target="slide4.xml" /><Relationship Id="rId1" Type="http://schemas.openxmlformats.org/officeDocument/2006/relationships/slideLayout" Target="../slideLayouts/slideLayout1.xml" /><Relationship Id="rId6" Type="http://schemas.openxmlformats.org/officeDocument/2006/relationships/slide" Target="slide7.xml" /><Relationship Id="rId5" Type="http://schemas.openxmlformats.org/officeDocument/2006/relationships/slide" Target="slide8.xml" /><Relationship Id="rId4" Type="http://schemas.openxmlformats.org/officeDocument/2006/relationships/slide" Target="slide6.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636" name="Rectangle: Rounded Corners 3"/>
          <p:cNvSpPr/>
          <p:nvPr/>
        </p:nvSpPr>
        <p:spPr>
          <a:xfrm>
            <a:off x="393895" y="590843"/>
            <a:ext cx="11437033" cy="5739619"/>
          </a:xfrm>
          <a:prstGeom prst="roundRect">
            <a:avLst>
              <a:gd name="adj" fmla="val 7108"/>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37" name="TextBox 4"/>
          <p:cNvSpPr txBox="1"/>
          <p:nvPr/>
        </p:nvSpPr>
        <p:spPr>
          <a:xfrm>
            <a:off x="922648" y="1323405"/>
            <a:ext cx="10761395" cy="4708981"/>
          </a:xfrm>
          <a:prstGeom prst="rect">
            <a:avLst/>
          </a:prstGeom>
          <a:noFill/>
        </p:spPr>
        <p:txBody>
          <a:bodyPr wrap="square" rtlCol="0">
            <a:spAutoFit/>
          </a:bodyPr>
          <a:lstStyle/>
          <a:p>
            <a:pPr algn="ctr"/>
            <a:r>
              <a:rPr lang="en-US" sz="6000" dirty="0">
                <a:solidFill>
                  <a:schemeClr val="bg1"/>
                </a:solidFill>
                <a:latin typeface="Biotif Black" panose="00000500000000000000" pitchFamily="2" charset="0"/>
              </a:rPr>
              <a:t>Impact of Modular Distance Learning to the Academic Performance and Behavior of</a:t>
            </a:r>
          </a:p>
          <a:p>
            <a:pPr algn="ctr"/>
            <a:r>
              <a:rPr lang="en-US" sz="6000" dirty="0">
                <a:solidFill>
                  <a:schemeClr val="bg1"/>
                </a:solidFill>
                <a:latin typeface="Biotif Black" panose="00000500000000000000" pitchFamily="2" charset="0"/>
              </a:rPr>
              <a:t>Students in Amidst of Covid-19 Pandemic</a:t>
            </a:r>
            <a:endParaRPr lang="en-PH" sz="6000" dirty="0">
              <a:solidFill>
                <a:schemeClr val="bg1"/>
              </a:solidFill>
              <a:latin typeface="Biotif Black" panose="00000500000000000000" pitchFamily="2" charset="0"/>
            </a:endParaRPr>
          </a:p>
        </p:txBody>
      </p:sp>
      <p:sp>
        <p:nvSpPr>
          <p:cNvPr id="1048638" name="TextBox 6"/>
          <p:cNvSpPr txBox="1"/>
          <p:nvPr/>
        </p:nvSpPr>
        <p:spPr>
          <a:xfrm>
            <a:off x="3008143" y="5854013"/>
            <a:ext cx="6590406" cy="396240"/>
          </a:xfrm>
          <a:prstGeom prst="rect">
            <a:avLst/>
          </a:prstGeom>
          <a:noFill/>
        </p:spPr>
        <p:txBody>
          <a:bodyPr wrap="square" rtlCol="0">
            <a:spAutoFit/>
          </a:bodyPr>
          <a:lstStyle/>
          <a:p>
            <a:pPr algn="ctr"/>
            <a:r>
              <a:rPr lang="en-US" sz="2400" dirty="0">
                <a:solidFill>
                  <a:schemeClr val="bg1"/>
                </a:solidFill>
                <a:latin typeface="Biotif Black" panose="00000500000000000000" pitchFamily="2" charset="0"/>
              </a:rPr>
              <a:t>Brillantes A.,Dimalibot K.,Politico L.,Meliton S. </a:t>
            </a:r>
            <a:endParaRPr lang="en-PH" sz="2400" dirty="0">
              <a:solidFill>
                <a:schemeClr val="bg1"/>
              </a:solidFill>
              <a:latin typeface="Biotif Black" panose="00000500000000000000" pitchFamily="2" charset="0"/>
            </a:endParaRPr>
          </a:p>
        </p:txBody>
      </p:sp>
      <p:sp>
        <p:nvSpPr>
          <p:cNvPr id="1048639" name="Oval 5"/>
          <p:cNvSpPr/>
          <p:nvPr/>
        </p:nvSpPr>
        <p:spPr>
          <a:xfrm>
            <a:off x="548640" y="746183"/>
            <a:ext cx="1350499" cy="1350499"/>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40" name="TextBox 8"/>
          <p:cNvSpPr txBox="1"/>
          <p:nvPr/>
        </p:nvSpPr>
        <p:spPr>
          <a:xfrm>
            <a:off x="1899139" y="1129044"/>
            <a:ext cx="2218008" cy="294640"/>
          </a:xfrm>
          <a:prstGeom prst="rect">
            <a:avLst/>
          </a:prstGeom>
          <a:noFill/>
        </p:spPr>
        <p:txBody>
          <a:bodyPr wrap="square" rtlCol="0">
            <a:spAutoFit/>
          </a:bodyPr>
          <a:lstStyle/>
          <a:p>
            <a:r>
              <a:rPr lang="en-US" sz="1600" dirty="0">
                <a:solidFill>
                  <a:schemeClr val="bg1"/>
                </a:solidFill>
                <a:latin typeface="Biotif Black" panose="00000500000000000000" pitchFamily="2" charset="0"/>
              </a:rPr>
              <a:t>Balete Integrated School</a:t>
            </a:r>
            <a:endParaRPr lang="zh-CN" altLang="en-US"/>
          </a:p>
        </p:txBody>
      </p:sp>
      <p:pic>
        <p:nvPicPr>
          <p:cNvPr id="2097152" name="Picture 2097151"/>
          <p:cNvPicPr>
            <a:picLocks/>
          </p:cNvPicPr>
          <p:nvPr/>
        </p:nvPicPr>
        <p:blipFill>
          <a:blip r:embed="rId2"/>
          <a:srcRect l="14313" t="30508" r="32500" b="44297"/>
          <a:stretch>
            <a:fillRect/>
          </a:stretch>
        </p:blipFill>
        <p:spPr>
          <a:xfrm>
            <a:off x="548640" y="746182"/>
            <a:ext cx="1360636" cy="1353558"/>
          </a:xfrm>
          <a:prstGeom prst="ellipse">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641" name="Rectangle 2"/>
          <p:cNvSpPr/>
          <p:nvPr/>
        </p:nvSpPr>
        <p:spPr>
          <a:xfrm>
            <a:off x="1772529" y="1051560"/>
            <a:ext cx="8581293" cy="475488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42" name="TextBox 1"/>
          <p:cNvSpPr txBox="1"/>
          <p:nvPr/>
        </p:nvSpPr>
        <p:spPr>
          <a:xfrm>
            <a:off x="2573215" y="2921168"/>
            <a:ext cx="7045569" cy="853440"/>
          </a:xfrm>
          <a:prstGeom prst="rect">
            <a:avLst/>
          </a:prstGeom>
          <a:noFill/>
        </p:spPr>
        <p:txBody>
          <a:bodyPr wrap="square" rtlCol="0">
            <a:spAutoFit/>
          </a:bodyPr>
          <a:lstStyle/>
          <a:p>
            <a:pPr algn="ctr"/>
            <a:r>
              <a:rPr lang="en-US" sz="6000" dirty="0">
                <a:solidFill>
                  <a:schemeClr val="bg1"/>
                </a:solidFill>
                <a:latin typeface="Biotif Black" panose="00000500000000000000" pitchFamily="2" charset="0"/>
              </a:rPr>
              <a:t>CHAPTER ONE</a:t>
            </a:r>
            <a:endParaRPr lang="en-PH" sz="6000" dirty="0">
              <a:solidFill>
                <a:schemeClr val="bg1"/>
              </a:solidFill>
              <a:latin typeface="Biotif Black" panose="00000500000000000000"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643" name="Rectangle: Rounded Corners 3"/>
          <p:cNvSpPr/>
          <p:nvPr/>
        </p:nvSpPr>
        <p:spPr>
          <a:xfrm>
            <a:off x="4428978" y="235634"/>
            <a:ext cx="3334044" cy="6386731"/>
          </a:xfrm>
          <a:prstGeom prst="roundRect">
            <a:avLst>
              <a:gd name="adj" fmla="val 1397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44" name="TextBox 4"/>
          <p:cNvSpPr txBox="1"/>
          <p:nvPr/>
        </p:nvSpPr>
        <p:spPr>
          <a:xfrm>
            <a:off x="4863321" y="1417654"/>
            <a:ext cx="2669342" cy="599440"/>
          </a:xfrm>
          <a:prstGeom prst="rect">
            <a:avLst/>
          </a:prstGeom>
          <a:noFill/>
        </p:spPr>
        <p:txBody>
          <a:bodyPr wrap="square" rtlCol="0">
            <a:spAutoFit/>
          </a:bodyPr>
          <a:lstStyle/>
          <a:p>
            <a:pPr algn="ctr"/>
            <a:r>
              <a:rPr lang="en-US" sz="2000" dirty="0">
                <a:solidFill>
                  <a:schemeClr val="bg1"/>
                </a:solidFill>
                <a:latin typeface="Biotif Black" panose="00000500000000000000" pitchFamily="2" charset="0"/>
              </a:rPr>
              <a:t>BACKGROUND OF </a:t>
            </a:r>
          </a:p>
          <a:p>
            <a:pPr algn="ctr"/>
            <a:r>
              <a:rPr lang="en-US" sz="2000" dirty="0">
                <a:solidFill>
                  <a:schemeClr val="bg1"/>
                </a:solidFill>
                <a:latin typeface="Biotif Black" panose="00000500000000000000" pitchFamily="2" charset="0"/>
              </a:rPr>
              <a:t>THE STUDY</a:t>
            </a:r>
            <a:endParaRPr lang="en-PH" sz="2000" dirty="0">
              <a:solidFill>
                <a:schemeClr val="bg1"/>
              </a:solidFill>
              <a:latin typeface="Biotif Black" panose="00000500000000000000" pitchFamily="2" charset="0"/>
            </a:endParaRPr>
          </a:p>
        </p:txBody>
      </p:sp>
      <p:sp>
        <p:nvSpPr>
          <p:cNvPr id="1048645" name="TextBox 10"/>
          <p:cNvSpPr txBox="1"/>
          <p:nvPr/>
        </p:nvSpPr>
        <p:spPr>
          <a:xfrm>
            <a:off x="4710331" y="2336966"/>
            <a:ext cx="2771336" cy="599441"/>
          </a:xfrm>
          <a:prstGeom prst="rect">
            <a:avLst/>
          </a:prstGeom>
          <a:noFill/>
        </p:spPr>
        <p:txBody>
          <a:bodyPr wrap="square" rtlCol="0">
            <a:spAutoFit/>
          </a:bodyPr>
          <a:lstStyle/>
          <a:p>
            <a:pPr algn="ctr"/>
            <a:r>
              <a:rPr lang="en-US" sz="2000" dirty="0">
                <a:solidFill>
                  <a:schemeClr val="bg1"/>
                </a:solidFill>
                <a:latin typeface="Biotif Black" panose="00000500000000000000" pitchFamily="2" charset="0"/>
              </a:rPr>
              <a:t>STATEMENT OF </a:t>
            </a:r>
          </a:p>
          <a:p>
            <a:pPr algn="ctr"/>
            <a:r>
              <a:rPr lang="en-US" sz="2000" dirty="0">
                <a:solidFill>
                  <a:schemeClr val="bg1"/>
                </a:solidFill>
                <a:latin typeface="Biotif Black" panose="00000500000000000000" pitchFamily="2" charset="0"/>
              </a:rPr>
              <a:t>THE PROBLEM</a:t>
            </a:r>
            <a:endParaRPr lang="en-PH" sz="2000" dirty="0">
              <a:solidFill>
                <a:schemeClr val="bg1"/>
              </a:solidFill>
              <a:latin typeface="Biotif Black" panose="00000500000000000000" pitchFamily="2" charset="0"/>
            </a:endParaRPr>
          </a:p>
        </p:txBody>
      </p:sp>
      <p:sp>
        <p:nvSpPr>
          <p:cNvPr id="1048646" name="TextBox 11"/>
          <p:cNvSpPr txBox="1"/>
          <p:nvPr/>
        </p:nvSpPr>
        <p:spPr>
          <a:xfrm>
            <a:off x="4761328" y="3256279"/>
            <a:ext cx="2771336" cy="345440"/>
          </a:xfrm>
          <a:prstGeom prst="rect">
            <a:avLst/>
          </a:prstGeom>
          <a:noFill/>
        </p:spPr>
        <p:txBody>
          <a:bodyPr wrap="square" rtlCol="0">
            <a:spAutoFit/>
          </a:bodyPr>
          <a:lstStyle/>
          <a:p>
            <a:pPr algn="ctr"/>
            <a:r>
              <a:rPr lang="en-US" sz="2000" dirty="0">
                <a:solidFill>
                  <a:schemeClr val="bg1"/>
                </a:solidFill>
                <a:latin typeface="Biotif Black" panose="00000500000000000000" pitchFamily="2" charset="0"/>
              </a:rPr>
              <a:t>OBJECTIVES</a:t>
            </a:r>
            <a:endParaRPr lang="en-PH" sz="2000" dirty="0">
              <a:solidFill>
                <a:schemeClr val="bg1"/>
              </a:solidFill>
              <a:latin typeface="Biotif Black" panose="00000500000000000000" pitchFamily="2" charset="0"/>
            </a:endParaRPr>
          </a:p>
        </p:txBody>
      </p:sp>
      <p:sp>
        <p:nvSpPr>
          <p:cNvPr id="1048647" name="TextBox 12"/>
          <p:cNvSpPr txBox="1"/>
          <p:nvPr/>
        </p:nvSpPr>
        <p:spPr>
          <a:xfrm>
            <a:off x="4812322" y="4606665"/>
            <a:ext cx="2823960" cy="345441"/>
          </a:xfrm>
          <a:prstGeom prst="rect">
            <a:avLst/>
          </a:prstGeom>
          <a:noFill/>
        </p:spPr>
        <p:txBody>
          <a:bodyPr wrap="square" rtlCol="0">
            <a:spAutoFit/>
          </a:bodyPr>
          <a:lstStyle/>
          <a:p>
            <a:pPr algn="ctr"/>
            <a:r>
              <a:rPr lang="en-US" sz="2000" dirty="0">
                <a:solidFill>
                  <a:schemeClr val="bg1"/>
                </a:solidFill>
                <a:latin typeface="Biotif Black" panose="00000500000000000000" pitchFamily="2" charset="0"/>
              </a:rPr>
              <a:t>SCOPE AND DELIMITATION</a:t>
            </a:r>
            <a:endParaRPr lang="en-PH" sz="2000" dirty="0">
              <a:solidFill>
                <a:schemeClr val="bg1"/>
              </a:solidFill>
              <a:latin typeface="Biotif Black" panose="00000500000000000000" pitchFamily="2" charset="0"/>
            </a:endParaRPr>
          </a:p>
        </p:txBody>
      </p:sp>
      <p:sp>
        <p:nvSpPr>
          <p:cNvPr id="1048648" name="TextBox 13"/>
          <p:cNvSpPr txBox="1"/>
          <p:nvPr/>
        </p:nvSpPr>
        <p:spPr>
          <a:xfrm>
            <a:off x="4812323" y="3921590"/>
            <a:ext cx="2771336" cy="345440"/>
          </a:xfrm>
          <a:prstGeom prst="rect">
            <a:avLst/>
          </a:prstGeom>
          <a:noFill/>
        </p:spPr>
        <p:txBody>
          <a:bodyPr wrap="square" rtlCol="0">
            <a:spAutoFit/>
          </a:bodyPr>
          <a:lstStyle/>
          <a:p>
            <a:pPr algn="ctr"/>
            <a:r>
              <a:rPr lang="en-US" sz="2000" dirty="0">
                <a:solidFill>
                  <a:schemeClr val="bg1"/>
                </a:solidFill>
                <a:latin typeface="Biotif Black" panose="00000500000000000000" pitchFamily="2" charset="0"/>
              </a:rPr>
              <a:t>HYPOTHESIS</a:t>
            </a:r>
            <a:endParaRPr lang="en-PH" sz="2000" dirty="0">
              <a:solidFill>
                <a:schemeClr val="bg1"/>
              </a:solidFill>
              <a:latin typeface="Biotif Black" panose="00000500000000000000" pitchFamily="2" charset="0"/>
            </a:endParaRPr>
          </a:p>
        </p:txBody>
      </p:sp>
      <p:sp>
        <p:nvSpPr>
          <p:cNvPr id="1048649" name="TextBox 16"/>
          <p:cNvSpPr txBox="1"/>
          <p:nvPr/>
        </p:nvSpPr>
        <p:spPr>
          <a:xfrm>
            <a:off x="4812321" y="5291740"/>
            <a:ext cx="2771336" cy="345440"/>
          </a:xfrm>
          <a:prstGeom prst="rect">
            <a:avLst/>
          </a:prstGeom>
          <a:noFill/>
        </p:spPr>
        <p:txBody>
          <a:bodyPr wrap="square" rtlCol="0">
            <a:spAutoFit/>
          </a:bodyPr>
          <a:lstStyle/>
          <a:p>
            <a:pPr algn="ctr"/>
            <a:r>
              <a:rPr lang="en-US" sz="2000" dirty="0">
                <a:solidFill>
                  <a:schemeClr val="bg1"/>
                </a:solidFill>
                <a:latin typeface="Biotif Black" panose="00000500000000000000" pitchFamily="2" charset="0"/>
              </a:rPr>
              <a:t>DEFINITION OF TERMS</a:t>
            </a:r>
            <a:endParaRPr lang="en-PH" sz="2000" dirty="0">
              <a:solidFill>
                <a:schemeClr val="bg1"/>
              </a:solidFill>
              <a:latin typeface="Biotif Black" panose="00000500000000000000" pitchFamily="2" charset="0"/>
            </a:endParaRPr>
          </a:p>
        </p:txBody>
      </p:sp>
      <p:sp>
        <p:nvSpPr>
          <p:cNvPr id="1048650" name="TextBox 17"/>
          <p:cNvSpPr txBox="1"/>
          <p:nvPr/>
        </p:nvSpPr>
        <p:spPr>
          <a:xfrm>
            <a:off x="4710330" y="752341"/>
            <a:ext cx="2771336" cy="345440"/>
          </a:xfrm>
          <a:prstGeom prst="rect">
            <a:avLst/>
          </a:prstGeom>
          <a:noFill/>
        </p:spPr>
        <p:txBody>
          <a:bodyPr wrap="square" rtlCol="0">
            <a:spAutoFit/>
          </a:bodyPr>
          <a:lstStyle/>
          <a:p>
            <a:pPr algn="ctr"/>
            <a:r>
              <a:rPr lang="en-US" sz="2000" dirty="0">
                <a:latin typeface="Biotif Black" panose="00000500000000000000" pitchFamily="2" charset="0"/>
              </a:rPr>
              <a:t>CHAPTER ONE</a:t>
            </a:r>
            <a:endParaRPr lang="en-PH" sz="2000" dirty="0">
              <a:latin typeface="Biotif Black" panose="00000500000000000000"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651" name="Rectangle: Rounded Corners 18"/>
          <p:cNvSpPr/>
          <p:nvPr/>
        </p:nvSpPr>
        <p:spPr>
          <a:xfrm>
            <a:off x="597873" y="235634"/>
            <a:ext cx="3334044" cy="6386731"/>
          </a:xfrm>
          <a:prstGeom prst="roundRect">
            <a:avLst>
              <a:gd name="adj" fmla="val 1397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52" name="TextBox 19">
            <a:hlinkClick r:id="rId2" action="ppaction://hlinksldjump"/>
          </p:cNvPr>
          <p:cNvSpPr txBox="1"/>
          <p:nvPr/>
        </p:nvSpPr>
        <p:spPr>
          <a:xfrm>
            <a:off x="930224" y="1384105"/>
            <a:ext cx="2669342" cy="599440"/>
          </a:xfrm>
          <a:prstGeom prst="rect">
            <a:avLst/>
          </a:prstGeom>
          <a:noFill/>
        </p:spPr>
        <p:txBody>
          <a:bodyPr wrap="square" rtlCol="0">
            <a:spAutoFit/>
          </a:bodyPr>
          <a:lstStyle/>
          <a:p>
            <a:r>
              <a:rPr lang="en-US" sz="2000" dirty="0">
                <a:latin typeface="Biotif Black" panose="00000500000000000000" pitchFamily="2" charset="0"/>
              </a:rPr>
              <a:t>BACKGROUND OF </a:t>
            </a:r>
          </a:p>
          <a:p>
            <a:r>
              <a:rPr lang="en-US" sz="2000" dirty="0">
                <a:latin typeface="Biotif Black" panose="00000500000000000000" pitchFamily="2" charset="0"/>
              </a:rPr>
              <a:t>THE STUDY</a:t>
            </a:r>
            <a:endParaRPr lang="en-PH" sz="2000" dirty="0">
              <a:latin typeface="Biotif Black" panose="00000500000000000000" pitchFamily="2" charset="0"/>
            </a:endParaRPr>
          </a:p>
        </p:txBody>
      </p:sp>
      <p:sp>
        <p:nvSpPr>
          <p:cNvPr id="1048653" name="TextBox 20">
            <a:hlinkClick r:id="rId3" action="ppaction://hlinksldjump"/>
          </p:cNvPr>
          <p:cNvSpPr txBox="1"/>
          <p:nvPr/>
        </p:nvSpPr>
        <p:spPr>
          <a:xfrm>
            <a:off x="879227" y="2290959"/>
            <a:ext cx="2771336" cy="599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STATEMENT OF </a:t>
            </a:r>
          </a:p>
          <a:p>
            <a:r>
              <a:rPr lang="en-US" sz="2000" dirty="0">
                <a:solidFill>
                  <a:schemeClr val="bg1"/>
                </a:solidFill>
                <a:latin typeface="Biotif Black" panose="00000500000000000000" pitchFamily="2" charset="0"/>
              </a:rPr>
              <a:t>THE PROBLEM</a:t>
            </a:r>
            <a:endParaRPr lang="en-PH" sz="2000" dirty="0">
              <a:solidFill>
                <a:schemeClr val="bg1"/>
              </a:solidFill>
              <a:latin typeface="Biotif Black" panose="00000500000000000000" pitchFamily="2" charset="0"/>
            </a:endParaRPr>
          </a:p>
        </p:txBody>
      </p:sp>
      <p:sp>
        <p:nvSpPr>
          <p:cNvPr id="1048654" name="TextBox 21">
            <a:hlinkClick r:id="rId4" action="ppaction://hlinksldjump"/>
          </p:cNvPr>
          <p:cNvSpPr txBox="1"/>
          <p:nvPr/>
        </p:nvSpPr>
        <p:spPr>
          <a:xfrm>
            <a:off x="879227" y="3337921"/>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OBJECTIVES</a:t>
            </a:r>
            <a:endParaRPr lang="en-PH" sz="2000" dirty="0">
              <a:solidFill>
                <a:schemeClr val="bg1"/>
              </a:solidFill>
              <a:latin typeface="Biotif Black" panose="00000500000000000000" pitchFamily="2" charset="0"/>
            </a:endParaRPr>
          </a:p>
        </p:txBody>
      </p:sp>
      <p:sp>
        <p:nvSpPr>
          <p:cNvPr id="1048655" name="TextBox 22">
            <a:hlinkClick r:id="rId5" action="ppaction://hlinksldjump"/>
          </p:cNvPr>
          <p:cNvSpPr txBox="1"/>
          <p:nvPr/>
        </p:nvSpPr>
        <p:spPr>
          <a:xfrm>
            <a:off x="828229" y="4800864"/>
            <a:ext cx="2771336" cy="345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SCOPE AND DELIMITATION</a:t>
            </a:r>
            <a:endParaRPr lang="en-PH" sz="2000" dirty="0">
              <a:solidFill>
                <a:schemeClr val="bg1"/>
              </a:solidFill>
              <a:latin typeface="Biotif Black" panose="00000500000000000000" pitchFamily="2" charset="0"/>
            </a:endParaRPr>
          </a:p>
        </p:txBody>
      </p:sp>
      <p:sp>
        <p:nvSpPr>
          <p:cNvPr id="1048656" name="TextBox 23">
            <a:hlinkClick r:id="rId6" action="ppaction://hlinksldjump"/>
          </p:cNvPr>
          <p:cNvSpPr txBox="1"/>
          <p:nvPr/>
        </p:nvSpPr>
        <p:spPr>
          <a:xfrm>
            <a:off x="879227" y="4069393"/>
            <a:ext cx="2795318"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HYPOTHESIS</a:t>
            </a:r>
            <a:endParaRPr lang="en-PH" sz="2000" dirty="0">
              <a:solidFill>
                <a:schemeClr val="bg1"/>
              </a:solidFill>
              <a:latin typeface="Biotif Black" panose="00000500000000000000" pitchFamily="2" charset="0"/>
            </a:endParaRPr>
          </a:p>
        </p:txBody>
      </p:sp>
      <p:sp>
        <p:nvSpPr>
          <p:cNvPr id="1048657" name="TextBox 26">
            <a:hlinkClick r:id="rId7" action="ppaction://hlinksldjump"/>
          </p:cNvPr>
          <p:cNvSpPr txBox="1"/>
          <p:nvPr/>
        </p:nvSpPr>
        <p:spPr>
          <a:xfrm>
            <a:off x="930223" y="5503675"/>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DEFINITION OF TERMS</a:t>
            </a:r>
            <a:endParaRPr lang="en-PH" sz="2000" dirty="0">
              <a:solidFill>
                <a:schemeClr val="bg1"/>
              </a:solidFill>
              <a:latin typeface="Biotif Black" panose="00000500000000000000" pitchFamily="2" charset="0"/>
            </a:endParaRPr>
          </a:p>
        </p:txBody>
      </p:sp>
      <p:sp>
        <p:nvSpPr>
          <p:cNvPr id="1048658" name="TextBox 27"/>
          <p:cNvSpPr txBox="1"/>
          <p:nvPr/>
        </p:nvSpPr>
        <p:spPr>
          <a:xfrm>
            <a:off x="879226" y="766529"/>
            <a:ext cx="2771336" cy="345440"/>
          </a:xfrm>
          <a:prstGeom prst="rect">
            <a:avLst/>
          </a:prstGeom>
          <a:noFill/>
        </p:spPr>
        <p:txBody>
          <a:bodyPr wrap="square" rtlCol="0">
            <a:spAutoFit/>
          </a:bodyPr>
          <a:lstStyle/>
          <a:p>
            <a:pPr algn="ctr"/>
            <a:r>
              <a:rPr lang="en-US" sz="2000" dirty="0">
                <a:latin typeface="Biotif Black" panose="00000500000000000000" pitchFamily="2" charset="0"/>
              </a:rPr>
              <a:t>CHAPTER ONE</a:t>
            </a:r>
            <a:endParaRPr lang="en-PH" sz="2000" dirty="0">
              <a:latin typeface="Biotif Black" panose="00000500000000000000" pitchFamily="2" charset="0"/>
            </a:endParaRPr>
          </a:p>
        </p:txBody>
      </p:sp>
      <p:sp>
        <p:nvSpPr>
          <p:cNvPr id="1048659" name="TextBox 28"/>
          <p:cNvSpPr txBox="1"/>
          <p:nvPr/>
        </p:nvSpPr>
        <p:spPr>
          <a:xfrm>
            <a:off x="5533292" y="326116"/>
            <a:ext cx="5884993" cy="1615440"/>
          </a:xfrm>
          <a:prstGeom prst="rect">
            <a:avLst/>
          </a:prstGeom>
          <a:noFill/>
        </p:spPr>
        <p:txBody>
          <a:bodyPr wrap="square" rtlCol="0">
            <a:spAutoFit/>
          </a:bodyPr>
          <a:lstStyle/>
          <a:p>
            <a:r>
              <a:rPr lang="en-US" sz="6000" dirty="0">
                <a:solidFill>
                  <a:schemeClr val="bg1"/>
                </a:solidFill>
                <a:latin typeface="Biotif Black" panose="00000500000000000000" pitchFamily="2" charset="0"/>
              </a:rPr>
              <a:t>Background of </a:t>
            </a:r>
          </a:p>
          <a:p>
            <a:r>
              <a:rPr lang="en-US" sz="6000" dirty="0">
                <a:solidFill>
                  <a:schemeClr val="bg1"/>
                </a:solidFill>
                <a:latin typeface="Biotif Black" panose="00000500000000000000" pitchFamily="2" charset="0"/>
              </a:rPr>
              <a:t>the Study</a:t>
            </a:r>
            <a:endParaRPr lang="en-PH" sz="6000" dirty="0">
              <a:solidFill>
                <a:schemeClr val="bg1"/>
              </a:solidFill>
              <a:latin typeface="Biotif Black" panose="00000500000000000000" pitchFamily="2" charset="0"/>
            </a:endParaRPr>
          </a:p>
        </p:txBody>
      </p:sp>
      <p:sp>
        <p:nvSpPr>
          <p:cNvPr id="1048660" name="TextBox 29"/>
          <p:cNvSpPr txBox="1"/>
          <p:nvPr/>
        </p:nvSpPr>
        <p:spPr>
          <a:xfrm>
            <a:off x="4498691" y="2161386"/>
            <a:ext cx="7583564" cy="4247317"/>
          </a:xfrm>
          <a:prstGeom prst="rect">
            <a:avLst/>
          </a:prstGeom>
          <a:noFill/>
        </p:spPr>
        <p:txBody>
          <a:bodyPr wrap="square" rtlCol="0">
            <a:spAutoFit/>
          </a:bodyPr>
          <a:lstStyle/>
          <a:p>
            <a:pPr algn="just"/>
            <a:r>
              <a:rPr lang="en-US" dirty="0">
                <a:solidFill>
                  <a:schemeClr val="bg1"/>
                </a:solidFill>
                <a:latin typeface="Biotif" panose="00000500000000000000" pitchFamily="2" charset="0"/>
              </a:rPr>
              <a:t>COVID-19 has drastically changed the way global education is delivered. As a result of the pandemic, thousands of students were affected by educational institution closures, leading in the greatest online shift in educational history. Schools were compelled to swiftly adapt to virtual and digital methodologies as a result of this dramatic shift away from classrooms in many parts of the world. The majority of individuals believe that online distance learning will continue to be used even after a pandemic. For instance, a  new hybrid model of education is expected to emerge, and given the digital gap, new instructional practices may exacerbate equity inequities. This research goal to empirical studies aims to investigate the impact of the abrupt shift from face-to-face to online distant engagement. due to the COVID-19 lockdown.Due to the aforementioned data, the researchers were triggered to conduct a study on the impact of modular distance learning on the academic performance of students in the midst of the COVID-19 Pandemic. The findings from this study will provide data that may be used in formulating distance learning modules. </a:t>
            </a:r>
          </a:p>
        </p:txBody>
      </p:sp>
      <p:sp>
        <p:nvSpPr>
          <p:cNvPr id="1048661" name="Rectangle 7"/>
          <p:cNvSpPr/>
          <p:nvPr/>
        </p:nvSpPr>
        <p:spPr>
          <a:xfrm>
            <a:off x="4696847" y="539985"/>
            <a:ext cx="648876" cy="1443560"/>
          </a:xfrm>
          <a:prstGeom prst="rect">
            <a:avLst/>
          </a:prstGeom>
          <a:solidFill>
            <a:srgbClr val="FF8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48661"/>
                                        </p:tgtEl>
                                        <p:attrNameLst>
                                          <p:attrName>style.visibility</p:attrName>
                                        </p:attrNameLst>
                                      </p:cBhvr>
                                      <p:to>
                                        <p:strVal val="visible"/>
                                      </p:to>
                                    </p:set>
                                    <p:animEffect transition="in" filter="wipe(down)">
                                      <p:cBhvr>
                                        <p:cTn id="7" dur="500"/>
                                        <p:tgtEl>
                                          <p:spTgt spid="104866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48659">
                                            <p:txEl>
                                              <p:pRg st="0" end="0"/>
                                            </p:txEl>
                                          </p:spTgt>
                                        </p:tgtEl>
                                        <p:attrNameLst>
                                          <p:attrName>style.visibility</p:attrName>
                                        </p:attrNameLst>
                                      </p:cBhvr>
                                      <p:to>
                                        <p:strVal val="visible"/>
                                      </p:to>
                                    </p:set>
                                    <p:animEffect transition="in" filter="wipe(left)">
                                      <p:cBhvr>
                                        <p:cTn id="11" dur="500"/>
                                        <p:tgtEl>
                                          <p:spTgt spid="1048659">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48659">
                                            <p:txEl>
                                              <p:pRg st="1" end="1"/>
                                            </p:txEl>
                                          </p:spTgt>
                                        </p:tgtEl>
                                        <p:attrNameLst>
                                          <p:attrName>style.visibility</p:attrName>
                                        </p:attrNameLst>
                                      </p:cBhvr>
                                      <p:to>
                                        <p:strVal val="visible"/>
                                      </p:to>
                                    </p:set>
                                    <p:animEffect transition="in" filter="wipe(left)">
                                      <p:cBhvr>
                                        <p:cTn id="15" dur="500"/>
                                        <p:tgtEl>
                                          <p:spTgt spid="1048659">
                                            <p:txEl>
                                              <p:pRg st="1" end="1"/>
                                            </p:txEl>
                                          </p:spTgt>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048660">
                                            <p:txEl>
                                              <p:pRg st="0" end="0"/>
                                            </p:txEl>
                                          </p:spTgt>
                                        </p:tgtEl>
                                        <p:attrNameLst>
                                          <p:attrName>style.visibility</p:attrName>
                                        </p:attrNameLst>
                                      </p:cBhvr>
                                      <p:to>
                                        <p:strVal val="visible"/>
                                      </p:to>
                                    </p:set>
                                    <p:animEffect transition="in" filter="wipe(up)">
                                      <p:cBhvr>
                                        <p:cTn id="19" dur="500"/>
                                        <p:tgtEl>
                                          <p:spTgt spid="104866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662" name="Rectangle: Rounded Corners 38"/>
          <p:cNvSpPr/>
          <p:nvPr/>
        </p:nvSpPr>
        <p:spPr>
          <a:xfrm>
            <a:off x="597873" y="235634"/>
            <a:ext cx="3334044" cy="6386731"/>
          </a:xfrm>
          <a:prstGeom prst="roundRect">
            <a:avLst>
              <a:gd name="adj" fmla="val 1397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63" name="TextBox 39">
            <a:hlinkClick r:id="rId2" action="ppaction://hlinksldjump"/>
          </p:cNvPr>
          <p:cNvSpPr txBox="1"/>
          <p:nvPr/>
        </p:nvSpPr>
        <p:spPr>
          <a:xfrm>
            <a:off x="957237" y="1264531"/>
            <a:ext cx="2693324" cy="599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BACKGROUND OF </a:t>
            </a:r>
          </a:p>
          <a:p>
            <a:r>
              <a:rPr lang="en-US" sz="2000" dirty="0">
                <a:solidFill>
                  <a:schemeClr val="bg1"/>
                </a:solidFill>
                <a:latin typeface="Biotif Black" panose="00000500000000000000" pitchFamily="2" charset="0"/>
              </a:rPr>
              <a:t>THE STUDY</a:t>
            </a:r>
            <a:endParaRPr lang="en-PH" sz="2000" dirty="0">
              <a:solidFill>
                <a:schemeClr val="bg1"/>
              </a:solidFill>
              <a:latin typeface="Biotif Black" panose="00000500000000000000" pitchFamily="2" charset="0"/>
            </a:endParaRPr>
          </a:p>
        </p:txBody>
      </p:sp>
      <p:sp>
        <p:nvSpPr>
          <p:cNvPr id="1048664" name="TextBox 40">
            <a:hlinkClick r:id="rId3" action="ppaction://hlinksldjump"/>
          </p:cNvPr>
          <p:cNvSpPr txBox="1"/>
          <p:nvPr/>
        </p:nvSpPr>
        <p:spPr>
          <a:xfrm>
            <a:off x="879226" y="2182427"/>
            <a:ext cx="2771336" cy="599441"/>
          </a:xfrm>
          <a:prstGeom prst="rect">
            <a:avLst/>
          </a:prstGeom>
          <a:noFill/>
        </p:spPr>
        <p:txBody>
          <a:bodyPr wrap="square" rtlCol="0">
            <a:spAutoFit/>
          </a:bodyPr>
          <a:lstStyle/>
          <a:p>
            <a:r>
              <a:rPr lang="en-US" sz="2000" dirty="0">
                <a:latin typeface="Biotif Black" panose="00000500000000000000" pitchFamily="2" charset="0"/>
              </a:rPr>
              <a:t>STATEMENT OF </a:t>
            </a:r>
          </a:p>
          <a:p>
            <a:r>
              <a:rPr lang="en-US" sz="2000" dirty="0">
                <a:latin typeface="Biotif Black" panose="00000500000000000000" pitchFamily="2" charset="0"/>
              </a:rPr>
              <a:t>THE PROBLEM</a:t>
            </a:r>
            <a:endParaRPr lang="en-PH" sz="2000" dirty="0">
              <a:latin typeface="Biotif Black" panose="00000500000000000000" pitchFamily="2" charset="0"/>
            </a:endParaRPr>
          </a:p>
        </p:txBody>
      </p:sp>
      <p:sp>
        <p:nvSpPr>
          <p:cNvPr id="1048665" name="TextBox 41">
            <a:hlinkClick r:id="rId4" action="ppaction://hlinksldjump"/>
          </p:cNvPr>
          <p:cNvSpPr txBox="1"/>
          <p:nvPr/>
        </p:nvSpPr>
        <p:spPr>
          <a:xfrm>
            <a:off x="879226" y="3083560"/>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OBJECTIVES</a:t>
            </a:r>
            <a:endParaRPr lang="en-PH" sz="2000" dirty="0">
              <a:solidFill>
                <a:schemeClr val="bg1"/>
              </a:solidFill>
              <a:latin typeface="Biotif Black" panose="00000500000000000000" pitchFamily="2" charset="0"/>
            </a:endParaRPr>
          </a:p>
        </p:txBody>
      </p:sp>
      <p:sp>
        <p:nvSpPr>
          <p:cNvPr id="1048666" name="TextBox 42">
            <a:hlinkClick r:id="rId5" action="ppaction://hlinksldjump"/>
          </p:cNvPr>
          <p:cNvSpPr txBox="1"/>
          <p:nvPr/>
        </p:nvSpPr>
        <p:spPr>
          <a:xfrm>
            <a:off x="879227" y="4439093"/>
            <a:ext cx="2771336" cy="345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SCOPE AND DELIMITATION</a:t>
            </a:r>
            <a:endParaRPr lang="en-PH" sz="2000" dirty="0">
              <a:solidFill>
                <a:schemeClr val="bg1"/>
              </a:solidFill>
              <a:latin typeface="Biotif Black" panose="00000500000000000000" pitchFamily="2" charset="0"/>
            </a:endParaRPr>
          </a:p>
        </p:txBody>
      </p:sp>
      <p:sp>
        <p:nvSpPr>
          <p:cNvPr id="1048667" name="TextBox 43">
            <a:hlinkClick r:id="rId6" action="ppaction://hlinksldjump"/>
          </p:cNvPr>
          <p:cNvSpPr txBox="1"/>
          <p:nvPr/>
        </p:nvSpPr>
        <p:spPr>
          <a:xfrm>
            <a:off x="879227" y="3831741"/>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HYPOTHESIS</a:t>
            </a:r>
            <a:endParaRPr lang="en-PH" sz="2000" dirty="0">
              <a:solidFill>
                <a:schemeClr val="bg1"/>
              </a:solidFill>
              <a:latin typeface="Biotif Black" panose="00000500000000000000" pitchFamily="2" charset="0"/>
            </a:endParaRPr>
          </a:p>
        </p:txBody>
      </p:sp>
      <p:sp>
        <p:nvSpPr>
          <p:cNvPr id="1048668" name="TextBox 46">
            <a:hlinkClick r:id="rId7" action="ppaction://hlinksldjump"/>
          </p:cNvPr>
          <p:cNvSpPr txBox="1"/>
          <p:nvPr/>
        </p:nvSpPr>
        <p:spPr>
          <a:xfrm>
            <a:off x="791291" y="5227053"/>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DEFINITION OF TERMS</a:t>
            </a:r>
            <a:endParaRPr lang="en-PH" sz="2000" dirty="0">
              <a:solidFill>
                <a:schemeClr val="bg1"/>
              </a:solidFill>
              <a:latin typeface="Biotif Black" panose="00000500000000000000" pitchFamily="2" charset="0"/>
            </a:endParaRPr>
          </a:p>
        </p:txBody>
      </p:sp>
      <p:sp>
        <p:nvSpPr>
          <p:cNvPr id="1048669" name="TextBox 47"/>
          <p:cNvSpPr txBox="1"/>
          <p:nvPr/>
        </p:nvSpPr>
        <p:spPr>
          <a:xfrm>
            <a:off x="879227" y="539985"/>
            <a:ext cx="2771336" cy="345440"/>
          </a:xfrm>
          <a:prstGeom prst="rect">
            <a:avLst/>
          </a:prstGeom>
          <a:noFill/>
        </p:spPr>
        <p:txBody>
          <a:bodyPr wrap="square" rtlCol="0">
            <a:spAutoFit/>
          </a:bodyPr>
          <a:lstStyle/>
          <a:p>
            <a:pPr algn="ctr"/>
            <a:r>
              <a:rPr lang="en-US" sz="2000" dirty="0">
                <a:latin typeface="Biotif Black" panose="00000500000000000000" pitchFamily="2" charset="0"/>
              </a:rPr>
              <a:t>CHAPTER ONE</a:t>
            </a:r>
            <a:endParaRPr lang="en-PH" sz="2000" dirty="0">
              <a:latin typeface="Biotif Black" panose="00000500000000000000" pitchFamily="2" charset="0"/>
            </a:endParaRPr>
          </a:p>
        </p:txBody>
      </p:sp>
      <p:sp>
        <p:nvSpPr>
          <p:cNvPr id="1048670" name="TextBox 48"/>
          <p:cNvSpPr txBox="1"/>
          <p:nvPr/>
        </p:nvSpPr>
        <p:spPr>
          <a:xfrm>
            <a:off x="4264268" y="432263"/>
            <a:ext cx="5884993" cy="853440"/>
          </a:xfrm>
          <a:prstGeom prst="rect">
            <a:avLst/>
          </a:prstGeom>
          <a:noFill/>
        </p:spPr>
        <p:txBody>
          <a:bodyPr wrap="square" rtlCol="0">
            <a:spAutoFit/>
          </a:bodyPr>
          <a:lstStyle/>
          <a:p>
            <a:r>
              <a:rPr lang="en-US" sz="6000" dirty="0">
                <a:solidFill>
                  <a:schemeClr val="bg1"/>
                </a:solidFill>
                <a:latin typeface="Biotif Black" panose="00000500000000000000" pitchFamily="2" charset="0"/>
              </a:rPr>
              <a:t>Statement of </a:t>
            </a:r>
          </a:p>
        </p:txBody>
      </p:sp>
      <p:sp>
        <p:nvSpPr>
          <p:cNvPr id="1048671" name="TextBox 49"/>
          <p:cNvSpPr txBox="1"/>
          <p:nvPr/>
        </p:nvSpPr>
        <p:spPr>
          <a:xfrm>
            <a:off x="7206764" y="1361025"/>
            <a:ext cx="4699196" cy="853440"/>
          </a:xfrm>
          <a:prstGeom prst="rect">
            <a:avLst/>
          </a:prstGeom>
          <a:noFill/>
        </p:spPr>
        <p:txBody>
          <a:bodyPr wrap="square" rtlCol="0">
            <a:spAutoFit/>
          </a:bodyPr>
          <a:lstStyle/>
          <a:p>
            <a:r>
              <a:rPr lang="en-US" sz="6000" dirty="0">
                <a:solidFill>
                  <a:schemeClr val="bg1"/>
                </a:solidFill>
                <a:latin typeface="Biotif Black" panose="00000500000000000000" pitchFamily="2" charset="0"/>
              </a:rPr>
              <a:t>the Problem</a:t>
            </a:r>
          </a:p>
        </p:txBody>
      </p:sp>
      <p:sp>
        <p:nvSpPr>
          <p:cNvPr id="1048672" name="Rectangle 50"/>
          <p:cNvSpPr/>
          <p:nvPr/>
        </p:nvSpPr>
        <p:spPr>
          <a:xfrm rot="5400000">
            <a:off x="5477933" y="507915"/>
            <a:ext cx="648876" cy="2808785"/>
          </a:xfrm>
          <a:prstGeom prst="rect">
            <a:avLst/>
          </a:prstGeom>
          <a:solidFill>
            <a:srgbClr val="FF8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73" name="Rectangle 51"/>
          <p:cNvSpPr/>
          <p:nvPr/>
        </p:nvSpPr>
        <p:spPr>
          <a:xfrm rot="5400000">
            <a:off x="10463170" y="-464299"/>
            <a:ext cx="648876" cy="2808785"/>
          </a:xfrm>
          <a:prstGeom prst="rect">
            <a:avLst/>
          </a:prstGeom>
          <a:solidFill>
            <a:srgbClr val="FF8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74" name="Rectangle: Rounded Corners 1"/>
          <p:cNvSpPr/>
          <p:nvPr/>
        </p:nvSpPr>
        <p:spPr>
          <a:xfrm>
            <a:off x="4397978" y="2825799"/>
            <a:ext cx="7507982" cy="3676714"/>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PH" dirty="0"/>
              <a:t> </a:t>
            </a:r>
            <a:r>
              <a:rPr lang="en-PH" sz="2000" dirty="0">
                <a:solidFill>
                  <a:srgbClr val="36363D"/>
                </a:solidFill>
              </a:rPr>
              <a:t>  The  main concern of the study is  to determine the impact of modular distance learning to the behavior and academic performance of SHS students  amidst of Covid-19 Pandemic.</a:t>
            </a:r>
            <a:endParaRPr lang="en-PH" sz="2400" dirty="0">
              <a:solidFill>
                <a:srgbClr val="36363D"/>
              </a:solidFill>
            </a:endParaRPr>
          </a:p>
          <a:p>
            <a:pPr algn="just"/>
            <a:r>
              <a:rPr lang="en-PH" sz="2000" dirty="0">
                <a:solidFill>
                  <a:srgbClr val="36363D"/>
                </a:solidFill>
              </a:rPr>
              <a:t>               Specifically, sought  to answer the following questions:</a:t>
            </a:r>
          </a:p>
          <a:p>
            <a:pPr algn="just"/>
            <a:r>
              <a:rPr lang="en-PH" sz="2000" dirty="0">
                <a:solidFill>
                  <a:srgbClr val="36363D"/>
                </a:solidFill>
              </a:rPr>
              <a:t>1. What is the impact of modular distance learning to the academic performance of SHS students Amidst Covid -19 pandemic?</a:t>
            </a:r>
          </a:p>
          <a:p>
            <a:pPr algn="just"/>
            <a:r>
              <a:rPr lang="en-PH" sz="2000" dirty="0">
                <a:solidFill>
                  <a:srgbClr val="36363D"/>
                </a:solidFill>
              </a:rPr>
              <a:t>2. How does Covid 19 pandemic affects the behavior of SHS students?</a:t>
            </a:r>
          </a:p>
          <a:p>
            <a:pPr algn="just"/>
            <a:r>
              <a:rPr lang="en-PH" sz="2000" dirty="0">
                <a:solidFill>
                  <a:srgbClr val="36363D"/>
                </a:solidFill>
              </a:rPr>
              <a:t>3. Is there any significant relationship between SHS students behavior and academic performance towards modular distance learning amidst covid-19 pandemic?</a:t>
            </a:r>
            <a:endParaRPr lang="en-PH" dirty="0">
              <a:solidFill>
                <a:srgbClr val="36363D"/>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48670">
                                            <p:txEl>
                                              <p:pRg st="0" end="0"/>
                                            </p:txEl>
                                          </p:spTgt>
                                        </p:tgtEl>
                                        <p:attrNameLst>
                                          <p:attrName>style.visibility</p:attrName>
                                        </p:attrNameLst>
                                      </p:cBhvr>
                                      <p:to>
                                        <p:strVal val="visible"/>
                                      </p:to>
                                    </p:set>
                                    <p:animEffect transition="in" filter="wipe(left)">
                                      <p:cBhvr>
                                        <p:cTn id="7" dur="500"/>
                                        <p:tgtEl>
                                          <p:spTgt spid="1048670">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48673"/>
                                        </p:tgtEl>
                                        <p:attrNameLst>
                                          <p:attrName>style.visibility</p:attrName>
                                        </p:attrNameLst>
                                      </p:cBhvr>
                                      <p:to>
                                        <p:strVal val="visible"/>
                                      </p:to>
                                    </p:set>
                                    <p:animEffect transition="in" filter="wipe(left)">
                                      <p:cBhvr>
                                        <p:cTn id="10" dur="500"/>
                                        <p:tgtEl>
                                          <p:spTgt spid="1048673"/>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048672"/>
                                        </p:tgtEl>
                                        <p:attrNameLst>
                                          <p:attrName>style.visibility</p:attrName>
                                        </p:attrNameLst>
                                      </p:cBhvr>
                                      <p:to>
                                        <p:strVal val="visible"/>
                                      </p:to>
                                    </p:set>
                                    <p:animEffect transition="in" filter="wipe(right)">
                                      <p:cBhvr>
                                        <p:cTn id="13" dur="500"/>
                                        <p:tgtEl>
                                          <p:spTgt spid="104867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048671"/>
                                        </p:tgtEl>
                                        <p:attrNameLst>
                                          <p:attrName>style.visibility</p:attrName>
                                        </p:attrNameLst>
                                      </p:cBhvr>
                                      <p:to>
                                        <p:strVal val="visible"/>
                                      </p:to>
                                    </p:set>
                                    <p:animEffect transition="in" filter="wipe(right)">
                                      <p:cBhvr>
                                        <p:cTn id="16" dur="500"/>
                                        <p:tgtEl>
                                          <p:spTgt spid="1048671"/>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1048674"/>
                                        </p:tgtEl>
                                        <p:attrNameLst>
                                          <p:attrName>style.visibility</p:attrName>
                                        </p:attrNameLst>
                                      </p:cBhvr>
                                      <p:to>
                                        <p:strVal val="visible"/>
                                      </p:to>
                                    </p:set>
                                    <p:animEffect transition="in" filter="wipe(up)">
                                      <p:cBhvr>
                                        <p:cTn id="20" dur="500"/>
                                        <p:tgtEl>
                                          <p:spTgt spid="104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71" grpId="0"/>
      <p:bldP spid="1048672" grpId="0" animBg="1"/>
      <p:bldP spid="1048673" grpId="0" animBg="1"/>
      <p:bldP spid="104867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675" name="Rectangle: Rounded Corners 28"/>
          <p:cNvSpPr/>
          <p:nvPr/>
        </p:nvSpPr>
        <p:spPr>
          <a:xfrm>
            <a:off x="597873" y="235634"/>
            <a:ext cx="3334044" cy="6386731"/>
          </a:xfrm>
          <a:prstGeom prst="roundRect">
            <a:avLst>
              <a:gd name="adj" fmla="val 1397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76" name="TextBox 29">
            <a:hlinkClick r:id="rId2" action="ppaction://hlinksldjump"/>
          </p:cNvPr>
          <p:cNvSpPr txBox="1"/>
          <p:nvPr/>
        </p:nvSpPr>
        <p:spPr>
          <a:xfrm>
            <a:off x="918232" y="1382222"/>
            <a:ext cx="2681333" cy="599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BACKGROUND OF </a:t>
            </a:r>
          </a:p>
          <a:p>
            <a:r>
              <a:rPr lang="en-US" sz="2000" dirty="0">
                <a:solidFill>
                  <a:schemeClr val="bg1"/>
                </a:solidFill>
                <a:latin typeface="Biotif Black" panose="00000500000000000000" pitchFamily="2" charset="0"/>
              </a:rPr>
              <a:t>THE STUDY</a:t>
            </a:r>
            <a:endParaRPr lang="en-PH" sz="2000" dirty="0">
              <a:solidFill>
                <a:schemeClr val="bg1"/>
              </a:solidFill>
              <a:latin typeface="Biotif Black" panose="00000500000000000000" pitchFamily="2" charset="0"/>
            </a:endParaRPr>
          </a:p>
        </p:txBody>
      </p:sp>
      <p:sp>
        <p:nvSpPr>
          <p:cNvPr id="1048677" name="TextBox 30">
            <a:hlinkClick r:id="rId3" action="ppaction://hlinksldjump"/>
          </p:cNvPr>
          <p:cNvSpPr txBox="1"/>
          <p:nvPr/>
        </p:nvSpPr>
        <p:spPr>
          <a:xfrm>
            <a:off x="873229" y="2204597"/>
            <a:ext cx="2771336" cy="599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STATEMENT OF </a:t>
            </a:r>
          </a:p>
          <a:p>
            <a:r>
              <a:rPr lang="en-US" sz="2000" dirty="0">
                <a:solidFill>
                  <a:schemeClr val="bg1"/>
                </a:solidFill>
                <a:latin typeface="Biotif Black" panose="00000500000000000000" pitchFamily="2" charset="0"/>
              </a:rPr>
              <a:t>THE PROBLEM</a:t>
            </a:r>
            <a:endParaRPr lang="en-PH" sz="2000" dirty="0">
              <a:solidFill>
                <a:schemeClr val="bg1"/>
              </a:solidFill>
              <a:latin typeface="Biotif Black" panose="00000500000000000000" pitchFamily="2" charset="0"/>
            </a:endParaRPr>
          </a:p>
        </p:txBody>
      </p:sp>
      <p:sp>
        <p:nvSpPr>
          <p:cNvPr id="1048678" name="TextBox 31">
            <a:hlinkClick r:id="rId4" action="ppaction://hlinksldjump"/>
          </p:cNvPr>
          <p:cNvSpPr txBox="1"/>
          <p:nvPr/>
        </p:nvSpPr>
        <p:spPr>
          <a:xfrm>
            <a:off x="918232" y="3287009"/>
            <a:ext cx="2771336" cy="345440"/>
          </a:xfrm>
          <a:prstGeom prst="rect">
            <a:avLst/>
          </a:prstGeom>
          <a:noFill/>
        </p:spPr>
        <p:txBody>
          <a:bodyPr wrap="square" rtlCol="0">
            <a:spAutoFit/>
          </a:bodyPr>
          <a:lstStyle/>
          <a:p>
            <a:r>
              <a:rPr lang="en-US" sz="2000" dirty="0">
                <a:latin typeface="Biotif Black" panose="00000500000000000000" pitchFamily="2" charset="0"/>
              </a:rPr>
              <a:t>OBJECTIVES</a:t>
            </a:r>
            <a:endParaRPr lang="en-PH" sz="2000" dirty="0">
              <a:latin typeface="Biotif Black" panose="00000500000000000000" pitchFamily="2" charset="0"/>
            </a:endParaRPr>
          </a:p>
        </p:txBody>
      </p:sp>
      <p:sp>
        <p:nvSpPr>
          <p:cNvPr id="1048679" name="TextBox 32">
            <a:hlinkClick r:id="rId5" action="ppaction://hlinksldjump"/>
          </p:cNvPr>
          <p:cNvSpPr txBox="1"/>
          <p:nvPr/>
        </p:nvSpPr>
        <p:spPr>
          <a:xfrm>
            <a:off x="879225" y="4737005"/>
            <a:ext cx="2771336" cy="345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SCOPE AND DELIMITATION</a:t>
            </a:r>
            <a:endParaRPr lang="en-PH" sz="2000" dirty="0">
              <a:solidFill>
                <a:schemeClr val="bg1"/>
              </a:solidFill>
              <a:latin typeface="Biotif Black" panose="00000500000000000000" pitchFamily="2" charset="0"/>
            </a:endParaRPr>
          </a:p>
        </p:txBody>
      </p:sp>
      <p:sp>
        <p:nvSpPr>
          <p:cNvPr id="1048680" name="TextBox 33">
            <a:hlinkClick r:id="rId6" action="ppaction://hlinksldjump"/>
          </p:cNvPr>
          <p:cNvSpPr txBox="1"/>
          <p:nvPr/>
        </p:nvSpPr>
        <p:spPr>
          <a:xfrm>
            <a:off x="879226" y="3999611"/>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HYPOTHESIS</a:t>
            </a:r>
            <a:endParaRPr lang="en-PH" sz="2000" dirty="0">
              <a:solidFill>
                <a:schemeClr val="bg1"/>
              </a:solidFill>
              <a:latin typeface="Biotif Black" panose="00000500000000000000" pitchFamily="2" charset="0"/>
            </a:endParaRPr>
          </a:p>
        </p:txBody>
      </p:sp>
      <p:sp>
        <p:nvSpPr>
          <p:cNvPr id="1048681" name="TextBox 36">
            <a:hlinkClick r:id="rId7" action="ppaction://hlinksldjump"/>
          </p:cNvPr>
          <p:cNvSpPr txBox="1"/>
          <p:nvPr/>
        </p:nvSpPr>
        <p:spPr>
          <a:xfrm>
            <a:off x="879224" y="5540623"/>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DEFINITION OF TERMS</a:t>
            </a:r>
            <a:endParaRPr lang="en-PH" sz="2000" dirty="0">
              <a:solidFill>
                <a:schemeClr val="bg1"/>
              </a:solidFill>
              <a:latin typeface="Biotif Black" panose="00000500000000000000" pitchFamily="2" charset="0"/>
            </a:endParaRPr>
          </a:p>
        </p:txBody>
      </p:sp>
      <p:sp>
        <p:nvSpPr>
          <p:cNvPr id="1048682" name="TextBox 37"/>
          <p:cNvSpPr txBox="1"/>
          <p:nvPr/>
        </p:nvSpPr>
        <p:spPr>
          <a:xfrm>
            <a:off x="879227" y="539985"/>
            <a:ext cx="2771336" cy="345440"/>
          </a:xfrm>
          <a:prstGeom prst="rect">
            <a:avLst/>
          </a:prstGeom>
          <a:noFill/>
        </p:spPr>
        <p:txBody>
          <a:bodyPr wrap="square" rtlCol="0">
            <a:spAutoFit/>
          </a:bodyPr>
          <a:lstStyle/>
          <a:p>
            <a:pPr algn="ctr"/>
            <a:r>
              <a:rPr lang="en-US" sz="2000" dirty="0">
                <a:latin typeface="Biotif Black" panose="00000500000000000000" pitchFamily="2" charset="0"/>
              </a:rPr>
              <a:t>CHAPTER ONE</a:t>
            </a:r>
            <a:endParaRPr lang="en-PH" sz="2000" dirty="0">
              <a:latin typeface="Biotif Black" panose="00000500000000000000" pitchFamily="2" charset="0"/>
            </a:endParaRPr>
          </a:p>
        </p:txBody>
      </p:sp>
      <p:sp>
        <p:nvSpPr>
          <p:cNvPr id="1048683" name="TextBox 38"/>
          <p:cNvSpPr txBox="1"/>
          <p:nvPr/>
        </p:nvSpPr>
        <p:spPr>
          <a:xfrm>
            <a:off x="4900135" y="368773"/>
            <a:ext cx="4255479" cy="853440"/>
          </a:xfrm>
          <a:prstGeom prst="rect">
            <a:avLst/>
          </a:prstGeom>
          <a:noFill/>
        </p:spPr>
        <p:txBody>
          <a:bodyPr wrap="square" rtlCol="0">
            <a:spAutoFit/>
          </a:bodyPr>
          <a:lstStyle/>
          <a:p>
            <a:r>
              <a:rPr lang="en-US" sz="6000" dirty="0">
                <a:solidFill>
                  <a:schemeClr val="bg1"/>
                </a:solidFill>
                <a:latin typeface="Biotif Black" panose="00000500000000000000" pitchFamily="2" charset="0"/>
              </a:rPr>
              <a:t>Objectives</a:t>
            </a:r>
            <a:endParaRPr lang="en-PH" sz="6000" dirty="0">
              <a:solidFill>
                <a:schemeClr val="bg1"/>
              </a:solidFill>
              <a:latin typeface="Biotif Black" panose="00000500000000000000" pitchFamily="2" charset="0"/>
            </a:endParaRPr>
          </a:p>
        </p:txBody>
      </p:sp>
      <p:pic>
        <p:nvPicPr>
          <p:cNvPr id="2097153" name="Graphic 2" descr="Badge 1 with solid fill"/>
          <p:cNvPicPr>
            <a:picLocks noChangeAspect="1"/>
          </p:cNvPicPr>
          <p:nvPr/>
        </p:nvPicPr>
        <p:blipFill>
          <a:blip r:embed="rId8"/>
          <a:stretch>
            <a:fillRect/>
          </a:stretch>
        </p:blipFill>
        <p:spPr>
          <a:xfrm>
            <a:off x="4900135" y="1981663"/>
            <a:ext cx="914400" cy="914400"/>
          </a:xfrm>
          <a:prstGeom prst="rect">
            <a:avLst/>
          </a:prstGeom>
        </p:spPr>
      </p:pic>
      <p:pic>
        <p:nvPicPr>
          <p:cNvPr id="2097154" name="Graphic 6" descr="Badge with solid fill"/>
          <p:cNvPicPr>
            <a:picLocks noChangeAspect="1"/>
          </p:cNvPicPr>
          <p:nvPr/>
        </p:nvPicPr>
        <p:blipFill>
          <a:blip r:embed="rId9"/>
          <a:stretch>
            <a:fillRect/>
          </a:stretch>
        </p:blipFill>
        <p:spPr>
          <a:xfrm>
            <a:off x="4900135" y="3074855"/>
            <a:ext cx="914400" cy="914400"/>
          </a:xfrm>
          <a:prstGeom prst="rect">
            <a:avLst/>
          </a:prstGeom>
        </p:spPr>
      </p:pic>
      <p:pic>
        <p:nvPicPr>
          <p:cNvPr id="2097155" name="Graphic 8" descr="Badge 3 with solid fill"/>
          <p:cNvPicPr>
            <a:picLocks noChangeAspect="1"/>
          </p:cNvPicPr>
          <p:nvPr/>
        </p:nvPicPr>
        <p:blipFill>
          <a:blip r:embed="rId10"/>
          <a:stretch>
            <a:fillRect/>
          </a:stretch>
        </p:blipFill>
        <p:spPr>
          <a:xfrm>
            <a:off x="4900135" y="4168047"/>
            <a:ext cx="914400" cy="914400"/>
          </a:xfrm>
          <a:prstGeom prst="rect">
            <a:avLst/>
          </a:prstGeom>
        </p:spPr>
      </p:pic>
      <p:sp>
        <p:nvSpPr>
          <p:cNvPr id="1048684" name="TextBox 41"/>
          <p:cNvSpPr txBox="1"/>
          <p:nvPr/>
        </p:nvSpPr>
        <p:spPr>
          <a:xfrm>
            <a:off x="6222498" y="2115697"/>
            <a:ext cx="5608431" cy="923330"/>
          </a:xfrm>
          <a:prstGeom prst="rect">
            <a:avLst/>
          </a:prstGeom>
          <a:noFill/>
        </p:spPr>
        <p:txBody>
          <a:bodyPr wrap="square" rtlCol="0">
            <a:spAutoFit/>
          </a:bodyPr>
          <a:lstStyle/>
          <a:p>
            <a:pPr algn="just"/>
            <a:r>
              <a:rPr lang="en-US" dirty="0">
                <a:solidFill>
                  <a:schemeClr val="bg1"/>
                </a:solidFill>
                <a:latin typeface="Biotif" panose="00000500000000000000" pitchFamily="2" charset="0"/>
              </a:rPr>
              <a:t>To establish information’s and data  that assures the Impact of Modular Distance Learning to the Academic Performance of Students in Amidst of Covid-19 Pandemic.</a:t>
            </a:r>
            <a:endParaRPr lang="en-PH" dirty="0">
              <a:solidFill>
                <a:schemeClr val="bg1"/>
              </a:solidFill>
              <a:latin typeface="Biotif" panose="00000500000000000000" pitchFamily="2" charset="0"/>
            </a:endParaRPr>
          </a:p>
        </p:txBody>
      </p:sp>
      <p:sp>
        <p:nvSpPr>
          <p:cNvPr id="1048685" name="TextBox 42"/>
          <p:cNvSpPr txBox="1"/>
          <p:nvPr/>
        </p:nvSpPr>
        <p:spPr>
          <a:xfrm>
            <a:off x="6222497" y="3185411"/>
            <a:ext cx="5608431" cy="646331"/>
          </a:xfrm>
          <a:prstGeom prst="rect">
            <a:avLst/>
          </a:prstGeom>
          <a:noFill/>
        </p:spPr>
        <p:txBody>
          <a:bodyPr wrap="square" rtlCol="0">
            <a:spAutoFit/>
          </a:bodyPr>
          <a:lstStyle/>
          <a:p>
            <a:pPr algn="just"/>
            <a:r>
              <a:rPr lang="en-US" dirty="0">
                <a:solidFill>
                  <a:schemeClr val="bg1"/>
                </a:solidFill>
                <a:latin typeface="Biotif" panose="00000500000000000000" pitchFamily="2" charset="0"/>
              </a:rPr>
              <a:t>To provide the accurate and legible evidences towards the study.  </a:t>
            </a:r>
            <a:endParaRPr lang="en-PH" dirty="0">
              <a:solidFill>
                <a:schemeClr val="bg1"/>
              </a:solidFill>
              <a:latin typeface="Biotif" panose="00000500000000000000" pitchFamily="2" charset="0"/>
            </a:endParaRPr>
          </a:p>
        </p:txBody>
      </p:sp>
      <p:sp>
        <p:nvSpPr>
          <p:cNvPr id="1048686" name="TextBox 43"/>
          <p:cNvSpPr txBox="1"/>
          <p:nvPr/>
        </p:nvSpPr>
        <p:spPr>
          <a:xfrm>
            <a:off x="6222496" y="4265463"/>
            <a:ext cx="5608431" cy="923330"/>
          </a:xfrm>
          <a:prstGeom prst="rect">
            <a:avLst/>
          </a:prstGeom>
          <a:noFill/>
        </p:spPr>
        <p:txBody>
          <a:bodyPr wrap="square" rtlCol="0">
            <a:spAutoFit/>
          </a:bodyPr>
          <a:lstStyle/>
          <a:p>
            <a:pPr algn="just"/>
            <a:r>
              <a:rPr lang="en-US" dirty="0">
                <a:solidFill>
                  <a:schemeClr val="bg1"/>
                </a:solidFill>
                <a:latin typeface="Biotif" panose="00000500000000000000" pitchFamily="2" charset="0"/>
              </a:rPr>
              <a:t>To give a further understanding of the connection between the covid-19 pandemic, modular distance learning and the academic performance of the students. </a:t>
            </a:r>
            <a:endParaRPr lang="en-PH" dirty="0">
              <a:solidFill>
                <a:schemeClr val="bg1"/>
              </a:solidFill>
              <a:latin typeface="Biotif" panose="00000500000000000000" pitchFamily="2" charset="0"/>
            </a:endParaRPr>
          </a:p>
        </p:txBody>
      </p:sp>
      <p:sp>
        <p:nvSpPr>
          <p:cNvPr id="1048687" name="Rectangle 45"/>
          <p:cNvSpPr/>
          <p:nvPr/>
        </p:nvSpPr>
        <p:spPr>
          <a:xfrm rot="5400000">
            <a:off x="10349370" y="-606963"/>
            <a:ext cx="648876" cy="3036387"/>
          </a:xfrm>
          <a:prstGeom prst="rect">
            <a:avLst/>
          </a:prstGeom>
          <a:solidFill>
            <a:srgbClr val="FF8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48683">
                                            <p:txEl>
                                              <p:pRg st="0" end="0"/>
                                            </p:txEl>
                                          </p:spTgt>
                                        </p:tgtEl>
                                        <p:attrNameLst>
                                          <p:attrName>style.visibility</p:attrName>
                                        </p:attrNameLst>
                                      </p:cBhvr>
                                      <p:to>
                                        <p:strVal val="visible"/>
                                      </p:to>
                                    </p:set>
                                    <p:animEffect transition="in" filter="wipe(left)">
                                      <p:cBhvr>
                                        <p:cTn id="7" dur="500"/>
                                        <p:tgtEl>
                                          <p:spTgt spid="1048683">
                                            <p:txEl>
                                              <p:pRg st="0" end="0"/>
                                            </p:txEl>
                                          </p:spTgt>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048687"/>
                                        </p:tgtEl>
                                        <p:attrNameLst>
                                          <p:attrName>style.visibility</p:attrName>
                                        </p:attrNameLst>
                                      </p:cBhvr>
                                      <p:to>
                                        <p:strVal val="visible"/>
                                      </p:to>
                                    </p:set>
                                    <p:animEffect transition="in" filter="wipe(right)">
                                      <p:cBhvr>
                                        <p:cTn id="10" dur="500"/>
                                        <p:tgtEl>
                                          <p:spTgt spid="1048687"/>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2097153"/>
                                        </p:tgtEl>
                                        <p:attrNameLst>
                                          <p:attrName>style.visibility</p:attrName>
                                        </p:attrNameLst>
                                      </p:cBhvr>
                                      <p:to>
                                        <p:strVal val="visible"/>
                                      </p:to>
                                    </p:set>
                                    <p:animEffect transition="in" filter="wipe(left)">
                                      <p:cBhvr>
                                        <p:cTn id="14" dur="500"/>
                                        <p:tgtEl>
                                          <p:spTgt spid="2097153"/>
                                        </p:tgtEl>
                                      </p:cBhvr>
                                    </p:animEffect>
                                  </p:childTnLst>
                                </p:cTn>
                              </p:par>
                              <p:par>
                                <p:cTn id="15" presetID="22" presetClass="entr" presetSubtype="8" fill="hold" nodeType="withEffect">
                                  <p:stCondLst>
                                    <p:cond delay="0"/>
                                  </p:stCondLst>
                                  <p:childTnLst>
                                    <p:set>
                                      <p:cBhvr>
                                        <p:cTn id="16" dur="1" fill="hold">
                                          <p:stCondLst>
                                            <p:cond delay="0"/>
                                          </p:stCondLst>
                                        </p:cTn>
                                        <p:tgtEl>
                                          <p:spTgt spid="2097154"/>
                                        </p:tgtEl>
                                        <p:attrNameLst>
                                          <p:attrName>style.visibility</p:attrName>
                                        </p:attrNameLst>
                                      </p:cBhvr>
                                      <p:to>
                                        <p:strVal val="visible"/>
                                      </p:to>
                                    </p:set>
                                    <p:animEffect transition="in" filter="wipe(left)">
                                      <p:cBhvr>
                                        <p:cTn id="17" dur="500"/>
                                        <p:tgtEl>
                                          <p:spTgt spid="2097154"/>
                                        </p:tgtEl>
                                      </p:cBhvr>
                                    </p:animEffect>
                                  </p:childTnLst>
                                </p:cTn>
                              </p:par>
                              <p:par>
                                <p:cTn id="18" presetID="22" presetClass="entr" presetSubtype="8" fill="hold" nodeType="withEffect">
                                  <p:stCondLst>
                                    <p:cond delay="0"/>
                                  </p:stCondLst>
                                  <p:childTnLst>
                                    <p:set>
                                      <p:cBhvr>
                                        <p:cTn id="19" dur="1" fill="hold">
                                          <p:stCondLst>
                                            <p:cond delay="0"/>
                                          </p:stCondLst>
                                        </p:cTn>
                                        <p:tgtEl>
                                          <p:spTgt spid="2097155"/>
                                        </p:tgtEl>
                                        <p:attrNameLst>
                                          <p:attrName>style.visibility</p:attrName>
                                        </p:attrNameLst>
                                      </p:cBhvr>
                                      <p:to>
                                        <p:strVal val="visible"/>
                                      </p:to>
                                    </p:set>
                                    <p:animEffect transition="in" filter="wipe(left)">
                                      <p:cBhvr>
                                        <p:cTn id="20" dur="500"/>
                                        <p:tgtEl>
                                          <p:spTgt spid="2097155"/>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48684"/>
                                        </p:tgtEl>
                                        <p:attrNameLst>
                                          <p:attrName>style.visibility</p:attrName>
                                        </p:attrNameLst>
                                      </p:cBhvr>
                                      <p:to>
                                        <p:strVal val="visible"/>
                                      </p:to>
                                    </p:set>
                                    <p:animEffect transition="in" filter="wipe(left)">
                                      <p:cBhvr>
                                        <p:cTn id="23" dur="500"/>
                                        <p:tgtEl>
                                          <p:spTgt spid="1048684"/>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048685"/>
                                        </p:tgtEl>
                                        <p:attrNameLst>
                                          <p:attrName>style.visibility</p:attrName>
                                        </p:attrNameLst>
                                      </p:cBhvr>
                                      <p:to>
                                        <p:strVal val="visible"/>
                                      </p:to>
                                    </p:set>
                                    <p:animEffect transition="in" filter="wipe(left)">
                                      <p:cBhvr>
                                        <p:cTn id="26" dur="500"/>
                                        <p:tgtEl>
                                          <p:spTgt spid="1048685"/>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048686"/>
                                        </p:tgtEl>
                                        <p:attrNameLst>
                                          <p:attrName>style.visibility</p:attrName>
                                        </p:attrNameLst>
                                      </p:cBhvr>
                                      <p:to>
                                        <p:strVal val="visible"/>
                                      </p:to>
                                    </p:set>
                                    <p:animEffect transition="in" filter="wipe(left)">
                                      <p:cBhvr>
                                        <p:cTn id="29" dur="500"/>
                                        <p:tgtEl>
                                          <p:spTgt spid="10486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4" grpId="0"/>
      <p:bldP spid="1048685" grpId="0"/>
      <p:bldP spid="1048686" grpId="0"/>
      <p:bldP spid="104868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688" name="Rectangle: Rounded Corners 28"/>
          <p:cNvSpPr/>
          <p:nvPr/>
        </p:nvSpPr>
        <p:spPr>
          <a:xfrm>
            <a:off x="597873" y="235634"/>
            <a:ext cx="3334044" cy="6386731"/>
          </a:xfrm>
          <a:prstGeom prst="roundRect">
            <a:avLst>
              <a:gd name="adj" fmla="val 1397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89" name="TextBox 29">
            <a:hlinkClick r:id="rId2" action="ppaction://hlinksldjump"/>
          </p:cNvPr>
          <p:cNvSpPr txBox="1"/>
          <p:nvPr/>
        </p:nvSpPr>
        <p:spPr>
          <a:xfrm>
            <a:off x="1030178" y="1307575"/>
            <a:ext cx="2669342" cy="599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BACKGROUND OF </a:t>
            </a:r>
          </a:p>
          <a:p>
            <a:r>
              <a:rPr lang="en-US" sz="2000" dirty="0">
                <a:solidFill>
                  <a:schemeClr val="bg1"/>
                </a:solidFill>
                <a:latin typeface="Biotif Black" panose="00000500000000000000" pitchFamily="2" charset="0"/>
              </a:rPr>
              <a:t>THE STUDY</a:t>
            </a:r>
            <a:endParaRPr lang="en-PH" sz="2000" dirty="0">
              <a:solidFill>
                <a:schemeClr val="bg1"/>
              </a:solidFill>
              <a:latin typeface="Biotif Black" panose="00000500000000000000" pitchFamily="2" charset="0"/>
            </a:endParaRPr>
          </a:p>
        </p:txBody>
      </p:sp>
      <p:sp>
        <p:nvSpPr>
          <p:cNvPr id="1048690" name="TextBox 30">
            <a:hlinkClick r:id="rId3" action="ppaction://hlinksldjump"/>
          </p:cNvPr>
          <p:cNvSpPr txBox="1"/>
          <p:nvPr/>
        </p:nvSpPr>
        <p:spPr>
          <a:xfrm>
            <a:off x="1030179" y="2329167"/>
            <a:ext cx="2771336" cy="599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STATEMENT OF </a:t>
            </a:r>
          </a:p>
          <a:p>
            <a:r>
              <a:rPr lang="en-US" sz="2000" dirty="0">
                <a:solidFill>
                  <a:schemeClr val="bg1"/>
                </a:solidFill>
                <a:latin typeface="Biotif Black" panose="00000500000000000000" pitchFamily="2" charset="0"/>
              </a:rPr>
              <a:t>THE PROBLEM</a:t>
            </a:r>
            <a:endParaRPr lang="en-PH" sz="2000" dirty="0">
              <a:solidFill>
                <a:schemeClr val="bg1"/>
              </a:solidFill>
              <a:latin typeface="Biotif Black" panose="00000500000000000000" pitchFamily="2" charset="0"/>
            </a:endParaRPr>
          </a:p>
        </p:txBody>
      </p:sp>
      <p:sp>
        <p:nvSpPr>
          <p:cNvPr id="1048691" name="TextBox 31">
            <a:hlinkClick r:id="rId4" action="ppaction://hlinksldjump"/>
          </p:cNvPr>
          <p:cNvSpPr txBox="1"/>
          <p:nvPr/>
        </p:nvSpPr>
        <p:spPr>
          <a:xfrm>
            <a:off x="1030180" y="3082710"/>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OBJECTIVES</a:t>
            </a:r>
            <a:endParaRPr lang="en-PH" sz="2000" dirty="0">
              <a:solidFill>
                <a:schemeClr val="bg1"/>
              </a:solidFill>
              <a:latin typeface="Biotif Black" panose="00000500000000000000" pitchFamily="2" charset="0"/>
            </a:endParaRPr>
          </a:p>
        </p:txBody>
      </p:sp>
      <p:sp>
        <p:nvSpPr>
          <p:cNvPr id="1048692" name="TextBox 32">
            <a:hlinkClick r:id="rId5" action="ppaction://hlinksldjump"/>
          </p:cNvPr>
          <p:cNvSpPr txBox="1"/>
          <p:nvPr/>
        </p:nvSpPr>
        <p:spPr>
          <a:xfrm>
            <a:off x="930222" y="4375397"/>
            <a:ext cx="2771336" cy="345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SCOPE AND DELIMITATION</a:t>
            </a:r>
            <a:endParaRPr lang="en-PH" sz="2000" dirty="0">
              <a:solidFill>
                <a:schemeClr val="bg1"/>
              </a:solidFill>
              <a:latin typeface="Biotif Black" panose="00000500000000000000" pitchFamily="2" charset="0"/>
            </a:endParaRPr>
          </a:p>
        </p:txBody>
      </p:sp>
      <p:sp>
        <p:nvSpPr>
          <p:cNvPr id="1048693" name="TextBox 33">
            <a:hlinkClick r:id="rId6" action="ppaction://hlinksldjump"/>
          </p:cNvPr>
          <p:cNvSpPr txBox="1"/>
          <p:nvPr/>
        </p:nvSpPr>
        <p:spPr>
          <a:xfrm>
            <a:off x="1030179" y="3729054"/>
            <a:ext cx="2771336" cy="345440"/>
          </a:xfrm>
          <a:prstGeom prst="rect">
            <a:avLst/>
          </a:prstGeom>
          <a:noFill/>
        </p:spPr>
        <p:txBody>
          <a:bodyPr wrap="square" rtlCol="0">
            <a:spAutoFit/>
          </a:bodyPr>
          <a:lstStyle/>
          <a:p>
            <a:r>
              <a:rPr lang="en-US" sz="2000" dirty="0">
                <a:latin typeface="Biotif Black" panose="00000500000000000000" pitchFamily="2" charset="0"/>
              </a:rPr>
              <a:t>HYPOTHESIS</a:t>
            </a:r>
            <a:endParaRPr lang="en-PH" sz="2000" dirty="0">
              <a:latin typeface="Biotif Black" panose="00000500000000000000" pitchFamily="2" charset="0"/>
            </a:endParaRPr>
          </a:p>
        </p:txBody>
      </p:sp>
      <p:sp>
        <p:nvSpPr>
          <p:cNvPr id="1048694" name="TextBox 36">
            <a:hlinkClick r:id="rId7" action="ppaction://hlinksldjump"/>
          </p:cNvPr>
          <p:cNvSpPr txBox="1"/>
          <p:nvPr/>
        </p:nvSpPr>
        <p:spPr>
          <a:xfrm>
            <a:off x="930223" y="5021741"/>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DEFINITION OF TERMS</a:t>
            </a:r>
            <a:endParaRPr lang="en-PH" sz="2000" dirty="0">
              <a:solidFill>
                <a:schemeClr val="bg1"/>
              </a:solidFill>
              <a:latin typeface="Biotif Black" panose="00000500000000000000" pitchFamily="2" charset="0"/>
            </a:endParaRPr>
          </a:p>
        </p:txBody>
      </p:sp>
      <p:sp>
        <p:nvSpPr>
          <p:cNvPr id="1048695" name="TextBox 37"/>
          <p:cNvSpPr txBox="1"/>
          <p:nvPr/>
        </p:nvSpPr>
        <p:spPr>
          <a:xfrm>
            <a:off x="879227" y="539985"/>
            <a:ext cx="2771336" cy="345440"/>
          </a:xfrm>
          <a:prstGeom prst="rect">
            <a:avLst/>
          </a:prstGeom>
          <a:noFill/>
        </p:spPr>
        <p:txBody>
          <a:bodyPr wrap="square" rtlCol="0">
            <a:spAutoFit/>
          </a:bodyPr>
          <a:lstStyle/>
          <a:p>
            <a:pPr algn="ctr"/>
            <a:r>
              <a:rPr lang="en-US" sz="2000" dirty="0">
                <a:latin typeface="Biotif Black" panose="00000500000000000000" pitchFamily="2" charset="0"/>
              </a:rPr>
              <a:t>CHAPTER ONE</a:t>
            </a:r>
            <a:endParaRPr lang="en-PH" sz="2000" dirty="0">
              <a:latin typeface="Biotif Black" panose="00000500000000000000" pitchFamily="2" charset="0"/>
            </a:endParaRPr>
          </a:p>
        </p:txBody>
      </p:sp>
      <p:sp>
        <p:nvSpPr>
          <p:cNvPr id="1048696" name="TextBox 38"/>
          <p:cNvSpPr txBox="1"/>
          <p:nvPr/>
        </p:nvSpPr>
        <p:spPr>
          <a:xfrm>
            <a:off x="4577806" y="958081"/>
            <a:ext cx="5214536" cy="853440"/>
          </a:xfrm>
          <a:prstGeom prst="rect">
            <a:avLst/>
          </a:prstGeom>
          <a:noFill/>
        </p:spPr>
        <p:txBody>
          <a:bodyPr wrap="square" rtlCol="0">
            <a:spAutoFit/>
          </a:bodyPr>
          <a:lstStyle/>
          <a:p>
            <a:r>
              <a:rPr lang="en-US" sz="6000" dirty="0">
                <a:solidFill>
                  <a:schemeClr val="bg1"/>
                </a:solidFill>
                <a:latin typeface="Biotif Black" panose="00000500000000000000" pitchFamily="2" charset="0"/>
              </a:rPr>
              <a:t>Hypothesis</a:t>
            </a:r>
            <a:endParaRPr lang="en-PH" sz="6000" dirty="0">
              <a:solidFill>
                <a:schemeClr val="bg1"/>
              </a:solidFill>
              <a:latin typeface="Biotif Black" panose="00000500000000000000" pitchFamily="2" charset="0"/>
            </a:endParaRPr>
          </a:p>
        </p:txBody>
      </p:sp>
      <p:sp>
        <p:nvSpPr>
          <p:cNvPr id="1048697" name="Rectangle 40"/>
          <p:cNvSpPr/>
          <p:nvPr/>
        </p:nvSpPr>
        <p:spPr>
          <a:xfrm rot="5400000">
            <a:off x="8098909" y="-3152994"/>
            <a:ext cx="571985" cy="7614194"/>
          </a:xfrm>
          <a:prstGeom prst="rect">
            <a:avLst/>
          </a:prstGeom>
          <a:solidFill>
            <a:srgbClr val="FF8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98" name="TextBox 1"/>
          <p:cNvSpPr txBox="1"/>
          <p:nvPr/>
        </p:nvSpPr>
        <p:spPr>
          <a:xfrm>
            <a:off x="4585949" y="2425689"/>
            <a:ext cx="6280114" cy="1323439"/>
          </a:xfrm>
          <a:prstGeom prst="rect">
            <a:avLst/>
          </a:prstGeom>
          <a:noFill/>
        </p:spPr>
        <p:txBody>
          <a:bodyPr wrap="square" rtlCol="0">
            <a:spAutoFit/>
          </a:bodyPr>
          <a:lstStyle/>
          <a:p>
            <a:pPr algn="just"/>
            <a:r>
              <a:rPr lang="en-US" sz="2000" dirty="0">
                <a:solidFill>
                  <a:schemeClr val="bg1"/>
                </a:solidFill>
                <a:latin typeface="Biotif" panose="00000500000000000000" pitchFamily="2" charset="0"/>
              </a:rPr>
              <a:t>There is no significant relationship between the academic performance and behavior of the SHS students towards modular distance learning amidst covid 19 pandemic.</a:t>
            </a:r>
            <a:endParaRPr lang="zh-CN" altLang="en-US" sz="2000"/>
          </a:p>
          <a:p>
            <a:pPr algn="just"/>
            <a:endParaRPr lang="zh-CN" altLang="en-US"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48696">
                                            <p:txEl>
                                              <p:pRg st="0" end="0"/>
                                            </p:txEl>
                                          </p:spTgt>
                                        </p:tgtEl>
                                        <p:attrNameLst>
                                          <p:attrName>style.visibility</p:attrName>
                                        </p:attrNameLst>
                                      </p:cBhvr>
                                      <p:to>
                                        <p:strVal val="visible"/>
                                      </p:to>
                                    </p:set>
                                    <p:animEffect transition="in" filter="wipe(left)">
                                      <p:cBhvr>
                                        <p:cTn id="7" dur="500"/>
                                        <p:tgtEl>
                                          <p:spTgt spid="1048696">
                                            <p:txEl>
                                              <p:pRg st="0" end="0"/>
                                            </p:txEl>
                                          </p:spTgt>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048697"/>
                                        </p:tgtEl>
                                        <p:attrNameLst>
                                          <p:attrName>style.visibility</p:attrName>
                                        </p:attrNameLst>
                                      </p:cBhvr>
                                      <p:to>
                                        <p:strVal val="visible"/>
                                      </p:to>
                                    </p:set>
                                    <p:animEffect transition="in" filter="wipe(right)">
                                      <p:cBhvr>
                                        <p:cTn id="10" dur="500"/>
                                        <p:tgtEl>
                                          <p:spTgt spid="1048697"/>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048698"/>
                                        </p:tgtEl>
                                        <p:attrNameLst>
                                          <p:attrName>style.visibility</p:attrName>
                                        </p:attrNameLst>
                                      </p:cBhvr>
                                      <p:to>
                                        <p:strVal val="visible"/>
                                      </p:to>
                                    </p:set>
                                    <p:animEffect transition="in" filter="fade">
                                      <p:cBhvr>
                                        <p:cTn id="14" dur="500"/>
                                        <p:tgtEl>
                                          <p:spTgt spid="1048698"/>
                                        </p:tgtEl>
                                      </p:cBhvr>
                                    </p:animEffect>
                                    <p:anim calcmode="lin" valueType="num">
                                      <p:cBhvr>
                                        <p:cTn id="15" dur="500" fill="hold"/>
                                        <p:tgtEl>
                                          <p:spTgt spid="1048698"/>
                                        </p:tgtEl>
                                        <p:attrNameLst>
                                          <p:attrName>ppt_x</p:attrName>
                                        </p:attrNameLst>
                                      </p:cBhvr>
                                      <p:tavLst>
                                        <p:tav tm="0">
                                          <p:val>
                                            <p:strVal val="#ppt_x"/>
                                          </p:val>
                                        </p:tav>
                                        <p:tav tm="100000">
                                          <p:val>
                                            <p:strVal val="#ppt_x"/>
                                          </p:val>
                                        </p:tav>
                                      </p:tavLst>
                                    </p:anim>
                                    <p:anim calcmode="lin" valueType="num">
                                      <p:cBhvr>
                                        <p:cTn id="16" dur="500" fill="hold"/>
                                        <p:tgtEl>
                                          <p:spTgt spid="10486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7" grpId="0" animBg="1"/>
      <p:bldP spid="104869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701" name="Rectangle: Rounded Corners 28"/>
          <p:cNvSpPr/>
          <p:nvPr/>
        </p:nvSpPr>
        <p:spPr>
          <a:xfrm>
            <a:off x="597873" y="235634"/>
            <a:ext cx="3334044" cy="6386731"/>
          </a:xfrm>
          <a:prstGeom prst="roundRect">
            <a:avLst>
              <a:gd name="adj" fmla="val 1397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02" name="TextBox 29">
            <a:hlinkClick r:id="rId2" action="ppaction://hlinksldjump"/>
          </p:cNvPr>
          <p:cNvSpPr txBox="1"/>
          <p:nvPr/>
        </p:nvSpPr>
        <p:spPr>
          <a:xfrm>
            <a:off x="879225" y="1373084"/>
            <a:ext cx="2669342" cy="599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BACKGROUND OF </a:t>
            </a:r>
          </a:p>
          <a:p>
            <a:r>
              <a:rPr lang="en-US" sz="2000" dirty="0">
                <a:solidFill>
                  <a:schemeClr val="bg1"/>
                </a:solidFill>
                <a:latin typeface="Biotif Black" panose="00000500000000000000" pitchFamily="2" charset="0"/>
              </a:rPr>
              <a:t>THE STUDY</a:t>
            </a:r>
            <a:endParaRPr lang="en-PH" sz="2000" dirty="0">
              <a:solidFill>
                <a:schemeClr val="bg1"/>
              </a:solidFill>
              <a:latin typeface="Biotif Black" panose="00000500000000000000" pitchFamily="2" charset="0"/>
            </a:endParaRPr>
          </a:p>
        </p:txBody>
      </p:sp>
      <p:sp>
        <p:nvSpPr>
          <p:cNvPr id="1048703" name="TextBox 30">
            <a:hlinkClick r:id="rId3" action="ppaction://hlinksldjump"/>
          </p:cNvPr>
          <p:cNvSpPr txBox="1"/>
          <p:nvPr/>
        </p:nvSpPr>
        <p:spPr>
          <a:xfrm>
            <a:off x="879224" y="2317963"/>
            <a:ext cx="2771336" cy="599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STATEMENT OF </a:t>
            </a:r>
          </a:p>
          <a:p>
            <a:r>
              <a:rPr lang="en-US" sz="2000" dirty="0">
                <a:solidFill>
                  <a:schemeClr val="bg1"/>
                </a:solidFill>
                <a:latin typeface="Biotif Black" panose="00000500000000000000" pitchFamily="2" charset="0"/>
              </a:rPr>
              <a:t>THE PROBLEM</a:t>
            </a:r>
            <a:endParaRPr lang="en-PH" sz="2000" dirty="0">
              <a:solidFill>
                <a:schemeClr val="bg1"/>
              </a:solidFill>
              <a:latin typeface="Biotif Black" panose="00000500000000000000" pitchFamily="2" charset="0"/>
            </a:endParaRPr>
          </a:p>
        </p:txBody>
      </p:sp>
      <p:sp>
        <p:nvSpPr>
          <p:cNvPr id="1048704" name="TextBox 31">
            <a:hlinkClick r:id="rId4" action="ppaction://hlinksldjump"/>
          </p:cNvPr>
          <p:cNvSpPr txBox="1"/>
          <p:nvPr/>
        </p:nvSpPr>
        <p:spPr>
          <a:xfrm>
            <a:off x="879224" y="3168751"/>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OBJECTIVES</a:t>
            </a:r>
            <a:endParaRPr lang="en-PH" sz="2000" dirty="0">
              <a:solidFill>
                <a:schemeClr val="bg1"/>
              </a:solidFill>
              <a:latin typeface="Biotif Black" panose="00000500000000000000" pitchFamily="2" charset="0"/>
            </a:endParaRPr>
          </a:p>
        </p:txBody>
      </p:sp>
      <p:sp>
        <p:nvSpPr>
          <p:cNvPr id="1048705" name="TextBox 32">
            <a:hlinkClick r:id="rId5" action="ppaction://hlinksldjump"/>
          </p:cNvPr>
          <p:cNvSpPr txBox="1"/>
          <p:nvPr/>
        </p:nvSpPr>
        <p:spPr>
          <a:xfrm>
            <a:off x="777230" y="4380220"/>
            <a:ext cx="2771336" cy="345441"/>
          </a:xfrm>
          <a:prstGeom prst="rect">
            <a:avLst/>
          </a:prstGeom>
          <a:noFill/>
        </p:spPr>
        <p:txBody>
          <a:bodyPr wrap="square" rtlCol="0">
            <a:spAutoFit/>
          </a:bodyPr>
          <a:lstStyle/>
          <a:p>
            <a:r>
              <a:rPr lang="en-US" sz="2000" dirty="0">
                <a:latin typeface="Biotif Black" panose="00000500000000000000" pitchFamily="2" charset="0"/>
              </a:rPr>
              <a:t>SCOPE AND DELIMITATION</a:t>
            </a:r>
            <a:endParaRPr lang="en-PH" sz="2000" dirty="0">
              <a:latin typeface="Biotif Black" panose="00000500000000000000" pitchFamily="2" charset="0"/>
            </a:endParaRPr>
          </a:p>
        </p:txBody>
      </p:sp>
      <p:sp>
        <p:nvSpPr>
          <p:cNvPr id="1048706" name="TextBox 33">
            <a:hlinkClick r:id="rId6" action="ppaction://hlinksldjump"/>
          </p:cNvPr>
          <p:cNvSpPr txBox="1"/>
          <p:nvPr/>
        </p:nvSpPr>
        <p:spPr>
          <a:xfrm>
            <a:off x="879224" y="3704580"/>
            <a:ext cx="2751611"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HYPOTHESIS</a:t>
            </a:r>
            <a:endParaRPr lang="en-PH" sz="2000" dirty="0">
              <a:solidFill>
                <a:schemeClr val="bg1"/>
              </a:solidFill>
              <a:latin typeface="Biotif Black" panose="00000500000000000000" pitchFamily="2" charset="0"/>
            </a:endParaRPr>
          </a:p>
        </p:txBody>
      </p:sp>
      <p:sp>
        <p:nvSpPr>
          <p:cNvPr id="1048707" name="TextBox 36">
            <a:hlinkClick r:id="rId7" action="ppaction://hlinksldjump"/>
          </p:cNvPr>
          <p:cNvSpPr txBox="1"/>
          <p:nvPr/>
        </p:nvSpPr>
        <p:spPr>
          <a:xfrm>
            <a:off x="879224" y="4895558"/>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DEFINITION OF TERMS</a:t>
            </a:r>
            <a:endParaRPr lang="en-PH" sz="2000" dirty="0">
              <a:solidFill>
                <a:schemeClr val="bg1"/>
              </a:solidFill>
              <a:latin typeface="Biotif Black" panose="00000500000000000000" pitchFamily="2" charset="0"/>
            </a:endParaRPr>
          </a:p>
        </p:txBody>
      </p:sp>
      <p:sp>
        <p:nvSpPr>
          <p:cNvPr id="1048708" name="TextBox 37"/>
          <p:cNvSpPr txBox="1"/>
          <p:nvPr/>
        </p:nvSpPr>
        <p:spPr>
          <a:xfrm>
            <a:off x="879227" y="697913"/>
            <a:ext cx="2771336" cy="345440"/>
          </a:xfrm>
          <a:prstGeom prst="rect">
            <a:avLst/>
          </a:prstGeom>
          <a:noFill/>
        </p:spPr>
        <p:txBody>
          <a:bodyPr wrap="square" rtlCol="0">
            <a:spAutoFit/>
          </a:bodyPr>
          <a:lstStyle/>
          <a:p>
            <a:pPr algn="ctr"/>
            <a:r>
              <a:rPr lang="en-US" sz="2000" dirty="0">
                <a:latin typeface="Biotif Black" panose="00000500000000000000" pitchFamily="2" charset="0"/>
              </a:rPr>
              <a:t>CHAPTER ONE</a:t>
            </a:r>
            <a:endParaRPr lang="en-PH" sz="2000" dirty="0">
              <a:latin typeface="Biotif Black" panose="00000500000000000000" pitchFamily="2" charset="0"/>
            </a:endParaRPr>
          </a:p>
        </p:txBody>
      </p:sp>
      <p:sp>
        <p:nvSpPr>
          <p:cNvPr id="1048709" name="TextBox 38"/>
          <p:cNvSpPr txBox="1"/>
          <p:nvPr/>
        </p:nvSpPr>
        <p:spPr>
          <a:xfrm>
            <a:off x="4577806" y="235634"/>
            <a:ext cx="5214536" cy="1615441"/>
          </a:xfrm>
          <a:prstGeom prst="rect">
            <a:avLst/>
          </a:prstGeom>
          <a:noFill/>
        </p:spPr>
        <p:txBody>
          <a:bodyPr wrap="square" rtlCol="0">
            <a:spAutoFit/>
          </a:bodyPr>
          <a:lstStyle/>
          <a:p>
            <a:r>
              <a:rPr lang="en-US" sz="6000" dirty="0">
                <a:solidFill>
                  <a:schemeClr val="bg1"/>
                </a:solidFill>
                <a:latin typeface="Biotif Black" panose="00000500000000000000" pitchFamily="2" charset="0"/>
              </a:rPr>
              <a:t>Scope and</a:t>
            </a:r>
          </a:p>
          <a:p>
            <a:r>
              <a:rPr lang="en-US" sz="6000" dirty="0">
                <a:solidFill>
                  <a:schemeClr val="bg1"/>
                </a:solidFill>
                <a:latin typeface="Biotif Black" panose="00000500000000000000" pitchFamily="2" charset="0"/>
              </a:rPr>
              <a:t>Delimitation</a:t>
            </a:r>
            <a:endParaRPr lang="en-PH" sz="6000" dirty="0">
              <a:solidFill>
                <a:schemeClr val="bg1"/>
              </a:solidFill>
              <a:latin typeface="Biotif Black" panose="00000500000000000000" pitchFamily="2" charset="0"/>
            </a:endParaRPr>
          </a:p>
        </p:txBody>
      </p:sp>
      <p:sp>
        <p:nvSpPr>
          <p:cNvPr id="1048710" name="Rectangle 39"/>
          <p:cNvSpPr/>
          <p:nvPr/>
        </p:nvSpPr>
        <p:spPr>
          <a:xfrm rot="5400000">
            <a:off x="8148149" y="-1340675"/>
            <a:ext cx="571985" cy="7515720"/>
          </a:xfrm>
          <a:prstGeom prst="rect">
            <a:avLst/>
          </a:prstGeom>
          <a:solidFill>
            <a:srgbClr val="FF8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11" name="TextBox 40"/>
          <p:cNvSpPr txBox="1"/>
          <p:nvPr/>
        </p:nvSpPr>
        <p:spPr>
          <a:xfrm>
            <a:off x="5038588" y="2983294"/>
            <a:ext cx="6288259" cy="2377439"/>
          </a:xfrm>
          <a:prstGeom prst="rect">
            <a:avLst/>
          </a:prstGeom>
          <a:noFill/>
        </p:spPr>
        <p:txBody>
          <a:bodyPr wrap="square" rtlCol="0">
            <a:spAutoFit/>
          </a:bodyPr>
          <a:lstStyle/>
          <a:p>
            <a:pPr algn="just"/>
            <a:r>
              <a:rPr lang="en-US" dirty="0">
                <a:solidFill>
                  <a:schemeClr val="bg1"/>
                </a:solidFill>
                <a:latin typeface="Biotif" panose="00000500000000000000" pitchFamily="2" charset="0"/>
              </a:rPr>
              <a:t>	The researcher limited the study to 30 randomly selected SHS students in Balete Integrated School whereas each of the respondents was given a questionnaire to answer and to know the effects of covid 19 pandemic on the behavior of the students. This study also aims to identify the impact of covid 19 pandemic on academic performance. For instance, the researcher will collect the First Semester’s final grades of the participants. The students selected came from Senior High School TVL and STEM strand in Balete Integrated School to prevent bias and get objective perceptions.</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48709">
                                            <p:txEl>
                                              <p:pRg st="0" end="0"/>
                                            </p:txEl>
                                          </p:spTgt>
                                        </p:tgtEl>
                                        <p:attrNameLst>
                                          <p:attrName>style.visibility</p:attrName>
                                        </p:attrNameLst>
                                      </p:cBhvr>
                                      <p:to>
                                        <p:strVal val="visible"/>
                                      </p:to>
                                    </p:set>
                                    <p:animEffect transition="in" filter="wipe(left)">
                                      <p:cBhvr>
                                        <p:cTn id="7" dur="500"/>
                                        <p:tgtEl>
                                          <p:spTgt spid="1048709">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48709">
                                            <p:txEl>
                                              <p:pRg st="1" end="1"/>
                                            </p:txEl>
                                          </p:spTgt>
                                        </p:tgtEl>
                                        <p:attrNameLst>
                                          <p:attrName>style.visibility</p:attrName>
                                        </p:attrNameLst>
                                      </p:cBhvr>
                                      <p:to>
                                        <p:strVal val="visible"/>
                                      </p:to>
                                    </p:set>
                                    <p:animEffect transition="in" filter="wipe(left)">
                                      <p:cBhvr>
                                        <p:cTn id="11" dur="500"/>
                                        <p:tgtEl>
                                          <p:spTgt spid="1048709">
                                            <p:txEl>
                                              <p:pRg st="1" end="1"/>
                                            </p:txEl>
                                          </p:spTgt>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1048710"/>
                                        </p:tgtEl>
                                        <p:attrNameLst>
                                          <p:attrName>style.visibility</p:attrName>
                                        </p:attrNameLst>
                                      </p:cBhvr>
                                      <p:to>
                                        <p:strVal val="visible"/>
                                      </p:to>
                                    </p:set>
                                    <p:animEffect transition="in" filter="wipe(right)">
                                      <p:cBhvr>
                                        <p:cTn id="14" dur="500"/>
                                        <p:tgtEl>
                                          <p:spTgt spid="1048710"/>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1048711">
                                            <p:txEl>
                                              <p:pRg st="0" end="0"/>
                                            </p:txEl>
                                          </p:spTgt>
                                        </p:tgtEl>
                                        <p:attrNameLst>
                                          <p:attrName>style.visibility</p:attrName>
                                        </p:attrNameLst>
                                      </p:cBhvr>
                                      <p:to>
                                        <p:strVal val="visible"/>
                                      </p:to>
                                    </p:set>
                                    <p:animEffect transition="in" filter="fade">
                                      <p:cBhvr>
                                        <p:cTn id="18" dur="500"/>
                                        <p:tgtEl>
                                          <p:spTgt spid="1048711">
                                            <p:txEl>
                                              <p:pRg st="0" end="0"/>
                                            </p:txEl>
                                          </p:spTgt>
                                        </p:tgtEl>
                                      </p:cBhvr>
                                    </p:animEffect>
                                    <p:anim calcmode="lin" valueType="num">
                                      <p:cBhvr>
                                        <p:cTn id="19" dur="500" fill="hold"/>
                                        <p:tgtEl>
                                          <p:spTgt spid="1048711">
                                            <p:txEl>
                                              <p:pRg st="0" end="0"/>
                                            </p:txEl>
                                          </p:spTgt>
                                        </p:tgtEl>
                                        <p:attrNameLst>
                                          <p:attrName>ppt_x</p:attrName>
                                        </p:attrNameLst>
                                      </p:cBhvr>
                                      <p:tavLst>
                                        <p:tav tm="0">
                                          <p:val>
                                            <p:strVal val="#ppt_x"/>
                                          </p:val>
                                        </p:tav>
                                        <p:tav tm="100000">
                                          <p:val>
                                            <p:strVal val="#ppt_x"/>
                                          </p:val>
                                        </p:tav>
                                      </p:tavLst>
                                    </p:anim>
                                    <p:anim calcmode="lin" valueType="num">
                                      <p:cBhvr>
                                        <p:cTn id="20" dur="500" fill="hold"/>
                                        <p:tgtEl>
                                          <p:spTgt spid="10487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712" name="Rectangle: Rounded Corners 18"/>
          <p:cNvSpPr/>
          <p:nvPr/>
        </p:nvSpPr>
        <p:spPr>
          <a:xfrm>
            <a:off x="597873" y="235634"/>
            <a:ext cx="3334044" cy="6386731"/>
          </a:xfrm>
          <a:prstGeom prst="roundRect">
            <a:avLst>
              <a:gd name="adj" fmla="val 13978"/>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13" name="TextBox 19">
            <a:hlinkClick r:id="rId2" action="ppaction://hlinksldjump"/>
          </p:cNvPr>
          <p:cNvSpPr txBox="1"/>
          <p:nvPr/>
        </p:nvSpPr>
        <p:spPr>
          <a:xfrm>
            <a:off x="930223" y="1287443"/>
            <a:ext cx="2669342" cy="599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BACKGROUND OF </a:t>
            </a:r>
          </a:p>
          <a:p>
            <a:r>
              <a:rPr lang="en-US" sz="2000" dirty="0">
                <a:solidFill>
                  <a:schemeClr val="bg1"/>
                </a:solidFill>
                <a:latin typeface="Biotif Black" panose="00000500000000000000" pitchFamily="2" charset="0"/>
              </a:rPr>
              <a:t>THE STUDY</a:t>
            </a:r>
            <a:endParaRPr lang="en-PH" sz="2000" dirty="0">
              <a:solidFill>
                <a:schemeClr val="bg1"/>
              </a:solidFill>
              <a:latin typeface="Biotif Black" panose="00000500000000000000" pitchFamily="2" charset="0"/>
            </a:endParaRPr>
          </a:p>
        </p:txBody>
      </p:sp>
      <p:sp>
        <p:nvSpPr>
          <p:cNvPr id="1048714" name="TextBox 20">
            <a:hlinkClick r:id="rId3" action="ppaction://hlinksldjump"/>
          </p:cNvPr>
          <p:cNvSpPr txBox="1"/>
          <p:nvPr/>
        </p:nvSpPr>
        <p:spPr>
          <a:xfrm>
            <a:off x="930222" y="2288901"/>
            <a:ext cx="2771336" cy="599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STATEMENT OF </a:t>
            </a:r>
          </a:p>
          <a:p>
            <a:r>
              <a:rPr lang="en-US" sz="2000" dirty="0">
                <a:solidFill>
                  <a:schemeClr val="bg1"/>
                </a:solidFill>
                <a:latin typeface="Biotif Black" panose="00000500000000000000" pitchFamily="2" charset="0"/>
              </a:rPr>
              <a:t>THE PROBLEM</a:t>
            </a:r>
            <a:endParaRPr lang="en-PH" sz="2000" dirty="0">
              <a:solidFill>
                <a:schemeClr val="bg1"/>
              </a:solidFill>
              <a:latin typeface="Biotif Black" panose="00000500000000000000" pitchFamily="2" charset="0"/>
            </a:endParaRPr>
          </a:p>
        </p:txBody>
      </p:sp>
      <p:sp>
        <p:nvSpPr>
          <p:cNvPr id="1048715" name="TextBox 21">
            <a:hlinkClick r:id="rId4" action="ppaction://hlinksldjump"/>
          </p:cNvPr>
          <p:cNvSpPr txBox="1"/>
          <p:nvPr/>
        </p:nvSpPr>
        <p:spPr>
          <a:xfrm>
            <a:off x="930221" y="3256280"/>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OBJECTIVES</a:t>
            </a:r>
            <a:endParaRPr lang="en-PH" sz="2000" dirty="0">
              <a:solidFill>
                <a:schemeClr val="bg1"/>
              </a:solidFill>
              <a:latin typeface="Biotif Black" panose="00000500000000000000" pitchFamily="2" charset="0"/>
            </a:endParaRPr>
          </a:p>
        </p:txBody>
      </p:sp>
      <p:sp>
        <p:nvSpPr>
          <p:cNvPr id="1048716" name="TextBox 22">
            <a:hlinkClick r:id="rId5" action="ppaction://hlinksldjump"/>
          </p:cNvPr>
          <p:cNvSpPr txBox="1"/>
          <p:nvPr/>
        </p:nvSpPr>
        <p:spPr>
          <a:xfrm>
            <a:off x="879227" y="4491865"/>
            <a:ext cx="2771336" cy="345441"/>
          </a:xfrm>
          <a:prstGeom prst="rect">
            <a:avLst/>
          </a:prstGeom>
          <a:noFill/>
        </p:spPr>
        <p:txBody>
          <a:bodyPr wrap="square" rtlCol="0">
            <a:spAutoFit/>
          </a:bodyPr>
          <a:lstStyle/>
          <a:p>
            <a:r>
              <a:rPr lang="en-US" sz="2000" dirty="0">
                <a:solidFill>
                  <a:schemeClr val="bg1"/>
                </a:solidFill>
                <a:latin typeface="Biotif Black" panose="00000500000000000000" pitchFamily="2" charset="0"/>
              </a:rPr>
              <a:t>SCOPE AND DELIMITATION</a:t>
            </a:r>
            <a:endParaRPr lang="en-PH" sz="2000" dirty="0">
              <a:solidFill>
                <a:schemeClr val="bg1"/>
              </a:solidFill>
              <a:latin typeface="Biotif Black" panose="00000500000000000000" pitchFamily="2" charset="0"/>
            </a:endParaRPr>
          </a:p>
        </p:txBody>
      </p:sp>
      <p:sp>
        <p:nvSpPr>
          <p:cNvPr id="1048717" name="TextBox 23">
            <a:hlinkClick r:id="rId6" action="ppaction://hlinksldjump"/>
          </p:cNvPr>
          <p:cNvSpPr txBox="1"/>
          <p:nvPr/>
        </p:nvSpPr>
        <p:spPr>
          <a:xfrm>
            <a:off x="930221" y="3874073"/>
            <a:ext cx="2771336" cy="345440"/>
          </a:xfrm>
          <a:prstGeom prst="rect">
            <a:avLst/>
          </a:prstGeom>
          <a:noFill/>
        </p:spPr>
        <p:txBody>
          <a:bodyPr wrap="square" rtlCol="0">
            <a:spAutoFit/>
          </a:bodyPr>
          <a:lstStyle/>
          <a:p>
            <a:r>
              <a:rPr lang="en-US" sz="2000" dirty="0">
                <a:solidFill>
                  <a:schemeClr val="bg1"/>
                </a:solidFill>
                <a:latin typeface="Biotif Black" panose="00000500000000000000" pitchFamily="2" charset="0"/>
              </a:rPr>
              <a:t>HYPOTHESIS</a:t>
            </a:r>
            <a:endParaRPr lang="en-PH" sz="2000" dirty="0">
              <a:solidFill>
                <a:schemeClr val="bg1"/>
              </a:solidFill>
              <a:latin typeface="Biotif Black" panose="00000500000000000000" pitchFamily="2" charset="0"/>
            </a:endParaRPr>
          </a:p>
        </p:txBody>
      </p:sp>
      <p:sp>
        <p:nvSpPr>
          <p:cNvPr id="1048718" name="TextBox 26">
            <a:hlinkClick r:id="rId7" action="ppaction://hlinksldjump"/>
          </p:cNvPr>
          <p:cNvSpPr txBox="1"/>
          <p:nvPr/>
        </p:nvSpPr>
        <p:spPr>
          <a:xfrm>
            <a:off x="930221" y="5248219"/>
            <a:ext cx="2771336" cy="345440"/>
          </a:xfrm>
          <a:prstGeom prst="rect">
            <a:avLst/>
          </a:prstGeom>
          <a:noFill/>
        </p:spPr>
        <p:txBody>
          <a:bodyPr wrap="square" rtlCol="0">
            <a:spAutoFit/>
          </a:bodyPr>
          <a:lstStyle/>
          <a:p>
            <a:r>
              <a:rPr lang="en-US" sz="2000" dirty="0">
                <a:latin typeface="Biotif Black" panose="00000500000000000000" pitchFamily="2" charset="0"/>
              </a:rPr>
              <a:t>DEFINITION OF TERMS</a:t>
            </a:r>
            <a:endParaRPr lang="en-PH" sz="2000" dirty="0">
              <a:latin typeface="Biotif Black" panose="00000500000000000000" pitchFamily="2" charset="0"/>
            </a:endParaRPr>
          </a:p>
        </p:txBody>
      </p:sp>
      <p:sp>
        <p:nvSpPr>
          <p:cNvPr id="1048719" name="TextBox 27"/>
          <p:cNvSpPr txBox="1"/>
          <p:nvPr/>
        </p:nvSpPr>
        <p:spPr>
          <a:xfrm>
            <a:off x="879227" y="539985"/>
            <a:ext cx="2771336" cy="345440"/>
          </a:xfrm>
          <a:prstGeom prst="rect">
            <a:avLst/>
          </a:prstGeom>
          <a:noFill/>
        </p:spPr>
        <p:txBody>
          <a:bodyPr wrap="square" rtlCol="0">
            <a:spAutoFit/>
          </a:bodyPr>
          <a:lstStyle/>
          <a:p>
            <a:pPr algn="ctr"/>
            <a:r>
              <a:rPr lang="en-US" sz="2000" dirty="0">
                <a:latin typeface="Biotif Black" panose="00000500000000000000" pitchFamily="2" charset="0"/>
              </a:rPr>
              <a:t>CHAPTER ONE</a:t>
            </a:r>
            <a:endParaRPr lang="en-PH" sz="2000" dirty="0">
              <a:latin typeface="Biotif Black" panose="00000500000000000000" pitchFamily="2" charset="0"/>
            </a:endParaRPr>
          </a:p>
        </p:txBody>
      </p:sp>
      <p:sp>
        <p:nvSpPr>
          <p:cNvPr id="1048720" name="TextBox 28"/>
          <p:cNvSpPr txBox="1"/>
          <p:nvPr/>
        </p:nvSpPr>
        <p:spPr>
          <a:xfrm>
            <a:off x="6603553" y="283808"/>
            <a:ext cx="5214536" cy="1615441"/>
          </a:xfrm>
          <a:prstGeom prst="rect">
            <a:avLst/>
          </a:prstGeom>
          <a:noFill/>
        </p:spPr>
        <p:txBody>
          <a:bodyPr wrap="square" rtlCol="0">
            <a:spAutoFit/>
          </a:bodyPr>
          <a:lstStyle/>
          <a:p>
            <a:pPr algn="r"/>
            <a:r>
              <a:rPr lang="en-US" sz="6000" dirty="0">
                <a:solidFill>
                  <a:schemeClr val="bg1"/>
                </a:solidFill>
                <a:latin typeface="Biotif Black" panose="00000500000000000000" pitchFamily="2" charset="0"/>
              </a:rPr>
              <a:t>Definition of Terms</a:t>
            </a:r>
            <a:endParaRPr lang="en-PH" sz="6000" dirty="0">
              <a:solidFill>
                <a:schemeClr val="bg1"/>
              </a:solidFill>
              <a:latin typeface="Biotif Black" panose="00000500000000000000" pitchFamily="2" charset="0"/>
            </a:endParaRPr>
          </a:p>
        </p:txBody>
      </p:sp>
      <p:sp>
        <p:nvSpPr>
          <p:cNvPr id="1048721" name="Rectangle 29"/>
          <p:cNvSpPr/>
          <p:nvPr/>
        </p:nvSpPr>
        <p:spPr>
          <a:xfrm rot="5400000">
            <a:off x="5036817" y="210930"/>
            <a:ext cx="1448474" cy="2153026"/>
          </a:xfrm>
          <a:prstGeom prst="rect">
            <a:avLst/>
          </a:prstGeom>
          <a:solidFill>
            <a:srgbClr val="FF8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aphicFrame>
        <p:nvGraphicFramePr>
          <p:cNvPr id="4194304" name="Table 2"/>
          <p:cNvGraphicFramePr>
            <a:graphicFrameLocks noGrp="1"/>
          </p:cNvGraphicFramePr>
          <p:nvPr>
            <p:extLst>
              <p:ext uri="{D42A27DB-BD31-4B8C-83A1-F6EECF244321}">
                <p14:modId xmlns:p14="http://schemas.microsoft.com/office/powerpoint/2010/main" val="878858604"/>
              </p:ext>
            </p:extLst>
          </p:nvPr>
        </p:nvGraphicFramePr>
        <p:xfrm>
          <a:off x="4684541" y="2178647"/>
          <a:ext cx="7133548" cy="6056048"/>
        </p:xfrm>
        <a:graphic>
          <a:graphicData uri="http://schemas.openxmlformats.org/drawingml/2006/table">
            <a:tbl>
              <a:tblPr firstRow="1" bandRow="1">
                <a:tableStyleId>{7DF18680-E054-41AD-8BC1-D1AEF772440D}</a:tableStyleId>
              </a:tblPr>
              <a:tblGrid>
                <a:gridCol w="1885071">
                  <a:extLst>
                    <a:ext uri="{9D8B030D-6E8A-4147-A177-3AD203B41FA5}">
                      <a16:colId xmlns:a16="http://schemas.microsoft.com/office/drawing/2014/main" val="20000"/>
                    </a:ext>
                  </a:extLst>
                </a:gridCol>
                <a:gridCol w="5248477">
                  <a:extLst>
                    <a:ext uri="{9D8B030D-6E8A-4147-A177-3AD203B41FA5}">
                      <a16:colId xmlns:a16="http://schemas.microsoft.com/office/drawing/2014/main" val="20001"/>
                    </a:ext>
                  </a:extLst>
                </a:gridCol>
              </a:tblGrid>
              <a:tr h="576752">
                <a:tc>
                  <a:txBody>
                    <a:bodyPr/>
                    <a:lstStyle/>
                    <a:p>
                      <a:pPr algn="ctr"/>
                      <a:r>
                        <a:rPr lang="en-US" dirty="0">
                          <a:solidFill>
                            <a:schemeClr val="bg1"/>
                          </a:solidFill>
                          <a:latin typeface="Biotif Black" panose="00000500000000000000" pitchFamily="2" charset="0"/>
                        </a:rPr>
                        <a:t>TERM</a:t>
                      </a:r>
                      <a:endParaRPr lang="en-PH" dirty="0">
                        <a:solidFill>
                          <a:schemeClr val="bg1"/>
                        </a:solidFill>
                        <a:latin typeface="Biotif Black" panose="00000500000000000000" pitchFamily="2"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dirty="0">
                          <a:solidFill>
                            <a:schemeClr val="bg1"/>
                          </a:solidFill>
                          <a:latin typeface="Biotif Black" panose="00000500000000000000" pitchFamily="2" charset="0"/>
                        </a:rPr>
                        <a:t>DEFINITION</a:t>
                      </a:r>
                      <a:endParaRPr lang="en-PH" dirty="0">
                        <a:solidFill>
                          <a:schemeClr val="bg1"/>
                        </a:solidFill>
                        <a:latin typeface="Biotif Black" panose="00000500000000000000" pitchFamily="2"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702630">
                <a:tc>
                  <a:txBody>
                    <a:bodyPr/>
                    <a:lstStyle/>
                    <a:p>
                      <a:pPr algn="ctr"/>
                      <a:r>
                        <a:rPr lang="en-US" dirty="0">
                          <a:solidFill>
                            <a:schemeClr val="bg1"/>
                          </a:solidFill>
                          <a:latin typeface="Biotif" panose="00000500000000000000" pitchFamily="2" charset="0"/>
                        </a:rPr>
                        <a:t>Academic Performance</a:t>
                      </a:r>
                      <a:endParaRPr lang="en-PH" dirty="0">
                        <a:solidFill>
                          <a:schemeClr val="bg1"/>
                        </a:solidFill>
                        <a:latin typeface="Biotif" panose="00000500000000000000" pitchFamily="2" charset="0"/>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en-PH" dirty="0">
                          <a:solidFill>
                            <a:schemeClr val="bg1"/>
                          </a:solidFill>
                          <a:latin typeface="Biotif" panose="00000500000000000000" pitchFamily="2" charset="0"/>
                        </a:rPr>
                        <a:t>the product of education, the degree to which a student, a teacher, or an organization has attained their educational goals. It is dignified as the final grade earned in the course. It is the result obtained by a student at the end of a specific term in all subjects.</a:t>
                      </a:r>
                    </a:p>
                    <a:p>
                      <a:endParaRPr lang="en-PH" dirty="0">
                        <a:solidFill>
                          <a:schemeClr val="bg1"/>
                        </a:solidFill>
                        <a:latin typeface="Biotif" panose="00000500000000000000" pitchFamily="2" charset="0"/>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971466">
                <a:tc>
                  <a:txBody>
                    <a:bodyPr/>
                    <a:lstStyle/>
                    <a:p>
                      <a:pPr algn="ctr"/>
                      <a:r>
                        <a:rPr lang="en-US" dirty="0">
                          <a:solidFill>
                            <a:schemeClr val="bg1"/>
                          </a:solidFill>
                          <a:latin typeface="Biotif" panose="00000500000000000000" pitchFamily="2" charset="0"/>
                        </a:rPr>
                        <a:t>Modular Distance Learning (MDL)</a:t>
                      </a:r>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PH" dirty="0">
                          <a:solidFill>
                            <a:schemeClr val="bg1"/>
                          </a:solidFill>
                          <a:latin typeface="Biotif" panose="00000500000000000000" pitchFamily="2" charset="0"/>
                        </a:rPr>
                        <a:t>a form of distance learning that uses Self-Learning Modules (SLM) based on the most essential learning competencies (MELCS) provided by DepEd. The modules include sections on motivation and assessment that serve as a complete guide of both teachers’ and students’ desired competencies.</a:t>
                      </a:r>
                    </a:p>
                    <a:p>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76752">
                <a:tc>
                  <a:txBody>
                    <a:bodyPr/>
                    <a:lstStyle/>
                    <a:p>
                      <a:pPr algn="ctr"/>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576752">
                <a:tc>
                  <a:txBody>
                    <a:bodyPr/>
                    <a:lstStyle/>
                    <a:p>
                      <a:pPr algn="ctr"/>
                      <a:r>
                        <a:rPr lang="en-US" dirty="0">
                          <a:solidFill>
                            <a:schemeClr val="bg1"/>
                          </a:solidFill>
                          <a:latin typeface="Biotif" panose="00000500000000000000" pitchFamily="2" charset="0"/>
                        </a:rPr>
                        <a:t>Term 4</a:t>
                      </a:r>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76752">
                <a:tc>
                  <a:txBody>
                    <a:bodyPr/>
                    <a:lstStyle/>
                    <a:p>
                      <a:pPr algn="ctr"/>
                      <a:r>
                        <a:rPr lang="en-US" dirty="0">
                          <a:solidFill>
                            <a:schemeClr val="bg1"/>
                          </a:solidFill>
                          <a:latin typeface="Biotif" panose="00000500000000000000" pitchFamily="2" charset="0"/>
                        </a:rPr>
                        <a:t>Term 5</a:t>
                      </a:r>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PH" dirty="0">
                        <a:solidFill>
                          <a:schemeClr val="bg1"/>
                        </a:solidFill>
                        <a:latin typeface="Biotif" panose="00000500000000000000"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48720">
                                            <p:txEl>
                                              <p:pRg st="0" end="0"/>
                                            </p:txEl>
                                          </p:spTgt>
                                        </p:tgtEl>
                                        <p:attrNameLst>
                                          <p:attrName>style.visibility</p:attrName>
                                        </p:attrNameLst>
                                      </p:cBhvr>
                                      <p:to>
                                        <p:strVal val="visible"/>
                                      </p:to>
                                    </p:set>
                                    <p:animEffect transition="in" filter="wipe(left)">
                                      <p:cBhvr>
                                        <p:cTn id="7" dur="500"/>
                                        <p:tgtEl>
                                          <p:spTgt spid="1048720">
                                            <p:txEl>
                                              <p:pRg st="0" end="0"/>
                                            </p:txEl>
                                          </p:spTgt>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048721"/>
                                        </p:tgtEl>
                                        <p:attrNameLst>
                                          <p:attrName>style.visibility</p:attrName>
                                        </p:attrNameLst>
                                      </p:cBhvr>
                                      <p:to>
                                        <p:strVal val="visible"/>
                                      </p:to>
                                    </p:set>
                                    <p:animEffect transition="in" filter="wipe(right)">
                                      <p:cBhvr>
                                        <p:cTn id="10" dur="500"/>
                                        <p:tgtEl>
                                          <p:spTgt spid="1048721"/>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4194304"/>
                                        </p:tgtEl>
                                        <p:attrNameLst>
                                          <p:attrName>style.visibility</p:attrName>
                                        </p:attrNameLst>
                                      </p:cBhvr>
                                      <p:to>
                                        <p:strVal val="visible"/>
                                      </p:to>
                                    </p:set>
                                    <p:animEffect transition="in" filter="wipe(left)">
                                      <p:cBhvr>
                                        <p:cTn id="14" dur="500"/>
                                        <p:tgtEl>
                                          <p:spTgt spid="4194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725" name="Oval 2"/>
          <p:cNvSpPr/>
          <p:nvPr/>
        </p:nvSpPr>
        <p:spPr>
          <a:xfrm>
            <a:off x="1772529" y="1051560"/>
            <a:ext cx="8581293" cy="475488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26" name="TextBox 1"/>
          <p:cNvSpPr txBox="1"/>
          <p:nvPr/>
        </p:nvSpPr>
        <p:spPr>
          <a:xfrm>
            <a:off x="2573215" y="2921168"/>
            <a:ext cx="7045569" cy="853440"/>
          </a:xfrm>
          <a:prstGeom prst="rect">
            <a:avLst/>
          </a:prstGeom>
          <a:noFill/>
        </p:spPr>
        <p:txBody>
          <a:bodyPr wrap="square" rtlCol="0">
            <a:spAutoFit/>
          </a:bodyPr>
          <a:lstStyle/>
          <a:p>
            <a:pPr algn="ctr"/>
            <a:r>
              <a:rPr lang="en-US" sz="6000" dirty="0">
                <a:solidFill>
                  <a:schemeClr val="bg1"/>
                </a:solidFill>
                <a:latin typeface="Biotif Black" panose="00000500000000000000" pitchFamily="2" charset="0"/>
              </a:rPr>
              <a:t>CHAPTER TWO</a:t>
            </a:r>
            <a:endParaRPr lang="en-PH" sz="6000" dirty="0">
              <a:solidFill>
                <a:schemeClr val="bg1"/>
              </a:solidFill>
              <a:latin typeface="Biotif Black" panose="00000500000000000000" pitchFamily="2"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grpSp>
        <p:nvGrpSpPr>
          <p:cNvPr id="86" name="Group 19"/>
          <p:cNvGrpSpPr/>
          <p:nvPr/>
        </p:nvGrpSpPr>
        <p:grpSpPr>
          <a:xfrm>
            <a:off x="1109004" y="349570"/>
            <a:ext cx="2813540" cy="2813539"/>
            <a:chOff x="1109004" y="349570"/>
            <a:chExt cx="2813540" cy="2813539"/>
          </a:xfrm>
        </p:grpSpPr>
        <p:sp>
          <p:nvSpPr>
            <p:cNvPr id="1048739" name="Rectangle: Rounded Corners 3"/>
            <p:cNvSpPr/>
            <p:nvPr/>
          </p:nvSpPr>
          <p:spPr>
            <a:xfrm>
              <a:off x="1109005"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40" name="TextBox 1"/>
            <p:cNvSpPr txBox="1"/>
            <p:nvPr/>
          </p:nvSpPr>
          <p:spPr>
            <a:xfrm>
              <a:off x="1109004" y="1225205"/>
              <a:ext cx="2813540" cy="14630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Related Literature</a:t>
              </a:r>
              <a:endParaRPr lang="en-PH" sz="3600" dirty="0">
                <a:solidFill>
                  <a:schemeClr val="bg1"/>
                </a:solidFill>
                <a:latin typeface="Biotif Black" panose="00000500000000000000" pitchFamily="2" charset="0"/>
              </a:endParaRPr>
            </a:p>
            <a:p>
              <a:pPr algn="ctr"/>
              <a:endParaRPr lang="en-PH" sz="3600" dirty="0">
                <a:solidFill>
                  <a:schemeClr val="bg1"/>
                </a:solidFill>
                <a:latin typeface="Biotif Black" panose="00000500000000000000" pitchFamily="2" charset="0"/>
              </a:endParaRPr>
            </a:p>
          </p:txBody>
        </p:sp>
      </p:grpSp>
      <p:grpSp>
        <p:nvGrpSpPr>
          <p:cNvPr id="87" name="Group 16"/>
          <p:cNvGrpSpPr/>
          <p:nvPr/>
        </p:nvGrpSpPr>
        <p:grpSpPr>
          <a:xfrm>
            <a:off x="1109004" y="6508430"/>
            <a:ext cx="2813540" cy="2813539"/>
            <a:chOff x="1109004" y="3429000"/>
            <a:chExt cx="2813540" cy="2813539"/>
          </a:xfrm>
        </p:grpSpPr>
        <p:sp>
          <p:nvSpPr>
            <p:cNvPr id="1048741" name="Rectangle: Rounded Corners 4"/>
            <p:cNvSpPr/>
            <p:nvPr/>
          </p:nvSpPr>
          <p:spPr>
            <a:xfrm>
              <a:off x="1109004"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42" name="TextBox 8"/>
            <p:cNvSpPr txBox="1"/>
            <p:nvPr/>
          </p:nvSpPr>
          <p:spPr>
            <a:xfrm>
              <a:off x="1109004" y="4235604"/>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Sampling Technique</a:t>
              </a:r>
              <a:endParaRPr lang="en-PH" sz="3600" dirty="0">
                <a:solidFill>
                  <a:schemeClr val="bg1"/>
                </a:solidFill>
                <a:latin typeface="Biotif Black" panose="00000500000000000000" pitchFamily="2" charset="0"/>
              </a:endParaRPr>
            </a:p>
          </p:txBody>
        </p:sp>
      </p:grpSp>
      <p:grpSp>
        <p:nvGrpSpPr>
          <p:cNvPr id="88" name="Group 14"/>
          <p:cNvGrpSpPr/>
          <p:nvPr/>
        </p:nvGrpSpPr>
        <p:grpSpPr>
          <a:xfrm>
            <a:off x="12931914" y="349570"/>
            <a:ext cx="2886224" cy="2813539"/>
            <a:chOff x="4652887" y="349570"/>
            <a:chExt cx="2886224" cy="2813539"/>
          </a:xfrm>
        </p:grpSpPr>
        <p:sp>
          <p:nvSpPr>
            <p:cNvPr id="1048743" name="Rectangle: Rounded Corners 7"/>
            <p:cNvSpPr/>
            <p:nvPr/>
          </p:nvSpPr>
          <p:spPr>
            <a:xfrm>
              <a:off x="4652887"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44" name="TextBox 9"/>
            <p:cNvSpPr txBox="1"/>
            <p:nvPr/>
          </p:nvSpPr>
          <p:spPr>
            <a:xfrm>
              <a:off x="4725571" y="1281390"/>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Locale</a:t>
              </a:r>
              <a:endParaRPr lang="en-PH" sz="3600" dirty="0">
                <a:solidFill>
                  <a:schemeClr val="bg1"/>
                </a:solidFill>
                <a:latin typeface="Biotif Black" panose="00000500000000000000" pitchFamily="2" charset="0"/>
              </a:endParaRPr>
            </a:p>
          </p:txBody>
        </p:sp>
      </p:grpSp>
      <p:grpSp>
        <p:nvGrpSpPr>
          <p:cNvPr id="89" name="Group 17"/>
          <p:cNvGrpSpPr/>
          <p:nvPr/>
        </p:nvGrpSpPr>
        <p:grpSpPr>
          <a:xfrm>
            <a:off x="4725571" y="6492969"/>
            <a:ext cx="2813541" cy="2813539"/>
            <a:chOff x="4725571" y="3413539"/>
            <a:chExt cx="2813541" cy="2813539"/>
          </a:xfrm>
        </p:grpSpPr>
        <p:sp>
          <p:nvSpPr>
            <p:cNvPr id="1048745" name="Rectangle: Rounded Corners 5"/>
            <p:cNvSpPr/>
            <p:nvPr/>
          </p:nvSpPr>
          <p:spPr>
            <a:xfrm>
              <a:off x="4725573" y="3413539"/>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46" name="TextBox 10"/>
            <p:cNvSpPr txBox="1"/>
            <p:nvPr/>
          </p:nvSpPr>
          <p:spPr>
            <a:xfrm>
              <a:off x="4725571" y="4220143"/>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Instruments</a:t>
              </a:r>
              <a:endParaRPr lang="en-PH" sz="3600" dirty="0">
                <a:solidFill>
                  <a:schemeClr val="bg1"/>
                </a:solidFill>
                <a:latin typeface="Biotif Black" panose="00000500000000000000" pitchFamily="2" charset="0"/>
              </a:endParaRPr>
            </a:p>
          </p:txBody>
        </p:sp>
      </p:grpSp>
      <p:grpSp>
        <p:nvGrpSpPr>
          <p:cNvPr id="90" name="Group 15"/>
          <p:cNvGrpSpPr/>
          <p:nvPr/>
        </p:nvGrpSpPr>
        <p:grpSpPr>
          <a:xfrm>
            <a:off x="16548482" y="349570"/>
            <a:ext cx="2813540" cy="2813539"/>
            <a:chOff x="8269455" y="349570"/>
            <a:chExt cx="2813540" cy="2813539"/>
          </a:xfrm>
        </p:grpSpPr>
        <p:sp>
          <p:nvSpPr>
            <p:cNvPr id="1048747" name="Rectangle: Rounded Corners 6"/>
            <p:cNvSpPr/>
            <p:nvPr/>
          </p:nvSpPr>
          <p:spPr>
            <a:xfrm>
              <a:off x="8269456"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48" name="TextBox 11"/>
            <p:cNvSpPr txBox="1"/>
            <p:nvPr/>
          </p:nvSpPr>
          <p:spPr>
            <a:xfrm>
              <a:off x="8269455" y="87917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Data</a:t>
              </a:r>
            </a:p>
            <a:p>
              <a:pPr algn="ctr"/>
              <a:r>
                <a:rPr lang="en-US" sz="3600" dirty="0">
                  <a:solidFill>
                    <a:schemeClr val="bg1"/>
                  </a:solidFill>
                  <a:latin typeface="Biotif Black" panose="00000500000000000000" pitchFamily="2" charset="0"/>
                </a:rPr>
                <a:t>Gathering</a:t>
              </a:r>
            </a:p>
            <a:p>
              <a:pPr algn="ctr"/>
              <a:r>
                <a:rPr lang="en-US" sz="3600" dirty="0">
                  <a:solidFill>
                    <a:schemeClr val="bg1"/>
                  </a:solidFill>
                  <a:latin typeface="Biotif Black" panose="00000500000000000000" pitchFamily="2" charset="0"/>
                </a:rPr>
                <a:t>Procedure</a:t>
              </a:r>
              <a:endParaRPr lang="en-PH" sz="3600" dirty="0">
                <a:solidFill>
                  <a:schemeClr val="bg1"/>
                </a:solidFill>
                <a:latin typeface="Biotif Black" panose="00000500000000000000" pitchFamily="2" charset="0"/>
              </a:endParaRPr>
            </a:p>
          </p:txBody>
        </p:sp>
      </p:grpSp>
      <p:grpSp>
        <p:nvGrpSpPr>
          <p:cNvPr id="91" name="Group 18"/>
          <p:cNvGrpSpPr/>
          <p:nvPr/>
        </p:nvGrpSpPr>
        <p:grpSpPr>
          <a:xfrm>
            <a:off x="8269455" y="6508430"/>
            <a:ext cx="2813540" cy="2813539"/>
            <a:chOff x="8269455" y="3429000"/>
            <a:chExt cx="2813540" cy="2813539"/>
          </a:xfrm>
        </p:grpSpPr>
        <p:sp>
          <p:nvSpPr>
            <p:cNvPr id="1048749" name="Rectangle: Rounded Corners 12"/>
            <p:cNvSpPr/>
            <p:nvPr/>
          </p:nvSpPr>
          <p:spPr>
            <a:xfrm>
              <a:off x="8269456"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50" name="TextBox 13"/>
            <p:cNvSpPr txBox="1"/>
            <p:nvPr/>
          </p:nvSpPr>
          <p:spPr>
            <a:xfrm>
              <a:off x="8269455" y="395860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Statistical Treatment of Data</a:t>
              </a:r>
              <a:endParaRPr lang="en-PH" sz="3600" dirty="0">
                <a:solidFill>
                  <a:schemeClr val="bg1"/>
                </a:solidFill>
                <a:latin typeface="Biotif Black" panose="00000500000000000000" pitchFamily="2" charset="0"/>
              </a:endParaRPr>
            </a:p>
          </p:txBody>
        </p:sp>
      </p:grpSp>
      <p:sp>
        <p:nvSpPr>
          <p:cNvPr id="1048853" name="TextBox 1048852"/>
          <p:cNvSpPr txBox="1"/>
          <p:nvPr/>
        </p:nvSpPr>
        <p:spPr>
          <a:xfrm>
            <a:off x="4363505" y="777636"/>
            <a:ext cx="6719490" cy="6124754"/>
          </a:xfrm>
          <a:prstGeom prst="rect">
            <a:avLst/>
          </a:prstGeom>
        </p:spPr>
        <p:txBody>
          <a:bodyPr wrap="square" rtlCol="0">
            <a:spAutoFit/>
          </a:bodyPr>
          <a:lstStyle/>
          <a:p>
            <a:pPr algn="just"/>
            <a:r>
              <a:rPr lang="en-US" sz="2800">
                <a:solidFill>
                  <a:srgbClr val="FFFFFF"/>
                </a:solidFill>
              </a:rPr>
              <a:t>According to Bagood (2020), the transition of education delivery to modular distance learning has wrought difficulties for the quality of education, on the part of school staff. The DepEd is actively trying to find new ways to address current issues and capacitates its teachers and school heads for IT-based distance learning. Instructors along with program supervision prepared modules beginning in May 2020 in all subjects for all grade/year level access across four quarters in accordance with the "Essential Learning Competencies".</a:t>
            </a:r>
          </a:p>
          <a:p>
            <a:pPr algn="just"/>
            <a:endParaRPr lang="en-US" sz="2800">
              <a:solidFill>
                <a:srgbClr val="FFFF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grpSp>
        <p:nvGrpSpPr>
          <p:cNvPr id="107" name="Group 19"/>
          <p:cNvGrpSpPr/>
          <p:nvPr/>
        </p:nvGrpSpPr>
        <p:grpSpPr>
          <a:xfrm>
            <a:off x="-3611277" y="413199"/>
            <a:ext cx="2813540" cy="2813539"/>
            <a:chOff x="1109004" y="349570"/>
            <a:chExt cx="2813540" cy="2813539"/>
          </a:xfrm>
        </p:grpSpPr>
        <p:sp>
          <p:nvSpPr>
            <p:cNvPr id="1048775" name="Rectangle: Rounded Corners 3"/>
            <p:cNvSpPr/>
            <p:nvPr/>
          </p:nvSpPr>
          <p:spPr>
            <a:xfrm>
              <a:off x="1109005"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76" name="TextBox 1"/>
            <p:cNvSpPr txBox="1"/>
            <p:nvPr/>
          </p:nvSpPr>
          <p:spPr>
            <a:xfrm>
              <a:off x="1109004" y="1225205"/>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Design</a:t>
              </a:r>
              <a:endParaRPr lang="en-PH" sz="3600" dirty="0">
                <a:solidFill>
                  <a:schemeClr val="bg1"/>
                </a:solidFill>
                <a:latin typeface="Biotif Black" panose="00000500000000000000" pitchFamily="2" charset="0"/>
              </a:endParaRPr>
            </a:p>
          </p:txBody>
        </p:sp>
      </p:grpSp>
      <p:grpSp>
        <p:nvGrpSpPr>
          <p:cNvPr id="108" name="Group 16"/>
          <p:cNvGrpSpPr/>
          <p:nvPr/>
        </p:nvGrpSpPr>
        <p:grpSpPr>
          <a:xfrm>
            <a:off x="1133717" y="6469514"/>
            <a:ext cx="2813540" cy="2813539"/>
            <a:chOff x="1109004" y="3429000"/>
            <a:chExt cx="2813540" cy="2813539"/>
          </a:xfrm>
        </p:grpSpPr>
        <p:sp>
          <p:nvSpPr>
            <p:cNvPr id="1048777" name="Rectangle: Rounded Corners 4"/>
            <p:cNvSpPr/>
            <p:nvPr/>
          </p:nvSpPr>
          <p:spPr>
            <a:xfrm>
              <a:off x="1109004"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78" name="TextBox 8"/>
            <p:cNvSpPr txBox="1"/>
            <p:nvPr/>
          </p:nvSpPr>
          <p:spPr>
            <a:xfrm>
              <a:off x="1109004" y="4235604"/>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Sampling Technique</a:t>
              </a:r>
              <a:endParaRPr lang="en-PH" sz="3600" dirty="0">
                <a:solidFill>
                  <a:schemeClr val="bg1"/>
                </a:solidFill>
                <a:latin typeface="Biotif Black" panose="00000500000000000000" pitchFamily="2" charset="0"/>
              </a:endParaRPr>
            </a:p>
          </p:txBody>
        </p:sp>
      </p:grpSp>
      <p:grpSp>
        <p:nvGrpSpPr>
          <p:cNvPr id="109" name="Group 14"/>
          <p:cNvGrpSpPr/>
          <p:nvPr/>
        </p:nvGrpSpPr>
        <p:grpSpPr>
          <a:xfrm>
            <a:off x="698725" y="363772"/>
            <a:ext cx="2886224" cy="2813539"/>
            <a:chOff x="4652887" y="349570"/>
            <a:chExt cx="2886224" cy="2813539"/>
          </a:xfrm>
        </p:grpSpPr>
        <p:sp>
          <p:nvSpPr>
            <p:cNvPr id="1048779" name="Rectangle: Rounded Corners 7"/>
            <p:cNvSpPr/>
            <p:nvPr/>
          </p:nvSpPr>
          <p:spPr>
            <a:xfrm>
              <a:off x="4652887"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80" name="TextBox 9"/>
            <p:cNvSpPr txBox="1"/>
            <p:nvPr/>
          </p:nvSpPr>
          <p:spPr>
            <a:xfrm>
              <a:off x="4725571" y="1281390"/>
              <a:ext cx="2813540" cy="1005839"/>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Related</a:t>
              </a:r>
              <a:endParaRPr lang="en-PH" sz="3600" dirty="0">
                <a:solidFill>
                  <a:schemeClr val="bg1"/>
                </a:solidFill>
                <a:latin typeface="Biotif Black" panose="00000500000000000000" pitchFamily="2" charset="0"/>
              </a:endParaRPr>
            </a:p>
            <a:p>
              <a:pPr algn="ctr"/>
              <a:r>
                <a:rPr lang="en-US" sz="3600" dirty="0">
                  <a:solidFill>
                    <a:schemeClr val="bg1"/>
                  </a:solidFill>
                  <a:latin typeface="Biotif Black" panose="00000500000000000000" pitchFamily="2" charset="0"/>
                </a:rPr>
                <a:t>Literature</a:t>
              </a:r>
              <a:endParaRPr lang="en-PH" sz="3600" dirty="0">
                <a:solidFill>
                  <a:schemeClr val="bg1"/>
                </a:solidFill>
                <a:latin typeface="Biotif Black" panose="00000500000000000000" pitchFamily="2" charset="0"/>
              </a:endParaRPr>
            </a:p>
          </p:txBody>
        </p:sp>
      </p:grpSp>
      <p:grpSp>
        <p:nvGrpSpPr>
          <p:cNvPr id="110" name="Group 17"/>
          <p:cNvGrpSpPr/>
          <p:nvPr/>
        </p:nvGrpSpPr>
        <p:grpSpPr>
          <a:xfrm>
            <a:off x="4750284" y="6454053"/>
            <a:ext cx="2813541" cy="2813539"/>
            <a:chOff x="4725571" y="3413539"/>
            <a:chExt cx="2813541" cy="2813539"/>
          </a:xfrm>
        </p:grpSpPr>
        <p:sp>
          <p:nvSpPr>
            <p:cNvPr id="1048781" name="Rectangle: Rounded Corners 5"/>
            <p:cNvSpPr/>
            <p:nvPr/>
          </p:nvSpPr>
          <p:spPr>
            <a:xfrm>
              <a:off x="4725573" y="3413539"/>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82" name="TextBox 10"/>
            <p:cNvSpPr txBox="1"/>
            <p:nvPr/>
          </p:nvSpPr>
          <p:spPr>
            <a:xfrm>
              <a:off x="4725571" y="4220143"/>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Instruments</a:t>
              </a:r>
              <a:endParaRPr lang="en-PH" sz="3600" dirty="0">
                <a:solidFill>
                  <a:schemeClr val="bg1"/>
                </a:solidFill>
                <a:latin typeface="Biotif Black" panose="00000500000000000000" pitchFamily="2" charset="0"/>
              </a:endParaRPr>
            </a:p>
          </p:txBody>
        </p:sp>
      </p:grpSp>
      <p:grpSp>
        <p:nvGrpSpPr>
          <p:cNvPr id="111" name="Group 15"/>
          <p:cNvGrpSpPr/>
          <p:nvPr/>
        </p:nvGrpSpPr>
        <p:grpSpPr>
          <a:xfrm>
            <a:off x="16548482" y="349570"/>
            <a:ext cx="2813540" cy="2813539"/>
            <a:chOff x="8269455" y="349570"/>
            <a:chExt cx="2813540" cy="2813539"/>
          </a:xfrm>
        </p:grpSpPr>
        <p:sp>
          <p:nvSpPr>
            <p:cNvPr id="1048783" name="Rectangle: Rounded Corners 6"/>
            <p:cNvSpPr/>
            <p:nvPr/>
          </p:nvSpPr>
          <p:spPr>
            <a:xfrm>
              <a:off x="8269456"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84" name="TextBox 11"/>
            <p:cNvSpPr txBox="1"/>
            <p:nvPr/>
          </p:nvSpPr>
          <p:spPr>
            <a:xfrm>
              <a:off x="8269455" y="87917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Data</a:t>
              </a:r>
            </a:p>
            <a:p>
              <a:pPr algn="ctr"/>
              <a:r>
                <a:rPr lang="en-US" sz="3600" dirty="0">
                  <a:solidFill>
                    <a:schemeClr val="bg1"/>
                  </a:solidFill>
                  <a:latin typeface="Biotif Black" panose="00000500000000000000" pitchFamily="2" charset="0"/>
                </a:rPr>
                <a:t>Gathering</a:t>
              </a:r>
            </a:p>
            <a:p>
              <a:pPr algn="ctr"/>
              <a:r>
                <a:rPr lang="en-US" sz="3600" dirty="0">
                  <a:solidFill>
                    <a:schemeClr val="bg1"/>
                  </a:solidFill>
                  <a:latin typeface="Biotif Black" panose="00000500000000000000" pitchFamily="2" charset="0"/>
                </a:rPr>
                <a:t>Procedure</a:t>
              </a:r>
              <a:endParaRPr lang="en-PH" sz="3600" dirty="0">
                <a:solidFill>
                  <a:schemeClr val="bg1"/>
                </a:solidFill>
                <a:latin typeface="Biotif Black" panose="00000500000000000000" pitchFamily="2" charset="0"/>
              </a:endParaRPr>
            </a:p>
          </p:txBody>
        </p:sp>
      </p:grpSp>
      <p:grpSp>
        <p:nvGrpSpPr>
          <p:cNvPr id="112" name="Group 18"/>
          <p:cNvGrpSpPr/>
          <p:nvPr/>
        </p:nvGrpSpPr>
        <p:grpSpPr>
          <a:xfrm>
            <a:off x="8294168" y="6469514"/>
            <a:ext cx="2813540" cy="2813539"/>
            <a:chOff x="8269455" y="3429000"/>
            <a:chExt cx="2813540" cy="2813539"/>
          </a:xfrm>
        </p:grpSpPr>
        <p:sp>
          <p:nvSpPr>
            <p:cNvPr id="1048785" name="Rectangle: Rounded Corners 12"/>
            <p:cNvSpPr/>
            <p:nvPr/>
          </p:nvSpPr>
          <p:spPr>
            <a:xfrm>
              <a:off x="8269456"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86" name="TextBox 13"/>
            <p:cNvSpPr txBox="1"/>
            <p:nvPr/>
          </p:nvSpPr>
          <p:spPr>
            <a:xfrm>
              <a:off x="8269455" y="395860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Statistical Treatment of Data</a:t>
              </a:r>
              <a:endParaRPr lang="en-PH" sz="3600" dirty="0">
                <a:solidFill>
                  <a:schemeClr val="bg1"/>
                </a:solidFill>
                <a:latin typeface="Biotif Black" panose="00000500000000000000" pitchFamily="2" charset="0"/>
              </a:endParaRPr>
            </a:p>
          </p:txBody>
        </p:sp>
      </p:grpSp>
      <p:sp>
        <p:nvSpPr>
          <p:cNvPr id="1048854" name="TextBox 1048853"/>
          <p:cNvSpPr txBox="1"/>
          <p:nvPr/>
        </p:nvSpPr>
        <p:spPr>
          <a:xfrm>
            <a:off x="3690646" y="339637"/>
            <a:ext cx="8358479" cy="6555641"/>
          </a:xfrm>
          <a:prstGeom prst="rect">
            <a:avLst/>
          </a:prstGeom>
        </p:spPr>
        <p:txBody>
          <a:bodyPr wrap="square" rtlCol="0">
            <a:spAutoFit/>
          </a:bodyPr>
          <a:lstStyle/>
          <a:p>
            <a:pPr algn="just"/>
            <a:r>
              <a:rPr lang="en-US" sz="2800">
                <a:solidFill>
                  <a:srgbClr val="FFFFFF"/>
                </a:solidFill>
              </a:rPr>
              <a:t>However, using modules has its advantages and disadvantages. According to M.T.B, 2017), the use of modules advocates self-directed learning. Using modules for learning leads to better self-study or learning skills among students. The concepts presented in the modules engross students in learning. The tasks provided develop a sense of responsibility among students. and they progressed on their own. They learn to learn; they are empowered. In addition, the students participate in real experiences. They discover new things, and they experience their knowledge on their own. Students learn to reflect on their own experiences, thus developing new skills, learning through modular direct students to be in charge of their own learning.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863" name="Oval 2"/>
          <p:cNvSpPr/>
          <p:nvPr/>
        </p:nvSpPr>
        <p:spPr>
          <a:xfrm>
            <a:off x="1772529" y="1051560"/>
            <a:ext cx="8581293" cy="475488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864" name="TextBox 1"/>
          <p:cNvSpPr txBox="1"/>
          <p:nvPr/>
        </p:nvSpPr>
        <p:spPr>
          <a:xfrm>
            <a:off x="2573215" y="2921168"/>
            <a:ext cx="7045569" cy="853440"/>
          </a:xfrm>
          <a:prstGeom prst="rect">
            <a:avLst/>
          </a:prstGeom>
          <a:noFill/>
        </p:spPr>
        <p:txBody>
          <a:bodyPr wrap="square" rtlCol="0">
            <a:spAutoFit/>
          </a:bodyPr>
          <a:lstStyle/>
          <a:p>
            <a:pPr algn="ctr"/>
            <a:r>
              <a:rPr lang="en-US" sz="6000" dirty="0">
                <a:solidFill>
                  <a:schemeClr val="bg1"/>
                </a:solidFill>
                <a:latin typeface="Biotif Black" panose="00000500000000000000" pitchFamily="2" charset="0"/>
              </a:rPr>
              <a:t>CHAPTER THREE</a:t>
            </a:r>
            <a:endParaRPr lang="en-PH" sz="6000" dirty="0">
              <a:solidFill>
                <a:schemeClr val="bg1"/>
              </a:solidFill>
              <a:latin typeface="Biotif Black" panose="00000500000000000000" pitchFamily="2"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grpSp>
        <p:nvGrpSpPr>
          <p:cNvPr id="190" name="Group 19"/>
          <p:cNvGrpSpPr/>
          <p:nvPr/>
        </p:nvGrpSpPr>
        <p:grpSpPr>
          <a:xfrm>
            <a:off x="1109004" y="349570"/>
            <a:ext cx="2813540" cy="2813539"/>
            <a:chOff x="1109004" y="349570"/>
            <a:chExt cx="2813540" cy="2813539"/>
          </a:xfrm>
        </p:grpSpPr>
        <p:sp>
          <p:nvSpPr>
            <p:cNvPr id="1048942" name="Rectangle: Rounded Corners 3"/>
            <p:cNvSpPr/>
            <p:nvPr/>
          </p:nvSpPr>
          <p:spPr>
            <a:xfrm>
              <a:off x="1109005"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solidFill>
                  <a:srgbClr val="FFFFFF"/>
                </a:solidFill>
              </a:endParaRPr>
            </a:p>
          </p:txBody>
        </p:sp>
        <p:sp>
          <p:nvSpPr>
            <p:cNvPr id="1048943" name="TextBox 1"/>
            <p:cNvSpPr txBox="1"/>
            <p:nvPr/>
          </p:nvSpPr>
          <p:spPr>
            <a:xfrm>
              <a:off x="1109004" y="1225205"/>
              <a:ext cx="2813540" cy="1005840"/>
            </a:xfrm>
            <a:prstGeom prst="rect">
              <a:avLst/>
            </a:prstGeom>
            <a:noFill/>
          </p:spPr>
          <p:txBody>
            <a:bodyPr wrap="square" rtlCol="0">
              <a:spAutoFit/>
            </a:bodyPr>
            <a:lstStyle/>
            <a:p>
              <a:pPr algn="ctr"/>
              <a:r>
                <a:rPr lang="en-US" sz="3600" dirty="0">
                  <a:solidFill>
                    <a:srgbClr val="FFFFFF"/>
                  </a:solidFill>
                  <a:latin typeface="Biotif Black" panose="00000500000000000000" pitchFamily="2" charset="0"/>
                </a:rPr>
                <a:t>Research </a:t>
              </a:r>
            </a:p>
            <a:p>
              <a:pPr algn="ctr"/>
              <a:r>
                <a:rPr lang="en-US" sz="3600" dirty="0">
                  <a:solidFill>
                    <a:srgbClr val="FFFFFF"/>
                  </a:solidFill>
                  <a:latin typeface="Biotif Black" panose="00000500000000000000" pitchFamily="2" charset="0"/>
                </a:rPr>
                <a:t>Design</a:t>
              </a:r>
              <a:endParaRPr lang="en-PH" sz="3600" dirty="0">
                <a:solidFill>
                  <a:srgbClr val="FFFFFF"/>
                </a:solidFill>
                <a:latin typeface="Biotif Black" panose="00000500000000000000" pitchFamily="2" charset="0"/>
              </a:endParaRPr>
            </a:p>
          </p:txBody>
        </p:sp>
      </p:grpSp>
      <p:grpSp>
        <p:nvGrpSpPr>
          <p:cNvPr id="191" name="Group 16"/>
          <p:cNvGrpSpPr/>
          <p:nvPr/>
        </p:nvGrpSpPr>
        <p:grpSpPr>
          <a:xfrm>
            <a:off x="4537027" y="2962389"/>
            <a:ext cx="3117946" cy="3117945"/>
            <a:chOff x="1109004" y="3429000"/>
            <a:chExt cx="2813540" cy="2813539"/>
          </a:xfrm>
        </p:grpSpPr>
        <p:sp>
          <p:nvSpPr>
            <p:cNvPr id="1048944" name="Rectangle: Rounded Corners 4"/>
            <p:cNvSpPr/>
            <p:nvPr/>
          </p:nvSpPr>
          <p:spPr>
            <a:xfrm>
              <a:off x="1109004"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945" name="TextBox 8"/>
            <p:cNvSpPr txBox="1"/>
            <p:nvPr/>
          </p:nvSpPr>
          <p:spPr>
            <a:xfrm>
              <a:off x="1109004" y="4235604"/>
              <a:ext cx="2813540" cy="907639"/>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Sampling Technique</a:t>
              </a:r>
              <a:endParaRPr lang="en-PH" sz="3600" dirty="0">
                <a:solidFill>
                  <a:schemeClr val="bg1"/>
                </a:solidFill>
                <a:latin typeface="Biotif Black" panose="00000500000000000000" pitchFamily="2" charset="0"/>
              </a:endParaRPr>
            </a:p>
          </p:txBody>
        </p:sp>
      </p:grpSp>
      <p:grpSp>
        <p:nvGrpSpPr>
          <p:cNvPr id="194" name="Group 15"/>
          <p:cNvGrpSpPr/>
          <p:nvPr/>
        </p:nvGrpSpPr>
        <p:grpSpPr>
          <a:xfrm>
            <a:off x="8269455" y="349570"/>
            <a:ext cx="2813540" cy="2813539"/>
            <a:chOff x="8269455" y="349570"/>
            <a:chExt cx="2813540" cy="2813539"/>
          </a:xfrm>
        </p:grpSpPr>
        <p:sp>
          <p:nvSpPr>
            <p:cNvPr id="1048950" name="Rectangle: Rounded Corners 6"/>
            <p:cNvSpPr/>
            <p:nvPr/>
          </p:nvSpPr>
          <p:spPr>
            <a:xfrm>
              <a:off x="8269456"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951" name="TextBox 11"/>
            <p:cNvSpPr txBox="1"/>
            <p:nvPr/>
          </p:nvSpPr>
          <p:spPr>
            <a:xfrm>
              <a:off x="8269455" y="87917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Data</a:t>
              </a:r>
            </a:p>
            <a:p>
              <a:pPr algn="ctr"/>
              <a:r>
                <a:rPr lang="en-US" sz="3600" dirty="0">
                  <a:solidFill>
                    <a:schemeClr val="bg1"/>
                  </a:solidFill>
                  <a:latin typeface="Biotif Black" panose="00000500000000000000" pitchFamily="2" charset="0"/>
                </a:rPr>
                <a:t>Gathering</a:t>
              </a:r>
            </a:p>
            <a:p>
              <a:pPr algn="ctr"/>
              <a:r>
                <a:rPr lang="en-US" sz="3600" dirty="0">
                  <a:solidFill>
                    <a:schemeClr val="bg1"/>
                  </a:solidFill>
                  <a:latin typeface="Biotif Black" panose="00000500000000000000" pitchFamily="2" charset="0"/>
                </a:rPr>
                <a:t>Procedure</a:t>
              </a:r>
              <a:endParaRPr lang="en-PH" sz="3600" dirty="0">
                <a:solidFill>
                  <a:schemeClr val="bg1"/>
                </a:solidFill>
                <a:latin typeface="Biotif Black" panose="00000500000000000000" pitchFamily="2" charset="0"/>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grpSp>
        <p:nvGrpSpPr>
          <p:cNvPr id="93" name="Group 19"/>
          <p:cNvGrpSpPr/>
          <p:nvPr/>
        </p:nvGrpSpPr>
        <p:grpSpPr>
          <a:xfrm>
            <a:off x="-15696185" y="349570"/>
            <a:ext cx="2813540" cy="2813539"/>
            <a:chOff x="1109004" y="349570"/>
            <a:chExt cx="2813540" cy="2813539"/>
          </a:xfrm>
        </p:grpSpPr>
        <p:sp>
          <p:nvSpPr>
            <p:cNvPr id="1048751" name="Rectangle: Rounded Corners 3"/>
            <p:cNvSpPr/>
            <p:nvPr/>
          </p:nvSpPr>
          <p:spPr>
            <a:xfrm>
              <a:off x="1109005"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52" name="TextBox 1"/>
            <p:cNvSpPr txBox="1"/>
            <p:nvPr/>
          </p:nvSpPr>
          <p:spPr>
            <a:xfrm>
              <a:off x="1109004" y="1225205"/>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Design</a:t>
              </a:r>
              <a:endParaRPr lang="en-PH" sz="3600" dirty="0">
                <a:solidFill>
                  <a:schemeClr val="bg1"/>
                </a:solidFill>
                <a:latin typeface="Biotif Black" panose="00000500000000000000" pitchFamily="2" charset="0"/>
              </a:endParaRPr>
            </a:p>
          </p:txBody>
        </p:sp>
      </p:grpSp>
      <p:grpSp>
        <p:nvGrpSpPr>
          <p:cNvPr id="94" name="Group 16"/>
          <p:cNvGrpSpPr/>
          <p:nvPr/>
        </p:nvGrpSpPr>
        <p:grpSpPr>
          <a:xfrm>
            <a:off x="738301" y="418599"/>
            <a:ext cx="2813540" cy="2813539"/>
            <a:chOff x="1109004" y="3429000"/>
            <a:chExt cx="2813540" cy="2813539"/>
          </a:xfrm>
        </p:grpSpPr>
        <p:sp>
          <p:nvSpPr>
            <p:cNvPr id="1048753" name="Rectangle: Rounded Corners 4"/>
            <p:cNvSpPr/>
            <p:nvPr/>
          </p:nvSpPr>
          <p:spPr>
            <a:xfrm>
              <a:off x="1109004"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54" name="TextBox 8"/>
            <p:cNvSpPr txBox="1"/>
            <p:nvPr/>
          </p:nvSpPr>
          <p:spPr>
            <a:xfrm>
              <a:off x="1109004" y="4235604"/>
              <a:ext cx="2813540" cy="1005839"/>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a:t>
              </a:r>
              <a:endParaRPr lang="en-PH" sz="3600" dirty="0">
                <a:solidFill>
                  <a:schemeClr val="bg1"/>
                </a:solidFill>
                <a:latin typeface="Biotif Black" panose="00000500000000000000" pitchFamily="2" charset="0"/>
              </a:endParaRPr>
            </a:p>
            <a:p>
              <a:pPr algn="ctr"/>
              <a:r>
                <a:rPr lang="en-US" sz="3600" dirty="0">
                  <a:solidFill>
                    <a:schemeClr val="bg1"/>
                  </a:solidFill>
                  <a:latin typeface="Biotif Black" panose="00000500000000000000" pitchFamily="2" charset="0"/>
                </a:rPr>
                <a:t>Design</a:t>
              </a:r>
              <a:endParaRPr lang="en-PH" sz="3600" dirty="0">
                <a:solidFill>
                  <a:schemeClr val="bg1"/>
                </a:solidFill>
                <a:latin typeface="Biotif Black" panose="00000500000000000000" pitchFamily="2" charset="0"/>
              </a:endParaRPr>
            </a:p>
          </p:txBody>
        </p:sp>
      </p:grpSp>
      <p:grpSp>
        <p:nvGrpSpPr>
          <p:cNvPr id="95" name="Group 14"/>
          <p:cNvGrpSpPr/>
          <p:nvPr/>
        </p:nvGrpSpPr>
        <p:grpSpPr>
          <a:xfrm>
            <a:off x="-8618270" y="0"/>
            <a:ext cx="2886224" cy="2813539"/>
            <a:chOff x="4652887" y="349570"/>
            <a:chExt cx="2886224" cy="2813539"/>
          </a:xfrm>
        </p:grpSpPr>
        <p:sp>
          <p:nvSpPr>
            <p:cNvPr id="1048755" name="Rectangle: Rounded Corners 7"/>
            <p:cNvSpPr/>
            <p:nvPr/>
          </p:nvSpPr>
          <p:spPr>
            <a:xfrm>
              <a:off x="4652887"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56" name="TextBox 9"/>
            <p:cNvSpPr txBox="1"/>
            <p:nvPr/>
          </p:nvSpPr>
          <p:spPr>
            <a:xfrm>
              <a:off x="4725571" y="1281390"/>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Locale</a:t>
              </a:r>
              <a:endParaRPr lang="en-PH" sz="3600" dirty="0">
                <a:solidFill>
                  <a:schemeClr val="bg1"/>
                </a:solidFill>
                <a:latin typeface="Biotif Black" panose="00000500000000000000" pitchFamily="2" charset="0"/>
              </a:endParaRPr>
            </a:p>
          </p:txBody>
        </p:sp>
      </p:grpSp>
      <p:grpSp>
        <p:nvGrpSpPr>
          <p:cNvPr id="96" name="Group 17"/>
          <p:cNvGrpSpPr/>
          <p:nvPr/>
        </p:nvGrpSpPr>
        <p:grpSpPr>
          <a:xfrm>
            <a:off x="4689229" y="6362066"/>
            <a:ext cx="2813541" cy="2813539"/>
            <a:chOff x="4725571" y="3413539"/>
            <a:chExt cx="2813541" cy="2813539"/>
          </a:xfrm>
        </p:grpSpPr>
        <p:sp>
          <p:nvSpPr>
            <p:cNvPr id="1048757" name="Rectangle: Rounded Corners 5"/>
            <p:cNvSpPr/>
            <p:nvPr/>
          </p:nvSpPr>
          <p:spPr>
            <a:xfrm>
              <a:off x="4725573" y="3413539"/>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58" name="TextBox 10"/>
            <p:cNvSpPr txBox="1"/>
            <p:nvPr/>
          </p:nvSpPr>
          <p:spPr>
            <a:xfrm>
              <a:off x="4725571" y="4220143"/>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Instruments</a:t>
              </a:r>
              <a:endParaRPr lang="en-PH" sz="3600" dirty="0">
                <a:solidFill>
                  <a:schemeClr val="bg1"/>
                </a:solidFill>
                <a:latin typeface="Biotif Black" panose="00000500000000000000" pitchFamily="2" charset="0"/>
              </a:endParaRPr>
            </a:p>
          </p:txBody>
        </p:sp>
      </p:grpSp>
      <p:grpSp>
        <p:nvGrpSpPr>
          <p:cNvPr id="97" name="Group 15"/>
          <p:cNvGrpSpPr/>
          <p:nvPr/>
        </p:nvGrpSpPr>
        <p:grpSpPr>
          <a:xfrm>
            <a:off x="-4229116" y="125214"/>
            <a:ext cx="2813540" cy="2813539"/>
            <a:chOff x="8269455" y="349570"/>
            <a:chExt cx="2813540" cy="2813539"/>
          </a:xfrm>
        </p:grpSpPr>
        <p:sp>
          <p:nvSpPr>
            <p:cNvPr id="1048759" name="Rectangle: Rounded Corners 6"/>
            <p:cNvSpPr/>
            <p:nvPr/>
          </p:nvSpPr>
          <p:spPr>
            <a:xfrm>
              <a:off x="8269456"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760" name="TextBox 11"/>
            <p:cNvSpPr txBox="1"/>
            <p:nvPr/>
          </p:nvSpPr>
          <p:spPr>
            <a:xfrm>
              <a:off x="8269455" y="87917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Data</a:t>
              </a:r>
            </a:p>
            <a:p>
              <a:pPr algn="ctr"/>
              <a:r>
                <a:rPr lang="en-US" sz="3600" dirty="0">
                  <a:solidFill>
                    <a:schemeClr val="bg1"/>
                  </a:solidFill>
                  <a:latin typeface="Biotif Black" panose="00000500000000000000" pitchFamily="2" charset="0"/>
                </a:rPr>
                <a:t>Gathering</a:t>
              </a:r>
            </a:p>
            <a:p>
              <a:pPr algn="ctr"/>
              <a:r>
                <a:rPr lang="en-US" sz="3600" dirty="0">
                  <a:solidFill>
                    <a:schemeClr val="bg1"/>
                  </a:solidFill>
                  <a:latin typeface="Biotif Black" panose="00000500000000000000" pitchFamily="2" charset="0"/>
                </a:rPr>
                <a:t>Procedure</a:t>
              </a:r>
              <a:endParaRPr lang="en-PH" sz="3600" dirty="0">
                <a:solidFill>
                  <a:schemeClr val="bg1"/>
                </a:solidFill>
                <a:latin typeface="Biotif Black" panose="00000500000000000000" pitchFamily="2" charset="0"/>
              </a:endParaRPr>
            </a:p>
          </p:txBody>
        </p:sp>
      </p:grpSp>
      <p:grpSp>
        <p:nvGrpSpPr>
          <p:cNvPr id="98" name="Group 18"/>
          <p:cNvGrpSpPr/>
          <p:nvPr/>
        </p:nvGrpSpPr>
        <p:grpSpPr>
          <a:xfrm>
            <a:off x="8233113" y="6377527"/>
            <a:ext cx="2813540" cy="2813539"/>
            <a:chOff x="8269455" y="3429000"/>
            <a:chExt cx="2813540" cy="2813539"/>
          </a:xfrm>
        </p:grpSpPr>
        <p:sp>
          <p:nvSpPr>
            <p:cNvPr id="1048761" name="Rectangle: Rounded Corners 12"/>
            <p:cNvSpPr/>
            <p:nvPr/>
          </p:nvSpPr>
          <p:spPr>
            <a:xfrm>
              <a:off x="8269456"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1048762" name="TextBox 13"/>
            <p:cNvSpPr txBox="1"/>
            <p:nvPr/>
          </p:nvSpPr>
          <p:spPr>
            <a:xfrm>
              <a:off x="8269455" y="395860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Statistical Treatment of Data</a:t>
              </a:r>
              <a:endParaRPr lang="en-PH" sz="3600" dirty="0">
                <a:solidFill>
                  <a:schemeClr val="bg1"/>
                </a:solidFill>
                <a:latin typeface="Biotif Black" panose="00000500000000000000" pitchFamily="2" charset="0"/>
              </a:endParaRPr>
            </a:p>
          </p:txBody>
        </p:sp>
      </p:grpSp>
      <p:sp>
        <p:nvSpPr>
          <p:cNvPr id="1048954" name="TextBox 1048953"/>
          <p:cNvSpPr txBox="1"/>
          <p:nvPr/>
        </p:nvSpPr>
        <p:spPr>
          <a:xfrm>
            <a:off x="3899595" y="741680"/>
            <a:ext cx="8117780" cy="5509200"/>
          </a:xfrm>
          <a:prstGeom prst="rect">
            <a:avLst/>
          </a:prstGeom>
        </p:spPr>
        <p:txBody>
          <a:bodyPr wrap="square" rtlCol="0">
            <a:spAutoFit/>
          </a:bodyPr>
          <a:lstStyle/>
          <a:p>
            <a:pPr algn="just"/>
            <a:r>
              <a:rPr lang="en-US" sz="3200">
                <a:solidFill>
                  <a:srgbClr val="FFFFFF"/>
                </a:solidFill>
              </a:rPr>
              <a:t>The study will use descriptive research design. The research will tackle the students’ perception of modular distance learning during the Covid-19 pandemic. Descriptive is the best tool to understand the thoughts, feelings and behavior of the participants.
      The researchers will be administering survey forms to get a picture of the behaviors of the SHS students regarding the modular distance learning during the pandemic.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grpSp>
        <p:nvGrpSpPr>
          <p:cNvPr id="60" name="Group 19"/>
          <p:cNvGrpSpPr/>
          <p:nvPr/>
        </p:nvGrpSpPr>
        <p:grpSpPr>
          <a:xfrm>
            <a:off x="-15696185" y="349570"/>
            <a:ext cx="2813540" cy="2813539"/>
            <a:chOff x="1109004" y="349570"/>
            <a:chExt cx="2813540" cy="2813539"/>
          </a:xfrm>
        </p:grpSpPr>
        <p:sp>
          <p:nvSpPr>
            <p:cNvPr id="1048619" name="Rectangle: Rounded Corners 3"/>
            <p:cNvSpPr/>
            <p:nvPr/>
          </p:nvSpPr>
          <p:spPr>
            <a:xfrm>
              <a:off x="1109005"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20" name="TextBox 1"/>
            <p:cNvSpPr txBox="1"/>
            <p:nvPr/>
          </p:nvSpPr>
          <p:spPr>
            <a:xfrm>
              <a:off x="1109004" y="1225205"/>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Design</a:t>
              </a:r>
              <a:endParaRPr lang="en-PH" sz="3600" dirty="0">
                <a:solidFill>
                  <a:schemeClr val="bg1"/>
                </a:solidFill>
                <a:latin typeface="Biotif Black" panose="00000500000000000000" pitchFamily="2" charset="0"/>
              </a:endParaRPr>
            </a:p>
          </p:txBody>
        </p:sp>
      </p:grpSp>
      <p:grpSp>
        <p:nvGrpSpPr>
          <p:cNvPr id="61" name="Group 16"/>
          <p:cNvGrpSpPr/>
          <p:nvPr/>
        </p:nvGrpSpPr>
        <p:grpSpPr>
          <a:xfrm>
            <a:off x="-8618271" y="4081443"/>
            <a:ext cx="2813540" cy="2813539"/>
            <a:chOff x="1109004" y="3429000"/>
            <a:chExt cx="2813540" cy="2813539"/>
          </a:xfrm>
        </p:grpSpPr>
        <p:sp>
          <p:nvSpPr>
            <p:cNvPr id="1048621" name="Rectangle: Rounded Corners 4"/>
            <p:cNvSpPr/>
            <p:nvPr/>
          </p:nvSpPr>
          <p:spPr>
            <a:xfrm>
              <a:off x="1109004"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22" name="TextBox 8"/>
            <p:cNvSpPr txBox="1"/>
            <p:nvPr/>
          </p:nvSpPr>
          <p:spPr>
            <a:xfrm>
              <a:off x="1109004" y="4235604"/>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Sampling Technique</a:t>
              </a:r>
              <a:endParaRPr lang="en-PH" sz="3600" dirty="0">
                <a:solidFill>
                  <a:schemeClr val="bg1"/>
                </a:solidFill>
                <a:latin typeface="Biotif Black" panose="00000500000000000000" pitchFamily="2" charset="0"/>
              </a:endParaRPr>
            </a:p>
          </p:txBody>
        </p:sp>
      </p:grpSp>
      <p:grpSp>
        <p:nvGrpSpPr>
          <p:cNvPr id="62" name="Group 14"/>
          <p:cNvGrpSpPr/>
          <p:nvPr/>
        </p:nvGrpSpPr>
        <p:grpSpPr>
          <a:xfrm>
            <a:off x="-8618270" y="0"/>
            <a:ext cx="2886224" cy="2813539"/>
            <a:chOff x="4652887" y="349570"/>
            <a:chExt cx="2886224" cy="2813539"/>
          </a:xfrm>
        </p:grpSpPr>
        <p:sp>
          <p:nvSpPr>
            <p:cNvPr id="1048623" name="Rectangle: Rounded Corners 7"/>
            <p:cNvSpPr/>
            <p:nvPr/>
          </p:nvSpPr>
          <p:spPr>
            <a:xfrm>
              <a:off x="4652887"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24" name="TextBox 9"/>
            <p:cNvSpPr txBox="1"/>
            <p:nvPr/>
          </p:nvSpPr>
          <p:spPr>
            <a:xfrm>
              <a:off x="4725571" y="1281390"/>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Locale</a:t>
              </a:r>
              <a:endParaRPr lang="en-PH" sz="3600" dirty="0">
                <a:solidFill>
                  <a:schemeClr val="bg1"/>
                </a:solidFill>
                <a:latin typeface="Biotif Black" panose="00000500000000000000" pitchFamily="2" charset="0"/>
              </a:endParaRPr>
            </a:p>
          </p:txBody>
        </p:sp>
      </p:grpSp>
      <p:grpSp>
        <p:nvGrpSpPr>
          <p:cNvPr id="63" name="Group 17"/>
          <p:cNvGrpSpPr/>
          <p:nvPr/>
        </p:nvGrpSpPr>
        <p:grpSpPr>
          <a:xfrm>
            <a:off x="796123" y="567474"/>
            <a:ext cx="2813541" cy="2813539"/>
            <a:chOff x="4725571" y="3413539"/>
            <a:chExt cx="2813541" cy="2813539"/>
          </a:xfrm>
        </p:grpSpPr>
        <p:sp>
          <p:nvSpPr>
            <p:cNvPr id="1048625" name="Rectangle: Rounded Corners 5"/>
            <p:cNvSpPr/>
            <p:nvPr/>
          </p:nvSpPr>
          <p:spPr>
            <a:xfrm>
              <a:off x="4725573" y="3413539"/>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26" name="TextBox 10"/>
            <p:cNvSpPr txBox="1"/>
            <p:nvPr/>
          </p:nvSpPr>
          <p:spPr>
            <a:xfrm>
              <a:off x="4725571" y="4220143"/>
              <a:ext cx="2813540" cy="14630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Participants and Sampling Technique</a:t>
              </a:r>
              <a:endParaRPr lang="en-PH" sz="3600" dirty="0">
                <a:solidFill>
                  <a:schemeClr val="bg1"/>
                </a:solidFill>
                <a:latin typeface="Biotif Black" panose="00000500000000000000" pitchFamily="2" charset="0"/>
              </a:endParaRPr>
            </a:p>
          </p:txBody>
        </p:sp>
      </p:grpSp>
      <p:grpSp>
        <p:nvGrpSpPr>
          <p:cNvPr id="64" name="Group 15"/>
          <p:cNvGrpSpPr/>
          <p:nvPr/>
        </p:nvGrpSpPr>
        <p:grpSpPr>
          <a:xfrm>
            <a:off x="-4229116" y="125214"/>
            <a:ext cx="2813540" cy="2813539"/>
            <a:chOff x="8269455" y="349570"/>
            <a:chExt cx="2813540" cy="2813539"/>
          </a:xfrm>
        </p:grpSpPr>
        <p:sp>
          <p:nvSpPr>
            <p:cNvPr id="1048627" name="Rectangle: Rounded Corners 6"/>
            <p:cNvSpPr/>
            <p:nvPr/>
          </p:nvSpPr>
          <p:spPr>
            <a:xfrm>
              <a:off x="8269456"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28" name="TextBox 11"/>
            <p:cNvSpPr txBox="1"/>
            <p:nvPr/>
          </p:nvSpPr>
          <p:spPr>
            <a:xfrm>
              <a:off x="8269455" y="87917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Data</a:t>
              </a:r>
            </a:p>
            <a:p>
              <a:pPr algn="ctr"/>
              <a:r>
                <a:rPr lang="en-US" sz="3600" dirty="0">
                  <a:solidFill>
                    <a:schemeClr val="bg1"/>
                  </a:solidFill>
                  <a:latin typeface="Biotif Black" panose="00000500000000000000" pitchFamily="2" charset="0"/>
                </a:rPr>
                <a:t>Gathering</a:t>
              </a:r>
            </a:p>
            <a:p>
              <a:pPr algn="ctr"/>
              <a:r>
                <a:rPr lang="en-US" sz="3600" dirty="0">
                  <a:solidFill>
                    <a:schemeClr val="bg1"/>
                  </a:solidFill>
                  <a:latin typeface="Biotif Black" panose="00000500000000000000" pitchFamily="2" charset="0"/>
                </a:rPr>
                <a:t>Procedure</a:t>
              </a:r>
              <a:endParaRPr lang="en-PH" sz="3600" dirty="0">
                <a:solidFill>
                  <a:schemeClr val="bg1"/>
                </a:solidFill>
                <a:latin typeface="Biotif Black" panose="00000500000000000000" pitchFamily="2" charset="0"/>
              </a:endParaRPr>
            </a:p>
          </p:txBody>
        </p:sp>
      </p:grpSp>
      <p:grpSp>
        <p:nvGrpSpPr>
          <p:cNvPr id="65" name="Group 18"/>
          <p:cNvGrpSpPr/>
          <p:nvPr/>
        </p:nvGrpSpPr>
        <p:grpSpPr>
          <a:xfrm>
            <a:off x="8491877" y="6451667"/>
            <a:ext cx="2813540" cy="2813539"/>
            <a:chOff x="8269455" y="3429000"/>
            <a:chExt cx="2813540" cy="2813539"/>
          </a:xfrm>
        </p:grpSpPr>
        <p:sp>
          <p:nvSpPr>
            <p:cNvPr id="1048629" name="Rectangle: Rounded Corners 12"/>
            <p:cNvSpPr/>
            <p:nvPr/>
          </p:nvSpPr>
          <p:spPr>
            <a:xfrm>
              <a:off x="8269456"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30" name="TextBox 13"/>
            <p:cNvSpPr txBox="1"/>
            <p:nvPr/>
          </p:nvSpPr>
          <p:spPr>
            <a:xfrm>
              <a:off x="8269455" y="395860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Statistical Treatment of Data</a:t>
              </a:r>
              <a:endParaRPr lang="en-PH" sz="3600" dirty="0">
                <a:solidFill>
                  <a:schemeClr val="bg1"/>
                </a:solidFill>
                <a:latin typeface="Biotif Black" panose="00000500000000000000" pitchFamily="2" charset="0"/>
              </a:endParaRPr>
            </a:p>
          </p:txBody>
        </p:sp>
      </p:grpSp>
      <p:sp>
        <p:nvSpPr>
          <p:cNvPr id="1048955" name="TextBox 1048954"/>
          <p:cNvSpPr txBox="1"/>
          <p:nvPr/>
        </p:nvSpPr>
        <p:spPr>
          <a:xfrm>
            <a:off x="4143186" y="716280"/>
            <a:ext cx="7445563" cy="5693866"/>
          </a:xfrm>
          <a:prstGeom prst="rect">
            <a:avLst/>
          </a:prstGeom>
        </p:spPr>
        <p:txBody>
          <a:bodyPr wrap="square" rtlCol="0">
            <a:spAutoFit/>
          </a:bodyPr>
          <a:lstStyle/>
          <a:p>
            <a:pPr algn="just"/>
            <a:r>
              <a:rPr lang="en-US" sz="2800">
                <a:solidFill>
                  <a:srgbClr val="FFFFFF"/>
                </a:solidFill>
              </a:rPr>
              <a:t>The sampling technique that will be used is simple random sampling so that the chosen participants picked fairly among the different sections. The target population for this study are the senior high students of Balete Integrated School for school year 2021-2022 who will assess the impacts of modular distance learning on the academic performance and behavior of students amidst the Covid-19 pandemic. Since, this only focuses on the perception and behavior of the students, a total of 30 students will be picked to be part of this study as respondents.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grpSp>
        <p:nvGrpSpPr>
          <p:cNvPr id="52" name="Group 19"/>
          <p:cNvGrpSpPr/>
          <p:nvPr/>
        </p:nvGrpSpPr>
        <p:grpSpPr>
          <a:xfrm>
            <a:off x="-15696185" y="349570"/>
            <a:ext cx="2813540" cy="2813539"/>
            <a:chOff x="1109004" y="349570"/>
            <a:chExt cx="2813540" cy="2813539"/>
          </a:xfrm>
        </p:grpSpPr>
        <p:sp>
          <p:nvSpPr>
            <p:cNvPr id="1048604" name="Rectangle: Rounded Corners 3"/>
            <p:cNvSpPr/>
            <p:nvPr/>
          </p:nvSpPr>
          <p:spPr>
            <a:xfrm>
              <a:off x="1109005"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05" name="TextBox 1"/>
            <p:cNvSpPr txBox="1"/>
            <p:nvPr/>
          </p:nvSpPr>
          <p:spPr>
            <a:xfrm>
              <a:off x="1109004" y="1225205"/>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Design</a:t>
              </a:r>
              <a:endParaRPr lang="en-PH" sz="3600" dirty="0">
                <a:solidFill>
                  <a:schemeClr val="bg1"/>
                </a:solidFill>
                <a:latin typeface="Biotif Black" panose="00000500000000000000" pitchFamily="2" charset="0"/>
              </a:endParaRPr>
            </a:p>
          </p:txBody>
        </p:sp>
      </p:grpSp>
      <p:grpSp>
        <p:nvGrpSpPr>
          <p:cNvPr id="53" name="Group 16"/>
          <p:cNvGrpSpPr/>
          <p:nvPr/>
        </p:nvGrpSpPr>
        <p:grpSpPr>
          <a:xfrm>
            <a:off x="-8618271" y="4081443"/>
            <a:ext cx="2813540" cy="2813539"/>
            <a:chOff x="1109004" y="3429000"/>
            <a:chExt cx="2813540" cy="2813539"/>
          </a:xfrm>
        </p:grpSpPr>
        <p:sp>
          <p:nvSpPr>
            <p:cNvPr id="1048606" name="Rectangle: Rounded Corners 4"/>
            <p:cNvSpPr/>
            <p:nvPr/>
          </p:nvSpPr>
          <p:spPr>
            <a:xfrm>
              <a:off x="1109004"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07" name="TextBox 8"/>
            <p:cNvSpPr txBox="1"/>
            <p:nvPr/>
          </p:nvSpPr>
          <p:spPr>
            <a:xfrm>
              <a:off x="1109004" y="4235604"/>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Sampling Technique</a:t>
              </a:r>
              <a:endParaRPr lang="en-PH" sz="3600" dirty="0">
                <a:solidFill>
                  <a:schemeClr val="bg1"/>
                </a:solidFill>
                <a:latin typeface="Biotif Black" panose="00000500000000000000" pitchFamily="2" charset="0"/>
              </a:endParaRPr>
            </a:p>
          </p:txBody>
        </p:sp>
      </p:grpSp>
      <p:grpSp>
        <p:nvGrpSpPr>
          <p:cNvPr id="54" name="Group 14"/>
          <p:cNvGrpSpPr/>
          <p:nvPr/>
        </p:nvGrpSpPr>
        <p:grpSpPr>
          <a:xfrm>
            <a:off x="-8618270" y="0"/>
            <a:ext cx="2886224" cy="2813539"/>
            <a:chOff x="4652887" y="349570"/>
            <a:chExt cx="2886224" cy="2813539"/>
          </a:xfrm>
        </p:grpSpPr>
        <p:sp>
          <p:nvSpPr>
            <p:cNvPr id="1048608" name="Rectangle: Rounded Corners 7"/>
            <p:cNvSpPr/>
            <p:nvPr/>
          </p:nvSpPr>
          <p:spPr>
            <a:xfrm>
              <a:off x="4652887"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09" name="TextBox 9"/>
            <p:cNvSpPr txBox="1"/>
            <p:nvPr/>
          </p:nvSpPr>
          <p:spPr>
            <a:xfrm>
              <a:off x="4725571" y="1281390"/>
              <a:ext cx="2813540" cy="1005840"/>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Locale</a:t>
              </a:r>
              <a:endParaRPr lang="en-PH" sz="3600" dirty="0">
                <a:solidFill>
                  <a:schemeClr val="bg1"/>
                </a:solidFill>
                <a:latin typeface="Biotif Black" panose="00000500000000000000" pitchFamily="2" charset="0"/>
              </a:endParaRPr>
            </a:p>
          </p:txBody>
        </p:sp>
      </p:grpSp>
      <p:grpSp>
        <p:nvGrpSpPr>
          <p:cNvPr id="55" name="Group 17"/>
          <p:cNvGrpSpPr/>
          <p:nvPr/>
        </p:nvGrpSpPr>
        <p:grpSpPr>
          <a:xfrm>
            <a:off x="-4229117" y="4049436"/>
            <a:ext cx="2813541" cy="2813539"/>
            <a:chOff x="4725571" y="3413539"/>
            <a:chExt cx="2813541" cy="2813539"/>
          </a:xfrm>
        </p:grpSpPr>
        <p:sp>
          <p:nvSpPr>
            <p:cNvPr id="1048610" name="Rectangle: Rounded Corners 5"/>
            <p:cNvSpPr/>
            <p:nvPr/>
          </p:nvSpPr>
          <p:spPr>
            <a:xfrm>
              <a:off x="4725573" y="3413539"/>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11" name="TextBox 10"/>
            <p:cNvSpPr txBox="1"/>
            <p:nvPr/>
          </p:nvSpPr>
          <p:spPr>
            <a:xfrm>
              <a:off x="4725571" y="4220143"/>
              <a:ext cx="2813540" cy="10058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Research </a:t>
              </a:r>
            </a:p>
            <a:p>
              <a:pPr algn="ctr"/>
              <a:r>
                <a:rPr lang="en-US" sz="3600" dirty="0">
                  <a:solidFill>
                    <a:schemeClr val="bg1"/>
                  </a:solidFill>
                  <a:latin typeface="Biotif Black" panose="00000500000000000000" pitchFamily="2" charset="0"/>
                </a:rPr>
                <a:t>Instruments</a:t>
              </a:r>
              <a:endParaRPr lang="en-PH" sz="3600" dirty="0">
                <a:solidFill>
                  <a:schemeClr val="bg1"/>
                </a:solidFill>
                <a:latin typeface="Biotif Black" panose="00000500000000000000" pitchFamily="2" charset="0"/>
              </a:endParaRPr>
            </a:p>
          </p:txBody>
        </p:sp>
      </p:grpSp>
      <p:grpSp>
        <p:nvGrpSpPr>
          <p:cNvPr id="56" name="Group 15"/>
          <p:cNvGrpSpPr/>
          <p:nvPr/>
        </p:nvGrpSpPr>
        <p:grpSpPr>
          <a:xfrm>
            <a:off x="-4229116" y="125214"/>
            <a:ext cx="2813540" cy="2813539"/>
            <a:chOff x="8269455" y="349570"/>
            <a:chExt cx="2813540" cy="2813539"/>
          </a:xfrm>
        </p:grpSpPr>
        <p:sp>
          <p:nvSpPr>
            <p:cNvPr id="1048612" name="Rectangle: Rounded Corners 6"/>
            <p:cNvSpPr/>
            <p:nvPr/>
          </p:nvSpPr>
          <p:spPr>
            <a:xfrm>
              <a:off x="8269456" y="34957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13" name="TextBox 11"/>
            <p:cNvSpPr txBox="1"/>
            <p:nvPr/>
          </p:nvSpPr>
          <p:spPr>
            <a:xfrm>
              <a:off x="8269455" y="879175"/>
              <a:ext cx="2813540" cy="1463041"/>
            </a:xfrm>
            <a:prstGeom prst="rect">
              <a:avLst/>
            </a:prstGeom>
            <a:noFill/>
          </p:spPr>
          <p:txBody>
            <a:bodyPr wrap="square" rtlCol="0">
              <a:spAutoFit/>
            </a:bodyPr>
            <a:lstStyle/>
            <a:p>
              <a:pPr algn="ctr"/>
              <a:r>
                <a:rPr lang="en-US" sz="3600" dirty="0">
                  <a:solidFill>
                    <a:schemeClr val="bg1"/>
                  </a:solidFill>
                  <a:latin typeface="Biotif Black" panose="00000500000000000000" pitchFamily="2" charset="0"/>
                </a:rPr>
                <a:t>Data</a:t>
              </a:r>
            </a:p>
            <a:p>
              <a:pPr algn="ctr"/>
              <a:r>
                <a:rPr lang="en-US" sz="3600" dirty="0">
                  <a:solidFill>
                    <a:schemeClr val="bg1"/>
                  </a:solidFill>
                  <a:latin typeface="Biotif Black" panose="00000500000000000000" pitchFamily="2" charset="0"/>
                </a:rPr>
                <a:t>Gathering</a:t>
              </a:r>
            </a:p>
            <a:p>
              <a:pPr algn="ctr"/>
              <a:r>
                <a:rPr lang="en-US" sz="3600" dirty="0">
                  <a:solidFill>
                    <a:schemeClr val="bg1"/>
                  </a:solidFill>
                  <a:latin typeface="Biotif Black" panose="00000500000000000000" pitchFamily="2" charset="0"/>
                </a:rPr>
                <a:t>Procedure</a:t>
              </a:r>
              <a:endParaRPr lang="en-PH" sz="3600" dirty="0">
                <a:solidFill>
                  <a:schemeClr val="bg1"/>
                </a:solidFill>
                <a:latin typeface="Biotif Black" panose="00000500000000000000" pitchFamily="2" charset="0"/>
              </a:endParaRPr>
            </a:p>
          </p:txBody>
        </p:sp>
      </p:grpSp>
      <p:grpSp>
        <p:nvGrpSpPr>
          <p:cNvPr id="57" name="Group 18"/>
          <p:cNvGrpSpPr/>
          <p:nvPr/>
        </p:nvGrpSpPr>
        <p:grpSpPr>
          <a:xfrm>
            <a:off x="731833" y="418599"/>
            <a:ext cx="2813540" cy="2813539"/>
            <a:chOff x="8269455" y="3429000"/>
            <a:chExt cx="2813540" cy="2813539"/>
          </a:xfrm>
        </p:grpSpPr>
        <p:sp>
          <p:nvSpPr>
            <p:cNvPr id="1048614" name="Rectangle: Rounded Corners 12"/>
            <p:cNvSpPr/>
            <p:nvPr/>
          </p:nvSpPr>
          <p:spPr>
            <a:xfrm>
              <a:off x="8269456" y="3429000"/>
              <a:ext cx="2813539" cy="2813539"/>
            </a:xfrm>
            <a:prstGeom prst="round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615" name="TextBox 13"/>
            <p:cNvSpPr txBox="1"/>
            <p:nvPr/>
          </p:nvSpPr>
          <p:spPr>
            <a:xfrm>
              <a:off x="8269455" y="3958605"/>
              <a:ext cx="2813540" cy="1920239"/>
            </a:xfrm>
            <a:prstGeom prst="rect">
              <a:avLst/>
            </a:prstGeom>
            <a:noFill/>
          </p:spPr>
          <p:txBody>
            <a:bodyPr wrap="square" rtlCol="0">
              <a:spAutoFit/>
            </a:bodyPr>
            <a:lstStyle/>
            <a:p>
              <a:pPr algn="ctr"/>
              <a:endParaRPr lang="en-PH" sz="3600" dirty="0">
                <a:solidFill>
                  <a:schemeClr val="bg1"/>
                </a:solidFill>
                <a:latin typeface="Biotif Black" panose="00000500000000000000" pitchFamily="2" charset="0"/>
              </a:endParaRPr>
            </a:p>
            <a:p>
              <a:pPr algn="ctr"/>
              <a:r>
                <a:rPr lang="en-US" sz="3600" dirty="0">
                  <a:solidFill>
                    <a:schemeClr val="bg1"/>
                  </a:solidFill>
                  <a:latin typeface="Biotif Black" panose="00000500000000000000" pitchFamily="2" charset="0"/>
                </a:rPr>
                <a:t>Data Collection Procedure </a:t>
              </a:r>
              <a:endParaRPr lang="en-PH" sz="3600" dirty="0">
                <a:solidFill>
                  <a:schemeClr val="bg1"/>
                </a:solidFill>
                <a:latin typeface="Biotif Black" panose="00000500000000000000" pitchFamily="2" charset="0"/>
              </a:endParaRPr>
            </a:p>
            <a:p>
              <a:pPr algn="ctr"/>
              <a:endParaRPr lang="en-PH" sz="3600" dirty="0">
                <a:solidFill>
                  <a:schemeClr val="bg1"/>
                </a:solidFill>
                <a:latin typeface="Biotif Black" panose="00000500000000000000" pitchFamily="2" charset="0"/>
              </a:endParaRPr>
            </a:p>
          </p:txBody>
        </p:sp>
      </p:grpSp>
      <p:sp>
        <p:nvSpPr>
          <p:cNvPr id="1048956" name="TextBox 1048955"/>
          <p:cNvSpPr txBox="1"/>
          <p:nvPr/>
        </p:nvSpPr>
        <p:spPr>
          <a:xfrm>
            <a:off x="4033310" y="654818"/>
            <a:ext cx="7841190" cy="5693866"/>
          </a:xfrm>
          <a:prstGeom prst="rect">
            <a:avLst/>
          </a:prstGeom>
        </p:spPr>
        <p:txBody>
          <a:bodyPr wrap="square" rtlCol="0">
            <a:spAutoFit/>
          </a:bodyPr>
          <a:lstStyle/>
          <a:p>
            <a:pPr algn="just"/>
            <a:r>
              <a:rPr lang="en-US" sz="2800">
                <a:solidFill>
                  <a:srgbClr val="FFFFFF"/>
                </a:solidFill>
              </a:rPr>
              <a:t>Before collecting the data, the researchers obtain a letter signed by the research adviser and the principal authorizing them to distribute the questionnaires and collect the data from the respondents. The surveys will be distributed during the respondents’ vacant time which is the most acceptable time of distribution of the instruments to the respondents. After distributing the instruments, the respondents will be given enough time to answer all the questions properly. After the given time, the researchers will collect the questionnaires and analyze the data.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347"/>
        </a:solidFill>
        <a:effectLst/>
      </p:bgPr>
    </p:bg>
    <p:spTree>
      <p:nvGrpSpPr>
        <p:cNvPr id="1" name=""/>
        <p:cNvGrpSpPr/>
        <p:nvPr/>
      </p:nvGrpSpPr>
      <p:grpSpPr>
        <a:xfrm>
          <a:off x="0" y="0"/>
          <a:ext cx="0" cy="0"/>
          <a:chOff x="0" y="0"/>
          <a:chExt cx="0" cy="0"/>
        </a:xfrm>
      </p:grpSpPr>
      <p:sp>
        <p:nvSpPr>
          <p:cNvPr id="1048962" name="Rectangle 2"/>
          <p:cNvSpPr/>
          <p:nvPr/>
        </p:nvSpPr>
        <p:spPr>
          <a:xfrm>
            <a:off x="1772529" y="1051560"/>
            <a:ext cx="8581293" cy="475488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48963" name="TextBox 1"/>
          <p:cNvSpPr txBox="1"/>
          <p:nvPr/>
        </p:nvSpPr>
        <p:spPr>
          <a:xfrm>
            <a:off x="2573215" y="2921168"/>
            <a:ext cx="7045569" cy="1615440"/>
          </a:xfrm>
          <a:prstGeom prst="rect">
            <a:avLst/>
          </a:prstGeom>
          <a:noFill/>
        </p:spPr>
        <p:txBody>
          <a:bodyPr wrap="square" rtlCol="0">
            <a:spAutoFit/>
          </a:bodyPr>
          <a:lstStyle/>
          <a:p>
            <a:pPr algn="ctr"/>
            <a:r>
              <a:rPr lang="en-US" sz="6000" dirty="0">
                <a:solidFill>
                  <a:schemeClr val="bg1"/>
                </a:solidFill>
                <a:latin typeface="Biotif Black" panose="00000500000000000000" pitchFamily="2" charset="0"/>
              </a:rPr>
              <a:t>THANK YOU FOR LISTENING!!</a:t>
            </a:r>
            <a:endParaRPr lang="en-PH" sz="6000" dirty="0">
              <a:solidFill>
                <a:schemeClr val="bg1"/>
              </a:solidFill>
              <a:latin typeface="Biotif Black" panose="00000500000000000000" pitchFamily="2"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18</Slides>
  <Notes>0</Notes>
  <HiddenSlides>0</HiddenSlide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Noah Arceo</dc:creator>
  <cp:lastModifiedBy>samuelmeliton533@gmail.com</cp:lastModifiedBy>
  <cp:revision>5</cp:revision>
  <dcterms:created xsi:type="dcterms:W3CDTF">2021-11-14T06:26:17Z</dcterms:created>
  <dcterms:modified xsi:type="dcterms:W3CDTF">2022-05-01T08:00:56Z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696611de26fa4e7593caf6d37657064f</vt:lpwstr>
  </property>
</Properties>
</file>