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6" r:id="rId11"/>
    <p:sldId id="267" r:id="rId12"/>
  </p:sldIdLst>
  <p:sldSz cx="14630400" cy="8229600"/>
  <p:notesSz cx="8229600" cy="146304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60" d="100"/>
          <a:sy n="60" d="100"/>
        </p:scale>
        <p:origin x="66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370211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w="13811">
            <a:solidFill>
              <a:srgbClr val="565151"/>
            </a:solidFill>
            <a:prstDash val="solid"/>
          </a:ln>
        </p:spPr>
      </p:sp>
      <p:sp>
        <p:nvSpPr>
          <p:cNvPr id="4" name="Text 2"/>
          <p:cNvSpPr/>
          <p:nvPr/>
        </p:nvSpPr>
        <p:spPr>
          <a:xfrm>
            <a:off x="6319599" y="1570911"/>
            <a:ext cx="7477601" cy="3332798"/>
          </a:xfrm>
          <a:prstGeom prst="rect">
            <a:avLst/>
          </a:prstGeom>
          <a:noFill/>
          <a:ln/>
        </p:spPr>
        <p:txBody>
          <a:bodyPr wrap="square" rtlCol="0" anchor="t"/>
          <a:lstStyle/>
          <a:p>
            <a:pPr marL="0" indent="0">
              <a:lnSpc>
                <a:spcPts val="6561"/>
              </a:lnSpc>
              <a:buNone/>
            </a:pPr>
            <a:r>
              <a:rPr lang="en-US" sz="5249" dirty="0">
                <a:solidFill>
                  <a:srgbClr val="FFFFFF"/>
                </a:solidFill>
                <a:latin typeface="Fraunces" pitchFamily="34" charset="0"/>
                <a:ea typeface="Fraunces" pitchFamily="34" charset="-122"/>
                <a:cs typeface="Fraunces" pitchFamily="34" charset="-120"/>
              </a:rPr>
              <a:t>The Principles of Resilience: Supporting Learners in the Classroom</a:t>
            </a:r>
            <a:endParaRPr lang="en-US" sz="5249" dirty="0"/>
          </a:p>
        </p:txBody>
      </p:sp>
      <p:sp>
        <p:nvSpPr>
          <p:cNvPr id="5" name="Text 3"/>
          <p:cNvSpPr/>
          <p:nvPr/>
        </p:nvSpPr>
        <p:spPr>
          <a:xfrm>
            <a:off x="6319599" y="5236964"/>
            <a:ext cx="7477601" cy="1421606"/>
          </a:xfrm>
          <a:prstGeom prst="rect">
            <a:avLst/>
          </a:prstGeom>
          <a:noFill/>
          <a:ln/>
        </p:spPr>
        <p:txBody>
          <a:bodyPr wrap="square" rtlCol="0" anchor="t"/>
          <a:lstStyle/>
          <a:p>
            <a:pPr marL="0" indent="0">
              <a:lnSpc>
                <a:spcPts val="2799"/>
              </a:lnSpc>
              <a:buNone/>
            </a:pPr>
            <a:r>
              <a:rPr lang="en-US" sz="2000" dirty="0">
                <a:solidFill>
                  <a:srgbClr val="EBECEF"/>
                </a:solidFill>
                <a:latin typeface="Arial" panose="020B0604020202020204" pitchFamily="34" charset="0"/>
                <a:ea typeface="Epilogue" pitchFamily="34" charset="-122"/>
                <a:cs typeface="Arial" panose="020B0604020202020204" pitchFamily="34" charset="0"/>
              </a:rPr>
              <a:t>Resilience is crucial for success in any classroom. This presentation explores the principles of resilience and how to apply them to support the learning environment of learners, including specific strategies and case studies.</a:t>
            </a:r>
            <a:endParaRPr lang="en-US" sz="2000" dirty="0">
              <a:latin typeface="Arial" panose="020B0604020202020204" pitchFamily="34" charset="0"/>
              <a:cs typeface="Arial" panose="020B0604020202020204" pitchFamily="34" charset="0"/>
            </a:endParaRPr>
          </a:p>
        </p:txBody>
      </p:sp>
      <p:pic>
        <p:nvPicPr>
          <p:cNvPr id="6" name="Image 0" descr="preencoded.png"/>
          <p:cNvPicPr>
            <a:picLocks noChangeAspect="1"/>
          </p:cNvPicPr>
          <p:nvPr/>
        </p:nvPicPr>
        <p:blipFill>
          <a:blip r:embed="rId3"/>
          <a:stretch>
            <a:fillRect/>
          </a:stretch>
        </p:blipFill>
        <p:spPr>
          <a:xfrm>
            <a:off x="0" y="0"/>
            <a:ext cx="5486400" cy="822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w="13811">
            <a:solidFill>
              <a:srgbClr val="565151"/>
            </a:solidFill>
            <a:prstDash val="solid"/>
          </a:ln>
        </p:spPr>
      </p:sp>
      <p:sp>
        <p:nvSpPr>
          <p:cNvPr id="4" name="Text 2"/>
          <p:cNvSpPr/>
          <p:nvPr/>
        </p:nvSpPr>
        <p:spPr>
          <a:xfrm>
            <a:off x="6319599" y="3067883"/>
            <a:ext cx="5113020" cy="694373"/>
          </a:xfrm>
          <a:prstGeom prst="rect">
            <a:avLst/>
          </a:prstGeom>
          <a:noFill/>
          <a:ln/>
        </p:spPr>
        <p:txBody>
          <a:bodyPr wrap="none" rtlCol="0" anchor="t"/>
          <a:lstStyle/>
          <a:p>
            <a:pPr marL="0" indent="0">
              <a:lnSpc>
                <a:spcPts val="5468"/>
              </a:lnSpc>
              <a:buNone/>
            </a:pPr>
            <a:r>
              <a:rPr lang="en-US" sz="4374" dirty="0">
                <a:solidFill>
                  <a:srgbClr val="FFFFFF"/>
                </a:solidFill>
                <a:latin typeface="Fraunces" pitchFamily="34" charset="0"/>
                <a:ea typeface="Fraunces" pitchFamily="34" charset="-122"/>
                <a:cs typeface="Fraunces" pitchFamily="34" charset="-120"/>
              </a:rPr>
              <a:t>What is Resilience?</a:t>
            </a:r>
            <a:endParaRPr lang="en-US" sz="4374" dirty="0"/>
          </a:p>
        </p:txBody>
      </p:sp>
      <p:sp>
        <p:nvSpPr>
          <p:cNvPr id="5" name="Text 3"/>
          <p:cNvSpPr/>
          <p:nvPr/>
        </p:nvSpPr>
        <p:spPr>
          <a:xfrm>
            <a:off x="6319599" y="4095512"/>
            <a:ext cx="7477601" cy="1066205"/>
          </a:xfrm>
          <a:prstGeom prst="rect">
            <a:avLst/>
          </a:prstGeom>
          <a:noFill/>
          <a:ln/>
        </p:spPr>
        <p:txBody>
          <a:bodyPr wrap="square" rtlCol="0" anchor="t"/>
          <a:lstStyle/>
          <a:p>
            <a:pPr marL="0" indent="0">
              <a:lnSpc>
                <a:spcPts val="2799"/>
              </a:lnSpc>
              <a:buNone/>
            </a:pPr>
            <a:r>
              <a:rPr lang="en-US" sz="2000" dirty="0">
                <a:solidFill>
                  <a:srgbClr val="EBECEF"/>
                </a:solidFill>
                <a:latin typeface="Arial" panose="020B0604020202020204" pitchFamily="34" charset="0"/>
                <a:ea typeface="Epilogue" pitchFamily="34" charset="-122"/>
                <a:cs typeface="Arial" panose="020B0604020202020204" pitchFamily="34" charset="0"/>
              </a:rPr>
              <a:t>Resilience is the ability to adapt and thrive despite adversity. In the classroom, it means the ability to overcome obstacles, overcome failure, and keep learning even under challenging circumstances.</a:t>
            </a:r>
            <a:endParaRPr lang="en-US" sz="2000" dirty="0">
              <a:latin typeface="Arial" panose="020B0604020202020204" pitchFamily="34" charset="0"/>
              <a:cs typeface="Arial" panose="020B0604020202020204" pitchFamily="34" charset="0"/>
            </a:endParaRPr>
          </a:p>
        </p:txBody>
      </p:sp>
      <p:pic>
        <p:nvPicPr>
          <p:cNvPr id="6" name="Image 0" descr="preencoded.png"/>
          <p:cNvPicPr>
            <a:picLocks noChangeAspect="1"/>
          </p:cNvPicPr>
          <p:nvPr/>
        </p:nvPicPr>
        <p:blipFill>
          <a:blip r:embed="rId3"/>
          <a:stretch>
            <a:fillRect/>
          </a:stretch>
        </p:blipFill>
        <p:spPr>
          <a:xfrm>
            <a:off x="0" y="0"/>
            <a:ext cx="5486400" cy="8229600"/>
          </a:xfrm>
          <a:prstGeom prst="rect">
            <a:avLst/>
          </a:prstGeom>
        </p:spPr>
      </p:pic>
    </p:spTree>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w="13811">
            <a:solidFill>
              <a:srgbClr val="565151"/>
            </a:solidFill>
            <a:prstDash val="solid"/>
          </a:ln>
        </p:spPr>
      </p:sp>
      <p:sp>
        <p:nvSpPr>
          <p:cNvPr id="4" name="Text 2"/>
          <p:cNvSpPr/>
          <p:nvPr/>
        </p:nvSpPr>
        <p:spPr>
          <a:xfrm>
            <a:off x="6319599" y="2720697"/>
            <a:ext cx="7477601" cy="1388745"/>
          </a:xfrm>
          <a:prstGeom prst="rect">
            <a:avLst/>
          </a:prstGeom>
          <a:noFill/>
          <a:ln/>
        </p:spPr>
        <p:txBody>
          <a:bodyPr wrap="square" rtlCol="0" anchor="t"/>
          <a:lstStyle/>
          <a:p>
            <a:pPr marL="0" indent="0">
              <a:lnSpc>
                <a:spcPts val="5468"/>
              </a:lnSpc>
              <a:buNone/>
            </a:pPr>
            <a:r>
              <a:rPr lang="en-US" sz="4374" dirty="0">
                <a:solidFill>
                  <a:srgbClr val="FFFFFF"/>
                </a:solidFill>
                <a:latin typeface="Fraunces" pitchFamily="34" charset="0"/>
                <a:ea typeface="Fraunces" pitchFamily="34" charset="-122"/>
                <a:cs typeface="Fraunces" pitchFamily="34" charset="-120"/>
              </a:rPr>
              <a:t>The Importance of Resilience in the Classroom</a:t>
            </a:r>
            <a:endParaRPr lang="en-US" sz="4374" dirty="0"/>
          </a:p>
        </p:txBody>
      </p:sp>
      <p:sp>
        <p:nvSpPr>
          <p:cNvPr id="5" name="Text 3"/>
          <p:cNvSpPr/>
          <p:nvPr/>
        </p:nvSpPr>
        <p:spPr>
          <a:xfrm>
            <a:off x="6319599" y="4442698"/>
            <a:ext cx="7477601" cy="1066205"/>
          </a:xfrm>
          <a:prstGeom prst="rect">
            <a:avLst/>
          </a:prstGeom>
          <a:noFill/>
          <a:ln/>
        </p:spPr>
        <p:txBody>
          <a:bodyPr wrap="square" rtlCol="0" anchor="t"/>
          <a:lstStyle/>
          <a:p>
            <a:pPr marL="0" indent="0">
              <a:lnSpc>
                <a:spcPts val="2799"/>
              </a:lnSpc>
              <a:buNone/>
            </a:pPr>
            <a:r>
              <a:rPr lang="en-US" sz="2000" dirty="0">
                <a:solidFill>
                  <a:srgbClr val="EBECEF"/>
                </a:solidFill>
                <a:latin typeface="Arial" panose="020B0604020202020204" pitchFamily="34" charset="0"/>
                <a:ea typeface="Epilogue" pitchFamily="34" charset="-122"/>
                <a:cs typeface="Arial" panose="020B0604020202020204" pitchFamily="34" charset="0"/>
              </a:rPr>
              <a:t>When learners are resilient, they can handle setbacks better, are more motivated, take more risks, and are more creative in their problem-solving.</a:t>
            </a:r>
            <a:endParaRPr lang="en-US" sz="2000" dirty="0">
              <a:latin typeface="Arial" panose="020B0604020202020204" pitchFamily="34" charset="0"/>
              <a:cs typeface="Arial" panose="020B0604020202020204" pitchFamily="34" charset="0"/>
            </a:endParaRPr>
          </a:p>
        </p:txBody>
      </p:sp>
      <p:pic>
        <p:nvPicPr>
          <p:cNvPr id="6" name="Image 0" descr="preencoded.png"/>
          <p:cNvPicPr>
            <a:picLocks noChangeAspect="1"/>
          </p:cNvPicPr>
          <p:nvPr/>
        </p:nvPicPr>
        <p:blipFill>
          <a:blip r:embed="rId3"/>
          <a:stretch>
            <a:fillRect/>
          </a:stretch>
        </p:blipFill>
        <p:spPr>
          <a:xfrm>
            <a:off x="0" y="0"/>
            <a:ext cx="5486400" cy="8229600"/>
          </a:xfrm>
          <a:prstGeom prst="rect">
            <a:avLst/>
          </a:prstGeom>
        </p:spPr>
      </p:pic>
    </p:spTree>
  </p:cSld>
  <p:clrMapOvr>
    <a:masterClrMapping/>
  </p:clrMapOvr>
  <p:transition spd="slow">
    <p:randomBar dir="vert"/>
  </p:transition>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w="13811">
            <a:solidFill>
              <a:srgbClr val="565151"/>
            </a:solidFill>
            <a:prstDash val="solid"/>
          </a:ln>
        </p:spPr>
      </p:sp>
      <p:sp>
        <p:nvSpPr>
          <p:cNvPr id="4" name="Text 2"/>
          <p:cNvSpPr/>
          <p:nvPr/>
        </p:nvSpPr>
        <p:spPr>
          <a:xfrm>
            <a:off x="2037993" y="1326833"/>
            <a:ext cx="9791700" cy="694373"/>
          </a:xfrm>
          <a:prstGeom prst="rect">
            <a:avLst/>
          </a:prstGeom>
          <a:noFill/>
          <a:ln/>
        </p:spPr>
        <p:txBody>
          <a:bodyPr wrap="none" rtlCol="0" anchor="t"/>
          <a:lstStyle/>
          <a:p>
            <a:pPr marL="0" indent="0">
              <a:lnSpc>
                <a:spcPts val="5468"/>
              </a:lnSpc>
              <a:buNone/>
            </a:pPr>
            <a:r>
              <a:rPr lang="en-US" sz="4374" dirty="0">
                <a:solidFill>
                  <a:srgbClr val="FFFFFF"/>
                </a:solidFill>
                <a:latin typeface="Fraunces" pitchFamily="34" charset="0"/>
                <a:ea typeface="Fraunces" pitchFamily="34" charset="-122"/>
                <a:cs typeface="Fraunces" pitchFamily="34" charset="-120"/>
              </a:rPr>
              <a:t>Characteristics of a Resilient Learner</a:t>
            </a:r>
            <a:endParaRPr lang="en-US" sz="4374" dirty="0"/>
          </a:p>
        </p:txBody>
      </p:sp>
      <p:sp>
        <p:nvSpPr>
          <p:cNvPr id="5" name="Shape 3"/>
          <p:cNvSpPr/>
          <p:nvPr/>
        </p:nvSpPr>
        <p:spPr>
          <a:xfrm>
            <a:off x="2037993" y="2465546"/>
            <a:ext cx="5166122" cy="2107525"/>
          </a:xfrm>
          <a:prstGeom prst="roundRect">
            <a:avLst>
              <a:gd name="adj" fmla="val 4744"/>
            </a:avLst>
          </a:prstGeom>
          <a:solidFill>
            <a:srgbClr val="283157"/>
          </a:solidFill>
          <a:ln w="13811">
            <a:solidFill>
              <a:srgbClr val="303B69"/>
            </a:solidFill>
            <a:prstDash val="solid"/>
          </a:ln>
        </p:spPr>
      </p:sp>
      <p:sp>
        <p:nvSpPr>
          <p:cNvPr id="6" name="Text 4"/>
          <p:cNvSpPr/>
          <p:nvPr/>
        </p:nvSpPr>
        <p:spPr>
          <a:xfrm>
            <a:off x="2273975" y="2701528"/>
            <a:ext cx="2221944" cy="347186"/>
          </a:xfrm>
          <a:prstGeom prst="rect">
            <a:avLst/>
          </a:prstGeom>
          <a:noFill/>
          <a:ln/>
        </p:spPr>
        <p:txBody>
          <a:bodyPr wrap="none" rtlCol="0" anchor="t"/>
          <a:lstStyle/>
          <a:p>
            <a:pPr marL="0" indent="0">
              <a:lnSpc>
                <a:spcPts val="2734"/>
              </a:lnSpc>
              <a:buNone/>
            </a:pPr>
            <a:r>
              <a:rPr lang="en-US" sz="2000" dirty="0">
                <a:solidFill>
                  <a:srgbClr val="EBECEF"/>
                </a:solidFill>
                <a:latin typeface="Arial" panose="020B0604020202020204" pitchFamily="34" charset="0"/>
                <a:ea typeface="Fraunces" pitchFamily="34" charset="-122"/>
                <a:cs typeface="Arial" panose="020B0604020202020204" pitchFamily="34" charset="0"/>
              </a:rPr>
              <a:t>Positive Mindset</a:t>
            </a:r>
            <a:endParaRPr lang="en-US" sz="2000" dirty="0">
              <a:latin typeface="Arial" panose="020B0604020202020204" pitchFamily="34" charset="0"/>
              <a:cs typeface="Arial" panose="020B0604020202020204" pitchFamily="34" charset="0"/>
            </a:endParaRPr>
          </a:p>
        </p:txBody>
      </p:sp>
      <p:sp>
        <p:nvSpPr>
          <p:cNvPr id="7" name="Text 5"/>
          <p:cNvSpPr/>
          <p:nvPr/>
        </p:nvSpPr>
        <p:spPr>
          <a:xfrm>
            <a:off x="2273975" y="3270885"/>
            <a:ext cx="4694158" cy="1066205"/>
          </a:xfrm>
          <a:prstGeom prst="rect">
            <a:avLst/>
          </a:prstGeom>
          <a:noFill/>
          <a:ln/>
        </p:spPr>
        <p:txBody>
          <a:bodyPr wrap="square" rtlCol="0" anchor="t"/>
          <a:lstStyle/>
          <a:p>
            <a:pPr marL="0" indent="0">
              <a:lnSpc>
                <a:spcPts val="2799"/>
              </a:lnSpc>
              <a:buNone/>
            </a:pPr>
            <a:r>
              <a:rPr lang="en-US" sz="1750" dirty="0">
                <a:solidFill>
                  <a:srgbClr val="EBECEF"/>
                </a:solidFill>
                <a:latin typeface="Arial" panose="020B0604020202020204" pitchFamily="34" charset="0"/>
                <a:ea typeface="Epilogue" pitchFamily="34" charset="-122"/>
                <a:cs typeface="Arial" panose="020B0604020202020204" pitchFamily="34" charset="0"/>
              </a:rPr>
              <a:t>Resilient learners have a positive outlook and see challenges as opportunities for growth.</a:t>
            </a:r>
            <a:endParaRPr lang="en-US" sz="1750" dirty="0">
              <a:latin typeface="Arial" panose="020B0604020202020204" pitchFamily="34" charset="0"/>
              <a:cs typeface="Arial" panose="020B0604020202020204" pitchFamily="34" charset="0"/>
            </a:endParaRPr>
          </a:p>
        </p:txBody>
      </p:sp>
      <p:sp>
        <p:nvSpPr>
          <p:cNvPr id="8" name="Shape 6"/>
          <p:cNvSpPr/>
          <p:nvPr/>
        </p:nvSpPr>
        <p:spPr>
          <a:xfrm>
            <a:off x="7426285" y="2465546"/>
            <a:ext cx="5166122" cy="2107525"/>
          </a:xfrm>
          <a:prstGeom prst="roundRect">
            <a:avLst>
              <a:gd name="adj" fmla="val 4744"/>
            </a:avLst>
          </a:prstGeom>
          <a:solidFill>
            <a:srgbClr val="283157"/>
          </a:solidFill>
          <a:ln w="13811">
            <a:solidFill>
              <a:srgbClr val="303B69"/>
            </a:solidFill>
            <a:prstDash val="solid"/>
          </a:ln>
        </p:spPr>
      </p:sp>
      <p:sp>
        <p:nvSpPr>
          <p:cNvPr id="9" name="Text 7"/>
          <p:cNvSpPr/>
          <p:nvPr/>
        </p:nvSpPr>
        <p:spPr>
          <a:xfrm>
            <a:off x="7662267" y="2701528"/>
            <a:ext cx="2221944" cy="347186"/>
          </a:xfrm>
          <a:prstGeom prst="rect">
            <a:avLst/>
          </a:prstGeom>
          <a:noFill/>
          <a:ln/>
        </p:spPr>
        <p:txBody>
          <a:bodyPr wrap="none" rtlCol="0" anchor="t"/>
          <a:lstStyle/>
          <a:p>
            <a:pPr marL="0" indent="0">
              <a:lnSpc>
                <a:spcPts val="2734"/>
              </a:lnSpc>
              <a:buNone/>
            </a:pPr>
            <a:r>
              <a:rPr lang="en-US" sz="2000" dirty="0">
                <a:solidFill>
                  <a:srgbClr val="EBECEF"/>
                </a:solidFill>
                <a:latin typeface="Arial" panose="020B0604020202020204" pitchFamily="34" charset="0"/>
                <a:ea typeface="Fraunces" pitchFamily="34" charset="-122"/>
                <a:cs typeface="Arial" panose="020B0604020202020204" pitchFamily="34" charset="0"/>
              </a:rPr>
              <a:t>Adaptability</a:t>
            </a:r>
            <a:endParaRPr lang="en-US" sz="2000" dirty="0">
              <a:latin typeface="Arial" panose="020B0604020202020204" pitchFamily="34" charset="0"/>
              <a:cs typeface="Arial" panose="020B0604020202020204" pitchFamily="34" charset="0"/>
            </a:endParaRPr>
          </a:p>
        </p:txBody>
      </p:sp>
      <p:sp>
        <p:nvSpPr>
          <p:cNvPr id="10" name="Text 8"/>
          <p:cNvSpPr/>
          <p:nvPr/>
        </p:nvSpPr>
        <p:spPr>
          <a:xfrm>
            <a:off x="7662267" y="3270885"/>
            <a:ext cx="4694158" cy="710803"/>
          </a:xfrm>
          <a:prstGeom prst="rect">
            <a:avLst/>
          </a:prstGeom>
          <a:noFill/>
          <a:ln/>
        </p:spPr>
        <p:txBody>
          <a:bodyPr wrap="square" rtlCol="0" anchor="t"/>
          <a:lstStyle/>
          <a:p>
            <a:pPr marL="0" indent="0">
              <a:lnSpc>
                <a:spcPts val="2799"/>
              </a:lnSpc>
              <a:buNone/>
            </a:pPr>
            <a:r>
              <a:rPr lang="en-US" sz="2000" dirty="0">
                <a:solidFill>
                  <a:srgbClr val="EBECEF"/>
                </a:solidFill>
                <a:latin typeface="Arial" panose="020B0604020202020204" pitchFamily="34" charset="0"/>
                <a:ea typeface="Epilogue" pitchFamily="34" charset="-122"/>
                <a:cs typeface="Arial" panose="020B0604020202020204" pitchFamily="34" charset="0"/>
              </a:rPr>
              <a:t>Resilient learners are adaptable and can respond to changing circumstances.</a:t>
            </a:r>
            <a:endParaRPr lang="en-US" sz="2000" dirty="0">
              <a:latin typeface="Arial" panose="020B0604020202020204" pitchFamily="34" charset="0"/>
              <a:cs typeface="Arial" panose="020B0604020202020204" pitchFamily="34" charset="0"/>
            </a:endParaRPr>
          </a:p>
        </p:txBody>
      </p:sp>
      <p:sp>
        <p:nvSpPr>
          <p:cNvPr id="11" name="Shape 9"/>
          <p:cNvSpPr/>
          <p:nvPr/>
        </p:nvSpPr>
        <p:spPr>
          <a:xfrm>
            <a:off x="2037993" y="4795242"/>
            <a:ext cx="5166122" cy="2107525"/>
          </a:xfrm>
          <a:prstGeom prst="roundRect">
            <a:avLst>
              <a:gd name="adj" fmla="val 4744"/>
            </a:avLst>
          </a:prstGeom>
          <a:solidFill>
            <a:srgbClr val="283157"/>
          </a:solidFill>
          <a:ln w="13811">
            <a:solidFill>
              <a:srgbClr val="303B69"/>
            </a:solidFill>
            <a:prstDash val="solid"/>
          </a:ln>
        </p:spPr>
      </p:sp>
      <p:sp>
        <p:nvSpPr>
          <p:cNvPr id="12" name="Text 10"/>
          <p:cNvSpPr/>
          <p:nvPr/>
        </p:nvSpPr>
        <p:spPr>
          <a:xfrm>
            <a:off x="2273975" y="5031224"/>
            <a:ext cx="2221944" cy="347186"/>
          </a:xfrm>
          <a:prstGeom prst="rect">
            <a:avLst/>
          </a:prstGeom>
          <a:noFill/>
          <a:ln/>
        </p:spPr>
        <p:txBody>
          <a:bodyPr wrap="none" rtlCol="0" anchor="t"/>
          <a:lstStyle/>
          <a:p>
            <a:pPr marL="0" indent="0">
              <a:lnSpc>
                <a:spcPts val="2734"/>
              </a:lnSpc>
              <a:buNone/>
            </a:pPr>
            <a:r>
              <a:rPr lang="en-US" sz="2187" dirty="0">
                <a:solidFill>
                  <a:srgbClr val="EBECEF"/>
                </a:solidFill>
                <a:latin typeface="Arial" panose="020B0604020202020204" pitchFamily="34" charset="0"/>
                <a:ea typeface="Fraunces" pitchFamily="34" charset="-122"/>
                <a:cs typeface="Arial" panose="020B0604020202020204" pitchFamily="34" charset="0"/>
              </a:rPr>
              <a:t>Grit</a:t>
            </a:r>
            <a:endParaRPr lang="en-US" sz="2187" dirty="0">
              <a:latin typeface="Arial" panose="020B0604020202020204" pitchFamily="34" charset="0"/>
              <a:cs typeface="Arial" panose="020B0604020202020204" pitchFamily="34" charset="0"/>
            </a:endParaRPr>
          </a:p>
        </p:txBody>
      </p:sp>
      <p:sp>
        <p:nvSpPr>
          <p:cNvPr id="13" name="Text 11"/>
          <p:cNvSpPr/>
          <p:nvPr/>
        </p:nvSpPr>
        <p:spPr>
          <a:xfrm>
            <a:off x="2273975" y="5600581"/>
            <a:ext cx="4694158" cy="1066205"/>
          </a:xfrm>
          <a:prstGeom prst="rect">
            <a:avLst/>
          </a:prstGeom>
          <a:noFill/>
          <a:ln/>
        </p:spPr>
        <p:txBody>
          <a:bodyPr wrap="square" rtlCol="0" anchor="t"/>
          <a:lstStyle/>
          <a:p>
            <a:pPr marL="0" indent="0">
              <a:lnSpc>
                <a:spcPts val="2799"/>
              </a:lnSpc>
              <a:buNone/>
            </a:pPr>
            <a:r>
              <a:rPr lang="en-US" sz="2000" dirty="0">
                <a:solidFill>
                  <a:srgbClr val="EBECEF"/>
                </a:solidFill>
                <a:latin typeface="Arial" panose="020B0604020202020204" pitchFamily="34" charset="0"/>
                <a:ea typeface="Epilogue" pitchFamily="34" charset="-122"/>
                <a:cs typeface="Arial" panose="020B0604020202020204" pitchFamily="34" charset="0"/>
              </a:rPr>
              <a:t>Resilient learners have grit and determination to overcome obstacles and setbacks.</a:t>
            </a:r>
            <a:endParaRPr lang="en-US" sz="2000" dirty="0">
              <a:latin typeface="Arial" panose="020B0604020202020204" pitchFamily="34" charset="0"/>
              <a:cs typeface="Arial" panose="020B0604020202020204" pitchFamily="34" charset="0"/>
            </a:endParaRPr>
          </a:p>
        </p:txBody>
      </p:sp>
      <p:sp>
        <p:nvSpPr>
          <p:cNvPr id="14" name="Shape 12"/>
          <p:cNvSpPr/>
          <p:nvPr/>
        </p:nvSpPr>
        <p:spPr>
          <a:xfrm>
            <a:off x="7426285" y="4795242"/>
            <a:ext cx="5166122" cy="2107525"/>
          </a:xfrm>
          <a:prstGeom prst="roundRect">
            <a:avLst>
              <a:gd name="adj" fmla="val 4744"/>
            </a:avLst>
          </a:prstGeom>
          <a:solidFill>
            <a:srgbClr val="283157"/>
          </a:solidFill>
          <a:ln w="13811">
            <a:solidFill>
              <a:srgbClr val="303B69"/>
            </a:solidFill>
            <a:prstDash val="solid"/>
          </a:ln>
        </p:spPr>
      </p:sp>
      <p:sp>
        <p:nvSpPr>
          <p:cNvPr id="15" name="Text 13"/>
          <p:cNvSpPr/>
          <p:nvPr/>
        </p:nvSpPr>
        <p:spPr>
          <a:xfrm>
            <a:off x="7662267" y="5031224"/>
            <a:ext cx="2221944" cy="347186"/>
          </a:xfrm>
          <a:prstGeom prst="rect">
            <a:avLst/>
          </a:prstGeom>
          <a:noFill/>
          <a:ln/>
        </p:spPr>
        <p:txBody>
          <a:bodyPr wrap="none" rtlCol="0" anchor="t"/>
          <a:lstStyle/>
          <a:p>
            <a:pPr marL="0" indent="0">
              <a:lnSpc>
                <a:spcPts val="2734"/>
              </a:lnSpc>
              <a:buNone/>
            </a:pPr>
            <a:r>
              <a:rPr lang="en-US" sz="2187" dirty="0">
                <a:solidFill>
                  <a:srgbClr val="EBECEF"/>
                </a:solidFill>
                <a:latin typeface="Arial" panose="020B0604020202020204" pitchFamily="34" charset="0"/>
                <a:ea typeface="Fraunces" pitchFamily="34" charset="-122"/>
                <a:cs typeface="Arial" panose="020B0604020202020204" pitchFamily="34" charset="0"/>
              </a:rPr>
              <a:t>Self-Regulation</a:t>
            </a:r>
            <a:endParaRPr lang="en-US" sz="2187" dirty="0">
              <a:latin typeface="Arial" panose="020B0604020202020204" pitchFamily="34" charset="0"/>
              <a:cs typeface="Arial" panose="020B0604020202020204" pitchFamily="34" charset="0"/>
            </a:endParaRPr>
          </a:p>
        </p:txBody>
      </p:sp>
      <p:sp>
        <p:nvSpPr>
          <p:cNvPr id="16" name="Text 14"/>
          <p:cNvSpPr/>
          <p:nvPr/>
        </p:nvSpPr>
        <p:spPr>
          <a:xfrm>
            <a:off x="7662267" y="5600581"/>
            <a:ext cx="4694158" cy="1066205"/>
          </a:xfrm>
          <a:prstGeom prst="rect">
            <a:avLst/>
          </a:prstGeom>
          <a:noFill/>
          <a:ln/>
        </p:spPr>
        <p:txBody>
          <a:bodyPr wrap="square" rtlCol="0" anchor="t"/>
          <a:lstStyle/>
          <a:p>
            <a:pPr marL="0" indent="0">
              <a:lnSpc>
                <a:spcPts val="2799"/>
              </a:lnSpc>
              <a:buNone/>
            </a:pPr>
            <a:r>
              <a:rPr lang="en-US" sz="2000" dirty="0">
                <a:solidFill>
                  <a:srgbClr val="EBECEF"/>
                </a:solidFill>
                <a:latin typeface="Arial" panose="020B0604020202020204" pitchFamily="34" charset="0"/>
                <a:ea typeface="Epilogue" pitchFamily="34" charset="-122"/>
                <a:cs typeface="Arial" panose="020B0604020202020204" pitchFamily="34" charset="0"/>
              </a:rPr>
              <a:t>Resilient learners can regulate their emotions and behaviors during difficult situations.</a:t>
            </a:r>
            <a:endParaRPr lang="en-US" sz="2000" dirty="0">
              <a:latin typeface="Arial" panose="020B0604020202020204" pitchFamily="34" charset="0"/>
              <a:cs typeface="Arial" panose="020B0604020202020204" pitchFamily="34" charset="0"/>
            </a:endParaRPr>
          </a:p>
        </p:txBody>
      </p:sp>
      <p:pic>
        <p:nvPicPr>
          <p:cNvPr id="17"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91440" y="91440"/>
            <a:ext cx="14630400" cy="8232219"/>
          </a:xfrm>
          <a:prstGeom prst="rect">
            <a:avLst/>
          </a:prstGeom>
          <a:solidFill>
            <a:srgbClr val="080E26"/>
          </a:solidFill>
          <a:ln w="10954">
            <a:solidFill>
              <a:srgbClr val="565151"/>
            </a:solidFill>
            <a:prstDash val="solid"/>
          </a:ln>
        </p:spPr>
      </p:sp>
      <p:sp>
        <p:nvSpPr>
          <p:cNvPr id="4" name="Text 2"/>
          <p:cNvSpPr/>
          <p:nvPr/>
        </p:nvSpPr>
        <p:spPr>
          <a:xfrm>
            <a:off x="3124438" y="485180"/>
            <a:ext cx="8381405" cy="1102757"/>
          </a:xfrm>
          <a:prstGeom prst="rect">
            <a:avLst/>
          </a:prstGeom>
          <a:noFill/>
          <a:ln/>
        </p:spPr>
        <p:txBody>
          <a:bodyPr wrap="square" rtlCol="0" anchor="t"/>
          <a:lstStyle/>
          <a:p>
            <a:pPr marL="0" indent="0">
              <a:lnSpc>
                <a:spcPts val="4342"/>
              </a:lnSpc>
              <a:buNone/>
            </a:pPr>
            <a:r>
              <a:rPr lang="en-US" sz="2800" dirty="0">
                <a:solidFill>
                  <a:srgbClr val="FFFFFF"/>
                </a:solidFill>
                <a:latin typeface="Arial" panose="020B0604020202020204" pitchFamily="34" charset="0"/>
                <a:ea typeface="Fraunces" pitchFamily="34" charset="-122"/>
                <a:cs typeface="Arial" panose="020B0604020202020204" pitchFamily="34" charset="0"/>
              </a:rPr>
              <a:t>Factors That Promote Resilience in the Classroom</a:t>
            </a:r>
            <a:endParaRPr lang="en-US" sz="2800" dirty="0">
              <a:latin typeface="Arial" panose="020B0604020202020204" pitchFamily="34" charset="0"/>
              <a:cs typeface="Arial" panose="020B0604020202020204" pitchFamily="34" charset="0"/>
            </a:endParaRPr>
          </a:p>
        </p:txBody>
      </p:sp>
      <p:sp>
        <p:nvSpPr>
          <p:cNvPr id="5" name="Shape 3"/>
          <p:cNvSpPr/>
          <p:nvPr/>
        </p:nvSpPr>
        <p:spPr>
          <a:xfrm>
            <a:off x="7297460" y="1940838"/>
            <a:ext cx="35243" cy="5806202"/>
          </a:xfrm>
          <a:prstGeom prst="rect">
            <a:avLst/>
          </a:prstGeom>
          <a:solidFill>
            <a:srgbClr val="303B69"/>
          </a:solidFill>
          <a:ln/>
        </p:spPr>
      </p:sp>
      <p:sp>
        <p:nvSpPr>
          <p:cNvPr id="6" name="Shape 4"/>
          <p:cNvSpPr/>
          <p:nvPr/>
        </p:nvSpPr>
        <p:spPr>
          <a:xfrm>
            <a:off x="7513558" y="2259449"/>
            <a:ext cx="617577" cy="35243"/>
          </a:xfrm>
          <a:prstGeom prst="rect">
            <a:avLst/>
          </a:prstGeom>
          <a:solidFill>
            <a:srgbClr val="303B69"/>
          </a:solidFill>
          <a:ln/>
        </p:spPr>
      </p:sp>
      <p:sp>
        <p:nvSpPr>
          <p:cNvPr id="7" name="Shape 5"/>
          <p:cNvSpPr/>
          <p:nvPr/>
        </p:nvSpPr>
        <p:spPr>
          <a:xfrm>
            <a:off x="7116604" y="2078712"/>
            <a:ext cx="396954" cy="396954"/>
          </a:xfrm>
          <a:prstGeom prst="roundRect">
            <a:avLst>
              <a:gd name="adj" fmla="val 20003"/>
            </a:avLst>
          </a:prstGeom>
          <a:solidFill>
            <a:srgbClr val="283157"/>
          </a:solidFill>
          <a:ln w="10954">
            <a:solidFill>
              <a:srgbClr val="303B69"/>
            </a:solidFill>
            <a:prstDash val="solid"/>
          </a:ln>
        </p:spPr>
      </p:sp>
      <p:sp>
        <p:nvSpPr>
          <p:cNvPr id="8" name="Text 6"/>
          <p:cNvSpPr/>
          <p:nvPr/>
        </p:nvSpPr>
        <p:spPr>
          <a:xfrm>
            <a:off x="7254121" y="2111812"/>
            <a:ext cx="121920" cy="330756"/>
          </a:xfrm>
          <a:prstGeom prst="rect">
            <a:avLst/>
          </a:prstGeom>
          <a:noFill/>
          <a:ln/>
        </p:spPr>
        <p:txBody>
          <a:bodyPr wrap="none" rtlCol="0" anchor="t"/>
          <a:lstStyle/>
          <a:p>
            <a:pPr marL="0" indent="0" algn="ctr">
              <a:lnSpc>
                <a:spcPts val="2605"/>
              </a:lnSpc>
              <a:buNone/>
            </a:pPr>
            <a:r>
              <a:rPr lang="en-US" sz="2084" dirty="0">
                <a:solidFill>
                  <a:srgbClr val="EBECEF"/>
                </a:solidFill>
                <a:latin typeface="Fraunces" pitchFamily="34" charset="0"/>
                <a:ea typeface="Fraunces" pitchFamily="34" charset="-122"/>
                <a:cs typeface="Fraunces" pitchFamily="34" charset="-120"/>
              </a:rPr>
              <a:t>1</a:t>
            </a:r>
            <a:endParaRPr lang="en-US" sz="2084" dirty="0"/>
          </a:p>
        </p:txBody>
      </p:sp>
      <p:sp>
        <p:nvSpPr>
          <p:cNvPr id="9" name="Text 7"/>
          <p:cNvSpPr/>
          <p:nvPr/>
        </p:nvSpPr>
        <p:spPr>
          <a:xfrm>
            <a:off x="8285559" y="2117288"/>
            <a:ext cx="2324100" cy="275749"/>
          </a:xfrm>
          <a:prstGeom prst="rect">
            <a:avLst/>
          </a:prstGeom>
          <a:noFill/>
          <a:ln/>
        </p:spPr>
        <p:txBody>
          <a:bodyPr wrap="none" rtlCol="0" anchor="t"/>
          <a:lstStyle/>
          <a:p>
            <a:pPr marL="0" indent="0" algn="l">
              <a:lnSpc>
                <a:spcPts val="2171"/>
              </a:lnSpc>
              <a:buNone/>
            </a:pPr>
            <a:r>
              <a:rPr lang="en-US" sz="2000" dirty="0">
                <a:solidFill>
                  <a:srgbClr val="EBECEF"/>
                </a:solidFill>
                <a:latin typeface="Arial" panose="020B0604020202020204" pitchFamily="34" charset="0"/>
                <a:ea typeface="Fraunces" pitchFamily="34" charset="-122"/>
                <a:cs typeface="Arial" panose="020B0604020202020204" pitchFamily="34" charset="0"/>
              </a:rPr>
              <a:t>Positive Relationships</a:t>
            </a:r>
            <a:endParaRPr lang="en-US" sz="2000" dirty="0">
              <a:latin typeface="Arial" panose="020B0604020202020204" pitchFamily="34" charset="0"/>
              <a:cs typeface="Arial" panose="020B0604020202020204" pitchFamily="34" charset="0"/>
            </a:endParaRPr>
          </a:p>
        </p:txBody>
      </p:sp>
      <p:sp>
        <p:nvSpPr>
          <p:cNvPr id="10" name="Text 8"/>
          <p:cNvSpPr/>
          <p:nvPr/>
        </p:nvSpPr>
        <p:spPr>
          <a:xfrm>
            <a:off x="8285560" y="2569488"/>
            <a:ext cx="3674656" cy="1411486"/>
          </a:xfrm>
          <a:prstGeom prst="rect">
            <a:avLst/>
          </a:prstGeom>
          <a:noFill/>
          <a:ln/>
        </p:spPr>
        <p:txBody>
          <a:bodyPr wrap="square" rtlCol="0" anchor="t"/>
          <a:lstStyle/>
          <a:p>
            <a:pPr marL="0" indent="0" algn="just">
              <a:buNone/>
            </a:pPr>
            <a:r>
              <a:rPr lang="en-US" sz="2000" dirty="0">
                <a:solidFill>
                  <a:srgbClr val="EBECEF"/>
                </a:solidFill>
                <a:latin typeface="Arial" panose="020B0604020202020204" pitchFamily="34" charset="0"/>
                <a:ea typeface="Epilogue" pitchFamily="34" charset="-122"/>
                <a:cs typeface="Arial" panose="020B0604020202020204" pitchFamily="34" charset="0"/>
              </a:rPr>
              <a:t>Establishing positive relationships between students and with the teacher fosters a sense of belonging, safety, and trust, which is vital for resilience.</a:t>
            </a:r>
            <a:endParaRPr lang="en-US" sz="2000" dirty="0">
              <a:latin typeface="Arial" panose="020B0604020202020204" pitchFamily="34" charset="0"/>
              <a:cs typeface="Arial" panose="020B0604020202020204" pitchFamily="34" charset="0"/>
            </a:endParaRPr>
          </a:p>
        </p:txBody>
      </p:sp>
      <p:sp>
        <p:nvSpPr>
          <p:cNvPr id="11" name="Shape 9"/>
          <p:cNvSpPr/>
          <p:nvPr/>
        </p:nvSpPr>
        <p:spPr>
          <a:xfrm>
            <a:off x="6499027" y="3141702"/>
            <a:ext cx="617577" cy="35243"/>
          </a:xfrm>
          <a:prstGeom prst="rect">
            <a:avLst/>
          </a:prstGeom>
          <a:solidFill>
            <a:srgbClr val="303B69"/>
          </a:solidFill>
          <a:ln/>
        </p:spPr>
      </p:sp>
      <p:sp>
        <p:nvSpPr>
          <p:cNvPr id="12" name="Shape 10"/>
          <p:cNvSpPr/>
          <p:nvPr/>
        </p:nvSpPr>
        <p:spPr>
          <a:xfrm>
            <a:off x="7116604" y="2960965"/>
            <a:ext cx="396954" cy="396954"/>
          </a:xfrm>
          <a:prstGeom prst="roundRect">
            <a:avLst>
              <a:gd name="adj" fmla="val 20003"/>
            </a:avLst>
          </a:prstGeom>
          <a:solidFill>
            <a:srgbClr val="283157"/>
          </a:solidFill>
          <a:ln w="10954">
            <a:solidFill>
              <a:srgbClr val="303B69"/>
            </a:solidFill>
            <a:prstDash val="solid"/>
          </a:ln>
        </p:spPr>
      </p:sp>
      <p:sp>
        <p:nvSpPr>
          <p:cNvPr id="13" name="Text 11"/>
          <p:cNvSpPr/>
          <p:nvPr/>
        </p:nvSpPr>
        <p:spPr>
          <a:xfrm>
            <a:off x="7235071" y="2994065"/>
            <a:ext cx="160020" cy="330756"/>
          </a:xfrm>
          <a:prstGeom prst="rect">
            <a:avLst/>
          </a:prstGeom>
          <a:noFill/>
          <a:ln/>
        </p:spPr>
        <p:txBody>
          <a:bodyPr wrap="none" rtlCol="0" anchor="t"/>
          <a:lstStyle/>
          <a:p>
            <a:pPr marL="0" indent="0" algn="ctr">
              <a:lnSpc>
                <a:spcPts val="2605"/>
              </a:lnSpc>
              <a:buNone/>
            </a:pPr>
            <a:r>
              <a:rPr lang="en-US" sz="2084" dirty="0">
                <a:solidFill>
                  <a:srgbClr val="EBECEF"/>
                </a:solidFill>
                <a:latin typeface="Fraunces" pitchFamily="34" charset="0"/>
                <a:ea typeface="Fraunces" pitchFamily="34" charset="-122"/>
                <a:cs typeface="Fraunces" pitchFamily="34" charset="-120"/>
              </a:rPr>
              <a:t>2</a:t>
            </a:r>
            <a:endParaRPr lang="en-US" sz="2084" dirty="0"/>
          </a:p>
        </p:txBody>
      </p:sp>
      <p:sp>
        <p:nvSpPr>
          <p:cNvPr id="14" name="Text 12"/>
          <p:cNvSpPr/>
          <p:nvPr/>
        </p:nvSpPr>
        <p:spPr>
          <a:xfrm>
            <a:off x="2920086" y="2965013"/>
            <a:ext cx="3002030" cy="441008"/>
          </a:xfrm>
          <a:prstGeom prst="rect">
            <a:avLst/>
          </a:prstGeom>
          <a:noFill/>
          <a:ln/>
        </p:spPr>
        <p:txBody>
          <a:bodyPr wrap="none" rtlCol="0" anchor="t"/>
          <a:lstStyle/>
          <a:p>
            <a:pPr marL="0" indent="0" algn="r">
              <a:lnSpc>
                <a:spcPts val="2171"/>
              </a:lnSpc>
              <a:buNone/>
            </a:pPr>
            <a:r>
              <a:rPr lang="en-US" sz="2000" dirty="0">
                <a:solidFill>
                  <a:srgbClr val="EBECEF"/>
                </a:solidFill>
                <a:latin typeface="Arial" panose="020B0604020202020204" pitchFamily="34" charset="0"/>
                <a:ea typeface="Fraunces" pitchFamily="34" charset="-122"/>
                <a:cs typeface="Arial" panose="020B0604020202020204" pitchFamily="34" charset="0"/>
              </a:rPr>
              <a:t>Culture of Inclusivity</a:t>
            </a:r>
            <a:endParaRPr lang="en-US" sz="2000" dirty="0">
              <a:latin typeface="Arial" panose="020B0604020202020204" pitchFamily="34" charset="0"/>
              <a:cs typeface="Arial" panose="020B0604020202020204" pitchFamily="34" charset="0"/>
            </a:endParaRPr>
          </a:p>
        </p:txBody>
      </p:sp>
      <p:sp>
        <p:nvSpPr>
          <p:cNvPr id="15" name="Text 13"/>
          <p:cNvSpPr/>
          <p:nvPr/>
        </p:nvSpPr>
        <p:spPr>
          <a:xfrm>
            <a:off x="2423490" y="3451741"/>
            <a:ext cx="3921112" cy="1411486"/>
          </a:xfrm>
          <a:prstGeom prst="rect">
            <a:avLst/>
          </a:prstGeom>
          <a:noFill/>
          <a:ln/>
        </p:spPr>
        <p:txBody>
          <a:bodyPr wrap="square" rtlCol="0" anchor="t"/>
          <a:lstStyle/>
          <a:p>
            <a:pPr marL="0" indent="0" algn="just">
              <a:lnSpc>
                <a:spcPts val="2223"/>
              </a:lnSpc>
              <a:buNone/>
            </a:pPr>
            <a:r>
              <a:rPr lang="en-US" sz="2000" dirty="0">
                <a:solidFill>
                  <a:srgbClr val="EBECEF"/>
                </a:solidFill>
                <a:latin typeface="Arial" panose="020B0604020202020204" pitchFamily="34" charset="0"/>
                <a:ea typeface="Epilogue" pitchFamily="34" charset="-122"/>
                <a:cs typeface="Arial" panose="020B0604020202020204" pitchFamily="34" charset="0"/>
              </a:rPr>
              <a:t>Cultivating a culture of inclusivity promotes a sense of belonging, respect, and acceptance for students of different backgrounds and abilities.</a:t>
            </a:r>
            <a:endParaRPr lang="en-US" sz="2000" dirty="0">
              <a:latin typeface="Arial" panose="020B0604020202020204" pitchFamily="34" charset="0"/>
              <a:cs typeface="Arial" panose="020B0604020202020204" pitchFamily="34" charset="0"/>
            </a:endParaRPr>
          </a:p>
        </p:txBody>
      </p:sp>
      <p:sp>
        <p:nvSpPr>
          <p:cNvPr id="16" name="Shape 14"/>
          <p:cNvSpPr/>
          <p:nvPr/>
        </p:nvSpPr>
        <p:spPr>
          <a:xfrm>
            <a:off x="7513558" y="4652486"/>
            <a:ext cx="617577" cy="35243"/>
          </a:xfrm>
          <a:prstGeom prst="rect">
            <a:avLst/>
          </a:prstGeom>
          <a:solidFill>
            <a:srgbClr val="303B69"/>
          </a:solidFill>
          <a:ln/>
        </p:spPr>
      </p:sp>
      <p:sp>
        <p:nvSpPr>
          <p:cNvPr id="17" name="Shape 15"/>
          <p:cNvSpPr/>
          <p:nvPr/>
        </p:nvSpPr>
        <p:spPr>
          <a:xfrm>
            <a:off x="7116604" y="4471749"/>
            <a:ext cx="396954" cy="396954"/>
          </a:xfrm>
          <a:prstGeom prst="roundRect">
            <a:avLst>
              <a:gd name="adj" fmla="val 20003"/>
            </a:avLst>
          </a:prstGeom>
          <a:solidFill>
            <a:srgbClr val="283157"/>
          </a:solidFill>
          <a:ln w="10954">
            <a:solidFill>
              <a:srgbClr val="303B69"/>
            </a:solidFill>
            <a:prstDash val="solid"/>
          </a:ln>
        </p:spPr>
      </p:sp>
      <p:sp>
        <p:nvSpPr>
          <p:cNvPr id="18" name="Text 16"/>
          <p:cNvSpPr/>
          <p:nvPr/>
        </p:nvSpPr>
        <p:spPr>
          <a:xfrm>
            <a:off x="7242691" y="4504849"/>
            <a:ext cx="144780" cy="330756"/>
          </a:xfrm>
          <a:prstGeom prst="rect">
            <a:avLst/>
          </a:prstGeom>
          <a:noFill/>
          <a:ln/>
        </p:spPr>
        <p:txBody>
          <a:bodyPr wrap="none" rtlCol="0" anchor="t"/>
          <a:lstStyle/>
          <a:p>
            <a:pPr marL="0" indent="0" algn="ctr">
              <a:lnSpc>
                <a:spcPts val="2605"/>
              </a:lnSpc>
              <a:buNone/>
            </a:pPr>
            <a:r>
              <a:rPr lang="en-US" sz="2084" dirty="0">
                <a:solidFill>
                  <a:srgbClr val="EBECEF"/>
                </a:solidFill>
                <a:latin typeface="Fraunces" pitchFamily="34" charset="0"/>
                <a:ea typeface="Fraunces" pitchFamily="34" charset="-122"/>
                <a:cs typeface="Fraunces" pitchFamily="34" charset="-120"/>
              </a:rPr>
              <a:t>3</a:t>
            </a:r>
            <a:endParaRPr lang="en-US" sz="2084" dirty="0"/>
          </a:p>
        </p:txBody>
      </p:sp>
      <p:sp>
        <p:nvSpPr>
          <p:cNvPr id="19" name="Text 17"/>
          <p:cNvSpPr/>
          <p:nvPr/>
        </p:nvSpPr>
        <p:spPr>
          <a:xfrm>
            <a:off x="8285559" y="4510326"/>
            <a:ext cx="3921351" cy="551498"/>
          </a:xfrm>
          <a:prstGeom prst="rect">
            <a:avLst/>
          </a:prstGeom>
          <a:noFill/>
          <a:ln/>
        </p:spPr>
        <p:txBody>
          <a:bodyPr wrap="square" rtlCol="0" anchor="t"/>
          <a:lstStyle/>
          <a:p>
            <a:pPr marL="0" indent="0" algn="l">
              <a:lnSpc>
                <a:spcPts val="2171"/>
              </a:lnSpc>
              <a:buNone/>
            </a:pPr>
            <a:r>
              <a:rPr lang="en-US" sz="2000" dirty="0">
                <a:solidFill>
                  <a:srgbClr val="EBECEF"/>
                </a:solidFill>
                <a:latin typeface="Arial" panose="020B0604020202020204" pitchFamily="34" charset="0"/>
                <a:ea typeface="Fraunces" pitchFamily="34" charset="-122"/>
                <a:cs typeface="Arial" panose="020B0604020202020204" pitchFamily="34" charset="0"/>
              </a:rPr>
              <a:t>Engaging learning environment</a:t>
            </a:r>
            <a:endParaRPr lang="en-US" sz="2000" dirty="0">
              <a:latin typeface="Arial" panose="020B0604020202020204" pitchFamily="34" charset="0"/>
              <a:cs typeface="Arial" panose="020B0604020202020204" pitchFamily="34" charset="0"/>
            </a:endParaRPr>
          </a:p>
        </p:txBody>
      </p:sp>
      <p:sp>
        <p:nvSpPr>
          <p:cNvPr id="20" name="Text 18"/>
          <p:cNvSpPr/>
          <p:nvPr/>
        </p:nvSpPr>
        <p:spPr>
          <a:xfrm>
            <a:off x="8285559" y="5238274"/>
            <a:ext cx="3921351" cy="1129189"/>
          </a:xfrm>
          <a:prstGeom prst="rect">
            <a:avLst/>
          </a:prstGeom>
          <a:noFill/>
          <a:ln/>
        </p:spPr>
        <p:txBody>
          <a:bodyPr wrap="square" rtlCol="0" anchor="t"/>
          <a:lstStyle/>
          <a:p>
            <a:pPr marL="0" indent="0" algn="l">
              <a:lnSpc>
                <a:spcPts val="2223"/>
              </a:lnSpc>
              <a:buNone/>
            </a:pPr>
            <a:r>
              <a:rPr lang="en-US" sz="2000" dirty="0">
                <a:solidFill>
                  <a:srgbClr val="EBECEF"/>
                </a:solidFill>
                <a:latin typeface="Arial" panose="020B0604020202020204" pitchFamily="34" charset="0"/>
                <a:ea typeface="Epilogue" pitchFamily="34" charset="-122"/>
                <a:cs typeface="Arial" panose="020B0604020202020204" pitchFamily="34" charset="0"/>
              </a:rPr>
              <a:t>Creating a positive, stimulating, and challenging learning environment sparks learners' interest and helps them stay motivated and engaged</a:t>
            </a:r>
            <a:r>
              <a:rPr lang="en-US" sz="1389" dirty="0">
                <a:solidFill>
                  <a:srgbClr val="EBECEF"/>
                </a:solidFill>
                <a:latin typeface="Epilogue" pitchFamily="34" charset="0"/>
                <a:ea typeface="Epilogue" pitchFamily="34" charset="-122"/>
                <a:cs typeface="Epilogue" pitchFamily="34" charset="-120"/>
              </a:rPr>
              <a:t>.</a:t>
            </a:r>
            <a:endParaRPr lang="en-US" sz="1389" dirty="0"/>
          </a:p>
        </p:txBody>
      </p:sp>
      <p:sp>
        <p:nvSpPr>
          <p:cNvPr id="21" name="Shape 19"/>
          <p:cNvSpPr/>
          <p:nvPr/>
        </p:nvSpPr>
        <p:spPr>
          <a:xfrm>
            <a:off x="6499027" y="5849064"/>
            <a:ext cx="617577" cy="35243"/>
          </a:xfrm>
          <a:prstGeom prst="rect">
            <a:avLst/>
          </a:prstGeom>
          <a:solidFill>
            <a:srgbClr val="303B69"/>
          </a:solidFill>
          <a:ln/>
        </p:spPr>
      </p:sp>
      <p:sp>
        <p:nvSpPr>
          <p:cNvPr id="22" name="Shape 20"/>
          <p:cNvSpPr/>
          <p:nvPr/>
        </p:nvSpPr>
        <p:spPr>
          <a:xfrm>
            <a:off x="7116604" y="5668327"/>
            <a:ext cx="396954" cy="396954"/>
          </a:xfrm>
          <a:prstGeom prst="roundRect">
            <a:avLst>
              <a:gd name="adj" fmla="val 20003"/>
            </a:avLst>
          </a:prstGeom>
          <a:solidFill>
            <a:srgbClr val="283157"/>
          </a:solidFill>
          <a:ln w="10954">
            <a:solidFill>
              <a:srgbClr val="303B69"/>
            </a:solidFill>
            <a:prstDash val="solid"/>
          </a:ln>
        </p:spPr>
      </p:sp>
      <p:sp>
        <p:nvSpPr>
          <p:cNvPr id="23" name="Text 21"/>
          <p:cNvSpPr/>
          <p:nvPr/>
        </p:nvSpPr>
        <p:spPr>
          <a:xfrm>
            <a:off x="7235071" y="5701427"/>
            <a:ext cx="160020" cy="330756"/>
          </a:xfrm>
          <a:prstGeom prst="rect">
            <a:avLst/>
          </a:prstGeom>
          <a:noFill/>
          <a:ln/>
        </p:spPr>
        <p:txBody>
          <a:bodyPr wrap="none" rtlCol="0" anchor="t"/>
          <a:lstStyle/>
          <a:p>
            <a:pPr marL="0" indent="0" algn="ctr">
              <a:lnSpc>
                <a:spcPts val="2605"/>
              </a:lnSpc>
              <a:buNone/>
            </a:pPr>
            <a:r>
              <a:rPr lang="en-US" sz="2084" dirty="0">
                <a:solidFill>
                  <a:srgbClr val="EBECEF"/>
                </a:solidFill>
                <a:latin typeface="Fraunces" pitchFamily="34" charset="0"/>
                <a:ea typeface="Fraunces" pitchFamily="34" charset="-122"/>
                <a:cs typeface="Fraunces" pitchFamily="34" charset="-120"/>
              </a:rPr>
              <a:t>4</a:t>
            </a:r>
            <a:endParaRPr lang="en-US" sz="2084" dirty="0"/>
          </a:p>
        </p:txBody>
      </p:sp>
      <p:sp>
        <p:nvSpPr>
          <p:cNvPr id="24" name="Text 22"/>
          <p:cNvSpPr/>
          <p:nvPr/>
        </p:nvSpPr>
        <p:spPr>
          <a:xfrm>
            <a:off x="3093976" y="5706904"/>
            <a:ext cx="3025140" cy="275749"/>
          </a:xfrm>
          <a:prstGeom prst="rect">
            <a:avLst/>
          </a:prstGeom>
          <a:noFill/>
          <a:ln/>
        </p:spPr>
        <p:txBody>
          <a:bodyPr wrap="none" rtlCol="0" anchor="t"/>
          <a:lstStyle/>
          <a:p>
            <a:pPr marL="0" indent="0" algn="r">
              <a:lnSpc>
                <a:spcPts val="2171"/>
              </a:lnSpc>
              <a:buNone/>
            </a:pPr>
            <a:r>
              <a:rPr lang="en-US" sz="2000" dirty="0">
                <a:solidFill>
                  <a:srgbClr val="EBECEF"/>
                </a:solidFill>
                <a:latin typeface="Arial" panose="020B0604020202020204" pitchFamily="34" charset="0"/>
                <a:ea typeface="Fraunces" pitchFamily="34" charset="-122"/>
                <a:cs typeface="Arial" panose="020B0604020202020204" pitchFamily="34" charset="0"/>
              </a:rPr>
              <a:t>Effective Teaching Strategies</a:t>
            </a:r>
            <a:endParaRPr lang="en-US" sz="2000" dirty="0">
              <a:latin typeface="Arial" panose="020B0604020202020204" pitchFamily="34" charset="0"/>
              <a:cs typeface="Arial" panose="020B0604020202020204" pitchFamily="34" charset="0"/>
            </a:endParaRPr>
          </a:p>
        </p:txBody>
      </p:sp>
      <p:sp>
        <p:nvSpPr>
          <p:cNvPr id="25" name="Text 23"/>
          <p:cNvSpPr/>
          <p:nvPr/>
        </p:nvSpPr>
        <p:spPr>
          <a:xfrm>
            <a:off x="2529219" y="6159103"/>
            <a:ext cx="3815383" cy="1411486"/>
          </a:xfrm>
          <a:prstGeom prst="rect">
            <a:avLst/>
          </a:prstGeom>
          <a:noFill/>
          <a:ln/>
        </p:spPr>
        <p:txBody>
          <a:bodyPr wrap="square" rtlCol="0" anchor="t"/>
          <a:lstStyle/>
          <a:p>
            <a:pPr marL="0" indent="0" algn="just">
              <a:buNone/>
            </a:pPr>
            <a:r>
              <a:rPr lang="en-US" sz="2000" dirty="0">
                <a:solidFill>
                  <a:srgbClr val="EBECEF"/>
                </a:solidFill>
                <a:latin typeface="Arial" panose="020B0604020202020204" pitchFamily="34" charset="0"/>
                <a:ea typeface="Epilogue" pitchFamily="34" charset="-122"/>
                <a:cs typeface="Arial" panose="020B0604020202020204" pitchFamily="34" charset="0"/>
              </a:rPr>
              <a:t>Using effective teaching strategies that promote questioning, curiosity, and critical thinking promote learners' self-confidence and resilience</a:t>
            </a:r>
            <a:r>
              <a:rPr lang="en-US" sz="1389" dirty="0">
                <a:solidFill>
                  <a:srgbClr val="EBECEF"/>
                </a:solidFill>
                <a:latin typeface="Epilogue" pitchFamily="34" charset="0"/>
                <a:ea typeface="Epilogue" pitchFamily="34" charset="-122"/>
                <a:cs typeface="Epilogue" pitchFamily="34" charset="-120"/>
              </a:rPr>
              <a:t>.</a:t>
            </a:r>
            <a:endParaRPr lang="en-US" sz="1389" dirty="0"/>
          </a:p>
        </p:txBody>
      </p:sp>
    </p:spTree>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10206157"/>
          </a:xfrm>
          <a:prstGeom prst="rect">
            <a:avLst/>
          </a:prstGeom>
          <a:solidFill>
            <a:srgbClr val="080E26"/>
          </a:solidFill>
          <a:ln w="9644">
            <a:solidFill>
              <a:srgbClr val="565151"/>
            </a:solidFill>
            <a:prstDash val="solid"/>
          </a:ln>
        </p:spPr>
      </p:sp>
      <p:sp>
        <p:nvSpPr>
          <p:cNvPr id="4" name="Text 2"/>
          <p:cNvSpPr/>
          <p:nvPr/>
        </p:nvSpPr>
        <p:spPr>
          <a:xfrm>
            <a:off x="3621167" y="184666"/>
            <a:ext cx="7388066" cy="972026"/>
          </a:xfrm>
          <a:prstGeom prst="rect">
            <a:avLst/>
          </a:prstGeom>
          <a:noFill/>
          <a:ln/>
        </p:spPr>
        <p:txBody>
          <a:bodyPr wrap="square" rtlCol="0" anchor="t"/>
          <a:lstStyle/>
          <a:p>
            <a:pPr marL="0" indent="0">
              <a:lnSpc>
                <a:spcPts val="3827"/>
              </a:lnSpc>
              <a:buNone/>
            </a:pPr>
            <a:r>
              <a:rPr lang="en-US" sz="3062" dirty="0">
                <a:solidFill>
                  <a:srgbClr val="FFFFFF"/>
                </a:solidFill>
                <a:latin typeface="Fraunces" pitchFamily="34" charset="0"/>
                <a:ea typeface="Fraunces" pitchFamily="34" charset="-122"/>
                <a:cs typeface="Fraunces" pitchFamily="34" charset="-120"/>
              </a:rPr>
              <a:t>Applying the Principles of Resilience in the Classroom</a:t>
            </a:r>
            <a:endParaRPr lang="en-US" sz="3062" dirty="0"/>
          </a:p>
        </p:txBody>
      </p:sp>
      <p:pic>
        <p:nvPicPr>
          <p:cNvPr id="5" name="Image 0" descr="preencoded.png"/>
          <p:cNvPicPr>
            <a:picLocks noChangeAspect="1"/>
          </p:cNvPicPr>
          <p:nvPr/>
        </p:nvPicPr>
        <p:blipFill>
          <a:blip r:embed="rId3"/>
          <a:stretch>
            <a:fillRect/>
          </a:stretch>
        </p:blipFill>
        <p:spPr>
          <a:xfrm>
            <a:off x="3621167" y="1324451"/>
            <a:ext cx="3577352" cy="2210872"/>
          </a:xfrm>
          <a:prstGeom prst="rect">
            <a:avLst/>
          </a:prstGeom>
        </p:spPr>
      </p:pic>
      <p:sp>
        <p:nvSpPr>
          <p:cNvPr id="6" name="Text 3"/>
          <p:cNvSpPr/>
          <p:nvPr/>
        </p:nvSpPr>
        <p:spPr>
          <a:xfrm>
            <a:off x="3621167" y="3699128"/>
            <a:ext cx="3577352" cy="486013"/>
          </a:xfrm>
          <a:prstGeom prst="rect">
            <a:avLst/>
          </a:prstGeom>
          <a:noFill/>
          <a:ln/>
        </p:spPr>
        <p:txBody>
          <a:bodyPr wrap="square" rtlCol="0" anchor="t"/>
          <a:lstStyle/>
          <a:p>
            <a:pPr marL="0" indent="0" algn="l">
              <a:lnSpc>
                <a:spcPts val="1914"/>
              </a:lnSpc>
              <a:buNone/>
            </a:pPr>
            <a:r>
              <a:rPr lang="en-US" sz="1531" dirty="0">
                <a:solidFill>
                  <a:srgbClr val="FFFFFF"/>
                </a:solidFill>
                <a:latin typeface="Fraunces" pitchFamily="34" charset="0"/>
                <a:ea typeface="Fraunces" pitchFamily="34" charset="-122"/>
                <a:cs typeface="Fraunces" pitchFamily="34" charset="-120"/>
              </a:rPr>
              <a:t>Cultivate a Positive and Inclusive Classroom Culture</a:t>
            </a:r>
            <a:endParaRPr lang="en-US" sz="1531" dirty="0"/>
          </a:p>
        </p:txBody>
      </p:sp>
      <p:sp>
        <p:nvSpPr>
          <p:cNvPr id="7" name="Text 4"/>
          <p:cNvSpPr/>
          <p:nvPr/>
        </p:nvSpPr>
        <p:spPr>
          <a:xfrm>
            <a:off x="3621167" y="4314110"/>
            <a:ext cx="3577352" cy="746165"/>
          </a:xfrm>
          <a:prstGeom prst="rect">
            <a:avLst/>
          </a:prstGeom>
          <a:noFill/>
          <a:ln/>
        </p:spPr>
        <p:txBody>
          <a:bodyPr wrap="square" rtlCol="0" anchor="t"/>
          <a:lstStyle/>
          <a:p>
            <a:pPr marL="0" indent="0" algn="l">
              <a:lnSpc>
                <a:spcPts val="1960"/>
              </a:lnSpc>
              <a:buNone/>
            </a:pPr>
            <a:r>
              <a:rPr lang="en-US" sz="1225" dirty="0">
                <a:solidFill>
                  <a:srgbClr val="EBECEF"/>
                </a:solidFill>
                <a:latin typeface="Epilogue" pitchFamily="34" charset="0"/>
                <a:ea typeface="Epilogue" pitchFamily="34" charset="-122"/>
                <a:cs typeface="Epilogue" pitchFamily="34" charset="-120"/>
              </a:rPr>
              <a:t>Encourage positive habits like kindness, empathy, and collaboration to build a positive community and reduce stress.</a:t>
            </a:r>
            <a:endParaRPr lang="en-US" sz="1225" dirty="0"/>
          </a:p>
        </p:txBody>
      </p:sp>
      <p:pic>
        <p:nvPicPr>
          <p:cNvPr id="8" name="Image 1" descr="preencoded.png"/>
          <p:cNvPicPr>
            <a:picLocks noChangeAspect="1"/>
          </p:cNvPicPr>
          <p:nvPr/>
        </p:nvPicPr>
        <p:blipFill>
          <a:blip r:embed="rId4"/>
          <a:stretch>
            <a:fillRect/>
          </a:stretch>
        </p:blipFill>
        <p:spPr>
          <a:xfrm>
            <a:off x="7336988" y="1312187"/>
            <a:ext cx="3577471" cy="2210991"/>
          </a:xfrm>
          <a:prstGeom prst="rect">
            <a:avLst/>
          </a:prstGeom>
        </p:spPr>
      </p:pic>
      <p:sp>
        <p:nvSpPr>
          <p:cNvPr id="9" name="Text 5"/>
          <p:cNvSpPr/>
          <p:nvPr/>
        </p:nvSpPr>
        <p:spPr>
          <a:xfrm>
            <a:off x="7336988" y="3715107"/>
            <a:ext cx="3268980" cy="243007"/>
          </a:xfrm>
          <a:prstGeom prst="rect">
            <a:avLst/>
          </a:prstGeom>
          <a:noFill/>
          <a:ln/>
        </p:spPr>
        <p:txBody>
          <a:bodyPr wrap="none" rtlCol="0" anchor="t"/>
          <a:lstStyle/>
          <a:p>
            <a:pPr marL="0" indent="0" algn="l">
              <a:lnSpc>
                <a:spcPts val="1914"/>
              </a:lnSpc>
              <a:buNone/>
            </a:pPr>
            <a:r>
              <a:rPr lang="en-US" sz="1531" dirty="0">
                <a:solidFill>
                  <a:srgbClr val="FFFFFF"/>
                </a:solidFill>
                <a:latin typeface="Fraunces" pitchFamily="34" charset="0"/>
                <a:ea typeface="Fraunces" pitchFamily="34" charset="-122"/>
                <a:cs typeface="Fraunces" pitchFamily="34" charset="-120"/>
              </a:rPr>
              <a:t>Teach and Model a Growth Mindset</a:t>
            </a:r>
            <a:endParaRPr lang="en-US" sz="1531" dirty="0"/>
          </a:p>
        </p:txBody>
      </p:sp>
      <p:sp>
        <p:nvSpPr>
          <p:cNvPr id="10" name="Text 6"/>
          <p:cNvSpPr/>
          <p:nvPr/>
        </p:nvSpPr>
        <p:spPr>
          <a:xfrm>
            <a:off x="7431761" y="4200227"/>
            <a:ext cx="3577471" cy="746165"/>
          </a:xfrm>
          <a:prstGeom prst="rect">
            <a:avLst/>
          </a:prstGeom>
          <a:noFill/>
          <a:ln/>
        </p:spPr>
        <p:txBody>
          <a:bodyPr wrap="square" rtlCol="0" anchor="t"/>
          <a:lstStyle/>
          <a:p>
            <a:pPr marL="0" indent="0" algn="l">
              <a:lnSpc>
                <a:spcPts val="1960"/>
              </a:lnSpc>
              <a:buNone/>
            </a:pPr>
            <a:r>
              <a:rPr lang="en-US" sz="1225" dirty="0">
                <a:solidFill>
                  <a:srgbClr val="EBECEF"/>
                </a:solidFill>
                <a:latin typeface="Epilogue" pitchFamily="34" charset="0"/>
                <a:ea typeface="Epilogue" pitchFamily="34" charset="-122"/>
                <a:cs typeface="Epilogue" pitchFamily="34" charset="-120"/>
              </a:rPr>
              <a:t>Help learners develop a growth mindset where failure is seen as an opportunity for growth and learning.</a:t>
            </a:r>
            <a:endParaRPr lang="en-US" sz="1225" dirty="0"/>
          </a:p>
        </p:txBody>
      </p:sp>
      <p:sp>
        <p:nvSpPr>
          <p:cNvPr id="12" name="Text 7"/>
          <p:cNvSpPr/>
          <p:nvPr/>
        </p:nvSpPr>
        <p:spPr>
          <a:xfrm>
            <a:off x="3621167" y="7613653"/>
            <a:ext cx="3577352" cy="486013"/>
          </a:xfrm>
          <a:prstGeom prst="rect">
            <a:avLst/>
          </a:prstGeom>
          <a:noFill/>
          <a:ln/>
        </p:spPr>
        <p:txBody>
          <a:bodyPr wrap="square" rtlCol="0" anchor="t"/>
          <a:lstStyle/>
          <a:p>
            <a:pPr marL="0" indent="0" algn="l">
              <a:lnSpc>
                <a:spcPts val="1914"/>
              </a:lnSpc>
              <a:buNone/>
            </a:pPr>
            <a:endParaRPr lang="en-US" sz="1531" dirty="0"/>
          </a:p>
        </p:txBody>
      </p:sp>
      <p:sp>
        <p:nvSpPr>
          <p:cNvPr id="15" name="Text 9"/>
          <p:cNvSpPr/>
          <p:nvPr/>
        </p:nvSpPr>
        <p:spPr>
          <a:xfrm>
            <a:off x="7336988" y="7548972"/>
            <a:ext cx="3577471" cy="486013"/>
          </a:xfrm>
          <a:prstGeom prst="rect">
            <a:avLst/>
          </a:prstGeom>
          <a:noFill/>
          <a:ln/>
        </p:spPr>
        <p:txBody>
          <a:bodyPr wrap="square" rtlCol="0" anchor="t"/>
          <a:lstStyle/>
          <a:p>
            <a:pPr marL="0" indent="0" algn="l">
              <a:lnSpc>
                <a:spcPts val="1914"/>
              </a:lnSpc>
              <a:buNone/>
            </a:pPr>
            <a:endParaRPr lang="en-US" sz="1531" dirty="0"/>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w="13811">
            <a:solidFill>
              <a:srgbClr val="565151"/>
            </a:solidFill>
            <a:prstDash val="solid"/>
          </a:ln>
        </p:spPr>
      </p:sp>
      <p:sp>
        <p:nvSpPr>
          <p:cNvPr id="4" name="Text 2"/>
          <p:cNvSpPr/>
          <p:nvPr/>
        </p:nvSpPr>
        <p:spPr>
          <a:xfrm>
            <a:off x="6319599" y="2720697"/>
            <a:ext cx="7477601" cy="1388745"/>
          </a:xfrm>
          <a:prstGeom prst="rect">
            <a:avLst/>
          </a:prstGeom>
          <a:noFill/>
          <a:ln/>
        </p:spPr>
        <p:txBody>
          <a:bodyPr wrap="square" rtlCol="0" anchor="t"/>
          <a:lstStyle/>
          <a:p>
            <a:pPr marL="0" indent="0">
              <a:lnSpc>
                <a:spcPts val="5468"/>
              </a:lnSpc>
              <a:buNone/>
            </a:pPr>
            <a:r>
              <a:rPr lang="en-US" sz="4374" dirty="0">
                <a:solidFill>
                  <a:srgbClr val="FFFFFF"/>
                </a:solidFill>
                <a:latin typeface="Fraunces" pitchFamily="34" charset="0"/>
                <a:ea typeface="Fraunces" pitchFamily="34" charset="-122"/>
                <a:cs typeface="Fraunces" pitchFamily="34" charset="-120"/>
              </a:rPr>
              <a:t>Conquering Negative Effects of Risk Experiences</a:t>
            </a:r>
            <a:endParaRPr lang="en-US" sz="4374" dirty="0"/>
          </a:p>
        </p:txBody>
      </p:sp>
      <p:sp>
        <p:nvSpPr>
          <p:cNvPr id="5" name="Text 3"/>
          <p:cNvSpPr/>
          <p:nvPr/>
        </p:nvSpPr>
        <p:spPr>
          <a:xfrm>
            <a:off x="6319599" y="4442698"/>
            <a:ext cx="7477601" cy="1066205"/>
          </a:xfrm>
          <a:prstGeom prst="rect">
            <a:avLst/>
          </a:prstGeom>
          <a:noFill/>
          <a:ln/>
        </p:spPr>
        <p:txBody>
          <a:bodyPr wrap="square" rtlCol="0" anchor="t"/>
          <a:lstStyle/>
          <a:p>
            <a:pPr marL="0" indent="0">
              <a:lnSpc>
                <a:spcPts val="2799"/>
              </a:lnSpc>
              <a:buNone/>
            </a:pPr>
            <a:r>
              <a:rPr lang="en-US" sz="1750" dirty="0">
                <a:solidFill>
                  <a:srgbClr val="EBECEF"/>
                </a:solidFill>
                <a:latin typeface="Epilogue" pitchFamily="34" charset="0"/>
                <a:ea typeface="Epilogue" pitchFamily="34" charset="-122"/>
                <a:cs typeface="Epilogue" pitchFamily="34" charset="-120"/>
              </a:rPr>
              <a:t>Risk experiences such as trauma, social isolation, or other adversities can have negative effects on learning. Resilience principles can help learners thrive despite such experiences.</a:t>
            </a:r>
            <a:endParaRPr lang="en-US" sz="1750" dirty="0"/>
          </a:p>
        </p:txBody>
      </p:sp>
      <p:pic>
        <p:nvPicPr>
          <p:cNvPr id="6" name="Image 0" descr="preencoded.png"/>
          <p:cNvPicPr>
            <a:picLocks noChangeAspect="1"/>
          </p:cNvPicPr>
          <p:nvPr/>
        </p:nvPicPr>
        <p:blipFill>
          <a:blip r:embed="rId3"/>
          <a:stretch>
            <a:fillRect/>
          </a:stretch>
        </p:blipFill>
        <p:spPr>
          <a:xfrm>
            <a:off x="0" y="0"/>
            <a:ext cx="5486400" cy="8229600"/>
          </a:xfrm>
          <a:prstGeom prst="rect">
            <a:avLst/>
          </a:prstGeom>
        </p:spPr>
      </p:pic>
    </p:spTree>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33410"/>
          </a:xfrm>
          <a:prstGeom prst="rect">
            <a:avLst/>
          </a:prstGeom>
          <a:solidFill>
            <a:srgbClr val="080E26"/>
          </a:solidFill>
          <a:ln w="13454">
            <a:solidFill>
              <a:srgbClr val="565151"/>
            </a:solidFill>
            <a:prstDash val="solid"/>
          </a:ln>
        </p:spPr>
      </p:sp>
      <p:sp>
        <p:nvSpPr>
          <p:cNvPr id="4" name="Text 2"/>
          <p:cNvSpPr/>
          <p:nvPr/>
        </p:nvSpPr>
        <p:spPr>
          <a:xfrm>
            <a:off x="2180630" y="594479"/>
            <a:ext cx="10269141" cy="1351359"/>
          </a:xfrm>
          <a:prstGeom prst="rect">
            <a:avLst/>
          </a:prstGeom>
          <a:noFill/>
          <a:ln/>
        </p:spPr>
        <p:txBody>
          <a:bodyPr wrap="square" rtlCol="0" anchor="t"/>
          <a:lstStyle/>
          <a:p>
            <a:pPr marL="0" indent="0">
              <a:lnSpc>
                <a:spcPts val="5320"/>
              </a:lnSpc>
              <a:buNone/>
            </a:pPr>
            <a:r>
              <a:rPr lang="en-US" sz="4256" dirty="0">
                <a:solidFill>
                  <a:srgbClr val="FFFFFF"/>
                </a:solidFill>
                <a:latin typeface="Fraunces" pitchFamily="34" charset="0"/>
                <a:ea typeface="Fraunces" pitchFamily="34" charset="-122"/>
                <a:cs typeface="Fraunces" pitchFamily="34" charset="-120"/>
              </a:rPr>
              <a:t>Strategies to Foster Resilience Among Learners</a:t>
            </a:r>
            <a:endParaRPr lang="en-US" sz="4256" dirty="0"/>
          </a:p>
        </p:txBody>
      </p:sp>
      <p:sp>
        <p:nvSpPr>
          <p:cNvPr id="5" name="Shape 3"/>
          <p:cNvSpPr/>
          <p:nvPr/>
        </p:nvSpPr>
        <p:spPr>
          <a:xfrm>
            <a:off x="2180630" y="2546985"/>
            <a:ext cx="486370" cy="486370"/>
          </a:xfrm>
          <a:prstGeom prst="roundRect">
            <a:avLst>
              <a:gd name="adj" fmla="val 20003"/>
            </a:avLst>
          </a:prstGeom>
          <a:solidFill>
            <a:srgbClr val="283157"/>
          </a:solidFill>
          <a:ln w="13454">
            <a:solidFill>
              <a:srgbClr val="303B69"/>
            </a:solidFill>
            <a:prstDash val="solid"/>
          </a:ln>
        </p:spPr>
      </p:sp>
      <p:sp>
        <p:nvSpPr>
          <p:cNvPr id="6" name="Text 4"/>
          <p:cNvSpPr/>
          <p:nvPr/>
        </p:nvSpPr>
        <p:spPr>
          <a:xfrm>
            <a:off x="2347555" y="2587466"/>
            <a:ext cx="152400" cy="405408"/>
          </a:xfrm>
          <a:prstGeom prst="rect">
            <a:avLst/>
          </a:prstGeom>
          <a:noFill/>
          <a:ln/>
        </p:spPr>
        <p:txBody>
          <a:bodyPr wrap="none" rtlCol="0" anchor="t"/>
          <a:lstStyle/>
          <a:p>
            <a:pPr marL="0" indent="0" algn="ctr">
              <a:lnSpc>
                <a:spcPts val="3192"/>
              </a:lnSpc>
              <a:buNone/>
            </a:pPr>
            <a:r>
              <a:rPr lang="en-US" sz="2553" dirty="0">
                <a:solidFill>
                  <a:srgbClr val="EBECEF"/>
                </a:solidFill>
                <a:latin typeface="Fraunces" pitchFamily="34" charset="0"/>
                <a:ea typeface="Fraunces" pitchFamily="34" charset="-122"/>
                <a:cs typeface="Fraunces" pitchFamily="34" charset="-120"/>
              </a:rPr>
              <a:t>1</a:t>
            </a:r>
            <a:endParaRPr lang="en-US" sz="2553" dirty="0"/>
          </a:p>
        </p:txBody>
      </p:sp>
      <p:sp>
        <p:nvSpPr>
          <p:cNvPr id="7" name="Text 5"/>
          <p:cNvSpPr/>
          <p:nvPr/>
        </p:nvSpPr>
        <p:spPr>
          <a:xfrm>
            <a:off x="2883098" y="2621280"/>
            <a:ext cx="3200400" cy="337780"/>
          </a:xfrm>
          <a:prstGeom prst="rect">
            <a:avLst/>
          </a:prstGeom>
          <a:noFill/>
          <a:ln/>
        </p:spPr>
        <p:txBody>
          <a:bodyPr wrap="none" rtlCol="0" anchor="t"/>
          <a:lstStyle/>
          <a:p>
            <a:pPr marL="0" indent="0">
              <a:lnSpc>
                <a:spcPts val="2660"/>
              </a:lnSpc>
              <a:buNone/>
            </a:pPr>
            <a:r>
              <a:rPr lang="en-US" sz="2128" dirty="0">
                <a:solidFill>
                  <a:srgbClr val="EBECEF"/>
                </a:solidFill>
                <a:latin typeface="Fraunces" pitchFamily="34" charset="0"/>
                <a:ea typeface="Fraunces" pitchFamily="34" charset="-122"/>
                <a:cs typeface="Fraunces" pitchFamily="34" charset="-120"/>
              </a:rPr>
              <a:t>Promote Self-Regulation</a:t>
            </a:r>
            <a:endParaRPr lang="en-US" sz="2128" dirty="0"/>
          </a:p>
        </p:txBody>
      </p:sp>
      <p:sp>
        <p:nvSpPr>
          <p:cNvPr id="8" name="Text 6"/>
          <p:cNvSpPr/>
          <p:nvPr/>
        </p:nvSpPr>
        <p:spPr>
          <a:xfrm>
            <a:off x="2883098" y="3175159"/>
            <a:ext cx="4324112" cy="1383506"/>
          </a:xfrm>
          <a:prstGeom prst="rect">
            <a:avLst/>
          </a:prstGeom>
          <a:noFill/>
          <a:ln/>
        </p:spPr>
        <p:txBody>
          <a:bodyPr wrap="square" rtlCol="0" anchor="t"/>
          <a:lstStyle/>
          <a:p>
            <a:pPr marL="0" indent="0">
              <a:lnSpc>
                <a:spcPts val="2724"/>
              </a:lnSpc>
              <a:buNone/>
            </a:pPr>
            <a:r>
              <a:rPr lang="en-US" sz="1702" dirty="0">
                <a:solidFill>
                  <a:srgbClr val="EBECEF"/>
                </a:solidFill>
                <a:latin typeface="Epilogue" pitchFamily="34" charset="0"/>
                <a:ea typeface="Epilogue" pitchFamily="34" charset="-122"/>
                <a:cs typeface="Epilogue" pitchFamily="34" charset="-120"/>
              </a:rPr>
              <a:t>Teach learners self-regulation skills like self-awareness, self-control, and self-motivation to help them manage their emotions and behaviors.</a:t>
            </a:r>
            <a:endParaRPr lang="en-US" sz="1702" dirty="0"/>
          </a:p>
        </p:txBody>
      </p:sp>
      <p:sp>
        <p:nvSpPr>
          <p:cNvPr id="9" name="Shape 7"/>
          <p:cNvSpPr/>
          <p:nvPr/>
        </p:nvSpPr>
        <p:spPr>
          <a:xfrm>
            <a:off x="7423309" y="2546985"/>
            <a:ext cx="486370" cy="486370"/>
          </a:xfrm>
          <a:prstGeom prst="roundRect">
            <a:avLst>
              <a:gd name="adj" fmla="val 20003"/>
            </a:avLst>
          </a:prstGeom>
          <a:solidFill>
            <a:srgbClr val="283157"/>
          </a:solidFill>
          <a:ln w="13454">
            <a:solidFill>
              <a:srgbClr val="303B69"/>
            </a:solidFill>
            <a:prstDash val="solid"/>
          </a:ln>
        </p:spPr>
      </p:sp>
      <p:sp>
        <p:nvSpPr>
          <p:cNvPr id="10" name="Text 8"/>
          <p:cNvSpPr/>
          <p:nvPr/>
        </p:nvSpPr>
        <p:spPr>
          <a:xfrm>
            <a:off x="7567374" y="2587466"/>
            <a:ext cx="198120" cy="405408"/>
          </a:xfrm>
          <a:prstGeom prst="rect">
            <a:avLst/>
          </a:prstGeom>
          <a:noFill/>
          <a:ln/>
        </p:spPr>
        <p:txBody>
          <a:bodyPr wrap="none" rtlCol="0" anchor="t"/>
          <a:lstStyle/>
          <a:p>
            <a:pPr marL="0" indent="0" algn="ctr">
              <a:lnSpc>
                <a:spcPts val="3192"/>
              </a:lnSpc>
              <a:buNone/>
            </a:pPr>
            <a:r>
              <a:rPr lang="en-US" sz="2553" dirty="0">
                <a:solidFill>
                  <a:srgbClr val="EBECEF"/>
                </a:solidFill>
                <a:latin typeface="Fraunces" pitchFamily="34" charset="0"/>
                <a:ea typeface="Fraunces" pitchFamily="34" charset="-122"/>
                <a:cs typeface="Fraunces" pitchFamily="34" charset="-120"/>
              </a:rPr>
              <a:t>2</a:t>
            </a:r>
            <a:endParaRPr lang="en-US" sz="2553" dirty="0"/>
          </a:p>
        </p:txBody>
      </p:sp>
      <p:sp>
        <p:nvSpPr>
          <p:cNvPr id="11" name="Text 9"/>
          <p:cNvSpPr/>
          <p:nvPr/>
        </p:nvSpPr>
        <p:spPr>
          <a:xfrm>
            <a:off x="8125778" y="2621280"/>
            <a:ext cx="3322320" cy="337780"/>
          </a:xfrm>
          <a:prstGeom prst="rect">
            <a:avLst/>
          </a:prstGeom>
          <a:noFill/>
          <a:ln/>
        </p:spPr>
        <p:txBody>
          <a:bodyPr wrap="none" rtlCol="0" anchor="t"/>
          <a:lstStyle/>
          <a:p>
            <a:pPr marL="0" indent="0">
              <a:lnSpc>
                <a:spcPts val="2660"/>
              </a:lnSpc>
              <a:buNone/>
            </a:pPr>
            <a:r>
              <a:rPr lang="en-US" sz="2128" dirty="0">
                <a:solidFill>
                  <a:srgbClr val="EBECEF"/>
                </a:solidFill>
                <a:latin typeface="Fraunces" pitchFamily="34" charset="0"/>
                <a:ea typeface="Fraunces" pitchFamily="34" charset="-122"/>
                <a:cs typeface="Fraunces" pitchFamily="34" charset="-120"/>
              </a:rPr>
              <a:t>Encourage Social Support</a:t>
            </a:r>
            <a:endParaRPr lang="en-US" sz="2128" dirty="0"/>
          </a:p>
        </p:txBody>
      </p:sp>
      <p:sp>
        <p:nvSpPr>
          <p:cNvPr id="12" name="Text 10"/>
          <p:cNvSpPr/>
          <p:nvPr/>
        </p:nvSpPr>
        <p:spPr>
          <a:xfrm>
            <a:off x="8125778" y="3175159"/>
            <a:ext cx="4324112" cy="1383506"/>
          </a:xfrm>
          <a:prstGeom prst="rect">
            <a:avLst/>
          </a:prstGeom>
          <a:noFill/>
          <a:ln/>
        </p:spPr>
        <p:txBody>
          <a:bodyPr wrap="square" rtlCol="0" anchor="t"/>
          <a:lstStyle/>
          <a:p>
            <a:pPr marL="0" indent="0">
              <a:lnSpc>
                <a:spcPts val="2724"/>
              </a:lnSpc>
              <a:buNone/>
            </a:pPr>
            <a:r>
              <a:rPr lang="en-US" sz="1702" dirty="0">
                <a:solidFill>
                  <a:srgbClr val="EBECEF"/>
                </a:solidFill>
                <a:latin typeface="Epilogue" pitchFamily="34" charset="0"/>
                <a:ea typeface="Epilogue" pitchFamily="34" charset="-122"/>
                <a:cs typeface="Epilogue" pitchFamily="34" charset="-120"/>
              </a:rPr>
              <a:t>Provide learners with social support like counseling, mentoring, peer support, or parent involvement to help them cope with risk experiences.</a:t>
            </a:r>
            <a:endParaRPr lang="en-US" sz="1702" dirty="0"/>
          </a:p>
        </p:txBody>
      </p:sp>
      <p:sp>
        <p:nvSpPr>
          <p:cNvPr id="13" name="Shape 11"/>
          <p:cNvSpPr/>
          <p:nvPr/>
        </p:nvSpPr>
        <p:spPr>
          <a:xfrm>
            <a:off x="2180630" y="4943594"/>
            <a:ext cx="486370" cy="486370"/>
          </a:xfrm>
          <a:prstGeom prst="roundRect">
            <a:avLst>
              <a:gd name="adj" fmla="val 20003"/>
            </a:avLst>
          </a:prstGeom>
          <a:solidFill>
            <a:srgbClr val="283157"/>
          </a:solidFill>
          <a:ln w="13454">
            <a:solidFill>
              <a:srgbClr val="303B69"/>
            </a:solidFill>
            <a:prstDash val="solid"/>
          </a:ln>
        </p:spPr>
      </p:sp>
      <p:sp>
        <p:nvSpPr>
          <p:cNvPr id="14" name="Text 12"/>
          <p:cNvSpPr/>
          <p:nvPr/>
        </p:nvSpPr>
        <p:spPr>
          <a:xfrm>
            <a:off x="2336125" y="4984075"/>
            <a:ext cx="175260" cy="405408"/>
          </a:xfrm>
          <a:prstGeom prst="rect">
            <a:avLst/>
          </a:prstGeom>
          <a:noFill/>
          <a:ln/>
        </p:spPr>
        <p:txBody>
          <a:bodyPr wrap="none" rtlCol="0" anchor="t"/>
          <a:lstStyle/>
          <a:p>
            <a:pPr marL="0" indent="0" algn="ctr">
              <a:lnSpc>
                <a:spcPts val="3192"/>
              </a:lnSpc>
              <a:buNone/>
            </a:pPr>
            <a:r>
              <a:rPr lang="en-US" sz="2553" dirty="0">
                <a:solidFill>
                  <a:srgbClr val="EBECEF"/>
                </a:solidFill>
                <a:latin typeface="Fraunces" pitchFamily="34" charset="0"/>
                <a:ea typeface="Fraunces" pitchFamily="34" charset="-122"/>
                <a:cs typeface="Fraunces" pitchFamily="34" charset="-120"/>
              </a:rPr>
              <a:t>3</a:t>
            </a:r>
            <a:endParaRPr lang="en-US" sz="2553" dirty="0"/>
          </a:p>
        </p:txBody>
      </p:sp>
      <p:sp>
        <p:nvSpPr>
          <p:cNvPr id="15" name="Text 13"/>
          <p:cNvSpPr/>
          <p:nvPr/>
        </p:nvSpPr>
        <p:spPr>
          <a:xfrm>
            <a:off x="2883098" y="5017889"/>
            <a:ext cx="4324112" cy="675561"/>
          </a:xfrm>
          <a:prstGeom prst="rect">
            <a:avLst/>
          </a:prstGeom>
          <a:noFill/>
          <a:ln/>
        </p:spPr>
        <p:txBody>
          <a:bodyPr wrap="square" rtlCol="0" anchor="t"/>
          <a:lstStyle/>
          <a:p>
            <a:pPr marL="0" indent="0">
              <a:lnSpc>
                <a:spcPts val="2660"/>
              </a:lnSpc>
              <a:buNone/>
            </a:pPr>
            <a:r>
              <a:rPr lang="en-US" sz="2128" dirty="0">
                <a:solidFill>
                  <a:srgbClr val="EBECEF"/>
                </a:solidFill>
                <a:latin typeface="Fraunces" pitchFamily="34" charset="0"/>
                <a:ea typeface="Fraunces" pitchFamily="34" charset="-122"/>
                <a:cs typeface="Fraunces" pitchFamily="34" charset="-120"/>
              </a:rPr>
              <a:t>Foster Healthy Habits and Mindset</a:t>
            </a:r>
            <a:endParaRPr lang="en-US" sz="2128" dirty="0"/>
          </a:p>
        </p:txBody>
      </p:sp>
      <p:sp>
        <p:nvSpPr>
          <p:cNvPr id="16" name="Text 14"/>
          <p:cNvSpPr/>
          <p:nvPr/>
        </p:nvSpPr>
        <p:spPr>
          <a:xfrm>
            <a:off x="2883098" y="5909548"/>
            <a:ext cx="4324112" cy="1037630"/>
          </a:xfrm>
          <a:prstGeom prst="rect">
            <a:avLst/>
          </a:prstGeom>
          <a:noFill/>
          <a:ln/>
        </p:spPr>
        <p:txBody>
          <a:bodyPr wrap="square" rtlCol="0" anchor="t"/>
          <a:lstStyle/>
          <a:p>
            <a:pPr marL="0" indent="0">
              <a:lnSpc>
                <a:spcPts val="2724"/>
              </a:lnSpc>
              <a:buNone/>
            </a:pPr>
            <a:r>
              <a:rPr lang="en-US" sz="1702" dirty="0">
                <a:solidFill>
                  <a:srgbClr val="EBECEF"/>
                </a:solidFill>
                <a:latin typeface="Epilogue" pitchFamily="34" charset="0"/>
                <a:ea typeface="Epilogue" pitchFamily="34" charset="-122"/>
                <a:cs typeface="Epilogue" pitchFamily="34" charset="-120"/>
              </a:rPr>
              <a:t>Promote healthy habits such as exercise, good sleep, and nutrition to help learners develop a healthy mindset.</a:t>
            </a:r>
            <a:endParaRPr lang="en-US" sz="1702" dirty="0"/>
          </a:p>
        </p:txBody>
      </p:sp>
      <p:sp>
        <p:nvSpPr>
          <p:cNvPr id="17" name="Shape 15"/>
          <p:cNvSpPr/>
          <p:nvPr/>
        </p:nvSpPr>
        <p:spPr>
          <a:xfrm>
            <a:off x="7423309" y="4943594"/>
            <a:ext cx="486370" cy="486370"/>
          </a:xfrm>
          <a:prstGeom prst="roundRect">
            <a:avLst>
              <a:gd name="adj" fmla="val 20003"/>
            </a:avLst>
          </a:prstGeom>
          <a:solidFill>
            <a:srgbClr val="283157"/>
          </a:solidFill>
          <a:ln w="13454">
            <a:solidFill>
              <a:srgbClr val="303B69"/>
            </a:solidFill>
            <a:prstDash val="solid"/>
          </a:ln>
        </p:spPr>
      </p:sp>
      <p:sp>
        <p:nvSpPr>
          <p:cNvPr id="18" name="Text 16"/>
          <p:cNvSpPr/>
          <p:nvPr/>
        </p:nvSpPr>
        <p:spPr>
          <a:xfrm>
            <a:off x="7567374" y="4984075"/>
            <a:ext cx="198120" cy="405408"/>
          </a:xfrm>
          <a:prstGeom prst="rect">
            <a:avLst/>
          </a:prstGeom>
          <a:noFill/>
          <a:ln/>
        </p:spPr>
        <p:txBody>
          <a:bodyPr wrap="none" rtlCol="0" anchor="t"/>
          <a:lstStyle/>
          <a:p>
            <a:pPr marL="0" indent="0" algn="ctr">
              <a:lnSpc>
                <a:spcPts val="3192"/>
              </a:lnSpc>
              <a:buNone/>
            </a:pPr>
            <a:r>
              <a:rPr lang="en-US" sz="2553" dirty="0">
                <a:solidFill>
                  <a:srgbClr val="EBECEF"/>
                </a:solidFill>
                <a:latin typeface="Fraunces" pitchFamily="34" charset="0"/>
                <a:ea typeface="Fraunces" pitchFamily="34" charset="-122"/>
                <a:cs typeface="Fraunces" pitchFamily="34" charset="-120"/>
              </a:rPr>
              <a:t>4</a:t>
            </a:r>
            <a:endParaRPr lang="en-US" sz="2553" dirty="0"/>
          </a:p>
        </p:txBody>
      </p:sp>
      <p:sp>
        <p:nvSpPr>
          <p:cNvPr id="19" name="Text 17"/>
          <p:cNvSpPr/>
          <p:nvPr/>
        </p:nvSpPr>
        <p:spPr>
          <a:xfrm>
            <a:off x="8125778" y="5017889"/>
            <a:ext cx="4324112" cy="675561"/>
          </a:xfrm>
          <a:prstGeom prst="rect">
            <a:avLst/>
          </a:prstGeom>
          <a:noFill/>
          <a:ln/>
        </p:spPr>
        <p:txBody>
          <a:bodyPr wrap="square" rtlCol="0" anchor="t"/>
          <a:lstStyle/>
          <a:p>
            <a:pPr marL="0" indent="0">
              <a:lnSpc>
                <a:spcPts val="2660"/>
              </a:lnSpc>
              <a:buNone/>
            </a:pPr>
            <a:r>
              <a:rPr lang="en-US" sz="2128" dirty="0">
                <a:solidFill>
                  <a:srgbClr val="EBECEF"/>
                </a:solidFill>
                <a:latin typeface="Fraunces" pitchFamily="34" charset="0"/>
                <a:ea typeface="Fraunces" pitchFamily="34" charset="-122"/>
                <a:cs typeface="Fraunces" pitchFamily="34" charset="-120"/>
              </a:rPr>
              <a:t>Provide a Safe Learning Environment</a:t>
            </a:r>
            <a:endParaRPr lang="en-US" sz="2128" dirty="0"/>
          </a:p>
        </p:txBody>
      </p:sp>
      <p:sp>
        <p:nvSpPr>
          <p:cNvPr id="20" name="Text 18"/>
          <p:cNvSpPr/>
          <p:nvPr/>
        </p:nvSpPr>
        <p:spPr>
          <a:xfrm>
            <a:off x="8125778" y="5909548"/>
            <a:ext cx="4324112" cy="1729383"/>
          </a:xfrm>
          <a:prstGeom prst="rect">
            <a:avLst/>
          </a:prstGeom>
          <a:noFill/>
          <a:ln/>
        </p:spPr>
        <p:txBody>
          <a:bodyPr wrap="square" rtlCol="0" anchor="t"/>
          <a:lstStyle/>
          <a:p>
            <a:pPr marL="0" indent="0">
              <a:lnSpc>
                <a:spcPts val="2724"/>
              </a:lnSpc>
              <a:buNone/>
            </a:pPr>
            <a:r>
              <a:rPr lang="en-US" sz="1702" dirty="0">
                <a:solidFill>
                  <a:srgbClr val="EBECEF"/>
                </a:solidFill>
                <a:latin typeface="Epilogue" pitchFamily="34" charset="0"/>
                <a:ea typeface="Epilogue" pitchFamily="34" charset="-122"/>
                <a:cs typeface="Epilogue" pitchFamily="34" charset="-120"/>
              </a:rPr>
              <a:t>Create a safe and supportive learning environment where learners feel safe to take risks, learn from mistakes, and seek help without fear of negative consequences.</a:t>
            </a:r>
            <a:endParaRPr lang="en-US" sz="1702" dirty="0"/>
          </a:p>
        </p:txBody>
      </p:sp>
    </p:spTree>
  </p:cSld>
  <p:clrMapOvr>
    <a:masterClrMapping/>
  </p:clrMapOvr>
  <p:transition spd="slow">
    <p:randomBar dir="vert"/>
  </p:transition>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5358"/>
            <a:ext cx="14630400" cy="8229600"/>
          </a:xfrm>
          <a:prstGeom prst="rect">
            <a:avLst/>
          </a:prstGeom>
          <a:solidFill>
            <a:srgbClr val="080E26"/>
          </a:solidFill>
          <a:ln w="13811">
            <a:solidFill>
              <a:srgbClr val="565151"/>
            </a:solidFill>
            <a:prstDash val="solid"/>
          </a:ln>
        </p:spPr>
      </p:sp>
      <p:sp>
        <p:nvSpPr>
          <p:cNvPr id="4" name="Text 2"/>
          <p:cNvSpPr/>
          <p:nvPr/>
        </p:nvSpPr>
        <p:spPr>
          <a:xfrm>
            <a:off x="6143137" y="338614"/>
            <a:ext cx="7654064" cy="1388745"/>
          </a:xfrm>
          <a:prstGeom prst="rect">
            <a:avLst/>
          </a:prstGeom>
          <a:noFill/>
          <a:ln/>
        </p:spPr>
        <p:txBody>
          <a:bodyPr wrap="square" rtlCol="0" anchor="t"/>
          <a:lstStyle/>
          <a:p>
            <a:pPr marL="0" indent="0">
              <a:lnSpc>
                <a:spcPts val="5468"/>
              </a:lnSpc>
              <a:buNone/>
            </a:pPr>
            <a:r>
              <a:rPr lang="en-US" sz="4374" dirty="0">
                <a:solidFill>
                  <a:srgbClr val="FFFFFF"/>
                </a:solidFill>
                <a:latin typeface="Fraunces" pitchFamily="34" charset="0"/>
                <a:ea typeface="Fraunces" pitchFamily="34" charset="-122"/>
                <a:cs typeface="Fraunces" pitchFamily="34" charset="-120"/>
              </a:rPr>
              <a:t>Coping Effectively with Traumatic Experiences</a:t>
            </a:r>
            <a:endParaRPr lang="en-US" sz="4374" dirty="0"/>
          </a:p>
        </p:txBody>
      </p:sp>
      <p:sp>
        <p:nvSpPr>
          <p:cNvPr id="5" name="Text 3"/>
          <p:cNvSpPr/>
          <p:nvPr/>
        </p:nvSpPr>
        <p:spPr>
          <a:xfrm>
            <a:off x="6143136" y="1908045"/>
            <a:ext cx="7477601" cy="5982941"/>
          </a:xfrm>
          <a:prstGeom prst="rect">
            <a:avLst/>
          </a:prstGeom>
          <a:noFill/>
          <a:ln/>
        </p:spPr>
        <p:txBody>
          <a:bodyPr wrap="square" rtlCol="0" anchor="t"/>
          <a:lstStyle/>
          <a:p>
            <a:pPr marL="0" indent="0">
              <a:lnSpc>
                <a:spcPts val="2799"/>
              </a:lnSpc>
              <a:buNone/>
            </a:pPr>
            <a:r>
              <a:rPr lang="en-US" sz="1750" dirty="0">
                <a:solidFill>
                  <a:srgbClr val="EBECEF"/>
                </a:solidFill>
                <a:latin typeface="Epilogue" pitchFamily="34" charset="0"/>
                <a:ea typeface="Epilogue" pitchFamily="34" charset="-122"/>
                <a:cs typeface="Epilogue" pitchFamily="34" charset="-120"/>
              </a:rPr>
              <a:t>Students who have experienced significant adversities need special support to help them cope with their experiences and succeed in learning.</a:t>
            </a:r>
          </a:p>
          <a:p>
            <a:pPr marL="0" indent="0">
              <a:lnSpc>
                <a:spcPts val="2799"/>
              </a:lnSpc>
              <a:buNone/>
            </a:pPr>
            <a:endParaRPr lang="en-US" sz="1750" dirty="0">
              <a:solidFill>
                <a:srgbClr val="EBECEF"/>
              </a:solidFill>
              <a:latin typeface="Epilogue" pitchFamily="34" charset="0"/>
              <a:ea typeface="Epilogue" pitchFamily="34" charset="-122"/>
              <a:cs typeface="Epilogue" pitchFamily="34" charset="-120"/>
            </a:endParaRPr>
          </a:p>
          <a:p>
            <a:pPr marL="0" indent="0">
              <a:lnSpc>
                <a:spcPts val="2799"/>
              </a:lnSpc>
              <a:buNone/>
            </a:pPr>
            <a:endParaRPr lang="en-US" sz="1750" dirty="0">
              <a:solidFill>
                <a:srgbClr val="EBECEF"/>
              </a:solidFill>
              <a:latin typeface="Epilogue" pitchFamily="34" charset="0"/>
              <a:ea typeface="Epilogue" pitchFamily="34" charset="-122"/>
              <a:cs typeface="Epilogue" pitchFamily="34" charset="-120"/>
            </a:endParaRPr>
          </a:p>
          <a:p>
            <a:pPr marL="0" indent="0">
              <a:lnSpc>
                <a:spcPts val="2799"/>
              </a:lnSpc>
              <a:buNone/>
            </a:pPr>
            <a:endParaRPr lang="en-US" sz="1750" dirty="0">
              <a:solidFill>
                <a:srgbClr val="EBECEF"/>
              </a:solidFill>
              <a:latin typeface="Epilogue" pitchFamily="34" charset="0"/>
              <a:ea typeface="Epilogue" pitchFamily="34" charset="-122"/>
            </a:endParaRPr>
          </a:p>
          <a:p>
            <a:pPr>
              <a:lnSpc>
                <a:spcPts val="2799"/>
              </a:lnSpc>
            </a:pPr>
            <a:r>
              <a:rPr lang="en-US" sz="1800" dirty="0">
                <a:solidFill>
                  <a:srgbClr val="FFFFFF"/>
                </a:solidFill>
                <a:latin typeface="Fraunces" pitchFamily="34" charset="0"/>
                <a:ea typeface="Fraunces" pitchFamily="34" charset="-122"/>
                <a:cs typeface="Fraunces" pitchFamily="34" charset="-120"/>
              </a:rPr>
              <a:t>Expression of Positive Adaptation Despite Significant Life Adversity.</a:t>
            </a:r>
          </a:p>
          <a:p>
            <a:pPr>
              <a:lnSpc>
                <a:spcPts val="2799"/>
              </a:lnSpc>
            </a:pPr>
            <a:endParaRPr lang="en-US" sz="1800" dirty="0"/>
          </a:p>
          <a:p>
            <a:pPr>
              <a:lnSpc>
                <a:spcPts val="2799"/>
              </a:lnSpc>
            </a:pPr>
            <a:r>
              <a:rPr lang="en-US" sz="1750" dirty="0">
                <a:solidFill>
                  <a:srgbClr val="EBECEF"/>
                </a:solidFill>
                <a:latin typeface="Epilogue" pitchFamily="34" charset="0"/>
                <a:ea typeface="Epilogue" pitchFamily="34" charset="-122"/>
                <a:cs typeface="Epilogue" pitchFamily="34" charset="-120"/>
              </a:rPr>
              <a:t>Resilient learners can overcome significant life adversity and emerge stronger, more adaptable, and more optimistic. Resilience principles can help learners cope and adapt positively to such experiences.</a:t>
            </a:r>
            <a:endParaRPr lang="en-US" sz="1750" dirty="0"/>
          </a:p>
          <a:p>
            <a:pPr marL="0" indent="0">
              <a:lnSpc>
                <a:spcPts val="2799"/>
              </a:lnSpc>
              <a:buNone/>
            </a:pPr>
            <a:endParaRPr lang="en-US" sz="1750" dirty="0"/>
          </a:p>
        </p:txBody>
      </p:sp>
      <p:pic>
        <p:nvPicPr>
          <p:cNvPr id="6" name="Image 0" descr="preencoded.png"/>
          <p:cNvPicPr>
            <a:picLocks noChangeAspect="1"/>
          </p:cNvPicPr>
          <p:nvPr/>
        </p:nvPicPr>
        <p:blipFill>
          <a:blip r:embed="rId3"/>
          <a:stretch>
            <a:fillRect/>
          </a:stretch>
        </p:blipFill>
        <p:spPr>
          <a:xfrm>
            <a:off x="0" y="0"/>
            <a:ext cx="5486400" cy="822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33410"/>
          </a:xfrm>
          <a:prstGeom prst="rect">
            <a:avLst/>
          </a:prstGeom>
          <a:solidFill>
            <a:srgbClr val="080E26"/>
          </a:solidFill>
          <a:ln w="12383">
            <a:solidFill>
              <a:srgbClr val="565151"/>
            </a:solidFill>
            <a:prstDash val="solid"/>
          </a:ln>
        </p:spPr>
        <p:txBody>
          <a:bodyPr/>
          <a:lstStyle/>
          <a:p>
            <a:endParaRPr lang="en-ZA" dirty="0"/>
          </a:p>
        </p:txBody>
      </p:sp>
      <p:sp>
        <p:nvSpPr>
          <p:cNvPr id="4" name="Text 2"/>
          <p:cNvSpPr/>
          <p:nvPr/>
        </p:nvSpPr>
        <p:spPr>
          <a:xfrm>
            <a:off x="2565678" y="549831"/>
            <a:ext cx="9498925" cy="1874520"/>
          </a:xfrm>
          <a:prstGeom prst="rect">
            <a:avLst/>
          </a:prstGeom>
          <a:noFill/>
          <a:ln/>
        </p:spPr>
        <p:txBody>
          <a:bodyPr wrap="square" rtlCol="0" anchor="t"/>
          <a:lstStyle/>
          <a:p>
            <a:pPr marL="0" indent="0">
              <a:lnSpc>
                <a:spcPts val="4921"/>
              </a:lnSpc>
              <a:buNone/>
            </a:pPr>
            <a:r>
              <a:rPr lang="en-US" sz="3937" dirty="0">
                <a:solidFill>
                  <a:srgbClr val="FFFFFF"/>
                </a:solidFill>
                <a:latin typeface="Fraunces" pitchFamily="34" charset="0"/>
                <a:ea typeface="Fraunces" pitchFamily="34" charset="-122"/>
                <a:cs typeface="Fraunces" pitchFamily="34" charset="-120"/>
              </a:rPr>
              <a:t>Case Studies Showcasing Successful Implementation of Resilience Principles</a:t>
            </a:r>
            <a:endParaRPr lang="en-US" sz="3937" dirty="0"/>
          </a:p>
        </p:txBody>
      </p:sp>
      <p:sp>
        <p:nvSpPr>
          <p:cNvPr id="5" name="Text 3"/>
          <p:cNvSpPr/>
          <p:nvPr/>
        </p:nvSpPr>
        <p:spPr>
          <a:xfrm>
            <a:off x="2565678" y="2924175"/>
            <a:ext cx="2840593" cy="1124426"/>
          </a:xfrm>
          <a:prstGeom prst="rect">
            <a:avLst/>
          </a:prstGeom>
          <a:noFill/>
          <a:ln/>
        </p:spPr>
        <p:txBody>
          <a:bodyPr wrap="square" rtlCol="0" anchor="t"/>
          <a:lstStyle/>
          <a:p>
            <a:pPr marL="0" indent="0">
              <a:lnSpc>
                <a:spcPts val="2952"/>
              </a:lnSpc>
              <a:buNone/>
            </a:pPr>
            <a:r>
              <a:rPr lang="en-US" sz="2362" dirty="0">
                <a:solidFill>
                  <a:srgbClr val="FFFFFF"/>
                </a:solidFill>
                <a:latin typeface="Fraunces" pitchFamily="34" charset="0"/>
                <a:ea typeface="Fraunces" pitchFamily="34" charset="-122"/>
                <a:cs typeface="Fraunces" pitchFamily="34" charset="-120"/>
              </a:rPr>
              <a:t>Case Study 1: Baltimore's ExCEL program</a:t>
            </a:r>
            <a:endParaRPr lang="en-US" sz="2362" dirty="0"/>
          </a:p>
        </p:txBody>
      </p:sp>
      <p:sp>
        <p:nvSpPr>
          <p:cNvPr id="6" name="Text 4"/>
          <p:cNvSpPr/>
          <p:nvPr/>
        </p:nvSpPr>
        <p:spPr>
          <a:xfrm>
            <a:off x="2565678" y="4248507"/>
            <a:ext cx="2840593" cy="2560320"/>
          </a:xfrm>
          <a:prstGeom prst="rect">
            <a:avLst/>
          </a:prstGeom>
          <a:noFill/>
          <a:ln/>
        </p:spPr>
        <p:txBody>
          <a:bodyPr wrap="square" rtlCol="0" anchor="t"/>
          <a:lstStyle/>
          <a:p>
            <a:pPr marL="0" indent="0">
              <a:lnSpc>
                <a:spcPts val="2519"/>
              </a:lnSpc>
              <a:buNone/>
            </a:pPr>
            <a:r>
              <a:rPr lang="en-US" sz="1575" dirty="0">
                <a:solidFill>
                  <a:srgbClr val="EBECEF"/>
                </a:solidFill>
                <a:latin typeface="Epilogue" pitchFamily="34" charset="0"/>
                <a:ea typeface="Epilogue" pitchFamily="34" charset="-122"/>
                <a:cs typeface="Epilogue" pitchFamily="34" charset="-120"/>
              </a:rPr>
              <a:t>This program promotes resilience among learners by supporting their social and emotional development, academic achievement, and life preparation through a range of interventions and support services.</a:t>
            </a:r>
            <a:endParaRPr lang="en-US" sz="1575" dirty="0"/>
          </a:p>
        </p:txBody>
      </p:sp>
      <p:sp>
        <p:nvSpPr>
          <p:cNvPr id="7" name="Text 5"/>
          <p:cNvSpPr/>
          <p:nvPr/>
        </p:nvSpPr>
        <p:spPr>
          <a:xfrm>
            <a:off x="5901809" y="2924175"/>
            <a:ext cx="2840593" cy="749617"/>
          </a:xfrm>
          <a:prstGeom prst="rect">
            <a:avLst/>
          </a:prstGeom>
          <a:noFill/>
          <a:ln/>
        </p:spPr>
        <p:txBody>
          <a:bodyPr wrap="square" rtlCol="0" anchor="t"/>
          <a:lstStyle/>
          <a:p>
            <a:pPr marL="0" indent="0">
              <a:lnSpc>
                <a:spcPts val="2952"/>
              </a:lnSpc>
              <a:buNone/>
            </a:pPr>
            <a:r>
              <a:rPr lang="en-US" sz="2362" dirty="0">
                <a:solidFill>
                  <a:srgbClr val="FFFFFF"/>
                </a:solidFill>
                <a:latin typeface="Fraunces" pitchFamily="34" charset="0"/>
                <a:ea typeface="Fraunces" pitchFamily="34" charset="-122"/>
                <a:cs typeface="Fraunces" pitchFamily="34" charset="-120"/>
              </a:rPr>
              <a:t>Case Study 2: Project Rise</a:t>
            </a:r>
            <a:endParaRPr lang="en-US" sz="2362" dirty="0"/>
          </a:p>
        </p:txBody>
      </p:sp>
      <p:sp>
        <p:nvSpPr>
          <p:cNvPr id="8" name="Text 6"/>
          <p:cNvSpPr/>
          <p:nvPr/>
        </p:nvSpPr>
        <p:spPr>
          <a:xfrm>
            <a:off x="5901809" y="3873698"/>
            <a:ext cx="2840593" cy="2560320"/>
          </a:xfrm>
          <a:prstGeom prst="rect">
            <a:avLst/>
          </a:prstGeom>
          <a:noFill/>
          <a:ln/>
        </p:spPr>
        <p:txBody>
          <a:bodyPr wrap="square" rtlCol="0" anchor="t"/>
          <a:lstStyle/>
          <a:p>
            <a:pPr marL="0" indent="0">
              <a:lnSpc>
                <a:spcPts val="2519"/>
              </a:lnSpc>
              <a:buNone/>
            </a:pPr>
            <a:r>
              <a:rPr lang="en-US" sz="1575" dirty="0">
                <a:solidFill>
                  <a:srgbClr val="EBECEF"/>
                </a:solidFill>
                <a:latin typeface="Epilogue" pitchFamily="34" charset="0"/>
                <a:ea typeface="Epilogue" pitchFamily="34" charset="-122"/>
                <a:cs typeface="Epilogue" pitchFamily="34" charset="-120"/>
              </a:rPr>
              <a:t>This initiative provides academic and social support to over 2000 children in homeless and domestic violence shelters in Ohio, helping them stay engaged and resilient in school.</a:t>
            </a:r>
            <a:endParaRPr lang="en-US" sz="1575" dirty="0"/>
          </a:p>
        </p:txBody>
      </p:sp>
      <p:sp>
        <p:nvSpPr>
          <p:cNvPr id="9" name="Text 7"/>
          <p:cNvSpPr/>
          <p:nvPr/>
        </p:nvSpPr>
        <p:spPr>
          <a:xfrm>
            <a:off x="9237940" y="2924175"/>
            <a:ext cx="2840593" cy="1499235"/>
          </a:xfrm>
          <a:prstGeom prst="rect">
            <a:avLst/>
          </a:prstGeom>
          <a:noFill/>
          <a:ln/>
        </p:spPr>
        <p:txBody>
          <a:bodyPr wrap="square" rtlCol="0" anchor="t"/>
          <a:lstStyle/>
          <a:p>
            <a:pPr marL="0" indent="0">
              <a:lnSpc>
                <a:spcPts val="2952"/>
              </a:lnSpc>
              <a:buNone/>
            </a:pPr>
            <a:endParaRPr lang="en-US" sz="2362" dirty="0"/>
          </a:p>
        </p:txBody>
      </p:sp>
      <p:sp>
        <p:nvSpPr>
          <p:cNvPr id="10" name="Text 8"/>
          <p:cNvSpPr/>
          <p:nvPr/>
        </p:nvSpPr>
        <p:spPr>
          <a:xfrm>
            <a:off x="9237940" y="4623316"/>
            <a:ext cx="2840593" cy="2880360"/>
          </a:xfrm>
          <a:prstGeom prst="rect">
            <a:avLst/>
          </a:prstGeom>
          <a:noFill/>
          <a:ln/>
        </p:spPr>
        <p:txBody>
          <a:bodyPr wrap="square" rtlCol="0" anchor="t"/>
          <a:lstStyle/>
          <a:p>
            <a:pPr marL="0" indent="0">
              <a:lnSpc>
                <a:spcPts val="2519"/>
              </a:lnSpc>
              <a:buNone/>
            </a:pPr>
            <a:endParaRPr lang="en-US" sz="1575" dirty="0"/>
          </a:p>
        </p:txBody>
      </p:sp>
    </p:spTree>
  </p:cSld>
  <p:clrMapOvr>
    <a:masterClrMapping/>
  </p:clrMapOvr>
  <p:transition spd="slow">
    <p:randomBar dir="vert"/>
  </p:transition>
</p:sld>
</file>

<file path=ppt/slides/slide11.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w="13811">
            <a:solidFill>
              <a:srgbClr val="565151"/>
            </a:solidFill>
            <a:prstDash val="solid"/>
          </a:ln>
        </p:spPr>
      </p:sp>
      <p:sp>
        <p:nvSpPr>
          <p:cNvPr id="4" name="Text 2"/>
          <p:cNvSpPr/>
          <p:nvPr/>
        </p:nvSpPr>
        <p:spPr>
          <a:xfrm>
            <a:off x="833199" y="2187535"/>
            <a:ext cx="7477601" cy="1388745"/>
          </a:xfrm>
          <a:prstGeom prst="rect">
            <a:avLst/>
          </a:prstGeom>
          <a:noFill/>
          <a:ln/>
        </p:spPr>
        <p:txBody>
          <a:bodyPr wrap="square" rtlCol="0" anchor="t"/>
          <a:lstStyle/>
          <a:p>
            <a:pPr marL="0" indent="0">
              <a:lnSpc>
                <a:spcPts val="5468"/>
              </a:lnSpc>
              <a:buNone/>
            </a:pPr>
            <a:r>
              <a:rPr lang="en-US" sz="4374" dirty="0">
                <a:solidFill>
                  <a:srgbClr val="FFFFFF"/>
                </a:solidFill>
                <a:latin typeface="Fraunces" pitchFamily="34" charset="0"/>
                <a:ea typeface="Fraunces" pitchFamily="34" charset="-122"/>
                <a:cs typeface="Fraunces" pitchFamily="34" charset="-120"/>
              </a:rPr>
              <a:t>Conclusion and Key Takeaways</a:t>
            </a:r>
            <a:endParaRPr lang="en-US" sz="4374" dirty="0"/>
          </a:p>
        </p:txBody>
      </p:sp>
      <p:sp>
        <p:nvSpPr>
          <p:cNvPr id="5" name="Text 3"/>
          <p:cNvSpPr/>
          <p:nvPr/>
        </p:nvSpPr>
        <p:spPr>
          <a:xfrm>
            <a:off x="833199" y="3909536"/>
            <a:ext cx="7477601" cy="2132409"/>
          </a:xfrm>
          <a:prstGeom prst="rect">
            <a:avLst/>
          </a:prstGeom>
          <a:noFill/>
          <a:ln/>
        </p:spPr>
        <p:txBody>
          <a:bodyPr wrap="square" rtlCol="0" anchor="t"/>
          <a:lstStyle/>
          <a:p>
            <a:pPr marL="0" indent="0">
              <a:lnSpc>
                <a:spcPts val="2799"/>
              </a:lnSpc>
              <a:buNone/>
            </a:pPr>
            <a:r>
              <a:rPr lang="en-US" sz="1750" dirty="0">
                <a:solidFill>
                  <a:srgbClr val="EBECEF"/>
                </a:solidFill>
                <a:latin typeface="Epilogue" pitchFamily="34" charset="0"/>
                <a:ea typeface="Epilogue" pitchFamily="34" charset="-122"/>
                <a:cs typeface="Epilogue" pitchFamily="34" charset="-120"/>
              </a:rPr>
              <a:t>Resilience is a critical skill that learners need to succeed in school and life. By fostering a positive and inclusive learning environment, promoting resilient habits and mindset, teaching coping skills, and providing special support to at-risk learners, educators can help learners develop resilience and overcome obstacles and adversity with confidence and optimism.</a:t>
            </a:r>
            <a:endParaRPr lang="en-US" sz="1750" dirty="0"/>
          </a:p>
        </p:txBody>
      </p:sp>
      <p:pic>
        <p:nvPicPr>
          <p:cNvPr id="6" name="Image 0" descr="preencoded.png"/>
          <p:cNvPicPr>
            <a:picLocks noChangeAspect="1"/>
          </p:cNvPicPr>
          <p:nvPr/>
        </p:nvPicPr>
        <p:blipFill>
          <a:blip r:embed="rId3"/>
          <a:stretch>
            <a:fillRect/>
          </a:stretch>
        </p:blipFill>
        <p:spPr>
          <a:xfrm>
            <a:off x="9144000" y="0"/>
            <a:ext cx="5486400" cy="8229600"/>
          </a:xfrm>
          <a:prstGeom prst="rect">
            <a:avLst/>
          </a:prstGeom>
        </p:spPr>
      </p:pic>
    </p:spTree>
  </p:cSld>
  <p:clrMapOvr>
    <a:masterClrMapping/>
  </p:clrMapOvr>
  <p:transition spd="slow">
    <p:push dir="u"/>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265</TotalTime>
  <Words>718</Words>
  <Application>Microsoft Office PowerPoint</Application>
  <PresentationFormat>Custom</PresentationFormat>
  <Paragraphs>74</Paragraphs>
  <Slides>11</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Epilogue</vt:lpstr>
      <vt:lpstr>Fraunces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Mr. H Maluleke</cp:lastModifiedBy>
  <cp:revision>6</cp:revision>
  <dcterms:created xsi:type="dcterms:W3CDTF">2023-10-28T18:53:07Z</dcterms:created>
  <dcterms:modified xsi:type="dcterms:W3CDTF">2023-11-01T22:02:29Z</dcterms:modified>
</cp:coreProperties>
</file>