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58" r:id="rId8"/>
    <p:sldId id="257" r:id="rId9"/>
    <p:sldId id="259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168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5178D34-3CB4-4979-97C8-54124112CA3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A2B5DBE-9EA7-40C2-891A-CD917DEEE4B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6357934"/>
            <a:ext cx="7772400" cy="642966"/>
          </a:xfrm>
        </p:spPr>
        <p:txBody>
          <a:bodyPr>
            <a:noAutofit/>
          </a:bodyPr>
          <a:lstStyle/>
          <a:p>
            <a:pPr lvl="0"/>
            <a:r>
              <a:rPr lang="en-PH" sz="3600" b="0" dirty="0">
                <a:solidFill>
                  <a:schemeClr val="bg1"/>
                </a:solidFill>
                <a:latin typeface="Arial Black" pitchFamily="34" charset="0"/>
              </a:rPr>
              <a:t>2</a:t>
            </a:r>
            <a:r>
              <a:rPr lang="en-PH" sz="3600" b="0" baseline="30000" dirty="0">
                <a:solidFill>
                  <a:schemeClr val="bg1"/>
                </a:solidFill>
                <a:latin typeface="Arial Black" pitchFamily="34" charset="0"/>
              </a:rPr>
              <a:t>nd</a:t>
            </a:r>
            <a:r>
              <a:rPr lang="en-PH" sz="3600" b="0" dirty="0">
                <a:solidFill>
                  <a:schemeClr val="bg1"/>
                </a:solidFill>
                <a:latin typeface="Arial Black" pitchFamily="34" charset="0"/>
              </a:rPr>
              <a:t> Semester, SY 2021-2022</a:t>
            </a:r>
            <a:br>
              <a:rPr lang="en-US" sz="3600" b="0" dirty="0">
                <a:solidFill>
                  <a:schemeClr val="bg1"/>
                </a:solidFill>
                <a:latin typeface="Arial Black" pitchFamily="34" charset="0"/>
              </a:rPr>
            </a:br>
            <a:endParaRPr lang="en-US" sz="3600" b="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24" y="1928802"/>
            <a:ext cx="7929618" cy="3214710"/>
          </a:xfrm>
        </p:spPr>
        <p:txBody>
          <a:bodyPr>
            <a:noAutofit/>
          </a:bodyPr>
          <a:lstStyle/>
          <a:p>
            <a:pPr algn="l"/>
            <a:r>
              <a:rPr lang="en-PH" sz="2800" b="1" dirty="0">
                <a:solidFill>
                  <a:schemeClr val="tx1"/>
                </a:solidFill>
              </a:rPr>
              <a:t>Course Description:  </a:t>
            </a:r>
          </a:p>
          <a:p>
            <a:pPr algn="l"/>
            <a:r>
              <a:rPr lang="en-PH" sz="2800" dirty="0">
                <a:solidFill>
                  <a:schemeClr val="tx1"/>
                </a:solidFill>
              </a:rPr>
              <a:t>This course is a 3-unit course for second year BSIT students with 2 unit/2 hrs lecture and 1 unit/3 hrs laboratory. It covers information management, database design, data modelling, SQL, and implementation using relational database system.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14314" y="357166"/>
            <a:ext cx="8715404" cy="14287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PH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+mj-cs"/>
              </a:rPr>
              <a:t>CC205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PH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+mj-cs"/>
              </a:rPr>
              <a:t>Information Management </a:t>
            </a:r>
            <a:r>
              <a:rPr kumimoji="0" lang="en-PH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+mj-cs"/>
              </a:rPr>
              <a:t>(IM)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59061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PH" sz="4000" dirty="0"/>
              <a:t>WVSU as the </a:t>
            </a:r>
            <a:r>
              <a:rPr lang="en-PH" sz="4000" dirty="0" err="1"/>
              <a:t>center</a:t>
            </a:r>
            <a:r>
              <a:rPr lang="en-PH" sz="4000" dirty="0"/>
              <a:t> for educational excellence </a:t>
            </a:r>
          </a:p>
          <a:p>
            <a:pPr algn="ctr">
              <a:buNone/>
            </a:pPr>
            <a:r>
              <a:rPr lang="en-PH" sz="4000" dirty="0"/>
              <a:t>in the </a:t>
            </a:r>
            <a:r>
              <a:rPr lang="en-PH" sz="4000" dirty="0" err="1"/>
              <a:t>Visayas</a:t>
            </a:r>
            <a:r>
              <a:rPr lang="en-PH" sz="4000" dirty="0"/>
              <a:t> and the hub </a:t>
            </a:r>
          </a:p>
          <a:p>
            <a:pPr algn="ctr">
              <a:buNone/>
            </a:pPr>
            <a:r>
              <a:rPr lang="en-PH" sz="4000" dirty="0"/>
              <a:t>for Human Resource Development </a:t>
            </a:r>
          </a:p>
          <a:p>
            <a:pPr algn="ctr">
              <a:buNone/>
            </a:pPr>
            <a:r>
              <a:rPr lang="en-PH" sz="4000" dirty="0"/>
              <a:t>in the Asia-Pacific region. </a:t>
            </a:r>
          </a:p>
          <a:p>
            <a:endParaRPr lang="en-US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PH" sz="8000" dirty="0">
                <a:solidFill>
                  <a:schemeClr val="tx1"/>
                </a:solidFill>
                <a:latin typeface="Berlin Sans FB Demi" pitchFamily="34" charset="0"/>
              </a:rPr>
              <a:t>Vision</a:t>
            </a:r>
            <a:endParaRPr lang="en-US" sz="80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29400"/>
            <a:ext cx="8229600" cy="28837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PH" sz="4000" dirty="0"/>
              <a:t>WVSU is committed </a:t>
            </a:r>
          </a:p>
          <a:p>
            <a:pPr algn="ctr">
              <a:buNone/>
            </a:pPr>
            <a:r>
              <a:rPr lang="en-PH" sz="4000" dirty="0"/>
              <a:t>to provide holistic education </a:t>
            </a:r>
          </a:p>
          <a:p>
            <a:pPr algn="ctr">
              <a:buNone/>
            </a:pPr>
            <a:r>
              <a:rPr lang="en-PH" sz="4000" dirty="0"/>
              <a:t>geared towards sustainable growth and development.</a:t>
            </a:r>
            <a:endParaRPr lang="en-US" sz="4000" dirty="0"/>
          </a:p>
          <a:p>
            <a:endParaRPr lang="en-US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PH" sz="8000" dirty="0">
                <a:solidFill>
                  <a:schemeClr val="tx1"/>
                </a:solidFill>
                <a:latin typeface="Berlin Sans FB Demi" pitchFamily="34" charset="0"/>
              </a:rPr>
              <a:t>Mission</a:t>
            </a:r>
            <a:endParaRPr lang="en-US" sz="80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43282" y="1428736"/>
            <a:ext cx="5043494" cy="50006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PH" sz="5400" b="1" dirty="0">
                <a:solidFill>
                  <a:schemeClr val="accent4">
                    <a:lumMod val="75000"/>
                  </a:schemeClr>
                </a:solidFill>
              </a:rPr>
              <a:t>S</a:t>
            </a:r>
            <a:r>
              <a:rPr lang="en-PH" sz="4400" dirty="0"/>
              <a:t>cholarship		</a:t>
            </a:r>
          </a:p>
          <a:p>
            <a:pPr>
              <a:buNone/>
            </a:pPr>
            <a:r>
              <a:rPr lang="en-PH" sz="5400" b="1" dirty="0">
                <a:solidFill>
                  <a:schemeClr val="accent4">
                    <a:lumMod val="75000"/>
                  </a:schemeClr>
                </a:solidFill>
              </a:rPr>
              <a:t>H</a:t>
            </a:r>
            <a:r>
              <a:rPr lang="en-PH" sz="4400" dirty="0"/>
              <a:t>armony		</a:t>
            </a:r>
          </a:p>
          <a:p>
            <a:pPr>
              <a:buNone/>
            </a:pPr>
            <a:r>
              <a:rPr lang="en-PH" sz="5400" b="1" dirty="0">
                <a:solidFill>
                  <a:schemeClr val="accent4">
                    <a:lumMod val="75000"/>
                  </a:schemeClr>
                </a:solidFill>
              </a:rPr>
              <a:t>I</a:t>
            </a:r>
            <a:r>
              <a:rPr lang="en-PH" sz="4400" dirty="0"/>
              <a:t>nnovation</a:t>
            </a:r>
            <a:r>
              <a:rPr lang="en-PH" sz="4400" b="1" dirty="0"/>
              <a:t>		</a:t>
            </a:r>
          </a:p>
          <a:p>
            <a:pPr>
              <a:buNone/>
            </a:pPr>
            <a:r>
              <a:rPr lang="en-PH" sz="5400" b="1" dirty="0">
                <a:solidFill>
                  <a:schemeClr val="accent4">
                    <a:lumMod val="75000"/>
                  </a:schemeClr>
                </a:solidFill>
              </a:rPr>
              <a:t>N</a:t>
            </a:r>
            <a:r>
              <a:rPr lang="en-PH" sz="4400" dirty="0"/>
              <a:t>urturance</a:t>
            </a:r>
            <a:r>
              <a:rPr lang="en-PH" sz="4400" b="1" dirty="0"/>
              <a:t>		</a:t>
            </a:r>
          </a:p>
          <a:p>
            <a:pPr>
              <a:buNone/>
            </a:pPr>
            <a:r>
              <a:rPr lang="en-PH" sz="5400" b="1" dirty="0">
                <a:solidFill>
                  <a:schemeClr val="accent4">
                    <a:lumMod val="75000"/>
                  </a:schemeClr>
                </a:solidFill>
              </a:rPr>
              <a:t>E</a:t>
            </a:r>
            <a:r>
              <a:rPr lang="en-PH" sz="4400" dirty="0"/>
              <a:t>xcellence</a:t>
            </a:r>
            <a:r>
              <a:rPr lang="en-PH" sz="4400" b="1" dirty="0"/>
              <a:t>		</a:t>
            </a:r>
          </a:p>
          <a:p>
            <a:pPr>
              <a:buNone/>
            </a:pPr>
            <a:r>
              <a:rPr lang="en-PH" sz="5400" b="1" dirty="0">
                <a:solidFill>
                  <a:schemeClr val="accent4">
                    <a:lumMod val="75000"/>
                  </a:schemeClr>
                </a:solidFill>
              </a:rPr>
              <a:t>S</a:t>
            </a:r>
            <a:r>
              <a:rPr lang="en-PH" sz="4400" b="1" dirty="0"/>
              <a:t>e</a:t>
            </a:r>
            <a:r>
              <a:rPr lang="en-PH" sz="4400" dirty="0"/>
              <a:t>rvice</a:t>
            </a:r>
            <a:endParaRPr lang="en-US" sz="4400" dirty="0"/>
          </a:p>
          <a:p>
            <a:endParaRPr lang="en-US" sz="4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PH" sz="8000" dirty="0">
                <a:solidFill>
                  <a:schemeClr val="tx1"/>
                </a:solidFill>
                <a:latin typeface="Berlin Sans FB Demi" pitchFamily="34" charset="0"/>
              </a:rPr>
              <a:t>Core Values</a:t>
            </a:r>
            <a:endParaRPr lang="en-US" sz="80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en-PH" sz="4400" dirty="0">
                <a:solidFill>
                  <a:schemeClr val="tx1"/>
                </a:solidFill>
                <a:latin typeface="Berlin Sans FB Demi" pitchFamily="34" charset="0"/>
              </a:rPr>
              <a:t>Program/Degree Outcomes: </a:t>
            </a:r>
            <a:br>
              <a:rPr lang="en-PH" sz="3600" dirty="0">
                <a:solidFill>
                  <a:schemeClr val="tx1"/>
                </a:solidFill>
                <a:latin typeface="Berlin Sans FB Demi" pitchFamily="34" charset="0"/>
              </a:rPr>
            </a:br>
            <a:r>
              <a:rPr lang="en-PH" sz="2000" i="1" dirty="0">
                <a:solidFill>
                  <a:schemeClr val="tx1"/>
                </a:solidFill>
                <a:latin typeface="Berlin Sans FB Demi" pitchFamily="34" charset="0"/>
              </a:rPr>
              <a:t>Based on CMO No. 25, s. 2015</a:t>
            </a:r>
            <a:endParaRPr lang="en-US" sz="36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85720" y="1285860"/>
          <a:ext cx="8715436" cy="4997577"/>
        </p:xfrm>
        <a:graphic>
          <a:graphicData uri="http://schemas.openxmlformats.org/drawingml/2006/table">
            <a:tbl>
              <a:tblPr/>
              <a:tblGrid>
                <a:gridCol w="6482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671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1277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 dirty="0">
                          <a:latin typeface="Tahoma"/>
                          <a:ea typeface="Calibri"/>
                          <a:cs typeface="Arial"/>
                        </a:rPr>
                        <a:t>I</a:t>
                      </a:r>
                      <a:r>
                        <a:rPr lang="en-PH" sz="1300" b="0" dirty="0">
                          <a:latin typeface="Calibri"/>
                          <a:ea typeface="Calibri"/>
                          <a:cs typeface="Arial"/>
                        </a:rPr>
                        <a:t>T0</a:t>
                      </a:r>
                      <a:r>
                        <a:rPr lang="en-PH" sz="1300" b="0" dirty="0">
                          <a:latin typeface="Tahoma"/>
                          <a:ea typeface="Calibri"/>
                          <a:cs typeface="Arial"/>
                        </a:rPr>
                        <a:t>1</a:t>
                      </a:r>
                      <a:endParaRPr lang="en-US" sz="13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 dirty="0">
                          <a:latin typeface="Tahoma"/>
                          <a:ea typeface="Calibri"/>
                          <a:cs typeface="Arial"/>
                        </a:rPr>
                        <a:t>An ability to apply knowledge of computing, science, and mathematics appropriate to the discipline</a:t>
                      </a:r>
                      <a:endParaRPr lang="en-US" sz="13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7556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IT02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An ability to understand best practices and standards and their applications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2789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IT03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An ability to analyze complex problems, and identify and define the computing requirements appropriate to its solutions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46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IT04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 dirty="0">
                          <a:latin typeface="Tahoma"/>
                          <a:ea typeface="Calibri"/>
                          <a:cs typeface="Arial"/>
                        </a:rPr>
                        <a:t>An ability to identify and analyze user needs and take them into account in the selection creation, evaluation and administration to computer-based systems</a:t>
                      </a:r>
                      <a:endParaRPr lang="en-US" sz="13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184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IT05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An ability to design, implement, and evaluate computer-based systems, processes components or programs to meet desired needs and requirements under various constraints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2092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IT06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 dirty="0">
                          <a:latin typeface="Tahoma"/>
                          <a:ea typeface="Calibri"/>
                          <a:cs typeface="Arial"/>
                        </a:rPr>
                        <a:t>An ability to integrate IT-based solutions into the user environment effectively</a:t>
                      </a:r>
                      <a:endParaRPr lang="en-US" sz="13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0231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IT07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An ability to apply knowledge through the use of current techniques, skills, tools and practices necessary for the IT profession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8757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IT08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An ability to function effectively as a member or leader of a development team recognizing the different roles within  a team to accomplish a common goal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9379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IT09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An ability to assist in the creation of an effective IT project plan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046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IT10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An ability to communicate effectively with the computing community and with society at large about complex computing activities through logical writing, presentations, and clear instructions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4650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IT11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 dirty="0">
                          <a:latin typeface="Tahoma"/>
                          <a:ea typeface="Calibri"/>
                          <a:cs typeface="Arial"/>
                        </a:rPr>
                        <a:t>An ability to analyze the local and global impact of computing information technology on individuals, organizations, and society</a:t>
                      </a:r>
                      <a:endParaRPr lang="en-US" sz="13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184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IT12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An ability to understand professional, ethical, legal, security and social issues and responsibilities in the utilization in information technology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184"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>
                          <a:latin typeface="Tahoma"/>
                          <a:ea typeface="Calibri"/>
                          <a:cs typeface="Arial"/>
                        </a:rPr>
                        <a:t>IT13</a:t>
                      </a:r>
                      <a:endParaRPr lang="en-US" sz="13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300" b="0" dirty="0">
                          <a:latin typeface="Tahoma"/>
                          <a:ea typeface="Calibri"/>
                          <a:cs typeface="Arial"/>
                        </a:rPr>
                        <a:t>An ability to recognize the need for and engage in planning self-learning and improving performance as a foundation for continuing professional development</a:t>
                      </a:r>
                      <a:endParaRPr lang="en-US" sz="13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48837" marR="488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PH" sz="3200" dirty="0">
                <a:solidFill>
                  <a:schemeClr val="tx1"/>
                </a:solidFill>
                <a:latin typeface="Berlin Sans FB Demi" pitchFamily="34" charset="0"/>
              </a:rPr>
              <a:t>TA-SE (TUNING Asia-South East) Generic Competencies:</a:t>
            </a:r>
            <a:endParaRPr lang="en-US" sz="32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0034" y="1571612"/>
          <a:ext cx="8358246" cy="4953000"/>
        </p:xfrm>
        <a:graphic>
          <a:graphicData uri="http://schemas.openxmlformats.org/drawingml/2006/table">
            <a:tbl>
              <a:tblPr/>
              <a:tblGrid>
                <a:gridCol w="692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655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574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 dirty="0">
                          <a:latin typeface="Tahoma"/>
                          <a:ea typeface="Calibri"/>
                          <a:cs typeface="Arial"/>
                        </a:rPr>
                        <a:t>1</a:t>
                      </a:r>
                      <a:endParaRPr lang="en-US" sz="16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work collaboratively and effectively in diverse contexts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2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 dirty="0">
                          <a:latin typeface="Tahoma"/>
                          <a:ea typeface="Calibri"/>
                          <a:cs typeface="Arial"/>
                        </a:rPr>
                        <a:t>Ability to use information and communication technology purposefully and responsibly</a:t>
                      </a:r>
                      <a:endParaRPr lang="en-US" sz="16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3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uphold professional, moral and ethical values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4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demonstrate responsibility and accountability towards the society and environment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431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5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communicate clearly and effectively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74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6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think critically, reflectively and innovatively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431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7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understand, value, and respect diversity and multiculturalism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8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 dirty="0">
                          <a:latin typeface="Tahoma"/>
                          <a:ea typeface="Calibri"/>
                          <a:cs typeface="Arial"/>
                        </a:rPr>
                        <a:t>Ability to carry out lifelong learning and continuous professional development</a:t>
                      </a:r>
                      <a:endParaRPr lang="en-US" sz="16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9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Demonstrate problem solving abilities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4315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10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initiate, plan, organize, implement and evaluate course actions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11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conduct research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12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Ability to demonstrate leadership attributes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>
                          <a:latin typeface="Tahoma"/>
                          <a:ea typeface="Calibri"/>
                          <a:cs typeface="Arial"/>
                        </a:rPr>
                        <a:t>13</a:t>
                      </a:r>
                      <a:endParaRPr lang="en-US" sz="1600" b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1600" b="0" dirty="0">
                          <a:latin typeface="Tahoma"/>
                          <a:ea typeface="Calibri"/>
                          <a:cs typeface="Arial"/>
                        </a:rPr>
                        <a:t>Ability to apply knowledge into practice</a:t>
                      </a:r>
                      <a:endParaRPr lang="en-US" sz="16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43890" cy="1143000"/>
          </a:xfrm>
        </p:spPr>
        <p:txBody>
          <a:bodyPr>
            <a:normAutofit/>
          </a:bodyPr>
          <a:lstStyle/>
          <a:p>
            <a:pPr algn="ctr"/>
            <a:r>
              <a:rPr lang="en-PH" sz="6600" dirty="0">
                <a:solidFill>
                  <a:schemeClr val="tx1"/>
                </a:solidFill>
                <a:latin typeface="Berlin Sans FB Demi" pitchFamily="34" charset="0"/>
              </a:rPr>
              <a:t>Course  Outcomes</a:t>
            </a:r>
            <a:endParaRPr lang="en-US" sz="66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14348" y="1571612"/>
          <a:ext cx="8001056" cy="4346448"/>
        </p:xfrm>
        <a:graphic>
          <a:graphicData uri="http://schemas.openxmlformats.org/drawingml/2006/table">
            <a:tbl>
              <a:tblPr/>
              <a:tblGrid>
                <a:gridCol w="11216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79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717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2800" b="0" dirty="0">
                          <a:latin typeface="Tahoma"/>
                          <a:ea typeface="Calibri"/>
                          <a:cs typeface="Arial"/>
                        </a:rPr>
                        <a:t>LO1:</a:t>
                      </a:r>
                      <a:endParaRPr lang="en-US" sz="28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2800" b="0" dirty="0">
                          <a:latin typeface="Tahoma"/>
                          <a:ea typeface="Calibri"/>
                          <a:cs typeface="Arial"/>
                        </a:rPr>
                        <a:t>Analyzed an existing database system with respect to quality issues reliability, scalability, efficiency, effectiveness and security.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89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14450" algn="l"/>
                        </a:tabLst>
                      </a:pPr>
                      <a:r>
                        <a:rPr lang="en-PH" sz="2800" b="0" dirty="0">
                          <a:latin typeface="Tahoma"/>
                          <a:ea typeface="Calibri"/>
                          <a:cs typeface="Arial"/>
                        </a:rPr>
                        <a:t>LO2:</a:t>
                      </a:r>
                      <a:endParaRPr lang="en-US" sz="28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2800" b="0" dirty="0">
                          <a:latin typeface="Tahoma"/>
                          <a:ea typeface="Calibri"/>
                          <a:cs typeface="Arial"/>
                        </a:rPr>
                        <a:t>Designed a database based on user requirements using widely used modelling notation, and be able to use declarative query language to elicit information.</a:t>
                      </a:r>
                      <a:endParaRPr lang="en-US" sz="28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PH" sz="6600" dirty="0">
                <a:solidFill>
                  <a:schemeClr val="tx1"/>
                </a:solidFill>
                <a:latin typeface="Berlin Sans FB Demi" pitchFamily="34" charset="0"/>
              </a:rPr>
              <a:t>Course Content</a:t>
            </a:r>
            <a:endParaRPr lang="en-US" sz="66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85786" y="1441340"/>
          <a:ext cx="7715304" cy="4134612"/>
        </p:xfrm>
        <a:graphic>
          <a:graphicData uri="http://schemas.openxmlformats.org/drawingml/2006/table">
            <a:tbl>
              <a:tblPr/>
              <a:tblGrid>
                <a:gridCol w="808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518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52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PH" sz="1800" b="0" kern="1200" dirty="0">
                          <a:solidFill>
                            <a:schemeClr val="tx1"/>
                          </a:solidFill>
                          <a:latin typeface="Tahoma"/>
                          <a:ea typeface="Times New Roman"/>
                          <a:cs typeface="Times New Roman"/>
                        </a:rPr>
                        <a:t>UNIT</a:t>
                      </a:r>
                      <a:endParaRPr kumimoji="0" lang="en-US" sz="1800" b="0" kern="1200" dirty="0">
                        <a:solidFill>
                          <a:schemeClr val="tx1"/>
                        </a:solidFill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PH" sz="1800" b="0" kern="1200" dirty="0">
                          <a:solidFill>
                            <a:schemeClr val="tx1"/>
                          </a:solidFill>
                          <a:latin typeface="Tahoma"/>
                          <a:ea typeface="Times New Roman"/>
                          <a:cs typeface="Times New Roman"/>
                        </a:rPr>
                        <a:t>SUBJECT MATTER</a:t>
                      </a:r>
                      <a:endParaRPr kumimoji="0" lang="en-US" sz="1800" b="0" kern="1200" dirty="0">
                        <a:solidFill>
                          <a:schemeClr val="tx1"/>
                        </a:solidFill>
                        <a:latin typeface="Tahom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WEEK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kern="1200" dirty="0">
                          <a:solidFill>
                            <a:schemeClr val="tx1"/>
                          </a:solidFill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kern="1200" dirty="0">
                          <a:solidFill>
                            <a:schemeClr val="tx1"/>
                          </a:solidFill>
                          <a:latin typeface="Tahoma"/>
                          <a:ea typeface="Times New Roman"/>
                          <a:cs typeface="Times New Roman"/>
                        </a:rPr>
                        <a:t>Vision, Mission, Core Values, and Outcomes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1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Introduction of the Information Management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2-3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latin typeface="Tahoma"/>
                          <a:ea typeface="Times New Roman"/>
                          <a:cs typeface="Times New Roman"/>
                        </a:rPr>
                        <a:t>Database Systems</a:t>
                      </a:r>
                      <a:endParaRPr lang="en-US" sz="1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4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Data Model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5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The Relational Database Model 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6-7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Entity Relationship (ER) Modeling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7-8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800" b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MIDTERM EXAM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9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Advanced Data Modeling 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10-11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Normalization Of Database Table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11-12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Introduction to Structured Query Language (SQL)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12-14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Database Design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14-16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Database Implementation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16-17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800" b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>
                          <a:latin typeface="Tahoma"/>
                          <a:ea typeface="Times New Roman"/>
                          <a:cs typeface="Times New Roman"/>
                        </a:rPr>
                        <a:t>FINAL</a:t>
                      </a:r>
                      <a:endParaRPr lang="en-US" sz="18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latin typeface="Tahoma"/>
                          <a:ea typeface="Times New Roman"/>
                          <a:cs typeface="Times New Roman"/>
                        </a:rPr>
                        <a:t>18</a:t>
                      </a:r>
                      <a:endParaRPr lang="en-US" sz="1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28612"/>
            <a:ext cx="8229600" cy="1143000"/>
          </a:xfrm>
        </p:spPr>
        <p:txBody>
          <a:bodyPr>
            <a:normAutofit/>
          </a:bodyPr>
          <a:lstStyle/>
          <a:p>
            <a:pPr lvl="0" algn="ctr"/>
            <a:r>
              <a:rPr lang="en-PH" sz="4800" dirty="0">
                <a:solidFill>
                  <a:schemeClr val="tx1"/>
                </a:solidFill>
                <a:latin typeface="Berlin Sans FB Demi" pitchFamily="34" charset="0"/>
              </a:rPr>
              <a:t>Criteria for Grading</a:t>
            </a:r>
            <a:endParaRPr lang="en-US" sz="48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686591"/>
              </p:ext>
            </p:extLst>
          </p:nvPr>
        </p:nvGraphicFramePr>
        <p:xfrm>
          <a:off x="714347" y="1643050"/>
          <a:ext cx="7929619" cy="3064738"/>
        </p:xfrm>
        <a:graphic>
          <a:graphicData uri="http://schemas.openxmlformats.org/drawingml/2006/table">
            <a:tbl>
              <a:tblPr/>
              <a:tblGrid>
                <a:gridCol w="3357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7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7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73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1814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 dirty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		Lecture (40%)</a:t>
                      </a: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Laboratory (60%)</a:t>
                      </a:r>
                      <a:endParaRPr lang="en-US" sz="1600" b="0" spc="60" baseline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5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 dirty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Components</a:t>
                      </a: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Percentage</a:t>
                      </a:r>
                      <a:endParaRPr lang="en-US" sz="1600" b="0" spc="60" baseline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Components</a:t>
                      </a:r>
                      <a:endParaRPr lang="en-US" sz="1600" b="0" spc="60" baseline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Percentage</a:t>
                      </a:r>
                      <a:endParaRPr lang="en-US" sz="1600" b="0" spc="60" baseline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6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PH" sz="16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Quizzes/Assessment</a:t>
                      </a:r>
                      <a:endParaRPr lang="en-PH" sz="16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PH" sz="16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40%</a:t>
                      </a:r>
                      <a:endParaRPr lang="en-PH" sz="16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Laboratory Activities</a:t>
                      </a:r>
                      <a:endParaRPr lang="en-US" sz="1600" b="0" spc="6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 dirty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100%</a:t>
                      </a: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6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PH" sz="16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Midterm/Final Exam/Alternative Learning Assessment</a:t>
                      </a:r>
                      <a:endParaRPr lang="en-PH" sz="16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PH" sz="16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60%</a:t>
                      </a:r>
                      <a:endParaRPr lang="en-PH" sz="16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spc="6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spc="60" baseline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332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666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Total</a:t>
                      </a:r>
                      <a:endParaRPr lang="en-US" sz="1600" b="0" spc="60" baseline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 dirty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100%</a:t>
                      </a: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 dirty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Total</a:t>
                      </a: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spc="60" baseline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100%</a:t>
                      </a:r>
                      <a:endParaRPr lang="en-US" sz="1600" b="0" spc="60" baseline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3322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i="1" spc="60" baseline="0" dirty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Midterm Grade and Tentative Final Grade = 40% lecture + 60% laboratory</a:t>
                      </a: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PH" sz="1600" b="0" i="1" spc="60" baseline="0" dirty="0">
                          <a:solidFill>
                            <a:srgbClr val="000000"/>
                          </a:solidFill>
                          <a:latin typeface="Tahoma"/>
                          <a:ea typeface="Calibri"/>
                          <a:cs typeface="Arial"/>
                        </a:rPr>
                        <a:t>Final Grade = 1/3(Midterm Grade) + 2/3(Tentative Final Grade)</a:t>
                      </a:r>
                      <a:endParaRPr lang="en-US" sz="1600" b="0" spc="60" baseline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401" marR="66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1765309"/>
              </p:ext>
            </p:extLst>
          </p:nvPr>
        </p:nvGraphicFramePr>
        <p:xfrm>
          <a:off x="1259632" y="1417638"/>
          <a:ext cx="6768751" cy="41559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72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9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434">
                <a:tc>
                  <a:txBody>
                    <a:bodyPr/>
                    <a:lstStyle/>
                    <a:p>
                      <a:r>
                        <a:rPr lang="en-US" sz="2400" dirty="0"/>
                        <a:t>ID_NO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00994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434">
                <a:tc>
                  <a:txBody>
                    <a:bodyPr/>
                    <a:lstStyle/>
                    <a:p>
                      <a:r>
                        <a:rPr lang="en-US" sz="2400" dirty="0" err="1"/>
                        <a:t>Fname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Mercedes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752">
                <a:tc>
                  <a:txBody>
                    <a:bodyPr/>
                    <a:lstStyle/>
                    <a:p>
                      <a:r>
                        <a:rPr lang="en-US" sz="2400" dirty="0" err="1"/>
                        <a:t>Lname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Pagunsan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752">
                <a:tc>
                  <a:txBody>
                    <a:bodyPr/>
                    <a:lstStyle/>
                    <a:p>
                      <a:r>
                        <a:rPr lang="en-US" sz="2400" dirty="0" err="1"/>
                        <a:t>MName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Casalmer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434">
                <a:tc>
                  <a:txBody>
                    <a:bodyPr/>
                    <a:lstStyle/>
                    <a:p>
                      <a:r>
                        <a:rPr lang="en-US" sz="2400" dirty="0" err="1"/>
                        <a:t>Addr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Rizal </a:t>
                      </a:r>
                      <a:r>
                        <a:rPr lang="en-US" sz="2400" dirty="0" err="1"/>
                        <a:t>Ilawod</a:t>
                      </a:r>
                      <a:r>
                        <a:rPr lang="en-US" sz="2400" dirty="0"/>
                        <a:t>, </a:t>
                      </a:r>
                      <a:r>
                        <a:rPr lang="en-US" sz="2400" dirty="0" err="1"/>
                        <a:t>Calinog</a:t>
                      </a:r>
                      <a:r>
                        <a:rPr lang="en-US" sz="2400" dirty="0"/>
                        <a:t>, Iloilo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9434">
                <a:tc>
                  <a:txBody>
                    <a:bodyPr/>
                    <a:lstStyle/>
                    <a:p>
                      <a:r>
                        <a:rPr lang="en-US" sz="2400" dirty="0" err="1"/>
                        <a:t>Tel_No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033-3931134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9434">
                <a:tc>
                  <a:txBody>
                    <a:bodyPr/>
                    <a:lstStyle/>
                    <a:p>
                      <a:r>
                        <a:rPr lang="en-US" sz="2400" dirty="0"/>
                        <a:t>Program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BSIT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9434">
                <a:tc>
                  <a:txBody>
                    <a:bodyPr/>
                    <a:lstStyle/>
                    <a:p>
                      <a:r>
                        <a:rPr lang="en-US" sz="2400" dirty="0"/>
                        <a:t>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9434">
                <a:tc>
                  <a:txBody>
                    <a:bodyPr/>
                    <a:lstStyle/>
                    <a:p>
                      <a:r>
                        <a:rPr lang="en-US" sz="2400" dirty="0"/>
                        <a:t>Section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Berlin Sans FB" panose="020E0602020502020306" pitchFamily="34" charset="0"/>
              </a:rPr>
              <a:t>SELF INTRODUCTION</a:t>
            </a:r>
          </a:p>
        </p:txBody>
      </p:sp>
    </p:spTree>
    <p:extLst>
      <p:ext uri="{BB962C8B-B14F-4D97-AF65-F5344CB8AC3E}">
        <p14:creationId xmlns:p14="http://schemas.microsoft.com/office/powerpoint/2010/main" val="31634603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93</TotalTime>
  <Words>762</Words>
  <Application>Microsoft Office PowerPoint</Application>
  <PresentationFormat>On-screen Show (4:3)</PresentationFormat>
  <Paragraphs>159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Arial Black</vt:lpstr>
      <vt:lpstr>Berlin Sans FB</vt:lpstr>
      <vt:lpstr>Berlin Sans FB Demi</vt:lpstr>
      <vt:lpstr>Calibri</vt:lpstr>
      <vt:lpstr>Lucida Sans Unicode</vt:lpstr>
      <vt:lpstr>Tahoma</vt:lpstr>
      <vt:lpstr>Verdana</vt:lpstr>
      <vt:lpstr>Wingdings 2</vt:lpstr>
      <vt:lpstr>Wingdings 3</vt:lpstr>
      <vt:lpstr>Concourse</vt:lpstr>
      <vt:lpstr>2nd Semester, SY 2021-2022 </vt:lpstr>
      <vt:lpstr>Vision</vt:lpstr>
      <vt:lpstr>Mission</vt:lpstr>
      <vt:lpstr>Core Values</vt:lpstr>
      <vt:lpstr>Program/Degree Outcomes:  Based on CMO No. 25, s. 2015</vt:lpstr>
      <vt:lpstr>TA-SE (TUNING Asia-South East) Generic Competencies:</vt:lpstr>
      <vt:lpstr>Course  Outcomes</vt:lpstr>
      <vt:lpstr>Course Content</vt:lpstr>
      <vt:lpstr>Criteria for Grading</vt:lpstr>
      <vt:lpstr>SELF INTRODUCTION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2nd Semester, SY 2020-2021</dc:title>
  <dc:creator>MERS</dc:creator>
  <cp:lastModifiedBy>User</cp:lastModifiedBy>
  <cp:revision>12</cp:revision>
  <dcterms:created xsi:type="dcterms:W3CDTF">2021-02-26T09:53:26Z</dcterms:created>
  <dcterms:modified xsi:type="dcterms:W3CDTF">2022-02-15T04:50:42Z</dcterms:modified>
</cp:coreProperties>
</file>